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03A63B-33B1-4DD5-929E-D99922624DF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EF6FF1-8BA2-4897-A94F-4176A8B043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 249 Theory Presentations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Theory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This project will be assessed in three different ways.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200" b="1" dirty="0" smtClean="0">
                <a:solidFill>
                  <a:srgbClr val="006600"/>
                </a:solidFill>
              </a:rPr>
              <a:t>Oral presentation (60 points) </a:t>
            </a:r>
            <a:r>
              <a:rPr lang="en-US" sz="2200" dirty="0" smtClean="0"/>
              <a:t>– Presentations will be assessed based on organization, delivery, and integration of PowerPoint/Video/Graphics.  Each team member will receive the same point total for this portion.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200" b="1" dirty="0" smtClean="0">
                <a:solidFill>
                  <a:srgbClr val="006600"/>
                </a:solidFill>
              </a:rPr>
              <a:t>Outline (20 points) </a:t>
            </a:r>
            <a:r>
              <a:rPr lang="en-US" sz="2200" dirty="0" smtClean="0"/>
              <a:t>– Each team must turn in an outline for the theory presentation.  You must include a reference list with this outline.  Each team member will receive the same point total for this portion.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200" b="1" dirty="0" smtClean="0">
                <a:solidFill>
                  <a:srgbClr val="006600"/>
                </a:solidFill>
              </a:rPr>
              <a:t>Team Member Evaluation (20 points) </a:t>
            </a:r>
            <a:r>
              <a:rPr lang="en-US" sz="2200" dirty="0" smtClean="0"/>
              <a:t>– Team members will have the opportunity to evaluate the other team members and him/herself.  This point total will differ for each team member.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TEAMS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371600"/>
          <a:ext cx="259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600200" y="3947160"/>
          <a:ext cx="259080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276600" y="1371600"/>
          <a:ext cx="25908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172200" y="1371600"/>
          <a:ext cx="25908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4724400" y="3962400"/>
          <a:ext cx="25908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Team Project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i="1" dirty="0" smtClean="0"/>
              <a:t>Annotated Bibliography</a:t>
            </a: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An annotated bibliography </a:t>
            </a:r>
            <a:r>
              <a:rPr lang="en-US" dirty="0" smtClean="0"/>
              <a:t>due October 5</a:t>
            </a:r>
            <a:r>
              <a:rPr lang="en-US" b="1" i="1" dirty="0" smtClean="0">
                <a:solidFill>
                  <a:srgbClr val="C00000"/>
                </a:solidFill>
              </a:rPr>
              <a:t>.  </a:t>
            </a:r>
            <a:r>
              <a:rPr lang="en-US" dirty="0" smtClean="0"/>
              <a:t>Annotations are short explanations of a source. Annotated bibliographies must contain </a:t>
            </a:r>
            <a:r>
              <a:rPr lang="en-US" u="sng" dirty="0" smtClean="0"/>
              <a:t>at least </a:t>
            </a:r>
            <a:r>
              <a:rPr lang="en-US" u="sng" dirty="0" smtClean="0"/>
              <a:t>two</a:t>
            </a:r>
            <a:r>
              <a:rPr lang="en-US" dirty="0" smtClean="0"/>
              <a:t> </a:t>
            </a:r>
            <a:r>
              <a:rPr lang="en-US" dirty="0" smtClean="0"/>
              <a:t>peer reviewed sources</a:t>
            </a:r>
            <a:r>
              <a:rPr lang="en-US" b="1" dirty="0" smtClean="0"/>
              <a:t> </a:t>
            </a:r>
            <a:r>
              <a:rPr lang="en-US" dirty="0" smtClean="0"/>
              <a:t>(meaning they come from a refereed, scholarly journal or a scholarly book). You may need more </a:t>
            </a:r>
            <a:r>
              <a:rPr lang="en-US" dirty="0" smtClean="0"/>
              <a:t>sources</a:t>
            </a:r>
            <a:r>
              <a:rPr lang="en-US" dirty="0" smtClean="0"/>
              <a:t>. This assignment must be written in APA 6</a:t>
            </a:r>
            <a:r>
              <a:rPr lang="en-US" baseline="30000" dirty="0" smtClean="0"/>
              <a:t>th</a:t>
            </a:r>
            <a:r>
              <a:rPr lang="en-US" dirty="0" smtClean="0"/>
              <a:t> edition format and will not receive credit if written in other formats. Grading will consider GSP, APA style, and quality of annotations.   Each team member will receive </a:t>
            </a:r>
            <a:r>
              <a:rPr lang="en-US" dirty="0" smtClean="0"/>
              <a:t>an individual grade </a:t>
            </a:r>
            <a:r>
              <a:rPr lang="en-US" dirty="0" smtClean="0"/>
              <a:t>on the annotated bibliography assignment.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ctr"/>
            <a:r>
              <a:rPr lang="en-US" smtClean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3200" smtClean="0"/>
              <a:t>A </a:t>
            </a:r>
            <a:r>
              <a:rPr lang="en-US" sz="3200" b="1" smtClean="0"/>
              <a:t>bibliography</a:t>
            </a:r>
            <a:r>
              <a:rPr lang="en-US" sz="3200" smtClean="0"/>
              <a:t> </a:t>
            </a:r>
          </a:p>
          <a:p>
            <a:pPr lvl="1"/>
            <a:r>
              <a:rPr lang="en-US" sz="2500" smtClean="0"/>
              <a:t>A list of research sources (books, journals, websites, periodicals, etc.) </a:t>
            </a:r>
          </a:p>
          <a:p>
            <a:pPr lvl="1"/>
            <a:r>
              <a:rPr lang="en-US" sz="2500" smtClean="0"/>
              <a:t>Sometimes called "references" or "works cited" depending on the style format you are using. </a:t>
            </a:r>
          </a:p>
          <a:p>
            <a:pPr lvl="1"/>
            <a:r>
              <a:rPr lang="en-US" sz="2500" smtClean="0"/>
              <a:t>Includes the bibliographic information (i.e., the author, title, publisher, etc.).</a:t>
            </a:r>
          </a:p>
          <a:p>
            <a:endParaRPr lang="en-US" sz="2800" smtClean="0"/>
          </a:p>
          <a:p>
            <a:r>
              <a:rPr lang="en-US" sz="3200" smtClean="0"/>
              <a:t>An </a:t>
            </a:r>
            <a:r>
              <a:rPr lang="en-US" sz="3200" b="1" smtClean="0"/>
              <a:t>annotation </a:t>
            </a:r>
            <a:r>
              <a:rPr lang="en-US" sz="2800" smtClean="0"/>
              <a:t>is a summary and/or evaluation.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762000"/>
          </a:xfrm>
        </p:spPr>
        <p:txBody>
          <a:bodyPr/>
          <a:lstStyle/>
          <a:p>
            <a:pPr algn="ctr"/>
            <a:r>
              <a:rPr lang="en-US" smtClean="0"/>
              <a:t>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800" b="1" dirty="0" smtClean="0"/>
              <a:t>An annotated bibliography</a:t>
            </a:r>
            <a:r>
              <a:rPr lang="en-US" sz="2800" dirty="0" smtClean="0"/>
              <a:t> includes a summary of each of the sources. </a:t>
            </a:r>
          </a:p>
          <a:p>
            <a:pPr>
              <a:defRPr/>
            </a:pPr>
            <a:endParaRPr lang="en-US" sz="2800" dirty="0" smtClean="0"/>
          </a:p>
          <a:p>
            <a:pPr marL="274320" lvl="1">
              <a:buClr>
                <a:schemeClr val="accent1"/>
              </a:buClr>
              <a:buFont typeface="Wingdings 2"/>
              <a:buChar char=""/>
              <a:defRPr/>
            </a:pPr>
            <a:r>
              <a:rPr lang="en-US" sz="2800" dirty="0" smtClean="0"/>
              <a:t>When </a:t>
            </a:r>
            <a:r>
              <a:rPr lang="en-US" sz="2800" b="1" dirty="0" smtClean="0"/>
              <a:t>Summarizing, </a:t>
            </a:r>
            <a:r>
              <a:rPr lang="en-US" sz="2800" dirty="0" smtClean="0"/>
              <a:t>annotations may do one or more of the following:</a:t>
            </a:r>
          </a:p>
          <a:p>
            <a:pPr lvl="2">
              <a:defRPr/>
            </a:pPr>
            <a:r>
              <a:rPr lang="en-US" sz="2500" dirty="0" smtClean="0"/>
              <a:t>What are the main arguments? </a:t>
            </a:r>
          </a:p>
          <a:p>
            <a:pPr lvl="2">
              <a:defRPr/>
            </a:pPr>
            <a:r>
              <a:rPr lang="en-US" sz="2500" dirty="0" smtClean="0"/>
              <a:t>What is the point of this book or article? </a:t>
            </a:r>
          </a:p>
          <a:p>
            <a:pPr lvl="2">
              <a:defRPr/>
            </a:pPr>
            <a:r>
              <a:rPr lang="en-US" sz="2500" dirty="0" smtClean="0"/>
              <a:t>What topics are covered? </a:t>
            </a:r>
          </a:p>
          <a:p>
            <a:pPr lvl="2">
              <a:defRPr/>
            </a:pPr>
            <a:r>
              <a:rPr lang="en-US" sz="2500" dirty="0" smtClean="0"/>
              <a:t>If someone asked what this article/book is about, what would you say? </a:t>
            </a:r>
          </a:p>
          <a:p>
            <a:pPr lvl="1">
              <a:buFont typeface="Wingdings 2" pitchFamily="18" charset="2"/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3000" dirty="0" smtClean="0"/>
              <a:t>Need </a:t>
            </a:r>
            <a:r>
              <a:rPr lang="en-US" sz="3000" b="1" u="sng" dirty="0" smtClean="0"/>
              <a:t>4 to 5 sentences per source</a:t>
            </a:r>
            <a:endParaRPr lang="en-US" sz="3000" b="1" i="1" u="sng" dirty="0" smtClean="0"/>
          </a:p>
          <a:p>
            <a:pPr lvl="1">
              <a:defRPr/>
            </a:pPr>
            <a:r>
              <a:rPr lang="en-US" sz="3000" i="1" dirty="0" smtClean="0"/>
              <a:t>Good Rule of Thumb:</a:t>
            </a:r>
            <a:endParaRPr lang="en-US" sz="3200" dirty="0" smtClean="0"/>
          </a:p>
          <a:p>
            <a:pPr lvl="2">
              <a:defRPr/>
            </a:pPr>
            <a:r>
              <a:rPr lang="en-US" sz="2100" dirty="0" smtClean="0"/>
              <a:t>2 to 4 sentences to summarize the main idea(s) of the item, and </a:t>
            </a:r>
          </a:p>
          <a:p>
            <a:pPr lvl="2">
              <a:defRPr/>
            </a:pPr>
            <a:r>
              <a:rPr lang="en-US" sz="2100" dirty="0" smtClean="0"/>
              <a:t>1 or 2 sentences to relate the material to your research topic and/or to evaluate the material. </a:t>
            </a:r>
          </a:p>
          <a:p>
            <a:pPr lvl="1">
              <a:defRPr/>
            </a:pPr>
            <a:endParaRPr lang="en-US" sz="29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Basic APA Style Format for an Annotated Bibliography </a:t>
            </a:r>
          </a:p>
          <a:p>
            <a:pPr lvl="1">
              <a:defRPr/>
            </a:pPr>
            <a:r>
              <a:rPr lang="en-US" dirty="0" smtClean="0">
                <a:solidFill>
                  <a:srgbClr val="C00000"/>
                </a:solidFill>
              </a:rPr>
              <a:t>Format your citations in the same manner as for a normal reference list, then follow these instructions for adding an annotation.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Double space the entire bibliography, including within the citations and annotations. 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annotation is indented as a block, 2 additional spaces.  The right margin is the normal right margin of your document.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772400" cy="1143000"/>
          </a:xfrm>
        </p:spPr>
        <p:txBody>
          <a:bodyPr/>
          <a:lstStyle/>
          <a:p>
            <a:pPr algn="ctr"/>
            <a:r>
              <a:rPr lang="en-US" smtClean="0"/>
              <a:t>Cover page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7772400" cy="45720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mtClean="0"/>
              <a:t>Annotated Bibliography for </a:t>
            </a:r>
            <a:r>
              <a:rPr lang="en-US" i="1" smtClean="0"/>
              <a:t>Name of Theory</a:t>
            </a:r>
          </a:p>
          <a:p>
            <a:pPr algn="ctr">
              <a:buFont typeface="Wingdings 2" pitchFamily="18" charset="2"/>
              <a:buNone/>
            </a:pPr>
            <a:r>
              <a:rPr lang="en-US" i="1" smtClean="0"/>
              <a:t>Group Member’s Names</a:t>
            </a:r>
          </a:p>
          <a:p>
            <a:pPr algn="ctr">
              <a:buFont typeface="Wingdings 2" pitchFamily="18" charset="2"/>
              <a:buNone/>
            </a:pPr>
            <a:r>
              <a:rPr lang="en-US" smtClean="0"/>
              <a:t>	Date</a:t>
            </a:r>
          </a:p>
          <a:p>
            <a:pPr algn="ctr">
              <a:buFont typeface="Wingdings 2" pitchFamily="18" charset="2"/>
              <a:buNone/>
            </a:pPr>
            <a:r>
              <a:rPr lang="en-US" smtClean="0"/>
              <a:t>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12775"/>
            <a:ext cx="8534400" cy="7588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Annotated Bibliography Rubric</a:t>
            </a:r>
            <a:br>
              <a:rPr lang="en-US" dirty="0" smtClean="0"/>
            </a:br>
            <a:r>
              <a:rPr lang="en-US" dirty="0" smtClean="0"/>
              <a:t>25 Points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r>
              <a:rPr lang="en-US" sz="2500" smtClean="0"/>
              <a:t>Followed APA 6</a:t>
            </a:r>
            <a:r>
              <a:rPr lang="en-US" sz="2500" baseline="30000" smtClean="0"/>
              <a:t>th</a:t>
            </a:r>
            <a:r>
              <a:rPr lang="en-US" sz="2500" smtClean="0"/>
              <a:t> Edition citation style (includes grammar, spelling, and punctuation):  </a:t>
            </a:r>
            <a:r>
              <a:rPr lang="en-US" sz="2500" u="sng" smtClean="0">
                <a:solidFill>
                  <a:srgbClr val="C00000"/>
                </a:solidFill>
              </a:rPr>
              <a:t>15  pts</a:t>
            </a:r>
          </a:p>
          <a:p>
            <a:endParaRPr lang="en-US" sz="2500" smtClean="0"/>
          </a:p>
          <a:p>
            <a:r>
              <a:rPr lang="en-US" sz="2500" smtClean="0"/>
              <a:t>Quality of  Annotations: </a:t>
            </a:r>
            <a:r>
              <a:rPr lang="en-US" sz="2500" u="sng" smtClean="0">
                <a:solidFill>
                  <a:srgbClr val="C00000"/>
                </a:solidFill>
              </a:rPr>
              <a:t>10 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Theory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Your team will put together a presentation to deliver to the class about one Mass Communication Theory.  The presentation should cover three main sections: 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background and critiques of the theory 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communication research using this theory (both recent and seminal studies)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dirty="0" smtClean="0"/>
              <a:t>a case study where you apply your theory to a </a:t>
            </a:r>
            <a:r>
              <a:rPr lang="en-US" i="1" dirty="0" smtClean="0"/>
              <a:t>specific</a:t>
            </a:r>
            <a:r>
              <a:rPr lang="en-US" dirty="0" smtClean="0"/>
              <a:t> modern medium (e.g. you would examine a </a:t>
            </a:r>
            <a:r>
              <a:rPr lang="en-US" i="1" dirty="0" smtClean="0"/>
              <a:t>specific</a:t>
            </a:r>
            <a:r>
              <a:rPr lang="en-US" dirty="0" smtClean="0"/>
              <a:t> website as opposed to the entire Internet).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555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Com 249 Theory Presentations</vt:lpstr>
      <vt:lpstr>TEAMS</vt:lpstr>
      <vt:lpstr>Team Project</vt:lpstr>
      <vt:lpstr>Bibliography</vt:lpstr>
      <vt:lpstr>Annotation</vt:lpstr>
      <vt:lpstr>Format</vt:lpstr>
      <vt:lpstr>Cover page</vt:lpstr>
      <vt:lpstr>Annotated Bibliography Rubric 25 Points</vt:lpstr>
      <vt:lpstr>Theory Project</vt:lpstr>
      <vt:lpstr>Theory Project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249 Theory Presentations</dc:title>
  <dc:creator>Regular User</dc:creator>
  <cp:lastModifiedBy>Don Lowe</cp:lastModifiedBy>
  <cp:revision>4</cp:revision>
  <dcterms:created xsi:type="dcterms:W3CDTF">2010-08-31T19:50:40Z</dcterms:created>
  <dcterms:modified xsi:type="dcterms:W3CDTF">2010-09-16T21:25:24Z</dcterms:modified>
</cp:coreProperties>
</file>