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0D492-5195-D349-8334-0CB7323B19A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B0D7-D930-3148-967B-2F9C78852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335" y="2821245"/>
            <a:ext cx="1409700" cy="606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Text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335" y="3601609"/>
            <a:ext cx="1409700" cy="606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Images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335" y="4381973"/>
            <a:ext cx="1409700" cy="606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40" y="2984500"/>
            <a:ext cx="1233805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35" y="3838576"/>
            <a:ext cx="1092200" cy="109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635" y="2968625"/>
            <a:ext cx="1207520" cy="1060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517" y="2946954"/>
            <a:ext cx="1280753" cy="111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80" y="957818"/>
            <a:ext cx="1289707" cy="1206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72022" y="4040742"/>
            <a:ext cx="22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Selecting from signals </a:t>
            </a:r>
            <a:br>
              <a:rPr lang="en-US" dirty="0" smtClean="0"/>
            </a:br>
            <a:r>
              <a:rPr lang="en-US" dirty="0" smtClean="0"/>
              <a:t>(primarily recognition)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15610" y="4042329"/>
            <a:ext cx="232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Organizing selections</a:t>
            </a:r>
          </a:p>
          <a:p>
            <a:pPr algn="ctr"/>
            <a:r>
              <a:rPr lang="en-US" dirty="0" smtClean="0"/>
              <a:t>(primarily strategic)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855754" y="3407557"/>
            <a:ext cx="1972108" cy="100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Prior Knowledge</a:t>
            </a:r>
          </a:p>
          <a:p>
            <a:pPr algn="ctr"/>
            <a:r>
              <a:rPr lang="en-US" sz="1400" dirty="0" smtClean="0"/>
              <a:t>(includes schemas + </a:t>
            </a:r>
          </a:p>
          <a:p>
            <a:pPr algn="ctr"/>
            <a:r>
              <a:rPr lang="en-US" sz="1400" dirty="0" smtClean="0"/>
              <a:t>mental models)</a:t>
            </a:r>
            <a:endParaRPr lang="en-US" sz="1400" dirty="0"/>
          </a:p>
        </p:txBody>
      </p:sp>
      <p:cxnSp>
        <p:nvCxnSpPr>
          <p:cNvPr id="26" name="Elbow Connector 25"/>
          <p:cNvCxnSpPr>
            <a:stCxn id="22" idx="3"/>
            <a:endCxn id="16" idx="3"/>
          </p:cNvCxnSpPr>
          <p:nvPr/>
        </p:nvCxnSpPr>
        <p:spPr>
          <a:xfrm flipH="1" flipV="1">
            <a:off x="8520687" y="1561068"/>
            <a:ext cx="3307175" cy="2347346"/>
          </a:xfrm>
          <a:prstGeom prst="bentConnector3">
            <a:avLst>
              <a:gd name="adj1" fmla="val -69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6" idx="1"/>
            <a:endCxn id="12" idx="0"/>
          </p:cNvCxnSpPr>
          <p:nvPr/>
        </p:nvCxnSpPr>
        <p:spPr>
          <a:xfrm rot="10800000" flipV="1">
            <a:off x="5278396" y="1561067"/>
            <a:ext cx="1952585" cy="14075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7" idx="1"/>
          </p:cNvCxnSpPr>
          <p:nvPr/>
        </p:nvCxnSpPr>
        <p:spPr>
          <a:xfrm>
            <a:off x="1560035" y="3124489"/>
            <a:ext cx="632205" cy="285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>
          <a:xfrm flipV="1">
            <a:off x="1560035" y="3409950"/>
            <a:ext cx="632205" cy="494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3"/>
            <a:endCxn id="8" idx="1"/>
          </p:cNvCxnSpPr>
          <p:nvPr/>
        </p:nvCxnSpPr>
        <p:spPr>
          <a:xfrm flipV="1">
            <a:off x="1560035" y="4384676"/>
            <a:ext cx="685800" cy="300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3"/>
            <a:endCxn id="82" idx="1"/>
          </p:cNvCxnSpPr>
          <p:nvPr/>
        </p:nvCxnSpPr>
        <p:spPr>
          <a:xfrm>
            <a:off x="3426045" y="3409950"/>
            <a:ext cx="461782" cy="499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3"/>
            <a:endCxn id="82" idx="1"/>
          </p:cNvCxnSpPr>
          <p:nvPr/>
        </p:nvCxnSpPr>
        <p:spPr>
          <a:xfrm flipV="1">
            <a:off x="3338035" y="3909573"/>
            <a:ext cx="549792" cy="475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  <a:endCxn id="14" idx="1"/>
          </p:cNvCxnSpPr>
          <p:nvPr/>
        </p:nvCxnSpPr>
        <p:spPr>
          <a:xfrm>
            <a:off x="5882155" y="3498850"/>
            <a:ext cx="1364362" cy="6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4" idx="0"/>
          </p:cNvCxnSpPr>
          <p:nvPr/>
        </p:nvCxnSpPr>
        <p:spPr>
          <a:xfrm>
            <a:off x="7875834" y="2164318"/>
            <a:ext cx="11060" cy="782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808238" y="110551"/>
            <a:ext cx="3278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of prior knowledge is impacted by perceived relevancy, anxiety levels, etc</a:t>
            </a:r>
            <a:r>
              <a:rPr lang="en-US" sz="1400" dirty="0"/>
              <a:t>.</a:t>
            </a:r>
            <a:r>
              <a:rPr lang="en-US" sz="1400" dirty="0" smtClean="0"/>
              <a:t> Attending to </a:t>
            </a:r>
            <a:r>
              <a:rPr lang="en-US" sz="1600" b="1" dirty="0" smtClean="0"/>
              <a:t>affective</a:t>
            </a:r>
            <a:r>
              <a:rPr lang="en-US" sz="1400" dirty="0" smtClean="0"/>
              <a:t> aspects helps put the learner in the best state to gain new knowledge. 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887827" y="2678819"/>
            <a:ext cx="5584163" cy="24615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878539" y="110551"/>
            <a:ext cx="32839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Use a tool like </a:t>
            </a:r>
            <a:r>
              <a:rPr lang="en-US" sz="1400" b="1" dirty="0" smtClean="0"/>
              <a:t>pre-training</a:t>
            </a:r>
            <a:r>
              <a:rPr lang="en-US" sz="1400" dirty="0" smtClean="0"/>
              <a:t> to help learners identify the pertinent information. Use </a:t>
            </a:r>
            <a:r>
              <a:rPr lang="en-US" sz="1400" b="1" dirty="0" smtClean="0"/>
              <a:t>signaling</a:t>
            </a:r>
            <a:r>
              <a:rPr lang="en-US" sz="1400" dirty="0" smtClean="0"/>
              <a:t> to help highlight pertinent aspects. See Mayer &amp; Moreno, 2003 for other ways to reduce CL. It feels like most of 9 methods are most advantageous to recognition tasks. Something like segmenting could be considered strategic in nature if used by learner.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5699453" y="5320431"/>
            <a:ext cx="3278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Learners may need support in how to use/manage identified info, such as when student use a simulation with multiple things to manipulate. Having learners respond/reflect in different ways could be considered a strategic scaffold. </a:t>
            </a:r>
            <a:endParaRPr lang="en-US" sz="1400" dirty="0"/>
          </a:p>
        </p:txBody>
      </p:sp>
      <p:cxnSp>
        <p:nvCxnSpPr>
          <p:cNvPr id="98" name="Elbow Connector 97"/>
          <p:cNvCxnSpPr>
            <a:stCxn id="92" idx="3"/>
            <a:endCxn id="14" idx="3"/>
          </p:cNvCxnSpPr>
          <p:nvPr/>
        </p:nvCxnSpPr>
        <p:spPr>
          <a:xfrm flipH="1" flipV="1">
            <a:off x="8527270" y="3505754"/>
            <a:ext cx="450319" cy="2507175"/>
          </a:xfrm>
          <a:prstGeom prst="bentConnector3">
            <a:avLst>
              <a:gd name="adj1" fmla="val -5076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</p:cNvCxnSpPr>
          <p:nvPr/>
        </p:nvCxnSpPr>
        <p:spPr>
          <a:xfrm>
            <a:off x="3520532" y="2357320"/>
            <a:ext cx="1273862" cy="7759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77" idx="1"/>
            <a:endCxn id="16" idx="0"/>
          </p:cNvCxnSpPr>
          <p:nvPr/>
        </p:nvCxnSpPr>
        <p:spPr>
          <a:xfrm rot="10800000" flipV="1">
            <a:off x="7875834" y="726104"/>
            <a:ext cx="932404" cy="231714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752429" y="1654078"/>
            <a:ext cx="3278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Monitoring the affective state and using mastery oriented feedback or varying the demands of task may be needed </a:t>
            </a:r>
            <a:r>
              <a:rPr lang="en-US" sz="1400" smtClean="0"/>
              <a:t>to keep </a:t>
            </a:r>
            <a:r>
              <a:rPr lang="en-US" sz="1400" dirty="0" smtClean="0"/>
              <a:t>learner in challenged, but engaged state</a:t>
            </a:r>
            <a:endParaRPr lang="en-US" sz="1400" dirty="0"/>
          </a:p>
        </p:txBody>
      </p:sp>
      <p:cxnSp>
        <p:nvCxnSpPr>
          <p:cNvPr id="106" name="Straight Arrow Connector 105"/>
          <p:cNvCxnSpPr>
            <a:stCxn id="82" idx="3"/>
            <a:endCxn id="22" idx="1"/>
          </p:cNvCxnSpPr>
          <p:nvPr/>
        </p:nvCxnSpPr>
        <p:spPr>
          <a:xfrm flipV="1">
            <a:off x="9471990" y="3908414"/>
            <a:ext cx="383764" cy="1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3" idx="1"/>
          </p:cNvCxnSpPr>
          <p:nvPr/>
        </p:nvCxnSpPr>
        <p:spPr>
          <a:xfrm flipH="1" flipV="1">
            <a:off x="8193386" y="1819747"/>
            <a:ext cx="559043" cy="3113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1364" y="2677659"/>
            <a:ext cx="3496865" cy="24615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50728" y="5320431"/>
            <a:ext cx="3278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 for learning is primarily received in the </a:t>
            </a:r>
            <a:r>
              <a:rPr lang="en-US" sz="1400" b="1" dirty="0" smtClean="0"/>
              <a:t>visual and auditory channels</a:t>
            </a:r>
            <a:r>
              <a:rPr lang="en-US" sz="1400" dirty="0" smtClean="0"/>
              <a:t>. The design of the materials, learning context and state of learner determine how much </a:t>
            </a:r>
            <a:r>
              <a:rPr lang="en-US" sz="1400" b="1" dirty="0" smtClean="0"/>
              <a:t>cognitive load </a:t>
            </a:r>
            <a:r>
              <a:rPr lang="en-US" sz="1400" dirty="0" smtClean="0"/>
              <a:t>will be experienced. Too much CL = bad (actual bad, not good bad)</a:t>
            </a:r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9821588" y="4437348"/>
            <a:ext cx="2006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Through selecting and organizing experience can be integrated into long term memory. If things go well, it is well connected and can be used more easily in future tasks.</a:t>
            </a:r>
            <a:endParaRPr lang="en-US" sz="1400" dirty="0"/>
          </a:p>
        </p:txBody>
      </p:sp>
      <p:sp>
        <p:nvSpPr>
          <p:cNvPr id="126" name="Rectangle 125"/>
          <p:cNvSpPr/>
          <p:nvPr/>
        </p:nvSpPr>
        <p:spPr>
          <a:xfrm>
            <a:off x="431400" y="10619"/>
            <a:ext cx="10647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4"/>
                </a:solidFill>
                <a:effectLst/>
              </a:rPr>
              <a:t>CL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46015" y="764823"/>
            <a:ext cx="8354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&amp;</a:t>
            </a:r>
            <a:endParaRPr lang="en-US" sz="72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3548" y="1519027"/>
            <a:ext cx="1760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4"/>
                </a:solidFill>
                <a:effectLst/>
              </a:rPr>
              <a:t>UDL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61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261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Swan, Gerry M</dc:creator>
  <cp:lastModifiedBy>Microsoft Office User</cp:lastModifiedBy>
  <cp:revision>14</cp:revision>
  <dcterms:created xsi:type="dcterms:W3CDTF">2015-09-23T12:40:29Z</dcterms:created>
  <dcterms:modified xsi:type="dcterms:W3CDTF">2016-09-06T21:47:27Z</dcterms:modified>
</cp:coreProperties>
</file>