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sldIdLst>
    <p:sldId id="256" r:id="rId2"/>
    <p:sldId id="262" r:id="rId3"/>
    <p:sldId id="257"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Laumas" initials="LL" lastIdx="2" clrIdx="0">
    <p:extLst>
      <p:ext uri="{19B8F6BF-5375-455C-9EA6-DF929625EA0E}">
        <p15:presenceInfo xmlns:p15="http://schemas.microsoft.com/office/powerpoint/2012/main" userId="9693191992de28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B5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2"/>
    <p:restoredTop sz="94694"/>
  </p:normalViewPr>
  <p:slideViewPr>
    <p:cSldViewPr snapToGrid="0" snapToObjects="1">
      <p:cViewPr varScale="1">
        <p:scale>
          <a:sx n="121" d="100"/>
          <a:sy n="121" d="100"/>
        </p:scale>
        <p:origin x="11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4576752F-603F-1F4D-9FC9-354429C8B39C}" type="datetimeFigureOut">
              <a:rPr lang="en-US" smtClean="0"/>
              <a:t>9/21/21</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AAB47BB-98A8-8B4C-B432-71BDBF60C8FD}" type="slidenum">
              <a:rPr lang="en-US" smtClean="0"/>
              <a:t>‹#›</a:t>
            </a:fld>
            <a:endParaRPr lang="en-US"/>
          </a:p>
        </p:txBody>
      </p:sp>
    </p:spTree>
    <p:extLst>
      <p:ext uri="{BB962C8B-B14F-4D97-AF65-F5344CB8AC3E}">
        <p14:creationId xmlns:p14="http://schemas.microsoft.com/office/powerpoint/2010/main" val="18128816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76752F-603F-1F4D-9FC9-354429C8B39C}" type="datetimeFigureOut">
              <a:rPr lang="en-US" smtClean="0"/>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B47BB-98A8-8B4C-B432-71BDBF60C8FD}" type="slidenum">
              <a:rPr lang="en-US" smtClean="0"/>
              <a:t>‹#›</a:t>
            </a:fld>
            <a:endParaRPr lang="en-US"/>
          </a:p>
        </p:txBody>
      </p:sp>
    </p:spTree>
    <p:extLst>
      <p:ext uri="{BB962C8B-B14F-4D97-AF65-F5344CB8AC3E}">
        <p14:creationId xmlns:p14="http://schemas.microsoft.com/office/powerpoint/2010/main" val="41445213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576752F-603F-1F4D-9FC9-354429C8B39C}" type="datetimeFigureOut">
              <a:rPr lang="en-US" smtClean="0"/>
              <a:t>9/21/21</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AAB47BB-98A8-8B4C-B432-71BDBF60C8FD}" type="slidenum">
              <a:rPr lang="en-US" smtClean="0"/>
              <a:t>‹#›</a:t>
            </a:fld>
            <a:endParaRPr lang="en-US"/>
          </a:p>
        </p:txBody>
      </p:sp>
    </p:spTree>
    <p:extLst>
      <p:ext uri="{BB962C8B-B14F-4D97-AF65-F5344CB8AC3E}">
        <p14:creationId xmlns:p14="http://schemas.microsoft.com/office/powerpoint/2010/main" val="5365829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76752F-603F-1F4D-9FC9-354429C8B39C}" type="datetimeFigureOut">
              <a:rPr lang="en-US" smtClean="0"/>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4AAB47BB-98A8-8B4C-B432-71BDBF60C8FD}" type="slidenum">
              <a:rPr lang="en-US" smtClean="0"/>
              <a:t>‹#›</a:t>
            </a:fld>
            <a:endParaRPr lang="en-US"/>
          </a:p>
        </p:txBody>
      </p:sp>
    </p:spTree>
    <p:extLst>
      <p:ext uri="{BB962C8B-B14F-4D97-AF65-F5344CB8AC3E}">
        <p14:creationId xmlns:p14="http://schemas.microsoft.com/office/powerpoint/2010/main" val="78097116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576752F-603F-1F4D-9FC9-354429C8B39C}" type="datetimeFigureOut">
              <a:rPr lang="en-US" smtClean="0"/>
              <a:t>9/21/21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AAB47BB-98A8-8B4C-B432-71BDBF60C8FD}" type="slidenum">
              <a:rPr lang="en-US" smtClean="0"/>
              <a:t>‹#›</a:t>
            </a:fld>
            <a:endParaRPr lang="en-US"/>
          </a:p>
        </p:txBody>
      </p:sp>
    </p:spTree>
    <p:extLst>
      <p:ext uri="{BB962C8B-B14F-4D97-AF65-F5344CB8AC3E}">
        <p14:creationId xmlns:p14="http://schemas.microsoft.com/office/powerpoint/2010/main" val="100189438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76752F-603F-1F4D-9FC9-354429C8B39C}" type="datetimeFigureOut">
              <a:rPr lang="en-US" smtClean="0"/>
              <a:t>9/21/21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B47BB-98A8-8B4C-B432-71BDBF60C8FD}" type="slidenum">
              <a:rPr lang="en-US" smtClean="0"/>
              <a:t>‹#›</a:t>
            </a:fld>
            <a:endParaRPr lang="en-US"/>
          </a:p>
        </p:txBody>
      </p:sp>
    </p:spTree>
    <p:extLst>
      <p:ext uri="{BB962C8B-B14F-4D97-AF65-F5344CB8AC3E}">
        <p14:creationId xmlns:p14="http://schemas.microsoft.com/office/powerpoint/2010/main" val="83965737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76752F-603F-1F4D-9FC9-354429C8B39C}" type="datetimeFigureOut">
              <a:rPr lang="en-US" smtClean="0"/>
              <a:t>9/21/21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AB47BB-98A8-8B4C-B432-71BDBF60C8FD}" type="slidenum">
              <a:rPr lang="en-US" smtClean="0"/>
              <a:t>‹#›</a:t>
            </a:fld>
            <a:endParaRPr lang="en-US"/>
          </a:p>
        </p:txBody>
      </p:sp>
    </p:spTree>
    <p:extLst>
      <p:ext uri="{BB962C8B-B14F-4D97-AF65-F5344CB8AC3E}">
        <p14:creationId xmlns:p14="http://schemas.microsoft.com/office/powerpoint/2010/main" val="206312190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76752F-603F-1F4D-9FC9-354429C8B39C}" type="datetimeFigureOut">
              <a:rPr lang="en-US" smtClean="0"/>
              <a:t>9/21/21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AB47BB-98A8-8B4C-B432-71BDBF60C8FD}" type="slidenum">
              <a:rPr lang="en-US" smtClean="0"/>
              <a:t>‹#›</a:t>
            </a:fld>
            <a:endParaRPr lang="en-US"/>
          </a:p>
        </p:txBody>
      </p:sp>
    </p:spTree>
    <p:extLst>
      <p:ext uri="{BB962C8B-B14F-4D97-AF65-F5344CB8AC3E}">
        <p14:creationId xmlns:p14="http://schemas.microsoft.com/office/powerpoint/2010/main" val="358127486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76752F-603F-1F4D-9FC9-354429C8B39C}" type="datetimeFigureOut">
              <a:rPr lang="en-US" smtClean="0"/>
              <a:t>9/21/21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AB47BB-98A8-8B4C-B432-71BDBF60C8FD}" type="slidenum">
              <a:rPr lang="en-US" smtClean="0"/>
              <a:t>‹#›</a:t>
            </a:fld>
            <a:endParaRPr lang="en-US"/>
          </a:p>
        </p:txBody>
      </p:sp>
    </p:spTree>
    <p:extLst>
      <p:ext uri="{BB962C8B-B14F-4D97-AF65-F5344CB8AC3E}">
        <p14:creationId xmlns:p14="http://schemas.microsoft.com/office/powerpoint/2010/main" val="343759125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576752F-603F-1F4D-9FC9-354429C8B39C}" type="datetimeFigureOut">
              <a:rPr lang="en-US" smtClean="0"/>
              <a:t>9/21/21</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AAB47BB-98A8-8B4C-B432-71BDBF60C8FD}" type="slidenum">
              <a:rPr lang="en-US" smtClean="0"/>
              <a:t>‹#›</a:t>
            </a:fld>
            <a:endParaRPr lang="en-US"/>
          </a:p>
        </p:txBody>
      </p:sp>
    </p:spTree>
    <p:extLst>
      <p:ext uri="{BB962C8B-B14F-4D97-AF65-F5344CB8AC3E}">
        <p14:creationId xmlns:p14="http://schemas.microsoft.com/office/powerpoint/2010/main" val="148049567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76752F-603F-1F4D-9FC9-354429C8B39C}" type="datetimeFigureOut">
              <a:rPr lang="en-US" smtClean="0"/>
              <a:t>9/21/21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B47BB-98A8-8B4C-B432-71BDBF60C8FD}" type="slidenum">
              <a:rPr lang="en-US" smtClean="0"/>
              <a:t>‹#›</a:t>
            </a:fld>
            <a:endParaRPr lang="en-US"/>
          </a:p>
        </p:txBody>
      </p:sp>
    </p:spTree>
    <p:extLst>
      <p:ext uri="{BB962C8B-B14F-4D97-AF65-F5344CB8AC3E}">
        <p14:creationId xmlns:p14="http://schemas.microsoft.com/office/powerpoint/2010/main" val="72789993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576752F-603F-1F4D-9FC9-354429C8B39C}" type="datetimeFigureOut">
              <a:rPr lang="en-US" smtClean="0"/>
              <a:t>9/21/21</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AAB47BB-98A8-8B4C-B432-71BDBF60C8FD}"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2703243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p:fade/>
  </p:transition>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544A-9AE4-B545-8F0D-E3545123D719}"/>
              </a:ext>
            </a:extLst>
          </p:cNvPr>
          <p:cNvSpPr>
            <a:spLocks noGrp="1"/>
          </p:cNvSpPr>
          <p:nvPr>
            <p:ph type="ctrTitle"/>
          </p:nvPr>
        </p:nvSpPr>
        <p:spPr>
          <a:xfrm>
            <a:off x="437500" y="1841864"/>
            <a:ext cx="10993549" cy="653581"/>
          </a:xfrm>
        </p:spPr>
        <p:txBody>
          <a:bodyPr/>
          <a:lstStyle/>
          <a:p>
            <a:r>
              <a:rPr lang="en-US" cap="none" dirty="0"/>
              <a:t>Annotation: How to Have a Conversation with the Text</a:t>
            </a:r>
          </a:p>
        </p:txBody>
      </p:sp>
      <p:sp>
        <p:nvSpPr>
          <p:cNvPr id="3" name="Subtitle 2">
            <a:extLst>
              <a:ext uri="{FF2B5EF4-FFF2-40B4-BE49-F238E27FC236}">
                <a16:creationId xmlns:a16="http://schemas.microsoft.com/office/drawing/2014/main" id="{19F6722F-A1C1-AE49-B4F0-BAA65DF7EBE7}"/>
              </a:ext>
            </a:extLst>
          </p:cNvPr>
          <p:cNvSpPr>
            <a:spLocks noGrp="1"/>
          </p:cNvSpPr>
          <p:nvPr>
            <p:ph type="subTitle" idx="1"/>
          </p:nvPr>
        </p:nvSpPr>
        <p:spPr>
          <a:xfrm>
            <a:off x="437500" y="2495445"/>
            <a:ext cx="2031377" cy="430635"/>
          </a:xfrm>
        </p:spPr>
        <p:txBody>
          <a:bodyPr/>
          <a:lstStyle/>
          <a:p>
            <a:r>
              <a:rPr lang="en-US" cap="none" dirty="0"/>
              <a:t>By LL</a:t>
            </a:r>
          </a:p>
        </p:txBody>
      </p:sp>
    </p:spTree>
    <p:extLst>
      <p:ext uri="{BB962C8B-B14F-4D97-AF65-F5344CB8AC3E}">
        <p14:creationId xmlns:p14="http://schemas.microsoft.com/office/powerpoint/2010/main" val="130758774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018D-D4B0-E645-B354-79318BD14944}"/>
              </a:ext>
            </a:extLst>
          </p:cNvPr>
          <p:cNvSpPr>
            <a:spLocks noGrp="1"/>
          </p:cNvSpPr>
          <p:nvPr>
            <p:ph type="title"/>
          </p:nvPr>
        </p:nvSpPr>
        <p:spPr/>
        <p:txBody>
          <a:bodyPr/>
          <a:lstStyle/>
          <a:p>
            <a:r>
              <a:rPr lang="en-US" cap="none" dirty="0"/>
              <a:t>Guidelines For Annotating A Text</a:t>
            </a:r>
          </a:p>
        </p:txBody>
      </p:sp>
      <p:sp>
        <p:nvSpPr>
          <p:cNvPr id="4" name="TextBox 3">
            <a:extLst>
              <a:ext uri="{FF2B5EF4-FFF2-40B4-BE49-F238E27FC236}">
                <a16:creationId xmlns:a16="http://schemas.microsoft.com/office/drawing/2014/main" id="{E7189461-95F7-1048-815C-A3F81E860B5A}"/>
              </a:ext>
            </a:extLst>
          </p:cNvPr>
          <p:cNvSpPr txBox="1"/>
          <p:nvPr/>
        </p:nvSpPr>
        <p:spPr>
          <a:xfrm>
            <a:off x="1772194" y="1867985"/>
            <a:ext cx="2168434" cy="4678204"/>
          </a:xfrm>
          <a:prstGeom prst="rect">
            <a:avLst/>
          </a:prstGeom>
          <a:solidFill>
            <a:schemeClr val="accent4">
              <a:lumMod val="20000"/>
              <a:lumOff val="80000"/>
            </a:schemeClr>
          </a:solidFill>
        </p:spPr>
        <p:txBody>
          <a:bodyPr wrap="square" rtlCol="0">
            <a:noAutofit/>
          </a:bodyPr>
          <a:lstStyle/>
          <a:p>
            <a:endParaRPr lang="en-US" dirty="0"/>
          </a:p>
          <a:p>
            <a:endParaRPr lang="en-US" dirty="0"/>
          </a:p>
          <a:p>
            <a:endParaRPr lang="en-US" dirty="0"/>
          </a:p>
          <a:p>
            <a:endParaRPr lang="en-US" dirty="0"/>
          </a:p>
          <a:p>
            <a:endParaRPr lang="en-US" dirty="0"/>
          </a:p>
          <a:p>
            <a:r>
              <a:rPr lang="en-US" dirty="0"/>
              <a:t>Assignment Requirements/ Objective</a:t>
            </a:r>
          </a:p>
          <a:p>
            <a:endParaRPr lang="en-US" dirty="0"/>
          </a:p>
          <a:p>
            <a:r>
              <a:rPr lang="en-US" sz="1600" dirty="0"/>
              <a:t>First, identify the </a:t>
            </a:r>
            <a:r>
              <a:rPr lang="en-US" sz="1600" dirty="0">
                <a:solidFill>
                  <a:schemeClr val="accent3"/>
                </a:solidFill>
              </a:rPr>
              <a:t>assignment requirements </a:t>
            </a:r>
            <a:r>
              <a:rPr lang="en-US" sz="1600" dirty="0"/>
              <a:t>or</a:t>
            </a:r>
            <a:r>
              <a:rPr lang="en-US" sz="1600" dirty="0">
                <a:solidFill>
                  <a:schemeClr val="accent5">
                    <a:lumMod val="75000"/>
                  </a:schemeClr>
                </a:solidFill>
              </a:rPr>
              <a:t> </a:t>
            </a:r>
            <a:r>
              <a:rPr lang="en-US" sz="1600" dirty="0">
                <a:solidFill>
                  <a:schemeClr val="accent3"/>
                </a:solidFill>
              </a:rPr>
              <a:t>your objective for reading</a:t>
            </a:r>
            <a:r>
              <a:rPr lang="en-US" sz="1600" dirty="0"/>
              <a:t>. What do you need to do with the text? Keep that in mind as you read.</a:t>
            </a:r>
          </a:p>
          <a:p>
            <a:endParaRPr lang="en-US" dirty="0"/>
          </a:p>
          <a:p>
            <a:endParaRPr lang="en-US" dirty="0"/>
          </a:p>
          <a:p>
            <a:endParaRPr lang="en-US" dirty="0"/>
          </a:p>
        </p:txBody>
      </p:sp>
      <p:sp>
        <p:nvSpPr>
          <p:cNvPr id="8" name="TextBox 7">
            <a:extLst>
              <a:ext uri="{FF2B5EF4-FFF2-40B4-BE49-F238E27FC236}">
                <a16:creationId xmlns:a16="http://schemas.microsoft.com/office/drawing/2014/main" id="{F930364D-99C3-994F-A75C-CE37555ABED7}"/>
              </a:ext>
            </a:extLst>
          </p:cNvPr>
          <p:cNvSpPr txBox="1"/>
          <p:nvPr/>
        </p:nvSpPr>
        <p:spPr>
          <a:xfrm>
            <a:off x="3940628" y="1867985"/>
            <a:ext cx="2168434" cy="4678204"/>
          </a:xfrm>
          <a:prstGeom prst="rect">
            <a:avLst/>
          </a:prstGeom>
          <a:solidFill>
            <a:schemeClr val="accent4">
              <a:lumMod val="40000"/>
              <a:lumOff val="60000"/>
            </a:schemeClr>
          </a:solidFill>
        </p:spPr>
        <p:txBody>
          <a:bodyPr wrap="square" rtlCol="0">
            <a:noAutofit/>
          </a:bodyPr>
          <a:lstStyle/>
          <a:p>
            <a:endParaRPr lang="en-US" dirty="0"/>
          </a:p>
          <a:p>
            <a:endParaRPr lang="en-US" dirty="0"/>
          </a:p>
          <a:p>
            <a:endParaRPr lang="en-US" dirty="0"/>
          </a:p>
          <a:p>
            <a:endParaRPr lang="en-US" dirty="0"/>
          </a:p>
          <a:p>
            <a:endParaRPr lang="en-US" dirty="0"/>
          </a:p>
          <a:p>
            <a:r>
              <a:rPr lang="en-US" dirty="0"/>
              <a:t>Make Comments and Ask Questions</a:t>
            </a:r>
          </a:p>
          <a:p>
            <a:endParaRPr lang="en-US" dirty="0"/>
          </a:p>
          <a:p>
            <a:endParaRPr lang="en-US" dirty="0"/>
          </a:p>
          <a:p>
            <a:r>
              <a:rPr lang="en-US" sz="1600" dirty="0"/>
              <a:t>Next, listen to your thoughts as you read. Write </a:t>
            </a:r>
            <a:r>
              <a:rPr lang="en-US" sz="1600" dirty="0">
                <a:solidFill>
                  <a:schemeClr val="accent3"/>
                </a:solidFill>
              </a:rPr>
              <a:t>questions and comments </a:t>
            </a:r>
            <a:r>
              <a:rPr lang="en-US" sz="1600" dirty="0"/>
              <a:t>to the text.</a:t>
            </a:r>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849CEF3A-0CC6-5645-8BEC-535C643ADAD7}"/>
              </a:ext>
            </a:extLst>
          </p:cNvPr>
          <p:cNvSpPr txBox="1"/>
          <p:nvPr/>
        </p:nvSpPr>
        <p:spPr>
          <a:xfrm>
            <a:off x="6109062" y="1867981"/>
            <a:ext cx="2168434" cy="4678208"/>
          </a:xfrm>
          <a:prstGeom prst="rect">
            <a:avLst/>
          </a:prstGeom>
          <a:solidFill>
            <a:schemeClr val="accent4">
              <a:lumMod val="60000"/>
              <a:lumOff val="40000"/>
            </a:schemeClr>
          </a:solidFill>
        </p:spPr>
        <p:txBody>
          <a:bodyPr wrap="square" rtlCol="0">
            <a:noAutofit/>
          </a:bodyPr>
          <a:lstStyle/>
          <a:p>
            <a:endParaRPr lang="en-US" dirty="0"/>
          </a:p>
          <a:p>
            <a:endParaRPr lang="en-US" dirty="0"/>
          </a:p>
          <a:p>
            <a:endParaRPr lang="en-US" dirty="0"/>
          </a:p>
          <a:p>
            <a:endParaRPr lang="en-US" dirty="0"/>
          </a:p>
          <a:p>
            <a:endParaRPr lang="en-US" dirty="0"/>
          </a:p>
          <a:p>
            <a:r>
              <a:rPr lang="en-US" dirty="0"/>
              <a:t>Identify English Language Arts Concepts</a:t>
            </a:r>
          </a:p>
          <a:p>
            <a:endParaRPr lang="en-US" dirty="0"/>
          </a:p>
          <a:p>
            <a:r>
              <a:rPr lang="en-US" sz="1600" dirty="0"/>
              <a:t>As you read, identify any </a:t>
            </a:r>
            <a:r>
              <a:rPr lang="en-US" sz="1600" dirty="0">
                <a:solidFill>
                  <a:schemeClr val="accent3"/>
                </a:solidFill>
              </a:rPr>
              <a:t>English Language Arts concepts </a:t>
            </a:r>
            <a:r>
              <a:rPr lang="en-US" sz="1600" dirty="0"/>
              <a:t>in the text that you find, especially ones related to the assignment requirements or your objective for reading.</a:t>
            </a:r>
          </a:p>
          <a:p>
            <a:endParaRPr lang="en-US" sz="1600" dirty="0"/>
          </a:p>
          <a:p>
            <a:endParaRPr lang="en-US" dirty="0"/>
          </a:p>
          <a:p>
            <a:endParaRPr lang="en-US" dirty="0"/>
          </a:p>
          <a:p>
            <a:endParaRPr lang="en-US" dirty="0"/>
          </a:p>
        </p:txBody>
      </p:sp>
      <p:sp>
        <p:nvSpPr>
          <p:cNvPr id="10" name="TextBox 9">
            <a:extLst>
              <a:ext uri="{FF2B5EF4-FFF2-40B4-BE49-F238E27FC236}">
                <a16:creationId xmlns:a16="http://schemas.microsoft.com/office/drawing/2014/main" id="{A7F2A593-971B-2A41-A134-0244CFA5FA9C}"/>
              </a:ext>
            </a:extLst>
          </p:cNvPr>
          <p:cNvSpPr txBox="1"/>
          <p:nvPr/>
        </p:nvSpPr>
        <p:spPr>
          <a:xfrm>
            <a:off x="8277496" y="1867981"/>
            <a:ext cx="2168434" cy="4678208"/>
          </a:xfrm>
          <a:prstGeom prst="rect">
            <a:avLst/>
          </a:prstGeom>
          <a:solidFill>
            <a:srgbClr val="A9B5BE"/>
          </a:solidFill>
        </p:spPr>
        <p:txBody>
          <a:bodyPr wrap="square" rtlCol="0">
            <a:noAutofit/>
          </a:bodyPr>
          <a:lstStyle/>
          <a:p>
            <a:endParaRPr lang="en-US" dirty="0"/>
          </a:p>
          <a:p>
            <a:endParaRPr lang="en-US" dirty="0"/>
          </a:p>
          <a:p>
            <a:endParaRPr lang="en-US" dirty="0"/>
          </a:p>
          <a:p>
            <a:endParaRPr lang="en-US" dirty="0"/>
          </a:p>
          <a:p>
            <a:endParaRPr lang="en-US" dirty="0"/>
          </a:p>
          <a:p>
            <a:r>
              <a:rPr lang="en-US" dirty="0"/>
              <a:t>Make Text-to-Self/ Text/ World Connections</a:t>
            </a:r>
          </a:p>
          <a:p>
            <a:endParaRPr lang="en-US" dirty="0"/>
          </a:p>
          <a:p>
            <a:r>
              <a:rPr lang="en-US" sz="1600" dirty="0"/>
              <a:t>As you read, make </a:t>
            </a:r>
            <a:r>
              <a:rPr lang="en-US" sz="1600" dirty="0">
                <a:solidFill>
                  <a:schemeClr val="accent3"/>
                </a:solidFill>
              </a:rPr>
              <a:t>text-to-self, text-to-text, and text-to-world connections</a:t>
            </a:r>
            <a:r>
              <a:rPr lang="en-US" sz="1600" dirty="0"/>
              <a:t>. Identify how the text is relevant to your life, other texts you have read, and the world around you.</a:t>
            </a:r>
          </a:p>
          <a:p>
            <a:endParaRPr lang="en-US" sz="1600" dirty="0"/>
          </a:p>
          <a:p>
            <a:endParaRPr lang="en-US" dirty="0"/>
          </a:p>
        </p:txBody>
      </p:sp>
      <p:sp>
        <p:nvSpPr>
          <p:cNvPr id="11" name="Google Shape;240;p8">
            <a:extLst>
              <a:ext uri="{FF2B5EF4-FFF2-40B4-BE49-F238E27FC236}">
                <a16:creationId xmlns:a16="http://schemas.microsoft.com/office/drawing/2014/main" id="{0F376C89-FFAB-044D-8CD2-039EDEBF1C23}"/>
              </a:ext>
            </a:extLst>
          </p:cNvPr>
          <p:cNvSpPr/>
          <p:nvPr/>
        </p:nvSpPr>
        <p:spPr>
          <a:xfrm>
            <a:off x="4561113" y="2094367"/>
            <a:ext cx="927463" cy="857296"/>
          </a:xfrm>
          <a:custGeom>
            <a:avLst/>
            <a:gdLst/>
            <a:ahLst/>
            <a:cxnLst/>
            <a:rect l="l" t="t" r="r" b="b"/>
            <a:pathLst>
              <a:path w="6693" h="5947" extrusionOk="0">
                <a:moveTo>
                  <a:pt x="2424" y="1"/>
                </a:moveTo>
                <a:lnTo>
                  <a:pt x="2293" y="19"/>
                </a:lnTo>
                <a:lnTo>
                  <a:pt x="2163" y="38"/>
                </a:lnTo>
                <a:lnTo>
                  <a:pt x="2070" y="94"/>
                </a:lnTo>
                <a:lnTo>
                  <a:pt x="1958" y="168"/>
                </a:lnTo>
                <a:lnTo>
                  <a:pt x="1864" y="243"/>
                </a:lnTo>
                <a:lnTo>
                  <a:pt x="1809" y="336"/>
                </a:lnTo>
                <a:lnTo>
                  <a:pt x="1734" y="448"/>
                </a:lnTo>
                <a:lnTo>
                  <a:pt x="1697" y="560"/>
                </a:lnTo>
                <a:lnTo>
                  <a:pt x="1678" y="560"/>
                </a:lnTo>
                <a:lnTo>
                  <a:pt x="1529" y="578"/>
                </a:lnTo>
                <a:lnTo>
                  <a:pt x="1380" y="616"/>
                </a:lnTo>
                <a:lnTo>
                  <a:pt x="1268" y="690"/>
                </a:lnTo>
                <a:lnTo>
                  <a:pt x="1156" y="765"/>
                </a:lnTo>
                <a:lnTo>
                  <a:pt x="1063" y="877"/>
                </a:lnTo>
                <a:lnTo>
                  <a:pt x="988" y="1007"/>
                </a:lnTo>
                <a:lnTo>
                  <a:pt x="951" y="1156"/>
                </a:lnTo>
                <a:lnTo>
                  <a:pt x="933" y="1305"/>
                </a:lnTo>
                <a:lnTo>
                  <a:pt x="951" y="1455"/>
                </a:lnTo>
                <a:lnTo>
                  <a:pt x="839" y="1529"/>
                </a:lnTo>
                <a:lnTo>
                  <a:pt x="727" y="1604"/>
                </a:lnTo>
                <a:lnTo>
                  <a:pt x="616" y="1697"/>
                </a:lnTo>
                <a:lnTo>
                  <a:pt x="541" y="1790"/>
                </a:lnTo>
                <a:lnTo>
                  <a:pt x="467" y="1921"/>
                </a:lnTo>
                <a:lnTo>
                  <a:pt x="411" y="2051"/>
                </a:lnTo>
                <a:lnTo>
                  <a:pt x="392" y="2181"/>
                </a:lnTo>
                <a:lnTo>
                  <a:pt x="373" y="2312"/>
                </a:lnTo>
                <a:lnTo>
                  <a:pt x="392" y="2424"/>
                </a:lnTo>
                <a:lnTo>
                  <a:pt x="411" y="2536"/>
                </a:lnTo>
                <a:lnTo>
                  <a:pt x="429" y="2629"/>
                </a:lnTo>
                <a:lnTo>
                  <a:pt x="467" y="2722"/>
                </a:lnTo>
                <a:lnTo>
                  <a:pt x="373" y="2797"/>
                </a:lnTo>
                <a:lnTo>
                  <a:pt x="280" y="2871"/>
                </a:lnTo>
                <a:lnTo>
                  <a:pt x="206" y="2964"/>
                </a:lnTo>
                <a:lnTo>
                  <a:pt x="131" y="3058"/>
                </a:lnTo>
                <a:lnTo>
                  <a:pt x="75" y="3169"/>
                </a:lnTo>
                <a:lnTo>
                  <a:pt x="38" y="3281"/>
                </a:lnTo>
                <a:lnTo>
                  <a:pt x="19" y="3393"/>
                </a:lnTo>
                <a:lnTo>
                  <a:pt x="1" y="3524"/>
                </a:lnTo>
                <a:lnTo>
                  <a:pt x="19" y="3673"/>
                </a:lnTo>
                <a:lnTo>
                  <a:pt x="56" y="3803"/>
                </a:lnTo>
                <a:lnTo>
                  <a:pt x="94" y="3934"/>
                </a:lnTo>
                <a:lnTo>
                  <a:pt x="168" y="4045"/>
                </a:lnTo>
                <a:lnTo>
                  <a:pt x="243" y="4157"/>
                </a:lnTo>
                <a:lnTo>
                  <a:pt x="355" y="4250"/>
                </a:lnTo>
                <a:lnTo>
                  <a:pt x="467" y="4325"/>
                </a:lnTo>
                <a:lnTo>
                  <a:pt x="578" y="4381"/>
                </a:lnTo>
                <a:lnTo>
                  <a:pt x="560" y="4549"/>
                </a:lnTo>
                <a:lnTo>
                  <a:pt x="578" y="4716"/>
                </a:lnTo>
                <a:lnTo>
                  <a:pt x="634" y="4866"/>
                </a:lnTo>
                <a:lnTo>
                  <a:pt x="709" y="5015"/>
                </a:lnTo>
                <a:lnTo>
                  <a:pt x="802" y="5145"/>
                </a:lnTo>
                <a:lnTo>
                  <a:pt x="933" y="5238"/>
                </a:lnTo>
                <a:lnTo>
                  <a:pt x="1082" y="5313"/>
                </a:lnTo>
                <a:lnTo>
                  <a:pt x="1231" y="5369"/>
                </a:lnTo>
                <a:lnTo>
                  <a:pt x="1398" y="5388"/>
                </a:lnTo>
                <a:lnTo>
                  <a:pt x="1529" y="5369"/>
                </a:lnTo>
                <a:lnTo>
                  <a:pt x="1585" y="5499"/>
                </a:lnTo>
                <a:lnTo>
                  <a:pt x="1659" y="5611"/>
                </a:lnTo>
                <a:lnTo>
                  <a:pt x="1753" y="5704"/>
                </a:lnTo>
                <a:lnTo>
                  <a:pt x="1846" y="5779"/>
                </a:lnTo>
                <a:lnTo>
                  <a:pt x="1958" y="5854"/>
                </a:lnTo>
                <a:lnTo>
                  <a:pt x="2088" y="5909"/>
                </a:lnTo>
                <a:lnTo>
                  <a:pt x="2219" y="5928"/>
                </a:lnTo>
                <a:lnTo>
                  <a:pt x="2349" y="5947"/>
                </a:lnTo>
                <a:lnTo>
                  <a:pt x="2517" y="5909"/>
                </a:lnTo>
                <a:lnTo>
                  <a:pt x="2666" y="5872"/>
                </a:lnTo>
                <a:lnTo>
                  <a:pt x="2815" y="5779"/>
                </a:lnTo>
                <a:lnTo>
                  <a:pt x="2927" y="5686"/>
                </a:lnTo>
                <a:lnTo>
                  <a:pt x="3020" y="5555"/>
                </a:lnTo>
                <a:lnTo>
                  <a:pt x="3095" y="5406"/>
                </a:lnTo>
                <a:lnTo>
                  <a:pt x="3151" y="5257"/>
                </a:lnTo>
                <a:lnTo>
                  <a:pt x="3169" y="5089"/>
                </a:lnTo>
                <a:lnTo>
                  <a:pt x="3169" y="2387"/>
                </a:lnTo>
                <a:lnTo>
                  <a:pt x="3057" y="2461"/>
                </a:lnTo>
                <a:lnTo>
                  <a:pt x="2946" y="2517"/>
                </a:lnTo>
                <a:lnTo>
                  <a:pt x="2834" y="2554"/>
                </a:lnTo>
                <a:lnTo>
                  <a:pt x="2722" y="2592"/>
                </a:lnTo>
                <a:lnTo>
                  <a:pt x="2666" y="2592"/>
                </a:lnTo>
                <a:lnTo>
                  <a:pt x="2647" y="2573"/>
                </a:lnTo>
                <a:lnTo>
                  <a:pt x="2610" y="2554"/>
                </a:lnTo>
                <a:lnTo>
                  <a:pt x="2610" y="2498"/>
                </a:lnTo>
                <a:lnTo>
                  <a:pt x="2610" y="2312"/>
                </a:lnTo>
                <a:lnTo>
                  <a:pt x="2629" y="2256"/>
                </a:lnTo>
                <a:lnTo>
                  <a:pt x="2666" y="2237"/>
                </a:lnTo>
                <a:lnTo>
                  <a:pt x="2778" y="2200"/>
                </a:lnTo>
                <a:lnTo>
                  <a:pt x="2871" y="2144"/>
                </a:lnTo>
                <a:lnTo>
                  <a:pt x="2946" y="2070"/>
                </a:lnTo>
                <a:lnTo>
                  <a:pt x="3020" y="1995"/>
                </a:lnTo>
                <a:lnTo>
                  <a:pt x="3076" y="1921"/>
                </a:lnTo>
                <a:lnTo>
                  <a:pt x="3132" y="1809"/>
                </a:lnTo>
                <a:lnTo>
                  <a:pt x="3151" y="1715"/>
                </a:lnTo>
                <a:lnTo>
                  <a:pt x="3169" y="1604"/>
                </a:lnTo>
                <a:lnTo>
                  <a:pt x="3169" y="746"/>
                </a:lnTo>
                <a:lnTo>
                  <a:pt x="3151" y="597"/>
                </a:lnTo>
                <a:lnTo>
                  <a:pt x="3095" y="448"/>
                </a:lnTo>
                <a:lnTo>
                  <a:pt x="3039" y="336"/>
                </a:lnTo>
                <a:lnTo>
                  <a:pt x="2946" y="224"/>
                </a:lnTo>
                <a:lnTo>
                  <a:pt x="2834" y="131"/>
                </a:lnTo>
                <a:lnTo>
                  <a:pt x="2703" y="57"/>
                </a:lnTo>
                <a:lnTo>
                  <a:pt x="2573" y="19"/>
                </a:lnTo>
                <a:lnTo>
                  <a:pt x="2424" y="1"/>
                </a:lnTo>
                <a:close/>
                <a:moveTo>
                  <a:pt x="4269" y="1"/>
                </a:moveTo>
                <a:lnTo>
                  <a:pt x="4120" y="19"/>
                </a:lnTo>
                <a:lnTo>
                  <a:pt x="3989" y="57"/>
                </a:lnTo>
                <a:lnTo>
                  <a:pt x="3859" y="131"/>
                </a:lnTo>
                <a:lnTo>
                  <a:pt x="3747" y="224"/>
                </a:lnTo>
                <a:lnTo>
                  <a:pt x="3654" y="336"/>
                </a:lnTo>
                <a:lnTo>
                  <a:pt x="3598" y="448"/>
                </a:lnTo>
                <a:lnTo>
                  <a:pt x="3542" y="597"/>
                </a:lnTo>
                <a:lnTo>
                  <a:pt x="3523" y="746"/>
                </a:lnTo>
                <a:lnTo>
                  <a:pt x="3523" y="1604"/>
                </a:lnTo>
                <a:lnTo>
                  <a:pt x="3542" y="1715"/>
                </a:lnTo>
                <a:lnTo>
                  <a:pt x="3561" y="1809"/>
                </a:lnTo>
                <a:lnTo>
                  <a:pt x="3617" y="1921"/>
                </a:lnTo>
                <a:lnTo>
                  <a:pt x="3673" y="1995"/>
                </a:lnTo>
                <a:lnTo>
                  <a:pt x="3747" y="2070"/>
                </a:lnTo>
                <a:lnTo>
                  <a:pt x="3822" y="2144"/>
                </a:lnTo>
                <a:lnTo>
                  <a:pt x="3915" y="2200"/>
                </a:lnTo>
                <a:lnTo>
                  <a:pt x="4027" y="2219"/>
                </a:lnTo>
                <a:lnTo>
                  <a:pt x="4064" y="2256"/>
                </a:lnTo>
                <a:lnTo>
                  <a:pt x="4083" y="2312"/>
                </a:lnTo>
                <a:lnTo>
                  <a:pt x="4083" y="2498"/>
                </a:lnTo>
                <a:lnTo>
                  <a:pt x="4083" y="2554"/>
                </a:lnTo>
                <a:lnTo>
                  <a:pt x="4045" y="2573"/>
                </a:lnTo>
                <a:lnTo>
                  <a:pt x="4027" y="2592"/>
                </a:lnTo>
                <a:lnTo>
                  <a:pt x="3971" y="2592"/>
                </a:lnTo>
                <a:lnTo>
                  <a:pt x="3859" y="2554"/>
                </a:lnTo>
                <a:lnTo>
                  <a:pt x="3747" y="2517"/>
                </a:lnTo>
                <a:lnTo>
                  <a:pt x="3635" y="2461"/>
                </a:lnTo>
                <a:lnTo>
                  <a:pt x="3523" y="2387"/>
                </a:lnTo>
                <a:lnTo>
                  <a:pt x="3523" y="5089"/>
                </a:lnTo>
                <a:lnTo>
                  <a:pt x="3542" y="5257"/>
                </a:lnTo>
                <a:lnTo>
                  <a:pt x="3598" y="5406"/>
                </a:lnTo>
                <a:lnTo>
                  <a:pt x="3673" y="5555"/>
                </a:lnTo>
                <a:lnTo>
                  <a:pt x="3766" y="5686"/>
                </a:lnTo>
                <a:lnTo>
                  <a:pt x="3878" y="5779"/>
                </a:lnTo>
                <a:lnTo>
                  <a:pt x="4027" y="5872"/>
                </a:lnTo>
                <a:lnTo>
                  <a:pt x="4176" y="5909"/>
                </a:lnTo>
                <a:lnTo>
                  <a:pt x="4344" y="5947"/>
                </a:lnTo>
                <a:lnTo>
                  <a:pt x="4474" y="5928"/>
                </a:lnTo>
                <a:lnTo>
                  <a:pt x="4605" y="5909"/>
                </a:lnTo>
                <a:lnTo>
                  <a:pt x="4735" y="5854"/>
                </a:lnTo>
                <a:lnTo>
                  <a:pt x="4847" y="5779"/>
                </a:lnTo>
                <a:lnTo>
                  <a:pt x="4940" y="5704"/>
                </a:lnTo>
                <a:lnTo>
                  <a:pt x="5033" y="5611"/>
                </a:lnTo>
                <a:lnTo>
                  <a:pt x="5108" y="5499"/>
                </a:lnTo>
                <a:lnTo>
                  <a:pt x="5164" y="5369"/>
                </a:lnTo>
                <a:lnTo>
                  <a:pt x="5294" y="5388"/>
                </a:lnTo>
                <a:lnTo>
                  <a:pt x="5462" y="5369"/>
                </a:lnTo>
                <a:lnTo>
                  <a:pt x="5630" y="5313"/>
                </a:lnTo>
                <a:lnTo>
                  <a:pt x="5760" y="5238"/>
                </a:lnTo>
                <a:lnTo>
                  <a:pt x="5891" y="5145"/>
                </a:lnTo>
                <a:lnTo>
                  <a:pt x="5984" y="5015"/>
                </a:lnTo>
                <a:lnTo>
                  <a:pt x="6058" y="4866"/>
                </a:lnTo>
                <a:lnTo>
                  <a:pt x="6114" y="4716"/>
                </a:lnTo>
                <a:lnTo>
                  <a:pt x="6133" y="4549"/>
                </a:lnTo>
                <a:lnTo>
                  <a:pt x="6114" y="4381"/>
                </a:lnTo>
                <a:lnTo>
                  <a:pt x="6226" y="4325"/>
                </a:lnTo>
                <a:lnTo>
                  <a:pt x="6338" y="4250"/>
                </a:lnTo>
                <a:lnTo>
                  <a:pt x="6450" y="4157"/>
                </a:lnTo>
                <a:lnTo>
                  <a:pt x="6524" y="4045"/>
                </a:lnTo>
                <a:lnTo>
                  <a:pt x="6599" y="3934"/>
                </a:lnTo>
                <a:lnTo>
                  <a:pt x="6636" y="3803"/>
                </a:lnTo>
                <a:lnTo>
                  <a:pt x="6674" y="3673"/>
                </a:lnTo>
                <a:lnTo>
                  <a:pt x="6692" y="3524"/>
                </a:lnTo>
                <a:lnTo>
                  <a:pt x="6674" y="3393"/>
                </a:lnTo>
                <a:lnTo>
                  <a:pt x="6655" y="3281"/>
                </a:lnTo>
                <a:lnTo>
                  <a:pt x="6618" y="3169"/>
                </a:lnTo>
                <a:lnTo>
                  <a:pt x="6562" y="3058"/>
                </a:lnTo>
                <a:lnTo>
                  <a:pt x="6487" y="2964"/>
                </a:lnTo>
                <a:lnTo>
                  <a:pt x="6413" y="2871"/>
                </a:lnTo>
                <a:lnTo>
                  <a:pt x="6319" y="2797"/>
                </a:lnTo>
                <a:lnTo>
                  <a:pt x="6226" y="2722"/>
                </a:lnTo>
                <a:lnTo>
                  <a:pt x="6263" y="2629"/>
                </a:lnTo>
                <a:lnTo>
                  <a:pt x="6282" y="2536"/>
                </a:lnTo>
                <a:lnTo>
                  <a:pt x="6301" y="2424"/>
                </a:lnTo>
                <a:lnTo>
                  <a:pt x="6319" y="2312"/>
                </a:lnTo>
                <a:lnTo>
                  <a:pt x="6301" y="2181"/>
                </a:lnTo>
                <a:lnTo>
                  <a:pt x="6282" y="2051"/>
                </a:lnTo>
                <a:lnTo>
                  <a:pt x="6226" y="1921"/>
                </a:lnTo>
                <a:lnTo>
                  <a:pt x="6152" y="1790"/>
                </a:lnTo>
                <a:lnTo>
                  <a:pt x="6077" y="1697"/>
                </a:lnTo>
                <a:lnTo>
                  <a:pt x="5965" y="1604"/>
                </a:lnTo>
                <a:lnTo>
                  <a:pt x="5853" y="1529"/>
                </a:lnTo>
                <a:lnTo>
                  <a:pt x="5742" y="1455"/>
                </a:lnTo>
                <a:lnTo>
                  <a:pt x="5760" y="1305"/>
                </a:lnTo>
                <a:lnTo>
                  <a:pt x="5742" y="1156"/>
                </a:lnTo>
                <a:lnTo>
                  <a:pt x="5704" y="1007"/>
                </a:lnTo>
                <a:lnTo>
                  <a:pt x="5630" y="877"/>
                </a:lnTo>
                <a:lnTo>
                  <a:pt x="5537" y="765"/>
                </a:lnTo>
                <a:lnTo>
                  <a:pt x="5425" y="690"/>
                </a:lnTo>
                <a:lnTo>
                  <a:pt x="5313" y="616"/>
                </a:lnTo>
                <a:lnTo>
                  <a:pt x="5164" y="578"/>
                </a:lnTo>
                <a:lnTo>
                  <a:pt x="5015" y="560"/>
                </a:lnTo>
                <a:lnTo>
                  <a:pt x="4996" y="560"/>
                </a:lnTo>
                <a:lnTo>
                  <a:pt x="4959" y="448"/>
                </a:lnTo>
                <a:lnTo>
                  <a:pt x="4903" y="336"/>
                </a:lnTo>
                <a:lnTo>
                  <a:pt x="4828" y="243"/>
                </a:lnTo>
                <a:lnTo>
                  <a:pt x="4735" y="168"/>
                </a:lnTo>
                <a:lnTo>
                  <a:pt x="4623" y="94"/>
                </a:lnTo>
                <a:lnTo>
                  <a:pt x="4530" y="38"/>
                </a:lnTo>
                <a:lnTo>
                  <a:pt x="4400" y="19"/>
                </a:lnTo>
                <a:lnTo>
                  <a:pt x="426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p7">
            <a:extLst>
              <a:ext uri="{FF2B5EF4-FFF2-40B4-BE49-F238E27FC236}">
                <a16:creationId xmlns:a16="http://schemas.microsoft.com/office/drawing/2014/main" id="{4DC4B9BA-9E1C-2B45-8989-1617CBAF7C0D}"/>
              </a:ext>
            </a:extLst>
          </p:cNvPr>
          <p:cNvSpPr/>
          <p:nvPr/>
        </p:nvSpPr>
        <p:spPr>
          <a:xfrm>
            <a:off x="8897981" y="2094367"/>
            <a:ext cx="927463" cy="857295"/>
          </a:xfrm>
          <a:custGeom>
            <a:avLst/>
            <a:gdLst/>
            <a:ahLst/>
            <a:cxnLst/>
            <a:rect l="l" t="t" r="r" b="b"/>
            <a:pathLst>
              <a:path w="5928" h="5947" extrusionOk="0">
                <a:moveTo>
                  <a:pt x="4828" y="746"/>
                </a:moveTo>
                <a:lnTo>
                  <a:pt x="4902" y="764"/>
                </a:lnTo>
                <a:lnTo>
                  <a:pt x="4958" y="783"/>
                </a:lnTo>
                <a:lnTo>
                  <a:pt x="5033" y="820"/>
                </a:lnTo>
                <a:lnTo>
                  <a:pt x="5089" y="857"/>
                </a:lnTo>
                <a:lnTo>
                  <a:pt x="5126" y="913"/>
                </a:lnTo>
                <a:lnTo>
                  <a:pt x="5163" y="969"/>
                </a:lnTo>
                <a:lnTo>
                  <a:pt x="5182" y="1044"/>
                </a:lnTo>
                <a:lnTo>
                  <a:pt x="5182" y="1118"/>
                </a:lnTo>
                <a:lnTo>
                  <a:pt x="5182" y="1193"/>
                </a:lnTo>
                <a:lnTo>
                  <a:pt x="5163" y="1268"/>
                </a:lnTo>
                <a:lnTo>
                  <a:pt x="5126" y="1323"/>
                </a:lnTo>
                <a:lnTo>
                  <a:pt x="5089" y="1379"/>
                </a:lnTo>
                <a:lnTo>
                  <a:pt x="5033" y="1435"/>
                </a:lnTo>
                <a:lnTo>
                  <a:pt x="4958" y="1454"/>
                </a:lnTo>
                <a:lnTo>
                  <a:pt x="4902" y="1491"/>
                </a:lnTo>
                <a:lnTo>
                  <a:pt x="4753" y="1491"/>
                </a:lnTo>
                <a:lnTo>
                  <a:pt x="4679" y="1454"/>
                </a:lnTo>
                <a:lnTo>
                  <a:pt x="4604" y="1435"/>
                </a:lnTo>
                <a:lnTo>
                  <a:pt x="4548" y="1379"/>
                </a:lnTo>
                <a:lnTo>
                  <a:pt x="4511" y="1323"/>
                </a:lnTo>
                <a:lnTo>
                  <a:pt x="4474" y="1268"/>
                </a:lnTo>
                <a:lnTo>
                  <a:pt x="4455" y="1193"/>
                </a:lnTo>
                <a:lnTo>
                  <a:pt x="4455" y="1118"/>
                </a:lnTo>
                <a:lnTo>
                  <a:pt x="4455" y="1044"/>
                </a:lnTo>
                <a:lnTo>
                  <a:pt x="4474" y="969"/>
                </a:lnTo>
                <a:lnTo>
                  <a:pt x="4511" y="913"/>
                </a:lnTo>
                <a:lnTo>
                  <a:pt x="4548" y="857"/>
                </a:lnTo>
                <a:lnTo>
                  <a:pt x="4604" y="820"/>
                </a:lnTo>
                <a:lnTo>
                  <a:pt x="4679" y="783"/>
                </a:lnTo>
                <a:lnTo>
                  <a:pt x="4753" y="764"/>
                </a:lnTo>
                <a:lnTo>
                  <a:pt x="4828" y="746"/>
                </a:lnTo>
                <a:close/>
                <a:moveTo>
                  <a:pt x="1100" y="3709"/>
                </a:moveTo>
                <a:lnTo>
                  <a:pt x="1174" y="3728"/>
                </a:lnTo>
                <a:lnTo>
                  <a:pt x="1249" y="3747"/>
                </a:lnTo>
                <a:lnTo>
                  <a:pt x="1323" y="3784"/>
                </a:lnTo>
                <a:lnTo>
                  <a:pt x="1379" y="3821"/>
                </a:lnTo>
                <a:lnTo>
                  <a:pt x="1417" y="3877"/>
                </a:lnTo>
                <a:lnTo>
                  <a:pt x="1454" y="3952"/>
                </a:lnTo>
                <a:lnTo>
                  <a:pt x="1473" y="4008"/>
                </a:lnTo>
                <a:lnTo>
                  <a:pt x="1473" y="4082"/>
                </a:lnTo>
                <a:lnTo>
                  <a:pt x="1473" y="4157"/>
                </a:lnTo>
                <a:lnTo>
                  <a:pt x="1454" y="4231"/>
                </a:lnTo>
                <a:lnTo>
                  <a:pt x="1417" y="4306"/>
                </a:lnTo>
                <a:lnTo>
                  <a:pt x="1379" y="4343"/>
                </a:lnTo>
                <a:lnTo>
                  <a:pt x="1323" y="4399"/>
                </a:lnTo>
                <a:lnTo>
                  <a:pt x="1249" y="4436"/>
                </a:lnTo>
                <a:lnTo>
                  <a:pt x="1174" y="4455"/>
                </a:lnTo>
                <a:lnTo>
                  <a:pt x="1025" y="4455"/>
                </a:lnTo>
                <a:lnTo>
                  <a:pt x="969" y="4436"/>
                </a:lnTo>
                <a:lnTo>
                  <a:pt x="895" y="4399"/>
                </a:lnTo>
                <a:lnTo>
                  <a:pt x="839" y="4343"/>
                </a:lnTo>
                <a:lnTo>
                  <a:pt x="802" y="4306"/>
                </a:lnTo>
                <a:lnTo>
                  <a:pt x="764" y="4231"/>
                </a:lnTo>
                <a:lnTo>
                  <a:pt x="746" y="4157"/>
                </a:lnTo>
                <a:lnTo>
                  <a:pt x="746" y="4082"/>
                </a:lnTo>
                <a:lnTo>
                  <a:pt x="746" y="4008"/>
                </a:lnTo>
                <a:lnTo>
                  <a:pt x="764" y="3952"/>
                </a:lnTo>
                <a:lnTo>
                  <a:pt x="802" y="3877"/>
                </a:lnTo>
                <a:lnTo>
                  <a:pt x="839" y="3821"/>
                </a:lnTo>
                <a:lnTo>
                  <a:pt x="895" y="3784"/>
                </a:lnTo>
                <a:lnTo>
                  <a:pt x="969" y="3747"/>
                </a:lnTo>
                <a:lnTo>
                  <a:pt x="1025" y="3728"/>
                </a:lnTo>
                <a:lnTo>
                  <a:pt x="1100" y="3709"/>
                </a:lnTo>
                <a:close/>
                <a:moveTo>
                  <a:pt x="988" y="2982"/>
                </a:moveTo>
                <a:lnTo>
                  <a:pt x="876" y="3001"/>
                </a:lnTo>
                <a:lnTo>
                  <a:pt x="671" y="3057"/>
                </a:lnTo>
                <a:lnTo>
                  <a:pt x="485" y="3169"/>
                </a:lnTo>
                <a:lnTo>
                  <a:pt x="317" y="3299"/>
                </a:lnTo>
                <a:lnTo>
                  <a:pt x="186" y="3467"/>
                </a:lnTo>
                <a:lnTo>
                  <a:pt x="75" y="3653"/>
                </a:lnTo>
                <a:lnTo>
                  <a:pt x="19" y="3859"/>
                </a:lnTo>
                <a:lnTo>
                  <a:pt x="0" y="3970"/>
                </a:lnTo>
                <a:lnTo>
                  <a:pt x="0" y="4082"/>
                </a:lnTo>
                <a:lnTo>
                  <a:pt x="0" y="4213"/>
                </a:lnTo>
                <a:lnTo>
                  <a:pt x="37" y="4343"/>
                </a:lnTo>
                <a:lnTo>
                  <a:pt x="93" y="4492"/>
                </a:lnTo>
                <a:lnTo>
                  <a:pt x="168" y="4641"/>
                </a:lnTo>
                <a:lnTo>
                  <a:pt x="354" y="4940"/>
                </a:lnTo>
                <a:lnTo>
                  <a:pt x="559" y="5257"/>
                </a:lnTo>
                <a:lnTo>
                  <a:pt x="764" y="5517"/>
                </a:lnTo>
                <a:lnTo>
                  <a:pt x="932" y="5741"/>
                </a:lnTo>
                <a:lnTo>
                  <a:pt x="1100" y="5946"/>
                </a:lnTo>
                <a:lnTo>
                  <a:pt x="1286" y="5741"/>
                </a:lnTo>
                <a:lnTo>
                  <a:pt x="1454" y="5517"/>
                </a:lnTo>
                <a:lnTo>
                  <a:pt x="1659" y="5257"/>
                </a:lnTo>
                <a:lnTo>
                  <a:pt x="1864" y="4940"/>
                </a:lnTo>
                <a:lnTo>
                  <a:pt x="2050" y="4641"/>
                </a:lnTo>
                <a:lnTo>
                  <a:pt x="2125" y="4492"/>
                </a:lnTo>
                <a:lnTo>
                  <a:pt x="2181" y="4343"/>
                </a:lnTo>
                <a:lnTo>
                  <a:pt x="2200" y="4213"/>
                </a:lnTo>
                <a:lnTo>
                  <a:pt x="2218" y="4082"/>
                </a:lnTo>
                <a:lnTo>
                  <a:pt x="2218" y="3970"/>
                </a:lnTo>
                <a:lnTo>
                  <a:pt x="2200" y="3859"/>
                </a:lnTo>
                <a:lnTo>
                  <a:pt x="2125" y="3653"/>
                </a:lnTo>
                <a:lnTo>
                  <a:pt x="2032" y="3467"/>
                </a:lnTo>
                <a:lnTo>
                  <a:pt x="1901" y="3299"/>
                </a:lnTo>
                <a:lnTo>
                  <a:pt x="1734" y="3169"/>
                </a:lnTo>
                <a:lnTo>
                  <a:pt x="1547" y="3057"/>
                </a:lnTo>
                <a:lnTo>
                  <a:pt x="1323" y="3001"/>
                </a:lnTo>
                <a:lnTo>
                  <a:pt x="1230" y="2982"/>
                </a:lnTo>
                <a:close/>
                <a:moveTo>
                  <a:pt x="4697" y="0"/>
                </a:moveTo>
                <a:lnTo>
                  <a:pt x="4604" y="19"/>
                </a:lnTo>
                <a:lnTo>
                  <a:pt x="4380" y="93"/>
                </a:lnTo>
                <a:lnTo>
                  <a:pt x="4194" y="186"/>
                </a:lnTo>
                <a:lnTo>
                  <a:pt x="4026" y="336"/>
                </a:lnTo>
                <a:lnTo>
                  <a:pt x="3896" y="485"/>
                </a:lnTo>
                <a:lnTo>
                  <a:pt x="3803" y="690"/>
                </a:lnTo>
                <a:lnTo>
                  <a:pt x="3728" y="895"/>
                </a:lnTo>
                <a:lnTo>
                  <a:pt x="3709" y="1007"/>
                </a:lnTo>
                <a:lnTo>
                  <a:pt x="3709" y="1118"/>
                </a:lnTo>
                <a:lnTo>
                  <a:pt x="3709" y="1230"/>
                </a:lnTo>
                <a:lnTo>
                  <a:pt x="3747" y="1361"/>
                </a:lnTo>
                <a:lnTo>
                  <a:pt x="3803" y="1491"/>
                </a:lnTo>
                <a:lnTo>
                  <a:pt x="3877" y="1640"/>
                </a:lnTo>
                <a:lnTo>
                  <a:pt x="4045" y="1939"/>
                </a:lnTo>
                <a:lnTo>
                  <a:pt x="4231" y="2237"/>
                </a:lnTo>
                <a:lnTo>
                  <a:pt x="3728" y="2237"/>
                </a:lnTo>
                <a:lnTo>
                  <a:pt x="3504" y="2255"/>
                </a:lnTo>
                <a:lnTo>
                  <a:pt x="3299" y="2311"/>
                </a:lnTo>
                <a:lnTo>
                  <a:pt x="3113" y="2405"/>
                </a:lnTo>
                <a:lnTo>
                  <a:pt x="2945" y="2535"/>
                </a:lnTo>
                <a:lnTo>
                  <a:pt x="2796" y="2703"/>
                </a:lnTo>
                <a:lnTo>
                  <a:pt x="2703" y="2871"/>
                </a:lnTo>
                <a:lnTo>
                  <a:pt x="2628" y="3076"/>
                </a:lnTo>
                <a:lnTo>
                  <a:pt x="2610" y="3187"/>
                </a:lnTo>
                <a:lnTo>
                  <a:pt x="2591" y="3299"/>
                </a:lnTo>
                <a:lnTo>
                  <a:pt x="2591" y="3411"/>
                </a:lnTo>
                <a:lnTo>
                  <a:pt x="2610" y="3523"/>
                </a:lnTo>
                <a:lnTo>
                  <a:pt x="2628" y="3635"/>
                </a:lnTo>
                <a:lnTo>
                  <a:pt x="2666" y="3747"/>
                </a:lnTo>
                <a:lnTo>
                  <a:pt x="2777" y="3952"/>
                </a:lnTo>
                <a:lnTo>
                  <a:pt x="2908" y="4119"/>
                </a:lnTo>
                <a:lnTo>
                  <a:pt x="3076" y="4250"/>
                </a:lnTo>
                <a:lnTo>
                  <a:pt x="3262" y="4362"/>
                </a:lnTo>
                <a:lnTo>
                  <a:pt x="3374" y="4399"/>
                </a:lnTo>
                <a:lnTo>
                  <a:pt x="3486" y="4436"/>
                </a:lnTo>
                <a:lnTo>
                  <a:pt x="3597" y="4455"/>
                </a:lnTo>
                <a:lnTo>
                  <a:pt x="4884" y="4455"/>
                </a:lnTo>
                <a:lnTo>
                  <a:pt x="4940" y="4474"/>
                </a:lnTo>
                <a:lnTo>
                  <a:pt x="5014" y="4511"/>
                </a:lnTo>
                <a:lnTo>
                  <a:pt x="5070" y="4548"/>
                </a:lnTo>
                <a:lnTo>
                  <a:pt x="5107" y="4604"/>
                </a:lnTo>
                <a:lnTo>
                  <a:pt x="5145" y="4660"/>
                </a:lnTo>
                <a:lnTo>
                  <a:pt x="5182" y="4716"/>
                </a:lnTo>
                <a:lnTo>
                  <a:pt x="5182" y="4791"/>
                </a:lnTo>
                <a:lnTo>
                  <a:pt x="5182" y="4865"/>
                </a:lnTo>
                <a:lnTo>
                  <a:pt x="5163" y="4940"/>
                </a:lnTo>
                <a:lnTo>
                  <a:pt x="5145" y="5014"/>
                </a:lnTo>
                <a:lnTo>
                  <a:pt x="5089" y="5070"/>
                </a:lnTo>
                <a:lnTo>
                  <a:pt x="5033" y="5126"/>
                </a:lnTo>
                <a:lnTo>
                  <a:pt x="4977" y="5163"/>
                </a:lnTo>
                <a:lnTo>
                  <a:pt x="4902" y="5182"/>
                </a:lnTo>
                <a:lnTo>
                  <a:pt x="4828" y="5201"/>
                </a:lnTo>
                <a:lnTo>
                  <a:pt x="2144" y="5201"/>
                </a:lnTo>
                <a:lnTo>
                  <a:pt x="1864" y="5611"/>
                </a:lnTo>
                <a:lnTo>
                  <a:pt x="1603" y="5946"/>
                </a:lnTo>
                <a:lnTo>
                  <a:pt x="4809" y="5946"/>
                </a:lnTo>
                <a:lnTo>
                  <a:pt x="5033" y="5928"/>
                </a:lnTo>
                <a:lnTo>
                  <a:pt x="5238" y="5853"/>
                </a:lnTo>
                <a:lnTo>
                  <a:pt x="5424" y="5760"/>
                </a:lnTo>
                <a:lnTo>
                  <a:pt x="5592" y="5629"/>
                </a:lnTo>
                <a:lnTo>
                  <a:pt x="5722" y="5480"/>
                </a:lnTo>
                <a:lnTo>
                  <a:pt x="5834" y="5294"/>
                </a:lnTo>
                <a:lnTo>
                  <a:pt x="5909" y="5089"/>
                </a:lnTo>
                <a:lnTo>
                  <a:pt x="5927" y="4977"/>
                </a:lnTo>
                <a:lnTo>
                  <a:pt x="5927" y="4865"/>
                </a:lnTo>
                <a:lnTo>
                  <a:pt x="5927" y="4753"/>
                </a:lnTo>
                <a:lnTo>
                  <a:pt x="5909" y="4641"/>
                </a:lnTo>
                <a:lnTo>
                  <a:pt x="5890" y="4530"/>
                </a:lnTo>
                <a:lnTo>
                  <a:pt x="5853" y="4418"/>
                </a:lnTo>
                <a:lnTo>
                  <a:pt x="5760" y="4231"/>
                </a:lnTo>
                <a:lnTo>
                  <a:pt x="5629" y="4045"/>
                </a:lnTo>
                <a:lnTo>
                  <a:pt x="5461" y="3914"/>
                </a:lnTo>
                <a:lnTo>
                  <a:pt x="5256" y="3803"/>
                </a:lnTo>
                <a:lnTo>
                  <a:pt x="5163" y="3765"/>
                </a:lnTo>
                <a:lnTo>
                  <a:pt x="5051" y="3728"/>
                </a:lnTo>
                <a:lnTo>
                  <a:pt x="4940" y="3728"/>
                </a:lnTo>
                <a:lnTo>
                  <a:pt x="4828" y="3709"/>
                </a:lnTo>
                <a:lnTo>
                  <a:pt x="3653" y="3709"/>
                </a:lnTo>
                <a:lnTo>
                  <a:pt x="3579" y="3691"/>
                </a:lnTo>
                <a:lnTo>
                  <a:pt x="3523" y="3653"/>
                </a:lnTo>
                <a:lnTo>
                  <a:pt x="3467" y="3616"/>
                </a:lnTo>
                <a:lnTo>
                  <a:pt x="3411" y="3560"/>
                </a:lnTo>
                <a:lnTo>
                  <a:pt x="3374" y="3504"/>
                </a:lnTo>
                <a:lnTo>
                  <a:pt x="3355" y="3448"/>
                </a:lnTo>
                <a:lnTo>
                  <a:pt x="3337" y="3374"/>
                </a:lnTo>
                <a:lnTo>
                  <a:pt x="3337" y="3299"/>
                </a:lnTo>
                <a:lnTo>
                  <a:pt x="3355" y="3225"/>
                </a:lnTo>
                <a:lnTo>
                  <a:pt x="3392" y="3150"/>
                </a:lnTo>
                <a:lnTo>
                  <a:pt x="3430" y="3094"/>
                </a:lnTo>
                <a:lnTo>
                  <a:pt x="3486" y="3038"/>
                </a:lnTo>
                <a:lnTo>
                  <a:pt x="3560" y="3001"/>
                </a:lnTo>
                <a:lnTo>
                  <a:pt x="3635" y="2982"/>
                </a:lnTo>
                <a:lnTo>
                  <a:pt x="3709" y="2964"/>
                </a:lnTo>
                <a:lnTo>
                  <a:pt x="4828" y="2964"/>
                </a:lnTo>
                <a:lnTo>
                  <a:pt x="4995" y="2759"/>
                </a:lnTo>
                <a:lnTo>
                  <a:pt x="5163" y="2554"/>
                </a:lnTo>
                <a:lnTo>
                  <a:pt x="5368" y="2274"/>
                </a:lnTo>
                <a:lnTo>
                  <a:pt x="5573" y="1976"/>
                </a:lnTo>
                <a:lnTo>
                  <a:pt x="5760" y="1659"/>
                </a:lnTo>
                <a:lnTo>
                  <a:pt x="5834" y="1510"/>
                </a:lnTo>
                <a:lnTo>
                  <a:pt x="5890" y="1379"/>
                </a:lnTo>
                <a:lnTo>
                  <a:pt x="5927" y="1230"/>
                </a:lnTo>
                <a:lnTo>
                  <a:pt x="5927" y="1118"/>
                </a:lnTo>
                <a:lnTo>
                  <a:pt x="5927" y="1007"/>
                </a:lnTo>
                <a:lnTo>
                  <a:pt x="5909" y="895"/>
                </a:lnTo>
                <a:lnTo>
                  <a:pt x="5853" y="690"/>
                </a:lnTo>
                <a:lnTo>
                  <a:pt x="5741" y="485"/>
                </a:lnTo>
                <a:lnTo>
                  <a:pt x="5611" y="336"/>
                </a:lnTo>
                <a:lnTo>
                  <a:pt x="5443" y="186"/>
                </a:lnTo>
                <a:lnTo>
                  <a:pt x="5256" y="93"/>
                </a:lnTo>
                <a:lnTo>
                  <a:pt x="5051" y="19"/>
                </a:lnTo>
                <a:lnTo>
                  <a:pt x="4940"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1;p7">
            <a:extLst>
              <a:ext uri="{FF2B5EF4-FFF2-40B4-BE49-F238E27FC236}">
                <a16:creationId xmlns:a16="http://schemas.microsoft.com/office/drawing/2014/main" id="{52A3961C-EAA6-684E-847C-D2C4267F1C89}"/>
              </a:ext>
            </a:extLst>
          </p:cNvPr>
          <p:cNvSpPr/>
          <p:nvPr/>
        </p:nvSpPr>
        <p:spPr>
          <a:xfrm>
            <a:off x="6729547" y="2094366"/>
            <a:ext cx="927463" cy="857295"/>
          </a:xfrm>
          <a:custGeom>
            <a:avLst/>
            <a:gdLst/>
            <a:ahLst/>
            <a:cxnLst/>
            <a:rect l="l" t="t" r="r" b="b"/>
            <a:pathLst>
              <a:path w="4083" h="5929" extrusionOk="0">
                <a:moveTo>
                  <a:pt x="2107" y="747"/>
                </a:moveTo>
                <a:lnTo>
                  <a:pt x="2181" y="802"/>
                </a:lnTo>
                <a:lnTo>
                  <a:pt x="2219" y="858"/>
                </a:lnTo>
                <a:lnTo>
                  <a:pt x="2237" y="933"/>
                </a:lnTo>
                <a:lnTo>
                  <a:pt x="2219" y="989"/>
                </a:lnTo>
                <a:lnTo>
                  <a:pt x="2181" y="1063"/>
                </a:lnTo>
                <a:lnTo>
                  <a:pt x="2107" y="1101"/>
                </a:lnTo>
                <a:lnTo>
                  <a:pt x="2051" y="1119"/>
                </a:lnTo>
                <a:lnTo>
                  <a:pt x="1865" y="1138"/>
                </a:lnTo>
                <a:lnTo>
                  <a:pt x="1678" y="1175"/>
                </a:lnTo>
                <a:lnTo>
                  <a:pt x="1529" y="1268"/>
                </a:lnTo>
                <a:lnTo>
                  <a:pt x="1380" y="1380"/>
                </a:lnTo>
                <a:lnTo>
                  <a:pt x="1268" y="1511"/>
                </a:lnTo>
                <a:lnTo>
                  <a:pt x="1194" y="1679"/>
                </a:lnTo>
                <a:lnTo>
                  <a:pt x="1138" y="1846"/>
                </a:lnTo>
                <a:lnTo>
                  <a:pt x="1119" y="2033"/>
                </a:lnTo>
                <a:lnTo>
                  <a:pt x="1100" y="2107"/>
                </a:lnTo>
                <a:lnTo>
                  <a:pt x="1063" y="2163"/>
                </a:lnTo>
                <a:lnTo>
                  <a:pt x="1007" y="2200"/>
                </a:lnTo>
                <a:lnTo>
                  <a:pt x="933" y="2219"/>
                </a:lnTo>
                <a:lnTo>
                  <a:pt x="858" y="2200"/>
                </a:lnTo>
                <a:lnTo>
                  <a:pt x="802" y="2163"/>
                </a:lnTo>
                <a:lnTo>
                  <a:pt x="765" y="2107"/>
                </a:lnTo>
                <a:lnTo>
                  <a:pt x="746" y="2033"/>
                </a:lnTo>
                <a:lnTo>
                  <a:pt x="746" y="1902"/>
                </a:lnTo>
                <a:lnTo>
                  <a:pt x="765" y="1772"/>
                </a:lnTo>
                <a:lnTo>
                  <a:pt x="802" y="1660"/>
                </a:lnTo>
                <a:lnTo>
                  <a:pt x="839" y="1529"/>
                </a:lnTo>
                <a:lnTo>
                  <a:pt x="895" y="1418"/>
                </a:lnTo>
                <a:lnTo>
                  <a:pt x="970" y="1306"/>
                </a:lnTo>
                <a:lnTo>
                  <a:pt x="1044" y="1213"/>
                </a:lnTo>
                <a:lnTo>
                  <a:pt x="1119" y="1119"/>
                </a:lnTo>
                <a:lnTo>
                  <a:pt x="1212" y="1045"/>
                </a:lnTo>
                <a:lnTo>
                  <a:pt x="1324" y="970"/>
                </a:lnTo>
                <a:lnTo>
                  <a:pt x="1417" y="896"/>
                </a:lnTo>
                <a:lnTo>
                  <a:pt x="1529" y="840"/>
                </a:lnTo>
                <a:lnTo>
                  <a:pt x="1660" y="802"/>
                </a:lnTo>
                <a:lnTo>
                  <a:pt x="1790" y="765"/>
                </a:lnTo>
                <a:lnTo>
                  <a:pt x="1902" y="747"/>
                </a:lnTo>
                <a:close/>
                <a:moveTo>
                  <a:pt x="1827" y="1"/>
                </a:moveTo>
                <a:lnTo>
                  <a:pt x="1604" y="38"/>
                </a:lnTo>
                <a:lnTo>
                  <a:pt x="1417" y="94"/>
                </a:lnTo>
                <a:lnTo>
                  <a:pt x="1212" y="169"/>
                </a:lnTo>
                <a:lnTo>
                  <a:pt x="1044" y="243"/>
                </a:lnTo>
                <a:lnTo>
                  <a:pt x="877" y="355"/>
                </a:lnTo>
                <a:lnTo>
                  <a:pt x="709" y="467"/>
                </a:lnTo>
                <a:lnTo>
                  <a:pt x="578" y="616"/>
                </a:lnTo>
                <a:lnTo>
                  <a:pt x="448" y="765"/>
                </a:lnTo>
                <a:lnTo>
                  <a:pt x="336" y="914"/>
                </a:lnTo>
                <a:lnTo>
                  <a:pt x="243" y="1082"/>
                </a:lnTo>
                <a:lnTo>
                  <a:pt x="150" y="1268"/>
                </a:lnTo>
                <a:lnTo>
                  <a:pt x="94" y="1436"/>
                </a:lnTo>
                <a:lnTo>
                  <a:pt x="38" y="1641"/>
                </a:lnTo>
                <a:lnTo>
                  <a:pt x="19" y="1828"/>
                </a:lnTo>
                <a:lnTo>
                  <a:pt x="1" y="2033"/>
                </a:lnTo>
                <a:lnTo>
                  <a:pt x="1" y="2219"/>
                </a:lnTo>
                <a:lnTo>
                  <a:pt x="38" y="2406"/>
                </a:lnTo>
                <a:lnTo>
                  <a:pt x="75" y="2592"/>
                </a:lnTo>
                <a:lnTo>
                  <a:pt x="131" y="2760"/>
                </a:lnTo>
                <a:lnTo>
                  <a:pt x="206" y="2927"/>
                </a:lnTo>
                <a:lnTo>
                  <a:pt x="299" y="3095"/>
                </a:lnTo>
                <a:lnTo>
                  <a:pt x="392" y="3244"/>
                </a:lnTo>
                <a:lnTo>
                  <a:pt x="504" y="3375"/>
                </a:lnTo>
                <a:lnTo>
                  <a:pt x="672" y="3580"/>
                </a:lnTo>
                <a:lnTo>
                  <a:pt x="839" y="3841"/>
                </a:lnTo>
                <a:lnTo>
                  <a:pt x="988" y="4139"/>
                </a:lnTo>
                <a:lnTo>
                  <a:pt x="1063" y="4288"/>
                </a:lnTo>
                <a:lnTo>
                  <a:pt x="1119" y="4437"/>
                </a:lnTo>
                <a:lnTo>
                  <a:pt x="2964" y="4437"/>
                </a:lnTo>
                <a:lnTo>
                  <a:pt x="3020" y="4288"/>
                </a:lnTo>
                <a:lnTo>
                  <a:pt x="3095" y="4139"/>
                </a:lnTo>
                <a:lnTo>
                  <a:pt x="3244" y="3841"/>
                </a:lnTo>
                <a:lnTo>
                  <a:pt x="3412" y="3580"/>
                </a:lnTo>
                <a:lnTo>
                  <a:pt x="3579" y="3375"/>
                </a:lnTo>
                <a:lnTo>
                  <a:pt x="3691" y="3244"/>
                </a:lnTo>
                <a:lnTo>
                  <a:pt x="3784" y="3095"/>
                </a:lnTo>
                <a:lnTo>
                  <a:pt x="3878" y="2927"/>
                </a:lnTo>
                <a:lnTo>
                  <a:pt x="3952" y="2760"/>
                </a:lnTo>
                <a:lnTo>
                  <a:pt x="4008" y="2592"/>
                </a:lnTo>
                <a:lnTo>
                  <a:pt x="4045" y="2406"/>
                </a:lnTo>
                <a:lnTo>
                  <a:pt x="4083" y="2219"/>
                </a:lnTo>
                <a:lnTo>
                  <a:pt x="4083" y="2033"/>
                </a:lnTo>
                <a:lnTo>
                  <a:pt x="4083" y="1828"/>
                </a:lnTo>
                <a:lnTo>
                  <a:pt x="4045" y="1623"/>
                </a:lnTo>
                <a:lnTo>
                  <a:pt x="3989" y="1418"/>
                </a:lnTo>
                <a:lnTo>
                  <a:pt x="3915" y="1231"/>
                </a:lnTo>
                <a:lnTo>
                  <a:pt x="3840" y="1063"/>
                </a:lnTo>
                <a:lnTo>
                  <a:pt x="3729" y="896"/>
                </a:lnTo>
                <a:lnTo>
                  <a:pt x="3617" y="728"/>
                </a:lnTo>
                <a:lnTo>
                  <a:pt x="3486" y="579"/>
                </a:lnTo>
                <a:lnTo>
                  <a:pt x="3337" y="448"/>
                </a:lnTo>
                <a:lnTo>
                  <a:pt x="3188" y="336"/>
                </a:lnTo>
                <a:lnTo>
                  <a:pt x="3020" y="243"/>
                </a:lnTo>
                <a:lnTo>
                  <a:pt x="2834" y="150"/>
                </a:lnTo>
                <a:lnTo>
                  <a:pt x="2647" y="76"/>
                </a:lnTo>
                <a:lnTo>
                  <a:pt x="2442" y="38"/>
                </a:lnTo>
                <a:lnTo>
                  <a:pt x="2237" y="1"/>
                </a:lnTo>
                <a:close/>
                <a:moveTo>
                  <a:pt x="1119" y="4810"/>
                </a:moveTo>
                <a:lnTo>
                  <a:pt x="1119" y="5257"/>
                </a:lnTo>
                <a:lnTo>
                  <a:pt x="1138" y="5369"/>
                </a:lnTo>
                <a:lnTo>
                  <a:pt x="1175" y="5462"/>
                </a:lnTo>
                <a:lnTo>
                  <a:pt x="1380" y="5761"/>
                </a:lnTo>
                <a:lnTo>
                  <a:pt x="1436" y="5835"/>
                </a:lnTo>
                <a:lnTo>
                  <a:pt x="1510" y="5891"/>
                </a:lnTo>
                <a:lnTo>
                  <a:pt x="1585" y="5928"/>
                </a:lnTo>
                <a:lnTo>
                  <a:pt x="2498" y="5928"/>
                </a:lnTo>
                <a:lnTo>
                  <a:pt x="2573" y="5891"/>
                </a:lnTo>
                <a:lnTo>
                  <a:pt x="2647" y="5835"/>
                </a:lnTo>
                <a:lnTo>
                  <a:pt x="2703" y="5761"/>
                </a:lnTo>
                <a:lnTo>
                  <a:pt x="2908" y="5462"/>
                </a:lnTo>
                <a:lnTo>
                  <a:pt x="2946" y="5369"/>
                </a:lnTo>
                <a:lnTo>
                  <a:pt x="2964" y="5257"/>
                </a:lnTo>
                <a:lnTo>
                  <a:pt x="2964" y="481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8;p7">
            <a:extLst>
              <a:ext uri="{FF2B5EF4-FFF2-40B4-BE49-F238E27FC236}">
                <a16:creationId xmlns:a16="http://schemas.microsoft.com/office/drawing/2014/main" id="{938F8328-B4A8-1F44-A702-A6C4B54B8F12}"/>
              </a:ext>
            </a:extLst>
          </p:cNvPr>
          <p:cNvSpPr/>
          <p:nvPr/>
        </p:nvSpPr>
        <p:spPr>
          <a:xfrm>
            <a:off x="2392680" y="2094366"/>
            <a:ext cx="927462" cy="857295"/>
          </a:xfrm>
          <a:custGeom>
            <a:avLst/>
            <a:gdLst/>
            <a:ahLst/>
            <a:cxnLst/>
            <a:rect l="l" t="t" r="r" b="b"/>
            <a:pathLst>
              <a:path w="5182" h="5202" extrusionOk="0">
                <a:moveTo>
                  <a:pt x="4585" y="3710"/>
                </a:moveTo>
                <a:lnTo>
                  <a:pt x="3709" y="4586"/>
                </a:lnTo>
                <a:lnTo>
                  <a:pt x="3709" y="3710"/>
                </a:lnTo>
                <a:close/>
                <a:moveTo>
                  <a:pt x="4641" y="560"/>
                </a:moveTo>
                <a:lnTo>
                  <a:pt x="4641" y="3151"/>
                </a:lnTo>
                <a:lnTo>
                  <a:pt x="3374" y="3151"/>
                </a:lnTo>
                <a:lnTo>
                  <a:pt x="3318" y="3170"/>
                </a:lnTo>
                <a:lnTo>
                  <a:pt x="3225" y="3226"/>
                </a:lnTo>
                <a:lnTo>
                  <a:pt x="3169" y="3319"/>
                </a:lnTo>
                <a:lnTo>
                  <a:pt x="3150" y="3375"/>
                </a:lnTo>
                <a:lnTo>
                  <a:pt x="3150" y="3431"/>
                </a:lnTo>
                <a:lnTo>
                  <a:pt x="3150" y="4642"/>
                </a:lnTo>
                <a:lnTo>
                  <a:pt x="541" y="4642"/>
                </a:lnTo>
                <a:lnTo>
                  <a:pt x="541" y="560"/>
                </a:lnTo>
                <a:close/>
                <a:moveTo>
                  <a:pt x="429" y="1"/>
                </a:moveTo>
                <a:lnTo>
                  <a:pt x="336" y="38"/>
                </a:lnTo>
                <a:lnTo>
                  <a:pt x="242" y="94"/>
                </a:lnTo>
                <a:lnTo>
                  <a:pt x="149" y="150"/>
                </a:lnTo>
                <a:lnTo>
                  <a:pt x="93" y="243"/>
                </a:lnTo>
                <a:lnTo>
                  <a:pt x="37" y="336"/>
                </a:lnTo>
                <a:lnTo>
                  <a:pt x="0" y="448"/>
                </a:lnTo>
                <a:lnTo>
                  <a:pt x="0" y="560"/>
                </a:lnTo>
                <a:lnTo>
                  <a:pt x="0" y="4642"/>
                </a:lnTo>
                <a:lnTo>
                  <a:pt x="0" y="4754"/>
                </a:lnTo>
                <a:lnTo>
                  <a:pt x="37" y="4847"/>
                </a:lnTo>
                <a:lnTo>
                  <a:pt x="93" y="4940"/>
                </a:lnTo>
                <a:lnTo>
                  <a:pt x="149" y="5034"/>
                </a:lnTo>
                <a:lnTo>
                  <a:pt x="242" y="5090"/>
                </a:lnTo>
                <a:lnTo>
                  <a:pt x="336" y="5146"/>
                </a:lnTo>
                <a:lnTo>
                  <a:pt x="429" y="5183"/>
                </a:lnTo>
                <a:lnTo>
                  <a:pt x="541" y="5201"/>
                </a:lnTo>
                <a:lnTo>
                  <a:pt x="3653" y="5201"/>
                </a:lnTo>
                <a:lnTo>
                  <a:pt x="3765" y="5183"/>
                </a:lnTo>
                <a:lnTo>
                  <a:pt x="3877" y="5146"/>
                </a:lnTo>
                <a:lnTo>
                  <a:pt x="3970" y="5108"/>
                </a:lnTo>
                <a:lnTo>
                  <a:pt x="4045" y="5034"/>
                </a:lnTo>
                <a:lnTo>
                  <a:pt x="5033" y="4064"/>
                </a:lnTo>
                <a:lnTo>
                  <a:pt x="5089" y="3971"/>
                </a:lnTo>
                <a:lnTo>
                  <a:pt x="5145" y="3878"/>
                </a:lnTo>
                <a:lnTo>
                  <a:pt x="5182" y="3766"/>
                </a:lnTo>
                <a:lnTo>
                  <a:pt x="5182" y="3654"/>
                </a:lnTo>
                <a:lnTo>
                  <a:pt x="5182" y="560"/>
                </a:lnTo>
                <a:lnTo>
                  <a:pt x="5182" y="448"/>
                </a:lnTo>
                <a:lnTo>
                  <a:pt x="5145" y="336"/>
                </a:lnTo>
                <a:lnTo>
                  <a:pt x="5089" y="243"/>
                </a:lnTo>
                <a:lnTo>
                  <a:pt x="5033" y="150"/>
                </a:lnTo>
                <a:lnTo>
                  <a:pt x="4940" y="94"/>
                </a:lnTo>
                <a:lnTo>
                  <a:pt x="4846" y="38"/>
                </a:lnTo>
                <a:lnTo>
                  <a:pt x="4753" y="1"/>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245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500"/>
                                        <p:tgtEl>
                                          <p:spTgt spid="4">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8" end="8"/>
                                            </p:txEl>
                                          </p:spTgt>
                                        </p:tgtEl>
                                        <p:attrNameLst>
                                          <p:attrName>style.visibility</p:attrName>
                                        </p:attrNameLst>
                                      </p:cBhvr>
                                      <p:to>
                                        <p:strVal val="visible"/>
                                      </p:to>
                                    </p:set>
                                    <p:animEffect transition="in" filter="fade">
                                      <p:cBhvr>
                                        <p:cTn id="12" dur="500"/>
                                        <p:tgtEl>
                                          <p:spTgt spid="8">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animEffect transition="in" filter="fade">
                                      <p:cBhvr>
                                        <p:cTn id="17" dur="500"/>
                                        <p:tgtEl>
                                          <p:spTgt spid="9">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fade">
                                      <p:cBhvr>
                                        <p:cTn id="2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B10E3-B039-924D-8CA3-2DF1DECF9BB7}"/>
              </a:ext>
            </a:extLst>
          </p:cNvPr>
          <p:cNvSpPr>
            <a:spLocks noGrp="1"/>
          </p:cNvSpPr>
          <p:nvPr>
            <p:ph idx="4294967295"/>
          </p:nvPr>
        </p:nvSpPr>
        <p:spPr>
          <a:xfrm>
            <a:off x="1515291" y="1765955"/>
            <a:ext cx="9329493" cy="4572000"/>
          </a:xfrm>
        </p:spPr>
        <p:txBody>
          <a:bodyPr>
            <a:normAutofit lnSpcReduction="10000"/>
          </a:bodyPr>
          <a:lstStyle/>
          <a:p>
            <a:pPr marL="0" indent="0">
              <a:spcBef>
                <a:spcPts val="0"/>
              </a:spcBef>
              <a:spcAft>
                <a:spcPts val="0"/>
              </a:spcAft>
              <a:buNone/>
            </a:pPr>
            <a:r>
              <a:rPr lang="en-US" dirty="0"/>
              <a:t>	</a:t>
            </a:r>
            <a:r>
              <a:rPr lang="en-US" dirty="0">
                <a:solidFill>
                  <a:schemeClr val="tx1"/>
                </a:solidFill>
              </a:rPr>
              <a:t>Gramps Ford, his chin resting on his hands, his hands on the crook of his cane, was staring irascibly at the five-foot television screen that dominated the room. On the screen, a news commentator was summarizing the day's happenings. Every thirty seconds or so, Gramps would jab the floor with his cane-tip and shout, "Hell, we did that a hundred years ago!”</a:t>
            </a:r>
          </a:p>
          <a:p>
            <a:pPr marL="0" indent="0">
              <a:spcBef>
                <a:spcPts val="0"/>
              </a:spcBef>
              <a:spcAft>
                <a:spcPts val="0"/>
              </a:spcAft>
              <a:buNone/>
            </a:pPr>
            <a:r>
              <a:rPr lang="en-US" dirty="0">
                <a:solidFill>
                  <a:schemeClr val="tx1"/>
                </a:solidFill>
              </a:rPr>
              <a:t>	Emerald and Lou, coming in from the balcony, where they had been seeking that 2185 A.D. rarity—privacy—were obliged to take seats in the back row, behind Lou's father and mother, brother and sister-in-law, son and daughter-in-law, grandson and wife, granddaughter and husband, great-grandson and wife, nephew and wife, grandnephew and wife, great-grandniece and husband, great-grandnephew and wife—and, of course, Gramps, who was in front of everybody. All save Gramps, who was somewhat withered and bent, seemed, by pre-anti-</a:t>
            </a:r>
            <a:r>
              <a:rPr lang="en-US" dirty="0" err="1">
                <a:solidFill>
                  <a:schemeClr val="tx1"/>
                </a:solidFill>
              </a:rPr>
              <a:t>gerasone</a:t>
            </a:r>
            <a:r>
              <a:rPr lang="en-US" dirty="0">
                <a:solidFill>
                  <a:schemeClr val="tx1"/>
                </a:solidFill>
              </a:rPr>
              <a:t> standards, to be about the same age—somewhere in their late twenties or early thirties. Gramps looked older because he had already reached 70 when anti-</a:t>
            </a:r>
            <a:r>
              <a:rPr lang="en-US" dirty="0" err="1">
                <a:solidFill>
                  <a:schemeClr val="tx1"/>
                </a:solidFill>
              </a:rPr>
              <a:t>gerasone</a:t>
            </a:r>
            <a:r>
              <a:rPr lang="en-US" dirty="0">
                <a:solidFill>
                  <a:schemeClr val="tx1"/>
                </a:solidFill>
              </a:rPr>
              <a:t> was invented. He had not aged in the 102 years since.</a:t>
            </a:r>
          </a:p>
          <a:p>
            <a:pPr marL="0" indent="0">
              <a:spcBef>
                <a:spcPts val="0"/>
              </a:spcBef>
              <a:spcAft>
                <a:spcPts val="0"/>
              </a:spcAft>
              <a:buNone/>
            </a:pPr>
            <a:r>
              <a:rPr lang="en-US" dirty="0">
                <a:solidFill>
                  <a:schemeClr val="tx1"/>
                </a:solidFill>
              </a:rPr>
              <a:t>	"Meanwhile," the commentator was saying, "Council Bluffs, Iowa, was still threatened by stark tragedy. But 200 weary rescue workers have refused to give up hope, and continue to dig in an effort to save Elbert </a:t>
            </a:r>
            <a:r>
              <a:rPr lang="en-US" dirty="0" err="1">
                <a:solidFill>
                  <a:schemeClr val="tx1"/>
                </a:solidFill>
              </a:rPr>
              <a:t>Haggedorn</a:t>
            </a:r>
            <a:r>
              <a:rPr lang="en-US" dirty="0">
                <a:solidFill>
                  <a:schemeClr val="tx1"/>
                </a:solidFill>
              </a:rPr>
              <a:t>, 183, who has been wedged for two days in a ...”</a:t>
            </a:r>
          </a:p>
          <a:p>
            <a:pPr marL="0" indent="0">
              <a:spcBef>
                <a:spcPts val="0"/>
              </a:spcBef>
              <a:spcAft>
                <a:spcPts val="0"/>
              </a:spcAft>
              <a:buNone/>
            </a:pPr>
            <a:r>
              <a:rPr lang="en-US" dirty="0">
                <a:solidFill>
                  <a:schemeClr val="tx1"/>
                </a:solidFill>
              </a:rPr>
              <a:t>	"I wish he'd get something more cheerful," Emerald whispered to Lou.</a:t>
            </a:r>
          </a:p>
          <a:p>
            <a:pPr>
              <a:spcBef>
                <a:spcPts val="0"/>
              </a:spcBef>
              <a:spcAft>
                <a:spcPts val="0"/>
              </a:spcAft>
            </a:pPr>
            <a:endParaRPr lang="en-US" dirty="0"/>
          </a:p>
        </p:txBody>
      </p:sp>
      <p:sp>
        <p:nvSpPr>
          <p:cNvPr id="6" name="TextBox 5">
            <a:extLst>
              <a:ext uri="{FF2B5EF4-FFF2-40B4-BE49-F238E27FC236}">
                <a16:creationId xmlns:a16="http://schemas.microsoft.com/office/drawing/2014/main" id="{4CE7A85C-2F56-C84C-83E9-D4DCDFE07E57}"/>
              </a:ext>
            </a:extLst>
          </p:cNvPr>
          <p:cNvSpPr txBox="1"/>
          <p:nvPr/>
        </p:nvSpPr>
        <p:spPr>
          <a:xfrm>
            <a:off x="339134" y="117566"/>
            <a:ext cx="11234057" cy="369332"/>
          </a:xfrm>
          <a:prstGeom prst="rect">
            <a:avLst/>
          </a:prstGeom>
          <a:noFill/>
        </p:spPr>
        <p:txBody>
          <a:bodyPr wrap="square" rtlCol="0">
            <a:spAutoFit/>
          </a:bodyPr>
          <a:lstStyle/>
          <a:p>
            <a:r>
              <a:rPr lang="en-US" dirty="0"/>
              <a:t>Example: “The Big Trip Up Yonder” by Kurt Vonnegut (the first few paragraphs of the story)</a:t>
            </a:r>
          </a:p>
        </p:txBody>
      </p:sp>
      <p:sp>
        <p:nvSpPr>
          <p:cNvPr id="7" name="TextBox 6">
            <a:extLst>
              <a:ext uri="{FF2B5EF4-FFF2-40B4-BE49-F238E27FC236}">
                <a16:creationId xmlns:a16="http://schemas.microsoft.com/office/drawing/2014/main" id="{34109143-E17F-DC45-95F5-C8EDDF4CE388}"/>
              </a:ext>
            </a:extLst>
          </p:cNvPr>
          <p:cNvSpPr txBox="1"/>
          <p:nvPr/>
        </p:nvSpPr>
        <p:spPr>
          <a:xfrm>
            <a:off x="339134" y="1254311"/>
            <a:ext cx="2616200" cy="646331"/>
          </a:xfrm>
          <a:prstGeom prst="rect">
            <a:avLst/>
          </a:prstGeom>
          <a:noFill/>
        </p:spPr>
        <p:txBody>
          <a:bodyPr wrap="square" rtlCol="0">
            <a:spAutoFit/>
          </a:bodyPr>
          <a:lstStyle/>
          <a:p>
            <a:r>
              <a:rPr lang="en-US" dirty="0">
                <a:solidFill>
                  <a:schemeClr val="accent5">
                    <a:lumMod val="75000"/>
                  </a:schemeClr>
                </a:solidFill>
                <a:latin typeface="Chalkboard" panose="03050602040202020205" pitchFamily="66" charset="77"/>
              </a:rPr>
              <a:t>What does that word mean?</a:t>
            </a:r>
          </a:p>
        </p:txBody>
      </p:sp>
      <p:cxnSp>
        <p:nvCxnSpPr>
          <p:cNvPr id="11" name="Straight Arrow Connector 10">
            <a:extLst>
              <a:ext uri="{FF2B5EF4-FFF2-40B4-BE49-F238E27FC236}">
                <a16:creationId xmlns:a16="http://schemas.microsoft.com/office/drawing/2014/main" id="{F3539BDC-EC20-354E-A13D-C49D0ABCFA6D}"/>
              </a:ext>
            </a:extLst>
          </p:cNvPr>
          <p:cNvCxnSpPr>
            <a:cxnSpLocks/>
          </p:cNvCxnSpPr>
          <p:nvPr/>
        </p:nvCxnSpPr>
        <p:spPr>
          <a:xfrm>
            <a:off x="1207008" y="1577476"/>
            <a:ext cx="500788" cy="457854"/>
          </a:xfrm>
          <a:prstGeom prst="straightConnector1">
            <a:avLst/>
          </a:prstGeom>
          <a:ln w="38100">
            <a:solidFill>
              <a:schemeClr val="accent5">
                <a:lumMod val="75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13" name="Straight Arrow Connector 12">
            <a:extLst>
              <a:ext uri="{FF2B5EF4-FFF2-40B4-BE49-F238E27FC236}">
                <a16:creationId xmlns:a16="http://schemas.microsoft.com/office/drawing/2014/main" id="{3A202053-4AB1-5547-ADE3-3111CBBD912F}"/>
              </a:ext>
            </a:extLst>
          </p:cNvPr>
          <p:cNvCxnSpPr>
            <a:cxnSpLocks/>
          </p:cNvCxnSpPr>
          <p:nvPr/>
        </p:nvCxnSpPr>
        <p:spPr>
          <a:xfrm flipH="1">
            <a:off x="10241280" y="1701201"/>
            <a:ext cx="726523" cy="576398"/>
          </a:xfrm>
          <a:prstGeom prst="straightConnector1">
            <a:avLst/>
          </a:prstGeom>
          <a:ln w="38100">
            <a:solidFill>
              <a:schemeClr val="accent1">
                <a:lumMod val="50000"/>
                <a:lumOff val="50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3FFF552F-C050-CC4A-9245-D356D1D4C76E}"/>
              </a:ext>
            </a:extLst>
          </p:cNvPr>
          <p:cNvSpPr txBox="1"/>
          <p:nvPr/>
        </p:nvSpPr>
        <p:spPr>
          <a:xfrm>
            <a:off x="9588569" y="883073"/>
            <a:ext cx="2512429" cy="923330"/>
          </a:xfrm>
          <a:prstGeom prst="rect">
            <a:avLst/>
          </a:prstGeom>
          <a:noFill/>
        </p:spPr>
        <p:txBody>
          <a:bodyPr wrap="square" rtlCol="0">
            <a:spAutoFit/>
          </a:bodyPr>
          <a:lstStyle/>
          <a:p>
            <a:r>
              <a:rPr lang="en-US" dirty="0">
                <a:solidFill>
                  <a:schemeClr val="accent1">
                    <a:lumMod val="50000"/>
                    <a:lumOff val="50000"/>
                  </a:schemeClr>
                </a:solidFill>
                <a:latin typeface="Chalkboard" panose="03050602040202020205" pitchFamily="66" charset="77"/>
              </a:rPr>
              <a:t>Gramps sounds like he might be a grumpy character.</a:t>
            </a:r>
          </a:p>
        </p:txBody>
      </p:sp>
      <p:cxnSp>
        <p:nvCxnSpPr>
          <p:cNvPr id="19" name="Straight Connector 18">
            <a:extLst>
              <a:ext uri="{FF2B5EF4-FFF2-40B4-BE49-F238E27FC236}">
                <a16:creationId xmlns:a16="http://schemas.microsoft.com/office/drawing/2014/main" id="{CF073FE1-EA32-4548-A025-4A9AA611AEF7}"/>
              </a:ext>
            </a:extLst>
          </p:cNvPr>
          <p:cNvCxnSpPr>
            <a:cxnSpLocks/>
          </p:cNvCxnSpPr>
          <p:nvPr/>
        </p:nvCxnSpPr>
        <p:spPr>
          <a:xfrm>
            <a:off x="1515291" y="2294598"/>
            <a:ext cx="846909" cy="0"/>
          </a:xfrm>
          <a:prstGeom prst="line">
            <a:avLst/>
          </a:prstGeom>
          <a:ln w="38100">
            <a:solidFill>
              <a:schemeClr val="accent5">
                <a:lumMod val="75000"/>
              </a:schemeClr>
            </a:solidFill>
          </a:ln>
        </p:spPr>
        <p:style>
          <a:lnRef idx="1">
            <a:schemeClr val="accent3"/>
          </a:lnRef>
          <a:fillRef idx="0">
            <a:schemeClr val="accent3"/>
          </a:fillRef>
          <a:effectRef idx="0">
            <a:schemeClr val="accent3"/>
          </a:effectRef>
          <a:fontRef idx="minor">
            <a:schemeClr val="tx1"/>
          </a:fontRef>
        </p:style>
      </p:cxnSp>
      <p:cxnSp>
        <p:nvCxnSpPr>
          <p:cNvPr id="24" name="Straight Connector 23">
            <a:extLst>
              <a:ext uri="{FF2B5EF4-FFF2-40B4-BE49-F238E27FC236}">
                <a16:creationId xmlns:a16="http://schemas.microsoft.com/office/drawing/2014/main" id="{5F91C899-A574-CD42-9B9C-DD73D39A2CC9}"/>
              </a:ext>
            </a:extLst>
          </p:cNvPr>
          <p:cNvCxnSpPr>
            <a:cxnSpLocks/>
          </p:cNvCxnSpPr>
          <p:nvPr/>
        </p:nvCxnSpPr>
        <p:spPr>
          <a:xfrm>
            <a:off x="6531791" y="2548598"/>
            <a:ext cx="1888309" cy="0"/>
          </a:xfrm>
          <a:prstGeom prst="line">
            <a:avLst/>
          </a:prstGeom>
          <a:ln w="38100">
            <a:solidFill>
              <a:schemeClr val="accent1">
                <a:lumMod val="50000"/>
                <a:lumOff val="50000"/>
              </a:schemeClr>
            </a:solidFill>
          </a:ln>
        </p:spPr>
        <p:style>
          <a:lnRef idx="1">
            <a:schemeClr val="accent3"/>
          </a:lnRef>
          <a:fillRef idx="0">
            <a:schemeClr val="accent3"/>
          </a:fillRef>
          <a:effectRef idx="0">
            <a:schemeClr val="accent3"/>
          </a:effectRef>
          <a:fontRef idx="minor">
            <a:schemeClr val="tx1"/>
          </a:fontRef>
        </p:style>
      </p:cxnSp>
      <p:cxnSp>
        <p:nvCxnSpPr>
          <p:cNvPr id="26" name="Straight Connector 25">
            <a:extLst>
              <a:ext uri="{FF2B5EF4-FFF2-40B4-BE49-F238E27FC236}">
                <a16:creationId xmlns:a16="http://schemas.microsoft.com/office/drawing/2014/main" id="{4552E3D7-29F0-6047-A28E-DD4CA8A9F670}"/>
              </a:ext>
            </a:extLst>
          </p:cNvPr>
          <p:cNvCxnSpPr>
            <a:cxnSpLocks/>
          </p:cNvCxnSpPr>
          <p:nvPr/>
        </p:nvCxnSpPr>
        <p:spPr>
          <a:xfrm>
            <a:off x="9049970" y="2548598"/>
            <a:ext cx="767130" cy="0"/>
          </a:xfrm>
          <a:prstGeom prst="line">
            <a:avLst/>
          </a:prstGeom>
          <a:ln w="38100">
            <a:solidFill>
              <a:schemeClr val="accent1">
                <a:lumMod val="50000"/>
                <a:lumOff val="50000"/>
              </a:schemeClr>
            </a:solidFill>
          </a:ln>
        </p:spPr>
        <p:style>
          <a:lnRef idx="1">
            <a:schemeClr val="accent3"/>
          </a:lnRef>
          <a:fillRef idx="0">
            <a:schemeClr val="accent3"/>
          </a:fillRef>
          <a:effectRef idx="0">
            <a:schemeClr val="accent3"/>
          </a:effectRef>
          <a:fontRef idx="minor">
            <a:schemeClr val="tx1"/>
          </a:fontRef>
        </p:style>
      </p:cxnSp>
      <p:cxnSp>
        <p:nvCxnSpPr>
          <p:cNvPr id="29" name="Straight Connector 28">
            <a:extLst>
              <a:ext uri="{FF2B5EF4-FFF2-40B4-BE49-F238E27FC236}">
                <a16:creationId xmlns:a16="http://schemas.microsoft.com/office/drawing/2014/main" id="{C49E4743-825E-F746-BD9C-187AE4A28E4A}"/>
              </a:ext>
            </a:extLst>
          </p:cNvPr>
          <p:cNvCxnSpPr>
            <a:cxnSpLocks/>
          </p:cNvCxnSpPr>
          <p:nvPr/>
        </p:nvCxnSpPr>
        <p:spPr>
          <a:xfrm>
            <a:off x="1515291" y="2789898"/>
            <a:ext cx="7425509" cy="0"/>
          </a:xfrm>
          <a:prstGeom prst="line">
            <a:avLst/>
          </a:prstGeom>
          <a:ln w="38100">
            <a:solidFill>
              <a:schemeClr val="accent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31" name="TextBox 30">
            <a:extLst>
              <a:ext uri="{FF2B5EF4-FFF2-40B4-BE49-F238E27FC236}">
                <a16:creationId xmlns:a16="http://schemas.microsoft.com/office/drawing/2014/main" id="{4911C0E5-D11E-D148-862B-21A00A016A14}"/>
              </a:ext>
            </a:extLst>
          </p:cNvPr>
          <p:cNvSpPr txBox="1"/>
          <p:nvPr/>
        </p:nvSpPr>
        <p:spPr>
          <a:xfrm>
            <a:off x="10561444" y="2294598"/>
            <a:ext cx="1407751" cy="646331"/>
          </a:xfrm>
          <a:prstGeom prst="rect">
            <a:avLst/>
          </a:prstGeom>
          <a:noFill/>
        </p:spPr>
        <p:txBody>
          <a:bodyPr wrap="square" rtlCol="0">
            <a:spAutoFit/>
          </a:bodyPr>
          <a:lstStyle/>
          <a:p>
            <a:r>
              <a:rPr lang="en-US" dirty="0">
                <a:solidFill>
                  <a:schemeClr val="accent4">
                    <a:lumMod val="75000"/>
                  </a:schemeClr>
                </a:solidFill>
                <a:latin typeface="Chalkboard" panose="03050602040202020205" pitchFamily="66" charset="77"/>
              </a:rPr>
              <a:t>Setting: the future.</a:t>
            </a:r>
          </a:p>
        </p:txBody>
      </p:sp>
      <p:cxnSp>
        <p:nvCxnSpPr>
          <p:cNvPr id="33" name="Straight Connector 32">
            <a:extLst>
              <a:ext uri="{FF2B5EF4-FFF2-40B4-BE49-F238E27FC236}">
                <a16:creationId xmlns:a16="http://schemas.microsoft.com/office/drawing/2014/main" id="{7AB4915B-D318-EC49-875B-1BABFD12641F}"/>
              </a:ext>
            </a:extLst>
          </p:cNvPr>
          <p:cNvCxnSpPr>
            <a:cxnSpLocks/>
          </p:cNvCxnSpPr>
          <p:nvPr/>
        </p:nvCxnSpPr>
        <p:spPr>
          <a:xfrm>
            <a:off x="9448799" y="3043898"/>
            <a:ext cx="977901" cy="0"/>
          </a:xfrm>
          <a:prstGeom prst="line">
            <a:avLst/>
          </a:prstGeom>
          <a:ln w="38100">
            <a:solidFill>
              <a:schemeClr val="accent4">
                <a:lumMod val="75000"/>
              </a:schemeClr>
            </a:solidFill>
          </a:ln>
        </p:spPr>
        <p:style>
          <a:lnRef idx="1">
            <a:schemeClr val="accent3"/>
          </a:lnRef>
          <a:fillRef idx="0">
            <a:schemeClr val="accent3"/>
          </a:fillRef>
          <a:effectRef idx="0">
            <a:schemeClr val="accent3"/>
          </a:effectRef>
          <a:fontRef idx="minor">
            <a:schemeClr val="tx1"/>
          </a:fontRef>
        </p:style>
      </p:cxnSp>
      <p:cxnSp>
        <p:nvCxnSpPr>
          <p:cNvPr id="37" name="Straight Arrow Connector 36">
            <a:extLst>
              <a:ext uri="{FF2B5EF4-FFF2-40B4-BE49-F238E27FC236}">
                <a16:creationId xmlns:a16="http://schemas.microsoft.com/office/drawing/2014/main" id="{3D7CF2E1-62CB-1640-B15B-91021891550F}"/>
              </a:ext>
            </a:extLst>
          </p:cNvPr>
          <p:cNvCxnSpPr>
            <a:cxnSpLocks/>
          </p:cNvCxnSpPr>
          <p:nvPr/>
        </p:nvCxnSpPr>
        <p:spPr>
          <a:xfrm flipH="1">
            <a:off x="10426700" y="2634249"/>
            <a:ext cx="241341" cy="265590"/>
          </a:xfrm>
          <a:prstGeom prst="straightConnector1">
            <a:avLst/>
          </a:prstGeom>
          <a:ln w="38100">
            <a:solidFill>
              <a:schemeClr val="accent4">
                <a:lumMod val="75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41" name="Straight Connector 40">
            <a:extLst>
              <a:ext uri="{FF2B5EF4-FFF2-40B4-BE49-F238E27FC236}">
                <a16:creationId xmlns:a16="http://schemas.microsoft.com/office/drawing/2014/main" id="{F4FF1C37-664A-FD46-A3DD-628F2E9288D7}"/>
              </a:ext>
            </a:extLst>
          </p:cNvPr>
          <p:cNvCxnSpPr>
            <a:cxnSpLocks/>
          </p:cNvCxnSpPr>
          <p:nvPr/>
        </p:nvCxnSpPr>
        <p:spPr>
          <a:xfrm>
            <a:off x="1515291" y="3272498"/>
            <a:ext cx="1558109"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43" name="TextBox 42">
            <a:extLst>
              <a:ext uri="{FF2B5EF4-FFF2-40B4-BE49-F238E27FC236}">
                <a16:creationId xmlns:a16="http://schemas.microsoft.com/office/drawing/2014/main" id="{11863121-6E1F-5C4A-9954-0A1C6A479BCB}"/>
              </a:ext>
            </a:extLst>
          </p:cNvPr>
          <p:cNvSpPr txBox="1"/>
          <p:nvPr/>
        </p:nvSpPr>
        <p:spPr>
          <a:xfrm>
            <a:off x="29391" y="2294598"/>
            <a:ext cx="1485899" cy="2031325"/>
          </a:xfrm>
          <a:prstGeom prst="rect">
            <a:avLst/>
          </a:prstGeom>
          <a:noFill/>
        </p:spPr>
        <p:txBody>
          <a:bodyPr wrap="square" rtlCol="0">
            <a:spAutoFit/>
          </a:bodyPr>
          <a:lstStyle/>
          <a:p>
            <a:r>
              <a:rPr lang="en-US" dirty="0">
                <a:solidFill>
                  <a:schemeClr val="accent3">
                    <a:lumMod val="75000"/>
                  </a:schemeClr>
                </a:solidFill>
                <a:latin typeface="Chalkboard" panose="03050602040202020205" pitchFamily="66" charset="77"/>
              </a:rPr>
              <a:t>Text-to-world: Privacy is rare in 2185 A.D., but it’s rare now, too.</a:t>
            </a:r>
          </a:p>
        </p:txBody>
      </p:sp>
      <p:cxnSp>
        <p:nvCxnSpPr>
          <p:cNvPr id="44" name="Straight Arrow Connector 43">
            <a:extLst>
              <a:ext uri="{FF2B5EF4-FFF2-40B4-BE49-F238E27FC236}">
                <a16:creationId xmlns:a16="http://schemas.microsoft.com/office/drawing/2014/main" id="{1A32C372-EF3A-B443-9363-9FFD4D953181}"/>
              </a:ext>
            </a:extLst>
          </p:cNvPr>
          <p:cNvCxnSpPr>
            <a:cxnSpLocks/>
          </p:cNvCxnSpPr>
          <p:nvPr/>
        </p:nvCxnSpPr>
        <p:spPr>
          <a:xfrm flipV="1">
            <a:off x="1023795" y="3161836"/>
            <a:ext cx="491495" cy="24349"/>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50" name="Straight Connector 49">
            <a:extLst>
              <a:ext uri="{FF2B5EF4-FFF2-40B4-BE49-F238E27FC236}">
                <a16:creationId xmlns:a16="http://schemas.microsoft.com/office/drawing/2014/main" id="{E747096D-A8FD-514B-9136-CC3C3E7BC0BE}"/>
              </a:ext>
            </a:extLst>
          </p:cNvPr>
          <p:cNvCxnSpPr>
            <a:cxnSpLocks/>
          </p:cNvCxnSpPr>
          <p:nvPr/>
        </p:nvCxnSpPr>
        <p:spPr>
          <a:xfrm>
            <a:off x="1638535" y="3796740"/>
            <a:ext cx="8922909" cy="0"/>
          </a:xfrm>
          <a:prstGeom prst="line">
            <a:avLst/>
          </a:prstGeom>
          <a:ln w="38100">
            <a:solidFill>
              <a:schemeClr val="accent1">
                <a:lumMod val="50000"/>
                <a:lumOff val="50000"/>
              </a:schemeClr>
            </a:solidFill>
          </a:ln>
        </p:spPr>
        <p:style>
          <a:lnRef idx="1">
            <a:schemeClr val="accent3"/>
          </a:lnRef>
          <a:fillRef idx="0">
            <a:schemeClr val="accent3"/>
          </a:fillRef>
          <a:effectRef idx="0">
            <a:schemeClr val="accent3"/>
          </a:effectRef>
          <a:fontRef idx="minor">
            <a:schemeClr val="tx1"/>
          </a:fontRef>
        </p:style>
      </p:cxnSp>
      <p:cxnSp>
        <p:nvCxnSpPr>
          <p:cNvPr id="52" name="Straight Connector 51">
            <a:extLst>
              <a:ext uri="{FF2B5EF4-FFF2-40B4-BE49-F238E27FC236}">
                <a16:creationId xmlns:a16="http://schemas.microsoft.com/office/drawing/2014/main" id="{AD34F4F4-404B-A54D-A93C-1A8165FA5347}"/>
              </a:ext>
            </a:extLst>
          </p:cNvPr>
          <p:cNvCxnSpPr>
            <a:cxnSpLocks/>
          </p:cNvCxnSpPr>
          <p:nvPr/>
        </p:nvCxnSpPr>
        <p:spPr>
          <a:xfrm flipV="1">
            <a:off x="1566182" y="4051955"/>
            <a:ext cx="2650218" cy="26"/>
          </a:xfrm>
          <a:prstGeom prst="line">
            <a:avLst/>
          </a:prstGeom>
          <a:ln w="38100">
            <a:solidFill>
              <a:schemeClr val="accent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55" name="TextBox 54">
            <a:extLst>
              <a:ext uri="{FF2B5EF4-FFF2-40B4-BE49-F238E27FC236}">
                <a16:creationId xmlns:a16="http://schemas.microsoft.com/office/drawing/2014/main" id="{6DE9A204-9112-2F44-8729-F1692A22E774}"/>
              </a:ext>
            </a:extLst>
          </p:cNvPr>
          <p:cNvSpPr txBox="1"/>
          <p:nvPr/>
        </p:nvSpPr>
        <p:spPr>
          <a:xfrm>
            <a:off x="28871" y="4214295"/>
            <a:ext cx="1407751" cy="1477328"/>
          </a:xfrm>
          <a:prstGeom prst="rect">
            <a:avLst/>
          </a:prstGeom>
          <a:noFill/>
        </p:spPr>
        <p:txBody>
          <a:bodyPr wrap="square" rtlCol="0">
            <a:spAutoFit/>
          </a:bodyPr>
          <a:lstStyle/>
          <a:p>
            <a:r>
              <a:rPr lang="en-US" dirty="0">
                <a:solidFill>
                  <a:schemeClr val="accent1">
                    <a:lumMod val="50000"/>
                    <a:lumOff val="50000"/>
                  </a:schemeClr>
                </a:solidFill>
                <a:latin typeface="Chalkboard" panose="03050602040202020205" pitchFamily="66" charset="77"/>
              </a:rPr>
              <a:t>Wow, that’s a lot of relatives! And many are ”great.”</a:t>
            </a:r>
          </a:p>
        </p:txBody>
      </p:sp>
      <p:cxnSp>
        <p:nvCxnSpPr>
          <p:cNvPr id="56" name="Straight Arrow Connector 55">
            <a:extLst>
              <a:ext uri="{FF2B5EF4-FFF2-40B4-BE49-F238E27FC236}">
                <a16:creationId xmlns:a16="http://schemas.microsoft.com/office/drawing/2014/main" id="{EB02F465-B6FB-F648-A105-1E5B3BE37D4E}"/>
              </a:ext>
            </a:extLst>
          </p:cNvPr>
          <p:cNvCxnSpPr>
            <a:cxnSpLocks/>
          </p:cNvCxnSpPr>
          <p:nvPr/>
        </p:nvCxnSpPr>
        <p:spPr>
          <a:xfrm flipV="1">
            <a:off x="918251" y="4128371"/>
            <a:ext cx="597040" cy="194256"/>
          </a:xfrm>
          <a:prstGeom prst="straightConnector1">
            <a:avLst/>
          </a:prstGeom>
          <a:ln w="38100">
            <a:solidFill>
              <a:schemeClr val="accent1">
                <a:lumMod val="50000"/>
                <a:lumOff val="50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58" name="Straight Connector 57">
            <a:extLst>
              <a:ext uri="{FF2B5EF4-FFF2-40B4-BE49-F238E27FC236}">
                <a16:creationId xmlns:a16="http://schemas.microsoft.com/office/drawing/2014/main" id="{634C1FBF-ACD5-D644-8B27-FB744D60F9E4}"/>
              </a:ext>
            </a:extLst>
          </p:cNvPr>
          <p:cNvCxnSpPr>
            <a:cxnSpLocks/>
          </p:cNvCxnSpPr>
          <p:nvPr/>
        </p:nvCxnSpPr>
        <p:spPr>
          <a:xfrm>
            <a:off x="5806514" y="4051955"/>
            <a:ext cx="3642285" cy="0"/>
          </a:xfrm>
          <a:prstGeom prst="line">
            <a:avLst/>
          </a:prstGeom>
          <a:ln w="38100">
            <a:solidFill>
              <a:schemeClr val="accent6">
                <a:lumMod val="75000"/>
              </a:schemeClr>
            </a:solidFill>
          </a:ln>
        </p:spPr>
        <p:style>
          <a:lnRef idx="1">
            <a:schemeClr val="accent3"/>
          </a:lnRef>
          <a:fillRef idx="0">
            <a:schemeClr val="accent3"/>
          </a:fillRef>
          <a:effectRef idx="0">
            <a:schemeClr val="accent3"/>
          </a:effectRef>
          <a:fontRef idx="minor">
            <a:schemeClr val="tx1"/>
          </a:fontRef>
        </p:style>
      </p:cxnSp>
      <p:sp>
        <p:nvSpPr>
          <p:cNvPr id="61" name="TextBox 60">
            <a:extLst>
              <a:ext uri="{FF2B5EF4-FFF2-40B4-BE49-F238E27FC236}">
                <a16:creationId xmlns:a16="http://schemas.microsoft.com/office/drawing/2014/main" id="{C24C0A39-D504-7A41-8754-F0D14326E631}"/>
              </a:ext>
            </a:extLst>
          </p:cNvPr>
          <p:cNvSpPr txBox="1"/>
          <p:nvPr/>
        </p:nvSpPr>
        <p:spPr>
          <a:xfrm>
            <a:off x="10609560" y="2879297"/>
            <a:ext cx="1491438" cy="1477328"/>
          </a:xfrm>
          <a:prstGeom prst="rect">
            <a:avLst/>
          </a:prstGeom>
          <a:noFill/>
        </p:spPr>
        <p:txBody>
          <a:bodyPr wrap="square" rtlCol="0">
            <a:spAutoFit/>
          </a:bodyPr>
          <a:lstStyle/>
          <a:p>
            <a:r>
              <a:rPr lang="en-US" dirty="0">
                <a:solidFill>
                  <a:schemeClr val="accent6">
                    <a:lumMod val="75000"/>
                  </a:schemeClr>
                </a:solidFill>
                <a:latin typeface="Chalkboard" panose="03050602040202020205" pitchFamily="66" charset="77"/>
              </a:rPr>
              <a:t>Gramps seems to run the place since he’s in front.</a:t>
            </a:r>
          </a:p>
        </p:txBody>
      </p:sp>
      <p:cxnSp>
        <p:nvCxnSpPr>
          <p:cNvPr id="62" name="Straight Arrow Connector 61">
            <a:extLst>
              <a:ext uri="{FF2B5EF4-FFF2-40B4-BE49-F238E27FC236}">
                <a16:creationId xmlns:a16="http://schemas.microsoft.com/office/drawing/2014/main" id="{D85A4CE9-3794-DD4F-8AAC-B72FFD53FBBD}"/>
              </a:ext>
            </a:extLst>
          </p:cNvPr>
          <p:cNvCxnSpPr>
            <a:cxnSpLocks/>
          </p:cNvCxnSpPr>
          <p:nvPr/>
        </p:nvCxnSpPr>
        <p:spPr>
          <a:xfrm flipH="1">
            <a:off x="9588569" y="3794709"/>
            <a:ext cx="1619208" cy="116891"/>
          </a:xfrm>
          <a:prstGeom prst="straightConnector1">
            <a:avLst/>
          </a:prstGeom>
          <a:ln w="38100">
            <a:solidFill>
              <a:schemeClr val="accent6">
                <a:lumMod val="75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66" name="Straight Connector 65">
            <a:extLst>
              <a:ext uri="{FF2B5EF4-FFF2-40B4-BE49-F238E27FC236}">
                <a16:creationId xmlns:a16="http://schemas.microsoft.com/office/drawing/2014/main" id="{D54A3BAA-AF3B-C347-A7EB-D9247041CE10}"/>
              </a:ext>
            </a:extLst>
          </p:cNvPr>
          <p:cNvCxnSpPr>
            <a:cxnSpLocks/>
          </p:cNvCxnSpPr>
          <p:nvPr/>
        </p:nvCxnSpPr>
        <p:spPr>
          <a:xfrm>
            <a:off x="7564845" y="4289693"/>
            <a:ext cx="1375955"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71" name="TextBox 70">
            <a:extLst>
              <a:ext uri="{FF2B5EF4-FFF2-40B4-BE49-F238E27FC236}">
                <a16:creationId xmlns:a16="http://schemas.microsoft.com/office/drawing/2014/main" id="{4B55C729-E23D-A54A-840E-3838004CB7C4}"/>
              </a:ext>
            </a:extLst>
          </p:cNvPr>
          <p:cNvSpPr txBox="1"/>
          <p:nvPr/>
        </p:nvSpPr>
        <p:spPr>
          <a:xfrm>
            <a:off x="10589220" y="4320589"/>
            <a:ext cx="1491438" cy="369332"/>
          </a:xfrm>
          <a:prstGeom prst="rect">
            <a:avLst/>
          </a:prstGeom>
          <a:noFill/>
        </p:spPr>
        <p:txBody>
          <a:bodyPr wrap="square" rtlCol="0">
            <a:spAutoFit/>
          </a:bodyPr>
          <a:lstStyle/>
          <a:p>
            <a:r>
              <a:rPr lang="en-US" dirty="0">
                <a:solidFill>
                  <a:schemeClr val="accent3">
                    <a:lumMod val="75000"/>
                  </a:schemeClr>
                </a:solidFill>
                <a:latin typeface="Chalkboard" panose="03050602040202020205" pitchFamily="66" charset="77"/>
              </a:rPr>
              <a:t>What’s this?</a:t>
            </a:r>
          </a:p>
        </p:txBody>
      </p:sp>
      <p:cxnSp>
        <p:nvCxnSpPr>
          <p:cNvPr id="72" name="Straight Arrow Connector 71">
            <a:extLst>
              <a:ext uri="{FF2B5EF4-FFF2-40B4-BE49-F238E27FC236}">
                <a16:creationId xmlns:a16="http://schemas.microsoft.com/office/drawing/2014/main" id="{B5F2F993-CFEF-064B-80A5-7BDD7F40C09B}"/>
              </a:ext>
            </a:extLst>
          </p:cNvPr>
          <p:cNvCxnSpPr>
            <a:cxnSpLocks/>
          </p:cNvCxnSpPr>
          <p:nvPr/>
        </p:nvCxnSpPr>
        <p:spPr>
          <a:xfrm flipH="1" flipV="1">
            <a:off x="9049971" y="4267226"/>
            <a:ext cx="1618070" cy="112181"/>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75" name="Straight Connector 74">
            <a:extLst>
              <a:ext uri="{FF2B5EF4-FFF2-40B4-BE49-F238E27FC236}">
                <a16:creationId xmlns:a16="http://schemas.microsoft.com/office/drawing/2014/main" id="{9A35DD08-BA41-0D4B-BC09-BA43AD4C795D}"/>
              </a:ext>
            </a:extLst>
          </p:cNvPr>
          <p:cNvCxnSpPr>
            <a:cxnSpLocks/>
          </p:cNvCxnSpPr>
          <p:nvPr/>
        </p:nvCxnSpPr>
        <p:spPr>
          <a:xfrm>
            <a:off x="8326910" y="4537340"/>
            <a:ext cx="1914370" cy="0"/>
          </a:xfrm>
          <a:prstGeom prst="line">
            <a:avLst/>
          </a:prstGeom>
          <a:ln w="38100">
            <a:solidFill>
              <a:schemeClr val="accent5">
                <a:lumMod val="75000"/>
              </a:schemeClr>
            </a:solidFill>
          </a:ln>
        </p:spPr>
        <p:style>
          <a:lnRef idx="1">
            <a:schemeClr val="accent3"/>
          </a:lnRef>
          <a:fillRef idx="0">
            <a:schemeClr val="accent3"/>
          </a:fillRef>
          <a:effectRef idx="0">
            <a:schemeClr val="accent3"/>
          </a:effectRef>
          <a:fontRef idx="minor">
            <a:schemeClr val="tx1"/>
          </a:fontRef>
        </p:style>
      </p:cxnSp>
      <p:cxnSp>
        <p:nvCxnSpPr>
          <p:cNvPr id="77" name="Straight Connector 76">
            <a:extLst>
              <a:ext uri="{FF2B5EF4-FFF2-40B4-BE49-F238E27FC236}">
                <a16:creationId xmlns:a16="http://schemas.microsoft.com/office/drawing/2014/main" id="{1DFFAC78-EF11-3647-9624-74C81150E716}"/>
              </a:ext>
            </a:extLst>
          </p:cNvPr>
          <p:cNvCxnSpPr>
            <a:cxnSpLocks/>
          </p:cNvCxnSpPr>
          <p:nvPr/>
        </p:nvCxnSpPr>
        <p:spPr>
          <a:xfrm>
            <a:off x="1566182" y="4800505"/>
            <a:ext cx="6402540" cy="0"/>
          </a:xfrm>
          <a:prstGeom prst="line">
            <a:avLst/>
          </a:prstGeom>
          <a:ln w="38100">
            <a:solidFill>
              <a:schemeClr val="accent5">
                <a:lumMod val="75000"/>
              </a:schemeClr>
            </a:solidFill>
          </a:ln>
        </p:spPr>
        <p:style>
          <a:lnRef idx="1">
            <a:schemeClr val="accent3"/>
          </a:lnRef>
          <a:fillRef idx="0">
            <a:schemeClr val="accent3"/>
          </a:fillRef>
          <a:effectRef idx="0">
            <a:schemeClr val="accent3"/>
          </a:effectRef>
          <a:fontRef idx="minor">
            <a:schemeClr val="tx1"/>
          </a:fontRef>
        </p:style>
      </p:cxnSp>
      <p:cxnSp>
        <p:nvCxnSpPr>
          <p:cNvPr id="79" name="Straight Arrow Connector 78">
            <a:extLst>
              <a:ext uri="{FF2B5EF4-FFF2-40B4-BE49-F238E27FC236}">
                <a16:creationId xmlns:a16="http://schemas.microsoft.com/office/drawing/2014/main" id="{EB49D191-CF22-6F49-8B96-A88176BAC8E0}"/>
              </a:ext>
            </a:extLst>
          </p:cNvPr>
          <p:cNvCxnSpPr>
            <a:cxnSpLocks/>
          </p:cNvCxnSpPr>
          <p:nvPr/>
        </p:nvCxnSpPr>
        <p:spPr>
          <a:xfrm flipH="1" flipV="1">
            <a:off x="5414044" y="4800505"/>
            <a:ext cx="765993" cy="116651"/>
          </a:xfrm>
          <a:prstGeom prst="straightConnector1">
            <a:avLst/>
          </a:prstGeom>
          <a:ln w="38100">
            <a:solidFill>
              <a:schemeClr val="accent5">
                <a:lumMod val="75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80" name="TextBox 79">
            <a:extLst>
              <a:ext uri="{FF2B5EF4-FFF2-40B4-BE49-F238E27FC236}">
                <a16:creationId xmlns:a16="http://schemas.microsoft.com/office/drawing/2014/main" id="{ACBC1099-359C-BD48-93BE-A72FBEB62837}"/>
              </a:ext>
            </a:extLst>
          </p:cNvPr>
          <p:cNvSpPr txBox="1"/>
          <p:nvPr/>
        </p:nvSpPr>
        <p:spPr>
          <a:xfrm>
            <a:off x="5834895" y="5968623"/>
            <a:ext cx="2708502" cy="646331"/>
          </a:xfrm>
          <a:prstGeom prst="rect">
            <a:avLst/>
          </a:prstGeom>
          <a:noFill/>
        </p:spPr>
        <p:txBody>
          <a:bodyPr wrap="square" rtlCol="0">
            <a:spAutoFit/>
          </a:bodyPr>
          <a:lstStyle/>
          <a:p>
            <a:r>
              <a:rPr lang="en-US" dirty="0">
                <a:solidFill>
                  <a:schemeClr val="accent2">
                    <a:lumMod val="75000"/>
                  </a:schemeClr>
                </a:solidFill>
                <a:latin typeface="Chalkboard" panose="03050602040202020205" pitchFamily="66" charset="77"/>
              </a:rPr>
              <a:t>Wow, I can’t imagine living that old!</a:t>
            </a:r>
          </a:p>
        </p:txBody>
      </p:sp>
      <p:cxnSp>
        <p:nvCxnSpPr>
          <p:cNvPr id="82" name="Straight Connector 81">
            <a:extLst>
              <a:ext uri="{FF2B5EF4-FFF2-40B4-BE49-F238E27FC236}">
                <a16:creationId xmlns:a16="http://schemas.microsoft.com/office/drawing/2014/main" id="{44DA6B30-B58D-E14C-9CCB-4C0D2121FC01}"/>
              </a:ext>
            </a:extLst>
          </p:cNvPr>
          <p:cNvCxnSpPr>
            <a:cxnSpLocks/>
          </p:cNvCxnSpPr>
          <p:nvPr/>
        </p:nvCxnSpPr>
        <p:spPr>
          <a:xfrm>
            <a:off x="4582960" y="5744676"/>
            <a:ext cx="420840" cy="0"/>
          </a:xfrm>
          <a:prstGeom prst="line">
            <a:avLst/>
          </a:prstGeom>
          <a:ln w="38100">
            <a:solidFill>
              <a:schemeClr val="accent2">
                <a:lumMod val="75000"/>
              </a:schemeClr>
            </a:solidFill>
          </a:ln>
        </p:spPr>
        <p:style>
          <a:lnRef idx="1">
            <a:schemeClr val="accent3"/>
          </a:lnRef>
          <a:fillRef idx="0">
            <a:schemeClr val="accent3"/>
          </a:fillRef>
          <a:effectRef idx="0">
            <a:schemeClr val="accent3"/>
          </a:effectRef>
          <a:fontRef idx="minor">
            <a:schemeClr val="tx1"/>
          </a:fontRef>
        </p:style>
      </p:cxnSp>
      <p:sp>
        <p:nvSpPr>
          <p:cNvPr id="84" name="TextBox 83">
            <a:extLst>
              <a:ext uri="{FF2B5EF4-FFF2-40B4-BE49-F238E27FC236}">
                <a16:creationId xmlns:a16="http://schemas.microsoft.com/office/drawing/2014/main" id="{0F390E36-DF79-484F-A7DE-30CA03D24DDE}"/>
              </a:ext>
            </a:extLst>
          </p:cNvPr>
          <p:cNvSpPr txBox="1"/>
          <p:nvPr/>
        </p:nvSpPr>
        <p:spPr>
          <a:xfrm>
            <a:off x="6180821" y="4741758"/>
            <a:ext cx="5738297" cy="369332"/>
          </a:xfrm>
          <a:prstGeom prst="rect">
            <a:avLst/>
          </a:prstGeom>
          <a:noFill/>
        </p:spPr>
        <p:txBody>
          <a:bodyPr wrap="square" rtlCol="0">
            <a:spAutoFit/>
          </a:bodyPr>
          <a:lstStyle/>
          <a:p>
            <a:r>
              <a:rPr lang="en-US" dirty="0">
                <a:solidFill>
                  <a:schemeClr val="accent5">
                    <a:lumMod val="75000"/>
                  </a:schemeClr>
                </a:solidFill>
                <a:latin typeface="Chalkboard" panose="03050602040202020205" pitchFamily="66" charset="77"/>
              </a:rPr>
              <a:t>It sounds like anti-</a:t>
            </a:r>
            <a:r>
              <a:rPr lang="en-US" dirty="0" err="1">
                <a:solidFill>
                  <a:schemeClr val="accent5">
                    <a:lumMod val="75000"/>
                  </a:schemeClr>
                </a:solidFill>
                <a:latin typeface="Chalkboard" panose="03050602040202020205" pitchFamily="66" charset="77"/>
              </a:rPr>
              <a:t>gerasone</a:t>
            </a:r>
            <a:r>
              <a:rPr lang="en-US" dirty="0">
                <a:solidFill>
                  <a:schemeClr val="accent5">
                    <a:lumMod val="75000"/>
                  </a:schemeClr>
                </a:solidFill>
                <a:latin typeface="Chalkboard" panose="03050602040202020205" pitchFamily="66" charset="77"/>
              </a:rPr>
              <a:t> means anti-aging</a:t>
            </a:r>
          </a:p>
        </p:txBody>
      </p:sp>
      <p:cxnSp>
        <p:nvCxnSpPr>
          <p:cNvPr id="85" name="Straight Arrow Connector 84">
            <a:extLst>
              <a:ext uri="{FF2B5EF4-FFF2-40B4-BE49-F238E27FC236}">
                <a16:creationId xmlns:a16="http://schemas.microsoft.com/office/drawing/2014/main" id="{F3A9C77B-5500-9C4F-B20E-B07D776FCC3B}"/>
              </a:ext>
            </a:extLst>
          </p:cNvPr>
          <p:cNvCxnSpPr>
            <a:cxnSpLocks/>
            <a:stCxn id="80" idx="1"/>
          </p:cNvCxnSpPr>
          <p:nvPr/>
        </p:nvCxnSpPr>
        <p:spPr>
          <a:xfrm flipH="1" flipV="1">
            <a:off x="5031049" y="5761583"/>
            <a:ext cx="803846" cy="530206"/>
          </a:xfrm>
          <a:prstGeom prst="straightConnector1">
            <a:avLst/>
          </a:prstGeom>
          <a:ln w="38100">
            <a:solidFill>
              <a:schemeClr val="accent2">
                <a:lumMod val="75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88" name="Straight Connector 87">
            <a:extLst>
              <a:ext uri="{FF2B5EF4-FFF2-40B4-BE49-F238E27FC236}">
                <a16:creationId xmlns:a16="http://schemas.microsoft.com/office/drawing/2014/main" id="{753F1BBB-820B-864A-B0EB-D38F119B85B0}"/>
              </a:ext>
            </a:extLst>
          </p:cNvPr>
          <p:cNvCxnSpPr>
            <a:cxnSpLocks/>
          </p:cNvCxnSpPr>
          <p:nvPr/>
        </p:nvCxnSpPr>
        <p:spPr>
          <a:xfrm>
            <a:off x="2108597" y="5987976"/>
            <a:ext cx="6434800" cy="0"/>
          </a:xfrm>
          <a:prstGeom prst="line">
            <a:avLst/>
          </a:prstGeom>
          <a:ln w="38100">
            <a:solidFill>
              <a:schemeClr val="accent4">
                <a:lumMod val="75000"/>
              </a:schemeClr>
            </a:solidFill>
          </a:ln>
        </p:spPr>
        <p:style>
          <a:lnRef idx="1">
            <a:schemeClr val="accent3"/>
          </a:lnRef>
          <a:fillRef idx="0">
            <a:schemeClr val="accent3"/>
          </a:fillRef>
          <a:effectRef idx="0">
            <a:schemeClr val="accent3"/>
          </a:effectRef>
          <a:fontRef idx="minor">
            <a:schemeClr val="tx1"/>
          </a:fontRef>
        </p:style>
      </p:cxnSp>
      <p:cxnSp>
        <p:nvCxnSpPr>
          <p:cNvPr id="90" name="Straight Arrow Connector 89">
            <a:extLst>
              <a:ext uri="{FF2B5EF4-FFF2-40B4-BE49-F238E27FC236}">
                <a16:creationId xmlns:a16="http://schemas.microsoft.com/office/drawing/2014/main" id="{3A5BC7FE-6D45-C740-83BB-1CF3A8DD48AD}"/>
              </a:ext>
            </a:extLst>
          </p:cNvPr>
          <p:cNvCxnSpPr>
            <a:cxnSpLocks/>
          </p:cNvCxnSpPr>
          <p:nvPr/>
        </p:nvCxnSpPr>
        <p:spPr>
          <a:xfrm flipV="1">
            <a:off x="1269542" y="5987016"/>
            <a:ext cx="732439" cy="227207"/>
          </a:xfrm>
          <a:prstGeom prst="straightConnector1">
            <a:avLst/>
          </a:prstGeom>
          <a:ln w="38100">
            <a:solidFill>
              <a:schemeClr val="accent4">
                <a:lumMod val="75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93" name="TextBox 92">
            <a:extLst>
              <a:ext uri="{FF2B5EF4-FFF2-40B4-BE49-F238E27FC236}">
                <a16:creationId xmlns:a16="http://schemas.microsoft.com/office/drawing/2014/main" id="{8EF4E1A5-8A31-FB49-8417-B464FA48D657}"/>
              </a:ext>
            </a:extLst>
          </p:cNvPr>
          <p:cNvSpPr txBox="1"/>
          <p:nvPr/>
        </p:nvSpPr>
        <p:spPr>
          <a:xfrm>
            <a:off x="31868" y="6169998"/>
            <a:ext cx="5776494" cy="646331"/>
          </a:xfrm>
          <a:prstGeom prst="rect">
            <a:avLst/>
          </a:prstGeom>
          <a:noFill/>
        </p:spPr>
        <p:txBody>
          <a:bodyPr wrap="square" rtlCol="0">
            <a:spAutoFit/>
          </a:bodyPr>
          <a:lstStyle/>
          <a:p>
            <a:r>
              <a:rPr lang="en-US" dirty="0">
                <a:solidFill>
                  <a:schemeClr val="accent4">
                    <a:lumMod val="75000"/>
                  </a:schemeClr>
                </a:solidFill>
                <a:latin typeface="Chalkboard" panose="03050602040202020205" pitchFamily="66" charset="77"/>
              </a:rPr>
              <a:t>Gramps is a grumpy character who controls what the family watches, and the family seems afraid of him.</a:t>
            </a:r>
          </a:p>
        </p:txBody>
      </p:sp>
      <p:sp>
        <p:nvSpPr>
          <p:cNvPr id="96" name="TextBox 95">
            <a:extLst>
              <a:ext uri="{FF2B5EF4-FFF2-40B4-BE49-F238E27FC236}">
                <a16:creationId xmlns:a16="http://schemas.microsoft.com/office/drawing/2014/main" id="{1D018CB0-73A2-E14B-9447-5BCB5CE1773D}"/>
              </a:ext>
            </a:extLst>
          </p:cNvPr>
          <p:cNvSpPr txBox="1"/>
          <p:nvPr/>
        </p:nvSpPr>
        <p:spPr>
          <a:xfrm>
            <a:off x="10668041" y="5145547"/>
            <a:ext cx="1383564" cy="646331"/>
          </a:xfrm>
          <a:prstGeom prst="rect">
            <a:avLst/>
          </a:prstGeom>
          <a:noFill/>
        </p:spPr>
        <p:txBody>
          <a:bodyPr wrap="square" rtlCol="0">
            <a:spAutoFit/>
          </a:bodyPr>
          <a:lstStyle/>
          <a:p>
            <a:r>
              <a:rPr lang="en-US" dirty="0">
                <a:solidFill>
                  <a:schemeClr val="accent5">
                    <a:lumMod val="75000"/>
                  </a:schemeClr>
                </a:solidFill>
                <a:latin typeface="Chalkboard" panose="03050602040202020205" pitchFamily="66" charset="77"/>
              </a:rPr>
              <a:t>Universal idea: death</a:t>
            </a:r>
          </a:p>
        </p:txBody>
      </p:sp>
      <p:sp>
        <p:nvSpPr>
          <p:cNvPr id="97" name="TextBox 96">
            <a:extLst>
              <a:ext uri="{FF2B5EF4-FFF2-40B4-BE49-F238E27FC236}">
                <a16:creationId xmlns:a16="http://schemas.microsoft.com/office/drawing/2014/main" id="{1263266D-0DF1-0A42-BFDA-397D8BA84E77}"/>
              </a:ext>
            </a:extLst>
          </p:cNvPr>
          <p:cNvSpPr txBox="1"/>
          <p:nvPr/>
        </p:nvSpPr>
        <p:spPr>
          <a:xfrm>
            <a:off x="8554952" y="5691623"/>
            <a:ext cx="3546046" cy="1200329"/>
          </a:xfrm>
          <a:prstGeom prst="rect">
            <a:avLst/>
          </a:prstGeom>
          <a:noFill/>
        </p:spPr>
        <p:txBody>
          <a:bodyPr wrap="square" rtlCol="0">
            <a:spAutoFit/>
          </a:bodyPr>
          <a:lstStyle/>
          <a:p>
            <a:r>
              <a:rPr lang="en-US" dirty="0">
                <a:solidFill>
                  <a:schemeClr val="accent6">
                    <a:lumMod val="75000"/>
                  </a:schemeClr>
                </a:solidFill>
                <a:latin typeface="Chalkboard" panose="03050602040202020205" pitchFamily="66" charset="77"/>
              </a:rPr>
              <a:t>Theme: Humans will do anything to keep themselves from dying, including inventing a medicine to extend life.</a:t>
            </a:r>
          </a:p>
        </p:txBody>
      </p:sp>
      <p:sp>
        <p:nvSpPr>
          <p:cNvPr id="99" name="TextBox 98">
            <a:extLst>
              <a:ext uri="{FF2B5EF4-FFF2-40B4-BE49-F238E27FC236}">
                <a16:creationId xmlns:a16="http://schemas.microsoft.com/office/drawing/2014/main" id="{5C24D8A1-2F4F-1048-9E34-811B4B08AA55}"/>
              </a:ext>
            </a:extLst>
          </p:cNvPr>
          <p:cNvSpPr txBox="1"/>
          <p:nvPr/>
        </p:nvSpPr>
        <p:spPr>
          <a:xfrm>
            <a:off x="3073400" y="-1656056"/>
            <a:ext cx="6297542" cy="954107"/>
          </a:xfrm>
          <a:prstGeom prst="rect">
            <a:avLst/>
          </a:prstGeom>
          <a:solidFill>
            <a:schemeClr val="bg1"/>
          </a:solidFill>
        </p:spPr>
        <p:txBody>
          <a:bodyPr wrap="square" rtlCol="0">
            <a:spAutoFit/>
          </a:bodyPr>
          <a:lstStyle/>
          <a:p>
            <a:r>
              <a:rPr lang="en-US" sz="2800" dirty="0">
                <a:latin typeface="Chalkboard" panose="03050602040202020205" pitchFamily="66" charset="77"/>
              </a:rPr>
              <a:t>Wow, what a mess! Do I have to annotate every page I read like this?</a:t>
            </a:r>
          </a:p>
        </p:txBody>
      </p:sp>
    </p:spTree>
    <p:extLst>
      <p:ext uri="{BB962C8B-B14F-4D97-AF65-F5344CB8AC3E}">
        <p14:creationId xmlns:p14="http://schemas.microsoft.com/office/powerpoint/2010/main" val="135094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10" presetClass="entr" presetSubtype="0"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par>
                                <p:cTn id="61" presetID="10"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par>
                                <p:cTn id="64" presetID="10" presetClass="entr" presetSubtype="0"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500"/>
                                        <p:tgtEl>
                                          <p:spTgt spid="5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par>
                                <p:cTn id="72" presetID="10" presetClass="entr" presetSubtype="0" fill="hold"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500"/>
                                        <p:tgtEl>
                                          <p:spTgt spid="6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500"/>
                                        <p:tgtEl>
                                          <p:spTgt spid="7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fade">
                                      <p:cBhvr>
                                        <p:cTn id="93" dur="500"/>
                                        <p:tgtEl>
                                          <p:spTgt spid="77"/>
                                        </p:tgtEl>
                                      </p:cBhvr>
                                    </p:animEffect>
                                  </p:childTnLst>
                                </p:cTn>
                              </p:par>
                              <p:par>
                                <p:cTn id="94" presetID="10" presetClass="entr" presetSubtype="0" fill="hold"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500"/>
                                        <p:tgtEl>
                                          <p:spTgt spid="7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fade">
                                      <p:cBhvr>
                                        <p:cTn id="99" dur="500"/>
                                        <p:tgtEl>
                                          <p:spTgt spid="84"/>
                                        </p:tgtEl>
                                      </p:cBhvr>
                                    </p:animEffect>
                                  </p:childTnLst>
                                </p:cTn>
                              </p:par>
                              <p:par>
                                <p:cTn id="100" presetID="10" presetClass="entr" presetSubtype="0" fill="hold" nodeType="withEffect">
                                  <p:stCondLst>
                                    <p:cond delay="0"/>
                                  </p:stCondLst>
                                  <p:childTnLst>
                                    <p:set>
                                      <p:cBhvr>
                                        <p:cTn id="101" dur="1" fill="hold">
                                          <p:stCondLst>
                                            <p:cond delay="0"/>
                                          </p:stCondLst>
                                        </p:cTn>
                                        <p:tgtEl>
                                          <p:spTgt spid="75"/>
                                        </p:tgtEl>
                                        <p:attrNameLst>
                                          <p:attrName>style.visibility</p:attrName>
                                        </p:attrNameLst>
                                      </p:cBhvr>
                                      <p:to>
                                        <p:strVal val="visible"/>
                                      </p:to>
                                    </p:set>
                                    <p:animEffect transition="in" filter="fade">
                                      <p:cBhvr>
                                        <p:cTn id="102" dur="500"/>
                                        <p:tgtEl>
                                          <p:spTgt spid="7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96"/>
                                        </p:tgtEl>
                                        <p:attrNameLst>
                                          <p:attrName>style.visibility</p:attrName>
                                        </p:attrNameLst>
                                      </p:cBhvr>
                                      <p:to>
                                        <p:strVal val="visible"/>
                                      </p:to>
                                    </p:set>
                                    <p:animEffect transition="in" filter="fade">
                                      <p:cBhvr>
                                        <p:cTn id="105" dur="500"/>
                                        <p:tgtEl>
                                          <p:spTgt spid="96"/>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82"/>
                                        </p:tgtEl>
                                        <p:attrNameLst>
                                          <p:attrName>style.visibility</p:attrName>
                                        </p:attrNameLst>
                                      </p:cBhvr>
                                      <p:to>
                                        <p:strVal val="visible"/>
                                      </p:to>
                                    </p:set>
                                    <p:animEffect transition="in" filter="fade">
                                      <p:cBhvr>
                                        <p:cTn id="110" dur="500"/>
                                        <p:tgtEl>
                                          <p:spTgt spid="82"/>
                                        </p:tgtEl>
                                      </p:cBhvr>
                                    </p:animEffect>
                                  </p:childTnLst>
                                </p:cTn>
                              </p:par>
                              <p:par>
                                <p:cTn id="111" presetID="10" presetClass="entr" presetSubtype="0" fill="hold"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fade">
                                      <p:cBhvr>
                                        <p:cTn id="116" dur="500"/>
                                        <p:tgtEl>
                                          <p:spTgt spid="8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8"/>
                                        </p:tgtEl>
                                        <p:attrNameLst>
                                          <p:attrName>style.visibility</p:attrName>
                                        </p:attrNameLst>
                                      </p:cBhvr>
                                      <p:to>
                                        <p:strVal val="visible"/>
                                      </p:to>
                                    </p:set>
                                    <p:animEffect transition="in" filter="fade">
                                      <p:cBhvr>
                                        <p:cTn id="121" dur="500"/>
                                        <p:tgtEl>
                                          <p:spTgt spid="88"/>
                                        </p:tgtEl>
                                      </p:cBhvr>
                                    </p:animEffect>
                                  </p:childTnLst>
                                </p:cTn>
                              </p:par>
                              <p:par>
                                <p:cTn id="122" presetID="10" presetClass="entr" presetSubtype="0" fill="hold" nodeType="withEffect">
                                  <p:stCondLst>
                                    <p:cond delay="0"/>
                                  </p:stCondLst>
                                  <p:childTnLst>
                                    <p:set>
                                      <p:cBhvr>
                                        <p:cTn id="123" dur="1" fill="hold">
                                          <p:stCondLst>
                                            <p:cond delay="0"/>
                                          </p:stCondLst>
                                        </p:cTn>
                                        <p:tgtEl>
                                          <p:spTgt spid="90"/>
                                        </p:tgtEl>
                                        <p:attrNameLst>
                                          <p:attrName>style.visibility</p:attrName>
                                        </p:attrNameLst>
                                      </p:cBhvr>
                                      <p:to>
                                        <p:strVal val="visible"/>
                                      </p:to>
                                    </p:set>
                                    <p:animEffect transition="in" filter="fade">
                                      <p:cBhvr>
                                        <p:cTn id="124" dur="500"/>
                                        <p:tgtEl>
                                          <p:spTgt spid="90"/>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93"/>
                                        </p:tgtEl>
                                        <p:attrNameLst>
                                          <p:attrName>style.visibility</p:attrName>
                                        </p:attrNameLst>
                                      </p:cBhvr>
                                      <p:to>
                                        <p:strVal val="visible"/>
                                      </p:to>
                                    </p:set>
                                    <p:animEffect transition="in" filter="fade">
                                      <p:cBhvr>
                                        <p:cTn id="127" dur="500"/>
                                        <p:tgtEl>
                                          <p:spTgt spid="9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97"/>
                                        </p:tgtEl>
                                        <p:attrNameLst>
                                          <p:attrName>style.visibility</p:attrName>
                                        </p:attrNameLst>
                                      </p:cBhvr>
                                      <p:to>
                                        <p:strVal val="visible"/>
                                      </p:to>
                                    </p:set>
                                    <p:animEffect transition="in" filter="fade">
                                      <p:cBhvr>
                                        <p:cTn id="132" dur="500"/>
                                        <p:tgtEl>
                                          <p:spTgt spid="97"/>
                                        </p:tgtEl>
                                      </p:cBhvr>
                                    </p:animEffect>
                                  </p:childTnLst>
                                </p:cTn>
                              </p:par>
                            </p:childTnLst>
                          </p:cTn>
                        </p:par>
                      </p:childTnLst>
                    </p:cTn>
                  </p:par>
                  <p:par>
                    <p:cTn id="133" fill="hold">
                      <p:stCondLst>
                        <p:cond delay="indefinite"/>
                      </p:stCondLst>
                      <p:childTnLst>
                        <p:par>
                          <p:cTn id="134" fill="hold">
                            <p:stCondLst>
                              <p:cond delay="0"/>
                            </p:stCondLst>
                            <p:childTnLst>
                              <p:par>
                                <p:cTn id="135" presetID="0" presetClass="path" presetSubtype="0" accel="50000" decel="50000" fill="hold" grpId="0" nodeType="clickEffect">
                                  <p:stCondLst>
                                    <p:cond delay="0"/>
                                  </p:stCondLst>
                                  <p:childTnLst>
                                    <p:animMotion origin="layout" path="M 0 0 L 0 0.68518 " pathEditMode="relative" ptsTypes="AA">
                                      <p:cBhvr>
                                        <p:cTn id="136" dur="2000" fill="hold"/>
                                        <p:tgtEl>
                                          <p:spTgt spid="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31" grpId="0"/>
      <p:bldP spid="43" grpId="0"/>
      <p:bldP spid="55" grpId="0"/>
      <p:bldP spid="61" grpId="0"/>
      <p:bldP spid="71" grpId="0"/>
      <p:bldP spid="80" grpId="0"/>
      <p:bldP spid="84" grpId="0"/>
      <p:bldP spid="93" grpId="0"/>
      <p:bldP spid="96" grpId="0"/>
      <p:bldP spid="97" grpId="0"/>
      <p:bldP spid="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3A75C4-A4EF-164F-AD38-270EBFF5A5D1}"/>
              </a:ext>
            </a:extLst>
          </p:cNvPr>
          <p:cNvSpPr txBox="1"/>
          <p:nvPr/>
        </p:nvSpPr>
        <p:spPr>
          <a:xfrm>
            <a:off x="367347" y="1945938"/>
            <a:ext cx="11359432" cy="400110"/>
          </a:xfrm>
          <a:prstGeom prst="rect">
            <a:avLst/>
          </a:prstGeom>
          <a:noFill/>
        </p:spPr>
        <p:txBody>
          <a:bodyPr wrap="square" rtlCol="0">
            <a:spAutoFit/>
          </a:bodyPr>
          <a:lstStyle/>
          <a:p>
            <a:r>
              <a:rPr lang="en-US" sz="2000" dirty="0"/>
              <a:t>You do not have to annotate every text that extensively. But, as a rule of thumb:</a:t>
            </a:r>
          </a:p>
        </p:txBody>
      </p:sp>
      <p:sp>
        <p:nvSpPr>
          <p:cNvPr id="4" name="Title 3">
            <a:extLst>
              <a:ext uri="{FF2B5EF4-FFF2-40B4-BE49-F238E27FC236}">
                <a16:creationId xmlns:a16="http://schemas.microsoft.com/office/drawing/2014/main" id="{9732B9DB-6666-B048-934B-F033A610BA31}"/>
              </a:ext>
            </a:extLst>
          </p:cNvPr>
          <p:cNvSpPr>
            <a:spLocks noGrp="1"/>
          </p:cNvSpPr>
          <p:nvPr>
            <p:ph type="title"/>
          </p:nvPr>
        </p:nvSpPr>
        <p:spPr/>
        <p:txBody>
          <a:bodyPr/>
          <a:lstStyle/>
          <a:p>
            <a:r>
              <a:rPr lang="en-US" cap="none" dirty="0"/>
              <a:t>Annotation Density</a:t>
            </a:r>
            <a:endParaRPr lang="en-US" dirty="0"/>
          </a:p>
        </p:txBody>
      </p:sp>
      <p:pic>
        <p:nvPicPr>
          <p:cNvPr id="13" name="Picture 12">
            <a:extLst>
              <a:ext uri="{FF2B5EF4-FFF2-40B4-BE49-F238E27FC236}">
                <a16:creationId xmlns:a16="http://schemas.microsoft.com/office/drawing/2014/main" id="{E00F2BB8-F6EA-AE44-9F7C-EBAE44EF0EF3}"/>
              </a:ext>
            </a:extLst>
          </p:cNvPr>
          <p:cNvPicPr>
            <a:picLocks noChangeAspect="1"/>
          </p:cNvPicPr>
          <p:nvPr/>
        </p:nvPicPr>
        <p:blipFill>
          <a:blip r:embed="rId2"/>
          <a:stretch>
            <a:fillRect/>
          </a:stretch>
        </p:blipFill>
        <p:spPr>
          <a:xfrm>
            <a:off x="367347" y="3203416"/>
            <a:ext cx="4819066" cy="3404049"/>
          </a:xfrm>
          <a:prstGeom prst="rect">
            <a:avLst/>
          </a:prstGeom>
        </p:spPr>
      </p:pic>
      <p:pic>
        <p:nvPicPr>
          <p:cNvPr id="15" name="Picture 14">
            <a:extLst>
              <a:ext uri="{FF2B5EF4-FFF2-40B4-BE49-F238E27FC236}">
                <a16:creationId xmlns:a16="http://schemas.microsoft.com/office/drawing/2014/main" id="{99583A97-502A-D04F-A753-0E2C51602F1D}"/>
              </a:ext>
            </a:extLst>
          </p:cNvPr>
          <p:cNvPicPr>
            <a:picLocks noChangeAspect="1"/>
          </p:cNvPicPr>
          <p:nvPr/>
        </p:nvPicPr>
        <p:blipFill>
          <a:blip r:embed="rId3"/>
          <a:stretch>
            <a:fillRect/>
          </a:stretch>
        </p:blipFill>
        <p:spPr>
          <a:xfrm>
            <a:off x="7177267" y="3204970"/>
            <a:ext cx="4549512" cy="3402495"/>
          </a:xfrm>
          <a:prstGeom prst="rect">
            <a:avLst/>
          </a:prstGeom>
        </p:spPr>
      </p:pic>
      <p:sp>
        <p:nvSpPr>
          <p:cNvPr id="16" name="TextBox 15">
            <a:extLst>
              <a:ext uri="{FF2B5EF4-FFF2-40B4-BE49-F238E27FC236}">
                <a16:creationId xmlns:a16="http://schemas.microsoft.com/office/drawing/2014/main" id="{5CFEB1A3-51CD-6E46-A551-5F6F4C5C771A}"/>
              </a:ext>
            </a:extLst>
          </p:cNvPr>
          <p:cNvSpPr txBox="1"/>
          <p:nvPr/>
        </p:nvSpPr>
        <p:spPr>
          <a:xfrm>
            <a:off x="367347" y="2451566"/>
            <a:ext cx="4819066" cy="646331"/>
          </a:xfrm>
          <a:prstGeom prst="rect">
            <a:avLst/>
          </a:prstGeom>
          <a:noFill/>
        </p:spPr>
        <p:txBody>
          <a:bodyPr wrap="square" rtlCol="0">
            <a:spAutoFit/>
          </a:bodyPr>
          <a:lstStyle/>
          <a:p>
            <a:r>
              <a:rPr lang="en-US" dirty="0">
                <a:solidFill>
                  <a:schemeClr val="accent3"/>
                </a:solidFill>
              </a:rPr>
              <a:t>Shorter texts should get denser annotations (more annotations per paragraph and/ or page).</a:t>
            </a:r>
          </a:p>
        </p:txBody>
      </p:sp>
      <p:sp>
        <p:nvSpPr>
          <p:cNvPr id="17" name="TextBox 16">
            <a:extLst>
              <a:ext uri="{FF2B5EF4-FFF2-40B4-BE49-F238E27FC236}">
                <a16:creationId xmlns:a16="http://schemas.microsoft.com/office/drawing/2014/main" id="{7637BA0B-D290-4C4D-867B-C594A1328746}"/>
              </a:ext>
            </a:extLst>
          </p:cNvPr>
          <p:cNvSpPr txBox="1"/>
          <p:nvPr/>
        </p:nvSpPr>
        <p:spPr>
          <a:xfrm>
            <a:off x="7177267" y="2451566"/>
            <a:ext cx="4549512" cy="646331"/>
          </a:xfrm>
          <a:prstGeom prst="rect">
            <a:avLst/>
          </a:prstGeom>
          <a:noFill/>
        </p:spPr>
        <p:txBody>
          <a:bodyPr wrap="square" rtlCol="0">
            <a:spAutoFit/>
          </a:bodyPr>
          <a:lstStyle/>
          <a:p>
            <a:r>
              <a:rPr lang="en-US" dirty="0">
                <a:solidFill>
                  <a:schemeClr val="accent3"/>
                </a:solidFill>
              </a:rPr>
              <a:t>Longer texts can get less dense annotations (less annotations per paragraph and/ or page).</a:t>
            </a:r>
          </a:p>
        </p:txBody>
      </p:sp>
    </p:spTree>
    <p:extLst>
      <p:ext uri="{BB962C8B-B14F-4D97-AF65-F5344CB8AC3E}">
        <p14:creationId xmlns:p14="http://schemas.microsoft.com/office/powerpoint/2010/main" val="17963645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4D0D81-04B0-E34D-AF38-49B8F8BE86AA}"/>
              </a:ext>
            </a:extLst>
          </p:cNvPr>
          <p:cNvSpPr txBox="1"/>
          <p:nvPr/>
        </p:nvSpPr>
        <p:spPr>
          <a:xfrm>
            <a:off x="2242363" y="671449"/>
            <a:ext cx="3177959" cy="461665"/>
          </a:xfrm>
          <a:prstGeom prst="rect">
            <a:avLst/>
          </a:prstGeom>
          <a:noFill/>
        </p:spPr>
        <p:txBody>
          <a:bodyPr wrap="square" rtlCol="0">
            <a:spAutoFit/>
          </a:bodyPr>
          <a:lstStyle/>
          <a:p>
            <a:r>
              <a:rPr lang="en-US" sz="2400" dirty="0"/>
              <a:t>Annotating on the Text</a:t>
            </a:r>
          </a:p>
        </p:txBody>
      </p:sp>
      <p:sp>
        <p:nvSpPr>
          <p:cNvPr id="4" name="TextBox 3">
            <a:extLst>
              <a:ext uri="{FF2B5EF4-FFF2-40B4-BE49-F238E27FC236}">
                <a16:creationId xmlns:a16="http://schemas.microsoft.com/office/drawing/2014/main" id="{3CD7B776-B2FC-944D-86E8-ED3C40FBAC4B}"/>
              </a:ext>
            </a:extLst>
          </p:cNvPr>
          <p:cNvSpPr txBox="1"/>
          <p:nvPr/>
        </p:nvSpPr>
        <p:spPr>
          <a:xfrm>
            <a:off x="2242363" y="3506597"/>
            <a:ext cx="3675264" cy="461665"/>
          </a:xfrm>
          <a:prstGeom prst="rect">
            <a:avLst/>
          </a:prstGeom>
          <a:noFill/>
        </p:spPr>
        <p:txBody>
          <a:bodyPr wrap="square" rtlCol="0">
            <a:spAutoFit/>
          </a:bodyPr>
          <a:lstStyle/>
          <a:p>
            <a:r>
              <a:rPr lang="en-US" sz="2400" dirty="0"/>
              <a:t>Annotating on Sticky Notes</a:t>
            </a:r>
          </a:p>
        </p:txBody>
      </p:sp>
      <p:sp>
        <p:nvSpPr>
          <p:cNvPr id="5" name="TextBox 4">
            <a:extLst>
              <a:ext uri="{FF2B5EF4-FFF2-40B4-BE49-F238E27FC236}">
                <a16:creationId xmlns:a16="http://schemas.microsoft.com/office/drawing/2014/main" id="{FA049D29-9EA1-F440-B874-E0BAD380B6BD}"/>
              </a:ext>
            </a:extLst>
          </p:cNvPr>
          <p:cNvSpPr txBox="1"/>
          <p:nvPr/>
        </p:nvSpPr>
        <p:spPr>
          <a:xfrm>
            <a:off x="6230754" y="671449"/>
            <a:ext cx="4341452" cy="461665"/>
          </a:xfrm>
          <a:prstGeom prst="rect">
            <a:avLst/>
          </a:prstGeom>
          <a:noFill/>
        </p:spPr>
        <p:txBody>
          <a:bodyPr wrap="square" rtlCol="0">
            <a:spAutoFit/>
          </a:bodyPr>
          <a:lstStyle/>
          <a:p>
            <a:r>
              <a:rPr lang="en-US" sz="2400" dirty="0"/>
              <a:t>Annotating on an Annotation Log </a:t>
            </a:r>
          </a:p>
        </p:txBody>
      </p:sp>
      <p:sp>
        <p:nvSpPr>
          <p:cNvPr id="6" name="TextBox 5">
            <a:extLst>
              <a:ext uri="{FF2B5EF4-FFF2-40B4-BE49-F238E27FC236}">
                <a16:creationId xmlns:a16="http://schemas.microsoft.com/office/drawing/2014/main" id="{65A1BA01-BDBF-9845-B5D6-24B2061884B5}"/>
              </a:ext>
            </a:extLst>
          </p:cNvPr>
          <p:cNvSpPr txBox="1"/>
          <p:nvPr/>
        </p:nvSpPr>
        <p:spPr>
          <a:xfrm>
            <a:off x="6230754" y="3506597"/>
            <a:ext cx="3154019" cy="461665"/>
          </a:xfrm>
          <a:prstGeom prst="rect">
            <a:avLst/>
          </a:prstGeom>
          <a:noFill/>
        </p:spPr>
        <p:txBody>
          <a:bodyPr wrap="square" rtlCol="0">
            <a:spAutoFit/>
          </a:bodyPr>
          <a:lstStyle/>
          <a:p>
            <a:r>
              <a:rPr lang="en-US" sz="2400" dirty="0"/>
              <a:t>Annotating in a Journal</a:t>
            </a:r>
          </a:p>
        </p:txBody>
      </p:sp>
      <p:pic>
        <p:nvPicPr>
          <p:cNvPr id="18" name="Picture 17">
            <a:extLst>
              <a:ext uri="{FF2B5EF4-FFF2-40B4-BE49-F238E27FC236}">
                <a16:creationId xmlns:a16="http://schemas.microsoft.com/office/drawing/2014/main" id="{71ABC3AF-0114-8B48-91B8-241B6BE712D3}"/>
              </a:ext>
            </a:extLst>
          </p:cNvPr>
          <p:cNvPicPr>
            <a:picLocks noChangeAspect="1"/>
          </p:cNvPicPr>
          <p:nvPr/>
        </p:nvPicPr>
        <p:blipFill>
          <a:blip r:embed="rId2">
            <a:extLst>
              <a:ext uri="{BEBA8EAE-BF5A-486C-A8C5-ECC9F3942E4B}">
                <a14:imgProps xmlns:a14="http://schemas.microsoft.com/office/drawing/2010/main">
                  <a14:imgLayer>
                    <a14:imgEffect>
                      <a14:colorTemperature colorTemp="11200"/>
                    </a14:imgEffect>
                  </a14:imgLayer>
                </a14:imgProps>
              </a:ext>
            </a:extLst>
          </a:blip>
          <a:stretch>
            <a:fillRect/>
          </a:stretch>
        </p:blipFill>
        <p:spPr>
          <a:xfrm>
            <a:off x="2242362" y="4075937"/>
            <a:ext cx="3539067" cy="1990725"/>
          </a:xfrm>
          <a:prstGeom prst="rect">
            <a:avLst/>
          </a:prstGeom>
        </p:spPr>
      </p:pic>
      <p:pic>
        <p:nvPicPr>
          <p:cNvPr id="16" name="Picture 15">
            <a:extLst>
              <a:ext uri="{FF2B5EF4-FFF2-40B4-BE49-F238E27FC236}">
                <a16:creationId xmlns:a16="http://schemas.microsoft.com/office/drawing/2014/main" id="{207E2102-5891-8B47-8D9D-CD53C2005129}"/>
              </a:ext>
            </a:extLst>
          </p:cNvPr>
          <p:cNvPicPr>
            <a:picLocks noChangeAspect="1"/>
          </p:cNvPicPr>
          <p:nvPr/>
        </p:nvPicPr>
        <p:blipFill>
          <a:blip r:embed="rId3"/>
          <a:stretch>
            <a:fillRect/>
          </a:stretch>
        </p:blipFill>
        <p:spPr>
          <a:xfrm>
            <a:off x="6230753" y="4075937"/>
            <a:ext cx="3539068" cy="1990726"/>
          </a:xfrm>
          <a:prstGeom prst="rect">
            <a:avLst/>
          </a:prstGeom>
        </p:spPr>
      </p:pic>
      <p:pic>
        <p:nvPicPr>
          <p:cNvPr id="20" name="Picture 19">
            <a:extLst>
              <a:ext uri="{FF2B5EF4-FFF2-40B4-BE49-F238E27FC236}">
                <a16:creationId xmlns:a16="http://schemas.microsoft.com/office/drawing/2014/main" id="{6A19DF66-AEE3-7D4F-8FA1-165B73915F00}"/>
              </a:ext>
            </a:extLst>
          </p:cNvPr>
          <p:cNvPicPr>
            <a:picLocks noChangeAspect="1"/>
          </p:cNvPicPr>
          <p:nvPr/>
        </p:nvPicPr>
        <p:blipFill>
          <a:blip r:embed="rId4"/>
          <a:stretch>
            <a:fillRect/>
          </a:stretch>
        </p:blipFill>
        <p:spPr>
          <a:xfrm>
            <a:off x="6230754" y="1133114"/>
            <a:ext cx="3539067" cy="1990726"/>
          </a:xfrm>
          <a:prstGeom prst="rect">
            <a:avLst/>
          </a:prstGeom>
        </p:spPr>
      </p:pic>
      <p:pic>
        <p:nvPicPr>
          <p:cNvPr id="22" name="Picture 21">
            <a:extLst>
              <a:ext uri="{FF2B5EF4-FFF2-40B4-BE49-F238E27FC236}">
                <a16:creationId xmlns:a16="http://schemas.microsoft.com/office/drawing/2014/main" id="{AFBA0AEB-A016-424F-94AF-F1D05EB27321}"/>
              </a:ext>
            </a:extLst>
          </p:cNvPr>
          <p:cNvPicPr>
            <a:picLocks noChangeAspect="1"/>
          </p:cNvPicPr>
          <p:nvPr/>
        </p:nvPicPr>
        <p:blipFill>
          <a:blip r:embed="rId5"/>
          <a:stretch>
            <a:fillRect/>
          </a:stretch>
        </p:blipFill>
        <p:spPr>
          <a:xfrm>
            <a:off x="2242363" y="1144426"/>
            <a:ext cx="3539067" cy="1990726"/>
          </a:xfrm>
          <a:prstGeom prst="rect">
            <a:avLst/>
          </a:prstGeom>
        </p:spPr>
      </p:pic>
      <p:sp>
        <p:nvSpPr>
          <p:cNvPr id="24" name="TextBox 23">
            <a:extLst>
              <a:ext uri="{FF2B5EF4-FFF2-40B4-BE49-F238E27FC236}">
                <a16:creationId xmlns:a16="http://schemas.microsoft.com/office/drawing/2014/main" id="{7C20CD15-CF86-9C4C-91F9-535F87169559}"/>
              </a:ext>
            </a:extLst>
          </p:cNvPr>
          <p:cNvSpPr txBox="1"/>
          <p:nvPr/>
        </p:nvSpPr>
        <p:spPr>
          <a:xfrm>
            <a:off x="404731" y="82927"/>
            <a:ext cx="7589738" cy="369332"/>
          </a:xfrm>
          <a:prstGeom prst="rect">
            <a:avLst/>
          </a:prstGeom>
          <a:noFill/>
        </p:spPr>
        <p:txBody>
          <a:bodyPr wrap="square" rtlCol="0">
            <a:spAutoFit/>
          </a:bodyPr>
          <a:lstStyle/>
          <a:p>
            <a:r>
              <a:rPr lang="en-US" dirty="0"/>
              <a:t>Forms of Annotation Using “The Big Trip Up Yonder” by Kurt Vonnegut Example</a:t>
            </a:r>
          </a:p>
        </p:txBody>
      </p:sp>
      <p:sp>
        <p:nvSpPr>
          <p:cNvPr id="25" name="TextBox 24">
            <a:extLst>
              <a:ext uri="{FF2B5EF4-FFF2-40B4-BE49-F238E27FC236}">
                <a16:creationId xmlns:a16="http://schemas.microsoft.com/office/drawing/2014/main" id="{010BDDEA-D9F2-804C-AE70-334A4562ABAC}"/>
              </a:ext>
            </a:extLst>
          </p:cNvPr>
          <p:cNvSpPr txBox="1"/>
          <p:nvPr/>
        </p:nvSpPr>
        <p:spPr>
          <a:xfrm>
            <a:off x="1" y="1140761"/>
            <a:ext cx="2242362" cy="1569660"/>
          </a:xfrm>
          <a:prstGeom prst="rect">
            <a:avLst/>
          </a:prstGeom>
          <a:noFill/>
        </p:spPr>
        <p:txBody>
          <a:bodyPr wrap="square" rtlCol="0">
            <a:spAutoFit/>
          </a:bodyPr>
          <a:lstStyle/>
          <a:p>
            <a:r>
              <a:rPr lang="en-US" sz="1600" dirty="0">
                <a:solidFill>
                  <a:schemeClr val="accent3"/>
                </a:solidFill>
              </a:rPr>
              <a:t>Recommended for texts you are allowed to write on. This lets you see your annotations right next to and on the text itself.</a:t>
            </a:r>
          </a:p>
        </p:txBody>
      </p:sp>
      <p:sp>
        <p:nvSpPr>
          <p:cNvPr id="26" name="TextBox 25">
            <a:extLst>
              <a:ext uri="{FF2B5EF4-FFF2-40B4-BE49-F238E27FC236}">
                <a16:creationId xmlns:a16="http://schemas.microsoft.com/office/drawing/2014/main" id="{084470B7-F04D-5349-B9A0-05CF5C19FF10}"/>
              </a:ext>
            </a:extLst>
          </p:cNvPr>
          <p:cNvSpPr txBox="1"/>
          <p:nvPr/>
        </p:nvSpPr>
        <p:spPr>
          <a:xfrm>
            <a:off x="9769822" y="1133114"/>
            <a:ext cx="2422178" cy="2062103"/>
          </a:xfrm>
          <a:prstGeom prst="rect">
            <a:avLst/>
          </a:prstGeom>
          <a:noFill/>
        </p:spPr>
        <p:txBody>
          <a:bodyPr wrap="square" rtlCol="0">
            <a:spAutoFit/>
          </a:bodyPr>
          <a:lstStyle/>
          <a:p>
            <a:r>
              <a:rPr lang="en-US" sz="1600" dirty="0">
                <a:solidFill>
                  <a:schemeClr val="accent3"/>
                </a:solidFill>
              </a:rPr>
              <a:t>Recommended for texts you are not allowed to write on. This lets you organize your notes in a neat structure, and you can keep your notes after returning the text to its owner.</a:t>
            </a:r>
          </a:p>
        </p:txBody>
      </p:sp>
      <p:sp>
        <p:nvSpPr>
          <p:cNvPr id="27" name="TextBox 26">
            <a:extLst>
              <a:ext uri="{FF2B5EF4-FFF2-40B4-BE49-F238E27FC236}">
                <a16:creationId xmlns:a16="http://schemas.microsoft.com/office/drawing/2014/main" id="{587181D3-7547-E949-B7EE-FD49276390FC}"/>
              </a:ext>
            </a:extLst>
          </p:cNvPr>
          <p:cNvSpPr txBox="1"/>
          <p:nvPr/>
        </p:nvSpPr>
        <p:spPr>
          <a:xfrm>
            <a:off x="1" y="4075937"/>
            <a:ext cx="2242362" cy="2554545"/>
          </a:xfrm>
          <a:prstGeom prst="rect">
            <a:avLst/>
          </a:prstGeom>
          <a:noFill/>
        </p:spPr>
        <p:txBody>
          <a:bodyPr wrap="square" rtlCol="0">
            <a:spAutoFit/>
          </a:bodyPr>
          <a:lstStyle/>
          <a:p>
            <a:r>
              <a:rPr lang="en-US" sz="1600" dirty="0">
                <a:solidFill>
                  <a:schemeClr val="accent3"/>
                </a:solidFill>
              </a:rPr>
              <a:t>Recommended for long texts and texts you are not allowed to write on. This lets you keep your notes in the text itself, but be aware that you will have to </a:t>
            </a:r>
            <a:r>
              <a:rPr lang="en-US" sz="1600">
                <a:solidFill>
                  <a:schemeClr val="accent3"/>
                </a:solidFill>
              </a:rPr>
              <a:t>remove them if </a:t>
            </a:r>
            <a:r>
              <a:rPr lang="en-US" sz="1600" dirty="0">
                <a:solidFill>
                  <a:schemeClr val="accent3"/>
                </a:solidFill>
              </a:rPr>
              <a:t>you have to return the text to its owner eventually.</a:t>
            </a:r>
          </a:p>
        </p:txBody>
      </p:sp>
      <p:sp>
        <p:nvSpPr>
          <p:cNvPr id="28" name="TextBox 27">
            <a:extLst>
              <a:ext uri="{FF2B5EF4-FFF2-40B4-BE49-F238E27FC236}">
                <a16:creationId xmlns:a16="http://schemas.microsoft.com/office/drawing/2014/main" id="{C1807026-4026-EF44-B6AE-48C1FC99389E}"/>
              </a:ext>
            </a:extLst>
          </p:cNvPr>
          <p:cNvSpPr txBox="1"/>
          <p:nvPr/>
        </p:nvSpPr>
        <p:spPr>
          <a:xfrm>
            <a:off x="9769820" y="4075937"/>
            <a:ext cx="2422180" cy="1815882"/>
          </a:xfrm>
          <a:prstGeom prst="rect">
            <a:avLst/>
          </a:prstGeom>
          <a:noFill/>
        </p:spPr>
        <p:txBody>
          <a:bodyPr wrap="square" rtlCol="0">
            <a:spAutoFit/>
          </a:bodyPr>
          <a:lstStyle/>
          <a:p>
            <a:r>
              <a:rPr lang="en-US" sz="1600" dirty="0">
                <a:solidFill>
                  <a:schemeClr val="accent3"/>
                </a:solidFill>
              </a:rPr>
              <a:t>Recommended for texts you are not allowed to write on. This lets you organize your notes in your own structure, and you can keep your notes after you return the text.</a:t>
            </a:r>
          </a:p>
        </p:txBody>
      </p:sp>
    </p:spTree>
    <p:extLst>
      <p:ext uri="{BB962C8B-B14F-4D97-AF65-F5344CB8AC3E}">
        <p14:creationId xmlns:p14="http://schemas.microsoft.com/office/powerpoint/2010/main" val="2389012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88CF-5623-2A42-BD62-E35426431F95}"/>
              </a:ext>
            </a:extLst>
          </p:cNvPr>
          <p:cNvSpPr>
            <a:spLocks noGrp="1"/>
          </p:cNvSpPr>
          <p:nvPr>
            <p:ph type="title"/>
          </p:nvPr>
        </p:nvSpPr>
        <p:spPr/>
        <p:txBody>
          <a:bodyPr/>
          <a:lstStyle/>
          <a:p>
            <a:r>
              <a:rPr lang="en-US" cap="none" dirty="0"/>
              <a:t>References</a:t>
            </a:r>
          </a:p>
        </p:txBody>
      </p:sp>
      <p:sp>
        <p:nvSpPr>
          <p:cNvPr id="3" name="TextBox 2">
            <a:extLst>
              <a:ext uri="{FF2B5EF4-FFF2-40B4-BE49-F238E27FC236}">
                <a16:creationId xmlns:a16="http://schemas.microsoft.com/office/drawing/2014/main" id="{E28F20D6-45C3-1240-BF53-803622662604}"/>
              </a:ext>
            </a:extLst>
          </p:cNvPr>
          <p:cNvSpPr txBox="1"/>
          <p:nvPr/>
        </p:nvSpPr>
        <p:spPr>
          <a:xfrm>
            <a:off x="575894" y="2090057"/>
            <a:ext cx="11029615" cy="2031325"/>
          </a:xfrm>
          <a:prstGeom prst="rect">
            <a:avLst/>
          </a:prstGeom>
          <a:noFill/>
        </p:spPr>
        <p:txBody>
          <a:bodyPr wrap="square" rtlCol="0">
            <a:spAutoFit/>
          </a:bodyPr>
          <a:lstStyle/>
          <a:p>
            <a:r>
              <a:rPr lang="en-US" i="1" dirty="0"/>
              <a:t>Font Awesome Icons</a:t>
            </a:r>
            <a:r>
              <a:rPr lang="en-US" dirty="0"/>
              <a:t>. (n.d.) Font Awesome icons. Retrieved from https://www.slidescarnival.com/extra-free-</a:t>
            </a:r>
          </a:p>
          <a:p>
            <a:r>
              <a:rPr lang="en-US" dirty="0"/>
              <a:t>	resources-icons-and-maps</a:t>
            </a:r>
          </a:p>
          <a:p>
            <a:r>
              <a:rPr lang="en-US" dirty="0"/>
              <a:t>Oliveira, </a:t>
            </a:r>
            <a:r>
              <a:rPr lang="en-US" dirty="0" err="1"/>
              <a:t>Cris</a:t>
            </a:r>
            <a:r>
              <a:rPr lang="en-US" dirty="0"/>
              <a:t>. (2017). These strategically placed notes. Retrieved from https://blog.elo7.com.br/faca-voce-mesmo/30-</a:t>
            </a:r>
          </a:p>
          <a:p>
            <a:r>
              <a:rPr lang="en-US" dirty="0"/>
              <a:t>	imagens-de-material-escolar-</a:t>
            </a:r>
            <a:r>
              <a:rPr lang="en-US" dirty="0" err="1"/>
              <a:t>tumblr.html</a:t>
            </a:r>
            <a:endParaRPr lang="en-US" dirty="0"/>
          </a:p>
          <a:p>
            <a:r>
              <a:rPr lang="en-US" dirty="0"/>
              <a:t>Vonnegut, Kurt. (1953/2009). The Big Trip Up Yonder. Retrieved from https://www.gutenberg.org/ebooks/30240</a:t>
            </a:r>
          </a:p>
          <a:p>
            <a:r>
              <a:rPr lang="en-US" i="1" dirty="0" err="1"/>
              <a:t>Wikiversity</a:t>
            </a:r>
            <a:r>
              <a:rPr lang="en-US" i="1" dirty="0"/>
              <a:t>. </a:t>
            </a:r>
            <a:r>
              <a:rPr lang="en-US" dirty="0"/>
              <a:t>(2015). Annotated Text. Retrieved from </a:t>
            </a:r>
          </a:p>
          <a:p>
            <a:r>
              <a:rPr lang="en-US" dirty="0"/>
              <a:t>	https://</a:t>
            </a:r>
            <a:r>
              <a:rPr lang="en-US" dirty="0" err="1"/>
              <a:t>en.wikiversity.org</a:t>
            </a:r>
            <a:r>
              <a:rPr lang="en-US" dirty="0"/>
              <a:t>/wiki/A_Reader%27s_Guide_to_Annotation</a:t>
            </a:r>
          </a:p>
        </p:txBody>
      </p:sp>
    </p:spTree>
    <p:extLst>
      <p:ext uri="{BB962C8B-B14F-4D97-AF65-F5344CB8AC3E}">
        <p14:creationId xmlns:p14="http://schemas.microsoft.com/office/powerpoint/2010/main" val="1450043939"/>
      </p:ext>
    </p:extLst>
  </p:cSld>
  <p:clrMapOvr>
    <a:masterClrMapping/>
  </p:clrMapOvr>
  <p:transition spd="slow">
    <p:fade/>
  </p:transition>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{FE7705D2-53CA-574B-9B5A-7B807BB2270C}tf10001123</Template>
  <TotalTime>318</TotalTime>
  <Words>956</Words>
  <Application>Microsoft Macintosh PowerPoint</Application>
  <PresentationFormat>Widescreen</PresentationFormat>
  <Paragraphs>81</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Chalkboard</vt:lpstr>
      <vt:lpstr>Gill Sans MT</vt:lpstr>
      <vt:lpstr>Wingdings 2</vt:lpstr>
      <vt:lpstr>Dividend</vt:lpstr>
      <vt:lpstr>Annotation: How to Have a Conversation with the Text</vt:lpstr>
      <vt:lpstr>Guidelines For Annotating A Text</vt:lpstr>
      <vt:lpstr>PowerPoint Presentation</vt:lpstr>
      <vt:lpstr>Annotation Density</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annotation</dc:title>
  <dc:creator>Lauren Laumas</dc:creator>
  <cp:lastModifiedBy>Swan, Gerry M.</cp:lastModifiedBy>
  <cp:revision>62</cp:revision>
  <dcterms:created xsi:type="dcterms:W3CDTF">2019-12-10T18:09:49Z</dcterms:created>
  <dcterms:modified xsi:type="dcterms:W3CDTF">2021-09-21T20:14:46Z</dcterms:modified>
</cp:coreProperties>
</file>