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  <a:srgbClr val="D62727"/>
    <a:srgbClr val="FF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10112-CAFD-8B17-0977-A8A407C2D90B}" v="3296" dt="2024-09-25T00:48:58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imated Wall Clock">
            <a:extLst>
              <a:ext uri="{FF2B5EF4-FFF2-40B4-BE49-F238E27FC236}">
                <a16:creationId xmlns:a16="http://schemas.microsoft.com/office/drawing/2014/main" id="{2038D5A1-3E38-37C9-CA22-72CA19124A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236371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</a:rPr>
              <a:t>Time Management Strategies for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711805"/>
            <a:ext cx="3027781" cy="359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200" i="1" dirty="0">
                <a:solidFill>
                  <a:srgbClr val="FFFFFF"/>
                </a:solidFill>
              </a:rPr>
              <a:t>Effective Techniques </a:t>
            </a:r>
            <a:r>
              <a:rPr lang="en-US" sz="2200" i="1" dirty="0">
                <a:solidFill>
                  <a:schemeClr val="bg1"/>
                </a:solidFill>
              </a:rPr>
              <a:t>to:</a:t>
            </a:r>
            <a:endParaRPr lang="en-US" i="1">
              <a:solidFill>
                <a:schemeClr val="bg1"/>
              </a:solidFill>
            </a:endParaRPr>
          </a:p>
          <a:p>
            <a:pPr marL="342900" indent="-342900" algn="l">
              <a:buChar char="•"/>
            </a:pPr>
            <a:r>
              <a:rPr lang="en-US" sz="2200" i="1" dirty="0"/>
              <a:t>Balance, </a:t>
            </a:r>
            <a:endParaRPr lang="en-US" i="1"/>
          </a:p>
          <a:p>
            <a:pPr marL="342900" indent="-342900" algn="l">
              <a:buChar char="•"/>
            </a:pPr>
            <a:r>
              <a:rPr lang="en-US" sz="2200" i="1" dirty="0"/>
              <a:t>Academics </a:t>
            </a:r>
            <a:endParaRPr lang="en-US" i="1"/>
          </a:p>
          <a:p>
            <a:pPr marL="342900" indent="-342900" algn="l">
              <a:buChar char="•"/>
            </a:pPr>
            <a:r>
              <a:rPr lang="en-US" sz="2200" i="1" dirty="0"/>
              <a:t>Personal Life</a:t>
            </a:r>
            <a:endParaRPr lang="en-US" i="1"/>
          </a:p>
          <a:p>
            <a:pPr marL="342900" indent="-342900" algn="l">
              <a:buChar char="•"/>
            </a:pPr>
            <a:endParaRPr lang="en-US" sz="2200" i="1" dirty="0">
              <a:solidFill>
                <a:srgbClr val="FFFFFF"/>
              </a:solidFill>
            </a:endParaRPr>
          </a:p>
          <a:p>
            <a:pPr algn="l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40F43-2381-99A4-BFE8-D11B28C8AEA5}"/>
              </a:ext>
            </a:extLst>
          </p:cNvPr>
          <p:cNvSpPr txBox="1"/>
          <p:nvPr/>
        </p:nvSpPr>
        <p:spPr>
          <a:xfrm>
            <a:off x="6263" y="6425852"/>
            <a:ext cx="629224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solidFill>
                  <a:srgbClr val="FFFFFF"/>
                </a:solidFill>
              </a:rPr>
              <a:t>Presented by: Cyril D </a:t>
            </a:r>
            <a:r>
              <a:rPr lang="en-US" sz="2200" i="1" dirty="0" err="1">
                <a:solidFill>
                  <a:srgbClr val="FFFFFF"/>
                </a:solidFill>
              </a:rPr>
              <a:t>Tchouta</a:t>
            </a:r>
            <a:r>
              <a:rPr lang="en-US" sz="2200" i="1" dirty="0">
                <a:solidFill>
                  <a:srgbClr val="FFFFFF"/>
                </a:solidFill>
              </a:rPr>
              <a:t>-Moussa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Start Implementing These Strategies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10597827" cy="2968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>
                <a:solidFill>
                  <a:srgbClr val="000000"/>
                </a:solidFill>
              </a:rPr>
              <a:t>Now that you’ve learned these time management techniques, take the next step by trying one of these strategies today. 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>
                <a:solidFill>
                  <a:srgbClr val="000000"/>
                </a:solidFill>
              </a:rPr>
              <a:t>Remember, consistent practice is key to building effective time management habits.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2840F-8C2F-91A2-3F03-0BDDBE8266F0}"/>
              </a:ext>
            </a:extLst>
          </p:cNvPr>
          <p:cNvSpPr txBox="1"/>
          <p:nvPr/>
        </p:nvSpPr>
        <p:spPr>
          <a:xfrm>
            <a:off x="1377863" y="6492656"/>
            <a:ext cx="100834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"The key is in not spending time, but in investing it." - Stephen R. Covey</a:t>
            </a:r>
          </a:p>
        </p:txBody>
      </p:sp>
    </p:spTree>
    <p:extLst>
      <p:ext uri="{BB962C8B-B14F-4D97-AF65-F5344CB8AC3E}">
        <p14:creationId xmlns:p14="http://schemas.microsoft.com/office/powerpoint/2010/main" val="19828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6255" y="1886351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050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Time Management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1275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Time Management</a:t>
            </a:r>
            <a:r>
              <a:rPr lang="en-US" sz="2000" dirty="0"/>
              <a:t> is essential for students to balance academic responsibilities, work, and personal life. By mastering effective time management strategies, you can drastically reduce stress, improve productivity, and achieve better academic outcomes.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2F476-B813-4340-8063-1E127B51EEF4}"/>
              </a:ext>
            </a:extLst>
          </p:cNvPr>
          <p:cNvSpPr txBox="1"/>
          <p:nvPr/>
        </p:nvSpPr>
        <p:spPr>
          <a:xfrm>
            <a:off x="1369391" y="6206434"/>
            <a:ext cx="86249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"Effective time management improves academic performance with a 53% higher chance of higher grades for students." - Atto Time</a:t>
            </a:r>
          </a:p>
        </p:txBody>
      </p:sp>
      <p:pic>
        <p:nvPicPr>
          <p:cNvPr id="5" name="Picture 4" descr="A diagram of a person with many hands">
            <a:extLst>
              <a:ext uri="{FF2B5EF4-FFF2-40B4-BE49-F238E27FC236}">
                <a16:creationId xmlns:a16="http://schemas.microsoft.com/office/drawing/2014/main" id="{BE4147FC-CAE1-C6CC-D99F-2B439BBB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3" y="3235739"/>
            <a:ext cx="4428435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Prioritize your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16" y="2318197"/>
            <a:ext cx="9668814" cy="1121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Eisenhower Matrix</a:t>
            </a:r>
            <a:r>
              <a:rPr lang="en-US" sz="2000" dirty="0"/>
              <a:t> </a:t>
            </a:r>
            <a:r>
              <a:rPr lang="en-US" sz="2000" b="1" dirty="0"/>
              <a:t>is an amazing tool to help you decide which tasks are urgent and important, and which ones can wait</a:t>
            </a:r>
            <a:r>
              <a:rPr lang="en-US" sz="2000" dirty="0"/>
              <a:t>. </a:t>
            </a:r>
            <a:endParaRPr lang="en-US"/>
          </a:p>
          <a:p>
            <a:pPr marL="0" indent="0">
              <a:buNone/>
            </a:pPr>
            <a:r>
              <a:rPr lang="en-US" sz="2000" dirty="0"/>
              <a:t>By sorting tasks into four categories, you can focus on what matters most: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B29FE-24DD-250E-FB78-B57E7AE716BC}"/>
              </a:ext>
            </a:extLst>
          </p:cNvPr>
          <p:cNvSpPr txBox="1"/>
          <p:nvPr/>
        </p:nvSpPr>
        <p:spPr>
          <a:xfrm>
            <a:off x="1424608" y="3434521"/>
            <a:ext cx="3257827" cy="2233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/>
              <a:t>Study for exams</a:t>
            </a:r>
          </a:p>
          <a:p>
            <a:pPr>
              <a:lnSpc>
                <a:spcPct val="200000"/>
              </a:lnSpc>
            </a:pPr>
            <a:r>
              <a:rPr lang="en-US"/>
              <a:t>Start research paper early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/>
              <a:t>Answer non-essential emails</a:t>
            </a:r>
          </a:p>
          <a:p>
            <a:pPr>
              <a:lnSpc>
                <a:spcPct val="200000"/>
              </a:lnSpc>
            </a:pPr>
            <a:r>
              <a:rPr lang="en-US"/>
              <a:t>Check Social Media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3BE3BE-31A9-5806-35BF-A485A6616211}"/>
              </a:ext>
            </a:extLst>
          </p:cNvPr>
          <p:cNvSpPr/>
          <p:nvPr/>
        </p:nvSpPr>
        <p:spPr>
          <a:xfrm>
            <a:off x="1424608" y="3666433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0A7559-88EE-558D-4F15-4ED6EF1AC8A8}"/>
              </a:ext>
            </a:extLst>
          </p:cNvPr>
          <p:cNvSpPr/>
          <p:nvPr/>
        </p:nvSpPr>
        <p:spPr>
          <a:xfrm>
            <a:off x="1424607" y="4152346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CBDF7D-4BBF-696E-EC53-360B66B23B57}"/>
              </a:ext>
            </a:extLst>
          </p:cNvPr>
          <p:cNvSpPr/>
          <p:nvPr/>
        </p:nvSpPr>
        <p:spPr>
          <a:xfrm>
            <a:off x="1424607" y="4715563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45CF79-73E2-7AFC-6C77-695404011FD6}"/>
              </a:ext>
            </a:extLst>
          </p:cNvPr>
          <p:cNvSpPr/>
          <p:nvPr/>
        </p:nvSpPr>
        <p:spPr>
          <a:xfrm>
            <a:off x="1424607" y="5267737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B3D0B-F12B-98BD-BB3E-593162EBFBCA}"/>
              </a:ext>
            </a:extLst>
          </p:cNvPr>
          <p:cNvSpPr txBox="1"/>
          <p:nvPr/>
        </p:nvSpPr>
        <p:spPr>
          <a:xfrm>
            <a:off x="6482521" y="3434520"/>
            <a:ext cx="3257827" cy="2233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Urgent &amp; Important</a:t>
            </a:r>
          </a:p>
          <a:p>
            <a:pPr>
              <a:lnSpc>
                <a:spcPct val="200000"/>
              </a:lnSpc>
            </a:pPr>
            <a:r>
              <a:rPr lang="en-US" dirty="0"/>
              <a:t>Not Urgent &amp; Important</a:t>
            </a:r>
          </a:p>
          <a:p>
            <a:pPr>
              <a:lnSpc>
                <a:spcPct val="200000"/>
              </a:lnSpc>
            </a:pPr>
            <a:r>
              <a:rPr lang="en-US" dirty="0"/>
              <a:t>Urgent &amp; Not Important</a:t>
            </a:r>
          </a:p>
          <a:p>
            <a:pPr>
              <a:lnSpc>
                <a:spcPct val="200000"/>
              </a:lnSpc>
            </a:pPr>
            <a:r>
              <a:rPr lang="en-US" dirty="0"/>
              <a:t>Not Urgent &amp; Not Important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C31D07F-735A-CC10-4C47-D298A260A478}"/>
              </a:ext>
            </a:extLst>
          </p:cNvPr>
          <p:cNvSpPr/>
          <p:nvPr/>
        </p:nvSpPr>
        <p:spPr>
          <a:xfrm>
            <a:off x="6480313" y="3664224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47FA51-FF3E-C2A6-F4F4-FBDC333C9AA3}"/>
              </a:ext>
            </a:extLst>
          </p:cNvPr>
          <p:cNvSpPr/>
          <p:nvPr/>
        </p:nvSpPr>
        <p:spPr>
          <a:xfrm>
            <a:off x="6480312" y="4150137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673888-B011-A441-5BA1-78652A4459FB}"/>
              </a:ext>
            </a:extLst>
          </p:cNvPr>
          <p:cNvSpPr/>
          <p:nvPr/>
        </p:nvSpPr>
        <p:spPr>
          <a:xfrm>
            <a:off x="6480312" y="4713355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9EC3E4D-4C4B-ED9D-3F4A-8BEC68F4AEE0}"/>
              </a:ext>
            </a:extLst>
          </p:cNvPr>
          <p:cNvSpPr/>
          <p:nvPr/>
        </p:nvSpPr>
        <p:spPr>
          <a:xfrm>
            <a:off x="6480312" y="5265529"/>
            <a:ext cx="3092173" cy="397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B83D99-2889-9533-9A51-47E2E9FEEA62}"/>
              </a:ext>
            </a:extLst>
          </p:cNvPr>
          <p:cNvSpPr txBox="1"/>
          <p:nvPr/>
        </p:nvSpPr>
        <p:spPr>
          <a:xfrm>
            <a:off x="1367424" y="6210822"/>
            <a:ext cx="82045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 fact: The Eisenhower Matrix was developed by the 34th President of the United States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Dwight D. Eisenhower!</a:t>
            </a:r>
          </a:p>
        </p:txBody>
      </p:sp>
    </p:spTree>
    <p:extLst>
      <p:ext uri="{BB962C8B-B14F-4D97-AF65-F5344CB8AC3E}">
        <p14:creationId xmlns:p14="http://schemas.microsoft.com/office/powerpoint/2010/main" val="36665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9" grpId="0" animBg="1"/>
      <p:bldP spid="11" grpId="0" animBg="1"/>
      <p:bldP spid="17" grpId="0" animBg="1"/>
      <p:bldP spid="19" grpId="0" animBg="1"/>
      <p:bldP spid="21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Applying the Eisenhower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9668814" cy="1121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Let's take a typical week and apply the </a:t>
            </a:r>
            <a:r>
              <a:rPr lang="en-US" sz="2000" dirty="0">
                <a:solidFill>
                  <a:srgbClr val="FF0000"/>
                </a:solidFill>
              </a:rPr>
              <a:t>Eisenhower Matrix</a:t>
            </a:r>
            <a:r>
              <a:rPr lang="en-US" sz="2000" dirty="0"/>
              <a:t> </a:t>
            </a:r>
            <a:r>
              <a:rPr lang="en-US" sz="2000" b="1" dirty="0"/>
              <a:t>to organize tasks</a:t>
            </a:r>
            <a:r>
              <a:rPr lang="en-US" sz="2000" dirty="0"/>
              <a:t>: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8A89E2C-DBF5-672B-F60B-59A2E74D2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41627"/>
              </p:ext>
            </p:extLst>
          </p:nvPr>
        </p:nvGraphicFramePr>
        <p:xfrm>
          <a:off x="1374940" y="2883116"/>
          <a:ext cx="816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021236586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81354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Urgent /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Urgent &amp;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assignment due tomorrow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4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Urgent &amp;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Prepare for next week's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80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Urgent &amp; Not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Respond to group project messages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Urgent &amp; Not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Watch Netflix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05912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F72E3E6-99E8-AA41-48CC-8C2F62854EC2}"/>
              </a:ext>
            </a:extLst>
          </p:cNvPr>
          <p:cNvSpPr txBox="1"/>
          <p:nvPr/>
        </p:nvSpPr>
        <p:spPr>
          <a:xfrm>
            <a:off x="793315" y="5386191"/>
            <a:ext cx="100834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Call to Action:</a:t>
            </a:r>
          </a:p>
          <a:p>
            <a:r>
              <a:rPr lang="en-US" i="1" dirty="0"/>
              <a:t>Try to organize your OWN weekly tasks using the Eisenhower Matrix</a:t>
            </a:r>
          </a:p>
        </p:txBody>
      </p:sp>
    </p:spTree>
    <p:extLst>
      <p:ext uri="{BB962C8B-B14F-4D97-AF65-F5344CB8AC3E}">
        <p14:creationId xmlns:p14="http://schemas.microsoft.com/office/powerpoint/2010/main" val="39937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Set SMART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9668814" cy="1121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SMART </a:t>
            </a:r>
            <a:r>
              <a:rPr lang="en-US" sz="2000" dirty="0"/>
              <a:t>goals help you set </a:t>
            </a:r>
            <a:r>
              <a:rPr lang="en-US" sz="2000" b="1" dirty="0"/>
              <a:t>objectives</a:t>
            </a:r>
            <a:r>
              <a:rPr lang="en-US" sz="2000" dirty="0"/>
              <a:t> that are </a:t>
            </a:r>
            <a:r>
              <a:rPr lang="en-US" sz="2000" b="1" dirty="0"/>
              <a:t>clear</a:t>
            </a:r>
            <a:r>
              <a:rPr lang="en-US" sz="2000" dirty="0"/>
              <a:t> </a:t>
            </a:r>
            <a:r>
              <a:rPr lang="en-US" sz="2000" b="1" dirty="0"/>
              <a:t>and achievable</a:t>
            </a:r>
            <a:r>
              <a:rPr lang="en-US" sz="2000" dirty="0"/>
              <a:t>. </a:t>
            </a:r>
            <a:endParaRPr lang="en-US"/>
          </a:p>
          <a:p>
            <a:pPr marL="0" indent="0">
              <a:buNone/>
            </a:pPr>
            <a:r>
              <a:rPr lang="en-US" sz="2000" dirty="0"/>
              <a:t>Here's what </a:t>
            </a:r>
            <a:r>
              <a:rPr lang="en-US" sz="2000" dirty="0">
                <a:solidFill>
                  <a:srgbClr val="FF0000"/>
                </a:solidFill>
              </a:rPr>
              <a:t>SMART </a:t>
            </a:r>
            <a:r>
              <a:rPr lang="en-US" sz="2000" dirty="0"/>
              <a:t>stands for:</a:t>
            </a:r>
            <a:endParaRPr lang="en-US"/>
          </a:p>
        </p:txBody>
      </p:sp>
      <p:pic>
        <p:nvPicPr>
          <p:cNvPr id="5" name="Picture 4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068A1E63-620C-425C-1053-50ADB37B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7" y="3047511"/>
            <a:ext cx="5177425" cy="3487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77AC47-D566-D1AD-4FBC-52DDE99ABCB4}"/>
              </a:ext>
            </a:extLst>
          </p:cNvPr>
          <p:cNvSpPr/>
          <p:nvPr/>
        </p:nvSpPr>
        <p:spPr>
          <a:xfrm>
            <a:off x="3486410" y="3016685"/>
            <a:ext cx="1043835" cy="352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35EA6-A136-BDEB-73F5-C650FF8A20D1}"/>
              </a:ext>
            </a:extLst>
          </p:cNvPr>
          <p:cNvSpPr/>
          <p:nvPr/>
        </p:nvSpPr>
        <p:spPr>
          <a:xfrm>
            <a:off x="4530245" y="3016684"/>
            <a:ext cx="1043835" cy="352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9CFD3-0BC0-1218-F1A7-7C84EC94C888}"/>
              </a:ext>
            </a:extLst>
          </p:cNvPr>
          <p:cNvSpPr/>
          <p:nvPr/>
        </p:nvSpPr>
        <p:spPr>
          <a:xfrm>
            <a:off x="5574080" y="3016683"/>
            <a:ext cx="1043835" cy="352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8D730-C156-6FD8-DBD3-3833028DF189}"/>
              </a:ext>
            </a:extLst>
          </p:cNvPr>
          <p:cNvSpPr/>
          <p:nvPr/>
        </p:nvSpPr>
        <p:spPr>
          <a:xfrm>
            <a:off x="6617916" y="3016684"/>
            <a:ext cx="1043835" cy="352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B8D730-C156-6FD8-DBD3-3833028DF189}"/>
              </a:ext>
            </a:extLst>
          </p:cNvPr>
          <p:cNvSpPr/>
          <p:nvPr/>
        </p:nvSpPr>
        <p:spPr>
          <a:xfrm>
            <a:off x="7640875" y="3016684"/>
            <a:ext cx="1043835" cy="352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1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a SMART Goal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9668814" cy="1121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Example of turning a general goal into a </a:t>
            </a:r>
            <a:r>
              <a:rPr lang="en-US" sz="2000" dirty="0">
                <a:solidFill>
                  <a:srgbClr val="FF0000"/>
                </a:solidFill>
              </a:rPr>
              <a:t>SMART </a:t>
            </a:r>
            <a:r>
              <a:rPr lang="en-US" sz="2000" dirty="0">
                <a:solidFill>
                  <a:srgbClr val="000000"/>
                </a:solidFill>
              </a:rPr>
              <a:t>goal: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3B2318-D24B-C198-7875-899ED3344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92243"/>
              </p:ext>
            </p:extLst>
          </p:nvPr>
        </p:nvGraphicFramePr>
        <p:xfrm>
          <a:off x="772438" y="2880985"/>
          <a:ext cx="10861790" cy="293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95">
                  <a:extLst>
                    <a:ext uri="{9D8B030D-6E8A-4147-A177-3AD203B41FA5}">
                      <a16:colId xmlns:a16="http://schemas.microsoft.com/office/drawing/2014/main" val="2976429642"/>
                    </a:ext>
                  </a:extLst>
                </a:gridCol>
                <a:gridCol w="5430895">
                  <a:extLst>
                    <a:ext uri="{9D8B030D-6E8A-4147-A177-3AD203B41FA5}">
                      <a16:colId xmlns:a16="http://schemas.microsoft.com/office/drawing/2014/main" val="2430382269"/>
                    </a:ext>
                  </a:extLst>
                </a:gridCol>
              </a:tblGrid>
              <a:tr h="14655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SMART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81257"/>
                  </a:ext>
                </a:extLst>
              </a:tr>
              <a:tr h="14655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Finish my research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will complete the outline of my research paper by Thursday, write the draft over the weekend, and have it finalized by Monday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4854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6EAF1B4-6575-6355-3A99-674724087140}"/>
              </a:ext>
            </a:extLst>
          </p:cNvPr>
          <p:cNvSpPr/>
          <p:nvPr/>
        </p:nvSpPr>
        <p:spPr>
          <a:xfrm>
            <a:off x="772438" y="4363232"/>
            <a:ext cx="5407068" cy="146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E0AE6-11D5-A1A4-58B0-EBAF1CB3C04F}"/>
              </a:ext>
            </a:extLst>
          </p:cNvPr>
          <p:cNvSpPr/>
          <p:nvPr/>
        </p:nvSpPr>
        <p:spPr>
          <a:xfrm>
            <a:off x="6210821" y="4363232"/>
            <a:ext cx="5407068" cy="146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Create a Weekly 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9668814" cy="11212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Using a </a:t>
            </a:r>
            <a:r>
              <a:rPr lang="en-US" sz="2000" dirty="0">
                <a:solidFill>
                  <a:srgbClr val="FF0000"/>
                </a:solidFill>
              </a:rPr>
              <a:t>weekly planner</a:t>
            </a:r>
            <a:r>
              <a:rPr lang="en-US" sz="2000" dirty="0">
                <a:solidFill>
                  <a:srgbClr val="000000"/>
                </a:solidFill>
              </a:rPr>
              <a:t> helps you visualized your time and allocate </a:t>
            </a:r>
            <a:r>
              <a:rPr lang="en-US" sz="2000" b="1" dirty="0">
                <a:solidFill>
                  <a:srgbClr val="000000"/>
                </a:solidFill>
              </a:rPr>
              <a:t>specific periods</a:t>
            </a:r>
            <a:r>
              <a:rPr lang="en-US" sz="2000" dirty="0">
                <a:solidFill>
                  <a:srgbClr val="000000"/>
                </a:solidFill>
              </a:rPr>
              <a:t> for </a:t>
            </a:r>
            <a:r>
              <a:rPr lang="en-US" sz="2000" b="1" dirty="0">
                <a:solidFill>
                  <a:srgbClr val="000000"/>
                </a:solidFill>
              </a:rPr>
              <a:t>studying, working, and relaxing</a:t>
            </a:r>
            <a:r>
              <a:rPr lang="en-US" sz="2000" dirty="0">
                <a:solidFill>
                  <a:srgbClr val="000000"/>
                </a:solidFill>
              </a:rPr>
              <a:t>. Time blocking is a great way to ensure you stay on top of everything.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Here is an example: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36D15C-1839-5962-D82D-278ECEB2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62942"/>
              </p:ext>
            </p:extLst>
          </p:nvPr>
        </p:nvGraphicFramePr>
        <p:xfrm>
          <a:off x="2011680" y="3540733"/>
          <a:ext cx="816863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7">
                  <a:extLst>
                    <a:ext uri="{9D8B030D-6E8A-4147-A177-3AD203B41FA5}">
                      <a16:colId xmlns:a16="http://schemas.microsoft.com/office/drawing/2014/main" val="3011286793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1538964208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2384868327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865584940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235174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1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 for 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on group project for 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 study group for 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time for relaxation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9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Scheduling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9668814" cy="1121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You can use tools like </a:t>
            </a:r>
            <a:r>
              <a:rPr lang="en-US" sz="2000" dirty="0">
                <a:solidFill>
                  <a:srgbClr val="FF0000"/>
                </a:solidFill>
              </a:rPr>
              <a:t>Google Calendar</a:t>
            </a:r>
            <a:r>
              <a:rPr lang="en-US" sz="2000" dirty="0">
                <a:solidFill>
                  <a:srgbClr val="000000"/>
                </a:solidFill>
              </a:rPr>
              <a:t> (which I love personally), a </a:t>
            </a:r>
            <a:r>
              <a:rPr lang="en-US" sz="2000" dirty="0">
                <a:solidFill>
                  <a:srgbClr val="FF0000"/>
                </a:solidFill>
              </a:rPr>
              <a:t>physical planner</a:t>
            </a:r>
            <a:r>
              <a:rPr lang="en-US" sz="2000" dirty="0">
                <a:solidFill>
                  <a:srgbClr val="000000"/>
                </a:solidFill>
              </a:rPr>
              <a:t>, or </a:t>
            </a:r>
            <a:r>
              <a:rPr lang="en-US" sz="2000" dirty="0">
                <a:solidFill>
                  <a:srgbClr val="FF0000"/>
                </a:solidFill>
              </a:rPr>
              <a:t>time-blocking apps</a:t>
            </a:r>
            <a:r>
              <a:rPr lang="en-US" sz="2000" dirty="0">
                <a:solidFill>
                  <a:srgbClr val="000000"/>
                </a:solidFill>
              </a:rPr>
              <a:t> to create and </a:t>
            </a:r>
            <a:r>
              <a:rPr lang="en-US" sz="2000" b="1" dirty="0">
                <a:solidFill>
                  <a:srgbClr val="000000"/>
                </a:solidFill>
              </a:rPr>
              <a:t>stick to your schedule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385A3E-6CA7-9F6F-04E8-CF7753B8E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70116"/>
              </p:ext>
            </p:extLst>
          </p:nvPr>
        </p:nvGraphicFramePr>
        <p:xfrm>
          <a:off x="2011680" y="3154513"/>
          <a:ext cx="816864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4214095357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149877695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410396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 Planner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3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Automatically syncs across devices and sends reminders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Helps organize tasks and set deadlines visually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 for handwritten planning and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6882"/>
                  </a:ext>
                </a:extLst>
              </a:tr>
            </a:tbl>
          </a:graphicData>
        </a:graphic>
      </p:graphicFrame>
      <p:pic>
        <p:nvPicPr>
          <p:cNvPr id="6" name="Picture 5" descr="A colorful square with a number on it&#10;&#10;Description automatically generated">
            <a:extLst>
              <a:ext uri="{FF2B5EF4-FFF2-40B4-BE49-F238E27FC236}">
                <a16:creationId xmlns:a16="http://schemas.microsoft.com/office/drawing/2014/main" id="{522CE8C0-CC6D-BA67-FAA0-B93FDDEE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53" y="4570954"/>
            <a:ext cx="816282" cy="795404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F02292E-E958-1214-6D71-BCC61F768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78" y="4567164"/>
            <a:ext cx="2035480" cy="594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5859E-6DE6-4ABA-7B54-0C408067A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269" y="4447209"/>
            <a:ext cx="1942941" cy="16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6DA1-50EC-C5B7-D1F8-02D4F95A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Summary: Key Time Management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60C5-2084-2DFA-1368-6BAF77DD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4" y="2318197"/>
            <a:ext cx="10597827" cy="2968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Here's a quick recap of the strategies we covered:</a:t>
            </a:r>
            <a:endParaRPr lang="en-US"/>
          </a:p>
          <a:p>
            <a:pPr marL="342900" indent="-342900">
              <a:lnSpc>
                <a:spcPct val="200000"/>
              </a:lnSpc>
            </a:pPr>
            <a:r>
              <a:rPr lang="en-US" sz="2000" b="1"/>
              <a:t>Prioritize Tasks: </a:t>
            </a:r>
            <a:r>
              <a:rPr lang="en-US" sz="2000">
                <a:ea typeface="+mn-lt"/>
                <a:cs typeface="+mn-lt"/>
              </a:rPr>
              <a:t>Use the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Eisenhower Matrix</a:t>
            </a:r>
            <a:r>
              <a:rPr lang="en-US" sz="2000">
                <a:ea typeface="+mn-lt"/>
                <a:cs typeface="+mn-lt"/>
              </a:rPr>
              <a:t> to </a:t>
            </a:r>
            <a:r>
              <a:rPr lang="en-US" sz="2000" i="1">
                <a:ea typeface="+mn-lt"/>
                <a:cs typeface="+mn-lt"/>
              </a:rPr>
              <a:t>focus </a:t>
            </a:r>
            <a:r>
              <a:rPr lang="en-US" sz="2000">
                <a:ea typeface="+mn-lt"/>
                <a:cs typeface="+mn-lt"/>
              </a:rPr>
              <a:t>on what's </a:t>
            </a:r>
            <a:r>
              <a:rPr lang="en-US" sz="2000" b="1">
                <a:ea typeface="+mn-lt"/>
                <a:cs typeface="+mn-lt"/>
              </a:rPr>
              <a:t>important</a:t>
            </a:r>
            <a:r>
              <a:rPr lang="en-US" sz="2000">
                <a:ea typeface="+mn-lt"/>
                <a:cs typeface="+mn-lt"/>
              </a:rPr>
              <a:t>. 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b="1">
                <a:ea typeface="+mn-lt"/>
                <a:cs typeface="+mn-lt"/>
              </a:rPr>
              <a:t>Set </a:t>
            </a:r>
            <a:r>
              <a:rPr lang="en-US" sz="2000" b="1">
                <a:solidFill>
                  <a:srgbClr val="FF0000"/>
                </a:solidFill>
                <a:ea typeface="+mn-lt"/>
                <a:cs typeface="+mn-lt"/>
              </a:rPr>
              <a:t>SMART </a:t>
            </a:r>
            <a:r>
              <a:rPr lang="en-US" sz="2000" b="1">
                <a:ea typeface="+mn-lt"/>
                <a:cs typeface="+mn-lt"/>
              </a:rPr>
              <a:t>Goals: </a:t>
            </a:r>
            <a:r>
              <a:rPr lang="en-US" sz="2000">
                <a:ea typeface="+mn-lt"/>
                <a:cs typeface="+mn-lt"/>
              </a:rPr>
              <a:t>Make goals that are </a:t>
            </a:r>
            <a:r>
              <a:rPr lang="en-US" sz="2000" i="1">
                <a:ea typeface="+mn-lt"/>
                <a:cs typeface="+mn-lt"/>
              </a:rPr>
              <a:t>clear, achievable, and time-bound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b="1">
                <a:ea typeface="+mn-lt"/>
                <a:cs typeface="+mn-lt"/>
              </a:rPr>
              <a:t>Create a Weekly Schedule:</a:t>
            </a:r>
            <a:r>
              <a:rPr lang="en-US" sz="2000">
                <a:ea typeface="+mn-lt"/>
                <a:cs typeface="+mn-lt"/>
              </a:rPr>
              <a:t> Use a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planner</a:t>
            </a:r>
            <a:r>
              <a:rPr lang="en-US" sz="2000">
                <a:ea typeface="+mn-lt"/>
                <a:cs typeface="+mn-lt"/>
              </a:rPr>
              <a:t> or app to block out time for </a:t>
            </a:r>
            <a:r>
              <a:rPr lang="en-US" sz="2000" i="1">
                <a:ea typeface="+mn-lt"/>
                <a:cs typeface="+mn-lt"/>
              </a:rPr>
              <a:t>study and relaxation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F2613-B28F-AAA3-742F-5FD87D531254}"/>
              </a:ext>
            </a:extLst>
          </p:cNvPr>
          <p:cNvSpPr txBox="1"/>
          <p:nvPr/>
        </p:nvSpPr>
        <p:spPr>
          <a:xfrm>
            <a:off x="1377863" y="5918547"/>
            <a:ext cx="100834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Call to Action:</a:t>
            </a:r>
          </a:p>
          <a:p>
            <a:r>
              <a:rPr lang="en-US" i="1"/>
              <a:t>Which strategy will you start using this week?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Microsoft Macintosh PowerPoint</Application>
  <PresentationFormat>Widescreen</PresentationFormat>
  <Paragraphs>78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Time Management Strategies for Students</vt:lpstr>
      <vt:lpstr>Why Time Management Matters</vt:lpstr>
      <vt:lpstr>Prioritize your tasks</vt:lpstr>
      <vt:lpstr>Applying the Eisenhower Matrix</vt:lpstr>
      <vt:lpstr>Set SMART Goals</vt:lpstr>
      <vt:lpstr>Creating a SMART Goal</vt:lpstr>
      <vt:lpstr>Create a Weekly Schedule</vt:lpstr>
      <vt:lpstr>Scheduling Tools</vt:lpstr>
      <vt:lpstr>Summary: Key Time Management Strategies</vt:lpstr>
      <vt:lpstr>Start Implementing These Strategies Today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Swan, Gerry M.</cp:lastModifiedBy>
  <cp:revision>533</cp:revision>
  <dcterms:created xsi:type="dcterms:W3CDTF">2024-09-24T23:07:49Z</dcterms:created>
  <dcterms:modified xsi:type="dcterms:W3CDTF">2024-10-08T19:58:20Z</dcterms:modified>
</cp:coreProperties>
</file>