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7" r:id="rId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8" d="100"/>
          <a:sy n="88" d="100"/>
        </p:scale>
        <p:origin x="-146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B786E02-F5C6-4692-843C-BF068C11D8A2}" type="datetimeFigureOut">
              <a:rPr lang="en-US" smtClean="0"/>
              <a:pPr/>
              <a:t>1/27/2011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B8F338-C1D0-437D-811F-73CAEA60E10A}"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B786E02-F5C6-4692-843C-BF068C11D8A2}" type="datetimeFigureOut">
              <a:rPr lang="en-US" smtClean="0"/>
              <a:pPr/>
              <a:t>1/27/2011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B8F338-C1D0-437D-811F-73CAEA60E10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B786E02-F5C6-4692-843C-BF068C11D8A2}" type="datetimeFigureOut">
              <a:rPr lang="en-US" smtClean="0"/>
              <a:pPr/>
              <a:t>1/27/2011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B8F338-C1D0-437D-811F-73CAEA60E10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B786E02-F5C6-4692-843C-BF068C11D8A2}" type="datetimeFigureOut">
              <a:rPr lang="en-US" smtClean="0"/>
              <a:pPr/>
              <a:t>1/27/2011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B8F338-C1D0-437D-811F-73CAEA60E10A}"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B786E02-F5C6-4692-843C-BF068C11D8A2}" type="datetimeFigureOut">
              <a:rPr lang="en-US" smtClean="0"/>
              <a:pPr/>
              <a:t>1/27/2011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B8F338-C1D0-437D-811F-73CAEA60E10A}"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B786E02-F5C6-4692-843C-BF068C11D8A2}" type="datetimeFigureOut">
              <a:rPr lang="en-US" smtClean="0"/>
              <a:pPr/>
              <a:t>1/27/2011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AB8F338-C1D0-437D-811F-73CAEA60E10A}"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B786E02-F5C6-4692-843C-BF068C11D8A2}" type="datetimeFigureOut">
              <a:rPr lang="en-US" smtClean="0"/>
              <a:pPr/>
              <a:t>1/27/2011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AB8F338-C1D0-437D-811F-73CAEA60E10A}"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B786E02-F5C6-4692-843C-BF068C11D8A2}" type="datetimeFigureOut">
              <a:rPr lang="en-US" smtClean="0"/>
              <a:pPr/>
              <a:t>1/27/2011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AB8F338-C1D0-437D-811F-73CAEA60E10A}"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B786E02-F5C6-4692-843C-BF068C11D8A2}" type="datetimeFigureOut">
              <a:rPr lang="en-US" smtClean="0"/>
              <a:pPr/>
              <a:t>1/27/2011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AB8F338-C1D0-437D-811F-73CAEA60E10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B786E02-F5C6-4692-843C-BF068C11D8A2}" type="datetimeFigureOut">
              <a:rPr lang="en-US" smtClean="0"/>
              <a:pPr/>
              <a:t>1/27/2011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AB8F338-C1D0-437D-811F-73CAEA60E10A}"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B786E02-F5C6-4692-843C-BF068C11D8A2}" type="datetimeFigureOut">
              <a:rPr lang="en-US" smtClean="0"/>
              <a:pPr/>
              <a:t>1/27/2011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AB8F338-C1D0-437D-811F-73CAEA60E10A}"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786E02-F5C6-4692-843C-BF068C11D8A2}" type="datetimeFigureOut">
              <a:rPr lang="en-US" smtClean="0"/>
              <a:pPr/>
              <a:t>1/27/2011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AB8F338-C1D0-437D-811F-73CAEA60E10A}"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52600" y="228600"/>
            <a:ext cx="5638800" cy="1219200"/>
          </a:xfrm>
        </p:spPr>
        <p:style>
          <a:lnRef idx="2">
            <a:schemeClr val="accent1">
              <a:shade val="50000"/>
            </a:schemeClr>
          </a:lnRef>
          <a:fillRef idx="1">
            <a:schemeClr val="accent1"/>
          </a:fillRef>
          <a:effectRef idx="0">
            <a:schemeClr val="accent1"/>
          </a:effectRef>
          <a:fontRef idx="minor">
            <a:schemeClr val="lt1"/>
          </a:fontRef>
        </p:style>
        <p:txBody>
          <a:bodyPr>
            <a:normAutofit fontScale="90000"/>
          </a:bodyPr>
          <a:lstStyle/>
          <a:p>
            <a:r>
              <a:rPr lang="en-US" dirty="0" smtClean="0"/>
              <a:t>What is Knowledge Management(KM)?</a:t>
            </a:r>
            <a:endParaRPr lang="en-US" dirty="0"/>
          </a:p>
        </p:txBody>
      </p:sp>
      <p:sp>
        <p:nvSpPr>
          <p:cNvPr id="3" name="Subtitle 2"/>
          <p:cNvSpPr>
            <a:spLocks noGrp="1"/>
          </p:cNvSpPr>
          <p:nvPr>
            <p:ph type="subTitle" idx="1"/>
          </p:nvPr>
        </p:nvSpPr>
        <p:spPr>
          <a:xfrm>
            <a:off x="1447800" y="1524000"/>
            <a:ext cx="6172200" cy="838200"/>
          </a:xfrm>
        </p:spPr>
        <p:style>
          <a:lnRef idx="2">
            <a:schemeClr val="accent6">
              <a:shade val="50000"/>
            </a:schemeClr>
          </a:lnRef>
          <a:fillRef idx="1">
            <a:schemeClr val="accent6"/>
          </a:fillRef>
          <a:effectRef idx="0">
            <a:schemeClr val="accent6"/>
          </a:effectRef>
          <a:fontRef idx="minor">
            <a:schemeClr val="lt1"/>
          </a:fontRef>
        </p:style>
        <p:txBody>
          <a:bodyPr>
            <a:normAutofit/>
          </a:bodyPr>
          <a:lstStyle/>
          <a:p>
            <a:r>
              <a:rPr lang="en-US" sz="2400" dirty="0" smtClean="0"/>
              <a:t>The field of KM exists to allow organizations to more fully utilize the knowledge they possess.</a:t>
            </a:r>
            <a:endParaRPr lang="en-US" sz="2400" dirty="0"/>
          </a:p>
        </p:txBody>
      </p:sp>
      <p:sp>
        <p:nvSpPr>
          <p:cNvPr id="4" name="Rectangle 3"/>
          <p:cNvSpPr/>
          <p:nvPr/>
        </p:nvSpPr>
        <p:spPr>
          <a:xfrm>
            <a:off x="4572000" y="6858000"/>
            <a:ext cx="2590800" cy="685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ight Arrow 4"/>
          <p:cNvSpPr/>
          <p:nvPr/>
        </p:nvSpPr>
        <p:spPr>
          <a:xfrm>
            <a:off x="7467600" y="914400"/>
            <a:ext cx="381000" cy="3048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7924800" y="762000"/>
            <a:ext cx="1219200" cy="99060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sz="1200" dirty="0" smtClean="0"/>
              <a:t>Knowledge is a “justified true belief”</a:t>
            </a:r>
            <a:endParaRPr lang="en-US" sz="1200" dirty="0"/>
          </a:p>
        </p:txBody>
      </p:sp>
      <p:sp>
        <p:nvSpPr>
          <p:cNvPr id="7" name="Down Arrow 6"/>
          <p:cNvSpPr/>
          <p:nvPr/>
        </p:nvSpPr>
        <p:spPr>
          <a:xfrm>
            <a:off x="8458200" y="1905000"/>
            <a:ext cx="228600" cy="3048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7772400" y="2438400"/>
            <a:ext cx="1371600" cy="91440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dirty="0" smtClean="0"/>
              <a:t>Information yields knowledge</a:t>
            </a:r>
            <a:endParaRPr lang="en-US" dirty="0"/>
          </a:p>
        </p:txBody>
      </p:sp>
      <p:sp>
        <p:nvSpPr>
          <p:cNvPr id="9" name="Oval 8"/>
          <p:cNvSpPr/>
          <p:nvPr/>
        </p:nvSpPr>
        <p:spPr>
          <a:xfrm>
            <a:off x="0" y="457200"/>
            <a:ext cx="1371600" cy="2590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smtClean="0"/>
              <a:t>Knowledge must go from individuals in an organization  to social groups, teams, and networks.</a:t>
            </a:r>
            <a:endParaRPr lang="en-US" sz="1000" dirty="0"/>
          </a:p>
        </p:txBody>
      </p:sp>
      <p:sp>
        <p:nvSpPr>
          <p:cNvPr id="10" name="Down Arrow 9"/>
          <p:cNvSpPr/>
          <p:nvPr/>
        </p:nvSpPr>
        <p:spPr>
          <a:xfrm>
            <a:off x="3886200" y="2438400"/>
            <a:ext cx="1018032" cy="6858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381000" y="3200400"/>
            <a:ext cx="4648200" cy="1447800"/>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en-US" sz="1400" dirty="0" smtClean="0"/>
              <a:t>With </a:t>
            </a:r>
            <a:r>
              <a:rPr lang="en-US" dirty="0" smtClean="0"/>
              <a:t>KM</a:t>
            </a:r>
            <a:r>
              <a:rPr lang="en-US" sz="1400" dirty="0" smtClean="0"/>
              <a:t>, organizations seek to </a:t>
            </a:r>
            <a:r>
              <a:rPr lang="en-US" dirty="0" smtClean="0"/>
              <a:t>acquire</a:t>
            </a:r>
            <a:r>
              <a:rPr lang="en-US" sz="1400" dirty="0" smtClean="0"/>
              <a:t> or </a:t>
            </a:r>
            <a:r>
              <a:rPr lang="en-US" sz="2400" dirty="0" smtClean="0"/>
              <a:t>create</a:t>
            </a:r>
            <a:r>
              <a:rPr lang="en-US" sz="1400" dirty="0" smtClean="0"/>
              <a:t> useful knowledge, and make it available to positively influence the </a:t>
            </a:r>
            <a:r>
              <a:rPr lang="en-US" dirty="0" smtClean="0"/>
              <a:t>performance </a:t>
            </a:r>
            <a:r>
              <a:rPr lang="en-US" sz="1400" dirty="0" smtClean="0"/>
              <a:t>of individuals and the organization as a whole. </a:t>
            </a:r>
            <a:endParaRPr lang="en-US" sz="1400" dirty="0"/>
          </a:p>
        </p:txBody>
      </p:sp>
      <p:sp>
        <p:nvSpPr>
          <p:cNvPr id="12" name="Right Arrow 11"/>
          <p:cNvSpPr/>
          <p:nvPr/>
        </p:nvSpPr>
        <p:spPr>
          <a:xfrm>
            <a:off x="5105400" y="3733800"/>
            <a:ext cx="762000" cy="6096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ounded Rectangle 12"/>
          <p:cNvSpPr/>
          <p:nvPr/>
        </p:nvSpPr>
        <p:spPr>
          <a:xfrm>
            <a:off x="6096000" y="3505200"/>
            <a:ext cx="2743200" cy="13716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KM involves the acquisition, creation, refinement, storage, transfer, sharing and utilization of knowledge.</a:t>
            </a:r>
            <a:endParaRPr lang="en-US" sz="1400" dirty="0"/>
          </a:p>
        </p:txBody>
      </p:sp>
      <p:sp>
        <p:nvSpPr>
          <p:cNvPr id="14" name="Down Arrow 13"/>
          <p:cNvSpPr/>
          <p:nvPr/>
        </p:nvSpPr>
        <p:spPr>
          <a:xfrm>
            <a:off x="7467600" y="4953000"/>
            <a:ext cx="304800" cy="6096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p:cNvSpPr/>
          <p:nvPr/>
        </p:nvSpPr>
        <p:spPr>
          <a:xfrm>
            <a:off x="5562600" y="5638800"/>
            <a:ext cx="3352800" cy="914400"/>
          </a:xfrm>
          <a:prstGeom prst="ellipse">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Organizational Learning  is the goal of KM</a:t>
            </a:r>
            <a:endParaRPr lang="en-US" sz="1200" dirty="0"/>
          </a:p>
        </p:txBody>
      </p:sp>
      <p:sp>
        <p:nvSpPr>
          <p:cNvPr id="17" name="Rounded Rectangle 16"/>
          <p:cNvSpPr/>
          <p:nvPr/>
        </p:nvSpPr>
        <p:spPr>
          <a:xfrm>
            <a:off x="0" y="5410200"/>
            <a:ext cx="3657600" cy="1447800"/>
          </a:xfrm>
          <a:prstGeom prst="round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dirty="0" smtClean="0"/>
              <a:t>Examples: new written policies, prescribed machine settings, quality controls, and best practices for dealing with circumstances frequently encountered.</a:t>
            </a:r>
            <a:endParaRPr lang="en-US" dirty="0"/>
          </a:p>
        </p:txBody>
      </p:sp>
      <p:sp>
        <p:nvSpPr>
          <p:cNvPr id="18" name="Left-Right-Up Arrow 17"/>
          <p:cNvSpPr/>
          <p:nvPr/>
        </p:nvSpPr>
        <p:spPr>
          <a:xfrm>
            <a:off x="4343400" y="6019800"/>
            <a:ext cx="835152" cy="545592"/>
          </a:xfrm>
          <a:prstGeom prst="leftRigh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lowchart: Stored Data 18"/>
          <p:cNvSpPr/>
          <p:nvPr/>
        </p:nvSpPr>
        <p:spPr>
          <a:xfrm>
            <a:off x="3886200" y="4953000"/>
            <a:ext cx="1752600" cy="990600"/>
          </a:xfrm>
          <a:prstGeom prst="flowChartOnlineStorage">
            <a:avLst/>
          </a:prstGeom>
        </p:spPr>
        <p:style>
          <a:lnRef idx="3">
            <a:schemeClr val="lt1"/>
          </a:lnRef>
          <a:fillRef idx="1">
            <a:schemeClr val="accent4"/>
          </a:fillRef>
          <a:effectRef idx="1">
            <a:schemeClr val="accent4"/>
          </a:effectRef>
          <a:fontRef idx="minor">
            <a:schemeClr val="lt1"/>
          </a:fontRef>
        </p:style>
        <p:txBody>
          <a:bodyPr rtlCol="0" anchor="ctr"/>
          <a:lstStyle/>
          <a:p>
            <a:pPr algn="ctr"/>
            <a:r>
              <a:rPr lang="en-US" sz="1000" dirty="0" smtClean="0"/>
              <a:t>Allows individuals with more experience to share their knowledge with those with less.</a:t>
            </a:r>
            <a:endParaRPr lang="en-US" sz="10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28600"/>
            <a:ext cx="3810000" cy="609600"/>
          </a:xfrm>
        </p:spPr>
        <p:style>
          <a:lnRef idx="1">
            <a:schemeClr val="accent1"/>
          </a:lnRef>
          <a:fillRef idx="2">
            <a:schemeClr val="accent1"/>
          </a:fillRef>
          <a:effectRef idx="1">
            <a:schemeClr val="accent1"/>
          </a:effectRef>
          <a:fontRef idx="minor">
            <a:schemeClr val="dk1"/>
          </a:fontRef>
        </p:style>
        <p:txBody>
          <a:bodyPr>
            <a:normAutofit/>
          </a:bodyPr>
          <a:lstStyle/>
          <a:p>
            <a:r>
              <a:rPr lang="en-US" sz="2400" dirty="0" smtClean="0"/>
              <a:t>Tacit Knowledge</a:t>
            </a:r>
            <a:endParaRPr lang="en-US" sz="2400" dirty="0"/>
          </a:p>
        </p:txBody>
      </p:sp>
      <p:sp>
        <p:nvSpPr>
          <p:cNvPr id="3" name="Content Placeholder 2"/>
          <p:cNvSpPr>
            <a:spLocks noGrp="1"/>
          </p:cNvSpPr>
          <p:nvPr>
            <p:ph idx="1"/>
          </p:nvPr>
        </p:nvSpPr>
        <p:spPr>
          <a:xfrm>
            <a:off x="9601200" y="2514600"/>
            <a:ext cx="1828800" cy="1143000"/>
          </a:xfrm>
        </p:spPr>
        <p:txBody>
          <a:bodyPr>
            <a:normAutofit/>
          </a:bodyPr>
          <a:lstStyle/>
          <a:p>
            <a:r>
              <a:rPr lang="en-US" sz="1400" dirty="0" smtClean="0"/>
              <a:t>Can be articulated into formal language</a:t>
            </a:r>
            <a:endParaRPr lang="en-US" sz="1400" dirty="0"/>
          </a:p>
        </p:txBody>
      </p:sp>
      <p:sp>
        <p:nvSpPr>
          <p:cNvPr id="4" name="Rectangle 3"/>
          <p:cNvSpPr/>
          <p:nvPr/>
        </p:nvSpPr>
        <p:spPr>
          <a:xfrm>
            <a:off x="4876800" y="228600"/>
            <a:ext cx="3581400" cy="609600"/>
          </a:xfrm>
          <a:prstGeom prst="rect">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en-US" sz="2400" dirty="0" smtClean="0"/>
              <a:t>Explicit Knowledge</a:t>
            </a:r>
            <a:endParaRPr lang="en-US" sz="2400" dirty="0"/>
          </a:p>
        </p:txBody>
      </p:sp>
      <p:sp>
        <p:nvSpPr>
          <p:cNvPr id="5" name="Rounded Rectangle 4"/>
          <p:cNvSpPr/>
          <p:nvPr/>
        </p:nvSpPr>
        <p:spPr>
          <a:xfrm>
            <a:off x="609600" y="1447800"/>
            <a:ext cx="3810000" cy="914400"/>
          </a:xfrm>
          <a:prstGeom prst="round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en-US" sz="1400" dirty="0" smtClean="0"/>
              <a:t>Personal knowledge embedded in individual experience and involves intangible factors, such as personal beliefs, perspective, and the value system. It is difficult to formalize and articulate.</a:t>
            </a:r>
            <a:endParaRPr lang="en-US" sz="1400" dirty="0"/>
          </a:p>
        </p:txBody>
      </p:sp>
      <p:sp>
        <p:nvSpPr>
          <p:cNvPr id="6" name="Rounded Rectangle 5"/>
          <p:cNvSpPr/>
          <p:nvPr/>
        </p:nvSpPr>
        <p:spPr>
          <a:xfrm>
            <a:off x="4876800" y="1371600"/>
            <a:ext cx="3733800" cy="1752600"/>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400" dirty="0" smtClean="0"/>
              <a:t>Knowledge that can be articulated into formal language, including grammatical statements (words and numbers), mathematical expressions, specifications, manuals, etc. It can be codified and readily transmitted to others. Also, it can be processed by a computer, transmitted electronically, or stored in databases.</a:t>
            </a:r>
            <a:endParaRPr lang="en-US" sz="1400" dirty="0"/>
          </a:p>
        </p:txBody>
      </p:sp>
      <p:sp>
        <p:nvSpPr>
          <p:cNvPr id="7" name="Rounded Rectangle 6"/>
          <p:cNvSpPr/>
          <p:nvPr/>
        </p:nvSpPr>
        <p:spPr>
          <a:xfrm>
            <a:off x="609600" y="2971800"/>
            <a:ext cx="1828800" cy="914400"/>
          </a:xfrm>
          <a:prstGeom prst="roundRect">
            <a:avLst/>
          </a:prstGeom>
        </p:spPr>
        <p:style>
          <a:lnRef idx="3">
            <a:schemeClr val="lt1"/>
          </a:lnRef>
          <a:fillRef idx="1">
            <a:schemeClr val="accent6"/>
          </a:fillRef>
          <a:effectRef idx="1">
            <a:schemeClr val="accent6"/>
          </a:effectRef>
          <a:fontRef idx="minor">
            <a:schemeClr val="lt1"/>
          </a:fontRef>
        </p:style>
        <p:txBody>
          <a:bodyPr rtlCol="0" anchor="ctr"/>
          <a:lstStyle/>
          <a:p>
            <a:pPr algn="ctr"/>
            <a:r>
              <a:rPr lang="en-US" sz="1200" dirty="0" smtClean="0"/>
              <a:t>Technical Dimension</a:t>
            </a:r>
            <a:r>
              <a:rPr lang="en-US" sz="1000" dirty="0" smtClean="0"/>
              <a:t>-encompasses the kind of informal skills often captured in the term “know-how.”</a:t>
            </a:r>
            <a:endParaRPr lang="en-US" sz="1200" dirty="0"/>
          </a:p>
        </p:txBody>
      </p:sp>
      <p:sp>
        <p:nvSpPr>
          <p:cNvPr id="8" name="Rounded Rectangle 7"/>
          <p:cNvSpPr/>
          <p:nvPr/>
        </p:nvSpPr>
        <p:spPr>
          <a:xfrm>
            <a:off x="2514600" y="2971800"/>
            <a:ext cx="1905000" cy="914400"/>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en-US" sz="1200" dirty="0" smtClean="0"/>
              <a:t>Cognitive Dimension </a:t>
            </a:r>
            <a:r>
              <a:rPr lang="en-US" sz="1000" dirty="0" smtClean="0"/>
              <a:t>– beliefs, perceptions, ideals, values, emotions and mental </a:t>
            </a:r>
            <a:r>
              <a:rPr lang="en-US" sz="1000" dirty="0" smtClean="0"/>
              <a:t>m</a:t>
            </a:r>
            <a:r>
              <a:rPr lang="en-US" sz="1000" dirty="0" smtClean="0"/>
              <a:t>odels so ingrained in us that we take them for granted.</a:t>
            </a:r>
            <a:endParaRPr lang="en-US" sz="1000" dirty="0"/>
          </a:p>
        </p:txBody>
      </p:sp>
      <p:sp>
        <p:nvSpPr>
          <p:cNvPr id="9" name="Down Arrow 8"/>
          <p:cNvSpPr/>
          <p:nvPr/>
        </p:nvSpPr>
        <p:spPr>
          <a:xfrm>
            <a:off x="1524000" y="2514600"/>
            <a:ext cx="484632" cy="3048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own Arrow 9"/>
          <p:cNvSpPr/>
          <p:nvPr/>
        </p:nvSpPr>
        <p:spPr>
          <a:xfrm>
            <a:off x="3200400" y="2514600"/>
            <a:ext cx="484632" cy="3048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Down Arrow 10"/>
          <p:cNvSpPr/>
          <p:nvPr/>
        </p:nvSpPr>
        <p:spPr>
          <a:xfrm>
            <a:off x="2362200" y="1066800"/>
            <a:ext cx="484632" cy="3048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Down Arrow 11"/>
          <p:cNvSpPr/>
          <p:nvPr/>
        </p:nvSpPr>
        <p:spPr>
          <a:xfrm>
            <a:off x="6324600" y="990600"/>
            <a:ext cx="484632" cy="3048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ounded Rectangle 12"/>
          <p:cNvSpPr/>
          <p:nvPr/>
        </p:nvSpPr>
        <p:spPr>
          <a:xfrm>
            <a:off x="6096000" y="3733800"/>
            <a:ext cx="2362200"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t>Explicit Knowledge must be converted to Tacit Knowledge for cognitive skills to develop.</a:t>
            </a:r>
            <a:endParaRPr lang="en-US" sz="1200" dirty="0"/>
          </a:p>
        </p:txBody>
      </p:sp>
      <p:sp>
        <p:nvSpPr>
          <p:cNvPr id="15" name="Left-Up Arrow 14"/>
          <p:cNvSpPr/>
          <p:nvPr/>
        </p:nvSpPr>
        <p:spPr>
          <a:xfrm>
            <a:off x="6858000" y="3276600"/>
            <a:ext cx="609600" cy="381000"/>
          </a:xfrm>
          <a:prstGeom prst="lef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2600" y="228600"/>
            <a:ext cx="5638800" cy="609600"/>
          </a:xfrm>
          <a:solidFill>
            <a:schemeClr val="accent5">
              <a:lumMod val="40000"/>
              <a:lumOff val="60000"/>
            </a:schemeClr>
          </a:solidFill>
        </p:spPr>
        <p:txBody>
          <a:bodyPr>
            <a:normAutofit fontScale="90000"/>
          </a:bodyPr>
          <a:lstStyle/>
          <a:p>
            <a:r>
              <a:rPr lang="en-US" sz="2000" dirty="0" smtClean="0"/>
              <a:t>Spiral Model of Knowledge Creation-</a:t>
            </a:r>
            <a:br>
              <a:rPr lang="en-US" sz="2000" dirty="0" smtClean="0"/>
            </a:br>
            <a:r>
              <a:rPr lang="en-US" sz="2000" dirty="0" smtClean="0"/>
              <a:t>Continual Dialogue Between Tacit and Explicit Knowledge</a:t>
            </a:r>
            <a:endParaRPr lang="en-US" sz="2000" dirty="0"/>
          </a:p>
        </p:txBody>
      </p:sp>
      <p:pic>
        <p:nvPicPr>
          <p:cNvPr id="4" name="Content Placeholder 3" descr="spiral.jpg"/>
          <p:cNvPicPr>
            <a:picLocks noGrp="1" noChangeAspect="1"/>
          </p:cNvPicPr>
          <p:nvPr>
            <p:ph idx="1"/>
          </p:nvPr>
        </p:nvPicPr>
        <p:blipFill>
          <a:blip r:embed="rId2" cstate="print"/>
          <a:stretch>
            <a:fillRect/>
          </a:stretch>
        </p:blipFill>
        <p:spPr>
          <a:xfrm>
            <a:off x="2448908" y="914400"/>
            <a:ext cx="4409092" cy="5842626"/>
          </a:xfrm>
        </p:spPr>
      </p:pic>
      <p:sp>
        <p:nvSpPr>
          <p:cNvPr id="5" name="Rounded Rectangle 4"/>
          <p:cNvSpPr/>
          <p:nvPr/>
        </p:nvSpPr>
        <p:spPr>
          <a:xfrm>
            <a:off x="2743200" y="6324600"/>
            <a:ext cx="4191000" cy="533400"/>
          </a:xfrm>
          <a:prstGeom prst="roundRect">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en-US" sz="1600" dirty="0" smtClean="0"/>
              <a:t>Individuals</a:t>
            </a:r>
            <a:r>
              <a:rPr lang="en-US" sz="1200" dirty="0" smtClean="0"/>
              <a:t>- hold tacit knowledge (TK) they have acquired through hands-on experience.. They are the heart of the creating process.</a:t>
            </a:r>
            <a:endParaRPr lang="en-US" sz="1200" dirty="0"/>
          </a:p>
        </p:txBody>
      </p:sp>
      <p:sp>
        <p:nvSpPr>
          <p:cNvPr id="6" name="Bent-Up Arrow 5"/>
          <p:cNvSpPr/>
          <p:nvPr/>
        </p:nvSpPr>
        <p:spPr>
          <a:xfrm>
            <a:off x="6934200" y="5867400"/>
            <a:ext cx="533400" cy="502920"/>
          </a:xfrm>
          <a:prstGeom prst="bentUp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7" name="Oval 6"/>
          <p:cNvSpPr/>
          <p:nvPr/>
        </p:nvSpPr>
        <p:spPr>
          <a:xfrm>
            <a:off x="6629400" y="4648200"/>
            <a:ext cx="2362200" cy="1143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TK is amplified through dynamic interactions between four modes (in lime green boxes)of knowledge conversion.</a:t>
            </a:r>
            <a:endParaRPr lang="en-US" sz="1100" dirty="0"/>
          </a:p>
        </p:txBody>
      </p:sp>
      <p:sp>
        <p:nvSpPr>
          <p:cNvPr id="8" name="Up Arrow 7"/>
          <p:cNvSpPr/>
          <p:nvPr/>
        </p:nvSpPr>
        <p:spPr>
          <a:xfrm>
            <a:off x="4419600" y="5715000"/>
            <a:ext cx="484632" cy="521208"/>
          </a:xfrm>
          <a:prstGeom prst="upArrow">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sp>
        <p:nvSpPr>
          <p:cNvPr id="9" name="Rounded Rectangle 8"/>
          <p:cNvSpPr/>
          <p:nvPr/>
        </p:nvSpPr>
        <p:spPr>
          <a:xfrm>
            <a:off x="3810000" y="5181600"/>
            <a:ext cx="1524000" cy="304800"/>
          </a:xfrm>
          <a:prstGeom prst="roundRect">
            <a:avLst/>
          </a:prstGeom>
        </p:spPr>
        <p:style>
          <a:lnRef idx="0">
            <a:schemeClr val="accent4"/>
          </a:lnRef>
          <a:fillRef idx="3">
            <a:schemeClr val="accent4"/>
          </a:fillRef>
          <a:effectRef idx="3">
            <a:schemeClr val="accent4"/>
          </a:effectRef>
          <a:fontRef idx="minor">
            <a:schemeClr val="lt1"/>
          </a:fontRef>
        </p:style>
        <p:txBody>
          <a:bodyPr rtlCol="0" anchor="ctr"/>
          <a:lstStyle/>
          <a:p>
            <a:pPr algn="ctr"/>
            <a:r>
              <a:rPr lang="en-US" sz="1200" dirty="0" smtClean="0"/>
              <a:t>Collective Group Level</a:t>
            </a:r>
            <a:endParaRPr lang="en-US" sz="1200" dirty="0"/>
          </a:p>
        </p:txBody>
      </p:sp>
      <p:sp>
        <p:nvSpPr>
          <p:cNvPr id="10" name="Up Arrow 9"/>
          <p:cNvSpPr/>
          <p:nvPr/>
        </p:nvSpPr>
        <p:spPr>
          <a:xfrm>
            <a:off x="4343400" y="4572000"/>
            <a:ext cx="484632" cy="521208"/>
          </a:xfrm>
          <a:prstGeom prst="upArrow">
            <a:avLst/>
          </a:prstGeom>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3810000" y="3124200"/>
            <a:ext cx="1524000" cy="228600"/>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US" sz="1200" dirty="0" smtClean="0"/>
              <a:t>Organizational Level</a:t>
            </a:r>
            <a:endParaRPr lang="en-US" sz="1200" dirty="0"/>
          </a:p>
        </p:txBody>
      </p:sp>
      <p:sp>
        <p:nvSpPr>
          <p:cNvPr id="12" name="Up Arrow 11"/>
          <p:cNvSpPr/>
          <p:nvPr/>
        </p:nvSpPr>
        <p:spPr>
          <a:xfrm>
            <a:off x="4267200" y="2514600"/>
            <a:ext cx="484632" cy="521208"/>
          </a:xfrm>
          <a:prstGeom prst="upArrow">
            <a:avLst/>
          </a:prstGeom>
        </p:spPr>
        <p:style>
          <a:lnRef idx="2">
            <a:schemeClr val="accent1">
              <a:shade val="50000"/>
            </a:schemeClr>
          </a:lnRef>
          <a:fillRef idx="1002">
            <a:schemeClr val="dk2"/>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3733800" y="1295400"/>
            <a:ext cx="1447800" cy="30480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1200" dirty="0" smtClean="0"/>
              <a:t>Inter-organizational Level</a:t>
            </a:r>
            <a:endParaRPr lang="en-US" sz="1200" dirty="0"/>
          </a:p>
        </p:txBody>
      </p:sp>
      <p:sp>
        <p:nvSpPr>
          <p:cNvPr id="14" name="Rounded Rectangle 13"/>
          <p:cNvSpPr/>
          <p:nvPr/>
        </p:nvSpPr>
        <p:spPr>
          <a:xfrm>
            <a:off x="7162800" y="1981200"/>
            <a:ext cx="1524000" cy="914400"/>
          </a:xfrm>
          <a:prstGeom prst="round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lang="en-US" sz="1400" dirty="0" smtClean="0"/>
              <a:t>Externalization-</a:t>
            </a:r>
          </a:p>
          <a:p>
            <a:pPr algn="ctr"/>
            <a:r>
              <a:rPr lang="en-US" sz="1200" dirty="0" smtClean="0"/>
              <a:t>Tacit to Explicit</a:t>
            </a:r>
            <a:endParaRPr lang="en-US" sz="1200" dirty="0"/>
          </a:p>
        </p:txBody>
      </p:sp>
      <p:sp>
        <p:nvSpPr>
          <p:cNvPr id="16" name="Rounded Rectangle 15"/>
          <p:cNvSpPr/>
          <p:nvPr/>
        </p:nvSpPr>
        <p:spPr>
          <a:xfrm>
            <a:off x="7162800" y="3429000"/>
            <a:ext cx="1524000" cy="914400"/>
          </a:xfrm>
          <a:prstGeom prst="round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lang="en-US" sz="1400" dirty="0" smtClean="0"/>
              <a:t>Combination-</a:t>
            </a:r>
          </a:p>
          <a:p>
            <a:pPr algn="ctr"/>
            <a:r>
              <a:rPr lang="en-US" sz="1400" dirty="0" smtClean="0"/>
              <a:t>Explicit to Explicit</a:t>
            </a:r>
            <a:endParaRPr lang="en-US" sz="1400" dirty="0"/>
          </a:p>
        </p:txBody>
      </p:sp>
      <p:sp>
        <p:nvSpPr>
          <p:cNvPr id="17" name="Rounded Rectangle 16"/>
          <p:cNvSpPr/>
          <p:nvPr/>
        </p:nvSpPr>
        <p:spPr>
          <a:xfrm>
            <a:off x="762000" y="2133600"/>
            <a:ext cx="1447800" cy="838200"/>
          </a:xfrm>
          <a:prstGeom prst="round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lang="en-US" sz="1400" dirty="0" smtClean="0"/>
              <a:t>Socialization-</a:t>
            </a:r>
          </a:p>
          <a:p>
            <a:pPr algn="ctr"/>
            <a:r>
              <a:rPr lang="en-US" sz="1400" dirty="0" smtClean="0"/>
              <a:t>Tacit to Tacit</a:t>
            </a:r>
            <a:endParaRPr lang="en-US" sz="1400" dirty="0"/>
          </a:p>
        </p:txBody>
      </p:sp>
      <p:sp>
        <p:nvSpPr>
          <p:cNvPr id="18" name="Rounded Rectangle 17"/>
          <p:cNvSpPr/>
          <p:nvPr/>
        </p:nvSpPr>
        <p:spPr>
          <a:xfrm>
            <a:off x="762000" y="3505200"/>
            <a:ext cx="1447800" cy="838200"/>
          </a:xfrm>
          <a:prstGeom prst="round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lang="en-US" sz="1400" dirty="0" smtClean="0"/>
              <a:t>Internalization-</a:t>
            </a:r>
          </a:p>
          <a:p>
            <a:pPr algn="ctr"/>
            <a:r>
              <a:rPr lang="en-US" sz="1400" dirty="0" smtClean="0"/>
              <a:t>Explicit to Tacit</a:t>
            </a:r>
            <a:endParaRPr lang="en-US" sz="1400" dirty="0"/>
          </a:p>
        </p:txBody>
      </p:sp>
      <p:cxnSp>
        <p:nvCxnSpPr>
          <p:cNvPr id="22" name="Curved Connector 21"/>
          <p:cNvCxnSpPr/>
          <p:nvPr/>
        </p:nvCxnSpPr>
        <p:spPr>
          <a:xfrm rot="16200000" flipH="1">
            <a:off x="2133600" y="6019800"/>
            <a:ext cx="533400" cy="533400"/>
          </a:xfrm>
          <a:prstGeom prst="curvedConnector3">
            <a:avLst>
              <a:gd name="adj1" fmla="val 50000"/>
            </a:avLst>
          </a:prstGeom>
          <a:ln>
            <a:headEnd type="arrow"/>
            <a:tailEnd type="arrow"/>
          </a:ln>
        </p:spPr>
        <p:style>
          <a:lnRef idx="1">
            <a:schemeClr val="accent1"/>
          </a:lnRef>
          <a:fillRef idx="0">
            <a:schemeClr val="accent1"/>
          </a:fillRef>
          <a:effectRef idx="0">
            <a:schemeClr val="accent1"/>
          </a:effectRef>
          <a:fontRef idx="minor">
            <a:schemeClr val="tx1"/>
          </a:fontRef>
        </p:style>
      </p:cxnSp>
      <p:sp>
        <p:nvSpPr>
          <p:cNvPr id="24" name="Rectangle 23"/>
          <p:cNvSpPr/>
          <p:nvPr/>
        </p:nvSpPr>
        <p:spPr>
          <a:xfrm>
            <a:off x="1295400" y="5029200"/>
            <a:ext cx="1295400" cy="914400"/>
          </a:xfrm>
          <a:prstGeom prst="rect">
            <a:avLst/>
          </a:prstGeom>
        </p:spPr>
        <p:style>
          <a:lnRef idx="2">
            <a:schemeClr val="accent1">
              <a:shade val="50000"/>
            </a:schemeClr>
          </a:lnRef>
          <a:fillRef idx="1002">
            <a:schemeClr val="lt2"/>
          </a:fillRef>
          <a:effectRef idx="0">
            <a:schemeClr val="accent1"/>
          </a:effectRef>
          <a:fontRef idx="minor">
            <a:schemeClr val="lt1"/>
          </a:fontRef>
        </p:style>
        <p:txBody>
          <a:bodyPr rtlCol="0" anchor="ctr"/>
          <a:lstStyle/>
          <a:p>
            <a:pPr algn="ctr"/>
            <a:r>
              <a:rPr lang="en-US" sz="1400" dirty="0" smtClean="0"/>
              <a:t>Knowledge is often passed on through metaphor</a:t>
            </a:r>
            <a:endParaRPr lang="en-US" sz="14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188</TotalTime>
  <Words>368</Words>
  <Application>Microsoft Office PowerPoint</Application>
  <PresentationFormat>On-screen Show (4:3)</PresentationFormat>
  <Paragraphs>33</Paragraphs>
  <Slides>3</Slides>
  <Notes>0</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Office Theme</vt:lpstr>
      <vt:lpstr>What is Knowledge Management(KM)?</vt:lpstr>
      <vt:lpstr>Tacit Knowledge</vt:lpstr>
      <vt:lpstr>Spiral Model of Knowledge Creation- Continual Dialogue Between Tacit and Explicit Knowledge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is Knowledge Management(KM)?</dc:title>
  <dc:creator>Owner</dc:creator>
  <cp:lastModifiedBy>Owner</cp:lastModifiedBy>
  <cp:revision>26</cp:revision>
  <dcterms:created xsi:type="dcterms:W3CDTF">2011-01-24T19:13:14Z</dcterms:created>
  <dcterms:modified xsi:type="dcterms:W3CDTF">2011-01-27T18:50:54Z</dcterms:modified>
</cp:coreProperties>
</file>