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2C1C3"/>
    <a:srgbClr val="5B8889"/>
    <a:srgbClr val="EEEEEE"/>
    <a:srgbClr val="C6E0E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9" d="100"/>
          <a:sy n="89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95C73-D243-7842-93D6-587E04F8E9D9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15E82-42DF-EB42-959B-F31DC8ADB5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15E82-42DF-EB42-959B-F31DC8ADB52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2374A-3C1C-564F-B881-5AA4A10D5480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F178-F736-DD40-A97A-686260E45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162301" y="286434"/>
            <a:ext cx="2743201" cy="646331"/>
          </a:xfrm>
          <a:prstGeom prst="rect">
            <a:avLst/>
          </a:prstGeom>
          <a:solidFill>
            <a:srgbClr val="EAEAE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62301" y="286434"/>
            <a:ext cx="2743200" cy="646331"/>
          </a:xfrm>
          <a:prstGeom prst="rect">
            <a:avLst/>
          </a:prstGeom>
          <a:solidFill>
            <a:srgbClr val="EAEAEA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Knowledge</a:t>
            </a:r>
            <a:r>
              <a:rPr lang="en-US" dirty="0" smtClean="0"/>
              <a:t>=justified true belief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5123769" y="1028700"/>
            <a:ext cx="877669" cy="685800"/>
          </a:xfrm>
          <a:prstGeom prst="straightConnector1">
            <a:avLst/>
          </a:prstGeom>
          <a:ln>
            <a:solidFill>
              <a:srgbClr val="0073E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104467" y="990600"/>
            <a:ext cx="877669" cy="762001"/>
          </a:xfrm>
          <a:prstGeom prst="straightConnector1">
            <a:avLst/>
          </a:prstGeom>
          <a:ln>
            <a:solidFill>
              <a:srgbClr val="0073E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10200" y="1810435"/>
            <a:ext cx="228600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Explicit</a:t>
            </a:r>
          </a:p>
          <a:p>
            <a:r>
              <a:rPr lang="en-US" dirty="0" smtClean="0"/>
              <a:t>-Transferable</a:t>
            </a:r>
          </a:p>
          <a:p>
            <a:r>
              <a:rPr lang="en-US" dirty="0" smtClean="0"/>
              <a:t>-Systematic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1810435"/>
            <a:ext cx="2362201" cy="1477328"/>
          </a:xfrm>
          <a:prstGeom prst="rect">
            <a:avLst/>
          </a:prstGeom>
          <a:solidFill>
            <a:srgbClr val="EAEAEA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Tacit</a:t>
            </a:r>
          </a:p>
          <a:p>
            <a:r>
              <a:rPr lang="en-US" dirty="0" smtClean="0"/>
              <a:t>-Personal</a:t>
            </a:r>
          </a:p>
          <a:p>
            <a:r>
              <a:rPr lang="en-US" dirty="0" smtClean="0"/>
              <a:t>-Difficult to formalize</a:t>
            </a:r>
          </a:p>
          <a:p>
            <a:r>
              <a:rPr lang="en-US" dirty="0" smtClean="0"/>
              <a:t>-Help define people’s worlds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05501" y="4795629"/>
            <a:ext cx="2133600" cy="646331"/>
          </a:xfrm>
          <a:prstGeom prst="rect">
            <a:avLst/>
          </a:prstGeom>
          <a:solidFill>
            <a:srgbClr val="EAEAEA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Single Loop Learning</a:t>
            </a:r>
          </a:p>
          <a:p>
            <a:r>
              <a:rPr lang="en-US" dirty="0" smtClean="0"/>
              <a:t>-Obeys commands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09700" y="4333964"/>
            <a:ext cx="3124200" cy="923330"/>
          </a:xfrm>
          <a:prstGeom prst="rect">
            <a:avLst/>
          </a:prstGeom>
          <a:solidFill>
            <a:srgbClr val="EAEAEA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Double Loop Learning</a:t>
            </a:r>
          </a:p>
          <a:p>
            <a:r>
              <a:rPr lang="en-US" dirty="0" smtClean="0"/>
              <a:t>-Analytical </a:t>
            </a:r>
          </a:p>
          <a:p>
            <a:r>
              <a:rPr lang="en-US" dirty="0" smtClean="0"/>
              <a:t>-Examines commands</a:t>
            </a:r>
            <a:endParaRPr lang="en-US" dirty="0">
              <a:ln>
                <a:solidFill>
                  <a:srgbClr val="0073E5"/>
                </a:solidFill>
              </a:ln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05504" y="3137595"/>
            <a:ext cx="1790696" cy="923330"/>
          </a:xfrm>
          <a:prstGeom prst="rect">
            <a:avLst/>
          </a:prstGeom>
          <a:solidFill>
            <a:srgbClr val="EAEAEA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Management Information System</a:t>
            </a:r>
            <a:endParaRPr lang="en-US" b="1" dirty="0"/>
          </a:p>
        </p:txBody>
      </p:sp>
      <p:sp>
        <p:nvSpPr>
          <p:cNvPr id="24" name="Down Arrow 23"/>
          <p:cNvSpPr/>
          <p:nvPr/>
        </p:nvSpPr>
        <p:spPr>
          <a:xfrm>
            <a:off x="6690361" y="4060925"/>
            <a:ext cx="502919" cy="734704"/>
          </a:xfrm>
          <a:prstGeom prst="downArrow">
            <a:avLst/>
          </a:prstGeom>
          <a:solidFill>
            <a:srgbClr val="3366FF"/>
          </a:solidFill>
          <a:ln>
            <a:solidFill>
              <a:srgbClr val="0073E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urved Left Arrow 24"/>
          <p:cNvSpPr/>
          <p:nvPr/>
        </p:nvSpPr>
        <p:spPr>
          <a:xfrm>
            <a:off x="7696200" y="2209800"/>
            <a:ext cx="1447800" cy="1662499"/>
          </a:xfrm>
          <a:prstGeom prst="curvedLeftArrow">
            <a:avLst/>
          </a:prstGeom>
          <a:ln>
            <a:solidFill>
              <a:srgbClr val="0073E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7" name="Elbow Connector 26"/>
          <p:cNvCxnSpPr>
            <a:stCxn id="12" idx="1"/>
          </p:cNvCxnSpPr>
          <p:nvPr/>
        </p:nvCxnSpPr>
        <p:spPr>
          <a:xfrm rot="10800000" flipV="1">
            <a:off x="1828800" y="2549098"/>
            <a:ext cx="533400" cy="1784865"/>
          </a:xfrm>
          <a:prstGeom prst="bentConnector2">
            <a:avLst/>
          </a:prstGeom>
          <a:ln>
            <a:solidFill>
              <a:srgbClr val="0073E5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196334"/>
            <a:ext cx="2438400" cy="461665"/>
          </a:xfrm>
          <a:prstGeom prst="rect">
            <a:avLst/>
          </a:prstGeom>
          <a:solidFill>
            <a:schemeClr val="accent1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Collaboration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876800" y="1524000"/>
            <a:ext cx="2667000" cy="1754327"/>
          </a:xfrm>
          <a:prstGeom prst="rect">
            <a:avLst/>
          </a:prstGeom>
          <a:solidFill>
            <a:schemeClr val="bg2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Organizational Knowledge</a:t>
            </a:r>
          </a:p>
          <a:p>
            <a:r>
              <a:rPr lang="en-US" dirty="0" smtClean="0"/>
              <a:t>-created by teams of diverse people using continuous dialog with the purpose of improving and </a:t>
            </a:r>
            <a:r>
              <a:rPr lang="en-US" b="1" dirty="0" smtClean="0"/>
              <a:t>organizing </a:t>
            </a:r>
            <a:r>
              <a:rPr lang="en-US" dirty="0" smtClean="0"/>
              <a:t>information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238500" y="4123734"/>
            <a:ext cx="2438400" cy="1200329"/>
          </a:xfrm>
          <a:prstGeom prst="rect">
            <a:avLst/>
          </a:prstGeom>
          <a:solidFill>
            <a:schemeClr val="bg2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Interdependence</a:t>
            </a:r>
          </a:p>
          <a:p>
            <a:r>
              <a:rPr lang="en-US" dirty="0" smtClean="0"/>
              <a:t>-team members utilize each other to improve ideas </a:t>
            </a:r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>
            <a:off x="5257800" y="657999"/>
            <a:ext cx="381000" cy="866001"/>
          </a:xfrm>
          <a:prstGeom prst="downArrow">
            <a:avLst/>
          </a:prstGeom>
          <a:solidFill>
            <a:srgbClr val="3366FF"/>
          </a:solidFill>
          <a:ln>
            <a:solidFill>
              <a:srgbClr val="0073E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4644596" y="3510530"/>
            <a:ext cx="845406" cy="381001"/>
          </a:xfrm>
          <a:prstGeom prst="straightConnector1">
            <a:avLst/>
          </a:prstGeom>
          <a:ln>
            <a:solidFill>
              <a:srgbClr val="0073E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38200" y="1764268"/>
            <a:ext cx="3619500" cy="1200329"/>
          </a:xfrm>
          <a:prstGeom prst="rect">
            <a:avLst/>
          </a:prstGeom>
          <a:solidFill>
            <a:srgbClr val="F8F8F8"/>
          </a:solidFill>
          <a:ln>
            <a:solidFill>
              <a:srgbClr val="0073E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Mutual trust</a:t>
            </a:r>
          </a:p>
          <a:p>
            <a:r>
              <a:rPr lang="en-US" dirty="0" smtClean="0"/>
              <a:t>-people feel comfortable and safe sharing their thoughts</a:t>
            </a:r>
          </a:p>
          <a:p>
            <a:pPr algn="ctr"/>
            <a:endParaRPr lang="en-US" b="1" dirty="0"/>
          </a:p>
        </p:txBody>
      </p:sp>
      <p:sp>
        <p:nvSpPr>
          <p:cNvPr id="30" name="Up Arrow 29"/>
          <p:cNvSpPr/>
          <p:nvPr/>
        </p:nvSpPr>
        <p:spPr>
          <a:xfrm>
            <a:off x="3352801" y="657999"/>
            <a:ext cx="457200" cy="1106269"/>
          </a:xfrm>
          <a:prstGeom prst="upArrow">
            <a:avLst/>
          </a:prstGeom>
          <a:solidFill>
            <a:srgbClr val="3366FF"/>
          </a:solidFill>
          <a:ln>
            <a:solidFill>
              <a:srgbClr val="0073E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 rot="16200000" flipV="1">
            <a:off x="3154233" y="3163166"/>
            <a:ext cx="1159137" cy="761999"/>
          </a:xfrm>
          <a:prstGeom prst="straightConnector1">
            <a:avLst/>
          </a:prstGeom>
          <a:ln>
            <a:solidFill>
              <a:srgbClr val="0073E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hape 34"/>
          <p:cNvCxnSpPr>
            <a:stCxn id="12" idx="3"/>
          </p:cNvCxnSpPr>
          <p:nvPr/>
        </p:nvCxnSpPr>
        <p:spPr>
          <a:xfrm>
            <a:off x="7543800" y="2401164"/>
            <a:ext cx="762000" cy="1408836"/>
          </a:xfrm>
          <a:prstGeom prst="bentConnector2">
            <a:avLst/>
          </a:prstGeom>
          <a:ln>
            <a:solidFill>
              <a:srgbClr val="F8F8F8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162800" y="3810000"/>
            <a:ext cx="1981200" cy="646331"/>
          </a:xfrm>
          <a:prstGeom prst="rect">
            <a:avLst/>
          </a:prstGeom>
          <a:solidFill>
            <a:srgbClr val="3366FF"/>
          </a:solidFill>
          <a:ln>
            <a:solidFill>
              <a:srgbClr val="F8F8F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Single and Double Loop Learning</a:t>
            </a:r>
            <a:endParaRPr lang="en-US" dirty="0"/>
          </a:p>
        </p:txBody>
      </p:sp>
      <p:sp>
        <p:nvSpPr>
          <p:cNvPr id="37" name="Down Arrow 36"/>
          <p:cNvSpPr/>
          <p:nvPr/>
        </p:nvSpPr>
        <p:spPr>
          <a:xfrm>
            <a:off x="1143000" y="2964597"/>
            <a:ext cx="381000" cy="1159137"/>
          </a:xfrm>
          <a:prstGeom prst="downArrow">
            <a:avLst/>
          </a:prstGeom>
          <a:solidFill>
            <a:srgbClr val="F8F8F8"/>
          </a:solidFill>
          <a:ln>
            <a:solidFill>
              <a:srgbClr val="0073E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" y="4123734"/>
            <a:ext cx="1524000" cy="1754327"/>
          </a:xfrm>
          <a:prstGeom prst="rect">
            <a:avLst/>
          </a:prstGeom>
          <a:solidFill>
            <a:srgbClr val="3366FF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Lower management must feel valued by upper management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Quad Arrow Callout 11"/>
          <p:cNvSpPr/>
          <p:nvPr/>
        </p:nvSpPr>
        <p:spPr>
          <a:xfrm>
            <a:off x="3048000" y="1192768"/>
            <a:ext cx="3200400" cy="3455432"/>
          </a:xfrm>
          <a:prstGeom prst="quadArrowCallout">
            <a:avLst/>
          </a:prstGeom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57600" y="2662535"/>
            <a:ext cx="1905000" cy="461665"/>
          </a:xfrm>
          <a:prstGeom prst="rect">
            <a:avLst/>
          </a:prstGeom>
          <a:solidFill>
            <a:schemeClr val="bg2"/>
          </a:solidFill>
          <a:ln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Benefits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2228671"/>
            <a:ext cx="2057400" cy="1200329"/>
          </a:xfrm>
          <a:prstGeom prst="rect">
            <a:avLst/>
          </a:prstGeom>
          <a:solidFill>
            <a:srgbClr val="3366FF"/>
          </a:solidFill>
          <a:ln w="76200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Companies like Merrill Lynch use KM to train brokers and eliminate errors</a:t>
            </a:r>
            <a:endParaRPr lang="en-US" dirty="0"/>
          </a:p>
        </p:txBody>
      </p:sp>
      <p:sp>
        <p:nvSpPr>
          <p:cNvPr id="9" name="Frame 8"/>
          <p:cNvSpPr/>
          <p:nvPr/>
        </p:nvSpPr>
        <p:spPr>
          <a:xfrm>
            <a:off x="3657600" y="2662535"/>
            <a:ext cx="1905000" cy="461665"/>
          </a:xfrm>
          <a:prstGeom prst="frame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219670"/>
            <a:ext cx="2286000" cy="923330"/>
          </a:xfrm>
          <a:prstGeom prst="rect">
            <a:avLst/>
          </a:prstGeom>
          <a:solidFill>
            <a:srgbClr val="3366FF"/>
          </a:solidFill>
          <a:ln w="76200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KM transfers tacit to explicit and explicit to tacit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24600" y="2228671"/>
            <a:ext cx="2057400" cy="1200329"/>
          </a:xfrm>
          <a:prstGeom prst="rect">
            <a:avLst/>
          </a:prstGeom>
          <a:solidFill>
            <a:srgbClr val="3366FF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Builds peer relationships and motivates employees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4694872"/>
            <a:ext cx="2133600" cy="1477328"/>
          </a:xfrm>
          <a:prstGeom prst="rect">
            <a:avLst/>
          </a:prstGeom>
          <a:solidFill>
            <a:srgbClr val="3366FF"/>
          </a:solidFill>
          <a:ln w="76200" cap="flat" cmpd="sng" algn="ctr">
            <a:solidFill>
              <a:srgbClr val="F8F8F8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Makes information more accessible and allows quick transitions for new employees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134</Words>
  <Application>Microsoft Macintosh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Emily Buikema</dc:creator>
  <cp:lastModifiedBy>Emily Buikema</cp:lastModifiedBy>
  <cp:revision>3</cp:revision>
  <dcterms:created xsi:type="dcterms:W3CDTF">2011-01-27T20:01:26Z</dcterms:created>
  <dcterms:modified xsi:type="dcterms:W3CDTF">2011-01-27T20:18:41Z</dcterms:modified>
</cp:coreProperties>
</file>