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6" r:id="rId3"/>
    <p:sldId id="257" r:id="rId4"/>
    <p:sldId id="262" r:id="rId5"/>
    <p:sldId id="263" r:id="rId6"/>
    <p:sldId id="261" r:id="rId7"/>
    <p:sldId id="258" r:id="rId8"/>
    <p:sldId id="264" r:id="rId9"/>
    <p:sldId id="260"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DC55BB-1EF6-E642-91EF-B45EDC9E3742}"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AF4DF-F36C-2649-B7AC-4F338EBB09C2}" type="slidenum">
              <a:rPr lang="en-US" smtClean="0"/>
              <a:t>‹#›</a:t>
            </a:fld>
            <a:endParaRPr lang="en-US"/>
          </a:p>
        </p:txBody>
      </p:sp>
    </p:spTree>
    <p:extLst>
      <p:ext uri="{BB962C8B-B14F-4D97-AF65-F5344CB8AC3E}">
        <p14:creationId xmlns:p14="http://schemas.microsoft.com/office/powerpoint/2010/main" val="984830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DC55BB-1EF6-E642-91EF-B45EDC9E3742}"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AF4DF-F36C-2649-B7AC-4F338EBB09C2}" type="slidenum">
              <a:rPr lang="en-US" smtClean="0"/>
              <a:t>‹#›</a:t>
            </a:fld>
            <a:endParaRPr lang="en-US"/>
          </a:p>
        </p:txBody>
      </p:sp>
    </p:spTree>
    <p:extLst>
      <p:ext uri="{BB962C8B-B14F-4D97-AF65-F5344CB8AC3E}">
        <p14:creationId xmlns:p14="http://schemas.microsoft.com/office/powerpoint/2010/main" val="126849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DC55BB-1EF6-E642-91EF-B45EDC9E3742}"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AF4DF-F36C-2649-B7AC-4F338EBB09C2}" type="slidenum">
              <a:rPr lang="en-US" smtClean="0"/>
              <a:t>‹#›</a:t>
            </a:fld>
            <a:endParaRPr lang="en-US"/>
          </a:p>
        </p:txBody>
      </p:sp>
    </p:spTree>
    <p:extLst>
      <p:ext uri="{BB962C8B-B14F-4D97-AF65-F5344CB8AC3E}">
        <p14:creationId xmlns:p14="http://schemas.microsoft.com/office/powerpoint/2010/main" val="157641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DC55BB-1EF6-E642-91EF-B45EDC9E3742}"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AF4DF-F36C-2649-B7AC-4F338EBB09C2}" type="slidenum">
              <a:rPr lang="en-US" smtClean="0"/>
              <a:t>‹#›</a:t>
            </a:fld>
            <a:endParaRPr lang="en-US"/>
          </a:p>
        </p:txBody>
      </p:sp>
    </p:spTree>
    <p:extLst>
      <p:ext uri="{BB962C8B-B14F-4D97-AF65-F5344CB8AC3E}">
        <p14:creationId xmlns:p14="http://schemas.microsoft.com/office/powerpoint/2010/main" val="99087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C55BB-1EF6-E642-91EF-B45EDC9E3742}"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AF4DF-F36C-2649-B7AC-4F338EBB09C2}" type="slidenum">
              <a:rPr lang="en-US" smtClean="0"/>
              <a:t>‹#›</a:t>
            </a:fld>
            <a:endParaRPr lang="en-US"/>
          </a:p>
        </p:txBody>
      </p:sp>
    </p:spTree>
    <p:extLst>
      <p:ext uri="{BB962C8B-B14F-4D97-AF65-F5344CB8AC3E}">
        <p14:creationId xmlns:p14="http://schemas.microsoft.com/office/powerpoint/2010/main" val="202211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DC55BB-1EF6-E642-91EF-B45EDC9E3742}" type="datetimeFigureOut">
              <a:rPr lang="en-US" smtClean="0"/>
              <a:t>9/26/22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AF4DF-F36C-2649-B7AC-4F338EBB09C2}" type="slidenum">
              <a:rPr lang="en-US" smtClean="0"/>
              <a:t>‹#›</a:t>
            </a:fld>
            <a:endParaRPr lang="en-US"/>
          </a:p>
        </p:txBody>
      </p:sp>
    </p:spTree>
    <p:extLst>
      <p:ext uri="{BB962C8B-B14F-4D97-AF65-F5344CB8AC3E}">
        <p14:creationId xmlns:p14="http://schemas.microsoft.com/office/powerpoint/2010/main" val="1684308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DC55BB-1EF6-E642-91EF-B45EDC9E3742}" type="datetimeFigureOut">
              <a:rPr lang="en-US" smtClean="0"/>
              <a:t>9/26/22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5AF4DF-F36C-2649-B7AC-4F338EBB09C2}" type="slidenum">
              <a:rPr lang="en-US" smtClean="0"/>
              <a:t>‹#›</a:t>
            </a:fld>
            <a:endParaRPr lang="en-US"/>
          </a:p>
        </p:txBody>
      </p:sp>
    </p:spTree>
    <p:extLst>
      <p:ext uri="{BB962C8B-B14F-4D97-AF65-F5344CB8AC3E}">
        <p14:creationId xmlns:p14="http://schemas.microsoft.com/office/powerpoint/2010/main" val="4344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DC55BB-1EF6-E642-91EF-B45EDC9E3742}" type="datetimeFigureOut">
              <a:rPr lang="en-US" smtClean="0"/>
              <a:t>9/26/22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5AF4DF-F36C-2649-B7AC-4F338EBB09C2}" type="slidenum">
              <a:rPr lang="en-US" smtClean="0"/>
              <a:t>‹#›</a:t>
            </a:fld>
            <a:endParaRPr lang="en-US"/>
          </a:p>
        </p:txBody>
      </p:sp>
    </p:spTree>
    <p:extLst>
      <p:ext uri="{BB962C8B-B14F-4D97-AF65-F5344CB8AC3E}">
        <p14:creationId xmlns:p14="http://schemas.microsoft.com/office/powerpoint/2010/main" val="211107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C55BB-1EF6-E642-91EF-B45EDC9E3742}" type="datetimeFigureOut">
              <a:rPr lang="en-US" smtClean="0"/>
              <a:t>9/26/22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5AF4DF-F36C-2649-B7AC-4F338EBB09C2}" type="slidenum">
              <a:rPr lang="en-US" smtClean="0"/>
              <a:t>‹#›</a:t>
            </a:fld>
            <a:endParaRPr lang="en-US"/>
          </a:p>
        </p:txBody>
      </p:sp>
    </p:spTree>
    <p:extLst>
      <p:ext uri="{BB962C8B-B14F-4D97-AF65-F5344CB8AC3E}">
        <p14:creationId xmlns:p14="http://schemas.microsoft.com/office/powerpoint/2010/main" val="8655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DC55BB-1EF6-E642-91EF-B45EDC9E3742}" type="datetimeFigureOut">
              <a:rPr lang="en-US" smtClean="0"/>
              <a:t>9/26/22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AF4DF-F36C-2649-B7AC-4F338EBB09C2}" type="slidenum">
              <a:rPr lang="en-US" smtClean="0"/>
              <a:t>‹#›</a:t>
            </a:fld>
            <a:endParaRPr lang="en-US"/>
          </a:p>
        </p:txBody>
      </p:sp>
    </p:spTree>
    <p:extLst>
      <p:ext uri="{BB962C8B-B14F-4D97-AF65-F5344CB8AC3E}">
        <p14:creationId xmlns:p14="http://schemas.microsoft.com/office/powerpoint/2010/main" val="92671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DC55BB-1EF6-E642-91EF-B45EDC9E3742}" type="datetimeFigureOut">
              <a:rPr lang="en-US" smtClean="0"/>
              <a:t>9/26/22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AF4DF-F36C-2649-B7AC-4F338EBB09C2}" type="slidenum">
              <a:rPr lang="en-US" smtClean="0"/>
              <a:t>‹#›</a:t>
            </a:fld>
            <a:endParaRPr lang="en-US"/>
          </a:p>
        </p:txBody>
      </p:sp>
    </p:spTree>
    <p:extLst>
      <p:ext uri="{BB962C8B-B14F-4D97-AF65-F5344CB8AC3E}">
        <p14:creationId xmlns:p14="http://schemas.microsoft.com/office/powerpoint/2010/main" val="1784555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C55BB-1EF6-E642-91EF-B45EDC9E3742}" type="datetimeFigureOut">
              <a:rPr lang="en-US" smtClean="0"/>
              <a:t>9/26/22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AF4DF-F36C-2649-B7AC-4F338EBB09C2}" type="slidenum">
              <a:rPr lang="en-US" smtClean="0"/>
              <a:t>‹#›</a:t>
            </a:fld>
            <a:endParaRPr lang="en-US"/>
          </a:p>
        </p:txBody>
      </p:sp>
    </p:spTree>
    <p:extLst>
      <p:ext uri="{BB962C8B-B14F-4D97-AF65-F5344CB8AC3E}">
        <p14:creationId xmlns:p14="http://schemas.microsoft.com/office/powerpoint/2010/main" val="1945788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00" y="1492502"/>
            <a:ext cx="2705100" cy="5003054"/>
          </a:xfrm>
          <a:prstGeom prst="rect">
            <a:avLst/>
          </a:prstGeom>
        </p:spPr>
      </p:pic>
      <p:sp>
        <p:nvSpPr>
          <p:cNvPr id="7" name="Oval Callout 6"/>
          <p:cNvSpPr/>
          <p:nvPr/>
        </p:nvSpPr>
        <p:spPr>
          <a:xfrm>
            <a:off x="8944428" y="109030"/>
            <a:ext cx="3144652" cy="1638300"/>
          </a:xfrm>
          <a:prstGeom prst="wedgeEllipseCallout">
            <a:avLst>
              <a:gd name="adj1" fmla="val -42991"/>
              <a:gd name="adj2" fmla="val 453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DON’T DO IT! </a:t>
            </a:r>
            <a:r>
              <a:rPr lang="en-US" sz="2800" dirty="0" err="1"/>
              <a:t>Bagaaaawk</a:t>
            </a:r>
            <a:r>
              <a:rPr lang="en-US" sz="2800" dirty="0"/>
              <a:t>!</a:t>
            </a:r>
          </a:p>
        </p:txBody>
      </p:sp>
      <p:sp>
        <p:nvSpPr>
          <p:cNvPr id="8" name="Oval Callout 7"/>
          <p:cNvSpPr/>
          <p:nvPr/>
        </p:nvSpPr>
        <p:spPr>
          <a:xfrm>
            <a:off x="4654962" y="109030"/>
            <a:ext cx="3491511" cy="1274443"/>
          </a:xfrm>
          <a:prstGeom prst="wedgeEllipseCallout">
            <a:avLst>
              <a:gd name="adj1" fmla="val 47560"/>
              <a:gd name="adj2" fmla="val 74310"/>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STOP KID!!</a:t>
            </a:r>
          </a:p>
        </p:txBody>
      </p:sp>
      <p:pic>
        <p:nvPicPr>
          <p:cNvPr id="2" name="Picture 1"/>
          <p:cNvPicPr>
            <a:picLocks noChangeAspect="1"/>
          </p:cNvPicPr>
          <p:nvPr/>
        </p:nvPicPr>
        <p:blipFill rotWithShape="1">
          <a:blip r:embed="rId3"/>
          <a:srcRect l="2587" t="13686" r="2911" b="13133"/>
          <a:stretch/>
        </p:blipFill>
        <p:spPr>
          <a:xfrm>
            <a:off x="213756" y="1492503"/>
            <a:ext cx="6485910" cy="5003054"/>
          </a:xfrm>
          <a:prstGeom prst="rect">
            <a:avLst/>
          </a:prstGeom>
        </p:spPr>
      </p:pic>
      <p:sp>
        <p:nvSpPr>
          <p:cNvPr id="6" name="Oval Callout 5"/>
          <p:cNvSpPr/>
          <p:nvPr/>
        </p:nvSpPr>
        <p:spPr>
          <a:xfrm>
            <a:off x="3349253" y="3046034"/>
            <a:ext cx="3194051" cy="2832252"/>
          </a:xfrm>
          <a:prstGeom prst="wedgeEllipseCallout">
            <a:avLst>
              <a:gd name="adj1" fmla="val -70104"/>
              <a:gd name="adj2" fmla="val -24057"/>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I’m just going to retype the data from this one spreadsheet into the new one! </a:t>
            </a:r>
          </a:p>
        </p:txBody>
      </p:sp>
    </p:spTree>
    <p:extLst>
      <p:ext uri="{BB962C8B-B14F-4D97-AF65-F5344CB8AC3E}">
        <p14:creationId xmlns:p14="http://schemas.microsoft.com/office/powerpoint/2010/main" val="2068063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DA556CC-AFFF-B442-AA20-B3DB1158A0BA}"/>
              </a:ext>
            </a:extLst>
          </p:cNvPr>
          <p:cNvGraphicFramePr>
            <a:graphicFrameLocks noGrp="1"/>
          </p:cNvGraphicFramePr>
          <p:nvPr>
            <p:extLst>
              <p:ext uri="{D42A27DB-BD31-4B8C-83A1-F6EECF244321}">
                <p14:modId xmlns:p14="http://schemas.microsoft.com/office/powerpoint/2010/main" val="4011627760"/>
              </p:ext>
            </p:extLst>
          </p:nvPr>
        </p:nvGraphicFramePr>
        <p:xfrm>
          <a:off x="2150076" y="2806475"/>
          <a:ext cx="9816082" cy="1828800"/>
        </p:xfrm>
        <a:graphic>
          <a:graphicData uri="http://schemas.openxmlformats.org/drawingml/2006/table">
            <a:tbl>
              <a:tblPr firstRow="1" bandRow="1">
                <a:tableStyleId>{5C22544A-7EE6-4342-B048-85BDC9FD1C3A}</a:tableStyleId>
              </a:tblPr>
              <a:tblGrid>
                <a:gridCol w="5025858">
                  <a:extLst>
                    <a:ext uri="{9D8B030D-6E8A-4147-A177-3AD203B41FA5}">
                      <a16:colId xmlns:a16="http://schemas.microsoft.com/office/drawing/2014/main" val="20000"/>
                    </a:ext>
                  </a:extLst>
                </a:gridCol>
                <a:gridCol w="2395112">
                  <a:extLst>
                    <a:ext uri="{9D8B030D-6E8A-4147-A177-3AD203B41FA5}">
                      <a16:colId xmlns:a16="http://schemas.microsoft.com/office/drawing/2014/main" val="20001"/>
                    </a:ext>
                  </a:extLst>
                </a:gridCol>
                <a:gridCol w="2395112">
                  <a:extLst>
                    <a:ext uri="{9D8B030D-6E8A-4147-A177-3AD203B41FA5}">
                      <a16:colId xmlns:a16="http://schemas.microsoft.com/office/drawing/2014/main" val="1910014921"/>
                    </a:ext>
                  </a:extLst>
                </a:gridCol>
              </a:tblGrid>
              <a:tr h="370840">
                <a:tc>
                  <a:txBody>
                    <a:bodyPr/>
                    <a:lstStyle/>
                    <a:p>
                      <a:pPr algn="ctr"/>
                      <a:r>
                        <a:rPr lang="en-US" sz="2400"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sz="2400" dirty="0">
                          <a:solidFill>
                            <a:sysClr val="windowText" lastClr="000000"/>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rPr>
                        <a:t>First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rPr>
                        <a:t>Last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sz="2400" dirty="0" err="1">
                          <a:solidFill>
                            <a:sysClr val="windowText" lastClr="000000"/>
                          </a:solidFill>
                        </a:rPr>
                        <a:t>hugh.jass@keister.kyschools.us</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rPr>
                        <a:t>Hugh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ysClr val="windowText" lastClr="000000"/>
                          </a:solidFill>
                        </a:rPr>
                        <a:t>Jass</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3" name="Rectangle 2">
            <a:extLst>
              <a:ext uri="{FF2B5EF4-FFF2-40B4-BE49-F238E27FC236}">
                <a16:creationId xmlns:a16="http://schemas.microsoft.com/office/drawing/2014/main" id="{4E609837-4E22-BB4D-BDEA-2318E66F5C5A}"/>
              </a:ext>
            </a:extLst>
          </p:cNvPr>
          <p:cNvSpPr/>
          <p:nvPr/>
        </p:nvSpPr>
        <p:spPr>
          <a:xfrm>
            <a:off x="417209" y="5752588"/>
            <a:ext cx="9467335" cy="523220"/>
          </a:xfrm>
          <a:prstGeom prst="rect">
            <a:avLst/>
          </a:prstGeom>
        </p:spPr>
        <p:txBody>
          <a:bodyPr wrap="none">
            <a:spAutoFit/>
          </a:bodyPr>
          <a:lstStyle/>
          <a:p>
            <a:r>
              <a:rPr lang="en-US" sz="2800" dirty="0"/>
              <a:t>=PROPER(MID(B2,FIND(".",B2)+1,FIND("@",B2)-FIND(".",B2)-1))</a:t>
            </a:r>
          </a:p>
        </p:txBody>
      </p:sp>
      <p:sp>
        <p:nvSpPr>
          <p:cNvPr id="6" name="Rectangle 5">
            <a:extLst>
              <a:ext uri="{FF2B5EF4-FFF2-40B4-BE49-F238E27FC236}">
                <a16:creationId xmlns:a16="http://schemas.microsoft.com/office/drawing/2014/main" id="{1D0DD221-5355-AD4D-8C9E-796E542B3CEF}"/>
              </a:ext>
            </a:extLst>
          </p:cNvPr>
          <p:cNvSpPr/>
          <p:nvPr/>
        </p:nvSpPr>
        <p:spPr>
          <a:xfrm>
            <a:off x="417209" y="4974870"/>
            <a:ext cx="5779852" cy="523220"/>
          </a:xfrm>
          <a:prstGeom prst="rect">
            <a:avLst/>
          </a:prstGeom>
        </p:spPr>
        <p:txBody>
          <a:bodyPr wrap="none">
            <a:spAutoFit/>
          </a:bodyPr>
          <a:lstStyle/>
          <a:p>
            <a:r>
              <a:rPr lang="en-US" sz="2800" dirty="0"/>
              <a:t>=PROPER(LEFT(B2, SEARCH(".", B2)-1))</a:t>
            </a:r>
          </a:p>
        </p:txBody>
      </p:sp>
      <p:sp>
        <p:nvSpPr>
          <p:cNvPr id="12" name="Rounded Rectangular Callout 11">
            <a:extLst>
              <a:ext uri="{FF2B5EF4-FFF2-40B4-BE49-F238E27FC236}">
                <a16:creationId xmlns:a16="http://schemas.microsoft.com/office/drawing/2014/main" id="{7BAC3025-0016-EC40-B34E-F5A50A7FBFBD}"/>
              </a:ext>
            </a:extLst>
          </p:cNvPr>
          <p:cNvSpPr/>
          <p:nvPr/>
        </p:nvSpPr>
        <p:spPr>
          <a:xfrm>
            <a:off x="2150076" y="130639"/>
            <a:ext cx="6326659" cy="2336241"/>
          </a:xfrm>
          <a:prstGeom prst="wedgeRoundRectCallout">
            <a:avLst>
              <a:gd name="adj1" fmla="val -62148"/>
              <a:gd name="adj2" fmla="val -29350"/>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Need to get names out of an email address? You don’t need to type them if you use a formula. Now you know...</a:t>
            </a:r>
            <a:br>
              <a:rPr lang="en-US" sz="2800" dirty="0">
                <a:solidFill>
                  <a:schemeClr val="tx1"/>
                </a:solidFill>
              </a:rPr>
            </a:br>
            <a:r>
              <a:rPr lang="en-US" sz="2800" dirty="0">
                <a:solidFill>
                  <a:schemeClr val="tx1"/>
                </a:solidFill>
              </a:rPr>
              <a:t>… and knowing is half the battle.</a:t>
            </a:r>
          </a:p>
        </p:txBody>
      </p:sp>
      <p:cxnSp>
        <p:nvCxnSpPr>
          <p:cNvPr id="21" name="Elbow Connector 20">
            <a:extLst>
              <a:ext uri="{FF2B5EF4-FFF2-40B4-BE49-F238E27FC236}">
                <a16:creationId xmlns:a16="http://schemas.microsoft.com/office/drawing/2014/main" id="{DC7D3681-EE1A-E3F7-0259-92B4C33900DF}"/>
              </a:ext>
            </a:extLst>
          </p:cNvPr>
          <p:cNvCxnSpPr>
            <a:cxnSpLocks/>
            <a:stCxn id="3" idx="3"/>
          </p:cNvCxnSpPr>
          <p:nvPr/>
        </p:nvCxnSpPr>
        <p:spPr>
          <a:xfrm flipV="1">
            <a:off x="9884544" y="4185398"/>
            <a:ext cx="902905" cy="182880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5F60ECCC-498E-6C02-FAC2-F383E0E5A6B2}"/>
              </a:ext>
            </a:extLst>
          </p:cNvPr>
          <p:cNvCxnSpPr>
            <a:cxnSpLocks/>
            <a:stCxn id="6" idx="3"/>
          </p:cNvCxnSpPr>
          <p:nvPr/>
        </p:nvCxnSpPr>
        <p:spPr>
          <a:xfrm flipV="1">
            <a:off x="6197061" y="4281491"/>
            <a:ext cx="2193177" cy="954989"/>
          </a:xfrm>
          <a:prstGeom prst="bentConnector3">
            <a:avLst>
              <a:gd name="adj1" fmla="val 100144"/>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2" name="Picture 31" descr="A picture containing dark&#10;&#10;Description automatically generated">
            <a:extLst>
              <a:ext uri="{FF2B5EF4-FFF2-40B4-BE49-F238E27FC236}">
                <a16:creationId xmlns:a16="http://schemas.microsoft.com/office/drawing/2014/main" id="{E99EE324-7A7D-4C09-4234-9E0233B87259}"/>
              </a:ext>
            </a:extLst>
          </p:cNvPr>
          <p:cNvPicPr>
            <a:picLocks noChangeAspect="1"/>
          </p:cNvPicPr>
          <p:nvPr/>
        </p:nvPicPr>
        <p:blipFill>
          <a:blip r:embed="rId2"/>
          <a:stretch>
            <a:fillRect/>
          </a:stretch>
        </p:blipFill>
        <p:spPr>
          <a:xfrm>
            <a:off x="156687" y="224370"/>
            <a:ext cx="1817986" cy="4623251"/>
          </a:xfrm>
          <a:prstGeom prst="rect">
            <a:avLst/>
          </a:prstGeom>
        </p:spPr>
      </p:pic>
      <p:pic>
        <p:nvPicPr>
          <p:cNvPr id="39" name="Picture 38">
            <a:extLst>
              <a:ext uri="{FF2B5EF4-FFF2-40B4-BE49-F238E27FC236}">
                <a16:creationId xmlns:a16="http://schemas.microsoft.com/office/drawing/2014/main" id="{662BC4EB-CD33-9141-C7CC-46E7AC494B00}"/>
              </a:ext>
            </a:extLst>
          </p:cNvPr>
          <p:cNvPicPr>
            <a:picLocks noChangeAspect="1"/>
          </p:cNvPicPr>
          <p:nvPr/>
        </p:nvPicPr>
        <p:blipFill rotWithShape="1">
          <a:blip r:embed="rId3"/>
          <a:srcRect l="10626" r="11000"/>
          <a:stretch/>
        </p:blipFill>
        <p:spPr>
          <a:xfrm>
            <a:off x="8674443" y="117508"/>
            <a:ext cx="3291715" cy="2362501"/>
          </a:xfrm>
          <a:prstGeom prst="rect">
            <a:avLst/>
          </a:prstGeom>
        </p:spPr>
      </p:pic>
    </p:spTree>
    <p:extLst>
      <p:ext uri="{BB962C8B-B14F-4D97-AF65-F5344CB8AC3E}">
        <p14:creationId xmlns:p14="http://schemas.microsoft.com/office/powerpoint/2010/main" val="2916246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05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1202639"/>
            <a:ext cx="2705100" cy="500305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511341056"/>
              </p:ext>
            </p:extLst>
          </p:nvPr>
        </p:nvGraphicFramePr>
        <p:xfrm>
          <a:off x="7886700" y="1037166"/>
          <a:ext cx="3835400" cy="2225040"/>
        </p:xfrm>
        <a:graphic>
          <a:graphicData uri="http://schemas.openxmlformats.org/drawingml/2006/table">
            <a:tbl>
              <a:tblPr firstRow="1" bandRow="1">
                <a:tableStyleId>{5C22544A-7EE6-4342-B048-85BDC9FD1C3A}</a:tableStyleId>
              </a:tblPr>
              <a:tblGrid>
                <a:gridCol w="1917700">
                  <a:extLst>
                    <a:ext uri="{9D8B030D-6E8A-4147-A177-3AD203B41FA5}">
                      <a16:colId xmlns:a16="http://schemas.microsoft.com/office/drawing/2014/main" val="20000"/>
                    </a:ext>
                  </a:extLst>
                </a:gridCol>
                <a:gridCol w="1917700">
                  <a:extLst>
                    <a:ext uri="{9D8B030D-6E8A-4147-A177-3AD203B41FA5}">
                      <a16:colId xmlns:a16="http://schemas.microsoft.com/office/drawing/2014/main" val="20001"/>
                    </a:ext>
                  </a:extLst>
                </a:gridCol>
              </a:tblGrid>
              <a:tr h="370840">
                <a:tc>
                  <a:txBody>
                    <a:bodyPr/>
                    <a:lstStyle/>
                    <a:p>
                      <a:pPr algn="ctr"/>
                      <a:r>
                        <a:rPr lang="en-US" dirty="0">
                          <a:solidFill>
                            <a:sysClr val="windowText" lastClr="000000"/>
                          </a:solidFill>
                        </a:rPr>
                        <a:t>Student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K-PREP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dirty="0">
                          <a:solidFill>
                            <a:sysClr val="windowText" lastClr="0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US"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dirty="0">
                          <a:solidFill>
                            <a:sysClr val="windowText" lastClr="0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dirty="0">
                          <a:solidFill>
                            <a:sysClr val="windowText" lastClr="00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72551476"/>
              </p:ext>
            </p:extLst>
          </p:nvPr>
        </p:nvGraphicFramePr>
        <p:xfrm>
          <a:off x="7886700" y="3704166"/>
          <a:ext cx="3835400" cy="2225040"/>
        </p:xfrm>
        <a:graphic>
          <a:graphicData uri="http://schemas.openxmlformats.org/drawingml/2006/table">
            <a:tbl>
              <a:tblPr firstRow="1" bandRow="1">
                <a:tableStyleId>{5C22544A-7EE6-4342-B048-85BDC9FD1C3A}</a:tableStyleId>
              </a:tblPr>
              <a:tblGrid>
                <a:gridCol w="1917700">
                  <a:extLst>
                    <a:ext uri="{9D8B030D-6E8A-4147-A177-3AD203B41FA5}">
                      <a16:colId xmlns:a16="http://schemas.microsoft.com/office/drawing/2014/main" val="20000"/>
                    </a:ext>
                  </a:extLst>
                </a:gridCol>
                <a:gridCol w="1917700">
                  <a:extLst>
                    <a:ext uri="{9D8B030D-6E8A-4147-A177-3AD203B41FA5}">
                      <a16:colId xmlns:a16="http://schemas.microsoft.com/office/drawing/2014/main" val="20001"/>
                    </a:ext>
                  </a:extLst>
                </a:gridCol>
              </a:tblGrid>
              <a:tr h="370840">
                <a:tc>
                  <a:txBody>
                    <a:bodyPr/>
                    <a:lstStyle/>
                    <a:p>
                      <a:pPr algn="ctr"/>
                      <a:r>
                        <a:rPr lang="en-US" dirty="0">
                          <a:solidFill>
                            <a:sysClr val="windowText" lastClr="000000"/>
                          </a:solidFill>
                        </a:rPr>
                        <a:t>Student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Course Grades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dirty="0">
                          <a:solidFill>
                            <a:sysClr val="windowText" lastClr="0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US"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dirty="0">
                          <a:solidFill>
                            <a:sysClr val="windowText" lastClr="0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dirty="0">
                          <a:solidFill>
                            <a:sysClr val="windowText" lastClr="00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Oval Callout 6"/>
          <p:cNvSpPr/>
          <p:nvPr/>
        </p:nvSpPr>
        <p:spPr>
          <a:xfrm>
            <a:off x="3276600" y="127000"/>
            <a:ext cx="4279900" cy="2908300"/>
          </a:xfrm>
          <a:prstGeom prst="wedgeEllipseCallout">
            <a:avLst>
              <a:gd name="adj1" fmla="val -63422"/>
              <a:gd name="adj2" fmla="val -6855"/>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a:t>So you want to use a pivot table, but your data is in two different sheets? </a:t>
            </a:r>
            <a:r>
              <a:rPr lang="en-US" sz="2400" dirty="0" err="1"/>
              <a:t>Bagaaaawk</a:t>
            </a:r>
            <a:r>
              <a:rPr lang="en-US" sz="2400" dirty="0"/>
              <a:t>!</a:t>
            </a:r>
          </a:p>
        </p:txBody>
      </p:sp>
      <p:sp>
        <p:nvSpPr>
          <p:cNvPr id="8" name="Oval Callout 7">
            <a:extLst>
              <a:ext uri="{FF2B5EF4-FFF2-40B4-BE49-F238E27FC236}">
                <a16:creationId xmlns:a16="http://schemas.microsoft.com/office/drawing/2014/main" id="{5BAD034A-1D42-0B48-B2B0-8CD99FEEE364}"/>
              </a:ext>
            </a:extLst>
          </p:cNvPr>
          <p:cNvSpPr/>
          <p:nvPr/>
        </p:nvSpPr>
        <p:spPr>
          <a:xfrm>
            <a:off x="3276600" y="3473717"/>
            <a:ext cx="4346510" cy="2600512"/>
          </a:xfrm>
          <a:prstGeom prst="wedgeEllipseCallout">
            <a:avLst>
              <a:gd name="adj1" fmla="val -60210"/>
              <a:gd name="adj2" fmla="val -65072"/>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a:t>Time you landlubbers learned about VLOOKUP()</a:t>
            </a:r>
          </a:p>
        </p:txBody>
      </p:sp>
    </p:spTree>
    <p:extLst>
      <p:ext uri="{BB962C8B-B14F-4D97-AF65-F5344CB8AC3E}">
        <p14:creationId xmlns:p14="http://schemas.microsoft.com/office/powerpoint/2010/main" val="138729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12274114"/>
              </p:ext>
            </p:extLst>
          </p:nvPr>
        </p:nvGraphicFramePr>
        <p:xfrm>
          <a:off x="122376" y="442198"/>
          <a:ext cx="7980224" cy="2585720"/>
        </p:xfrm>
        <a:graphic>
          <a:graphicData uri="http://schemas.openxmlformats.org/drawingml/2006/table">
            <a:tbl>
              <a:tblPr firstRow="1" bandRow="1">
                <a:tableStyleId>{5C22544A-7EE6-4342-B048-85BDC9FD1C3A}</a:tableStyleId>
              </a:tblPr>
              <a:tblGrid>
                <a:gridCol w="1888264">
                  <a:extLst>
                    <a:ext uri="{9D8B030D-6E8A-4147-A177-3AD203B41FA5}">
                      <a16:colId xmlns:a16="http://schemas.microsoft.com/office/drawing/2014/main" val="20000"/>
                    </a:ext>
                  </a:extLst>
                </a:gridCol>
                <a:gridCol w="1202460">
                  <a:extLst>
                    <a:ext uri="{9D8B030D-6E8A-4147-A177-3AD203B41FA5}">
                      <a16:colId xmlns:a16="http://schemas.microsoft.com/office/drawing/2014/main" val="20001"/>
                    </a:ext>
                  </a:extLst>
                </a:gridCol>
                <a:gridCol w="4889500">
                  <a:extLst>
                    <a:ext uri="{9D8B030D-6E8A-4147-A177-3AD203B41FA5}">
                      <a16:colId xmlns:a16="http://schemas.microsoft.com/office/drawing/2014/main" val="20002"/>
                    </a:ext>
                  </a:extLst>
                </a:gridCol>
              </a:tblGrid>
              <a:tr h="143932">
                <a:tc>
                  <a:txBody>
                    <a:bodyPr/>
                    <a:lstStyle/>
                    <a:p>
                      <a:pPr algn="ctr"/>
                      <a:r>
                        <a:rPr lang="en-US"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3932">
                <a:tc>
                  <a:txBody>
                    <a:bodyPr/>
                    <a:lstStyle/>
                    <a:p>
                      <a:pPr algn="ctr"/>
                      <a:r>
                        <a:rPr lang="en-US" dirty="0">
                          <a:solidFill>
                            <a:sysClr val="windowText" lastClr="000000"/>
                          </a:solidFill>
                        </a:rPr>
                        <a:t>Student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KPREP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Has 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ysClr val="windowText" lastClr="000000"/>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=VLOOKUP(A2,Sheet2!$A$2:$B$6,2,FALSE)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US" dirty="0">
                          <a:solidFill>
                            <a:sysClr val="windowText" lastClr="0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dirty="0">
                          <a:solidFill>
                            <a:sysClr val="windowText" lastClr="0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US" dirty="0">
                          <a:solidFill>
                            <a:sysClr val="windowText" lastClr="00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20109532"/>
              </p:ext>
            </p:extLst>
          </p:nvPr>
        </p:nvGraphicFramePr>
        <p:xfrm>
          <a:off x="122376" y="3544992"/>
          <a:ext cx="3835400" cy="2595880"/>
        </p:xfrm>
        <a:graphic>
          <a:graphicData uri="http://schemas.openxmlformats.org/drawingml/2006/table">
            <a:tbl>
              <a:tblPr firstRow="1" bandRow="1">
                <a:tableStyleId>{5C22544A-7EE6-4342-B048-85BDC9FD1C3A}</a:tableStyleId>
              </a:tblPr>
              <a:tblGrid>
                <a:gridCol w="1917700">
                  <a:extLst>
                    <a:ext uri="{9D8B030D-6E8A-4147-A177-3AD203B41FA5}">
                      <a16:colId xmlns:a16="http://schemas.microsoft.com/office/drawing/2014/main" val="20000"/>
                    </a:ext>
                  </a:extLst>
                </a:gridCol>
                <a:gridCol w="1917700">
                  <a:extLst>
                    <a:ext uri="{9D8B030D-6E8A-4147-A177-3AD203B41FA5}">
                      <a16:colId xmlns:a16="http://schemas.microsoft.com/office/drawing/2014/main" val="20001"/>
                    </a:ext>
                  </a:extLst>
                </a:gridCol>
              </a:tblGrid>
              <a:tr h="370840">
                <a:tc>
                  <a:txBody>
                    <a:bodyPr/>
                    <a:lstStyle/>
                    <a:p>
                      <a:pPr algn="ctr"/>
                      <a:r>
                        <a:rPr lang="en-US"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dirty="0">
                          <a:solidFill>
                            <a:sysClr val="windowText" lastClr="000000"/>
                          </a:solidFill>
                        </a:rPr>
                        <a:t>Student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Course 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70840">
                <a:tc>
                  <a:txBody>
                    <a:bodyPr/>
                    <a:lstStyle/>
                    <a:p>
                      <a:pPr algn="ctr"/>
                      <a:r>
                        <a:rPr lang="en-US" dirty="0">
                          <a:solidFill>
                            <a:sysClr val="windowText" lastClr="0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dirty="0">
                          <a:solidFill>
                            <a:sysClr val="windowText" lastClr="0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US" dirty="0">
                          <a:solidFill>
                            <a:sysClr val="windowText" lastClr="00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7" name="Oval Callout 6"/>
          <p:cNvSpPr/>
          <p:nvPr/>
        </p:nvSpPr>
        <p:spPr>
          <a:xfrm>
            <a:off x="4102100" y="3086100"/>
            <a:ext cx="5842000" cy="3522186"/>
          </a:xfrm>
          <a:prstGeom prst="wedgeEllipseCallout">
            <a:avLst>
              <a:gd name="adj1" fmla="val 56160"/>
              <a:gd name="adj2" fmla="val -93803"/>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dirty="0"/>
              <a:t>VLOOKUP will match the ID columns, get the value from the matching row and stick it in the cell where you put the formula. Then you can use pivot tables to explore patterns!</a:t>
            </a:r>
          </a:p>
        </p:txBody>
      </p:sp>
      <p:cxnSp>
        <p:nvCxnSpPr>
          <p:cNvPr id="15" name="Straight Arrow Connector 14"/>
          <p:cNvCxnSpPr/>
          <p:nvPr/>
        </p:nvCxnSpPr>
        <p:spPr>
          <a:xfrm flipV="1">
            <a:off x="3187700" y="1365662"/>
            <a:ext cx="374897" cy="306663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524" y="1043465"/>
            <a:ext cx="2705100" cy="5003054"/>
          </a:xfrm>
          <a:prstGeom prst="rect">
            <a:avLst/>
          </a:prstGeom>
        </p:spPr>
      </p:pic>
    </p:spTree>
    <p:extLst>
      <p:ext uri="{BB962C8B-B14F-4D97-AF65-F5344CB8AC3E}">
        <p14:creationId xmlns:p14="http://schemas.microsoft.com/office/powerpoint/2010/main" val="2000536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00" y="1492502"/>
            <a:ext cx="2705100" cy="5003054"/>
          </a:xfrm>
          <a:prstGeom prst="rect">
            <a:avLst/>
          </a:prstGeom>
        </p:spPr>
      </p:pic>
      <p:sp>
        <p:nvSpPr>
          <p:cNvPr id="7" name="Oval Callout 6"/>
          <p:cNvSpPr/>
          <p:nvPr/>
        </p:nvSpPr>
        <p:spPr>
          <a:xfrm>
            <a:off x="8944428" y="109030"/>
            <a:ext cx="3144652" cy="1638300"/>
          </a:xfrm>
          <a:prstGeom prst="wedgeEllipseCallout">
            <a:avLst>
              <a:gd name="adj1" fmla="val -42991"/>
              <a:gd name="adj2" fmla="val 453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DON’T DO IT! </a:t>
            </a:r>
            <a:r>
              <a:rPr lang="en-US" sz="2800" dirty="0" err="1"/>
              <a:t>Bagaaaawk</a:t>
            </a:r>
            <a:r>
              <a:rPr lang="en-US" sz="2800" dirty="0"/>
              <a:t>!</a:t>
            </a:r>
          </a:p>
        </p:txBody>
      </p:sp>
      <p:sp>
        <p:nvSpPr>
          <p:cNvPr id="8" name="Oval Callout 7"/>
          <p:cNvSpPr/>
          <p:nvPr/>
        </p:nvSpPr>
        <p:spPr>
          <a:xfrm>
            <a:off x="4654962" y="109030"/>
            <a:ext cx="3491511" cy="1274443"/>
          </a:xfrm>
          <a:prstGeom prst="wedgeEllipseCallout">
            <a:avLst>
              <a:gd name="adj1" fmla="val 47560"/>
              <a:gd name="adj2" fmla="val 74310"/>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STOP KID!!</a:t>
            </a:r>
          </a:p>
        </p:txBody>
      </p:sp>
      <p:pic>
        <p:nvPicPr>
          <p:cNvPr id="2" name="Picture 1"/>
          <p:cNvPicPr>
            <a:picLocks noChangeAspect="1"/>
          </p:cNvPicPr>
          <p:nvPr/>
        </p:nvPicPr>
        <p:blipFill rotWithShape="1">
          <a:blip r:embed="rId3"/>
          <a:srcRect l="2587" t="13686" r="2911" b="13133"/>
          <a:stretch/>
        </p:blipFill>
        <p:spPr>
          <a:xfrm>
            <a:off x="213756" y="1492503"/>
            <a:ext cx="6485910" cy="5003054"/>
          </a:xfrm>
          <a:prstGeom prst="rect">
            <a:avLst/>
          </a:prstGeom>
        </p:spPr>
      </p:pic>
      <p:sp>
        <p:nvSpPr>
          <p:cNvPr id="6" name="Oval Callout 5"/>
          <p:cNvSpPr/>
          <p:nvPr/>
        </p:nvSpPr>
        <p:spPr>
          <a:xfrm>
            <a:off x="3349253" y="3046034"/>
            <a:ext cx="3194051" cy="2832252"/>
          </a:xfrm>
          <a:prstGeom prst="wedgeEllipseCallout">
            <a:avLst>
              <a:gd name="adj1" fmla="val -70104"/>
              <a:gd name="adj2" fmla="val -24057"/>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I need to figure out which values are missing from this one sheet</a:t>
            </a:r>
          </a:p>
        </p:txBody>
      </p:sp>
    </p:spTree>
    <p:extLst>
      <p:ext uri="{BB962C8B-B14F-4D97-AF65-F5344CB8AC3E}">
        <p14:creationId xmlns:p14="http://schemas.microsoft.com/office/powerpoint/2010/main" val="2962796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1202639"/>
            <a:ext cx="2705100" cy="5003054"/>
          </a:xfrm>
          <a:prstGeom prst="rect">
            <a:avLst/>
          </a:prstGeom>
        </p:spPr>
      </p:pic>
      <p:graphicFrame>
        <p:nvGraphicFramePr>
          <p:cNvPr id="5" name="Table 4"/>
          <p:cNvGraphicFramePr>
            <a:graphicFrameLocks noGrp="1"/>
          </p:cNvGraphicFramePr>
          <p:nvPr/>
        </p:nvGraphicFramePr>
        <p:xfrm>
          <a:off x="7886700" y="1037166"/>
          <a:ext cx="3835400" cy="2225040"/>
        </p:xfrm>
        <a:graphic>
          <a:graphicData uri="http://schemas.openxmlformats.org/drawingml/2006/table">
            <a:tbl>
              <a:tblPr firstRow="1" bandRow="1">
                <a:tableStyleId>{5C22544A-7EE6-4342-B048-85BDC9FD1C3A}</a:tableStyleId>
              </a:tblPr>
              <a:tblGrid>
                <a:gridCol w="1917700">
                  <a:extLst>
                    <a:ext uri="{9D8B030D-6E8A-4147-A177-3AD203B41FA5}">
                      <a16:colId xmlns:a16="http://schemas.microsoft.com/office/drawing/2014/main" val="20000"/>
                    </a:ext>
                  </a:extLst>
                </a:gridCol>
                <a:gridCol w="1917700">
                  <a:extLst>
                    <a:ext uri="{9D8B030D-6E8A-4147-A177-3AD203B41FA5}">
                      <a16:colId xmlns:a16="http://schemas.microsoft.com/office/drawing/2014/main" val="20001"/>
                    </a:ext>
                  </a:extLst>
                </a:gridCol>
              </a:tblGrid>
              <a:tr h="370840">
                <a:tc>
                  <a:txBody>
                    <a:bodyPr/>
                    <a:lstStyle/>
                    <a:p>
                      <a:pPr algn="ctr"/>
                      <a:r>
                        <a:rPr lang="en-US" dirty="0">
                          <a:solidFill>
                            <a:sysClr val="windowText" lastClr="000000"/>
                          </a:solidFill>
                        </a:rPr>
                        <a:t>Student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K-PREP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dirty="0">
                          <a:solidFill>
                            <a:sysClr val="windowText" lastClr="0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US"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dirty="0">
                          <a:solidFill>
                            <a:sysClr val="windowText" lastClr="0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dirty="0">
                          <a:solidFill>
                            <a:sysClr val="windowText" lastClr="00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nvGraphicFramePr>
        <p:xfrm>
          <a:off x="7886700" y="3704166"/>
          <a:ext cx="3835400" cy="2225040"/>
        </p:xfrm>
        <a:graphic>
          <a:graphicData uri="http://schemas.openxmlformats.org/drawingml/2006/table">
            <a:tbl>
              <a:tblPr firstRow="1" bandRow="1">
                <a:tableStyleId>{5C22544A-7EE6-4342-B048-85BDC9FD1C3A}</a:tableStyleId>
              </a:tblPr>
              <a:tblGrid>
                <a:gridCol w="1917700">
                  <a:extLst>
                    <a:ext uri="{9D8B030D-6E8A-4147-A177-3AD203B41FA5}">
                      <a16:colId xmlns:a16="http://schemas.microsoft.com/office/drawing/2014/main" val="20000"/>
                    </a:ext>
                  </a:extLst>
                </a:gridCol>
                <a:gridCol w="1917700">
                  <a:extLst>
                    <a:ext uri="{9D8B030D-6E8A-4147-A177-3AD203B41FA5}">
                      <a16:colId xmlns:a16="http://schemas.microsoft.com/office/drawing/2014/main" val="20001"/>
                    </a:ext>
                  </a:extLst>
                </a:gridCol>
              </a:tblGrid>
              <a:tr h="370840">
                <a:tc>
                  <a:txBody>
                    <a:bodyPr/>
                    <a:lstStyle/>
                    <a:p>
                      <a:pPr algn="ctr"/>
                      <a:r>
                        <a:rPr lang="en-US" dirty="0">
                          <a:solidFill>
                            <a:sysClr val="windowText" lastClr="000000"/>
                          </a:solidFill>
                        </a:rPr>
                        <a:t>Student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Course Grades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dirty="0">
                          <a:solidFill>
                            <a:sysClr val="windowText" lastClr="0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US"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dirty="0">
                          <a:solidFill>
                            <a:sysClr val="windowText" lastClr="0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dirty="0">
                          <a:solidFill>
                            <a:sysClr val="windowText" lastClr="00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Oval Callout 6"/>
          <p:cNvSpPr/>
          <p:nvPr/>
        </p:nvSpPr>
        <p:spPr>
          <a:xfrm>
            <a:off x="3276600" y="127000"/>
            <a:ext cx="4279900" cy="2908300"/>
          </a:xfrm>
          <a:prstGeom prst="wedgeEllipseCallout">
            <a:avLst>
              <a:gd name="adj1" fmla="val -63422"/>
              <a:gd name="adj2" fmla="val -6855"/>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a:t>So you want to use a pivot table, but your data is in two different sheets? </a:t>
            </a:r>
            <a:r>
              <a:rPr lang="en-US" sz="2400" dirty="0" err="1"/>
              <a:t>Bagaaaawk</a:t>
            </a:r>
            <a:r>
              <a:rPr lang="en-US" sz="2400" dirty="0"/>
              <a:t>!</a:t>
            </a:r>
          </a:p>
        </p:txBody>
      </p:sp>
      <p:sp>
        <p:nvSpPr>
          <p:cNvPr id="8" name="Oval Callout 7">
            <a:extLst>
              <a:ext uri="{FF2B5EF4-FFF2-40B4-BE49-F238E27FC236}">
                <a16:creationId xmlns:a16="http://schemas.microsoft.com/office/drawing/2014/main" id="{5BAD034A-1D42-0B48-B2B0-8CD99FEEE364}"/>
              </a:ext>
            </a:extLst>
          </p:cNvPr>
          <p:cNvSpPr/>
          <p:nvPr/>
        </p:nvSpPr>
        <p:spPr>
          <a:xfrm>
            <a:off x="3276600" y="3473717"/>
            <a:ext cx="4346510" cy="2600512"/>
          </a:xfrm>
          <a:prstGeom prst="wedgeEllipseCallout">
            <a:avLst>
              <a:gd name="adj1" fmla="val -60210"/>
              <a:gd name="adj2" fmla="val -65072"/>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a:t>Time you landlubbers learned about VLOOKUP()</a:t>
            </a:r>
          </a:p>
        </p:txBody>
      </p:sp>
    </p:spTree>
    <p:extLst>
      <p:ext uri="{BB962C8B-B14F-4D97-AF65-F5344CB8AC3E}">
        <p14:creationId xmlns:p14="http://schemas.microsoft.com/office/powerpoint/2010/main" val="3719383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7936745"/>
              </p:ext>
            </p:extLst>
          </p:nvPr>
        </p:nvGraphicFramePr>
        <p:xfrm>
          <a:off x="122376" y="442198"/>
          <a:ext cx="6777764" cy="2585720"/>
        </p:xfrm>
        <a:graphic>
          <a:graphicData uri="http://schemas.openxmlformats.org/drawingml/2006/table">
            <a:tbl>
              <a:tblPr firstRow="1" bandRow="1">
                <a:tableStyleId>{5C22544A-7EE6-4342-B048-85BDC9FD1C3A}</a:tableStyleId>
              </a:tblPr>
              <a:tblGrid>
                <a:gridCol w="1888264">
                  <a:extLst>
                    <a:ext uri="{9D8B030D-6E8A-4147-A177-3AD203B41FA5}">
                      <a16:colId xmlns:a16="http://schemas.microsoft.com/office/drawing/2014/main" val="20000"/>
                    </a:ext>
                  </a:extLst>
                </a:gridCol>
                <a:gridCol w="4889500">
                  <a:extLst>
                    <a:ext uri="{9D8B030D-6E8A-4147-A177-3AD203B41FA5}">
                      <a16:colId xmlns:a16="http://schemas.microsoft.com/office/drawing/2014/main" val="20002"/>
                    </a:ext>
                  </a:extLst>
                </a:gridCol>
              </a:tblGrid>
              <a:tr h="143932">
                <a:tc>
                  <a:txBody>
                    <a:bodyPr/>
                    <a:lstStyle/>
                    <a:p>
                      <a:pPr algn="ctr"/>
                      <a:r>
                        <a:rPr lang="en-US"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3932">
                <a:tc>
                  <a:txBody>
                    <a:bodyPr/>
                    <a:lstStyle/>
                    <a:p>
                      <a:pPr algn="ctr"/>
                      <a:r>
                        <a:rPr lang="en-US" dirty="0">
                          <a:solidFill>
                            <a:sysClr val="windowText" lastClr="000000"/>
                          </a:solidFill>
                        </a:rPr>
                        <a:t>Student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Has 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=VLOOKUP(A2,Sheet2!$A$2:$B$6,2,FALSE)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US" dirty="0">
                          <a:solidFill>
                            <a:sysClr val="windowText" lastClr="0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dirty="0">
                          <a:solidFill>
                            <a:sysClr val="windowText" lastClr="0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This row throws an #N/A rather than a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US" dirty="0">
                          <a:solidFill>
                            <a:sysClr val="windowText" lastClr="00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77013825"/>
              </p:ext>
            </p:extLst>
          </p:nvPr>
        </p:nvGraphicFramePr>
        <p:xfrm>
          <a:off x="122376" y="3544992"/>
          <a:ext cx="3835400" cy="2225040"/>
        </p:xfrm>
        <a:graphic>
          <a:graphicData uri="http://schemas.openxmlformats.org/drawingml/2006/table">
            <a:tbl>
              <a:tblPr firstRow="1" bandRow="1">
                <a:tableStyleId>{5C22544A-7EE6-4342-B048-85BDC9FD1C3A}</a:tableStyleId>
              </a:tblPr>
              <a:tblGrid>
                <a:gridCol w="1917700">
                  <a:extLst>
                    <a:ext uri="{9D8B030D-6E8A-4147-A177-3AD203B41FA5}">
                      <a16:colId xmlns:a16="http://schemas.microsoft.com/office/drawing/2014/main" val="20000"/>
                    </a:ext>
                  </a:extLst>
                </a:gridCol>
                <a:gridCol w="1917700">
                  <a:extLst>
                    <a:ext uri="{9D8B030D-6E8A-4147-A177-3AD203B41FA5}">
                      <a16:colId xmlns:a16="http://schemas.microsoft.com/office/drawing/2014/main" val="20001"/>
                    </a:ext>
                  </a:extLst>
                </a:gridCol>
              </a:tblGrid>
              <a:tr h="370840">
                <a:tc>
                  <a:txBody>
                    <a:bodyPr/>
                    <a:lstStyle/>
                    <a:p>
                      <a:pPr algn="ctr"/>
                      <a:r>
                        <a:rPr lang="en-US"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dirty="0">
                          <a:solidFill>
                            <a:sysClr val="windowText" lastClr="000000"/>
                          </a:solidFill>
                        </a:rPr>
                        <a:t>Student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FLAG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70840">
                <a:tc>
                  <a:txBody>
                    <a:bodyPr/>
                    <a:lstStyle/>
                    <a:p>
                      <a:pPr algn="ctr"/>
                      <a:r>
                        <a:rPr lang="en-US" dirty="0">
                          <a:solidFill>
                            <a:sysClr val="windowText" lastClr="0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dirty="0">
                          <a:solidFill>
                            <a:sysClr val="windowText" lastClr="00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7" name="Oval Callout 6"/>
          <p:cNvSpPr/>
          <p:nvPr/>
        </p:nvSpPr>
        <p:spPr>
          <a:xfrm>
            <a:off x="4102100" y="3086100"/>
            <a:ext cx="5842000" cy="3522186"/>
          </a:xfrm>
          <a:prstGeom prst="wedgeEllipseCallout">
            <a:avLst>
              <a:gd name="adj1" fmla="val 56160"/>
              <a:gd name="adj2" fmla="val -93803"/>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dirty="0"/>
              <a:t>VLOOKUP will match the ID columns, get the value from the matching row and stick it in the cell where you put the formula. If no match is found you get a #N/A</a:t>
            </a:r>
          </a:p>
        </p:txBody>
      </p:sp>
      <p:cxnSp>
        <p:nvCxnSpPr>
          <p:cNvPr id="15" name="Straight Arrow Connector 14"/>
          <p:cNvCxnSpPr/>
          <p:nvPr/>
        </p:nvCxnSpPr>
        <p:spPr>
          <a:xfrm flipV="1">
            <a:off x="3187700" y="1365662"/>
            <a:ext cx="374897" cy="306663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524" y="1043465"/>
            <a:ext cx="2705100" cy="5003054"/>
          </a:xfrm>
          <a:prstGeom prst="rect">
            <a:avLst/>
          </a:prstGeom>
        </p:spPr>
      </p:pic>
    </p:spTree>
    <p:extLst>
      <p:ext uri="{BB962C8B-B14F-4D97-AF65-F5344CB8AC3E}">
        <p14:creationId xmlns:p14="http://schemas.microsoft.com/office/powerpoint/2010/main" val="90429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5552" y="1215339"/>
            <a:ext cx="2705100" cy="5003054"/>
          </a:xfrm>
          <a:prstGeom prst="rect">
            <a:avLst/>
          </a:prstGeom>
        </p:spPr>
      </p:pic>
      <p:sp>
        <p:nvSpPr>
          <p:cNvPr id="7" name="Oval Callout 6"/>
          <p:cNvSpPr/>
          <p:nvPr/>
        </p:nvSpPr>
        <p:spPr>
          <a:xfrm>
            <a:off x="7970652" y="97366"/>
            <a:ext cx="4082803" cy="3619500"/>
          </a:xfrm>
          <a:prstGeom prst="wedgeEllipseCallout">
            <a:avLst>
              <a:gd name="adj1" fmla="val -63453"/>
              <a:gd name="adj2" fmla="val -1279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And knowing is half the battle! </a:t>
            </a:r>
            <a:r>
              <a:rPr lang="en-US" sz="4000" dirty="0" err="1"/>
              <a:t>Bagaaaawk</a:t>
            </a:r>
            <a:r>
              <a:rPr lang="en-US" sz="4000" dirty="0"/>
              <a:t>!</a:t>
            </a:r>
          </a:p>
        </p:txBody>
      </p:sp>
      <p:sp>
        <p:nvSpPr>
          <p:cNvPr id="8" name="Oval Callout 7"/>
          <p:cNvSpPr/>
          <p:nvPr/>
        </p:nvSpPr>
        <p:spPr>
          <a:xfrm>
            <a:off x="130628" y="168833"/>
            <a:ext cx="5700155" cy="2368321"/>
          </a:xfrm>
          <a:prstGeom prst="wedgeEllipseCallout">
            <a:avLst>
              <a:gd name="adj1" fmla="val 59031"/>
              <a:gd name="adj2" fmla="val 10599"/>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a:t>And Voila!</a:t>
            </a:r>
            <a:br>
              <a:rPr lang="en-US" sz="4400"/>
            </a:br>
            <a:r>
              <a:rPr lang="en-US" sz="4400" dirty="0"/>
              <a:t>Now you know!!</a:t>
            </a:r>
          </a:p>
        </p:txBody>
      </p:sp>
      <p:pic>
        <p:nvPicPr>
          <p:cNvPr id="2" name="Picture 1">
            <a:extLst>
              <a:ext uri="{FF2B5EF4-FFF2-40B4-BE49-F238E27FC236}">
                <a16:creationId xmlns:a16="http://schemas.microsoft.com/office/drawing/2014/main" id="{179E64C1-EF63-8B4A-AA21-3ADD1A90467E}"/>
              </a:ext>
            </a:extLst>
          </p:cNvPr>
          <p:cNvPicPr>
            <a:picLocks noChangeAspect="1"/>
          </p:cNvPicPr>
          <p:nvPr/>
        </p:nvPicPr>
        <p:blipFill rotWithShape="1">
          <a:blip r:embed="rId3"/>
          <a:srcRect l="14598" r="17888"/>
          <a:stretch/>
        </p:blipFill>
        <p:spPr>
          <a:xfrm>
            <a:off x="138545" y="2664586"/>
            <a:ext cx="4654172" cy="3875800"/>
          </a:xfrm>
          <a:prstGeom prst="rect">
            <a:avLst/>
          </a:prstGeom>
        </p:spPr>
      </p:pic>
    </p:spTree>
    <p:extLst>
      <p:ext uri="{BB962C8B-B14F-4D97-AF65-F5344CB8AC3E}">
        <p14:creationId xmlns:p14="http://schemas.microsoft.com/office/powerpoint/2010/main" val="1527024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484" t="7620" r="5432" b="10823"/>
          <a:stretch/>
        </p:blipFill>
        <p:spPr>
          <a:xfrm>
            <a:off x="279400" y="2945081"/>
            <a:ext cx="5893108" cy="368123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5552" y="1215339"/>
            <a:ext cx="2705100" cy="5003054"/>
          </a:xfrm>
          <a:prstGeom prst="rect">
            <a:avLst/>
          </a:prstGeom>
        </p:spPr>
      </p:pic>
      <p:sp>
        <p:nvSpPr>
          <p:cNvPr id="7" name="Oval Callout 6"/>
          <p:cNvSpPr/>
          <p:nvPr/>
        </p:nvSpPr>
        <p:spPr>
          <a:xfrm>
            <a:off x="7970652" y="97366"/>
            <a:ext cx="4082803" cy="3619500"/>
          </a:xfrm>
          <a:prstGeom prst="wedgeEllipseCallout">
            <a:avLst>
              <a:gd name="adj1" fmla="val -63453"/>
              <a:gd name="adj2" fmla="val -1279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And knowing is half the battle! </a:t>
            </a:r>
            <a:r>
              <a:rPr lang="en-US" sz="4000" dirty="0" err="1"/>
              <a:t>Bagaaaawk</a:t>
            </a:r>
            <a:r>
              <a:rPr lang="en-US" sz="4000" dirty="0"/>
              <a:t>!</a:t>
            </a:r>
          </a:p>
        </p:txBody>
      </p:sp>
      <p:sp>
        <p:nvSpPr>
          <p:cNvPr id="8" name="Oval Callout 7"/>
          <p:cNvSpPr/>
          <p:nvPr/>
        </p:nvSpPr>
        <p:spPr>
          <a:xfrm>
            <a:off x="130628" y="168833"/>
            <a:ext cx="5700155" cy="2368321"/>
          </a:xfrm>
          <a:prstGeom prst="wedgeEllipseCallout">
            <a:avLst>
              <a:gd name="adj1" fmla="val 59031"/>
              <a:gd name="adj2" fmla="val 10599"/>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a:t>And Voila!</a:t>
            </a:r>
            <a:br>
              <a:rPr lang="en-US" sz="4400"/>
            </a:br>
            <a:r>
              <a:rPr lang="en-US" sz="4400" dirty="0"/>
              <a:t>Now you know!!</a:t>
            </a:r>
          </a:p>
        </p:txBody>
      </p:sp>
      <p:pic>
        <p:nvPicPr>
          <p:cNvPr id="2" name="Picture 1">
            <a:extLst>
              <a:ext uri="{FF2B5EF4-FFF2-40B4-BE49-F238E27FC236}">
                <a16:creationId xmlns:a16="http://schemas.microsoft.com/office/drawing/2014/main" id="{179E64C1-EF63-8B4A-AA21-3ADD1A90467E}"/>
              </a:ext>
            </a:extLst>
          </p:cNvPr>
          <p:cNvPicPr>
            <a:picLocks noChangeAspect="1"/>
          </p:cNvPicPr>
          <p:nvPr/>
        </p:nvPicPr>
        <p:blipFill rotWithShape="1">
          <a:blip r:embed="rId4"/>
          <a:srcRect l="14598" r="17888"/>
          <a:stretch/>
        </p:blipFill>
        <p:spPr>
          <a:xfrm>
            <a:off x="8556478" y="3946848"/>
            <a:ext cx="2911151" cy="2424285"/>
          </a:xfrm>
          <a:prstGeom prst="rect">
            <a:avLst/>
          </a:prstGeom>
        </p:spPr>
      </p:pic>
    </p:spTree>
    <p:extLst>
      <p:ext uri="{BB962C8B-B14F-4D97-AF65-F5344CB8AC3E}">
        <p14:creationId xmlns:p14="http://schemas.microsoft.com/office/powerpoint/2010/main" val="2649298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DA556CC-AFFF-B442-AA20-B3DB1158A0BA}"/>
              </a:ext>
            </a:extLst>
          </p:cNvPr>
          <p:cNvGraphicFramePr>
            <a:graphicFrameLocks noGrp="1"/>
          </p:cNvGraphicFramePr>
          <p:nvPr>
            <p:extLst>
              <p:ext uri="{D42A27DB-BD31-4B8C-83A1-F6EECF244321}">
                <p14:modId xmlns:p14="http://schemas.microsoft.com/office/powerpoint/2010/main" val="939637905"/>
              </p:ext>
            </p:extLst>
          </p:nvPr>
        </p:nvGraphicFramePr>
        <p:xfrm>
          <a:off x="417209" y="2724698"/>
          <a:ext cx="5847663" cy="3200400"/>
        </p:xfrm>
        <a:graphic>
          <a:graphicData uri="http://schemas.openxmlformats.org/drawingml/2006/table">
            <a:tbl>
              <a:tblPr firstRow="1" bandRow="1">
                <a:tableStyleId>{5C22544A-7EE6-4342-B048-85BDC9FD1C3A}</a:tableStyleId>
              </a:tblPr>
              <a:tblGrid>
                <a:gridCol w="1949221">
                  <a:extLst>
                    <a:ext uri="{9D8B030D-6E8A-4147-A177-3AD203B41FA5}">
                      <a16:colId xmlns:a16="http://schemas.microsoft.com/office/drawing/2014/main" val="20000"/>
                    </a:ext>
                  </a:extLst>
                </a:gridCol>
                <a:gridCol w="1949221">
                  <a:extLst>
                    <a:ext uri="{9D8B030D-6E8A-4147-A177-3AD203B41FA5}">
                      <a16:colId xmlns:a16="http://schemas.microsoft.com/office/drawing/2014/main" val="20001"/>
                    </a:ext>
                  </a:extLst>
                </a:gridCol>
                <a:gridCol w="1949221">
                  <a:extLst>
                    <a:ext uri="{9D8B030D-6E8A-4147-A177-3AD203B41FA5}">
                      <a16:colId xmlns:a16="http://schemas.microsoft.com/office/drawing/2014/main" val="1910014921"/>
                    </a:ext>
                  </a:extLst>
                </a:gridCol>
              </a:tblGrid>
              <a:tr h="370840">
                <a:tc>
                  <a:txBody>
                    <a:bodyPr/>
                    <a:lstStyle/>
                    <a:p>
                      <a:pPr algn="ctr"/>
                      <a:r>
                        <a:rPr lang="en-US" sz="2400"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sz="2400" dirty="0">
                          <a:solidFill>
                            <a:sysClr val="windowText" lastClr="000000"/>
                          </a:solidFill>
                        </a:rPr>
                        <a:t>Last, First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rPr>
                        <a:t>First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rPr>
                        <a:t>Last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sz="2400" dirty="0">
                          <a:solidFill>
                            <a:sysClr val="windowText" lastClr="000000"/>
                          </a:solidFill>
                        </a:rPr>
                        <a:t>Smith, Bob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rPr>
                        <a:t>Bob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rPr>
                        <a:t>Smith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3" name="Rectangle 2">
            <a:extLst>
              <a:ext uri="{FF2B5EF4-FFF2-40B4-BE49-F238E27FC236}">
                <a16:creationId xmlns:a16="http://schemas.microsoft.com/office/drawing/2014/main" id="{4E609837-4E22-BB4D-BDEA-2318E66F5C5A}"/>
              </a:ext>
            </a:extLst>
          </p:cNvPr>
          <p:cNvSpPr/>
          <p:nvPr/>
        </p:nvSpPr>
        <p:spPr>
          <a:xfrm>
            <a:off x="6707985" y="4568491"/>
            <a:ext cx="5333255" cy="523220"/>
          </a:xfrm>
          <a:prstGeom prst="rect">
            <a:avLst/>
          </a:prstGeom>
        </p:spPr>
        <p:txBody>
          <a:bodyPr wrap="none">
            <a:spAutoFit/>
          </a:bodyPr>
          <a:lstStyle/>
          <a:p>
            <a:r>
              <a:rPr lang="en-US" sz="2800" dirty="0"/>
              <a:t>=RIGHT(A3,LEN(A3)-FIND(",",A3)-1)</a:t>
            </a:r>
          </a:p>
        </p:txBody>
      </p:sp>
      <p:cxnSp>
        <p:nvCxnSpPr>
          <p:cNvPr id="5" name="Straight Arrow Connector 4">
            <a:extLst>
              <a:ext uri="{FF2B5EF4-FFF2-40B4-BE49-F238E27FC236}">
                <a16:creationId xmlns:a16="http://schemas.microsoft.com/office/drawing/2014/main" id="{82DD5504-11FF-0F4D-A3C3-8B5C31BEBEDD}"/>
              </a:ext>
            </a:extLst>
          </p:cNvPr>
          <p:cNvCxnSpPr>
            <a:cxnSpLocks/>
            <a:stCxn id="3" idx="1"/>
          </p:cNvCxnSpPr>
          <p:nvPr/>
        </p:nvCxnSpPr>
        <p:spPr>
          <a:xfrm flipH="1" flipV="1">
            <a:off x="5795317" y="3996714"/>
            <a:ext cx="912668" cy="833387"/>
          </a:xfrm>
          <a:prstGeom prst="straightConnector1">
            <a:avLst/>
          </a:prstGeom>
          <a:ln w="50800">
            <a:tailEnd type="triangle" w="lg" len="lg"/>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D0DD221-5355-AD4D-8C9E-796E542B3CEF}"/>
              </a:ext>
            </a:extLst>
          </p:cNvPr>
          <p:cNvSpPr/>
          <p:nvPr/>
        </p:nvSpPr>
        <p:spPr>
          <a:xfrm>
            <a:off x="6731135" y="5401878"/>
            <a:ext cx="3810402" cy="523220"/>
          </a:xfrm>
          <a:prstGeom prst="rect">
            <a:avLst/>
          </a:prstGeom>
        </p:spPr>
        <p:txBody>
          <a:bodyPr wrap="none">
            <a:spAutoFit/>
          </a:bodyPr>
          <a:lstStyle/>
          <a:p>
            <a:r>
              <a:rPr lang="en-US" sz="2800" dirty="0"/>
              <a:t>=LEFT(A2,FIND(",",A2)-1)</a:t>
            </a:r>
          </a:p>
        </p:txBody>
      </p:sp>
      <p:cxnSp>
        <p:nvCxnSpPr>
          <p:cNvPr id="8" name="Straight Arrow Connector 7">
            <a:extLst>
              <a:ext uri="{FF2B5EF4-FFF2-40B4-BE49-F238E27FC236}">
                <a16:creationId xmlns:a16="http://schemas.microsoft.com/office/drawing/2014/main" id="{365FAA4B-9414-4D4E-BE0A-2C27F87F9ABD}"/>
              </a:ext>
            </a:extLst>
          </p:cNvPr>
          <p:cNvCxnSpPr>
            <a:cxnSpLocks/>
            <a:stCxn id="6" idx="1"/>
          </p:cNvCxnSpPr>
          <p:nvPr/>
        </p:nvCxnSpPr>
        <p:spPr>
          <a:xfrm flipH="1" flipV="1">
            <a:off x="3818238" y="3996714"/>
            <a:ext cx="2912897" cy="1666774"/>
          </a:xfrm>
          <a:prstGeom prst="straightConnector1">
            <a:avLst/>
          </a:prstGeom>
          <a:ln w="50800">
            <a:tailEnd type="triangle" w="lg" len="lg"/>
          </a:ln>
        </p:spPr>
        <p:style>
          <a:lnRef idx="1">
            <a:schemeClr val="accent1"/>
          </a:lnRef>
          <a:fillRef idx="0">
            <a:schemeClr val="accent1"/>
          </a:fillRef>
          <a:effectRef idx="0">
            <a:schemeClr val="accent1"/>
          </a:effectRef>
          <a:fontRef idx="minor">
            <a:schemeClr val="tx1"/>
          </a:fontRef>
        </p:style>
      </p:cxnSp>
      <p:pic>
        <p:nvPicPr>
          <p:cNvPr id="7" name="Picture 6" descr="A picture containing shirt&#10;&#10;Description automatically generated">
            <a:extLst>
              <a:ext uri="{FF2B5EF4-FFF2-40B4-BE49-F238E27FC236}">
                <a16:creationId xmlns:a16="http://schemas.microsoft.com/office/drawing/2014/main" id="{1FD88937-829A-8E45-8B24-014289A10516}"/>
              </a:ext>
            </a:extLst>
          </p:cNvPr>
          <p:cNvPicPr>
            <a:picLocks noChangeAspect="1"/>
          </p:cNvPicPr>
          <p:nvPr/>
        </p:nvPicPr>
        <p:blipFill>
          <a:blip r:embed="rId2"/>
          <a:stretch>
            <a:fillRect/>
          </a:stretch>
        </p:blipFill>
        <p:spPr>
          <a:xfrm>
            <a:off x="7838022" y="524656"/>
            <a:ext cx="2163804" cy="3529706"/>
          </a:xfrm>
          <a:prstGeom prst="rect">
            <a:avLst/>
          </a:prstGeom>
        </p:spPr>
      </p:pic>
      <p:sp>
        <p:nvSpPr>
          <p:cNvPr id="12" name="Rounded Rectangular Callout 11">
            <a:extLst>
              <a:ext uri="{FF2B5EF4-FFF2-40B4-BE49-F238E27FC236}">
                <a16:creationId xmlns:a16="http://schemas.microsoft.com/office/drawing/2014/main" id="{7BAC3025-0016-EC40-B34E-F5A50A7FBFBD}"/>
              </a:ext>
            </a:extLst>
          </p:cNvPr>
          <p:cNvSpPr/>
          <p:nvPr/>
        </p:nvSpPr>
        <p:spPr>
          <a:xfrm>
            <a:off x="417209" y="233963"/>
            <a:ext cx="5847664" cy="2336241"/>
          </a:xfrm>
          <a:prstGeom prst="wedgeRoundRectCallout">
            <a:avLst>
              <a:gd name="adj1" fmla="val 71614"/>
              <a:gd name="adj2" fmla="val 36412"/>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 told Murdock I needed first and last name in separate columns. Instead he sent me last, first all in the same field. Normally I would pity that fool… HARD, but instead I’ll just use these formulas to transform the data.</a:t>
            </a:r>
          </a:p>
        </p:txBody>
      </p:sp>
    </p:spTree>
    <p:extLst>
      <p:ext uri="{BB962C8B-B14F-4D97-AF65-F5344CB8AC3E}">
        <p14:creationId xmlns:p14="http://schemas.microsoft.com/office/powerpoint/2010/main" val="1037282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2859</TotalTime>
  <Words>547</Words>
  <Application>Microsoft Macintosh PowerPoint</Application>
  <PresentationFormat>Widescreen</PresentationFormat>
  <Paragraphs>142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Swan, Gerry M</dc:creator>
  <cp:lastModifiedBy>Swan, Gerry M.</cp:lastModifiedBy>
  <cp:revision>22</cp:revision>
  <dcterms:created xsi:type="dcterms:W3CDTF">2015-08-25T19:54:02Z</dcterms:created>
  <dcterms:modified xsi:type="dcterms:W3CDTF">2022-09-26T14:30:35Z</dcterms:modified>
</cp:coreProperties>
</file>