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2" r:id="rId4"/>
    <p:sldId id="265" r:id="rId5"/>
    <p:sldId id="259" r:id="rId6"/>
    <p:sldId id="258" r:id="rId7"/>
    <p:sldId id="260" r:id="rId8"/>
    <p:sldId id="257"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41"/>
    <p:restoredTop sz="94671"/>
  </p:normalViewPr>
  <p:slideViewPr>
    <p:cSldViewPr snapToGrid="0" snapToObjects="1">
      <p:cViewPr varScale="1">
        <p:scale>
          <a:sx n="125" d="100"/>
          <a:sy n="125" d="100"/>
        </p:scale>
        <p:origin x="4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6F99E-BC16-931B-0938-D0FFC58CB3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588618-765E-F156-8251-1FB1369782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14DF48-3C9A-D7CB-DD41-D317B9F43637}"/>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5" name="Footer Placeholder 4">
            <a:extLst>
              <a:ext uri="{FF2B5EF4-FFF2-40B4-BE49-F238E27FC236}">
                <a16:creationId xmlns:a16="http://schemas.microsoft.com/office/drawing/2014/main" id="{E19F664D-71C5-D44B-869A-ECD1044D56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7DF945-67F2-8130-D41C-E3AC7C5512DD}"/>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3979177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37E3A-69D0-0787-2933-4B923A21B6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F3DE8F-20B2-727B-55FC-2B3352849F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384388-EA4A-E33A-285C-3123C9AEDEFA}"/>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5" name="Footer Placeholder 4">
            <a:extLst>
              <a:ext uri="{FF2B5EF4-FFF2-40B4-BE49-F238E27FC236}">
                <a16:creationId xmlns:a16="http://schemas.microsoft.com/office/drawing/2014/main" id="{E4BC9DC1-5F2D-2ABB-C4F6-4CF174C00B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0284A-53B9-3206-AC90-5FA153208D4F}"/>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247619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09EB5A-A1D5-2888-0BBA-D7F9279AC2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3D4905-F795-B79E-AE65-A41470ADD5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7A9274-8B48-EC6B-3137-6071FF01E0AC}"/>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5" name="Footer Placeholder 4">
            <a:extLst>
              <a:ext uri="{FF2B5EF4-FFF2-40B4-BE49-F238E27FC236}">
                <a16:creationId xmlns:a16="http://schemas.microsoft.com/office/drawing/2014/main" id="{92618B3B-84D6-99C5-B970-2B0B33149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51436C-D144-DC1A-4B0A-C2E27FD544C5}"/>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377366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B7DB2-563F-0796-3F55-6FD5F8219B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0286A7-7ED3-0738-C27F-32BAE33CC5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15647D-FB34-58F8-7BED-BC41DF5A2D2D}"/>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5" name="Footer Placeholder 4">
            <a:extLst>
              <a:ext uri="{FF2B5EF4-FFF2-40B4-BE49-F238E27FC236}">
                <a16:creationId xmlns:a16="http://schemas.microsoft.com/office/drawing/2014/main" id="{638C95C1-8594-0364-FB89-53FEBB6391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8B4ECA-6624-1A62-7819-2E4C92EE9604}"/>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24949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E2D6A-093A-56D9-C011-CE9E507224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35578C-D29A-CCB0-8FD7-FD88683AF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DBBE5F-B26C-E0AC-ABE8-ABA1E44E90D1}"/>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5" name="Footer Placeholder 4">
            <a:extLst>
              <a:ext uri="{FF2B5EF4-FFF2-40B4-BE49-F238E27FC236}">
                <a16:creationId xmlns:a16="http://schemas.microsoft.com/office/drawing/2014/main" id="{F278D978-40C8-E372-4D79-42525CB21D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4C36F0-9E10-E454-BFEF-4C09E1B7131B}"/>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94559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A3A3-99AB-B827-EFCB-499EF54214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42ABDC-3BB9-5595-9108-465F9F1AC4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3D035B-FFB8-118D-84E0-DE256DDA6A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65C1A5-DF93-ABF9-8539-EB0F12933A4F}"/>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6" name="Footer Placeholder 5">
            <a:extLst>
              <a:ext uri="{FF2B5EF4-FFF2-40B4-BE49-F238E27FC236}">
                <a16:creationId xmlns:a16="http://schemas.microsoft.com/office/drawing/2014/main" id="{515F25BB-47EA-D81A-A5F8-DE9F1A3C3E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2CB2-1C99-5760-6696-658A439628B1}"/>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143856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A4B25-A5CA-50A9-4D91-E0085B50A8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EAF19D-60D3-74F1-066B-F53BC5F3B0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73B30-301E-74AD-736F-CA76829021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E30B44-DC29-291F-1EED-7A6836236C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99D23D-9710-6E4D-47CE-14FDA98F07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FFD7BD-42C5-08C4-DE7A-B591DF6DD5D1}"/>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8" name="Footer Placeholder 7">
            <a:extLst>
              <a:ext uri="{FF2B5EF4-FFF2-40B4-BE49-F238E27FC236}">
                <a16:creationId xmlns:a16="http://schemas.microsoft.com/office/drawing/2014/main" id="{DDFC89DD-34A2-63B0-F8C8-B8C44F3352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AA2C39-AC60-56B2-2740-6FC4BF925E98}"/>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65518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DC4E0-4DB1-A185-8679-77F3E2E623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7F0956-7EC1-C4A8-84D2-FCC25F53E409}"/>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4" name="Footer Placeholder 3">
            <a:extLst>
              <a:ext uri="{FF2B5EF4-FFF2-40B4-BE49-F238E27FC236}">
                <a16:creationId xmlns:a16="http://schemas.microsoft.com/office/drawing/2014/main" id="{7C42C46D-0091-2C16-D2A2-DE683666D5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CB2CD8-7868-C3F7-24BA-8B5CC611A856}"/>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208094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C8C7FD-4AAA-E2EA-34E1-625537049644}"/>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3" name="Footer Placeholder 2">
            <a:extLst>
              <a:ext uri="{FF2B5EF4-FFF2-40B4-BE49-F238E27FC236}">
                <a16:creationId xmlns:a16="http://schemas.microsoft.com/office/drawing/2014/main" id="{407E0BF0-58B5-DE5F-A1C8-934983D99D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9B5E4C-F6AE-ADB7-7327-822044DAC976}"/>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3784339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2C9AC-773D-37E0-3A84-AE3510837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626760-EAF9-3129-F8A5-F1C8FE5D7C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A366DA-BB29-5853-196A-E1B369738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EA80C4-C742-A69B-1B1C-38FDE5DA8F4C}"/>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6" name="Footer Placeholder 5">
            <a:extLst>
              <a:ext uri="{FF2B5EF4-FFF2-40B4-BE49-F238E27FC236}">
                <a16:creationId xmlns:a16="http://schemas.microsoft.com/office/drawing/2014/main" id="{E034CD8B-0696-D3E0-049E-962D0D40DF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E6CDAF-DE7A-9CAC-0ED1-F04650049A91}"/>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5686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33FC3-59B4-0D0E-A604-AAFD35D3C1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A9C501-8FBE-E87A-40E7-7BC373628D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A096A5-EA75-230E-6330-50872328BC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04A559-7C0A-D8FE-5A3E-75F21A624ADD}"/>
              </a:ext>
            </a:extLst>
          </p:cNvPr>
          <p:cNvSpPr>
            <a:spLocks noGrp="1"/>
          </p:cNvSpPr>
          <p:nvPr>
            <p:ph type="dt" sz="half" idx="10"/>
          </p:nvPr>
        </p:nvSpPr>
        <p:spPr/>
        <p:txBody>
          <a:bodyPr/>
          <a:lstStyle/>
          <a:p>
            <a:fld id="{6DA333AB-315E-A145-91D0-B42E57CC35DE}" type="datetimeFigureOut">
              <a:rPr lang="en-US" smtClean="0"/>
              <a:t>4/21/22</a:t>
            </a:fld>
            <a:endParaRPr lang="en-US"/>
          </a:p>
        </p:txBody>
      </p:sp>
      <p:sp>
        <p:nvSpPr>
          <p:cNvPr id="6" name="Footer Placeholder 5">
            <a:extLst>
              <a:ext uri="{FF2B5EF4-FFF2-40B4-BE49-F238E27FC236}">
                <a16:creationId xmlns:a16="http://schemas.microsoft.com/office/drawing/2014/main" id="{D77109EA-B163-2545-C895-2B1032455B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1C1869-2E84-9494-A4C6-383F5D505178}"/>
              </a:ext>
            </a:extLst>
          </p:cNvPr>
          <p:cNvSpPr>
            <a:spLocks noGrp="1"/>
          </p:cNvSpPr>
          <p:nvPr>
            <p:ph type="sldNum" sz="quarter" idx="12"/>
          </p:nvPr>
        </p:nvSpPr>
        <p:spPr/>
        <p:txBody>
          <a:bodyPr/>
          <a:lstStyle/>
          <a:p>
            <a:fld id="{06C9763B-5FFC-A843-ADFA-85E7BB951D78}" type="slidenum">
              <a:rPr lang="en-US" smtClean="0"/>
              <a:t>‹#›</a:t>
            </a:fld>
            <a:endParaRPr lang="en-US"/>
          </a:p>
        </p:txBody>
      </p:sp>
    </p:spTree>
    <p:extLst>
      <p:ext uri="{BB962C8B-B14F-4D97-AF65-F5344CB8AC3E}">
        <p14:creationId xmlns:p14="http://schemas.microsoft.com/office/powerpoint/2010/main" val="1608669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F2D888-E1E7-D1E2-6FCC-330025FA4D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2B5D87-1BE1-8851-7DCD-D1D7334048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AEF94-C455-2CAA-1C8C-E43A778CA9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A333AB-315E-A145-91D0-B42E57CC35DE}" type="datetimeFigureOut">
              <a:rPr lang="en-US" smtClean="0"/>
              <a:t>4/21/22</a:t>
            </a:fld>
            <a:endParaRPr lang="en-US"/>
          </a:p>
        </p:txBody>
      </p:sp>
      <p:sp>
        <p:nvSpPr>
          <p:cNvPr id="5" name="Footer Placeholder 4">
            <a:extLst>
              <a:ext uri="{FF2B5EF4-FFF2-40B4-BE49-F238E27FC236}">
                <a16:creationId xmlns:a16="http://schemas.microsoft.com/office/drawing/2014/main" id="{11057E01-2A09-961B-ECC1-96E6E1446E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9E4720-C876-7244-C2D0-C2E9FF793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9763B-5FFC-A843-ADFA-85E7BB951D78}" type="slidenum">
              <a:rPr lang="en-US" smtClean="0"/>
              <a:t>‹#›</a:t>
            </a:fld>
            <a:endParaRPr lang="en-US"/>
          </a:p>
        </p:txBody>
      </p:sp>
    </p:spTree>
    <p:extLst>
      <p:ext uri="{BB962C8B-B14F-4D97-AF65-F5344CB8AC3E}">
        <p14:creationId xmlns:p14="http://schemas.microsoft.com/office/powerpoint/2010/main" val="3067366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erson wearing a baseball hat&#10;&#10;Description automatically generated with low confidence">
            <a:extLst>
              <a:ext uri="{FF2B5EF4-FFF2-40B4-BE49-F238E27FC236}">
                <a16:creationId xmlns:a16="http://schemas.microsoft.com/office/drawing/2014/main" id="{1363CC6F-C6C0-E2D5-5611-35FA95A00CD5}"/>
              </a:ext>
            </a:extLst>
          </p:cNvPr>
          <p:cNvPicPr>
            <a:picLocks noChangeAspect="1"/>
          </p:cNvPicPr>
          <p:nvPr/>
        </p:nvPicPr>
        <p:blipFill rotWithShape="1">
          <a:blip r:embed="rId2"/>
          <a:srcRect l="75" r="6575"/>
          <a:stretch/>
        </p:blipFill>
        <p:spPr>
          <a:xfrm>
            <a:off x="-1504" y="1282"/>
            <a:ext cx="12191980" cy="6856718"/>
          </a:xfrm>
          <a:prstGeom prst="rect">
            <a:avLst/>
          </a:prstGeom>
        </p:spPr>
      </p:pic>
      <p:sp>
        <p:nvSpPr>
          <p:cNvPr id="5" name="Rounded Rectangular Callout 4">
            <a:extLst>
              <a:ext uri="{FF2B5EF4-FFF2-40B4-BE49-F238E27FC236}">
                <a16:creationId xmlns:a16="http://schemas.microsoft.com/office/drawing/2014/main" id="{A72663F0-C6BE-BE45-9D15-D5FDF94BB67D}"/>
              </a:ext>
            </a:extLst>
          </p:cNvPr>
          <p:cNvSpPr/>
          <p:nvPr/>
        </p:nvSpPr>
        <p:spPr>
          <a:xfrm>
            <a:off x="7893270" y="329656"/>
            <a:ext cx="3951889" cy="1977081"/>
          </a:xfrm>
          <a:prstGeom prst="wedgeRoundRectCallout">
            <a:avLst>
              <a:gd name="adj1" fmla="val -71841"/>
              <a:gd name="adj2" fmla="val 86422"/>
              <a:gd name="adj3" fmla="val 16667"/>
            </a:avLst>
          </a:prstGeom>
          <a:solidFill>
            <a:schemeClr val="bg1">
              <a:lumMod val="95000"/>
            </a:schemeClr>
          </a:solidFill>
          <a:ln w="285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solidFill>
                  <a:schemeClr val="tx1"/>
                </a:solidFill>
              </a:rPr>
              <a:t>We here talking about tactics.</a:t>
            </a:r>
          </a:p>
        </p:txBody>
      </p:sp>
    </p:spTree>
    <p:extLst>
      <p:ext uri="{BB962C8B-B14F-4D97-AF65-F5344CB8AC3E}">
        <p14:creationId xmlns:p14="http://schemas.microsoft.com/office/powerpoint/2010/main" val="2041271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007C7-62F2-D59E-CFAC-8E4F35718ACB}"/>
              </a:ext>
            </a:extLst>
          </p:cNvPr>
          <p:cNvSpPr>
            <a:spLocks noGrp="1"/>
          </p:cNvSpPr>
          <p:nvPr>
            <p:ph type="title"/>
          </p:nvPr>
        </p:nvSpPr>
        <p:spPr/>
        <p:txBody>
          <a:bodyPr/>
          <a:lstStyle/>
          <a:p>
            <a:r>
              <a:rPr lang="en-US" dirty="0"/>
              <a:t>5E (Another version)</a:t>
            </a:r>
          </a:p>
        </p:txBody>
      </p:sp>
      <p:pic>
        <p:nvPicPr>
          <p:cNvPr id="3" name="Picture 2">
            <a:extLst>
              <a:ext uri="{FF2B5EF4-FFF2-40B4-BE49-F238E27FC236}">
                <a16:creationId xmlns:a16="http://schemas.microsoft.com/office/drawing/2014/main" id="{64203B03-6BAC-E743-5751-323B42E3C422}"/>
              </a:ext>
            </a:extLst>
          </p:cNvPr>
          <p:cNvPicPr>
            <a:picLocks noChangeAspect="1"/>
          </p:cNvPicPr>
          <p:nvPr/>
        </p:nvPicPr>
        <p:blipFill>
          <a:blip r:embed="rId2"/>
          <a:stretch>
            <a:fillRect/>
          </a:stretch>
        </p:blipFill>
        <p:spPr>
          <a:xfrm>
            <a:off x="1974678" y="1868953"/>
            <a:ext cx="8242643" cy="4623922"/>
          </a:xfrm>
          <a:prstGeom prst="rect">
            <a:avLst/>
          </a:prstGeom>
        </p:spPr>
      </p:pic>
    </p:spTree>
    <p:extLst>
      <p:ext uri="{BB962C8B-B14F-4D97-AF65-F5344CB8AC3E}">
        <p14:creationId xmlns:p14="http://schemas.microsoft.com/office/powerpoint/2010/main" val="227801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B945D-F39C-61F1-5D44-E77710DEEFE3}"/>
              </a:ext>
            </a:extLst>
          </p:cNvPr>
          <p:cNvSpPr>
            <a:spLocks noGrp="1"/>
          </p:cNvSpPr>
          <p:nvPr>
            <p:ph type="ctrTitle"/>
          </p:nvPr>
        </p:nvSpPr>
        <p:spPr/>
        <p:txBody>
          <a:bodyPr/>
          <a:lstStyle/>
          <a:p>
            <a:r>
              <a:rPr lang="en-US" dirty="0"/>
              <a:t>Tactics are how we implement strategy</a:t>
            </a:r>
          </a:p>
        </p:txBody>
      </p:sp>
      <p:sp>
        <p:nvSpPr>
          <p:cNvPr id="3" name="Subtitle 2">
            <a:extLst>
              <a:ext uri="{FF2B5EF4-FFF2-40B4-BE49-F238E27FC236}">
                <a16:creationId xmlns:a16="http://schemas.microsoft.com/office/drawing/2014/main" id="{58A57E6E-53F3-A520-AF8B-580AE14564E7}"/>
              </a:ext>
            </a:extLst>
          </p:cNvPr>
          <p:cNvSpPr>
            <a:spLocks noGrp="1"/>
          </p:cNvSpPr>
          <p:nvPr>
            <p:ph type="subTitle" idx="1"/>
          </p:nvPr>
        </p:nvSpPr>
        <p:spPr/>
        <p:txBody>
          <a:bodyPr/>
          <a:lstStyle/>
          <a:p>
            <a:r>
              <a:rPr lang="en-US" dirty="0"/>
              <a:t>(The same tactic can be used to serve various strategies)</a:t>
            </a:r>
          </a:p>
        </p:txBody>
      </p:sp>
    </p:spTree>
    <p:extLst>
      <p:ext uri="{BB962C8B-B14F-4D97-AF65-F5344CB8AC3E}">
        <p14:creationId xmlns:p14="http://schemas.microsoft.com/office/powerpoint/2010/main" val="3795178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544948-FDF9-4328-FA64-7677A8782013}"/>
              </a:ext>
            </a:extLst>
          </p:cNvPr>
          <p:cNvSpPr>
            <a:spLocks noGrp="1"/>
          </p:cNvSpPr>
          <p:nvPr>
            <p:ph type="title"/>
          </p:nvPr>
        </p:nvSpPr>
        <p:spPr>
          <a:xfrm>
            <a:off x="838200" y="184805"/>
            <a:ext cx="10515600" cy="1505883"/>
          </a:xfrm>
        </p:spPr>
        <p:txBody>
          <a:bodyPr anchor="ctr">
            <a:normAutofit/>
          </a:bodyPr>
          <a:lstStyle/>
          <a:p>
            <a:r>
              <a:rPr lang="en-US" sz="5200"/>
              <a:t>Flipped Instruction</a:t>
            </a:r>
          </a:p>
        </p:txBody>
      </p:sp>
      <p:pic>
        <p:nvPicPr>
          <p:cNvPr id="3" name="Picture 2">
            <a:extLst>
              <a:ext uri="{FF2B5EF4-FFF2-40B4-BE49-F238E27FC236}">
                <a16:creationId xmlns:a16="http://schemas.microsoft.com/office/drawing/2014/main" id="{00530134-8E88-5523-5BFA-115D095524C4}"/>
              </a:ext>
            </a:extLst>
          </p:cNvPr>
          <p:cNvPicPr>
            <a:picLocks noChangeAspect="1"/>
          </p:cNvPicPr>
          <p:nvPr/>
        </p:nvPicPr>
        <p:blipFill>
          <a:blip r:embed="rId2"/>
          <a:stretch>
            <a:fillRect/>
          </a:stretch>
        </p:blipFill>
        <p:spPr>
          <a:xfrm>
            <a:off x="889441" y="1845426"/>
            <a:ext cx="10410065" cy="4450303"/>
          </a:xfrm>
          <a:prstGeom prst="rect">
            <a:avLst/>
          </a:prstGeom>
        </p:spPr>
      </p:pic>
    </p:spTree>
    <p:extLst>
      <p:ext uri="{BB962C8B-B14F-4D97-AF65-F5344CB8AC3E}">
        <p14:creationId xmlns:p14="http://schemas.microsoft.com/office/powerpoint/2010/main" val="382486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39B48-51A9-D3B7-E062-0A74BA693191}"/>
              </a:ext>
            </a:extLst>
          </p:cNvPr>
          <p:cNvSpPr>
            <a:spLocks noGrp="1"/>
          </p:cNvSpPr>
          <p:nvPr>
            <p:ph type="title"/>
          </p:nvPr>
        </p:nvSpPr>
        <p:spPr/>
        <p:txBody>
          <a:bodyPr/>
          <a:lstStyle/>
          <a:p>
            <a:r>
              <a:rPr lang="en-US" dirty="0"/>
              <a:t>Simulations</a:t>
            </a:r>
          </a:p>
        </p:txBody>
      </p:sp>
      <p:pic>
        <p:nvPicPr>
          <p:cNvPr id="4" name="Picture 3" descr="Diagram&#10;&#10;Description automatically generated">
            <a:extLst>
              <a:ext uri="{FF2B5EF4-FFF2-40B4-BE49-F238E27FC236}">
                <a16:creationId xmlns:a16="http://schemas.microsoft.com/office/drawing/2014/main" id="{2A3D23E2-4EA0-2FCD-F476-EB2FE9489C66}"/>
              </a:ext>
            </a:extLst>
          </p:cNvPr>
          <p:cNvPicPr>
            <a:picLocks noChangeAspect="1"/>
          </p:cNvPicPr>
          <p:nvPr/>
        </p:nvPicPr>
        <p:blipFill>
          <a:blip r:embed="rId2"/>
          <a:stretch>
            <a:fillRect/>
          </a:stretch>
        </p:blipFill>
        <p:spPr>
          <a:xfrm>
            <a:off x="838200" y="1838969"/>
            <a:ext cx="5080000" cy="3848100"/>
          </a:xfrm>
          <a:prstGeom prst="rect">
            <a:avLst/>
          </a:prstGeom>
        </p:spPr>
      </p:pic>
      <p:sp>
        <p:nvSpPr>
          <p:cNvPr id="8" name="TextBox 7">
            <a:extLst>
              <a:ext uri="{FF2B5EF4-FFF2-40B4-BE49-F238E27FC236}">
                <a16:creationId xmlns:a16="http://schemas.microsoft.com/office/drawing/2014/main" id="{E2003D64-B3AE-9981-A92E-AC7E47ED96BA}"/>
              </a:ext>
            </a:extLst>
          </p:cNvPr>
          <p:cNvSpPr txBox="1"/>
          <p:nvPr/>
        </p:nvSpPr>
        <p:spPr>
          <a:xfrm>
            <a:off x="6273802" y="121027"/>
            <a:ext cx="5550336" cy="3139321"/>
          </a:xfrm>
          <a:prstGeom prst="rect">
            <a:avLst/>
          </a:prstGeom>
          <a:noFill/>
        </p:spPr>
        <p:txBody>
          <a:bodyPr wrap="square">
            <a:spAutoFit/>
          </a:bodyPr>
          <a:lstStyle/>
          <a:p>
            <a:pPr marL="0" marR="0">
              <a:spcBef>
                <a:spcPts val="0"/>
              </a:spcBef>
              <a:spcAft>
                <a:spcPts val="0"/>
              </a:spcAft>
              <a:tabLst>
                <a:tab pos="571500" algn="l"/>
              </a:tabLst>
            </a:pPr>
            <a:r>
              <a:rPr lang="en-US" dirty="0">
                <a:effectLst/>
                <a:latin typeface="+mj-lt"/>
                <a:ea typeface="Times New Roman" panose="02020603050405020304" pitchFamily="18" charset="0"/>
                <a:cs typeface="Times New Roman" panose="02020603050405020304" pitchFamily="18" charset="0"/>
              </a:rPr>
              <a:t>The boys arrive at the gate and begin replacing the hinges on the gate post. Their work is done in about an hour. Then they drop their tools at the gate and decide to have a race around the pasture (see Figure 5).</a:t>
            </a:r>
          </a:p>
          <a:p>
            <a:pPr marL="0" marR="0">
              <a:spcBef>
                <a:spcPts val="0"/>
              </a:spcBef>
              <a:spcAft>
                <a:spcPts val="0"/>
              </a:spcAft>
              <a:tabLst>
                <a:tab pos="571500" algn="l"/>
              </a:tabLst>
            </a:pPr>
            <a:r>
              <a:rPr lang="en-US" dirty="0">
                <a:effectLst/>
                <a:latin typeface="+mj-lt"/>
                <a:ea typeface="Times New Roman" panose="02020603050405020304" pitchFamily="18" charset="0"/>
                <a:cs typeface="Times New Roman" panose="02020603050405020304" pitchFamily="18" charset="0"/>
              </a:rPr>
              <a:t> </a:t>
            </a:r>
          </a:p>
          <a:p>
            <a:pPr marL="0" marR="0">
              <a:spcBef>
                <a:spcPts val="0"/>
              </a:spcBef>
              <a:spcAft>
                <a:spcPts val="0"/>
              </a:spcAft>
              <a:tabLst>
                <a:tab pos="571500" algn="l"/>
              </a:tabLst>
            </a:pPr>
            <a:r>
              <a:rPr lang="en-US" dirty="0">
                <a:effectLst/>
                <a:latin typeface="+mj-lt"/>
                <a:ea typeface="Times New Roman" panose="02020603050405020304" pitchFamily="18" charset="0"/>
                <a:cs typeface="Times New Roman" panose="02020603050405020304" pitchFamily="18" charset="0"/>
              </a:rPr>
              <a:t>On the second lap Zack is catching up with Brad who is traveling at 35 mph. As Brad looks back over his right shoulder to see where Zack is, he unintentionally turns the handlebars to the right. Zack sees Brad’s ATV heading directly toward a plank fence about 50 feet ahead. What should they do?</a:t>
            </a:r>
          </a:p>
        </p:txBody>
      </p:sp>
      <p:graphicFrame>
        <p:nvGraphicFramePr>
          <p:cNvPr id="9" name="Table 8">
            <a:extLst>
              <a:ext uri="{FF2B5EF4-FFF2-40B4-BE49-F238E27FC236}">
                <a16:creationId xmlns:a16="http://schemas.microsoft.com/office/drawing/2014/main" id="{1300B998-2A49-F9F0-DDA7-9B254C4EB805}"/>
              </a:ext>
            </a:extLst>
          </p:cNvPr>
          <p:cNvGraphicFramePr>
            <a:graphicFrameLocks noGrp="1"/>
          </p:cNvGraphicFramePr>
          <p:nvPr>
            <p:extLst>
              <p:ext uri="{D42A27DB-BD31-4B8C-83A1-F6EECF244321}">
                <p14:modId xmlns:p14="http://schemas.microsoft.com/office/powerpoint/2010/main" val="1932879630"/>
              </p:ext>
            </p:extLst>
          </p:nvPr>
        </p:nvGraphicFramePr>
        <p:xfrm>
          <a:off x="6273802" y="3389585"/>
          <a:ext cx="5750033" cy="2607179"/>
        </p:xfrm>
        <a:graphic>
          <a:graphicData uri="http://schemas.openxmlformats.org/drawingml/2006/table">
            <a:tbl>
              <a:tblPr>
                <a:tableStyleId>{5C22544A-7EE6-4342-B048-85BDC9FD1C3A}</a:tableStyleId>
              </a:tblPr>
              <a:tblGrid>
                <a:gridCol w="456352">
                  <a:extLst>
                    <a:ext uri="{9D8B030D-6E8A-4147-A177-3AD203B41FA5}">
                      <a16:colId xmlns:a16="http://schemas.microsoft.com/office/drawing/2014/main" val="147351038"/>
                    </a:ext>
                  </a:extLst>
                </a:gridCol>
                <a:gridCol w="5293681">
                  <a:extLst>
                    <a:ext uri="{9D8B030D-6E8A-4147-A177-3AD203B41FA5}">
                      <a16:colId xmlns:a16="http://schemas.microsoft.com/office/drawing/2014/main" val="1772123653"/>
                    </a:ext>
                  </a:extLst>
                </a:gridCol>
              </a:tblGrid>
              <a:tr h="325897">
                <a:tc>
                  <a:txBody>
                    <a:bodyPr/>
                    <a:lstStyle/>
                    <a:p>
                      <a:pPr marL="0" marR="0">
                        <a:spcBef>
                          <a:spcPts val="0"/>
                        </a:spcBef>
                        <a:spcAft>
                          <a:spcPts val="0"/>
                        </a:spcAft>
                        <a:tabLst>
                          <a:tab pos="571500" algn="l"/>
                          <a:tab pos="217170" algn="dec"/>
                        </a:tabLst>
                      </a:pPr>
                      <a:r>
                        <a:rPr lang="en-US" sz="1800" dirty="0">
                          <a:effectLst/>
                          <a:latin typeface="+mj-lt"/>
                        </a:rPr>
                        <a:t>1.</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oFill/>
                  </a:tcPr>
                </a:tc>
                <a:tc>
                  <a:txBody>
                    <a:bodyPr/>
                    <a:lstStyle/>
                    <a:p>
                      <a:pPr marL="0" marR="0">
                        <a:spcBef>
                          <a:spcPts val="0"/>
                        </a:spcBef>
                        <a:spcAft>
                          <a:spcPts val="0"/>
                        </a:spcAft>
                        <a:tabLst>
                          <a:tab pos="571500" algn="l"/>
                          <a:tab pos="457200" algn="l"/>
                        </a:tabLst>
                      </a:pPr>
                      <a:r>
                        <a:rPr lang="en-US" sz="1800" dirty="0">
                          <a:effectLst/>
                          <a:latin typeface="+mj-lt"/>
                        </a:rPr>
                        <a:t>Zack can yell “Watch out!” and point to the fence. </a:t>
                      </a:r>
                    </a:p>
                  </a:txBody>
                  <a:tcPr marL="68580" marR="68580" marT="0" marB="0">
                    <a:noFill/>
                  </a:tcPr>
                </a:tc>
                <a:extLst>
                  <a:ext uri="{0D108BD9-81ED-4DB2-BD59-A6C34878D82A}">
                    <a16:rowId xmlns:a16="http://schemas.microsoft.com/office/drawing/2014/main" val="511902386"/>
                  </a:ext>
                </a:extLst>
              </a:tr>
              <a:tr h="977692">
                <a:tc>
                  <a:txBody>
                    <a:bodyPr/>
                    <a:lstStyle/>
                    <a:p>
                      <a:pPr marL="0" marR="0">
                        <a:spcBef>
                          <a:spcPts val="0"/>
                        </a:spcBef>
                        <a:spcAft>
                          <a:spcPts val="0"/>
                        </a:spcAft>
                        <a:tabLst>
                          <a:tab pos="571500" algn="l"/>
                          <a:tab pos="217170" algn="dec"/>
                        </a:tabLst>
                      </a:pPr>
                      <a:r>
                        <a:rPr lang="en-US" sz="1800" dirty="0">
                          <a:effectLst/>
                          <a:latin typeface="+mj-lt"/>
                        </a:rPr>
                        <a:t>2.</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oFill/>
                  </a:tcPr>
                </a:tc>
                <a:tc>
                  <a:txBody>
                    <a:bodyPr/>
                    <a:lstStyle/>
                    <a:p>
                      <a:pPr marL="0" marR="0">
                        <a:spcBef>
                          <a:spcPts val="0"/>
                        </a:spcBef>
                        <a:spcAft>
                          <a:spcPts val="0"/>
                        </a:spcAft>
                        <a:tabLst>
                          <a:tab pos="571500" algn="l"/>
                        </a:tabLst>
                      </a:pPr>
                      <a:r>
                        <a:rPr lang="en-US" sz="1800" dirty="0">
                          <a:effectLst/>
                          <a:latin typeface="+mj-lt"/>
                        </a:rPr>
                        <a:t>Zack can accelerate and pass Brad on the left so Brad will look ahead and see the fence in time to stop or to swerve to the left of the fence.</a:t>
                      </a:r>
                    </a:p>
                  </a:txBody>
                  <a:tcPr marL="68580" marR="68580" marT="0" marB="0">
                    <a:noFill/>
                  </a:tcPr>
                </a:tc>
                <a:extLst>
                  <a:ext uri="{0D108BD9-81ED-4DB2-BD59-A6C34878D82A}">
                    <a16:rowId xmlns:a16="http://schemas.microsoft.com/office/drawing/2014/main" val="344811339"/>
                  </a:ext>
                </a:extLst>
              </a:tr>
              <a:tr h="651795">
                <a:tc>
                  <a:txBody>
                    <a:bodyPr/>
                    <a:lstStyle/>
                    <a:p>
                      <a:pPr marL="0" marR="0">
                        <a:spcBef>
                          <a:spcPts val="0"/>
                        </a:spcBef>
                        <a:spcAft>
                          <a:spcPts val="0"/>
                        </a:spcAft>
                        <a:tabLst>
                          <a:tab pos="571500" algn="l"/>
                          <a:tab pos="217170" algn="dec"/>
                        </a:tabLst>
                      </a:pPr>
                      <a:r>
                        <a:rPr lang="en-US" sz="1800" dirty="0">
                          <a:effectLst/>
                          <a:latin typeface="+mj-lt"/>
                        </a:rPr>
                        <a:t>3.</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oFill/>
                  </a:tcPr>
                </a:tc>
                <a:tc>
                  <a:txBody>
                    <a:bodyPr/>
                    <a:lstStyle/>
                    <a:p>
                      <a:pPr marL="0" marR="0">
                        <a:spcBef>
                          <a:spcPts val="0"/>
                        </a:spcBef>
                        <a:spcAft>
                          <a:spcPts val="0"/>
                        </a:spcAft>
                        <a:tabLst>
                          <a:tab pos="571500" algn="l"/>
                        </a:tabLst>
                      </a:pPr>
                      <a:r>
                        <a:rPr lang="en-US" sz="1800" dirty="0">
                          <a:effectLst/>
                          <a:latin typeface="+mj-lt"/>
                        </a:rPr>
                        <a:t>If Brad looks ahead and sees the fence he can steer his ATV around it.</a:t>
                      </a:r>
                    </a:p>
                  </a:txBody>
                  <a:tcPr marL="68580" marR="68580" marT="0" marB="0">
                    <a:noFill/>
                  </a:tcPr>
                </a:tc>
                <a:extLst>
                  <a:ext uri="{0D108BD9-81ED-4DB2-BD59-A6C34878D82A}">
                    <a16:rowId xmlns:a16="http://schemas.microsoft.com/office/drawing/2014/main" val="2190879175"/>
                  </a:ext>
                </a:extLst>
              </a:tr>
              <a:tr h="651795">
                <a:tc>
                  <a:txBody>
                    <a:bodyPr/>
                    <a:lstStyle/>
                    <a:p>
                      <a:pPr marL="0" marR="0">
                        <a:spcBef>
                          <a:spcPts val="0"/>
                        </a:spcBef>
                        <a:spcAft>
                          <a:spcPts val="0"/>
                        </a:spcAft>
                        <a:tabLst>
                          <a:tab pos="571500" algn="l"/>
                          <a:tab pos="217170" algn="dec"/>
                        </a:tabLst>
                      </a:pPr>
                      <a:r>
                        <a:rPr lang="en-US" sz="1800" dirty="0">
                          <a:effectLst/>
                          <a:latin typeface="+mj-lt"/>
                        </a:rPr>
                        <a:t>4.</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oFill/>
                  </a:tcPr>
                </a:tc>
                <a:tc>
                  <a:txBody>
                    <a:bodyPr/>
                    <a:lstStyle/>
                    <a:p>
                      <a:pPr marL="0" marR="0">
                        <a:spcBef>
                          <a:spcPts val="0"/>
                        </a:spcBef>
                        <a:spcAft>
                          <a:spcPts val="0"/>
                        </a:spcAft>
                        <a:tabLst>
                          <a:tab pos="571500" algn="l"/>
                        </a:tabLst>
                      </a:pPr>
                      <a:r>
                        <a:rPr lang="en-US" sz="1800" dirty="0">
                          <a:effectLst/>
                          <a:latin typeface="+mj-lt"/>
                        </a:rPr>
                        <a:t>If Brad looks ahead and sees the fence he can jump off the ATV to prevent his body from hitting the fence.</a:t>
                      </a:r>
                    </a:p>
                  </a:txBody>
                  <a:tcPr marL="68580" marR="68580" marT="0" marB="0">
                    <a:noFill/>
                  </a:tcPr>
                </a:tc>
                <a:extLst>
                  <a:ext uri="{0D108BD9-81ED-4DB2-BD59-A6C34878D82A}">
                    <a16:rowId xmlns:a16="http://schemas.microsoft.com/office/drawing/2014/main" val="1346712643"/>
                  </a:ext>
                </a:extLst>
              </a:tr>
            </a:tbl>
          </a:graphicData>
        </a:graphic>
      </p:graphicFrame>
    </p:spTree>
    <p:extLst>
      <p:ext uri="{BB962C8B-B14F-4D97-AF65-F5344CB8AC3E}">
        <p14:creationId xmlns:p14="http://schemas.microsoft.com/office/powerpoint/2010/main" val="1394910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9A1DB-C634-832F-AB62-5BD5400D35F5}"/>
              </a:ext>
            </a:extLst>
          </p:cNvPr>
          <p:cNvSpPr>
            <a:spLocks noGrp="1"/>
          </p:cNvSpPr>
          <p:nvPr>
            <p:ph type="title"/>
          </p:nvPr>
        </p:nvSpPr>
        <p:spPr/>
        <p:txBody>
          <a:bodyPr/>
          <a:lstStyle/>
          <a:p>
            <a:r>
              <a:rPr lang="en-US" dirty="0"/>
              <a:t>Direct Instruction</a:t>
            </a:r>
          </a:p>
        </p:txBody>
      </p:sp>
      <p:pic>
        <p:nvPicPr>
          <p:cNvPr id="3" name="Picture 2">
            <a:extLst>
              <a:ext uri="{FF2B5EF4-FFF2-40B4-BE49-F238E27FC236}">
                <a16:creationId xmlns:a16="http://schemas.microsoft.com/office/drawing/2014/main" id="{B2268E52-9B1F-3A66-328B-FEAEB1A93CA5}"/>
              </a:ext>
            </a:extLst>
          </p:cNvPr>
          <p:cNvPicPr>
            <a:picLocks noChangeAspect="1"/>
          </p:cNvPicPr>
          <p:nvPr/>
        </p:nvPicPr>
        <p:blipFill rotWithShape="1">
          <a:blip r:embed="rId2"/>
          <a:srcRect t="5980" b="2453"/>
          <a:stretch/>
        </p:blipFill>
        <p:spPr>
          <a:xfrm>
            <a:off x="2913277" y="1977081"/>
            <a:ext cx="6365446" cy="4662936"/>
          </a:xfrm>
          <a:prstGeom prst="rect">
            <a:avLst/>
          </a:prstGeom>
        </p:spPr>
      </p:pic>
    </p:spTree>
    <p:extLst>
      <p:ext uri="{BB962C8B-B14F-4D97-AF65-F5344CB8AC3E}">
        <p14:creationId xmlns:p14="http://schemas.microsoft.com/office/powerpoint/2010/main" val="1795294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A96D52D-3487-EA35-9A1C-7D4CD6D5CF7D}"/>
              </a:ext>
            </a:extLst>
          </p:cNvPr>
          <p:cNvPicPr>
            <a:picLocks noChangeAspect="1"/>
          </p:cNvPicPr>
          <p:nvPr/>
        </p:nvPicPr>
        <p:blipFill rotWithShape="1">
          <a:blip r:embed="rId2"/>
          <a:srcRect l="6469" r="1705" b="6892"/>
          <a:stretch/>
        </p:blipFill>
        <p:spPr>
          <a:xfrm>
            <a:off x="2533136" y="1690688"/>
            <a:ext cx="7463482" cy="4256903"/>
          </a:xfrm>
          <a:prstGeom prst="rect">
            <a:avLst/>
          </a:prstGeom>
        </p:spPr>
      </p:pic>
      <p:sp>
        <p:nvSpPr>
          <p:cNvPr id="3" name="Title 2">
            <a:extLst>
              <a:ext uri="{FF2B5EF4-FFF2-40B4-BE49-F238E27FC236}">
                <a16:creationId xmlns:a16="http://schemas.microsoft.com/office/drawing/2014/main" id="{4B6E25C4-5090-11AD-C931-889215A22A69}"/>
              </a:ext>
            </a:extLst>
          </p:cNvPr>
          <p:cNvSpPr>
            <a:spLocks noGrp="1"/>
          </p:cNvSpPr>
          <p:nvPr>
            <p:ph type="title"/>
          </p:nvPr>
        </p:nvSpPr>
        <p:spPr/>
        <p:txBody>
          <a:bodyPr/>
          <a:lstStyle/>
          <a:p>
            <a:r>
              <a:rPr lang="en-US" dirty="0"/>
              <a:t>Student Team Activity Division</a:t>
            </a:r>
          </a:p>
        </p:txBody>
      </p:sp>
    </p:spTree>
    <p:extLst>
      <p:ext uri="{BB962C8B-B14F-4D97-AF65-F5344CB8AC3E}">
        <p14:creationId xmlns:p14="http://schemas.microsoft.com/office/powerpoint/2010/main" val="382261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FB2BE-C04E-EC83-BBE0-E2A1B29BBCD7}"/>
              </a:ext>
            </a:extLst>
          </p:cNvPr>
          <p:cNvSpPr>
            <a:spLocks noGrp="1"/>
          </p:cNvSpPr>
          <p:nvPr>
            <p:ph type="title"/>
          </p:nvPr>
        </p:nvSpPr>
        <p:spPr/>
        <p:txBody>
          <a:bodyPr/>
          <a:lstStyle/>
          <a:p>
            <a:r>
              <a:rPr lang="en-US" dirty="0"/>
              <a:t>Think-Pair-Share</a:t>
            </a:r>
          </a:p>
        </p:txBody>
      </p:sp>
      <p:pic>
        <p:nvPicPr>
          <p:cNvPr id="4" name="Picture 3">
            <a:extLst>
              <a:ext uri="{FF2B5EF4-FFF2-40B4-BE49-F238E27FC236}">
                <a16:creationId xmlns:a16="http://schemas.microsoft.com/office/drawing/2014/main" id="{CAFC8740-726A-2C63-6D7F-0DAB29DF3EFE}"/>
              </a:ext>
            </a:extLst>
          </p:cNvPr>
          <p:cNvPicPr>
            <a:picLocks noChangeAspect="1"/>
          </p:cNvPicPr>
          <p:nvPr/>
        </p:nvPicPr>
        <p:blipFill rotWithShape="1">
          <a:blip r:embed="rId2"/>
          <a:srcRect b="6806"/>
          <a:stretch/>
        </p:blipFill>
        <p:spPr>
          <a:xfrm>
            <a:off x="1319844" y="1690688"/>
            <a:ext cx="9552312" cy="4994316"/>
          </a:xfrm>
          <a:prstGeom prst="rect">
            <a:avLst/>
          </a:prstGeom>
        </p:spPr>
      </p:pic>
    </p:spTree>
    <p:extLst>
      <p:ext uri="{BB962C8B-B14F-4D97-AF65-F5344CB8AC3E}">
        <p14:creationId xmlns:p14="http://schemas.microsoft.com/office/powerpoint/2010/main" val="1100042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349D47C-E240-DCA1-16FE-0B2C39C54BCF}"/>
              </a:ext>
            </a:extLst>
          </p:cNvPr>
          <p:cNvPicPr>
            <a:picLocks noChangeAspect="1"/>
          </p:cNvPicPr>
          <p:nvPr/>
        </p:nvPicPr>
        <p:blipFill>
          <a:blip r:embed="rId2"/>
          <a:stretch>
            <a:fillRect/>
          </a:stretch>
        </p:blipFill>
        <p:spPr>
          <a:xfrm>
            <a:off x="643467" y="1690688"/>
            <a:ext cx="10905066" cy="4443812"/>
          </a:xfrm>
          <a:prstGeom prst="rect">
            <a:avLst/>
          </a:prstGeom>
        </p:spPr>
      </p:pic>
      <p:sp>
        <p:nvSpPr>
          <p:cNvPr id="3" name="Title 2">
            <a:extLst>
              <a:ext uri="{FF2B5EF4-FFF2-40B4-BE49-F238E27FC236}">
                <a16:creationId xmlns:a16="http://schemas.microsoft.com/office/drawing/2014/main" id="{BF25452B-B48B-ACB8-82AF-8A04A837A477}"/>
              </a:ext>
            </a:extLst>
          </p:cNvPr>
          <p:cNvSpPr>
            <a:spLocks noGrp="1"/>
          </p:cNvSpPr>
          <p:nvPr>
            <p:ph type="title"/>
          </p:nvPr>
        </p:nvSpPr>
        <p:spPr/>
        <p:txBody>
          <a:bodyPr/>
          <a:lstStyle/>
          <a:p>
            <a:r>
              <a:rPr lang="en-US" dirty="0"/>
              <a:t>Jigsaw</a:t>
            </a:r>
          </a:p>
        </p:txBody>
      </p:sp>
    </p:spTree>
    <p:extLst>
      <p:ext uri="{BB962C8B-B14F-4D97-AF65-F5344CB8AC3E}">
        <p14:creationId xmlns:p14="http://schemas.microsoft.com/office/powerpoint/2010/main" val="317398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A668A-95B6-A738-5CE3-41318E5F6C08}"/>
              </a:ext>
            </a:extLst>
          </p:cNvPr>
          <p:cNvSpPr>
            <a:spLocks noGrp="1"/>
          </p:cNvSpPr>
          <p:nvPr>
            <p:ph type="title"/>
          </p:nvPr>
        </p:nvSpPr>
        <p:spPr/>
        <p:txBody>
          <a:bodyPr/>
          <a:lstStyle/>
          <a:p>
            <a:r>
              <a:rPr lang="en-US" dirty="0"/>
              <a:t>Inquiry Learning (5E Model)</a:t>
            </a:r>
          </a:p>
        </p:txBody>
      </p:sp>
      <p:pic>
        <p:nvPicPr>
          <p:cNvPr id="4" name="Picture 3">
            <a:extLst>
              <a:ext uri="{FF2B5EF4-FFF2-40B4-BE49-F238E27FC236}">
                <a16:creationId xmlns:a16="http://schemas.microsoft.com/office/drawing/2014/main" id="{2F72A6C4-FEFD-B069-4C5F-4328771927E1}"/>
              </a:ext>
            </a:extLst>
          </p:cNvPr>
          <p:cNvPicPr>
            <a:picLocks noChangeAspect="1"/>
          </p:cNvPicPr>
          <p:nvPr/>
        </p:nvPicPr>
        <p:blipFill>
          <a:blip r:embed="rId2"/>
          <a:stretch>
            <a:fillRect/>
          </a:stretch>
        </p:blipFill>
        <p:spPr>
          <a:xfrm>
            <a:off x="3695744" y="1740368"/>
            <a:ext cx="4800512" cy="4752507"/>
          </a:xfrm>
          <a:prstGeom prst="rect">
            <a:avLst/>
          </a:prstGeom>
        </p:spPr>
      </p:pic>
    </p:spTree>
    <p:extLst>
      <p:ext uri="{BB962C8B-B14F-4D97-AF65-F5344CB8AC3E}">
        <p14:creationId xmlns:p14="http://schemas.microsoft.com/office/powerpoint/2010/main" val="1789769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246</Words>
  <Application>Microsoft Macintosh PowerPoint</Application>
  <PresentationFormat>Widescreen</PresentationFormat>
  <Paragraphs>22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Tactics are how we implement strategy</vt:lpstr>
      <vt:lpstr>Flipped Instruction</vt:lpstr>
      <vt:lpstr>Simulations</vt:lpstr>
      <vt:lpstr>Direct Instruction</vt:lpstr>
      <vt:lpstr>Student Team Activity Division</vt:lpstr>
      <vt:lpstr>Think-Pair-Share</vt:lpstr>
      <vt:lpstr>Jigsaw</vt:lpstr>
      <vt:lpstr>Inquiry Learning (5E Model)</vt:lpstr>
      <vt:lpstr>5E (Another version)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Swan, Gerry M.</dc:creator>
  <cp:lastModifiedBy>Swan, Gerry M.</cp:lastModifiedBy>
  <cp:revision>7</cp:revision>
  <dcterms:created xsi:type="dcterms:W3CDTF">2022-04-21T13:27:11Z</dcterms:created>
  <dcterms:modified xsi:type="dcterms:W3CDTF">2022-04-21T22:40:58Z</dcterms:modified>
</cp:coreProperties>
</file>