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85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ED05D-02FA-7D40-F7F5-584AA63BD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C9D02-A126-B3DF-D50D-9F87F0C24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E855-4AA5-024A-57BC-919A3D09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BE60-5A37-924E-9C39-E0463CFA0AD8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85073-8946-E3F0-D2AB-413BA06B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E7430-6AE6-380C-76A7-EA55B8D9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4C5B-5422-2242-9543-2FDCA5549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6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214F-A997-EA64-6993-3BD67E163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D8926-5793-C62F-7E2F-23C4A1752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028D5-7B86-8421-E60A-BFD7E93D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BE60-5A37-924E-9C39-E0463CFA0AD8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605F3-9F98-5B43-5185-A1825266B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4A63D-1379-A36C-B60E-EF4C62FE4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4C5B-5422-2242-9543-2FDCA5549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5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102A43-E586-CDB5-C399-BE20A350A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2AD41-598F-CCF8-98F8-7C61B4851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A7133-4271-3C21-AFF7-DB10A51C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BE60-5A37-924E-9C39-E0463CFA0AD8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436B4-FA34-8EF8-7760-8A246932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09213-FDD4-D24A-2EE0-F842E87A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4C5B-5422-2242-9543-2FDCA5549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1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C930-A583-BA58-2549-3D9DD3318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A5555-0C45-6B2B-7AA3-A3D838B67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4CC3C-8686-837E-24AD-8A246F1D3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BE60-5A37-924E-9C39-E0463CFA0AD8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447C9-8361-C246-CB82-9BF57DE5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AC9F2-47D3-2F3F-2E1A-D2806DD1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4C5B-5422-2242-9543-2FDCA5549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0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EC24-5ED6-8049-98EE-D441558A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3413E-0344-7417-854C-1601123E2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94049-F244-026B-8917-90090387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BE60-5A37-924E-9C39-E0463CFA0AD8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3CF8E-74E1-7C26-FCDB-7177249C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F1941-FB5D-251D-A830-FA095FF53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4C5B-5422-2242-9543-2FDCA5549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84190-35C0-A627-112B-C78F1F9C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2F886-188A-9BD8-800E-CF4C62831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40829-1B57-413D-3130-1DECB3938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B8F29-2E24-8A5B-CEC1-AC740B13C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BE60-5A37-924E-9C39-E0463CFA0AD8}" type="datetimeFigureOut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B725B-8435-6F08-B763-BD38CFF1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CD1B3-237E-FF44-1F6D-7332D8C8A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4C5B-5422-2242-9543-2FDCA5549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1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E78BF-A80C-19A8-F536-73884F98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FD60C-23A0-5DE5-9834-F6F3DF7C8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3B12E-D490-0830-7B5B-5308FAA07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C3341-7AA2-6C4F-ED96-ED86F0D63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29499-CC50-B219-3DB3-57047CDBD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5652CA-A60E-BAF3-31FC-E31FA7C3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BE60-5A37-924E-9C39-E0463CFA0AD8}" type="datetimeFigureOut">
              <a:rPr lang="en-US" smtClean="0"/>
              <a:t>4/27/23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3FE669-DA77-CFC3-0FDA-84BAC4F0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22FE7-9999-87F1-FC4C-5C2AFAE6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4C5B-5422-2242-9543-2FDCA5549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1564-519E-6188-0D87-10D8A001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EFC03-526F-1432-EC38-D52C1ABEF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BE60-5A37-924E-9C39-E0463CFA0AD8}" type="datetimeFigureOut">
              <a:rPr lang="en-US" smtClean="0"/>
              <a:t>4/27/23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618712-DE23-0869-B6F3-1F32A3E7F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75611-00FA-D57D-7BEB-B8A91A52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4C5B-5422-2242-9543-2FDCA5549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5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DC6F44-4FCB-5919-C2DA-6B16EBB8A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BE60-5A37-924E-9C39-E0463CFA0AD8}" type="datetimeFigureOut">
              <a:rPr lang="en-US" smtClean="0"/>
              <a:t>4/27/23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76F017-8F5F-86ED-7B06-2F53C3DF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EFBEA-5E9E-D060-9F4B-61B41A7A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4C5B-5422-2242-9543-2FDCA5549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1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03BA2-8943-FB07-F48D-0095F5AC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109A9-6C57-C9DE-5DFD-3873B227A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BD783-AA18-EC26-7D0D-FDECC4A44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2FDA6-3AE9-B5BA-DB1B-259905CD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BE60-5A37-924E-9C39-E0463CFA0AD8}" type="datetimeFigureOut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0DDAF-6018-0B3A-320A-D1B2DAAC1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38F4D-52F7-AC1E-C7A0-349B8F66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4C5B-5422-2242-9543-2FDCA5549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3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4336-A030-22B0-22DA-C477381AE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36BA87-3CC4-1E9F-B9B9-5C1995A19A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DADA8-8A61-E57D-479F-2EF307ABC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4177E-856F-E0D7-92D1-96BE9C89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BE60-5A37-924E-9C39-E0463CFA0AD8}" type="datetimeFigureOut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5CB07-E06B-87C6-2E40-DB317550E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446C6-E0A8-3543-FACB-EF04D989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4C5B-5422-2242-9543-2FDCA5549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003782-2901-A5BA-31F7-751F303C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459A9-5526-B82F-4EBB-08675E4F7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F2014-3444-5AB4-96BF-1951081ED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6BE60-5A37-924E-9C39-E0463CFA0AD8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245B3-8C9E-6702-B81C-18480AD9B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9AFA4-D0CD-B52E-5E75-23218482A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84C5B-5422-2242-9543-2FDCA5549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6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276070" y="786714"/>
            <a:ext cx="4648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Strategy without tactics is the slowest route to victory</a:t>
            </a:r>
            <a:r>
              <a:rPr lang="en-US" sz="3600" b="0" i="0" u="none" strike="noStrike" dirty="0">
                <a:solidFill>
                  <a:srgbClr val="202124"/>
                </a:solidFill>
                <a:effectLst/>
                <a:latin typeface="Google Sans"/>
              </a:rPr>
              <a:t>. Tactics without strategy is the noise before defeat</a:t>
            </a:r>
            <a:r>
              <a:rPr lang="en-US" sz="3600" i="1" dirty="0"/>
              <a:t>.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- Sun Tzu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33F1A4E-697F-1503-9A57-1490520559D8}"/>
              </a:ext>
            </a:extLst>
          </p:cNvPr>
          <p:cNvSpPr/>
          <p:nvPr/>
        </p:nvSpPr>
        <p:spPr>
          <a:xfrm>
            <a:off x="630195" y="2591693"/>
            <a:ext cx="1729946" cy="1155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Authentic Task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47FEDCC-3FF2-97AC-B985-5D55E211DF60}"/>
              </a:ext>
            </a:extLst>
          </p:cNvPr>
          <p:cNvSpPr/>
          <p:nvPr/>
        </p:nvSpPr>
        <p:spPr>
          <a:xfrm>
            <a:off x="3404387" y="2591693"/>
            <a:ext cx="1729946" cy="1155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 Solution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4E1396D-94EF-B52A-EF00-F5578CA32E1B}"/>
              </a:ext>
            </a:extLst>
          </p:cNvPr>
          <p:cNvSpPr/>
          <p:nvPr/>
        </p:nvSpPr>
        <p:spPr>
          <a:xfrm>
            <a:off x="6181627" y="2591693"/>
            <a:ext cx="1729946" cy="1155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Provide</a:t>
            </a:r>
          </a:p>
          <a:p>
            <a:pPr algn="ctr"/>
            <a:r>
              <a:rPr lang="en-US" dirty="0"/>
              <a:t>Overview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07D44D4-8CB4-C6C6-8AFD-65CD57C2A20B}"/>
              </a:ext>
            </a:extLst>
          </p:cNvPr>
          <p:cNvSpPr/>
          <p:nvPr/>
        </p:nvSpPr>
        <p:spPr>
          <a:xfrm>
            <a:off x="8958867" y="2608762"/>
            <a:ext cx="1729946" cy="1155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Detailed Explanation</a:t>
            </a:r>
          </a:p>
          <a:p>
            <a:pPr algn="ctr"/>
            <a:r>
              <a:rPr lang="en-US" dirty="0"/>
              <a:t>Component 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DC681BD-6241-63A2-811E-00B9A4D9779C}"/>
              </a:ext>
            </a:extLst>
          </p:cNvPr>
          <p:cNvSpPr/>
          <p:nvPr/>
        </p:nvSpPr>
        <p:spPr>
          <a:xfrm>
            <a:off x="8958867" y="3953857"/>
            <a:ext cx="1729946" cy="1155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Detailed Explanation</a:t>
            </a:r>
          </a:p>
          <a:p>
            <a:pPr algn="ctr"/>
            <a:r>
              <a:rPr lang="en-US" dirty="0"/>
              <a:t>Component 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B1AB5AB-AE64-15A5-F551-4824B0AD33BC}"/>
              </a:ext>
            </a:extLst>
          </p:cNvPr>
          <p:cNvSpPr/>
          <p:nvPr/>
        </p:nvSpPr>
        <p:spPr>
          <a:xfrm>
            <a:off x="8958867" y="5298952"/>
            <a:ext cx="1729946" cy="1155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Detailed Explanation</a:t>
            </a:r>
          </a:p>
          <a:p>
            <a:pPr algn="ctr"/>
            <a:r>
              <a:rPr lang="en-US" dirty="0"/>
              <a:t>Component 3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D3B5AF4-7E00-6384-111E-985CF9A9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Tactic: Expert to Novice Worked Examples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492B57-82C3-4ACA-951F-0866E83CFD7B}"/>
              </a:ext>
            </a:extLst>
          </p:cNvPr>
          <p:cNvSpPr txBox="1"/>
          <p:nvPr/>
        </p:nvSpPr>
        <p:spPr>
          <a:xfrm>
            <a:off x="526774" y="3936788"/>
            <a:ext cx="1909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 Creating an auto-save update form.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9742A5-4FA6-4015-067F-31DB3948B263}"/>
              </a:ext>
            </a:extLst>
          </p:cNvPr>
          <p:cNvSpPr txBox="1"/>
          <p:nvPr/>
        </p:nvSpPr>
        <p:spPr>
          <a:xfrm>
            <a:off x="3404387" y="3936788"/>
            <a:ext cx="1772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Allow learners to interact with example solution</a:t>
            </a: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BADF6DAA-FB57-C076-738A-71FAF26DE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873" y="5292715"/>
            <a:ext cx="1923178" cy="14350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20A178-D0F7-EF56-B2EE-D3CD53E09D8D}"/>
              </a:ext>
            </a:extLst>
          </p:cNvPr>
          <p:cNvSpPr txBox="1"/>
          <p:nvPr/>
        </p:nvSpPr>
        <p:spPr>
          <a:xfrm>
            <a:off x="6144199" y="3936788"/>
            <a:ext cx="1846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Walkthrough the structure of the worked example and the pieces</a:t>
            </a:r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B9376285-696B-E72D-E197-92D5A22EE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352" y="5859561"/>
            <a:ext cx="981248" cy="732182"/>
          </a:xfrm>
          <a:prstGeom prst="rect">
            <a:avLst/>
          </a:prstGeom>
        </p:spPr>
      </p:pic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25A52257-9146-CA79-964D-E1EE501D6C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46" r="15992"/>
          <a:stretch/>
        </p:blipFill>
        <p:spPr>
          <a:xfrm>
            <a:off x="7046600" y="5852933"/>
            <a:ext cx="668493" cy="73881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0764B83-9A0F-13AA-0350-ACA363F151D8}"/>
              </a:ext>
            </a:extLst>
          </p:cNvPr>
          <p:cNvSpPr txBox="1"/>
          <p:nvPr/>
        </p:nvSpPr>
        <p:spPr>
          <a:xfrm>
            <a:off x="630195" y="1471714"/>
            <a:ext cx="10524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approach provided layers of scaffolded material that learners access based on confusion/inability to complete the task. This approach is inspired by the “expertise reversal effect” (</a:t>
            </a:r>
            <a:r>
              <a:rPr lang="en-US" dirty="0" err="1"/>
              <a:t>Kalyuga</a:t>
            </a:r>
            <a:r>
              <a:rPr lang="en-US" dirty="0"/>
              <a:t>, 2007) that the more expert a learner is, the less scaffolding and direction needed. Useful for Internalization efforts.</a:t>
            </a: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4C800EF3-435A-846C-51AB-14CEC5457836}"/>
              </a:ext>
            </a:extLst>
          </p:cNvPr>
          <p:cNvSpPr/>
          <p:nvPr/>
        </p:nvSpPr>
        <p:spPr>
          <a:xfrm>
            <a:off x="2360141" y="2802733"/>
            <a:ext cx="1044246" cy="767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If needed</a:t>
            </a:r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32CCBD1A-94DD-A6D6-8ABD-A0472B4CD973}"/>
              </a:ext>
            </a:extLst>
          </p:cNvPr>
          <p:cNvSpPr/>
          <p:nvPr/>
        </p:nvSpPr>
        <p:spPr>
          <a:xfrm>
            <a:off x="5134333" y="2785663"/>
            <a:ext cx="1044246" cy="767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If needed</a:t>
            </a: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0D202817-D54E-813A-5E03-BB3086EEF0B2}"/>
              </a:ext>
            </a:extLst>
          </p:cNvPr>
          <p:cNvSpPr/>
          <p:nvPr/>
        </p:nvSpPr>
        <p:spPr>
          <a:xfrm>
            <a:off x="7917934" y="2790742"/>
            <a:ext cx="1044246" cy="767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If needed</a:t>
            </a:r>
          </a:p>
        </p:txBody>
      </p:sp>
    </p:spTree>
    <p:extLst>
      <p:ext uri="{BB962C8B-B14F-4D97-AF65-F5344CB8AC3E}">
        <p14:creationId xmlns:p14="http://schemas.microsoft.com/office/powerpoint/2010/main" val="48942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5CA33-9F45-A50A-A000-C867F179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Tactic: Collaborative Design Challenges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6E78BF-FA97-A563-4310-A9658FE96E08}"/>
              </a:ext>
            </a:extLst>
          </p:cNvPr>
          <p:cNvSpPr/>
          <p:nvPr/>
        </p:nvSpPr>
        <p:spPr>
          <a:xfrm>
            <a:off x="838200" y="2934579"/>
            <a:ext cx="1729946" cy="1155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N2E Worked Example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021DA23-D687-3138-0E3B-1B17A56F4D0F}"/>
              </a:ext>
            </a:extLst>
          </p:cNvPr>
          <p:cNvSpPr/>
          <p:nvPr/>
        </p:nvSpPr>
        <p:spPr>
          <a:xfrm>
            <a:off x="838200" y="4727567"/>
            <a:ext cx="1729946" cy="1155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N2E Worked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AB6376-C8BC-D7EE-6AC7-4798DD28316C}"/>
              </a:ext>
            </a:extLst>
          </p:cNvPr>
          <p:cNvSpPr txBox="1"/>
          <p:nvPr/>
        </p:nvSpPr>
        <p:spPr>
          <a:xfrm>
            <a:off x="630195" y="1471714"/>
            <a:ext cx="1052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approach asks learners to use 2 or more N2E examples to a different (but not too foreign) example. This practice gets at the socialization/externalization aspects of the learning cycle.</a:t>
            </a:r>
          </a:p>
        </p:txBody>
      </p:sp>
      <p:sp>
        <p:nvSpPr>
          <p:cNvPr id="6" name="Plus 5">
            <a:extLst>
              <a:ext uri="{FF2B5EF4-FFF2-40B4-BE49-F238E27FC236}">
                <a16:creationId xmlns:a16="http://schemas.microsoft.com/office/drawing/2014/main" id="{D8AD93D0-F144-20E5-FEA2-6761EE210F9D}"/>
              </a:ext>
            </a:extLst>
          </p:cNvPr>
          <p:cNvSpPr/>
          <p:nvPr/>
        </p:nvSpPr>
        <p:spPr>
          <a:xfrm>
            <a:off x="1461394" y="4166972"/>
            <a:ext cx="483558" cy="48355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F36B6728-1FAC-4721-67E2-8CBA676282C9}"/>
              </a:ext>
            </a:extLst>
          </p:cNvPr>
          <p:cNvSpPr/>
          <p:nvPr/>
        </p:nvSpPr>
        <p:spPr>
          <a:xfrm>
            <a:off x="2832653" y="4166972"/>
            <a:ext cx="1977887" cy="4835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Boardroom with solid fill">
            <a:extLst>
              <a:ext uri="{FF2B5EF4-FFF2-40B4-BE49-F238E27FC236}">
                <a16:creationId xmlns:a16="http://schemas.microsoft.com/office/drawing/2014/main" id="{1F7D9DB8-863C-0817-A0A1-3A88F7D19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1808" y="2934579"/>
            <a:ext cx="2601097" cy="2601097"/>
          </a:xfrm>
          <a:prstGeom prst="rect">
            <a:avLst/>
          </a:prstGeom>
        </p:spPr>
      </p:pic>
      <p:sp>
        <p:nvSpPr>
          <p:cNvPr id="11" name="Notched Right Arrow 10">
            <a:extLst>
              <a:ext uri="{FF2B5EF4-FFF2-40B4-BE49-F238E27FC236}">
                <a16:creationId xmlns:a16="http://schemas.microsoft.com/office/drawing/2014/main" id="{48EEC953-B636-E3FB-9C53-54B82856C710}"/>
              </a:ext>
            </a:extLst>
          </p:cNvPr>
          <p:cNvSpPr/>
          <p:nvPr/>
        </p:nvSpPr>
        <p:spPr>
          <a:xfrm>
            <a:off x="7434173" y="4166972"/>
            <a:ext cx="1977887" cy="4835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13FB267-12CE-793A-1FDF-8AB1429929C7}"/>
              </a:ext>
            </a:extLst>
          </p:cNvPr>
          <p:cNvSpPr/>
          <p:nvPr/>
        </p:nvSpPr>
        <p:spPr>
          <a:xfrm>
            <a:off x="9676567" y="3831072"/>
            <a:ext cx="1729946" cy="1155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Reinforced understanding</a:t>
            </a:r>
          </a:p>
        </p:txBody>
      </p:sp>
    </p:spTree>
    <p:extLst>
      <p:ext uri="{BB962C8B-B14F-4D97-AF65-F5344CB8AC3E}">
        <p14:creationId xmlns:p14="http://schemas.microsoft.com/office/powerpoint/2010/main" val="4270485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185</Words>
  <Application>Microsoft Macintosh PowerPoint</Application>
  <PresentationFormat>Widescreen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Google Sans</vt:lpstr>
      <vt:lpstr>Office Theme</vt:lpstr>
      <vt:lpstr>PowerPoint Presentation</vt:lpstr>
      <vt:lpstr>Tactic: Expert to Novice Worked Examples </vt:lpstr>
      <vt:lpstr>Tactic: Collaborative Design 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Tactic: Expert to Novice Worked Examples </dc:title>
  <dc:creator>Swan, Gerry M.</dc:creator>
  <cp:lastModifiedBy>Swan, Gerry M.</cp:lastModifiedBy>
  <cp:revision>3</cp:revision>
  <dcterms:created xsi:type="dcterms:W3CDTF">2022-04-24T14:24:30Z</dcterms:created>
  <dcterms:modified xsi:type="dcterms:W3CDTF">2023-04-27T20:51:05Z</dcterms:modified>
</cp:coreProperties>
</file>