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72" r:id="rId3"/>
    <p:sldId id="273" r:id="rId4"/>
    <p:sldId id="274" r:id="rId5"/>
    <p:sldId id="27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706" autoAdjust="0"/>
  </p:normalViewPr>
  <p:slideViewPr>
    <p:cSldViewPr snapToGrid="0">
      <p:cViewPr varScale="1">
        <p:scale>
          <a:sx n="38" d="100"/>
          <a:sy n="38" d="100"/>
        </p:scale>
        <p:origin x="5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6A207E-70B8-4BF5-831F-48EC37CC8422}" type="datetimeFigureOut">
              <a:rPr lang="en-US" smtClean="0"/>
              <a:t>4/22/2023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EAAC0-0023-440F-A0CC-5344F8A2A015}" type="slidenum">
              <a:rPr lang="en-US" smtClean="0"/>
              <a:t>‹#›</a:t>
            </a:fld>
            <a:endParaRPr lang="en-US"/>
          </a:p>
        </p:txBody>
      </p:sp>
    </p:spTree>
    <p:extLst>
      <p:ext uri="{BB962C8B-B14F-4D97-AF65-F5344CB8AC3E}">
        <p14:creationId xmlns:p14="http://schemas.microsoft.com/office/powerpoint/2010/main" val="145187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 Takeaways: </a:t>
            </a:r>
          </a:p>
          <a:p>
            <a:r>
              <a:rPr lang="en-US" dirty="0"/>
              <a:t>1. Learning is done through activities and experiences, hands on learning</a:t>
            </a:r>
          </a:p>
          <a:p>
            <a:endParaRPr lang="en-US" dirty="0"/>
          </a:p>
          <a:p>
            <a:r>
              <a:rPr lang="en-US" b="0" i="0" dirty="0">
                <a:solidFill>
                  <a:srgbClr val="282828"/>
                </a:solidFill>
                <a:effectLst/>
                <a:latin typeface="Georgia" panose="02040502050405020303" pitchFamily="18" charset="0"/>
              </a:rPr>
              <a:t>2.  Ensure activities are designed in ways that offer every learner the chance to engage in the manner that suits them best</a:t>
            </a:r>
          </a:p>
          <a:p>
            <a:endParaRPr lang="en-US" b="0" i="0" dirty="0">
              <a:solidFill>
                <a:srgbClr val="282828"/>
              </a:solidFill>
              <a:effectLst/>
              <a:latin typeface="Georgia" panose="02040502050405020303" pitchFamily="18" charset="0"/>
            </a:endParaRPr>
          </a:p>
          <a:p>
            <a:r>
              <a:rPr lang="en-US" b="0" i="0" dirty="0">
                <a:solidFill>
                  <a:srgbClr val="282828"/>
                </a:solidFill>
                <a:effectLst/>
                <a:latin typeface="Georgia" panose="02040502050405020303" pitchFamily="18" charset="0"/>
              </a:rPr>
              <a:t>3. Activities and material should be developed in ways that draw each stage of the experiential learning cycle and take learners through the whole process </a:t>
            </a:r>
          </a:p>
          <a:p>
            <a:endParaRPr lang="en-US" b="0" i="0" dirty="0">
              <a:solidFill>
                <a:srgbClr val="282828"/>
              </a:solidFill>
              <a:effectLst/>
              <a:latin typeface="Georgia" panose="02040502050405020303" pitchFamily="18" charset="0"/>
            </a:endParaRPr>
          </a:p>
          <a:p>
            <a:endParaRPr lang="en-US" dirty="0"/>
          </a:p>
        </p:txBody>
      </p:sp>
      <p:sp>
        <p:nvSpPr>
          <p:cNvPr id="4" name="Slide Number Placeholder 3"/>
          <p:cNvSpPr>
            <a:spLocks noGrp="1"/>
          </p:cNvSpPr>
          <p:nvPr>
            <p:ph type="sldNum" sz="quarter" idx="5"/>
          </p:nvPr>
        </p:nvSpPr>
        <p:spPr/>
        <p:txBody>
          <a:bodyPr/>
          <a:lstStyle/>
          <a:p>
            <a:fld id="{55A474D6-2633-4288-B19D-ED1525700ABF}" type="slidenum">
              <a:rPr lang="en-US" smtClean="0"/>
              <a:t>1</a:t>
            </a:fld>
            <a:endParaRPr lang="en-US"/>
          </a:p>
        </p:txBody>
      </p:sp>
    </p:spTree>
    <p:extLst>
      <p:ext uri="{BB962C8B-B14F-4D97-AF65-F5344CB8AC3E}">
        <p14:creationId xmlns:p14="http://schemas.microsoft.com/office/powerpoint/2010/main" val="295155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solidFill>
                  <a:srgbClr val="282828"/>
                </a:solidFill>
                <a:effectLst/>
                <a:latin typeface="Georgia" panose="02040502050405020303" pitchFamily="18" charset="0"/>
              </a:rPr>
              <a:t>Concrete Experience</a:t>
            </a:r>
            <a:r>
              <a:rPr lang="en-US" b="0" i="0" dirty="0">
                <a:solidFill>
                  <a:srgbClr val="282828"/>
                </a:solidFill>
                <a:effectLst/>
                <a:latin typeface="Georgia" panose="02040502050405020303" pitchFamily="18" charset="0"/>
              </a:rPr>
              <a:t> – the learner encounters a concrete experience. This might be a new experience or situation, or a reinterpretation of existing experience in the light of new concepts.</a:t>
            </a:r>
          </a:p>
          <a:p>
            <a:pPr algn="l">
              <a:buFont typeface="+mj-lt"/>
              <a:buAutoNum type="arabicPeriod"/>
            </a:pPr>
            <a:endParaRPr lang="en-US" b="0" i="0" dirty="0">
              <a:solidFill>
                <a:srgbClr val="282828"/>
              </a:solidFill>
              <a:effectLst/>
              <a:latin typeface="Georgia" panose="02040502050405020303" pitchFamily="18" charset="0"/>
            </a:endParaRPr>
          </a:p>
          <a:p>
            <a:pPr algn="l">
              <a:buFont typeface="+mj-lt"/>
              <a:buAutoNum type="arabicPeriod"/>
            </a:pPr>
            <a:r>
              <a:rPr lang="en-US" b="1" i="0" dirty="0">
                <a:solidFill>
                  <a:srgbClr val="282828"/>
                </a:solidFill>
                <a:effectLst/>
                <a:latin typeface="Georgia" panose="02040502050405020303" pitchFamily="18" charset="0"/>
              </a:rPr>
              <a:t>Reflective Observation of the New Experience</a:t>
            </a:r>
            <a:r>
              <a:rPr lang="en-US" b="0" i="0" dirty="0">
                <a:solidFill>
                  <a:srgbClr val="282828"/>
                </a:solidFill>
                <a:effectLst/>
                <a:latin typeface="Georgia" panose="02040502050405020303" pitchFamily="18" charset="0"/>
              </a:rPr>
              <a:t> – the learner reflects on the new experience in the light of their existing knowledge. Of particular importance are any inconsistencies between experience and understanding.</a:t>
            </a:r>
          </a:p>
          <a:p>
            <a:pPr algn="l">
              <a:buFont typeface="+mj-lt"/>
              <a:buAutoNum type="arabicPeriod"/>
            </a:pPr>
            <a:endParaRPr lang="en-US" b="0" i="0" dirty="0">
              <a:solidFill>
                <a:srgbClr val="282828"/>
              </a:solidFill>
              <a:effectLst/>
              <a:latin typeface="Georgia" panose="02040502050405020303" pitchFamily="18" charset="0"/>
            </a:endParaRPr>
          </a:p>
          <a:p>
            <a:pPr algn="l">
              <a:buFont typeface="+mj-lt"/>
              <a:buAutoNum type="arabicPeriod"/>
            </a:pPr>
            <a:r>
              <a:rPr lang="en-US" b="1" i="0" dirty="0">
                <a:solidFill>
                  <a:srgbClr val="282828"/>
                </a:solidFill>
                <a:effectLst/>
                <a:latin typeface="Georgia" panose="02040502050405020303" pitchFamily="18" charset="0"/>
              </a:rPr>
              <a:t>Abstract Conceptualization</a:t>
            </a:r>
            <a:r>
              <a:rPr lang="en-US" b="0" i="0" dirty="0">
                <a:solidFill>
                  <a:srgbClr val="282828"/>
                </a:solidFill>
                <a:effectLst/>
                <a:latin typeface="Georgia" panose="02040502050405020303" pitchFamily="18" charset="0"/>
              </a:rPr>
              <a:t> – reflection gives rise to a new idea, or a modification of an existing abstract concept (the person has learned from their experience).</a:t>
            </a:r>
          </a:p>
          <a:p>
            <a:pPr algn="l">
              <a:buFont typeface="+mj-lt"/>
              <a:buAutoNum type="arabicPeriod"/>
            </a:pPr>
            <a:endParaRPr lang="en-US" b="0" i="0" dirty="0">
              <a:solidFill>
                <a:srgbClr val="282828"/>
              </a:solidFill>
              <a:effectLst/>
              <a:latin typeface="Georgia" panose="02040502050405020303" pitchFamily="18" charset="0"/>
            </a:endParaRPr>
          </a:p>
          <a:p>
            <a:pPr algn="l">
              <a:buFont typeface="+mj-lt"/>
              <a:buAutoNum type="arabicPeriod"/>
            </a:pPr>
            <a:r>
              <a:rPr lang="en-US" b="1" i="0" dirty="0">
                <a:solidFill>
                  <a:srgbClr val="282828"/>
                </a:solidFill>
                <a:effectLst/>
                <a:latin typeface="Georgia" panose="02040502050405020303" pitchFamily="18" charset="0"/>
              </a:rPr>
              <a:t>Active Experimentation</a:t>
            </a:r>
            <a:r>
              <a:rPr lang="en-US" b="0" i="0" dirty="0">
                <a:solidFill>
                  <a:srgbClr val="282828"/>
                </a:solidFill>
                <a:effectLst/>
                <a:latin typeface="Georgia" panose="02040502050405020303" pitchFamily="18" charset="0"/>
              </a:rPr>
              <a:t> – the newly created or modified concepts give rise to experimentation. The learner applies their idea(s) to the world around them to see what happens.</a:t>
            </a:r>
          </a:p>
          <a:p>
            <a:endParaRPr lang="en-US" dirty="0"/>
          </a:p>
        </p:txBody>
      </p:sp>
      <p:sp>
        <p:nvSpPr>
          <p:cNvPr id="4" name="Slide Number Placeholder 3"/>
          <p:cNvSpPr>
            <a:spLocks noGrp="1"/>
          </p:cNvSpPr>
          <p:nvPr>
            <p:ph type="sldNum" sz="quarter" idx="5"/>
          </p:nvPr>
        </p:nvSpPr>
        <p:spPr/>
        <p:txBody>
          <a:bodyPr/>
          <a:lstStyle/>
          <a:p>
            <a:fld id="{55A474D6-2633-4288-B19D-ED1525700ABF}" type="slidenum">
              <a:rPr lang="en-US" smtClean="0"/>
              <a:t>2</a:t>
            </a:fld>
            <a:endParaRPr lang="en-US"/>
          </a:p>
        </p:txBody>
      </p:sp>
    </p:spTree>
    <p:extLst>
      <p:ext uri="{BB962C8B-B14F-4D97-AF65-F5344CB8AC3E}">
        <p14:creationId xmlns:p14="http://schemas.microsoft.com/office/powerpoint/2010/main" val="613279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82828"/>
                </a:solidFill>
                <a:effectLst/>
                <a:latin typeface="Georgia" panose="02040502050405020303" pitchFamily="18" charset="0"/>
              </a:rPr>
              <a:t>The learning style preference itself is actually the product of two pairs of variables, or two separate “choices” that we make, which Kolb presented as lines of an axis, each with “conflicting” modes at either end.</a:t>
            </a:r>
          </a:p>
          <a:p>
            <a:pPr algn="l"/>
            <a:endParaRPr lang="en-US" b="0" i="0" dirty="0">
              <a:solidFill>
                <a:srgbClr val="282828"/>
              </a:solidFill>
              <a:effectLst/>
              <a:latin typeface="Georgia" panose="02040502050405020303" pitchFamily="18" charset="0"/>
            </a:endParaRPr>
          </a:p>
          <a:p>
            <a:pPr algn="l"/>
            <a:r>
              <a:rPr lang="en-US" b="0" i="0" dirty="0">
                <a:solidFill>
                  <a:srgbClr val="282828"/>
                </a:solidFill>
                <a:effectLst/>
                <a:latin typeface="Georgia" panose="02040502050405020303" pitchFamily="18" charset="0"/>
              </a:rPr>
              <a:t>A typical presentation of Kolb’s two continuums is that the east-west axis is called the Processing Continuum (how we approach a task), and the north-south axis is called the Perception Continuum (our emotional response, or how we think or feel about it).</a:t>
            </a:r>
          </a:p>
          <a:p>
            <a:pPr algn="l"/>
            <a:endParaRPr lang="en-US" b="0" i="0" dirty="0">
              <a:solidFill>
                <a:srgbClr val="282828"/>
              </a:solidFill>
              <a:effectLst/>
              <a:latin typeface="Georgia" panose="02040502050405020303" pitchFamily="18" charset="0"/>
            </a:endParaRPr>
          </a:p>
          <a:p>
            <a:pPr algn="l"/>
            <a:r>
              <a:rPr lang="en-US" b="0" i="0" dirty="0">
                <a:solidFill>
                  <a:srgbClr val="282828"/>
                </a:solidFill>
                <a:effectLst/>
                <a:latin typeface="Georgia" panose="02040502050405020303" pitchFamily="18" charset="0"/>
              </a:rPr>
              <a:t>Kolb believed that we cannot perform both variables on a single axis at the same time (e.g., think and feel). </a:t>
            </a:r>
          </a:p>
          <a:p>
            <a:pPr algn="l"/>
            <a:endParaRPr lang="en-US" b="0" i="0" dirty="0">
              <a:solidFill>
                <a:srgbClr val="282828"/>
              </a:solidFill>
              <a:effectLst/>
              <a:latin typeface="Georgia" panose="02040502050405020303" pitchFamily="18" charset="0"/>
            </a:endParaRPr>
          </a:p>
          <a:p>
            <a:pPr algn="l"/>
            <a:r>
              <a:rPr lang="en-US" b="0" i="0" dirty="0">
                <a:solidFill>
                  <a:srgbClr val="282828"/>
                </a:solidFill>
                <a:effectLst/>
                <a:latin typeface="Georgia" panose="02040502050405020303" pitchFamily="18" charset="0"/>
              </a:rPr>
              <a:t>Our learning style is a product of these two choice decisions.</a:t>
            </a:r>
          </a:p>
          <a:p>
            <a:endParaRPr lang="en-US" dirty="0"/>
          </a:p>
        </p:txBody>
      </p:sp>
      <p:sp>
        <p:nvSpPr>
          <p:cNvPr id="4" name="Slide Number Placeholder 3"/>
          <p:cNvSpPr>
            <a:spLocks noGrp="1"/>
          </p:cNvSpPr>
          <p:nvPr>
            <p:ph type="sldNum" sz="quarter" idx="5"/>
          </p:nvPr>
        </p:nvSpPr>
        <p:spPr/>
        <p:txBody>
          <a:bodyPr/>
          <a:lstStyle/>
          <a:p>
            <a:fld id="{55A474D6-2633-4288-B19D-ED1525700ABF}" type="slidenum">
              <a:rPr lang="en-US" smtClean="0"/>
              <a:t>3</a:t>
            </a:fld>
            <a:endParaRPr lang="en-US"/>
          </a:p>
        </p:txBody>
      </p:sp>
    </p:spTree>
    <p:extLst>
      <p:ext uri="{BB962C8B-B14F-4D97-AF65-F5344CB8AC3E}">
        <p14:creationId xmlns:p14="http://schemas.microsoft.com/office/powerpoint/2010/main" val="27869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12121"/>
                </a:solidFill>
                <a:effectLst/>
                <a:latin typeface="Merriweather" panose="00000500000000000000" pitchFamily="2" charset="0"/>
              </a:rPr>
              <a:t>learning occurs through observation, imitation, and modeling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212121"/>
              </a:solidFill>
              <a:effectLst/>
              <a:latin typeface="Merriweather"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12121"/>
                </a:solidFill>
                <a:effectLst/>
                <a:latin typeface="Merriweather" panose="00000500000000000000" pitchFamily="2" charset="0"/>
              </a:rPr>
              <a:t>Learning is influenced by factors such as attention, motivation, attitudes, and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212121"/>
              </a:solidFill>
              <a:effectLst/>
              <a:latin typeface="Merriweather"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12121"/>
                </a:solidFill>
                <a:effectLst/>
                <a:latin typeface="Merriweather" panose="00000500000000000000" pitchFamily="2" charset="0"/>
              </a:rPr>
              <a:t>The theory accounts for the interaction of environmental and cognitive elements that affect how people learn.</a:t>
            </a:r>
            <a:endParaRPr lang="en-US" dirty="0"/>
          </a:p>
          <a:p>
            <a:endParaRPr lang="en-US" dirty="0"/>
          </a:p>
        </p:txBody>
      </p:sp>
      <p:sp>
        <p:nvSpPr>
          <p:cNvPr id="4" name="Slide Number Placeholder 3"/>
          <p:cNvSpPr>
            <a:spLocks noGrp="1"/>
          </p:cNvSpPr>
          <p:nvPr>
            <p:ph type="sldNum" sz="quarter" idx="5"/>
          </p:nvPr>
        </p:nvSpPr>
        <p:spPr/>
        <p:txBody>
          <a:bodyPr/>
          <a:lstStyle/>
          <a:p>
            <a:fld id="{55A474D6-2633-4288-B19D-ED1525700ABF}" type="slidenum">
              <a:rPr lang="en-US" smtClean="0"/>
              <a:t>5</a:t>
            </a:fld>
            <a:endParaRPr lang="en-US"/>
          </a:p>
        </p:txBody>
      </p:sp>
    </p:spTree>
    <p:extLst>
      <p:ext uri="{BB962C8B-B14F-4D97-AF65-F5344CB8AC3E}">
        <p14:creationId xmlns:p14="http://schemas.microsoft.com/office/powerpoint/2010/main" val="414486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D920B-8E34-99B2-05C9-5D5139DE3E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47AE1C-03E2-70F9-060F-B19559B94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F8C612-14B3-99DC-62C0-64599340AC84}"/>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CDCB5DD8-1E57-F567-4FB9-32FEB81FA4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93188-5AC1-C222-DB51-FBB956ED4D15}"/>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3216513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BA7E3-E10D-E6C8-2801-91DBF1BA78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CA459F-C4FC-5AF2-D535-3E0AF2117B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31E57-05A5-3CE7-3BE8-D3C03FE2DAB8}"/>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261FF349-1F8F-5BA5-29C3-DC054290CA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1AC4C-BBF8-8B43-892D-7D3461728D59}"/>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337747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277EBB-6CF1-8838-FC25-8F5B9BB6FF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8097B8-8723-6AB7-32FF-806A2B8997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F469F-BF32-4D19-6DBD-7AFCA0FA434E}"/>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61C17DC6-16A8-4DE9-8C0A-5543DB9F17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E72E6F-213D-A9C8-A46B-60C8021CAFEC}"/>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308142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B57F4-DB4D-BCFE-12C5-87C6DB034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0E9632-AD6A-4E4E-6885-0497C89F3A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B99A3B-AB59-86D2-4EF1-E682750935D6}"/>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7CA00115-3C71-3F4C-3A0F-19D35782E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F42795-7FC5-D888-28DB-8EE18BF91087}"/>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1878477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9FA7-A96A-F7E6-2DA3-181FAEA85E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EC064C-AFEF-9986-3BA9-FA9A5DEAA1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80490A-D20D-2ED7-6BB3-28B1AC56C395}"/>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AA192977-C21D-E98D-7B2E-EC3DE7FD8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F5E71-51F1-21DA-82ED-22765265A0F9}"/>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407352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3BF2-5716-E784-5C33-9860D3C68D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C83D6C-E13B-A008-378C-28E46F477F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ACDE05-F625-FA1C-C2C1-91E233950A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1BCC6A-A94B-B5F6-DDBB-C24744D9849C}"/>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6" name="Footer Placeholder 5">
            <a:extLst>
              <a:ext uri="{FF2B5EF4-FFF2-40B4-BE49-F238E27FC236}">
                <a16:creationId xmlns:a16="http://schemas.microsoft.com/office/drawing/2014/main" id="{A762359A-F397-2762-2266-52232C315C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524FDA-FFBD-5B92-DB41-2510B836E684}"/>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106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29EF4-5309-B6DF-F881-1F266FD2CE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4EAB96-5FBC-506B-8E64-D452A1C00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EFF8-97A6-5FEB-C282-CA3EBC5942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69415A-DF02-7E40-2356-D4928348FB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5DA1E6-A054-B6BA-BF2C-0F7D8D371A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663DA6-2290-6F7B-C440-56CADD345290}"/>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8" name="Footer Placeholder 7">
            <a:extLst>
              <a:ext uri="{FF2B5EF4-FFF2-40B4-BE49-F238E27FC236}">
                <a16:creationId xmlns:a16="http://schemas.microsoft.com/office/drawing/2014/main" id="{F2ABDFDB-1C76-365A-3C14-110BBE04B3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C0249D-0701-FA7C-E86D-18A3C9DF7C2C}"/>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41051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AFBF8-D1B3-6827-C248-5CBB15F87D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5ED896-33A8-49A3-70F5-4DF899C8A98C}"/>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4" name="Footer Placeholder 3">
            <a:extLst>
              <a:ext uri="{FF2B5EF4-FFF2-40B4-BE49-F238E27FC236}">
                <a16:creationId xmlns:a16="http://schemas.microsoft.com/office/drawing/2014/main" id="{C73BD7A1-A136-EF6F-A6AB-7F7B9C878B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ED2586-B348-9C3A-E571-38CE0A06D3F4}"/>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159123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033815-AEFC-A110-C851-69B111EC08BB}"/>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3" name="Footer Placeholder 2">
            <a:extLst>
              <a:ext uri="{FF2B5EF4-FFF2-40B4-BE49-F238E27FC236}">
                <a16:creationId xmlns:a16="http://schemas.microsoft.com/office/drawing/2014/main" id="{037E2C6D-F1A3-A249-0482-914E929E25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730242-02F9-A2DA-772E-8529156563ED}"/>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295427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C8B4E-5E9B-758E-32AB-5493068192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16703C-9088-8AFD-2B40-A801B86022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672739-80D5-2530-33CD-7AE1898AAF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53B19A-1F4C-1C8E-2CB1-1DD41DA6CD27}"/>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6" name="Footer Placeholder 5">
            <a:extLst>
              <a:ext uri="{FF2B5EF4-FFF2-40B4-BE49-F238E27FC236}">
                <a16:creationId xmlns:a16="http://schemas.microsoft.com/office/drawing/2014/main" id="{2918C3DF-9B26-784D-A7F2-7CC79BE57E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BF70B-0F1C-9B7B-25C2-1BB28DCC2A87}"/>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3958519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FA11C-9EC8-1737-F200-00E91F94AB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48DD28-0EDC-9408-E865-5A28A0147C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111A95-3216-F419-6E19-63734535A3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DC278C-993C-5111-1DC1-FA65ACFC87C9}"/>
              </a:ext>
            </a:extLst>
          </p:cNvPr>
          <p:cNvSpPr>
            <a:spLocks noGrp="1"/>
          </p:cNvSpPr>
          <p:nvPr>
            <p:ph type="dt" sz="half" idx="10"/>
          </p:nvPr>
        </p:nvSpPr>
        <p:spPr/>
        <p:txBody>
          <a:bodyPr/>
          <a:lstStyle/>
          <a:p>
            <a:fld id="{F307F316-4D3E-4367-8931-5C63D6C07DAD}" type="datetimeFigureOut">
              <a:rPr lang="en-US" smtClean="0"/>
              <a:t>4/22/2023</a:t>
            </a:fld>
            <a:endParaRPr lang="en-US"/>
          </a:p>
        </p:txBody>
      </p:sp>
      <p:sp>
        <p:nvSpPr>
          <p:cNvPr id="6" name="Footer Placeholder 5">
            <a:extLst>
              <a:ext uri="{FF2B5EF4-FFF2-40B4-BE49-F238E27FC236}">
                <a16:creationId xmlns:a16="http://schemas.microsoft.com/office/drawing/2014/main" id="{3CDBD5CF-103A-7DFF-B327-3C57C4206D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41013-B6BB-E6BC-8A93-C70681AD14BF}"/>
              </a:ext>
            </a:extLst>
          </p:cNvPr>
          <p:cNvSpPr>
            <a:spLocks noGrp="1"/>
          </p:cNvSpPr>
          <p:nvPr>
            <p:ph type="sldNum" sz="quarter" idx="12"/>
          </p:nvPr>
        </p:nvSpPr>
        <p:spPr/>
        <p:txBody>
          <a:bodyPr/>
          <a:lstStyle/>
          <a:p>
            <a:fld id="{22A3BD48-B9E0-4389-94C4-890B82D1CFFB}" type="slidenum">
              <a:rPr lang="en-US" smtClean="0"/>
              <a:t>‹#›</a:t>
            </a:fld>
            <a:endParaRPr lang="en-US"/>
          </a:p>
        </p:txBody>
      </p:sp>
    </p:spTree>
    <p:extLst>
      <p:ext uri="{BB962C8B-B14F-4D97-AF65-F5344CB8AC3E}">
        <p14:creationId xmlns:p14="http://schemas.microsoft.com/office/powerpoint/2010/main" val="128251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5CCB6D-74BD-B201-1706-9F5799399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2C1A24-6537-3BF8-C1BB-3D3B8625AE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B13D99-5900-05EB-4169-4853E7CBB8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7F316-4D3E-4367-8931-5C63D6C07DAD}" type="datetimeFigureOut">
              <a:rPr lang="en-US" smtClean="0"/>
              <a:t>4/22/2023</a:t>
            </a:fld>
            <a:endParaRPr lang="en-US"/>
          </a:p>
        </p:txBody>
      </p:sp>
      <p:sp>
        <p:nvSpPr>
          <p:cNvPr id="5" name="Footer Placeholder 4">
            <a:extLst>
              <a:ext uri="{FF2B5EF4-FFF2-40B4-BE49-F238E27FC236}">
                <a16:creationId xmlns:a16="http://schemas.microsoft.com/office/drawing/2014/main" id="{E155D832-B061-220D-EFA6-E813BFB96D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04C16E-6F10-D6A3-60ED-78EED04F63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3BD48-B9E0-4389-94C4-890B82D1CFFB}" type="slidenum">
              <a:rPr lang="en-US" smtClean="0"/>
              <a:t>‹#›</a:t>
            </a:fld>
            <a:endParaRPr lang="en-US"/>
          </a:p>
        </p:txBody>
      </p:sp>
    </p:spTree>
    <p:extLst>
      <p:ext uri="{BB962C8B-B14F-4D97-AF65-F5344CB8AC3E}">
        <p14:creationId xmlns:p14="http://schemas.microsoft.com/office/powerpoint/2010/main" val="164077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ECE5792D-D0F8-6B5F-C8BD-83EAF36808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9100" y="1333500"/>
            <a:ext cx="10325291" cy="54022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0630158-58B7-CF24-569F-4532DB03BD46}"/>
              </a:ext>
            </a:extLst>
          </p:cNvPr>
          <p:cNvSpPr>
            <a:spLocks noGrp="1"/>
          </p:cNvSpPr>
          <p:nvPr>
            <p:ph type="title"/>
          </p:nvPr>
        </p:nvSpPr>
        <p:spPr/>
        <p:txBody>
          <a:bodyPr/>
          <a:lstStyle/>
          <a:p>
            <a:r>
              <a:rPr lang="en-US" b="0" i="0" dirty="0">
                <a:solidFill>
                  <a:srgbClr val="212529"/>
                </a:solidFill>
                <a:effectLst/>
                <a:latin typeface="system-ui"/>
              </a:rPr>
              <a:t>David Kolb</a:t>
            </a:r>
            <a:endParaRPr lang="en-US" dirty="0"/>
          </a:p>
        </p:txBody>
      </p:sp>
      <p:sp>
        <p:nvSpPr>
          <p:cNvPr id="3" name="Content Placeholder 2">
            <a:extLst>
              <a:ext uri="{FF2B5EF4-FFF2-40B4-BE49-F238E27FC236}">
                <a16:creationId xmlns:a16="http://schemas.microsoft.com/office/drawing/2014/main" id="{29B556BA-EC26-E59F-56CD-94395E625350}"/>
              </a:ext>
            </a:extLst>
          </p:cNvPr>
          <p:cNvSpPr>
            <a:spLocks noGrp="1"/>
          </p:cNvSpPr>
          <p:nvPr>
            <p:ph idx="1"/>
          </p:nvPr>
        </p:nvSpPr>
        <p:spPr>
          <a:xfrm>
            <a:off x="1155700" y="2616994"/>
            <a:ext cx="5588000" cy="1465263"/>
          </a:xfrm>
        </p:spPr>
        <p:txBody>
          <a:bodyPr/>
          <a:lstStyle/>
          <a:p>
            <a:pPr marL="0" indent="0">
              <a:buNone/>
            </a:pPr>
            <a:r>
              <a:rPr lang="en-US" b="1" i="0" u="none" strike="noStrike" dirty="0">
                <a:solidFill>
                  <a:srgbClr val="282828"/>
                </a:solidFill>
                <a:effectLst/>
                <a:latin typeface="Lato" panose="020F0502020204030203" pitchFamily="34" charset="0"/>
              </a:rPr>
              <a:t>“</a:t>
            </a:r>
            <a:r>
              <a:rPr lang="en-US" b="0" i="0" dirty="0">
                <a:solidFill>
                  <a:srgbClr val="282828"/>
                </a:solidFill>
                <a:effectLst/>
                <a:latin typeface="Georgia" panose="02040502050405020303" pitchFamily="18" charset="0"/>
              </a:rPr>
              <a:t>Learning is the process whereby knowledge is created through the transformation of experience” </a:t>
            </a:r>
            <a:endParaRPr lang="en-US" b="1" i="0" u="none" strike="noStrike" dirty="0">
              <a:solidFill>
                <a:srgbClr val="282828"/>
              </a:solidFill>
              <a:effectLst/>
              <a:latin typeface="Lato" panose="020F0502020204030203" pitchFamily="34" charset="0"/>
            </a:endParaRPr>
          </a:p>
          <a:p>
            <a:endParaRPr lang="en-US" b="1" dirty="0">
              <a:solidFill>
                <a:srgbClr val="282828"/>
              </a:solidFill>
              <a:latin typeface="Lato" panose="020F0502020204030203" pitchFamily="34" charset="0"/>
            </a:endParaRPr>
          </a:p>
          <a:p>
            <a:endParaRPr lang="en-US" b="1" i="0" u="none" strike="noStrike" dirty="0">
              <a:solidFill>
                <a:srgbClr val="282828"/>
              </a:solidFill>
              <a:effectLst/>
              <a:latin typeface="Lato" panose="020F0502020204030203" pitchFamily="34" charset="0"/>
            </a:endParaRPr>
          </a:p>
          <a:p>
            <a:endParaRPr lang="en-US" dirty="0"/>
          </a:p>
        </p:txBody>
      </p:sp>
    </p:spTree>
    <p:extLst>
      <p:ext uri="{BB962C8B-B14F-4D97-AF65-F5344CB8AC3E}">
        <p14:creationId xmlns:p14="http://schemas.microsoft.com/office/powerpoint/2010/main" val="351131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Kolb">
            <a:extLst>
              <a:ext uri="{FF2B5EF4-FFF2-40B4-BE49-F238E27FC236}">
                <a16:creationId xmlns:a16="http://schemas.microsoft.com/office/drawing/2014/main" id="{BB9B8036-BE8B-3A70-BF6F-5A6132D32A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609600"/>
            <a:ext cx="8077200" cy="80772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0824E87B-141B-E7A5-E647-1995502FD537}"/>
              </a:ext>
            </a:extLst>
          </p:cNvPr>
          <p:cNvSpPr>
            <a:spLocks noGrp="1"/>
          </p:cNvSpPr>
          <p:nvPr>
            <p:ph type="title"/>
          </p:nvPr>
        </p:nvSpPr>
        <p:spPr>
          <a:xfrm>
            <a:off x="838200" y="365125"/>
            <a:ext cx="10515600" cy="2670175"/>
          </a:xfrm>
        </p:spPr>
        <p:txBody>
          <a:bodyPr>
            <a:normAutofit/>
          </a:bodyPr>
          <a:lstStyle/>
          <a:p>
            <a:r>
              <a:rPr lang="en-US" b="1" i="0" u="none" strike="noStrike" dirty="0">
                <a:solidFill>
                  <a:srgbClr val="282828"/>
                </a:solidFill>
                <a:effectLst/>
                <a:latin typeface="Lato" panose="020F0502020204030203" pitchFamily="34" charset="0"/>
              </a:rPr>
              <a:t>Experiential </a:t>
            </a:r>
            <a:br>
              <a:rPr lang="en-US" b="1" i="0" u="none" strike="noStrike" dirty="0">
                <a:solidFill>
                  <a:srgbClr val="282828"/>
                </a:solidFill>
                <a:effectLst/>
                <a:latin typeface="Lato" panose="020F0502020204030203" pitchFamily="34" charset="0"/>
              </a:rPr>
            </a:br>
            <a:r>
              <a:rPr lang="en-US" b="1" i="0" u="none" strike="noStrike" dirty="0">
                <a:solidFill>
                  <a:srgbClr val="282828"/>
                </a:solidFill>
                <a:effectLst/>
                <a:latin typeface="Lato" panose="020F0502020204030203" pitchFamily="34" charset="0"/>
              </a:rPr>
              <a:t>Learning </a:t>
            </a:r>
            <a:br>
              <a:rPr lang="en-US" b="1" i="0" u="none" strike="noStrike" dirty="0">
                <a:solidFill>
                  <a:srgbClr val="282828"/>
                </a:solidFill>
                <a:effectLst/>
                <a:latin typeface="Lato" panose="020F0502020204030203" pitchFamily="34" charset="0"/>
              </a:rPr>
            </a:br>
            <a:r>
              <a:rPr lang="en-US" b="1" i="0" u="none" strike="noStrike" dirty="0">
                <a:solidFill>
                  <a:srgbClr val="282828"/>
                </a:solidFill>
                <a:effectLst/>
                <a:latin typeface="Lato" panose="020F0502020204030203" pitchFamily="34" charset="0"/>
              </a:rPr>
              <a:t>Cycle</a:t>
            </a:r>
          </a:p>
        </p:txBody>
      </p:sp>
      <p:sp>
        <p:nvSpPr>
          <p:cNvPr id="8" name="TextBox 7">
            <a:extLst>
              <a:ext uri="{FF2B5EF4-FFF2-40B4-BE49-F238E27FC236}">
                <a16:creationId xmlns:a16="http://schemas.microsoft.com/office/drawing/2014/main" id="{5C3F34B8-5F9E-AF7E-BA36-055C6AF82233}"/>
              </a:ext>
            </a:extLst>
          </p:cNvPr>
          <p:cNvSpPr txBox="1"/>
          <p:nvPr/>
        </p:nvSpPr>
        <p:spPr>
          <a:xfrm>
            <a:off x="838200" y="2928035"/>
            <a:ext cx="3975100" cy="646331"/>
          </a:xfrm>
          <a:prstGeom prst="rect">
            <a:avLst/>
          </a:prstGeom>
          <a:noFill/>
        </p:spPr>
        <p:txBody>
          <a:bodyPr wrap="square">
            <a:spAutoFit/>
          </a:bodyPr>
          <a:lstStyle/>
          <a:p>
            <a:r>
              <a:rPr lang="en-US" b="0" i="0" dirty="0">
                <a:solidFill>
                  <a:srgbClr val="282828"/>
                </a:solidFill>
                <a:effectLst/>
                <a:latin typeface="Georgia" panose="02040502050405020303" pitchFamily="18" charset="0"/>
              </a:rPr>
              <a:t> A four-stage learning cycle in which the learner “touches all the bases”</a:t>
            </a:r>
            <a:endParaRPr lang="en-US" dirty="0"/>
          </a:p>
        </p:txBody>
      </p:sp>
    </p:spTree>
    <p:extLst>
      <p:ext uri="{BB962C8B-B14F-4D97-AF65-F5344CB8AC3E}">
        <p14:creationId xmlns:p14="http://schemas.microsoft.com/office/powerpoint/2010/main" val="195610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Kolb's Learning Cycle">
            <a:extLst>
              <a:ext uri="{FF2B5EF4-FFF2-40B4-BE49-F238E27FC236}">
                <a16:creationId xmlns:a16="http://schemas.microsoft.com/office/drawing/2014/main" id="{E6F97E23-8C91-1345-2E5C-22A3DD0C939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728" t="14232" r="9046" b="3391"/>
          <a:stretch/>
        </p:blipFill>
        <p:spPr bwMode="auto">
          <a:xfrm>
            <a:off x="5700347" y="269654"/>
            <a:ext cx="6491653" cy="63186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2271DF-ED0E-76BC-C2F7-078F4F10C7FF}"/>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Kolb’s Learning Continuums</a:t>
            </a:r>
          </a:p>
        </p:txBody>
      </p:sp>
      <p:sp>
        <p:nvSpPr>
          <p:cNvPr id="3" name="Content Placeholder 2">
            <a:extLst>
              <a:ext uri="{FF2B5EF4-FFF2-40B4-BE49-F238E27FC236}">
                <a16:creationId xmlns:a16="http://schemas.microsoft.com/office/drawing/2014/main" id="{DE176737-BCB4-7258-A14A-5FCA766E9918}"/>
              </a:ext>
            </a:extLst>
          </p:cNvPr>
          <p:cNvSpPr>
            <a:spLocks noGrp="1"/>
          </p:cNvSpPr>
          <p:nvPr>
            <p:ph idx="1"/>
          </p:nvPr>
        </p:nvSpPr>
        <p:spPr>
          <a:xfrm>
            <a:off x="838200" y="1816100"/>
            <a:ext cx="5257800" cy="4640263"/>
          </a:xfrm>
        </p:spPr>
        <p:txBody>
          <a:bodyPr>
            <a:normAutofit fontScale="92500" lnSpcReduction="10000"/>
          </a:bodyPr>
          <a:lstStyle/>
          <a:p>
            <a:pPr algn="l"/>
            <a:r>
              <a:rPr lang="en-US" b="0" i="0" dirty="0">
                <a:solidFill>
                  <a:srgbClr val="282828"/>
                </a:solidFill>
                <a:effectLst/>
                <a:latin typeface="Georgia" panose="02040502050405020303" pitchFamily="18" charset="0"/>
              </a:rPr>
              <a:t>Processing Continuum </a:t>
            </a:r>
          </a:p>
          <a:p>
            <a:pPr lvl="1"/>
            <a:r>
              <a:rPr lang="en-US" b="0" i="0" dirty="0">
                <a:solidFill>
                  <a:srgbClr val="282828"/>
                </a:solidFill>
                <a:effectLst/>
                <a:latin typeface="Georgia" panose="02040502050405020303" pitchFamily="18" charset="0"/>
              </a:rPr>
              <a:t>how we approach a task</a:t>
            </a:r>
          </a:p>
          <a:p>
            <a:endParaRPr lang="en-US" dirty="0">
              <a:solidFill>
                <a:srgbClr val="282828"/>
              </a:solidFill>
              <a:latin typeface="Georgia" panose="02040502050405020303" pitchFamily="18" charset="0"/>
            </a:endParaRPr>
          </a:p>
          <a:p>
            <a:r>
              <a:rPr lang="en-US" b="0" i="0" dirty="0">
                <a:solidFill>
                  <a:srgbClr val="282828"/>
                </a:solidFill>
                <a:effectLst/>
                <a:latin typeface="Georgia" panose="02040502050405020303" pitchFamily="18" charset="0"/>
              </a:rPr>
              <a:t>Perception Continuum </a:t>
            </a:r>
          </a:p>
          <a:p>
            <a:pPr lvl="1"/>
            <a:r>
              <a:rPr lang="en-US" b="0" i="0" dirty="0">
                <a:solidFill>
                  <a:srgbClr val="282828"/>
                </a:solidFill>
                <a:effectLst/>
                <a:latin typeface="Georgia" panose="02040502050405020303" pitchFamily="18" charset="0"/>
              </a:rPr>
              <a:t>how we think or feel about it</a:t>
            </a:r>
            <a:r>
              <a:rPr lang="en-US" dirty="0">
                <a:solidFill>
                  <a:srgbClr val="282828"/>
                </a:solidFill>
                <a:latin typeface="Georgia" panose="02040502050405020303" pitchFamily="18" charset="0"/>
              </a:rPr>
              <a:t>	</a:t>
            </a:r>
          </a:p>
          <a:p>
            <a:pPr lvl="1"/>
            <a:endParaRPr lang="en-US" dirty="0">
              <a:solidFill>
                <a:srgbClr val="282828"/>
              </a:solidFill>
              <a:latin typeface="Georgia" panose="02040502050405020303" pitchFamily="18" charset="0"/>
            </a:endParaRPr>
          </a:p>
          <a:p>
            <a:r>
              <a:rPr lang="en-US" dirty="0">
                <a:solidFill>
                  <a:srgbClr val="282828"/>
                </a:solidFill>
                <a:latin typeface="Georgia" panose="02040502050405020303" pitchFamily="18" charset="0"/>
              </a:rPr>
              <a:t>W</a:t>
            </a:r>
            <a:r>
              <a:rPr lang="en-US" b="0" i="0" dirty="0">
                <a:solidFill>
                  <a:srgbClr val="282828"/>
                </a:solidFill>
                <a:effectLst/>
                <a:latin typeface="Georgia" panose="02040502050405020303" pitchFamily="18" charset="0"/>
              </a:rPr>
              <a:t>e cannot perform both variables on a single axis at the same time </a:t>
            </a:r>
          </a:p>
          <a:p>
            <a:endParaRPr lang="en-US" b="0" i="0" dirty="0">
              <a:solidFill>
                <a:srgbClr val="282828"/>
              </a:solidFill>
              <a:effectLst/>
              <a:latin typeface="Georgia" panose="02040502050405020303" pitchFamily="18" charset="0"/>
            </a:endParaRPr>
          </a:p>
          <a:p>
            <a:r>
              <a:rPr lang="en-US" b="0" i="0" dirty="0">
                <a:solidFill>
                  <a:srgbClr val="282828"/>
                </a:solidFill>
                <a:effectLst/>
                <a:latin typeface="Georgia" panose="02040502050405020303" pitchFamily="18" charset="0"/>
              </a:rPr>
              <a:t>Our learning style is a product of these two choice decisions.</a:t>
            </a:r>
            <a:endParaRPr lang="en-US" dirty="0"/>
          </a:p>
        </p:txBody>
      </p:sp>
    </p:spTree>
    <p:extLst>
      <p:ext uri="{BB962C8B-B14F-4D97-AF65-F5344CB8AC3E}">
        <p14:creationId xmlns:p14="http://schemas.microsoft.com/office/powerpoint/2010/main" val="138625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9639-9528-3DAA-2D32-8F13FB2111AC}"/>
              </a:ext>
            </a:extLst>
          </p:cNvPr>
          <p:cNvSpPr>
            <a:spLocks noGrp="1"/>
          </p:cNvSpPr>
          <p:nvPr>
            <p:ph type="title"/>
          </p:nvPr>
        </p:nvSpPr>
        <p:spPr>
          <a:xfrm>
            <a:off x="5676900" y="365125"/>
            <a:ext cx="5676900" cy="1325563"/>
          </a:xfrm>
        </p:spPr>
        <p:txBody>
          <a:bodyPr/>
          <a:lstStyle/>
          <a:p>
            <a:r>
              <a:rPr lang="en-US" b="1" dirty="0"/>
              <a:t>Albert Bandura</a:t>
            </a:r>
          </a:p>
        </p:txBody>
      </p:sp>
      <p:sp>
        <p:nvSpPr>
          <p:cNvPr id="3" name="Content Placeholder 2">
            <a:extLst>
              <a:ext uri="{FF2B5EF4-FFF2-40B4-BE49-F238E27FC236}">
                <a16:creationId xmlns:a16="http://schemas.microsoft.com/office/drawing/2014/main" id="{1F08FFDC-388C-1AFA-1133-E22464F7AC5B}"/>
              </a:ext>
            </a:extLst>
          </p:cNvPr>
          <p:cNvSpPr>
            <a:spLocks noGrp="1"/>
          </p:cNvSpPr>
          <p:nvPr>
            <p:ph idx="1"/>
          </p:nvPr>
        </p:nvSpPr>
        <p:spPr>
          <a:xfrm>
            <a:off x="5676900" y="2020888"/>
            <a:ext cx="5829300" cy="4351338"/>
          </a:xfrm>
        </p:spPr>
        <p:txBody>
          <a:bodyPr/>
          <a:lstStyle/>
          <a:p>
            <a:pPr marL="0" indent="0">
              <a:buNone/>
            </a:pPr>
            <a:r>
              <a:rPr lang="en-US" b="0" i="0" dirty="0">
                <a:solidFill>
                  <a:srgbClr val="212121"/>
                </a:solidFill>
                <a:effectLst/>
                <a:latin typeface="Merriweather" panose="00000500000000000000" pitchFamily="2" charset="0"/>
              </a:rPr>
              <a:t>learning occurs because people observe the consequences of other people's behaviors</a:t>
            </a:r>
            <a:endParaRPr lang="en-US" dirty="0"/>
          </a:p>
        </p:txBody>
      </p:sp>
      <p:pic>
        <p:nvPicPr>
          <p:cNvPr id="7170" name="Picture 2">
            <a:extLst>
              <a:ext uri="{FF2B5EF4-FFF2-40B4-BE49-F238E27FC236}">
                <a16:creationId xmlns:a16="http://schemas.microsoft.com/office/drawing/2014/main" id="{6DBE97BE-1B1B-A86F-15B3-0DBCD74A86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51400" cy="6867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01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a:extLst>
              <a:ext uri="{FF2B5EF4-FFF2-40B4-BE49-F238E27FC236}">
                <a16:creationId xmlns:a16="http://schemas.microsoft.com/office/drawing/2014/main" id="{4A9342EC-A231-A605-8E52-3BAC874D4A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5425" y="780180"/>
            <a:ext cx="8588375" cy="529764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F08EEBB-C7FA-FB4B-B621-FA8AE0F8C85B}"/>
              </a:ext>
            </a:extLst>
          </p:cNvPr>
          <p:cNvSpPr>
            <a:spLocks noGrp="1"/>
          </p:cNvSpPr>
          <p:nvPr>
            <p:ph type="title"/>
          </p:nvPr>
        </p:nvSpPr>
        <p:spPr/>
        <p:txBody>
          <a:bodyPr/>
          <a:lstStyle/>
          <a:p>
            <a:r>
              <a:rPr lang="en-US" b="0" i="0" dirty="0">
                <a:solidFill>
                  <a:srgbClr val="212121"/>
                </a:solidFill>
                <a:effectLst/>
                <a:latin typeface="FS Albert Extra Bold"/>
              </a:rPr>
              <a:t>Social Learning Theory</a:t>
            </a:r>
            <a:endParaRPr lang="en-US" dirty="0"/>
          </a:p>
        </p:txBody>
      </p:sp>
    </p:spTree>
    <p:extLst>
      <p:ext uri="{BB962C8B-B14F-4D97-AF65-F5344CB8AC3E}">
        <p14:creationId xmlns:p14="http://schemas.microsoft.com/office/powerpoint/2010/main" val="1658182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462</Words>
  <Application>Microsoft Office PowerPoint</Application>
  <PresentationFormat>Widescreen</PresentationFormat>
  <Paragraphs>47</Paragraphs>
  <Slides>5</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Calibri Light</vt:lpstr>
      <vt:lpstr>FS Albert Extra Bold</vt:lpstr>
      <vt:lpstr>Georgia</vt:lpstr>
      <vt:lpstr>Lato</vt:lpstr>
      <vt:lpstr>Merriweather</vt:lpstr>
      <vt:lpstr>system-ui</vt:lpstr>
      <vt:lpstr>Office Theme</vt:lpstr>
      <vt:lpstr>David Kolb</vt:lpstr>
      <vt:lpstr>Experiential  Learning  Cycle</vt:lpstr>
      <vt:lpstr>Kolb’s Learning Continuums</vt:lpstr>
      <vt:lpstr>Albert Bandura</vt:lpstr>
      <vt:lpstr>Social Learning Theory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Kolb</dc:title>
  <dc:creator>Megan Biever</dc:creator>
  <cp:lastModifiedBy>Megan Biever</cp:lastModifiedBy>
  <cp:revision>1</cp:revision>
  <dcterms:created xsi:type="dcterms:W3CDTF">2023-04-22T23:34:34Z</dcterms:created>
  <dcterms:modified xsi:type="dcterms:W3CDTF">2023-04-22T23:37:25Z</dcterms:modified>
</cp:coreProperties>
</file>