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485" r:id="rId2"/>
    <p:sldId id="256" r:id="rId3"/>
    <p:sldId id="821" r:id="rId4"/>
    <p:sldId id="968" r:id="rId5"/>
    <p:sldId id="967" r:id="rId6"/>
    <p:sldId id="969" r:id="rId7"/>
    <p:sldId id="970" r:id="rId8"/>
    <p:sldId id="971" r:id="rId9"/>
    <p:sldId id="9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snapToObjects="1">
      <p:cViewPr varScale="1">
        <p:scale>
          <a:sx n="104" d="100"/>
          <a:sy n="104" d="100"/>
        </p:scale>
        <p:origin x="232"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92C90-36BC-3A98-9201-FBDFB58A23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D9614B-FA18-F60A-2616-E85910D8CE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4CD920-FCF9-8F83-2C63-3EF82F0942DD}"/>
              </a:ext>
            </a:extLst>
          </p:cNvPr>
          <p:cNvSpPr>
            <a:spLocks noGrp="1"/>
          </p:cNvSpPr>
          <p:nvPr>
            <p:ph type="dt" sz="half" idx="10"/>
          </p:nvPr>
        </p:nvSpPr>
        <p:spPr/>
        <p:txBody>
          <a:bodyPr/>
          <a:lstStyle/>
          <a:p>
            <a:fld id="{B5DAFC6F-6BB1-9046-ACA4-CB40D88A9098}" type="datetimeFigureOut">
              <a:rPr lang="en-US" smtClean="0"/>
              <a:t>4/17/22</a:t>
            </a:fld>
            <a:endParaRPr lang="en-US"/>
          </a:p>
        </p:txBody>
      </p:sp>
      <p:sp>
        <p:nvSpPr>
          <p:cNvPr id="5" name="Footer Placeholder 4">
            <a:extLst>
              <a:ext uri="{FF2B5EF4-FFF2-40B4-BE49-F238E27FC236}">
                <a16:creationId xmlns:a16="http://schemas.microsoft.com/office/drawing/2014/main" id="{E2191909-B8BB-7E33-8E76-91A196A3C2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BCA9C5-9246-9BFB-149D-72477C5B3309}"/>
              </a:ext>
            </a:extLst>
          </p:cNvPr>
          <p:cNvSpPr>
            <a:spLocks noGrp="1"/>
          </p:cNvSpPr>
          <p:nvPr>
            <p:ph type="sldNum" sz="quarter" idx="12"/>
          </p:nvPr>
        </p:nvSpPr>
        <p:spPr/>
        <p:txBody>
          <a:bodyPr/>
          <a:lstStyle/>
          <a:p>
            <a:fld id="{95D3124C-5D4B-7241-8166-6F934522964D}" type="slidenum">
              <a:rPr lang="en-US" smtClean="0"/>
              <a:t>‹#›</a:t>
            </a:fld>
            <a:endParaRPr lang="en-US"/>
          </a:p>
        </p:txBody>
      </p:sp>
    </p:spTree>
    <p:extLst>
      <p:ext uri="{BB962C8B-B14F-4D97-AF65-F5344CB8AC3E}">
        <p14:creationId xmlns:p14="http://schemas.microsoft.com/office/powerpoint/2010/main" val="1942984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91992-ED92-54FD-BE21-446AA2C491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BA9E74-C3BA-8CFB-1751-C620D7B441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A22020-D05D-0B09-2EB4-524777CD8060}"/>
              </a:ext>
            </a:extLst>
          </p:cNvPr>
          <p:cNvSpPr>
            <a:spLocks noGrp="1"/>
          </p:cNvSpPr>
          <p:nvPr>
            <p:ph type="dt" sz="half" idx="10"/>
          </p:nvPr>
        </p:nvSpPr>
        <p:spPr/>
        <p:txBody>
          <a:bodyPr/>
          <a:lstStyle/>
          <a:p>
            <a:fld id="{B5DAFC6F-6BB1-9046-ACA4-CB40D88A9098}" type="datetimeFigureOut">
              <a:rPr lang="en-US" smtClean="0"/>
              <a:t>4/17/22</a:t>
            </a:fld>
            <a:endParaRPr lang="en-US"/>
          </a:p>
        </p:txBody>
      </p:sp>
      <p:sp>
        <p:nvSpPr>
          <p:cNvPr id="5" name="Footer Placeholder 4">
            <a:extLst>
              <a:ext uri="{FF2B5EF4-FFF2-40B4-BE49-F238E27FC236}">
                <a16:creationId xmlns:a16="http://schemas.microsoft.com/office/drawing/2014/main" id="{4E47B995-1976-33AB-658D-AE4F44A01E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570A98-9EA0-E61D-4A3B-E41C523247F1}"/>
              </a:ext>
            </a:extLst>
          </p:cNvPr>
          <p:cNvSpPr>
            <a:spLocks noGrp="1"/>
          </p:cNvSpPr>
          <p:nvPr>
            <p:ph type="sldNum" sz="quarter" idx="12"/>
          </p:nvPr>
        </p:nvSpPr>
        <p:spPr/>
        <p:txBody>
          <a:bodyPr/>
          <a:lstStyle/>
          <a:p>
            <a:fld id="{95D3124C-5D4B-7241-8166-6F934522964D}" type="slidenum">
              <a:rPr lang="en-US" smtClean="0"/>
              <a:t>‹#›</a:t>
            </a:fld>
            <a:endParaRPr lang="en-US"/>
          </a:p>
        </p:txBody>
      </p:sp>
    </p:spTree>
    <p:extLst>
      <p:ext uri="{BB962C8B-B14F-4D97-AF65-F5344CB8AC3E}">
        <p14:creationId xmlns:p14="http://schemas.microsoft.com/office/powerpoint/2010/main" val="2229927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B369EB-4DFC-B94E-F6CD-9BF5F4DCF6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CA290B-27A4-910F-050A-BF6877C9C2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520B8-B9A6-6B22-0FCB-F1DFC774AC21}"/>
              </a:ext>
            </a:extLst>
          </p:cNvPr>
          <p:cNvSpPr>
            <a:spLocks noGrp="1"/>
          </p:cNvSpPr>
          <p:nvPr>
            <p:ph type="dt" sz="half" idx="10"/>
          </p:nvPr>
        </p:nvSpPr>
        <p:spPr/>
        <p:txBody>
          <a:bodyPr/>
          <a:lstStyle/>
          <a:p>
            <a:fld id="{B5DAFC6F-6BB1-9046-ACA4-CB40D88A9098}" type="datetimeFigureOut">
              <a:rPr lang="en-US" smtClean="0"/>
              <a:t>4/17/22</a:t>
            </a:fld>
            <a:endParaRPr lang="en-US"/>
          </a:p>
        </p:txBody>
      </p:sp>
      <p:sp>
        <p:nvSpPr>
          <p:cNvPr id="5" name="Footer Placeholder 4">
            <a:extLst>
              <a:ext uri="{FF2B5EF4-FFF2-40B4-BE49-F238E27FC236}">
                <a16:creationId xmlns:a16="http://schemas.microsoft.com/office/drawing/2014/main" id="{C8B07440-9ED1-269F-FB62-21481896CC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BEF101-C528-4CC5-D451-AC77E403A15C}"/>
              </a:ext>
            </a:extLst>
          </p:cNvPr>
          <p:cNvSpPr>
            <a:spLocks noGrp="1"/>
          </p:cNvSpPr>
          <p:nvPr>
            <p:ph type="sldNum" sz="quarter" idx="12"/>
          </p:nvPr>
        </p:nvSpPr>
        <p:spPr/>
        <p:txBody>
          <a:bodyPr/>
          <a:lstStyle/>
          <a:p>
            <a:fld id="{95D3124C-5D4B-7241-8166-6F934522964D}" type="slidenum">
              <a:rPr lang="en-US" smtClean="0"/>
              <a:t>‹#›</a:t>
            </a:fld>
            <a:endParaRPr lang="en-US"/>
          </a:p>
        </p:txBody>
      </p:sp>
    </p:spTree>
    <p:extLst>
      <p:ext uri="{BB962C8B-B14F-4D97-AF65-F5344CB8AC3E}">
        <p14:creationId xmlns:p14="http://schemas.microsoft.com/office/powerpoint/2010/main" val="2944485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118E-7A40-1581-6015-C9669FEF42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CE8E7C-5B31-C4AC-6FB4-23C546AEB4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E55FDA-73CD-E796-8995-6F56F7ECDB13}"/>
              </a:ext>
            </a:extLst>
          </p:cNvPr>
          <p:cNvSpPr>
            <a:spLocks noGrp="1"/>
          </p:cNvSpPr>
          <p:nvPr>
            <p:ph type="dt" sz="half" idx="10"/>
          </p:nvPr>
        </p:nvSpPr>
        <p:spPr/>
        <p:txBody>
          <a:bodyPr/>
          <a:lstStyle/>
          <a:p>
            <a:fld id="{B5DAFC6F-6BB1-9046-ACA4-CB40D88A9098}" type="datetimeFigureOut">
              <a:rPr lang="en-US" smtClean="0"/>
              <a:t>4/17/22</a:t>
            </a:fld>
            <a:endParaRPr lang="en-US"/>
          </a:p>
        </p:txBody>
      </p:sp>
      <p:sp>
        <p:nvSpPr>
          <p:cNvPr id="5" name="Footer Placeholder 4">
            <a:extLst>
              <a:ext uri="{FF2B5EF4-FFF2-40B4-BE49-F238E27FC236}">
                <a16:creationId xmlns:a16="http://schemas.microsoft.com/office/drawing/2014/main" id="{B16CC123-E4ED-C0D8-DD6D-AC8C724D6C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D7259F-1329-022D-370C-9690792F93B1}"/>
              </a:ext>
            </a:extLst>
          </p:cNvPr>
          <p:cNvSpPr>
            <a:spLocks noGrp="1"/>
          </p:cNvSpPr>
          <p:nvPr>
            <p:ph type="sldNum" sz="quarter" idx="12"/>
          </p:nvPr>
        </p:nvSpPr>
        <p:spPr/>
        <p:txBody>
          <a:bodyPr/>
          <a:lstStyle/>
          <a:p>
            <a:fld id="{95D3124C-5D4B-7241-8166-6F934522964D}" type="slidenum">
              <a:rPr lang="en-US" smtClean="0"/>
              <a:t>‹#›</a:t>
            </a:fld>
            <a:endParaRPr lang="en-US"/>
          </a:p>
        </p:txBody>
      </p:sp>
    </p:spTree>
    <p:extLst>
      <p:ext uri="{BB962C8B-B14F-4D97-AF65-F5344CB8AC3E}">
        <p14:creationId xmlns:p14="http://schemas.microsoft.com/office/powerpoint/2010/main" val="3301995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7118A-6799-2AE0-00DC-3537FBE0D0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17187C-D70E-BE81-A5BC-C3C66BDAE6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20B4E0-5DFA-C2D7-9C2D-001362CD2348}"/>
              </a:ext>
            </a:extLst>
          </p:cNvPr>
          <p:cNvSpPr>
            <a:spLocks noGrp="1"/>
          </p:cNvSpPr>
          <p:nvPr>
            <p:ph type="dt" sz="half" idx="10"/>
          </p:nvPr>
        </p:nvSpPr>
        <p:spPr/>
        <p:txBody>
          <a:bodyPr/>
          <a:lstStyle/>
          <a:p>
            <a:fld id="{B5DAFC6F-6BB1-9046-ACA4-CB40D88A9098}" type="datetimeFigureOut">
              <a:rPr lang="en-US" smtClean="0"/>
              <a:t>4/17/22</a:t>
            </a:fld>
            <a:endParaRPr lang="en-US"/>
          </a:p>
        </p:txBody>
      </p:sp>
      <p:sp>
        <p:nvSpPr>
          <p:cNvPr id="5" name="Footer Placeholder 4">
            <a:extLst>
              <a:ext uri="{FF2B5EF4-FFF2-40B4-BE49-F238E27FC236}">
                <a16:creationId xmlns:a16="http://schemas.microsoft.com/office/drawing/2014/main" id="{0D4A2DD6-3EE9-41B5-0C3D-2DA4F4B32F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2FAEE2-F4B1-DC9E-AD1D-E98FA89846CD}"/>
              </a:ext>
            </a:extLst>
          </p:cNvPr>
          <p:cNvSpPr>
            <a:spLocks noGrp="1"/>
          </p:cNvSpPr>
          <p:nvPr>
            <p:ph type="sldNum" sz="quarter" idx="12"/>
          </p:nvPr>
        </p:nvSpPr>
        <p:spPr/>
        <p:txBody>
          <a:bodyPr/>
          <a:lstStyle/>
          <a:p>
            <a:fld id="{95D3124C-5D4B-7241-8166-6F934522964D}" type="slidenum">
              <a:rPr lang="en-US" smtClean="0"/>
              <a:t>‹#›</a:t>
            </a:fld>
            <a:endParaRPr lang="en-US"/>
          </a:p>
        </p:txBody>
      </p:sp>
    </p:spTree>
    <p:extLst>
      <p:ext uri="{BB962C8B-B14F-4D97-AF65-F5344CB8AC3E}">
        <p14:creationId xmlns:p14="http://schemas.microsoft.com/office/powerpoint/2010/main" val="2333173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C2CD3-E33D-2058-E84F-F82FD2086E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BEC2DE-D65C-7835-9118-0D24B0685D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A05815-652C-815C-A7D2-065E2BF719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EC10AF-9037-311B-4942-654F516CDB61}"/>
              </a:ext>
            </a:extLst>
          </p:cNvPr>
          <p:cNvSpPr>
            <a:spLocks noGrp="1"/>
          </p:cNvSpPr>
          <p:nvPr>
            <p:ph type="dt" sz="half" idx="10"/>
          </p:nvPr>
        </p:nvSpPr>
        <p:spPr/>
        <p:txBody>
          <a:bodyPr/>
          <a:lstStyle/>
          <a:p>
            <a:fld id="{B5DAFC6F-6BB1-9046-ACA4-CB40D88A9098}" type="datetimeFigureOut">
              <a:rPr lang="en-US" smtClean="0"/>
              <a:t>4/17/22</a:t>
            </a:fld>
            <a:endParaRPr lang="en-US"/>
          </a:p>
        </p:txBody>
      </p:sp>
      <p:sp>
        <p:nvSpPr>
          <p:cNvPr id="6" name="Footer Placeholder 5">
            <a:extLst>
              <a:ext uri="{FF2B5EF4-FFF2-40B4-BE49-F238E27FC236}">
                <a16:creationId xmlns:a16="http://schemas.microsoft.com/office/drawing/2014/main" id="{818E99B7-7BBE-699B-C816-963D79E1FB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10E9B1-FC34-92FB-F55E-4C05E1DAC50E}"/>
              </a:ext>
            </a:extLst>
          </p:cNvPr>
          <p:cNvSpPr>
            <a:spLocks noGrp="1"/>
          </p:cNvSpPr>
          <p:nvPr>
            <p:ph type="sldNum" sz="quarter" idx="12"/>
          </p:nvPr>
        </p:nvSpPr>
        <p:spPr/>
        <p:txBody>
          <a:bodyPr/>
          <a:lstStyle/>
          <a:p>
            <a:fld id="{95D3124C-5D4B-7241-8166-6F934522964D}" type="slidenum">
              <a:rPr lang="en-US" smtClean="0"/>
              <a:t>‹#›</a:t>
            </a:fld>
            <a:endParaRPr lang="en-US"/>
          </a:p>
        </p:txBody>
      </p:sp>
    </p:spTree>
    <p:extLst>
      <p:ext uri="{BB962C8B-B14F-4D97-AF65-F5344CB8AC3E}">
        <p14:creationId xmlns:p14="http://schemas.microsoft.com/office/powerpoint/2010/main" val="1886023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06965-0C0F-6A19-2AED-88FE03058A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09B15F-4004-557B-9124-6C82B2BE48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49C19A-0A4C-155C-6B3E-3DB5A8EFC0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5AC454-A5DB-B99D-376A-CF2507E4F6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48E794-EC78-9E31-3EE4-1394BC51A4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4D6C29-2446-178C-8BB3-17F1C25FAE20}"/>
              </a:ext>
            </a:extLst>
          </p:cNvPr>
          <p:cNvSpPr>
            <a:spLocks noGrp="1"/>
          </p:cNvSpPr>
          <p:nvPr>
            <p:ph type="dt" sz="half" idx="10"/>
          </p:nvPr>
        </p:nvSpPr>
        <p:spPr/>
        <p:txBody>
          <a:bodyPr/>
          <a:lstStyle/>
          <a:p>
            <a:fld id="{B5DAFC6F-6BB1-9046-ACA4-CB40D88A9098}" type="datetimeFigureOut">
              <a:rPr lang="en-US" smtClean="0"/>
              <a:t>4/17/22</a:t>
            </a:fld>
            <a:endParaRPr lang="en-US"/>
          </a:p>
        </p:txBody>
      </p:sp>
      <p:sp>
        <p:nvSpPr>
          <p:cNvPr id="8" name="Footer Placeholder 7">
            <a:extLst>
              <a:ext uri="{FF2B5EF4-FFF2-40B4-BE49-F238E27FC236}">
                <a16:creationId xmlns:a16="http://schemas.microsoft.com/office/drawing/2014/main" id="{A8C4FF2D-25BE-B7C4-B088-083632389E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6B421A-9776-315C-AF34-70313284AFB1}"/>
              </a:ext>
            </a:extLst>
          </p:cNvPr>
          <p:cNvSpPr>
            <a:spLocks noGrp="1"/>
          </p:cNvSpPr>
          <p:nvPr>
            <p:ph type="sldNum" sz="quarter" idx="12"/>
          </p:nvPr>
        </p:nvSpPr>
        <p:spPr/>
        <p:txBody>
          <a:bodyPr/>
          <a:lstStyle/>
          <a:p>
            <a:fld id="{95D3124C-5D4B-7241-8166-6F934522964D}" type="slidenum">
              <a:rPr lang="en-US" smtClean="0"/>
              <a:t>‹#›</a:t>
            </a:fld>
            <a:endParaRPr lang="en-US"/>
          </a:p>
        </p:txBody>
      </p:sp>
    </p:spTree>
    <p:extLst>
      <p:ext uri="{BB962C8B-B14F-4D97-AF65-F5344CB8AC3E}">
        <p14:creationId xmlns:p14="http://schemas.microsoft.com/office/powerpoint/2010/main" val="3081051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5BF5-150C-538F-BBD6-66652EFED9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21062C-F55D-F141-68E0-3DC30A514637}"/>
              </a:ext>
            </a:extLst>
          </p:cNvPr>
          <p:cNvSpPr>
            <a:spLocks noGrp="1"/>
          </p:cNvSpPr>
          <p:nvPr>
            <p:ph type="dt" sz="half" idx="10"/>
          </p:nvPr>
        </p:nvSpPr>
        <p:spPr/>
        <p:txBody>
          <a:bodyPr/>
          <a:lstStyle/>
          <a:p>
            <a:fld id="{B5DAFC6F-6BB1-9046-ACA4-CB40D88A9098}" type="datetimeFigureOut">
              <a:rPr lang="en-US" smtClean="0"/>
              <a:t>4/17/22</a:t>
            </a:fld>
            <a:endParaRPr lang="en-US"/>
          </a:p>
        </p:txBody>
      </p:sp>
      <p:sp>
        <p:nvSpPr>
          <p:cNvPr id="4" name="Footer Placeholder 3">
            <a:extLst>
              <a:ext uri="{FF2B5EF4-FFF2-40B4-BE49-F238E27FC236}">
                <a16:creationId xmlns:a16="http://schemas.microsoft.com/office/drawing/2014/main" id="{41FAB962-B398-4B34-92F0-9B9F21D4A3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6AB140-61E1-4D0F-D57F-9D46D12D4E3A}"/>
              </a:ext>
            </a:extLst>
          </p:cNvPr>
          <p:cNvSpPr>
            <a:spLocks noGrp="1"/>
          </p:cNvSpPr>
          <p:nvPr>
            <p:ph type="sldNum" sz="quarter" idx="12"/>
          </p:nvPr>
        </p:nvSpPr>
        <p:spPr/>
        <p:txBody>
          <a:bodyPr/>
          <a:lstStyle/>
          <a:p>
            <a:fld id="{95D3124C-5D4B-7241-8166-6F934522964D}" type="slidenum">
              <a:rPr lang="en-US" smtClean="0"/>
              <a:t>‹#›</a:t>
            </a:fld>
            <a:endParaRPr lang="en-US"/>
          </a:p>
        </p:txBody>
      </p:sp>
    </p:spTree>
    <p:extLst>
      <p:ext uri="{BB962C8B-B14F-4D97-AF65-F5344CB8AC3E}">
        <p14:creationId xmlns:p14="http://schemas.microsoft.com/office/powerpoint/2010/main" val="17785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60A212-75B4-4DD1-CD23-E1A683C90922}"/>
              </a:ext>
            </a:extLst>
          </p:cNvPr>
          <p:cNvSpPr>
            <a:spLocks noGrp="1"/>
          </p:cNvSpPr>
          <p:nvPr>
            <p:ph type="dt" sz="half" idx="10"/>
          </p:nvPr>
        </p:nvSpPr>
        <p:spPr/>
        <p:txBody>
          <a:bodyPr/>
          <a:lstStyle/>
          <a:p>
            <a:fld id="{B5DAFC6F-6BB1-9046-ACA4-CB40D88A9098}" type="datetimeFigureOut">
              <a:rPr lang="en-US" smtClean="0"/>
              <a:t>4/17/22</a:t>
            </a:fld>
            <a:endParaRPr lang="en-US"/>
          </a:p>
        </p:txBody>
      </p:sp>
      <p:sp>
        <p:nvSpPr>
          <p:cNvPr id="3" name="Footer Placeholder 2">
            <a:extLst>
              <a:ext uri="{FF2B5EF4-FFF2-40B4-BE49-F238E27FC236}">
                <a16:creationId xmlns:a16="http://schemas.microsoft.com/office/drawing/2014/main" id="{264B1CD0-38E8-24A0-39F8-A69A3B83F9A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835F25-D0F3-3101-F670-2F77494BCA74}"/>
              </a:ext>
            </a:extLst>
          </p:cNvPr>
          <p:cNvSpPr>
            <a:spLocks noGrp="1"/>
          </p:cNvSpPr>
          <p:nvPr>
            <p:ph type="sldNum" sz="quarter" idx="12"/>
          </p:nvPr>
        </p:nvSpPr>
        <p:spPr/>
        <p:txBody>
          <a:bodyPr/>
          <a:lstStyle/>
          <a:p>
            <a:fld id="{95D3124C-5D4B-7241-8166-6F934522964D}" type="slidenum">
              <a:rPr lang="en-US" smtClean="0"/>
              <a:t>‹#›</a:t>
            </a:fld>
            <a:endParaRPr lang="en-US"/>
          </a:p>
        </p:txBody>
      </p:sp>
    </p:spTree>
    <p:extLst>
      <p:ext uri="{BB962C8B-B14F-4D97-AF65-F5344CB8AC3E}">
        <p14:creationId xmlns:p14="http://schemas.microsoft.com/office/powerpoint/2010/main" val="2829401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53A5B-47B4-E057-917A-B23126D681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50224B9-6B00-5F03-FADE-160A03A2AA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E7C9E8-4854-95E9-A37D-6EFACBBC93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C513A1-C881-635F-239E-2F03C379B34D}"/>
              </a:ext>
            </a:extLst>
          </p:cNvPr>
          <p:cNvSpPr>
            <a:spLocks noGrp="1"/>
          </p:cNvSpPr>
          <p:nvPr>
            <p:ph type="dt" sz="half" idx="10"/>
          </p:nvPr>
        </p:nvSpPr>
        <p:spPr/>
        <p:txBody>
          <a:bodyPr/>
          <a:lstStyle/>
          <a:p>
            <a:fld id="{B5DAFC6F-6BB1-9046-ACA4-CB40D88A9098}" type="datetimeFigureOut">
              <a:rPr lang="en-US" smtClean="0"/>
              <a:t>4/17/22</a:t>
            </a:fld>
            <a:endParaRPr lang="en-US"/>
          </a:p>
        </p:txBody>
      </p:sp>
      <p:sp>
        <p:nvSpPr>
          <p:cNvPr id="6" name="Footer Placeholder 5">
            <a:extLst>
              <a:ext uri="{FF2B5EF4-FFF2-40B4-BE49-F238E27FC236}">
                <a16:creationId xmlns:a16="http://schemas.microsoft.com/office/drawing/2014/main" id="{4DF3D4EE-241C-D195-8F70-380F37124F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495D76-2B54-A978-72E6-D79328309FCB}"/>
              </a:ext>
            </a:extLst>
          </p:cNvPr>
          <p:cNvSpPr>
            <a:spLocks noGrp="1"/>
          </p:cNvSpPr>
          <p:nvPr>
            <p:ph type="sldNum" sz="quarter" idx="12"/>
          </p:nvPr>
        </p:nvSpPr>
        <p:spPr/>
        <p:txBody>
          <a:bodyPr/>
          <a:lstStyle/>
          <a:p>
            <a:fld id="{95D3124C-5D4B-7241-8166-6F934522964D}" type="slidenum">
              <a:rPr lang="en-US" smtClean="0"/>
              <a:t>‹#›</a:t>
            </a:fld>
            <a:endParaRPr lang="en-US"/>
          </a:p>
        </p:txBody>
      </p:sp>
    </p:spTree>
    <p:extLst>
      <p:ext uri="{BB962C8B-B14F-4D97-AF65-F5344CB8AC3E}">
        <p14:creationId xmlns:p14="http://schemas.microsoft.com/office/powerpoint/2010/main" val="4263403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4E3D6-B4B7-E961-E4D2-9D04CEFD4C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380ED6-AE89-0850-AB2C-9883692F5D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C0A55BB-647F-0A55-59D8-1A6526ECCA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04098A-5CDB-4D69-C1D1-318BAC248EF3}"/>
              </a:ext>
            </a:extLst>
          </p:cNvPr>
          <p:cNvSpPr>
            <a:spLocks noGrp="1"/>
          </p:cNvSpPr>
          <p:nvPr>
            <p:ph type="dt" sz="half" idx="10"/>
          </p:nvPr>
        </p:nvSpPr>
        <p:spPr/>
        <p:txBody>
          <a:bodyPr/>
          <a:lstStyle/>
          <a:p>
            <a:fld id="{B5DAFC6F-6BB1-9046-ACA4-CB40D88A9098}" type="datetimeFigureOut">
              <a:rPr lang="en-US" smtClean="0"/>
              <a:t>4/17/22</a:t>
            </a:fld>
            <a:endParaRPr lang="en-US"/>
          </a:p>
        </p:txBody>
      </p:sp>
      <p:sp>
        <p:nvSpPr>
          <p:cNvPr id="6" name="Footer Placeholder 5">
            <a:extLst>
              <a:ext uri="{FF2B5EF4-FFF2-40B4-BE49-F238E27FC236}">
                <a16:creationId xmlns:a16="http://schemas.microsoft.com/office/drawing/2014/main" id="{890B0009-2160-DA51-7F9D-D65A69B585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5595C1-A7A4-6EAA-1C2F-10E072812BDC}"/>
              </a:ext>
            </a:extLst>
          </p:cNvPr>
          <p:cNvSpPr>
            <a:spLocks noGrp="1"/>
          </p:cNvSpPr>
          <p:nvPr>
            <p:ph type="sldNum" sz="quarter" idx="12"/>
          </p:nvPr>
        </p:nvSpPr>
        <p:spPr/>
        <p:txBody>
          <a:bodyPr/>
          <a:lstStyle/>
          <a:p>
            <a:fld id="{95D3124C-5D4B-7241-8166-6F934522964D}" type="slidenum">
              <a:rPr lang="en-US" smtClean="0"/>
              <a:t>‹#›</a:t>
            </a:fld>
            <a:endParaRPr lang="en-US"/>
          </a:p>
        </p:txBody>
      </p:sp>
    </p:spTree>
    <p:extLst>
      <p:ext uri="{BB962C8B-B14F-4D97-AF65-F5344CB8AC3E}">
        <p14:creationId xmlns:p14="http://schemas.microsoft.com/office/powerpoint/2010/main" val="562062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2E84D0-110C-2D80-5858-62E25C9482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F3CC2E-FB8E-D589-A72E-D03525E8CD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22EA0C-8DE8-E7E3-90CF-4E822EEB9D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AFC6F-6BB1-9046-ACA4-CB40D88A9098}" type="datetimeFigureOut">
              <a:rPr lang="en-US" smtClean="0"/>
              <a:t>4/17/22</a:t>
            </a:fld>
            <a:endParaRPr lang="en-US"/>
          </a:p>
        </p:txBody>
      </p:sp>
      <p:sp>
        <p:nvSpPr>
          <p:cNvPr id="5" name="Footer Placeholder 4">
            <a:extLst>
              <a:ext uri="{FF2B5EF4-FFF2-40B4-BE49-F238E27FC236}">
                <a16:creationId xmlns:a16="http://schemas.microsoft.com/office/drawing/2014/main" id="{F65945A7-5B20-C63C-65F4-2A27FB18EC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389A1-30CE-B8D5-30E4-E520B22617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D3124C-5D4B-7241-8166-6F934522964D}" type="slidenum">
              <a:rPr lang="en-US" smtClean="0"/>
              <a:t>‹#›</a:t>
            </a:fld>
            <a:endParaRPr lang="en-US"/>
          </a:p>
        </p:txBody>
      </p:sp>
    </p:spTree>
    <p:extLst>
      <p:ext uri="{BB962C8B-B14F-4D97-AF65-F5344CB8AC3E}">
        <p14:creationId xmlns:p14="http://schemas.microsoft.com/office/powerpoint/2010/main" val="39653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458" name="Rectangle 2"/>
          <p:cNvSpPr>
            <a:spLocks noChangeArrowheads="1"/>
          </p:cNvSpPr>
          <p:nvPr/>
        </p:nvSpPr>
        <p:spPr bwMode="auto">
          <a:xfrm>
            <a:off x="7276070" y="786714"/>
            <a:ext cx="4648200" cy="45243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3600" i="1" dirty="0"/>
              <a:t>All men can see the tactics whereby I conquer, but what none can see is the strategy out of which victory is evolved.</a:t>
            </a:r>
            <a:endParaRPr lang="en-US" sz="3600" dirty="0"/>
          </a:p>
          <a:p>
            <a:endParaRPr lang="en-US" sz="3600" dirty="0"/>
          </a:p>
          <a:p>
            <a:r>
              <a:rPr lang="en-US" sz="3600" dirty="0"/>
              <a:t>- Sun Tzu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C9E7CC-15C1-D66F-D625-B0E15002AD3E}"/>
              </a:ext>
            </a:extLst>
          </p:cNvPr>
          <p:cNvSpPr>
            <a:spLocks noGrp="1"/>
          </p:cNvSpPr>
          <p:nvPr>
            <p:ph type="title"/>
          </p:nvPr>
        </p:nvSpPr>
        <p:spPr/>
        <p:txBody>
          <a:bodyPr/>
          <a:lstStyle/>
          <a:p>
            <a:r>
              <a:rPr lang="en-US" dirty="0"/>
              <a:t>Strategy vs. Tactics</a:t>
            </a:r>
          </a:p>
        </p:txBody>
      </p:sp>
      <p:sp>
        <p:nvSpPr>
          <p:cNvPr id="5" name="Content Placeholder 4">
            <a:extLst>
              <a:ext uri="{FF2B5EF4-FFF2-40B4-BE49-F238E27FC236}">
                <a16:creationId xmlns:a16="http://schemas.microsoft.com/office/drawing/2014/main" id="{6233121B-CB79-9535-9D5F-79CC66B9AE8E}"/>
              </a:ext>
            </a:extLst>
          </p:cNvPr>
          <p:cNvSpPr>
            <a:spLocks noGrp="1"/>
          </p:cNvSpPr>
          <p:nvPr>
            <p:ph idx="1"/>
          </p:nvPr>
        </p:nvSpPr>
        <p:spPr/>
        <p:txBody>
          <a:bodyPr/>
          <a:lstStyle/>
          <a:p>
            <a:r>
              <a:rPr lang="x-none" i="1"/>
              <a:t>Strategy </a:t>
            </a:r>
            <a:r>
              <a:rPr lang="x-none"/>
              <a:t>is the bird’s eye view of a problem and what needs to be done to address it.  </a:t>
            </a:r>
            <a:r>
              <a:rPr lang="x-none" i="1"/>
              <a:t>Tactics</a:t>
            </a:r>
            <a:r>
              <a:rPr lang="x-none"/>
              <a:t> are a way to deploy strategy in a specific context.  Both are necessary to complete an objective.  Without the necessary technology or resources, the best strategies can fail and vice versa, the best technology and resources will fall short if a strategy is faulty. </a:t>
            </a:r>
            <a:endParaRPr lang="en-US" dirty="0"/>
          </a:p>
          <a:p>
            <a:r>
              <a:rPr lang="en-US" dirty="0"/>
              <a:t>All of the technology available to us as instructional designers are tools that can be used to execute a tactic, but without an effective strategy, tools and tactics result in nothing but expenditures of money and personnel. </a:t>
            </a:r>
          </a:p>
        </p:txBody>
      </p:sp>
    </p:spTree>
    <p:extLst>
      <p:ext uri="{BB962C8B-B14F-4D97-AF65-F5344CB8AC3E}">
        <p14:creationId xmlns:p14="http://schemas.microsoft.com/office/powerpoint/2010/main" val="3161542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719868" y="2557090"/>
            <a:ext cx="2809497" cy="1405641"/>
          </a:xfrm>
          <a:prstGeom prst="rect">
            <a:avLst/>
          </a:prstGeom>
          <a:noFill/>
        </p:spPr>
        <p:txBody>
          <a:bodyPr wrap="square" rtlCol="0">
            <a:spAutoFit/>
          </a:bodyPr>
          <a:lstStyle/>
          <a:p>
            <a:pPr algn="ctr"/>
            <a:r>
              <a:rPr lang="en-US" sz="4267" dirty="0">
                <a:latin typeface="+mj-lt"/>
              </a:rPr>
              <a:t>Increased</a:t>
            </a:r>
            <a:br>
              <a:rPr lang="en-US" sz="4267" dirty="0">
                <a:latin typeface="+mj-lt"/>
              </a:rPr>
            </a:br>
            <a:r>
              <a:rPr lang="en-US" sz="4267" dirty="0">
                <a:latin typeface="+mj-lt"/>
              </a:rPr>
              <a:t>Attendance</a:t>
            </a:r>
          </a:p>
        </p:txBody>
      </p:sp>
      <p:sp>
        <p:nvSpPr>
          <p:cNvPr id="8" name="TextBox 7"/>
          <p:cNvSpPr txBox="1"/>
          <p:nvPr/>
        </p:nvSpPr>
        <p:spPr>
          <a:xfrm>
            <a:off x="8601536" y="2568921"/>
            <a:ext cx="2809497" cy="1405641"/>
          </a:xfrm>
          <a:prstGeom prst="rect">
            <a:avLst/>
          </a:prstGeom>
          <a:noFill/>
        </p:spPr>
        <p:txBody>
          <a:bodyPr wrap="square" rtlCol="0">
            <a:spAutoFit/>
          </a:bodyPr>
          <a:lstStyle/>
          <a:p>
            <a:pPr algn="ctr"/>
            <a:r>
              <a:rPr lang="en-US" sz="4267" dirty="0">
                <a:latin typeface="+mj-lt"/>
              </a:rPr>
              <a:t>Greater</a:t>
            </a:r>
            <a:br>
              <a:rPr lang="en-US" sz="4267" dirty="0">
                <a:latin typeface="+mj-lt"/>
              </a:rPr>
            </a:br>
            <a:r>
              <a:rPr lang="en-US" sz="4267" dirty="0">
                <a:latin typeface="+mj-lt"/>
              </a:rPr>
              <a:t>Learning</a:t>
            </a:r>
          </a:p>
        </p:txBody>
      </p:sp>
      <p:sp>
        <p:nvSpPr>
          <p:cNvPr id="9" name="Title 8"/>
          <p:cNvSpPr>
            <a:spLocks noGrp="1"/>
          </p:cNvSpPr>
          <p:nvPr>
            <p:ph type="title"/>
          </p:nvPr>
        </p:nvSpPr>
        <p:spPr/>
        <p:txBody>
          <a:bodyPr/>
          <a:lstStyle/>
          <a:p>
            <a:r>
              <a:rPr lang="en-US" dirty="0"/>
              <a:t>A strategy that guides the use of audience response systems.</a:t>
            </a:r>
          </a:p>
        </p:txBody>
      </p:sp>
      <p:sp>
        <p:nvSpPr>
          <p:cNvPr id="11" name="TextBox 10"/>
          <p:cNvSpPr txBox="1"/>
          <p:nvPr/>
        </p:nvSpPr>
        <p:spPr>
          <a:xfrm>
            <a:off x="838200" y="2557089"/>
            <a:ext cx="2809497" cy="1405641"/>
          </a:xfrm>
          <a:prstGeom prst="rect">
            <a:avLst/>
          </a:prstGeom>
          <a:noFill/>
        </p:spPr>
        <p:txBody>
          <a:bodyPr wrap="square" rtlCol="0">
            <a:spAutoFit/>
          </a:bodyPr>
          <a:lstStyle/>
          <a:p>
            <a:pPr algn="ctr"/>
            <a:r>
              <a:rPr lang="en-US" sz="4267" dirty="0">
                <a:latin typeface="+mj-lt"/>
              </a:rPr>
              <a:t>High Stakes</a:t>
            </a:r>
            <a:br>
              <a:rPr lang="en-US" sz="4267" dirty="0">
                <a:latin typeface="+mj-lt"/>
              </a:rPr>
            </a:br>
            <a:r>
              <a:rPr lang="en-US" sz="4267" dirty="0">
                <a:latin typeface="+mj-lt"/>
              </a:rPr>
              <a:t>Assessment</a:t>
            </a:r>
          </a:p>
        </p:txBody>
      </p:sp>
      <p:cxnSp>
        <p:nvCxnSpPr>
          <p:cNvPr id="14" name="Straight Arrow Connector 13"/>
          <p:cNvCxnSpPr>
            <a:stCxn id="11" idx="3"/>
            <a:endCxn id="5" idx="1"/>
          </p:cNvCxnSpPr>
          <p:nvPr/>
        </p:nvCxnSpPr>
        <p:spPr>
          <a:xfrm>
            <a:off x="3647697" y="3259910"/>
            <a:ext cx="1072171" cy="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3"/>
            <a:endCxn id="8" idx="1"/>
          </p:cNvCxnSpPr>
          <p:nvPr/>
        </p:nvCxnSpPr>
        <p:spPr>
          <a:xfrm>
            <a:off x="7529365" y="3259911"/>
            <a:ext cx="1072171" cy="1183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7374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405F87C-586D-1672-D88A-7582AD42CC45}"/>
              </a:ext>
            </a:extLst>
          </p:cNvPr>
          <p:cNvSpPr>
            <a:spLocks noGrp="1"/>
          </p:cNvSpPr>
          <p:nvPr>
            <p:ph type="title"/>
          </p:nvPr>
        </p:nvSpPr>
        <p:spPr/>
        <p:txBody>
          <a:bodyPr/>
          <a:lstStyle/>
          <a:p>
            <a:r>
              <a:rPr lang="en-US" dirty="0"/>
              <a:t>Uses clickers (tool) to “quiz” for attendance and paying attention during lecture.</a:t>
            </a:r>
          </a:p>
        </p:txBody>
      </p:sp>
      <p:sp>
        <p:nvSpPr>
          <p:cNvPr id="8" name="Rectangle 7">
            <a:extLst>
              <a:ext uri="{FF2B5EF4-FFF2-40B4-BE49-F238E27FC236}">
                <a16:creationId xmlns:a16="http://schemas.microsoft.com/office/drawing/2014/main" id="{10546706-F970-BB74-D9EA-BDAC933FC35E}"/>
              </a:ext>
            </a:extLst>
          </p:cNvPr>
          <p:cNvSpPr/>
          <p:nvPr/>
        </p:nvSpPr>
        <p:spPr>
          <a:xfrm>
            <a:off x="4409302" y="2038864"/>
            <a:ext cx="3373395" cy="1087395"/>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Class begins with “check-in” question for some number of points.</a:t>
            </a:r>
          </a:p>
        </p:txBody>
      </p:sp>
      <p:sp>
        <p:nvSpPr>
          <p:cNvPr id="9" name="Rectangle 8">
            <a:extLst>
              <a:ext uri="{FF2B5EF4-FFF2-40B4-BE49-F238E27FC236}">
                <a16:creationId xmlns:a16="http://schemas.microsoft.com/office/drawing/2014/main" id="{536AA34C-4439-8952-80D6-A69EDDD7354F}"/>
              </a:ext>
            </a:extLst>
          </p:cNvPr>
          <p:cNvSpPr/>
          <p:nvPr/>
        </p:nvSpPr>
        <p:spPr>
          <a:xfrm>
            <a:off x="4409301" y="3603088"/>
            <a:ext cx="3373395" cy="1087395"/>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Lecture/presentation is given.</a:t>
            </a:r>
          </a:p>
        </p:txBody>
      </p:sp>
      <p:sp>
        <p:nvSpPr>
          <p:cNvPr id="10" name="Rectangle 9">
            <a:extLst>
              <a:ext uri="{FF2B5EF4-FFF2-40B4-BE49-F238E27FC236}">
                <a16:creationId xmlns:a16="http://schemas.microsoft.com/office/drawing/2014/main" id="{EF9A0164-1559-E8A4-36B7-9EEDE0BAB4B2}"/>
              </a:ext>
            </a:extLst>
          </p:cNvPr>
          <p:cNvSpPr/>
          <p:nvPr/>
        </p:nvSpPr>
        <p:spPr>
          <a:xfrm>
            <a:off x="4409301" y="5167313"/>
            <a:ext cx="3373395" cy="1087395"/>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Questions are given to quiz students for understanding for some number of points.</a:t>
            </a:r>
          </a:p>
        </p:txBody>
      </p:sp>
      <p:cxnSp>
        <p:nvCxnSpPr>
          <p:cNvPr id="12" name="Straight Arrow Connector 11">
            <a:extLst>
              <a:ext uri="{FF2B5EF4-FFF2-40B4-BE49-F238E27FC236}">
                <a16:creationId xmlns:a16="http://schemas.microsoft.com/office/drawing/2014/main" id="{3079618C-EC24-EA60-6B5F-27AE6D4277F2}"/>
              </a:ext>
            </a:extLst>
          </p:cNvPr>
          <p:cNvCxnSpPr>
            <a:stCxn id="8" idx="2"/>
            <a:endCxn id="9" idx="0"/>
          </p:cNvCxnSpPr>
          <p:nvPr/>
        </p:nvCxnSpPr>
        <p:spPr>
          <a:xfrm flipH="1">
            <a:off x="6095999" y="3126259"/>
            <a:ext cx="1" cy="476829"/>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3F55BF5B-575E-DB97-D962-5D570F4E3E69}"/>
              </a:ext>
            </a:extLst>
          </p:cNvPr>
          <p:cNvCxnSpPr>
            <a:stCxn id="9" idx="2"/>
            <a:endCxn id="10" idx="0"/>
          </p:cNvCxnSpPr>
          <p:nvPr/>
        </p:nvCxnSpPr>
        <p:spPr>
          <a:xfrm>
            <a:off x="6095999" y="4690483"/>
            <a:ext cx="0" cy="47683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251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719868" y="2557090"/>
            <a:ext cx="2809497" cy="1405641"/>
          </a:xfrm>
          <a:prstGeom prst="rect">
            <a:avLst/>
          </a:prstGeom>
          <a:noFill/>
        </p:spPr>
        <p:txBody>
          <a:bodyPr wrap="square" rtlCol="0">
            <a:spAutoFit/>
          </a:bodyPr>
          <a:lstStyle/>
          <a:p>
            <a:pPr algn="ctr"/>
            <a:r>
              <a:rPr lang="en-US" sz="4267" dirty="0">
                <a:latin typeface="+mj-lt"/>
              </a:rPr>
              <a:t>Better Feedback</a:t>
            </a:r>
          </a:p>
        </p:txBody>
      </p:sp>
      <p:sp>
        <p:nvSpPr>
          <p:cNvPr id="8" name="TextBox 7"/>
          <p:cNvSpPr txBox="1"/>
          <p:nvPr/>
        </p:nvSpPr>
        <p:spPr>
          <a:xfrm>
            <a:off x="8601536" y="2568921"/>
            <a:ext cx="2809497" cy="1405641"/>
          </a:xfrm>
          <a:prstGeom prst="rect">
            <a:avLst/>
          </a:prstGeom>
          <a:noFill/>
        </p:spPr>
        <p:txBody>
          <a:bodyPr wrap="square" rtlCol="0">
            <a:spAutoFit/>
          </a:bodyPr>
          <a:lstStyle/>
          <a:p>
            <a:pPr algn="ctr"/>
            <a:r>
              <a:rPr lang="en-US" sz="4267" dirty="0">
                <a:latin typeface="+mj-lt"/>
              </a:rPr>
              <a:t>Greater</a:t>
            </a:r>
            <a:br>
              <a:rPr lang="en-US" sz="4267" dirty="0">
                <a:latin typeface="+mj-lt"/>
              </a:rPr>
            </a:br>
            <a:r>
              <a:rPr lang="en-US" sz="4267" dirty="0">
                <a:latin typeface="+mj-lt"/>
              </a:rPr>
              <a:t>Learning</a:t>
            </a:r>
          </a:p>
        </p:txBody>
      </p:sp>
      <p:sp>
        <p:nvSpPr>
          <p:cNvPr id="9" name="Title 8"/>
          <p:cNvSpPr>
            <a:spLocks noGrp="1"/>
          </p:cNvSpPr>
          <p:nvPr>
            <p:ph type="title"/>
          </p:nvPr>
        </p:nvSpPr>
        <p:spPr/>
        <p:txBody>
          <a:bodyPr/>
          <a:lstStyle/>
          <a:p>
            <a:r>
              <a:rPr lang="en-US" dirty="0"/>
              <a:t>A BETTER strategy that guides the use of audience response systems.</a:t>
            </a:r>
          </a:p>
        </p:txBody>
      </p:sp>
      <p:sp>
        <p:nvSpPr>
          <p:cNvPr id="11" name="TextBox 10"/>
          <p:cNvSpPr txBox="1"/>
          <p:nvPr/>
        </p:nvSpPr>
        <p:spPr>
          <a:xfrm>
            <a:off x="838200" y="2557089"/>
            <a:ext cx="2809497" cy="1405641"/>
          </a:xfrm>
          <a:prstGeom prst="rect">
            <a:avLst/>
          </a:prstGeom>
          <a:noFill/>
        </p:spPr>
        <p:txBody>
          <a:bodyPr wrap="square" rtlCol="0">
            <a:spAutoFit/>
          </a:bodyPr>
          <a:lstStyle/>
          <a:p>
            <a:pPr algn="ctr"/>
            <a:r>
              <a:rPr lang="en-US" sz="4267" dirty="0">
                <a:latin typeface="+mj-lt"/>
              </a:rPr>
              <a:t>Increased Interaction</a:t>
            </a:r>
          </a:p>
        </p:txBody>
      </p:sp>
      <p:cxnSp>
        <p:nvCxnSpPr>
          <p:cNvPr id="14" name="Straight Arrow Connector 13"/>
          <p:cNvCxnSpPr>
            <a:stCxn id="11" idx="3"/>
            <a:endCxn id="5" idx="1"/>
          </p:cNvCxnSpPr>
          <p:nvPr/>
        </p:nvCxnSpPr>
        <p:spPr>
          <a:xfrm>
            <a:off x="3647697" y="3259910"/>
            <a:ext cx="1072171" cy="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3"/>
            <a:endCxn id="8" idx="1"/>
          </p:cNvCxnSpPr>
          <p:nvPr/>
        </p:nvCxnSpPr>
        <p:spPr>
          <a:xfrm>
            <a:off x="7529365" y="3259911"/>
            <a:ext cx="1072171" cy="1183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8539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09C24F7-3231-2E51-4620-A04A924E0A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1410" y="1712348"/>
            <a:ext cx="8050428" cy="4415162"/>
          </a:xfrm>
          <a:prstGeom prst="rect">
            <a:avLst/>
          </a:prstGeom>
        </p:spPr>
      </p:pic>
      <p:sp>
        <p:nvSpPr>
          <p:cNvPr id="3" name="Title 2">
            <a:extLst>
              <a:ext uri="{FF2B5EF4-FFF2-40B4-BE49-F238E27FC236}">
                <a16:creationId xmlns:a16="http://schemas.microsoft.com/office/drawing/2014/main" id="{3F7A28B6-FD84-2018-05A9-C692895A2E12}"/>
              </a:ext>
            </a:extLst>
          </p:cNvPr>
          <p:cNvSpPr>
            <a:spLocks noGrp="1"/>
          </p:cNvSpPr>
          <p:nvPr>
            <p:ph type="title"/>
          </p:nvPr>
        </p:nvSpPr>
        <p:spPr/>
        <p:txBody>
          <a:bodyPr>
            <a:normAutofit/>
          </a:bodyPr>
          <a:lstStyle/>
          <a:p>
            <a:r>
              <a:rPr lang="en-US" sz="3600" dirty="0"/>
              <a:t>Uses clickers (tool) to enact think-pair-share (tactic)</a:t>
            </a:r>
          </a:p>
        </p:txBody>
      </p:sp>
    </p:spTree>
    <p:extLst>
      <p:ext uri="{BB962C8B-B14F-4D97-AF65-F5344CB8AC3E}">
        <p14:creationId xmlns:p14="http://schemas.microsoft.com/office/powerpoint/2010/main" val="407192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3368E-0E9F-DF99-2EC4-07CC56C07233}"/>
              </a:ext>
            </a:extLst>
          </p:cNvPr>
          <p:cNvSpPr>
            <a:spLocks noGrp="1"/>
          </p:cNvSpPr>
          <p:nvPr>
            <p:ph type="title"/>
          </p:nvPr>
        </p:nvSpPr>
        <p:spPr/>
        <p:txBody>
          <a:bodyPr>
            <a:normAutofit/>
          </a:bodyPr>
          <a:lstStyle/>
          <a:p>
            <a:r>
              <a:rPr lang="en-US" sz="3600" dirty="0"/>
              <a:t>Nonaka’s KM Cycle is a strategy for thinking about designing organizational learning</a:t>
            </a:r>
          </a:p>
        </p:txBody>
      </p:sp>
      <p:grpSp>
        <p:nvGrpSpPr>
          <p:cNvPr id="30" name="Group 29">
            <a:extLst>
              <a:ext uri="{FF2B5EF4-FFF2-40B4-BE49-F238E27FC236}">
                <a16:creationId xmlns:a16="http://schemas.microsoft.com/office/drawing/2014/main" id="{98505BF7-7164-CBD9-B337-F44EC4AEECE0}"/>
              </a:ext>
            </a:extLst>
          </p:cNvPr>
          <p:cNvGrpSpPr/>
          <p:nvPr/>
        </p:nvGrpSpPr>
        <p:grpSpPr>
          <a:xfrm>
            <a:off x="3878285" y="4393227"/>
            <a:ext cx="2108666" cy="2068672"/>
            <a:chOff x="1391148" y="2903530"/>
            <a:chExt cx="2108666" cy="2068672"/>
          </a:xfrm>
        </p:grpSpPr>
        <p:sp>
          <p:nvSpPr>
            <p:cNvPr id="4" name="Rectangle 3">
              <a:extLst>
                <a:ext uri="{FF2B5EF4-FFF2-40B4-BE49-F238E27FC236}">
                  <a16:creationId xmlns:a16="http://schemas.microsoft.com/office/drawing/2014/main" id="{741FFC84-2AB5-2C48-C88F-66A9B51728F8}"/>
                </a:ext>
              </a:extLst>
            </p:cNvPr>
            <p:cNvSpPr/>
            <p:nvPr/>
          </p:nvSpPr>
          <p:spPr>
            <a:xfrm>
              <a:off x="1391148" y="2903530"/>
              <a:ext cx="2108666" cy="2068672"/>
            </a:xfrm>
            <a:prstGeom prst="rect">
              <a:avLst/>
            </a:prstGeom>
            <a:solidFill>
              <a:srgbClr val="F2F2F2"/>
            </a:solidFill>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t>Internalization</a:t>
              </a:r>
            </a:p>
          </p:txBody>
        </p:sp>
        <p:sp>
          <p:nvSpPr>
            <p:cNvPr id="5" name="TextBox 4">
              <a:extLst>
                <a:ext uri="{FF2B5EF4-FFF2-40B4-BE49-F238E27FC236}">
                  <a16:creationId xmlns:a16="http://schemas.microsoft.com/office/drawing/2014/main" id="{254B522A-E106-7193-F73B-79036F74F1E1}"/>
                </a:ext>
              </a:extLst>
            </p:cNvPr>
            <p:cNvSpPr txBox="1"/>
            <p:nvPr/>
          </p:nvSpPr>
          <p:spPr>
            <a:xfrm>
              <a:off x="2724542" y="3188654"/>
              <a:ext cx="695431" cy="374605"/>
            </a:xfrm>
            <a:prstGeom prst="rect">
              <a:avLst/>
            </a:prstGeom>
            <a:noFill/>
          </p:spPr>
          <p:txBody>
            <a:bodyPr wrap="square" rtlCol="0">
              <a:spAutoFit/>
            </a:bodyPr>
            <a:lstStyle/>
            <a:p>
              <a:pPr algn="ctr"/>
              <a:r>
                <a:rPr lang="en-US" dirty="0"/>
                <a:t>Tacit</a:t>
              </a:r>
            </a:p>
          </p:txBody>
        </p:sp>
        <p:sp>
          <p:nvSpPr>
            <p:cNvPr id="6" name="TextBox 5">
              <a:extLst>
                <a:ext uri="{FF2B5EF4-FFF2-40B4-BE49-F238E27FC236}">
                  <a16:creationId xmlns:a16="http://schemas.microsoft.com/office/drawing/2014/main" id="{5FBB4F24-51FC-7109-9CF4-F207914320B5}"/>
                </a:ext>
              </a:extLst>
            </p:cNvPr>
            <p:cNvSpPr txBox="1"/>
            <p:nvPr/>
          </p:nvSpPr>
          <p:spPr>
            <a:xfrm>
              <a:off x="1508477" y="3191290"/>
              <a:ext cx="914292" cy="369332"/>
            </a:xfrm>
            <a:prstGeom prst="rect">
              <a:avLst/>
            </a:prstGeom>
            <a:noFill/>
          </p:spPr>
          <p:txBody>
            <a:bodyPr wrap="square" rtlCol="0">
              <a:spAutoFit/>
            </a:bodyPr>
            <a:lstStyle/>
            <a:p>
              <a:pPr algn="ctr"/>
              <a:r>
                <a:rPr lang="en-US" dirty="0"/>
                <a:t>Explicit</a:t>
              </a:r>
            </a:p>
          </p:txBody>
        </p:sp>
        <p:sp>
          <p:nvSpPr>
            <p:cNvPr id="7" name="TextBox 6">
              <a:extLst>
                <a:ext uri="{FF2B5EF4-FFF2-40B4-BE49-F238E27FC236}">
                  <a16:creationId xmlns:a16="http://schemas.microsoft.com/office/drawing/2014/main" id="{849F9144-1A2C-EC3A-0E24-753D97F55860}"/>
                </a:ext>
              </a:extLst>
            </p:cNvPr>
            <p:cNvSpPr txBox="1"/>
            <p:nvPr/>
          </p:nvSpPr>
          <p:spPr>
            <a:xfrm>
              <a:off x="1508477" y="4231577"/>
              <a:ext cx="1874006" cy="738664"/>
            </a:xfrm>
            <a:prstGeom prst="rect">
              <a:avLst/>
            </a:prstGeom>
            <a:noFill/>
          </p:spPr>
          <p:txBody>
            <a:bodyPr wrap="square" rtlCol="0">
              <a:spAutoFit/>
            </a:bodyPr>
            <a:lstStyle/>
            <a:p>
              <a:r>
                <a:rPr lang="en-US" sz="1400" dirty="0"/>
                <a:t>e.g. tacti: Reading a paper about a concept or topic</a:t>
              </a:r>
            </a:p>
          </p:txBody>
        </p:sp>
        <p:cxnSp>
          <p:nvCxnSpPr>
            <p:cNvPr id="8" name="Straight Arrow Connector 7">
              <a:extLst>
                <a:ext uri="{FF2B5EF4-FFF2-40B4-BE49-F238E27FC236}">
                  <a16:creationId xmlns:a16="http://schemas.microsoft.com/office/drawing/2014/main" id="{6EBA824B-26E9-640A-376F-8F2054929AFC}"/>
                </a:ext>
              </a:extLst>
            </p:cNvPr>
            <p:cNvCxnSpPr>
              <a:cxnSpLocks/>
            </p:cNvCxnSpPr>
            <p:nvPr/>
          </p:nvCxnSpPr>
          <p:spPr>
            <a:xfrm>
              <a:off x="2422769" y="3374638"/>
              <a:ext cx="301773"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31" name="Group 30">
            <a:extLst>
              <a:ext uri="{FF2B5EF4-FFF2-40B4-BE49-F238E27FC236}">
                <a16:creationId xmlns:a16="http://schemas.microsoft.com/office/drawing/2014/main" id="{FA72D98E-A521-CC25-DBEC-A7B8417B6696}"/>
              </a:ext>
            </a:extLst>
          </p:cNvPr>
          <p:cNvGrpSpPr/>
          <p:nvPr/>
        </p:nvGrpSpPr>
        <p:grpSpPr>
          <a:xfrm>
            <a:off x="3878285" y="1746543"/>
            <a:ext cx="2108666" cy="2072381"/>
            <a:chOff x="3674142" y="2903530"/>
            <a:chExt cx="2108666" cy="2072381"/>
          </a:xfrm>
        </p:grpSpPr>
        <p:sp>
          <p:nvSpPr>
            <p:cNvPr id="10" name="Rectangle 9">
              <a:extLst>
                <a:ext uri="{FF2B5EF4-FFF2-40B4-BE49-F238E27FC236}">
                  <a16:creationId xmlns:a16="http://schemas.microsoft.com/office/drawing/2014/main" id="{7F436FDB-C4A5-431B-D29B-D5A256DBDFBE}"/>
                </a:ext>
              </a:extLst>
            </p:cNvPr>
            <p:cNvSpPr/>
            <p:nvPr/>
          </p:nvSpPr>
          <p:spPr>
            <a:xfrm>
              <a:off x="3674142" y="2903530"/>
              <a:ext cx="2108666" cy="2068672"/>
            </a:xfrm>
            <a:prstGeom prst="rect">
              <a:avLst/>
            </a:prstGeom>
            <a:solidFill>
              <a:srgbClr val="F2F2F2"/>
            </a:solidFill>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t>Socialization</a:t>
              </a:r>
            </a:p>
          </p:txBody>
        </p:sp>
        <p:sp>
          <p:nvSpPr>
            <p:cNvPr id="11" name="TextBox 10">
              <a:extLst>
                <a:ext uri="{FF2B5EF4-FFF2-40B4-BE49-F238E27FC236}">
                  <a16:creationId xmlns:a16="http://schemas.microsoft.com/office/drawing/2014/main" id="{4D2A2665-D095-8E37-8EAA-C7ADC35FEAAE}"/>
                </a:ext>
              </a:extLst>
            </p:cNvPr>
            <p:cNvSpPr txBox="1"/>
            <p:nvPr/>
          </p:nvSpPr>
          <p:spPr>
            <a:xfrm>
              <a:off x="3697210" y="4237247"/>
              <a:ext cx="2085597" cy="738664"/>
            </a:xfrm>
            <a:prstGeom prst="rect">
              <a:avLst/>
            </a:prstGeom>
            <a:noFill/>
          </p:spPr>
          <p:txBody>
            <a:bodyPr wrap="square" rtlCol="0">
              <a:spAutoFit/>
            </a:bodyPr>
            <a:lstStyle/>
            <a:p>
              <a:r>
                <a:rPr lang="en-US" sz="1400" dirty="0"/>
                <a:t>e.g. tactic: workshop participants discussing a concept.</a:t>
              </a:r>
            </a:p>
          </p:txBody>
        </p:sp>
        <p:sp>
          <p:nvSpPr>
            <p:cNvPr id="12" name="TextBox 11">
              <a:extLst>
                <a:ext uri="{FF2B5EF4-FFF2-40B4-BE49-F238E27FC236}">
                  <a16:creationId xmlns:a16="http://schemas.microsoft.com/office/drawing/2014/main" id="{2806C47D-F82F-6DBA-C1A6-3A5024326685}"/>
                </a:ext>
              </a:extLst>
            </p:cNvPr>
            <p:cNvSpPr txBox="1"/>
            <p:nvPr/>
          </p:nvSpPr>
          <p:spPr>
            <a:xfrm>
              <a:off x="4810768" y="3188654"/>
              <a:ext cx="770702" cy="374605"/>
            </a:xfrm>
            <a:prstGeom prst="rect">
              <a:avLst/>
            </a:prstGeom>
            <a:noFill/>
          </p:spPr>
          <p:txBody>
            <a:bodyPr wrap="square" rtlCol="0">
              <a:spAutoFit/>
            </a:bodyPr>
            <a:lstStyle/>
            <a:p>
              <a:pPr algn="ctr"/>
              <a:r>
                <a:rPr lang="en-US" dirty="0"/>
                <a:t>Tacit</a:t>
              </a:r>
            </a:p>
          </p:txBody>
        </p:sp>
        <p:sp>
          <p:nvSpPr>
            <p:cNvPr id="13" name="TextBox 12">
              <a:extLst>
                <a:ext uri="{FF2B5EF4-FFF2-40B4-BE49-F238E27FC236}">
                  <a16:creationId xmlns:a16="http://schemas.microsoft.com/office/drawing/2014/main" id="{85F13C0E-6A51-F44C-5AFF-BA54DE66C720}"/>
                </a:ext>
              </a:extLst>
            </p:cNvPr>
            <p:cNvSpPr txBox="1"/>
            <p:nvPr/>
          </p:nvSpPr>
          <p:spPr>
            <a:xfrm>
              <a:off x="3791471" y="3188654"/>
              <a:ext cx="686463" cy="374605"/>
            </a:xfrm>
            <a:prstGeom prst="rect">
              <a:avLst/>
            </a:prstGeom>
            <a:noFill/>
          </p:spPr>
          <p:txBody>
            <a:bodyPr wrap="square" rtlCol="0">
              <a:spAutoFit/>
            </a:bodyPr>
            <a:lstStyle/>
            <a:p>
              <a:pPr algn="ctr"/>
              <a:r>
                <a:rPr lang="en-US" dirty="0"/>
                <a:t>Tacit</a:t>
              </a:r>
            </a:p>
          </p:txBody>
        </p:sp>
        <p:cxnSp>
          <p:nvCxnSpPr>
            <p:cNvPr id="14" name="Straight Arrow Connector 13">
              <a:extLst>
                <a:ext uri="{FF2B5EF4-FFF2-40B4-BE49-F238E27FC236}">
                  <a16:creationId xmlns:a16="http://schemas.microsoft.com/office/drawing/2014/main" id="{F030015B-E707-7E3F-752F-A6BE40F3017A}"/>
                </a:ext>
              </a:extLst>
            </p:cNvPr>
            <p:cNvCxnSpPr>
              <a:cxnSpLocks/>
            </p:cNvCxnSpPr>
            <p:nvPr/>
          </p:nvCxnSpPr>
          <p:spPr>
            <a:xfrm>
              <a:off x="4477934" y="3375956"/>
              <a:ext cx="33283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32" name="Group 31">
            <a:extLst>
              <a:ext uri="{FF2B5EF4-FFF2-40B4-BE49-F238E27FC236}">
                <a16:creationId xmlns:a16="http://schemas.microsoft.com/office/drawing/2014/main" id="{3E84DA66-14D6-7D8E-913E-2CC32083859C}"/>
              </a:ext>
            </a:extLst>
          </p:cNvPr>
          <p:cNvGrpSpPr/>
          <p:nvPr/>
        </p:nvGrpSpPr>
        <p:grpSpPr>
          <a:xfrm>
            <a:off x="6638268" y="1747010"/>
            <a:ext cx="2108666" cy="2076792"/>
            <a:chOff x="5957136" y="2903530"/>
            <a:chExt cx="2108666" cy="2076792"/>
          </a:xfrm>
        </p:grpSpPr>
        <p:sp>
          <p:nvSpPr>
            <p:cNvPr id="16" name="Rectangle 15">
              <a:extLst>
                <a:ext uri="{FF2B5EF4-FFF2-40B4-BE49-F238E27FC236}">
                  <a16:creationId xmlns:a16="http://schemas.microsoft.com/office/drawing/2014/main" id="{E5EA3E00-4BC5-F24D-9A96-CE878453EFE0}"/>
                </a:ext>
              </a:extLst>
            </p:cNvPr>
            <p:cNvSpPr/>
            <p:nvPr/>
          </p:nvSpPr>
          <p:spPr>
            <a:xfrm>
              <a:off x="5957136" y="2903530"/>
              <a:ext cx="2108666" cy="2068672"/>
            </a:xfrm>
            <a:prstGeom prst="rect">
              <a:avLst/>
            </a:prstGeom>
            <a:solidFill>
              <a:srgbClr val="F2F2F2"/>
            </a:solidFill>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t>Externalization</a:t>
              </a:r>
            </a:p>
          </p:txBody>
        </p:sp>
        <p:sp>
          <p:nvSpPr>
            <p:cNvPr id="17" name="TextBox 16">
              <a:extLst>
                <a:ext uri="{FF2B5EF4-FFF2-40B4-BE49-F238E27FC236}">
                  <a16:creationId xmlns:a16="http://schemas.microsoft.com/office/drawing/2014/main" id="{1BE12D5B-4EEA-F2B9-E019-ED0B22F15E10}"/>
                </a:ext>
              </a:extLst>
            </p:cNvPr>
            <p:cNvSpPr txBox="1"/>
            <p:nvPr/>
          </p:nvSpPr>
          <p:spPr>
            <a:xfrm>
              <a:off x="6074465" y="4241658"/>
              <a:ext cx="1874006" cy="738664"/>
            </a:xfrm>
            <a:prstGeom prst="rect">
              <a:avLst/>
            </a:prstGeom>
            <a:noFill/>
          </p:spPr>
          <p:txBody>
            <a:bodyPr wrap="square" rtlCol="0">
              <a:spAutoFit/>
            </a:bodyPr>
            <a:lstStyle/>
            <a:p>
              <a:r>
                <a:rPr lang="en-US" sz="1400" dirty="0"/>
                <a:t>e.g. tactic: Creating a visual metaphor for a concept</a:t>
              </a:r>
            </a:p>
          </p:txBody>
        </p:sp>
        <p:sp>
          <p:nvSpPr>
            <p:cNvPr id="18" name="TextBox 17">
              <a:extLst>
                <a:ext uri="{FF2B5EF4-FFF2-40B4-BE49-F238E27FC236}">
                  <a16:creationId xmlns:a16="http://schemas.microsoft.com/office/drawing/2014/main" id="{04B14960-6793-7394-6D38-6B9C34C14991}"/>
                </a:ext>
              </a:extLst>
            </p:cNvPr>
            <p:cNvSpPr txBox="1"/>
            <p:nvPr/>
          </p:nvSpPr>
          <p:spPr>
            <a:xfrm>
              <a:off x="7112418" y="3188654"/>
              <a:ext cx="907620" cy="374605"/>
            </a:xfrm>
            <a:prstGeom prst="rect">
              <a:avLst/>
            </a:prstGeom>
            <a:noFill/>
          </p:spPr>
          <p:txBody>
            <a:bodyPr wrap="square" rtlCol="0">
              <a:spAutoFit/>
            </a:bodyPr>
            <a:lstStyle/>
            <a:p>
              <a:pPr algn="ctr"/>
              <a:r>
                <a:rPr lang="en-US" dirty="0"/>
                <a:t>Explicit</a:t>
              </a:r>
            </a:p>
          </p:txBody>
        </p:sp>
        <p:sp>
          <p:nvSpPr>
            <p:cNvPr id="19" name="TextBox 18">
              <a:extLst>
                <a:ext uri="{FF2B5EF4-FFF2-40B4-BE49-F238E27FC236}">
                  <a16:creationId xmlns:a16="http://schemas.microsoft.com/office/drawing/2014/main" id="{E28D5812-C1DE-BF5E-050F-2D1EBDB3D6D0}"/>
                </a:ext>
              </a:extLst>
            </p:cNvPr>
            <p:cNvSpPr txBox="1"/>
            <p:nvPr/>
          </p:nvSpPr>
          <p:spPr>
            <a:xfrm>
              <a:off x="6028701" y="3191290"/>
              <a:ext cx="668445" cy="369332"/>
            </a:xfrm>
            <a:prstGeom prst="rect">
              <a:avLst/>
            </a:prstGeom>
            <a:noFill/>
          </p:spPr>
          <p:txBody>
            <a:bodyPr wrap="square" rtlCol="0">
              <a:spAutoFit/>
            </a:bodyPr>
            <a:lstStyle/>
            <a:p>
              <a:pPr algn="ctr"/>
              <a:r>
                <a:rPr lang="en-US" dirty="0"/>
                <a:t>Tacit</a:t>
              </a:r>
            </a:p>
          </p:txBody>
        </p:sp>
        <p:cxnSp>
          <p:nvCxnSpPr>
            <p:cNvPr id="20" name="Straight Arrow Connector 19">
              <a:extLst>
                <a:ext uri="{FF2B5EF4-FFF2-40B4-BE49-F238E27FC236}">
                  <a16:creationId xmlns:a16="http://schemas.microsoft.com/office/drawing/2014/main" id="{8A5927ED-DF2D-7D96-755C-265603A4B1CC}"/>
                </a:ext>
              </a:extLst>
            </p:cNvPr>
            <p:cNvCxnSpPr>
              <a:cxnSpLocks/>
            </p:cNvCxnSpPr>
            <p:nvPr/>
          </p:nvCxnSpPr>
          <p:spPr>
            <a:xfrm>
              <a:off x="6697146" y="3374075"/>
              <a:ext cx="415272"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33" name="Group 32">
            <a:extLst>
              <a:ext uri="{FF2B5EF4-FFF2-40B4-BE49-F238E27FC236}">
                <a16:creationId xmlns:a16="http://schemas.microsoft.com/office/drawing/2014/main" id="{CD59C263-9E95-FFA4-CB8E-9FACC47F504F}"/>
              </a:ext>
            </a:extLst>
          </p:cNvPr>
          <p:cNvGrpSpPr/>
          <p:nvPr/>
        </p:nvGrpSpPr>
        <p:grpSpPr>
          <a:xfrm>
            <a:off x="6634714" y="4393227"/>
            <a:ext cx="2108666" cy="2068672"/>
            <a:chOff x="8240131" y="2903530"/>
            <a:chExt cx="2108666" cy="2068672"/>
          </a:xfrm>
        </p:grpSpPr>
        <p:sp>
          <p:nvSpPr>
            <p:cNvPr id="22" name="Rectangle 21">
              <a:extLst>
                <a:ext uri="{FF2B5EF4-FFF2-40B4-BE49-F238E27FC236}">
                  <a16:creationId xmlns:a16="http://schemas.microsoft.com/office/drawing/2014/main" id="{4FCC01FA-7282-EF78-4DF3-A432FC3049F3}"/>
                </a:ext>
              </a:extLst>
            </p:cNvPr>
            <p:cNvSpPr/>
            <p:nvPr/>
          </p:nvSpPr>
          <p:spPr>
            <a:xfrm>
              <a:off x="8240131" y="2903530"/>
              <a:ext cx="2108666" cy="2068672"/>
            </a:xfrm>
            <a:prstGeom prst="rect">
              <a:avLst/>
            </a:prstGeom>
            <a:solidFill>
              <a:srgbClr val="F2F2F2"/>
            </a:solidFill>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t>Combination</a:t>
              </a:r>
            </a:p>
          </p:txBody>
        </p:sp>
        <p:sp>
          <p:nvSpPr>
            <p:cNvPr id="23" name="TextBox 22">
              <a:extLst>
                <a:ext uri="{FF2B5EF4-FFF2-40B4-BE49-F238E27FC236}">
                  <a16:creationId xmlns:a16="http://schemas.microsoft.com/office/drawing/2014/main" id="{69D426F3-307B-030A-A96F-1C8338FE176B}"/>
                </a:ext>
              </a:extLst>
            </p:cNvPr>
            <p:cNvSpPr txBox="1"/>
            <p:nvPr/>
          </p:nvSpPr>
          <p:spPr>
            <a:xfrm>
              <a:off x="8357460" y="4231577"/>
              <a:ext cx="1874006" cy="738664"/>
            </a:xfrm>
            <a:prstGeom prst="rect">
              <a:avLst/>
            </a:prstGeom>
            <a:noFill/>
          </p:spPr>
          <p:txBody>
            <a:bodyPr wrap="square" rtlCol="0">
              <a:spAutoFit/>
            </a:bodyPr>
            <a:lstStyle/>
            <a:p>
              <a:r>
                <a:rPr lang="en-US" sz="1400" dirty="0"/>
                <a:t>e.g. tactic: Converting two data sets into a new graph</a:t>
              </a:r>
            </a:p>
          </p:txBody>
        </p:sp>
        <p:sp>
          <p:nvSpPr>
            <p:cNvPr id="24" name="TextBox 23">
              <a:extLst>
                <a:ext uri="{FF2B5EF4-FFF2-40B4-BE49-F238E27FC236}">
                  <a16:creationId xmlns:a16="http://schemas.microsoft.com/office/drawing/2014/main" id="{F4E2915A-6CEB-D681-CA29-361739584FDC}"/>
                </a:ext>
              </a:extLst>
            </p:cNvPr>
            <p:cNvSpPr txBox="1"/>
            <p:nvPr/>
          </p:nvSpPr>
          <p:spPr>
            <a:xfrm>
              <a:off x="9441178" y="3188654"/>
              <a:ext cx="907619" cy="374605"/>
            </a:xfrm>
            <a:prstGeom prst="rect">
              <a:avLst/>
            </a:prstGeom>
            <a:noFill/>
          </p:spPr>
          <p:txBody>
            <a:bodyPr wrap="square" rtlCol="0">
              <a:spAutoFit/>
            </a:bodyPr>
            <a:lstStyle/>
            <a:p>
              <a:pPr algn="ctr"/>
              <a:r>
                <a:rPr lang="en-US" dirty="0"/>
                <a:t>Explicit</a:t>
              </a:r>
            </a:p>
          </p:txBody>
        </p:sp>
        <p:sp>
          <p:nvSpPr>
            <p:cNvPr id="25" name="TextBox 24">
              <a:extLst>
                <a:ext uri="{FF2B5EF4-FFF2-40B4-BE49-F238E27FC236}">
                  <a16:creationId xmlns:a16="http://schemas.microsoft.com/office/drawing/2014/main" id="{85647465-C874-4633-4D23-8D0D014A8EE5}"/>
                </a:ext>
              </a:extLst>
            </p:cNvPr>
            <p:cNvSpPr txBox="1"/>
            <p:nvPr/>
          </p:nvSpPr>
          <p:spPr>
            <a:xfrm>
              <a:off x="8240132" y="3188654"/>
              <a:ext cx="895718" cy="374605"/>
            </a:xfrm>
            <a:prstGeom prst="rect">
              <a:avLst/>
            </a:prstGeom>
            <a:noFill/>
          </p:spPr>
          <p:txBody>
            <a:bodyPr wrap="square" rtlCol="0">
              <a:spAutoFit/>
            </a:bodyPr>
            <a:lstStyle/>
            <a:p>
              <a:pPr algn="ctr"/>
              <a:r>
                <a:rPr lang="en-US" dirty="0"/>
                <a:t>Explicit</a:t>
              </a:r>
            </a:p>
          </p:txBody>
        </p:sp>
        <p:cxnSp>
          <p:nvCxnSpPr>
            <p:cNvPr id="26" name="Straight Arrow Connector 25">
              <a:extLst>
                <a:ext uri="{FF2B5EF4-FFF2-40B4-BE49-F238E27FC236}">
                  <a16:creationId xmlns:a16="http://schemas.microsoft.com/office/drawing/2014/main" id="{A1A6C27F-CBDD-3A79-EB2D-617050D39B2B}"/>
                </a:ext>
              </a:extLst>
            </p:cNvPr>
            <p:cNvCxnSpPr>
              <a:cxnSpLocks/>
            </p:cNvCxnSpPr>
            <p:nvPr/>
          </p:nvCxnSpPr>
          <p:spPr>
            <a:xfrm>
              <a:off x="9135850" y="3375956"/>
              <a:ext cx="30532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cxnSp>
        <p:nvCxnSpPr>
          <p:cNvPr id="35" name="Straight Arrow Connector 34">
            <a:extLst>
              <a:ext uri="{FF2B5EF4-FFF2-40B4-BE49-F238E27FC236}">
                <a16:creationId xmlns:a16="http://schemas.microsoft.com/office/drawing/2014/main" id="{02C1E1D8-B4E0-9968-96BF-6698623794AA}"/>
              </a:ext>
            </a:extLst>
          </p:cNvPr>
          <p:cNvCxnSpPr>
            <a:stCxn id="4" idx="0"/>
            <a:endCxn id="11" idx="2"/>
          </p:cNvCxnSpPr>
          <p:nvPr/>
        </p:nvCxnSpPr>
        <p:spPr>
          <a:xfrm flipV="1">
            <a:off x="4932618" y="3818924"/>
            <a:ext cx="11534" cy="574303"/>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75FFA8FF-E36B-7A46-8AC7-FCB782AE3CCB}"/>
              </a:ext>
            </a:extLst>
          </p:cNvPr>
          <p:cNvCxnSpPr>
            <a:stCxn id="10" idx="3"/>
            <a:endCxn id="16" idx="1"/>
          </p:cNvCxnSpPr>
          <p:nvPr/>
        </p:nvCxnSpPr>
        <p:spPr>
          <a:xfrm>
            <a:off x="5986951" y="2780879"/>
            <a:ext cx="651317" cy="467"/>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2742F732-66DB-58E7-7ACA-6C53BD9EBAE3}"/>
              </a:ext>
            </a:extLst>
          </p:cNvPr>
          <p:cNvCxnSpPr>
            <a:stCxn id="17" idx="2"/>
            <a:endCxn id="22" idx="0"/>
          </p:cNvCxnSpPr>
          <p:nvPr/>
        </p:nvCxnSpPr>
        <p:spPr>
          <a:xfrm flipH="1">
            <a:off x="7689047" y="3823802"/>
            <a:ext cx="3553" cy="569425"/>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0FCE52BF-C250-BEC0-2854-1E04ACF2C542}"/>
              </a:ext>
            </a:extLst>
          </p:cNvPr>
          <p:cNvCxnSpPr>
            <a:stCxn id="22" idx="1"/>
            <a:endCxn id="4" idx="3"/>
          </p:cNvCxnSpPr>
          <p:nvPr/>
        </p:nvCxnSpPr>
        <p:spPr>
          <a:xfrm flipH="1">
            <a:off x="5986951" y="5427563"/>
            <a:ext cx="647763"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4983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46D08-83F0-5601-2991-6A2A23F41B1A}"/>
              </a:ext>
            </a:extLst>
          </p:cNvPr>
          <p:cNvSpPr>
            <a:spLocks noGrp="1"/>
          </p:cNvSpPr>
          <p:nvPr>
            <p:ph type="title" idx="4294967295"/>
          </p:nvPr>
        </p:nvSpPr>
        <p:spPr>
          <a:xfrm>
            <a:off x="578708" y="1230098"/>
            <a:ext cx="11034584" cy="1325563"/>
          </a:xfrm>
        </p:spPr>
        <p:txBody>
          <a:bodyPr>
            <a:noAutofit/>
          </a:bodyPr>
          <a:lstStyle/>
          <a:p>
            <a:r>
              <a:rPr lang="en-US" sz="3200" dirty="0"/>
              <a:t>The programmed instruction is an example of a tactic derived from Skinner’s frameworks (i.e. strategies) on how people learn. The teaching machine (tool) was developed (over and over again) to deploy this tactic.</a:t>
            </a:r>
          </a:p>
        </p:txBody>
      </p:sp>
      <p:pic>
        <p:nvPicPr>
          <p:cNvPr id="3" name="Picture 2">
            <a:extLst>
              <a:ext uri="{FF2B5EF4-FFF2-40B4-BE49-F238E27FC236}">
                <a16:creationId xmlns:a16="http://schemas.microsoft.com/office/drawing/2014/main" id="{4CF4D2F8-321B-A58D-D6FA-E8A4E6E9D306}"/>
              </a:ext>
            </a:extLst>
          </p:cNvPr>
          <p:cNvPicPr>
            <a:picLocks noChangeAspect="1"/>
          </p:cNvPicPr>
          <p:nvPr/>
        </p:nvPicPr>
        <p:blipFill>
          <a:blip r:embed="rId2"/>
          <a:stretch>
            <a:fillRect/>
          </a:stretch>
        </p:blipFill>
        <p:spPr>
          <a:xfrm>
            <a:off x="578708" y="2993045"/>
            <a:ext cx="4265141" cy="3279499"/>
          </a:xfrm>
          <a:prstGeom prst="rect">
            <a:avLst/>
          </a:prstGeom>
        </p:spPr>
      </p:pic>
      <p:pic>
        <p:nvPicPr>
          <p:cNvPr id="4" name="Picture 3">
            <a:extLst>
              <a:ext uri="{FF2B5EF4-FFF2-40B4-BE49-F238E27FC236}">
                <a16:creationId xmlns:a16="http://schemas.microsoft.com/office/drawing/2014/main" id="{D3EE7380-7508-1096-2B3B-71D07889DA05}"/>
              </a:ext>
            </a:extLst>
          </p:cNvPr>
          <p:cNvPicPr>
            <a:picLocks noChangeAspect="1"/>
          </p:cNvPicPr>
          <p:nvPr/>
        </p:nvPicPr>
        <p:blipFill>
          <a:blip r:embed="rId3"/>
          <a:stretch>
            <a:fillRect/>
          </a:stretch>
        </p:blipFill>
        <p:spPr>
          <a:xfrm>
            <a:off x="6096000" y="2993045"/>
            <a:ext cx="5049795" cy="3276032"/>
          </a:xfrm>
          <a:prstGeom prst="rect">
            <a:avLst/>
          </a:prstGeom>
        </p:spPr>
      </p:pic>
    </p:spTree>
    <p:extLst>
      <p:ext uri="{BB962C8B-B14F-4D97-AF65-F5344CB8AC3E}">
        <p14:creationId xmlns:p14="http://schemas.microsoft.com/office/powerpoint/2010/main" val="2591427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17B51-A5EE-B88A-98B7-CBBE74841A0E}"/>
              </a:ext>
            </a:extLst>
          </p:cNvPr>
          <p:cNvSpPr>
            <a:spLocks noGrp="1"/>
          </p:cNvSpPr>
          <p:nvPr>
            <p:ph type="title"/>
          </p:nvPr>
        </p:nvSpPr>
        <p:spPr/>
        <p:txBody>
          <a:bodyPr/>
          <a:lstStyle/>
          <a:p>
            <a:r>
              <a:rPr lang="en-US" dirty="0"/>
              <a:t>Your challenge</a:t>
            </a:r>
          </a:p>
        </p:txBody>
      </p:sp>
      <p:sp>
        <p:nvSpPr>
          <p:cNvPr id="4" name="Content Placeholder 3">
            <a:extLst>
              <a:ext uri="{FF2B5EF4-FFF2-40B4-BE49-F238E27FC236}">
                <a16:creationId xmlns:a16="http://schemas.microsoft.com/office/drawing/2014/main" id="{775BB2FC-03EA-D84E-9C47-B402CE1822B2}"/>
              </a:ext>
            </a:extLst>
          </p:cNvPr>
          <p:cNvSpPr>
            <a:spLocks noGrp="1"/>
          </p:cNvSpPr>
          <p:nvPr>
            <p:ph idx="1"/>
          </p:nvPr>
        </p:nvSpPr>
        <p:spPr>
          <a:xfrm>
            <a:off x="838200" y="1825625"/>
            <a:ext cx="10515600" cy="2598094"/>
          </a:xfrm>
        </p:spPr>
        <p:txBody>
          <a:bodyPr/>
          <a:lstStyle/>
          <a:p>
            <a:pPr marL="0" indent="0">
              <a:buNone/>
            </a:pPr>
            <a:r>
              <a:rPr lang="en-US" dirty="0"/>
              <a:t>Create a visual that sums up your strategy. This can come from your reflection on your own experiences or a theorist you are particularly fond of.</a:t>
            </a:r>
          </a:p>
          <a:p>
            <a:pPr marL="0" indent="0">
              <a:buNone/>
            </a:pPr>
            <a:r>
              <a:rPr lang="en-US" dirty="0"/>
              <a:t>It can be linear, or circular or some other configuration. The main thing is that you capture the essence of what is going to drive your approach to design the learning experiences that will meet your objectives.</a:t>
            </a:r>
          </a:p>
        </p:txBody>
      </p:sp>
      <p:sp>
        <p:nvSpPr>
          <p:cNvPr id="5" name="Rounded Rectangle 4">
            <a:extLst>
              <a:ext uri="{FF2B5EF4-FFF2-40B4-BE49-F238E27FC236}">
                <a16:creationId xmlns:a16="http://schemas.microsoft.com/office/drawing/2014/main" id="{0442A5E6-A13B-1CF4-67A4-7768F896C8BB}"/>
              </a:ext>
            </a:extLst>
          </p:cNvPr>
          <p:cNvSpPr/>
          <p:nvPr/>
        </p:nvSpPr>
        <p:spPr>
          <a:xfrm>
            <a:off x="838200" y="5387546"/>
            <a:ext cx="533400" cy="383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a:extLst>
              <a:ext uri="{FF2B5EF4-FFF2-40B4-BE49-F238E27FC236}">
                <a16:creationId xmlns:a16="http://schemas.microsoft.com/office/drawing/2014/main" id="{42101B0F-F0E9-C132-E034-75275AE1F4C5}"/>
              </a:ext>
            </a:extLst>
          </p:cNvPr>
          <p:cNvSpPr/>
          <p:nvPr/>
        </p:nvSpPr>
        <p:spPr>
          <a:xfrm>
            <a:off x="1793789" y="5387545"/>
            <a:ext cx="533400" cy="383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a:extLst>
              <a:ext uri="{FF2B5EF4-FFF2-40B4-BE49-F238E27FC236}">
                <a16:creationId xmlns:a16="http://schemas.microsoft.com/office/drawing/2014/main" id="{5B885736-A083-3DC5-25CE-18D047A91664}"/>
              </a:ext>
            </a:extLst>
          </p:cNvPr>
          <p:cNvSpPr/>
          <p:nvPr/>
        </p:nvSpPr>
        <p:spPr>
          <a:xfrm>
            <a:off x="2749378" y="5387544"/>
            <a:ext cx="533400" cy="383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4E718BFB-15A1-C99F-2E8D-4C9B5E3EB887}"/>
              </a:ext>
            </a:extLst>
          </p:cNvPr>
          <p:cNvCxnSpPr>
            <a:stCxn id="5" idx="3"/>
            <a:endCxn id="7" idx="1"/>
          </p:cNvCxnSpPr>
          <p:nvPr/>
        </p:nvCxnSpPr>
        <p:spPr>
          <a:xfrm flipV="1">
            <a:off x="1371600" y="5579075"/>
            <a:ext cx="42218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A8EE1DF-6D0D-72A7-A125-9F59B487AF33}"/>
              </a:ext>
            </a:extLst>
          </p:cNvPr>
          <p:cNvCxnSpPr>
            <a:stCxn id="7" idx="3"/>
            <a:endCxn id="8" idx="1"/>
          </p:cNvCxnSpPr>
          <p:nvPr/>
        </p:nvCxnSpPr>
        <p:spPr>
          <a:xfrm flipV="1">
            <a:off x="2327189" y="5579074"/>
            <a:ext cx="42218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ounded Rectangle 12">
            <a:extLst>
              <a:ext uri="{FF2B5EF4-FFF2-40B4-BE49-F238E27FC236}">
                <a16:creationId xmlns:a16="http://schemas.microsoft.com/office/drawing/2014/main" id="{E005EBD9-6C4E-839D-2FFB-0AE251A362B0}"/>
              </a:ext>
            </a:extLst>
          </p:cNvPr>
          <p:cNvSpPr/>
          <p:nvPr/>
        </p:nvSpPr>
        <p:spPr>
          <a:xfrm>
            <a:off x="5562600" y="4754261"/>
            <a:ext cx="533400" cy="383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1746A6A7-B18D-C52F-D5D8-497991B7CDC3}"/>
              </a:ext>
            </a:extLst>
          </p:cNvPr>
          <p:cNvSpPr/>
          <p:nvPr/>
        </p:nvSpPr>
        <p:spPr>
          <a:xfrm>
            <a:off x="6144226" y="5523466"/>
            <a:ext cx="533400" cy="383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a:extLst>
              <a:ext uri="{FF2B5EF4-FFF2-40B4-BE49-F238E27FC236}">
                <a16:creationId xmlns:a16="http://schemas.microsoft.com/office/drawing/2014/main" id="{E69F40C6-C020-E4BF-6460-5912311B623B}"/>
              </a:ext>
            </a:extLst>
          </p:cNvPr>
          <p:cNvSpPr/>
          <p:nvPr/>
        </p:nvSpPr>
        <p:spPr>
          <a:xfrm>
            <a:off x="4968274" y="5523466"/>
            <a:ext cx="533400" cy="383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Elbow Connector 17">
            <a:extLst>
              <a:ext uri="{FF2B5EF4-FFF2-40B4-BE49-F238E27FC236}">
                <a16:creationId xmlns:a16="http://schemas.microsoft.com/office/drawing/2014/main" id="{CB20C7A1-91CA-593C-1A00-619985F0FE44}"/>
              </a:ext>
            </a:extLst>
          </p:cNvPr>
          <p:cNvCxnSpPr>
            <a:stCxn id="13" idx="3"/>
            <a:endCxn id="14" idx="0"/>
          </p:cNvCxnSpPr>
          <p:nvPr/>
        </p:nvCxnSpPr>
        <p:spPr>
          <a:xfrm>
            <a:off x="6096000" y="4945791"/>
            <a:ext cx="314926" cy="57767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a:extLst>
              <a:ext uri="{FF2B5EF4-FFF2-40B4-BE49-F238E27FC236}">
                <a16:creationId xmlns:a16="http://schemas.microsoft.com/office/drawing/2014/main" id="{7D302965-C502-312C-F70A-66434B94729C}"/>
              </a:ext>
            </a:extLst>
          </p:cNvPr>
          <p:cNvCxnSpPr>
            <a:stCxn id="14" idx="2"/>
            <a:endCxn id="15" idx="2"/>
          </p:cNvCxnSpPr>
          <p:nvPr/>
        </p:nvCxnSpPr>
        <p:spPr>
          <a:xfrm rot="5400000">
            <a:off x="5822950" y="5318549"/>
            <a:ext cx="12700" cy="1175952"/>
          </a:xfrm>
          <a:prstGeom prst="bentConnector3">
            <a:avLst>
              <a:gd name="adj1" fmla="val 180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Elbow Connector 21">
            <a:extLst>
              <a:ext uri="{FF2B5EF4-FFF2-40B4-BE49-F238E27FC236}">
                <a16:creationId xmlns:a16="http://schemas.microsoft.com/office/drawing/2014/main" id="{5B0392A0-6D00-7321-F577-D14D9CECAE0B}"/>
              </a:ext>
            </a:extLst>
          </p:cNvPr>
          <p:cNvCxnSpPr>
            <a:stCxn id="15" idx="0"/>
            <a:endCxn id="13" idx="1"/>
          </p:cNvCxnSpPr>
          <p:nvPr/>
        </p:nvCxnSpPr>
        <p:spPr>
          <a:xfrm rot="5400000" flipH="1" flipV="1">
            <a:off x="5109950" y="5070816"/>
            <a:ext cx="577675" cy="32762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781CD736-2AD1-7A19-907B-AED8B8269A40}"/>
              </a:ext>
            </a:extLst>
          </p:cNvPr>
          <p:cNvSpPr/>
          <p:nvPr/>
        </p:nvSpPr>
        <p:spPr>
          <a:xfrm>
            <a:off x="9209903" y="5078624"/>
            <a:ext cx="654908" cy="6178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a:extLst>
              <a:ext uri="{FF2B5EF4-FFF2-40B4-BE49-F238E27FC236}">
                <a16:creationId xmlns:a16="http://schemas.microsoft.com/office/drawing/2014/main" id="{0D880910-A25B-3CC3-6233-5E7C8EF7F380}"/>
              </a:ext>
            </a:extLst>
          </p:cNvPr>
          <p:cNvSpPr/>
          <p:nvPr/>
        </p:nvSpPr>
        <p:spPr>
          <a:xfrm>
            <a:off x="10043983" y="4558656"/>
            <a:ext cx="533400" cy="383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a:extLst>
              <a:ext uri="{FF2B5EF4-FFF2-40B4-BE49-F238E27FC236}">
                <a16:creationId xmlns:a16="http://schemas.microsoft.com/office/drawing/2014/main" id="{099E2C63-C748-E0F0-6358-6DB8B645A47D}"/>
              </a:ext>
            </a:extLst>
          </p:cNvPr>
          <p:cNvSpPr/>
          <p:nvPr/>
        </p:nvSpPr>
        <p:spPr>
          <a:xfrm>
            <a:off x="8458888" y="4558655"/>
            <a:ext cx="533400" cy="383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a:extLst>
              <a:ext uri="{FF2B5EF4-FFF2-40B4-BE49-F238E27FC236}">
                <a16:creationId xmlns:a16="http://schemas.microsoft.com/office/drawing/2014/main" id="{5325AA95-F5D1-722A-88F3-7D58CE370E7C}"/>
              </a:ext>
            </a:extLst>
          </p:cNvPr>
          <p:cNvSpPr/>
          <p:nvPr/>
        </p:nvSpPr>
        <p:spPr>
          <a:xfrm>
            <a:off x="9270657" y="6030090"/>
            <a:ext cx="533400" cy="3830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a:extLst>
              <a:ext uri="{FF2B5EF4-FFF2-40B4-BE49-F238E27FC236}">
                <a16:creationId xmlns:a16="http://schemas.microsoft.com/office/drawing/2014/main" id="{02A75E8D-4750-FBDF-8754-0E0B55C8CDA8}"/>
              </a:ext>
            </a:extLst>
          </p:cNvPr>
          <p:cNvCxnSpPr>
            <a:stCxn id="26" idx="2"/>
            <a:endCxn id="25" idx="6"/>
          </p:cNvCxnSpPr>
          <p:nvPr/>
        </p:nvCxnSpPr>
        <p:spPr>
          <a:xfrm flipH="1">
            <a:off x="9864811" y="4941715"/>
            <a:ext cx="445872" cy="445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4EE76A4-EDD6-BDA1-D2E9-C5BB6DDE1CDF}"/>
              </a:ext>
            </a:extLst>
          </p:cNvPr>
          <p:cNvCxnSpPr>
            <a:stCxn id="27" idx="2"/>
            <a:endCxn id="25" idx="2"/>
          </p:cNvCxnSpPr>
          <p:nvPr/>
        </p:nvCxnSpPr>
        <p:spPr>
          <a:xfrm>
            <a:off x="8725588" y="4941714"/>
            <a:ext cx="484315" cy="4458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0A9F8709-5CA2-2EC0-FFB6-203503D5BCF5}"/>
              </a:ext>
            </a:extLst>
          </p:cNvPr>
          <p:cNvCxnSpPr>
            <a:stCxn id="28" idx="0"/>
            <a:endCxn id="25" idx="4"/>
          </p:cNvCxnSpPr>
          <p:nvPr/>
        </p:nvCxnSpPr>
        <p:spPr>
          <a:xfrm flipV="1">
            <a:off x="9537357" y="5696464"/>
            <a:ext cx="0" cy="3336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1122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433</Words>
  <Application>Microsoft Macintosh PowerPoint</Application>
  <PresentationFormat>Widescreen</PresentationFormat>
  <Paragraphs>40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Strategy vs. Tactics</vt:lpstr>
      <vt:lpstr>A strategy that guides the use of audience response systems.</vt:lpstr>
      <vt:lpstr>Uses clickers (tool) to “quiz” for attendance and paying attention during lecture.</vt:lpstr>
      <vt:lpstr>A BETTER strategy that guides the use of audience response systems.</vt:lpstr>
      <vt:lpstr>Uses clickers (tool) to enact think-pair-share (tactic)</vt:lpstr>
      <vt:lpstr>Nonaka’s KM Cycle is a strategy for thinking about designing organizational learning</vt:lpstr>
      <vt:lpstr>The programmed instruction is an example of a tactic derived from Skinner’s frameworks (i.e. strategies) on how people learn. The teaching machine (tool) was developed (over and over again) to deploy this tactic.</vt:lpstr>
      <vt:lpstr>Your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Swan, Gerry M.</dc:creator>
  <cp:lastModifiedBy>Swan, Gerry M.</cp:lastModifiedBy>
  <cp:revision>3</cp:revision>
  <dcterms:created xsi:type="dcterms:W3CDTF">2022-04-17T11:44:23Z</dcterms:created>
  <dcterms:modified xsi:type="dcterms:W3CDTF">2022-04-17T14:11:12Z</dcterms:modified>
</cp:coreProperties>
</file>