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516" r:id="rId2"/>
    <p:sldId id="528" r:id="rId3"/>
    <p:sldId id="529" r:id="rId4"/>
    <p:sldId id="527" r:id="rId5"/>
    <p:sldId id="517" r:id="rId6"/>
    <p:sldId id="530" r:id="rId7"/>
    <p:sldId id="520" r:id="rId8"/>
    <p:sldId id="521" r:id="rId9"/>
    <p:sldId id="522" r:id="rId10"/>
    <p:sldId id="532" r:id="rId11"/>
    <p:sldId id="536" r:id="rId12"/>
    <p:sldId id="531" r:id="rId13"/>
    <p:sldId id="533" r:id="rId14"/>
    <p:sldId id="535" r:id="rId15"/>
    <p:sldId id="534" r:id="rId16"/>
    <p:sldId id="538" r:id="rId17"/>
    <p:sldId id="537" r:id="rId18"/>
    <p:sldId id="518" r:id="rId19"/>
    <p:sldId id="539" r:id="rId20"/>
    <p:sldId id="541" r:id="rId21"/>
    <p:sldId id="540" r:id="rId22"/>
    <p:sldId id="519" r:id="rId23"/>
    <p:sldId id="542" r:id="rId24"/>
    <p:sldId id="544" r:id="rId25"/>
    <p:sldId id="545" r:id="rId26"/>
    <p:sldId id="546" r:id="rId27"/>
    <p:sldId id="547" r:id="rId28"/>
    <p:sldId id="548" r:id="rId29"/>
    <p:sldId id="54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F4B9A15-7E21-4E15-8840-FEEC22C6E5FB}">
          <p14:sldIdLst>
            <p14:sldId id="516"/>
          </p14:sldIdLst>
        </p14:section>
        <p14:section name="eWaste" id="{ACAFD6EA-C98C-4A52-9123-38E76C66D11D}">
          <p14:sldIdLst>
            <p14:sldId id="528"/>
            <p14:sldId id="529"/>
            <p14:sldId id="527"/>
            <p14:sldId id="517"/>
          </p14:sldIdLst>
        </p14:section>
        <p14:section name="Plastics and microplastics" id="{120721DF-54AA-4FAB-85FA-0EE3162CDCA4}">
          <p14:sldIdLst>
            <p14:sldId id="530"/>
            <p14:sldId id="520"/>
            <p14:sldId id="521"/>
            <p14:sldId id="522"/>
            <p14:sldId id="532"/>
            <p14:sldId id="536"/>
            <p14:sldId id="531"/>
            <p14:sldId id="533"/>
            <p14:sldId id="535"/>
            <p14:sldId id="534"/>
          </p14:sldIdLst>
        </p14:section>
        <p14:section name="Sea floor mining" id="{D3D1BCD2-54A4-4BE3-B620-6AA9E67A251E}">
          <p14:sldIdLst>
            <p14:sldId id="538"/>
            <p14:sldId id="537"/>
            <p14:sldId id="518"/>
            <p14:sldId id="539"/>
            <p14:sldId id="541"/>
            <p14:sldId id="540"/>
          </p14:sldIdLst>
        </p14:section>
        <p14:section name="Conflict minerals" id="{A5CD77FF-DF6A-4CB3-AB14-B2512986915B}">
          <p14:sldIdLst>
            <p14:sldId id="519"/>
            <p14:sldId id="542"/>
            <p14:sldId id="544"/>
            <p14:sldId id="545"/>
            <p14:sldId id="546"/>
            <p14:sldId id="547"/>
            <p14:sldId id="548"/>
            <p14:sldId id="54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059" autoAdjust="0"/>
  </p:normalViewPr>
  <p:slideViewPr>
    <p:cSldViewPr snapToGrid="0">
      <p:cViewPr varScale="1">
        <p:scale>
          <a:sx n="55" d="100"/>
          <a:sy n="55" d="100"/>
        </p:scale>
        <p:origin x="1742"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1893B-A414-4F22-B7D6-D9A0928EBF4E}" type="datetimeFigureOut">
              <a:rPr lang="en-US" smtClean="0"/>
              <a:t>2/12/2024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10BCB-0371-4D46-8009-2B421FBF45EE}" type="slidenum">
              <a:rPr lang="en-US" smtClean="0"/>
              <a:t>‹#›</a:t>
            </a:fld>
            <a:endParaRPr lang="en-US" dirty="0"/>
          </a:p>
        </p:txBody>
      </p:sp>
    </p:spTree>
    <p:extLst>
      <p:ext uri="{BB962C8B-B14F-4D97-AF65-F5344CB8AC3E}">
        <p14:creationId xmlns:p14="http://schemas.microsoft.com/office/powerpoint/2010/main" val="2350866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https://youtu.be/ihv0eZ3uGCY?si=iPP4ghsoHEBPeX8D</a:t>
            </a:r>
          </a:p>
        </p:txBody>
      </p:sp>
      <p:sp>
        <p:nvSpPr>
          <p:cNvPr id="4" name="Slide Number Placeholder 3"/>
          <p:cNvSpPr>
            <a:spLocks noGrp="1"/>
          </p:cNvSpPr>
          <p:nvPr>
            <p:ph type="sldNum" sz="quarter" idx="5"/>
          </p:nvPr>
        </p:nvSpPr>
        <p:spPr/>
        <p:txBody>
          <a:bodyPr/>
          <a:lstStyle/>
          <a:p>
            <a:fld id="{40810BCB-0371-4D46-8009-2B421FBF45EE}" type="slidenum">
              <a:rPr lang="en-US" smtClean="0"/>
              <a:t>2</a:t>
            </a:fld>
            <a:endParaRPr lang="en-US" dirty="0"/>
          </a:p>
        </p:txBody>
      </p:sp>
    </p:spTree>
    <p:extLst>
      <p:ext uri="{BB962C8B-B14F-4D97-AF65-F5344CB8AC3E}">
        <p14:creationId xmlns:p14="http://schemas.microsoft.com/office/powerpoint/2010/main" val="3143863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discourse here that gets challenged is the one that focuses only on the surface plastic in the ocean. Most of the plastic actually sinks. </a:t>
            </a:r>
          </a:p>
        </p:txBody>
      </p:sp>
      <p:sp>
        <p:nvSpPr>
          <p:cNvPr id="4" name="Slide Number Placeholder 3"/>
          <p:cNvSpPr>
            <a:spLocks noGrp="1"/>
          </p:cNvSpPr>
          <p:nvPr>
            <p:ph type="sldNum" sz="quarter" idx="5"/>
          </p:nvPr>
        </p:nvSpPr>
        <p:spPr/>
        <p:txBody>
          <a:bodyPr/>
          <a:lstStyle/>
          <a:p>
            <a:fld id="{40810BCB-0371-4D46-8009-2B421FBF45EE}" type="slidenum">
              <a:rPr lang="en-US" smtClean="0"/>
              <a:t>12</a:t>
            </a:fld>
            <a:endParaRPr lang="en-US" dirty="0"/>
          </a:p>
        </p:txBody>
      </p:sp>
    </p:spTree>
    <p:extLst>
      <p:ext uri="{BB962C8B-B14F-4D97-AF65-F5344CB8AC3E}">
        <p14:creationId xmlns:p14="http://schemas.microsoft.com/office/powerpoint/2010/main" val="2163225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https://eos.org/articles/microplastics-are-the-not-so-secret-ingredient-in-marine-snow</a:t>
            </a:r>
          </a:p>
        </p:txBody>
      </p:sp>
      <p:sp>
        <p:nvSpPr>
          <p:cNvPr id="4" name="Slide Number Placeholder 3"/>
          <p:cNvSpPr>
            <a:spLocks noGrp="1"/>
          </p:cNvSpPr>
          <p:nvPr>
            <p:ph type="sldNum" sz="quarter" idx="5"/>
          </p:nvPr>
        </p:nvSpPr>
        <p:spPr/>
        <p:txBody>
          <a:bodyPr/>
          <a:lstStyle/>
          <a:p>
            <a:fld id="{40810BCB-0371-4D46-8009-2B421FBF45EE}" type="slidenum">
              <a:rPr lang="en-US" smtClean="0"/>
              <a:t>13</a:t>
            </a:fld>
            <a:endParaRPr lang="en-US" dirty="0"/>
          </a:p>
        </p:txBody>
      </p:sp>
    </p:spTree>
    <p:extLst>
      <p:ext uri="{BB962C8B-B14F-4D97-AF65-F5344CB8AC3E}">
        <p14:creationId xmlns:p14="http://schemas.microsoft.com/office/powerpoint/2010/main" val="3126895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https://eos.org/articles/microplastics-are-the-not-so-secret-ingredient-in-marine-snow</a:t>
            </a:r>
          </a:p>
        </p:txBody>
      </p:sp>
      <p:sp>
        <p:nvSpPr>
          <p:cNvPr id="4" name="Slide Number Placeholder 3"/>
          <p:cNvSpPr>
            <a:spLocks noGrp="1"/>
          </p:cNvSpPr>
          <p:nvPr>
            <p:ph type="sldNum" sz="quarter" idx="5"/>
          </p:nvPr>
        </p:nvSpPr>
        <p:spPr/>
        <p:txBody>
          <a:bodyPr/>
          <a:lstStyle/>
          <a:p>
            <a:fld id="{40810BCB-0371-4D46-8009-2B421FBF45EE}" type="slidenum">
              <a:rPr lang="en-US" smtClean="0"/>
              <a:t>14</a:t>
            </a:fld>
            <a:endParaRPr lang="en-US" dirty="0"/>
          </a:p>
        </p:txBody>
      </p:sp>
    </p:spTree>
    <p:extLst>
      <p:ext uri="{BB962C8B-B14F-4D97-AF65-F5344CB8AC3E}">
        <p14:creationId xmlns:p14="http://schemas.microsoft.com/office/powerpoint/2010/main" val="3751841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contain nickel, cobalt, copper, and manganese</a:t>
            </a:r>
          </a:p>
        </p:txBody>
      </p:sp>
      <p:sp>
        <p:nvSpPr>
          <p:cNvPr id="4" name="Slide Number Placeholder 3"/>
          <p:cNvSpPr>
            <a:spLocks noGrp="1"/>
          </p:cNvSpPr>
          <p:nvPr>
            <p:ph type="sldNum" sz="quarter" idx="5"/>
          </p:nvPr>
        </p:nvSpPr>
        <p:spPr/>
        <p:txBody>
          <a:bodyPr/>
          <a:lstStyle/>
          <a:p>
            <a:fld id="{40810BCB-0371-4D46-8009-2B421FBF45EE}" type="slidenum">
              <a:rPr lang="en-US" smtClean="0"/>
              <a:t>17</a:t>
            </a:fld>
            <a:endParaRPr lang="en-US" dirty="0"/>
          </a:p>
        </p:txBody>
      </p:sp>
    </p:spTree>
    <p:extLst>
      <p:ext uri="{BB962C8B-B14F-4D97-AF65-F5344CB8AC3E}">
        <p14:creationId xmlns:p14="http://schemas.microsoft.com/office/powerpoint/2010/main" val="1574382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https://www.nytimes.com/2021/11/20/world/china-congo-cobalt.html</a:t>
            </a:r>
          </a:p>
        </p:txBody>
      </p:sp>
      <p:sp>
        <p:nvSpPr>
          <p:cNvPr id="4" name="Slide Number Placeholder 3"/>
          <p:cNvSpPr>
            <a:spLocks noGrp="1"/>
          </p:cNvSpPr>
          <p:nvPr>
            <p:ph type="sldNum" sz="quarter" idx="5"/>
          </p:nvPr>
        </p:nvSpPr>
        <p:spPr/>
        <p:txBody>
          <a:bodyPr/>
          <a:lstStyle/>
          <a:p>
            <a:fld id="{40810BCB-0371-4D46-8009-2B421FBF45EE}" type="slidenum">
              <a:rPr lang="en-US" smtClean="0"/>
              <a:t>22</a:t>
            </a:fld>
            <a:endParaRPr lang="en-US" dirty="0"/>
          </a:p>
        </p:txBody>
      </p:sp>
    </p:spTree>
    <p:extLst>
      <p:ext uri="{BB962C8B-B14F-4D97-AF65-F5344CB8AC3E}">
        <p14:creationId xmlns:p14="http://schemas.microsoft.com/office/powerpoint/2010/main" val="1588136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10BCB-0371-4D46-8009-2B421FBF45EE}" type="slidenum">
              <a:rPr lang="en-US" smtClean="0"/>
              <a:t>23</a:t>
            </a:fld>
            <a:endParaRPr lang="en-US" dirty="0"/>
          </a:p>
        </p:txBody>
      </p:sp>
    </p:spTree>
    <p:extLst>
      <p:ext uri="{BB962C8B-B14F-4D97-AF65-F5344CB8AC3E}">
        <p14:creationId xmlns:p14="http://schemas.microsoft.com/office/powerpoint/2010/main" val="919213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https://www.npr.org/sections/goatsandsoda/2023/02/01/1152893248/red-cobalt-congo-drc-mining-siddharth-kara</a:t>
            </a:r>
          </a:p>
        </p:txBody>
      </p:sp>
      <p:sp>
        <p:nvSpPr>
          <p:cNvPr id="4" name="Slide Number Placeholder 3"/>
          <p:cNvSpPr>
            <a:spLocks noGrp="1"/>
          </p:cNvSpPr>
          <p:nvPr>
            <p:ph type="sldNum" sz="quarter" idx="5"/>
          </p:nvPr>
        </p:nvSpPr>
        <p:spPr/>
        <p:txBody>
          <a:bodyPr/>
          <a:lstStyle/>
          <a:p>
            <a:fld id="{40810BCB-0371-4D46-8009-2B421FBF45EE}" type="slidenum">
              <a:rPr lang="en-US" smtClean="0"/>
              <a:t>24</a:t>
            </a:fld>
            <a:endParaRPr lang="en-US" dirty="0"/>
          </a:p>
        </p:txBody>
      </p:sp>
    </p:spTree>
    <p:extLst>
      <p:ext uri="{BB962C8B-B14F-4D97-AF65-F5344CB8AC3E}">
        <p14:creationId xmlns:p14="http://schemas.microsoft.com/office/powerpoint/2010/main" val="835459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https://www.bloomberg.com/graphics/2018-china-cobalt/</a:t>
            </a:r>
          </a:p>
        </p:txBody>
      </p:sp>
      <p:sp>
        <p:nvSpPr>
          <p:cNvPr id="4" name="Slide Number Placeholder 3"/>
          <p:cNvSpPr>
            <a:spLocks noGrp="1"/>
          </p:cNvSpPr>
          <p:nvPr>
            <p:ph type="sldNum" sz="quarter" idx="5"/>
          </p:nvPr>
        </p:nvSpPr>
        <p:spPr/>
        <p:txBody>
          <a:bodyPr/>
          <a:lstStyle/>
          <a:p>
            <a:fld id="{40810BCB-0371-4D46-8009-2B421FBF45EE}" type="slidenum">
              <a:rPr lang="en-US" smtClean="0"/>
              <a:t>25</a:t>
            </a:fld>
            <a:endParaRPr lang="en-US" dirty="0"/>
          </a:p>
        </p:txBody>
      </p:sp>
    </p:spTree>
    <p:extLst>
      <p:ext uri="{BB962C8B-B14F-4D97-AF65-F5344CB8AC3E}">
        <p14:creationId xmlns:p14="http://schemas.microsoft.com/office/powerpoint/2010/main" val="4011216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artisanal mine – it is unregulated, but the cobalt ends up being sold to Chinese companies</a:t>
            </a:r>
          </a:p>
        </p:txBody>
      </p:sp>
      <p:sp>
        <p:nvSpPr>
          <p:cNvPr id="4" name="Slide Number Placeholder 3"/>
          <p:cNvSpPr>
            <a:spLocks noGrp="1"/>
          </p:cNvSpPr>
          <p:nvPr>
            <p:ph type="sldNum" sz="quarter" idx="5"/>
          </p:nvPr>
        </p:nvSpPr>
        <p:spPr/>
        <p:txBody>
          <a:bodyPr/>
          <a:lstStyle/>
          <a:p>
            <a:fld id="{40810BCB-0371-4D46-8009-2B421FBF45EE}" type="slidenum">
              <a:rPr lang="en-US" smtClean="0"/>
              <a:t>26</a:t>
            </a:fld>
            <a:endParaRPr lang="en-US" dirty="0"/>
          </a:p>
        </p:txBody>
      </p:sp>
    </p:spTree>
    <p:extLst>
      <p:ext uri="{BB962C8B-B14F-4D97-AF65-F5344CB8AC3E}">
        <p14:creationId xmlns:p14="http://schemas.microsoft.com/office/powerpoint/2010/main" val="1022293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Mobile phones contain tantalum in capacitors. Capacitors regulate voltage supply from the battier and keep it from spiking. When the phone is almost ready to discharge the capacitor helps provide a boost of power for a short duration of time.</a:t>
            </a:r>
          </a:p>
        </p:txBody>
      </p:sp>
      <p:sp>
        <p:nvSpPr>
          <p:cNvPr id="4" name="Slide Number Placeholder 3"/>
          <p:cNvSpPr>
            <a:spLocks noGrp="1"/>
          </p:cNvSpPr>
          <p:nvPr>
            <p:ph type="sldNum" sz="quarter" idx="5"/>
          </p:nvPr>
        </p:nvSpPr>
        <p:spPr/>
        <p:txBody>
          <a:bodyPr/>
          <a:lstStyle/>
          <a:p>
            <a:fld id="{40810BCB-0371-4D46-8009-2B421FBF45EE}" type="slidenum">
              <a:rPr lang="en-US" smtClean="0"/>
              <a:t>28</a:t>
            </a:fld>
            <a:endParaRPr lang="en-US" dirty="0"/>
          </a:p>
        </p:txBody>
      </p:sp>
    </p:spTree>
    <p:extLst>
      <p:ext uri="{BB962C8B-B14F-4D97-AF65-F5344CB8AC3E}">
        <p14:creationId xmlns:p14="http://schemas.microsoft.com/office/powerpoint/2010/main" val="501826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https://hillnotes.ca/2023/06/05/electrical-and-electronic-equipment-waste-continued-environmental-considerations-and-transboundary-movements/</a:t>
            </a:r>
          </a:p>
        </p:txBody>
      </p:sp>
      <p:sp>
        <p:nvSpPr>
          <p:cNvPr id="4" name="Slide Number Placeholder 3"/>
          <p:cNvSpPr>
            <a:spLocks noGrp="1"/>
          </p:cNvSpPr>
          <p:nvPr>
            <p:ph type="sldNum" sz="quarter" idx="5"/>
          </p:nvPr>
        </p:nvSpPr>
        <p:spPr/>
        <p:txBody>
          <a:bodyPr/>
          <a:lstStyle/>
          <a:p>
            <a:fld id="{40810BCB-0371-4D46-8009-2B421FBF45EE}" type="slidenum">
              <a:rPr lang="en-US" smtClean="0"/>
              <a:t>3</a:t>
            </a:fld>
            <a:endParaRPr lang="en-US" dirty="0"/>
          </a:p>
        </p:txBody>
      </p:sp>
    </p:spTree>
    <p:extLst>
      <p:ext uri="{BB962C8B-B14F-4D97-AF65-F5344CB8AC3E}">
        <p14:creationId xmlns:p14="http://schemas.microsoft.com/office/powerpoint/2010/main" val="628442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discourse this reading challenges is that e-waste in Africa is not all what wealthy countries export to poor countries, a problem that does exist. The issue is that as African countries develop and become more affluent they are developing their own internal e-waste problem.  Electronic waste is the fastest growing waste stream worldwide and is among the top three illicitly traded.</a:t>
            </a:r>
          </a:p>
        </p:txBody>
      </p:sp>
      <p:sp>
        <p:nvSpPr>
          <p:cNvPr id="4" name="Slide Number Placeholder 3"/>
          <p:cNvSpPr>
            <a:spLocks noGrp="1"/>
          </p:cNvSpPr>
          <p:nvPr>
            <p:ph type="sldNum" sz="quarter" idx="5"/>
          </p:nvPr>
        </p:nvSpPr>
        <p:spPr/>
        <p:txBody>
          <a:bodyPr/>
          <a:lstStyle/>
          <a:p>
            <a:fld id="{40810BCB-0371-4D46-8009-2B421FBF45EE}" type="slidenum">
              <a:rPr lang="en-US" smtClean="0"/>
              <a:t>4</a:t>
            </a:fld>
            <a:endParaRPr lang="en-US" dirty="0"/>
          </a:p>
        </p:txBody>
      </p:sp>
    </p:spTree>
    <p:extLst>
      <p:ext uri="{BB962C8B-B14F-4D97-AF65-F5344CB8AC3E}">
        <p14:creationId xmlns:p14="http://schemas.microsoft.com/office/powerpoint/2010/main" val="36632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0810BCB-0371-4D46-8009-2B421FBF45EE}" type="slidenum">
              <a:rPr lang="en-US" smtClean="0"/>
              <a:t>5</a:t>
            </a:fld>
            <a:endParaRPr lang="en-US" dirty="0"/>
          </a:p>
        </p:txBody>
      </p:sp>
    </p:spTree>
    <p:extLst>
      <p:ext uri="{BB962C8B-B14F-4D97-AF65-F5344CB8AC3E}">
        <p14:creationId xmlns:p14="http://schemas.microsoft.com/office/powerpoint/2010/main" val="4097824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https://www.nytimes.com/2023/01/11/style/plastic-free.html</a:t>
            </a:r>
            <a:br>
              <a:rPr lang="en-US" dirty="0"/>
            </a:br>
            <a:br>
              <a:rPr lang="en-US" dirty="0"/>
            </a:br>
            <a:r>
              <a:rPr lang="en-US" dirty="0"/>
              <a:t>The discourse that gets overturned here is that it is all a matter of recycling and eliminating the use of plastic straws. Plastics are around us to such an extent that it near impossible to live without plastics. It would not be easy to reduce our dependence on plastics quickly.</a:t>
            </a:r>
          </a:p>
        </p:txBody>
      </p:sp>
      <p:sp>
        <p:nvSpPr>
          <p:cNvPr id="4" name="Slide Number Placeholder 3"/>
          <p:cNvSpPr>
            <a:spLocks noGrp="1"/>
          </p:cNvSpPr>
          <p:nvPr>
            <p:ph type="sldNum" sz="quarter" idx="5"/>
          </p:nvPr>
        </p:nvSpPr>
        <p:spPr/>
        <p:txBody>
          <a:bodyPr/>
          <a:lstStyle/>
          <a:p>
            <a:fld id="{40810BCB-0371-4D46-8009-2B421FBF45EE}" type="slidenum">
              <a:rPr lang="en-US" smtClean="0"/>
              <a:t>6</a:t>
            </a:fld>
            <a:endParaRPr lang="en-US" dirty="0"/>
          </a:p>
        </p:txBody>
      </p:sp>
    </p:spTree>
    <p:extLst>
      <p:ext uri="{BB962C8B-B14F-4D97-AF65-F5344CB8AC3E}">
        <p14:creationId xmlns:p14="http://schemas.microsoft.com/office/powerpoint/2010/main" val="2634734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The discourse has become that consumers are responsible for plastics. For recycling and avoiding exposures to the chemicals in plastics. However, that is a way of displacing responsibility on consumers when manufacturers as well as product designers are the ones that should be changing their practices</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40810BCB-0371-4D46-8009-2B421FBF45EE}" type="slidenum">
              <a:rPr lang="en-US" smtClean="0"/>
              <a:t>7</a:t>
            </a:fld>
            <a:endParaRPr lang="en-US" dirty="0"/>
          </a:p>
        </p:txBody>
      </p:sp>
    </p:spTree>
    <p:extLst>
      <p:ext uri="{BB962C8B-B14F-4D97-AF65-F5344CB8AC3E}">
        <p14:creationId xmlns:p14="http://schemas.microsoft.com/office/powerpoint/2010/main" val="1255950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mj-lt"/>
              </a:rPr>
              <a:t>https://www.nature.com/articles/s41586-020-3010-5</a:t>
            </a:r>
            <a:br>
              <a:rPr lang="en-US" sz="1800" b="0" i="0" u="none" strike="noStrike" baseline="0" dirty="0">
                <a:latin typeface="+mj-lt"/>
              </a:rPr>
            </a:br>
            <a:br>
              <a:rPr lang="en-US" sz="1800" b="0" i="0" u="none" strike="noStrike" baseline="0" dirty="0">
                <a:latin typeface="+mj-lt"/>
              </a:rPr>
            </a:br>
            <a:r>
              <a:rPr lang="en-US" sz="1800" b="0" i="0" u="none" strike="noStrike" baseline="0" dirty="0">
                <a:latin typeface="+mj-lt"/>
              </a:rPr>
              <a:t>Contrasting key components of global biomass and anthropogenic mass in the year 2020 (dry-weight basis). The ratio between the circle areas within each pair represents the corresponding mass ratio of the two illustrated masses. For visual clarity, the two pairs use different scales. The plastic estimate includes plastic currently in use and plastic waste, taking into account recycling.</a:t>
            </a:r>
          </a:p>
          <a:p>
            <a:pPr algn="l"/>
            <a:r>
              <a:rPr lang="en-US" sz="1800" b="0" i="0" u="none" strike="noStrike" baseline="0" dirty="0">
                <a:latin typeface="+mj-lt"/>
              </a:rPr>
              <a:t>Infrastructure includes the mass of constructed elements, such as roads</a:t>
            </a:r>
            <a:br>
              <a:rPr lang="en-US" sz="1800" b="0" i="0" u="none" strike="noStrike" baseline="0" dirty="0">
                <a:latin typeface="HardingText-Regular"/>
              </a:rPr>
            </a:br>
            <a:br>
              <a:rPr lang="en-US" sz="1800" b="0" i="0" u="none" strike="noStrike" baseline="0" dirty="0">
                <a:latin typeface="HardingText-Regular"/>
              </a:rPr>
            </a:br>
            <a:endParaRPr lang="en-US" dirty="0"/>
          </a:p>
        </p:txBody>
      </p:sp>
      <p:sp>
        <p:nvSpPr>
          <p:cNvPr id="4" name="Slide Number Placeholder 3"/>
          <p:cNvSpPr>
            <a:spLocks noGrp="1"/>
          </p:cNvSpPr>
          <p:nvPr>
            <p:ph type="sldNum" sz="quarter" idx="5"/>
          </p:nvPr>
        </p:nvSpPr>
        <p:spPr/>
        <p:txBody>
          <a:bodyPr/>
          <a:lstStyle/>
          <a:p>
            <a:fld id="{40810BCB-0371-4D46-8009-2B421FBF45EE}" type="slidenum">
              <a:rPr lang="en-US" smtClean="0"/>
              <a:t>9</a:t>
            </a:fld>
            <a:endParaRPr lang="en-US" dirty="0"/>
          </a:p>
        </p:txBody>
      </p:sp>
    </p:spTree>
    <p:extLst>
      <p:ext uri="{BB962C8B-B14F-4D97-AF65-F5344CB8AC3E}">
        <p14:creationId xmlns:p14="http://schemas.microsoft.com/office/powerpoint/2010/main" val="838266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10BCB-0371-4D46-8009-2B421FBF45EE}" type="slidenum">
              <a:rPr lang="en-US" smtClean="0"/>
              <a:t>10</a:t>
            </a:fld>
            <a:endParaRPr lang="en-US" dirty="0"/>
          </a:p>
        </p:txBody>
      </p:sp>
    </p:spTree>
    <p:extLst>
      <p:ext uri="{BB962C8B-B14F-4D97-AF65-F5344CB8AC3E}">
        <p14:creationId xmlns:p14="http://schemas.microsoft.com/office/powerpoint/2010/main" val="52768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ocean plastics break down over time, microscopic remnants remain in the water and could enter the food chain. There could be a million times more microplastics floating around our oceans than previously thought, according to new research suggesting existing studies could have seriously underestimated the problem.</a:t>
            </a:r>
            <a:br>
              <a:rPr lang="en-US" dirty="0"/>
            </a:br>
            <a:br>
              <a:rPr lang="en-US" dirty="0"/>
            </a:br>
            <a:r>
              <a:rPr lang="en-US" dirty="0"/>
              <a:t>https://new.nsf.gov/news/microplastics-million-times-more-abundant-ocean</a:t>
            </a:r>
          </a:p>
          <a:p>
            <a:endParaRPr lang="en-US" dirty="0"/>
          </a:p>
        </p:txBody>
      </p:sp>
      <p:sp>
        <p:nvSpPr>
          <p:cNvPr id="4" name="Slide Number Placeholder 3"/>
          <p:cNvSpPr>
            <a:spLocks noGrp="1"/>
          </p:cNvSpPr>
          <p:nvPr>
            <p:ph type="sldNum" sz="quarter" idx="5"/>
          </p:nvPr>
        </p:nvSpPr>
        <p:spPr/>
        <p:txBody>
          <a:bodyPr/>
          <a:lstStyle/>
          <a:p>
            <a:fld id="{40810BCB-0371-4D46-8009-2B421FBF45EE}" type="slidenum">
              <a:rPr lang="en-US" smtClean="0"/>
              <a:t>11</a:t>
            </a:fld>
            <a:endParaRPr lang="en-US" dirty="0"/>
          </a:p>
        </p:txBody>
      </p:sp>
    </p:spTree>
    <p:extLst>
      <p:ext uri="{BB962C8B-B14F-4D97-AF65-F5344CB8AC3E}">
        <p14:creationId xmlns:p14="http://schemas.microsoft.com/office/powerpoint/2010/main" val="2850589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2BA8-2EF7-56BB-EF7D-9ECBC5C059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AEB4F2-740A-D77C-8360-8BEBDEE657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A9166E-3B51-AED8-0CBB-9ED755C15868}"/>
              </a:ext>
            </a:extLst>
          </p:cNvPr>
          <p:cNvSpPr>
            <a:spLocks noGrp="1"/>
          </p:cNvSpPr>
          <p:nvPr>
            <p:ph type="dt" sz="half" idx="10"/>
          </p:nvPr>
        </p:nvSpPr>
        <p:spPr/>
        <p:txBody>
          <a:bodyPr/>
          <a:lstStyle/>
          <a:p>
            <a:fld id="{BED7E975-50F7-41F5-B60C-4AA919E3911F}" type="datetimeFigureOut">
              <a:rPr lang="en-US" smtClean="0"/>
              <a:t>2/12/2024</a:t>
            </a:fld>
            <a:endParaRPr lang="en-US" dirty="0"/>
          </a:p>
        </p:txBody>
      </p:sp>
      <p:sp>
        <p:nvSpPr>
          <p:cNvPr id="5" name="Footer Placeholder 4">
            <a:extLst>
              <a:ext uri="{FF2B5EF4-FFF2-40B4-BE49-F238E27FC236}">
                <a16:creationId xmlns:a16="http://schemas.microsoft.com/office/drawing/2014/main" id="{2A274584-5840-750C-2020-79938E9BC9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F98082-A241-DC1C-31E0-1FFB3C231361}"/>
              </a:ext>
            </a:extLst>
          </p:cNvPr>
          <p:cNvSpPr>
            <a:spLocks noGrp="1"/>
          </p:cNvSpPr>
          <p:nvPr>
            <p:ph type="sldNum" sz="quarter" idx="12"/>
          </p:nvPr>
        </p:nvSpPr>
        <p:spPr/>
        <p:txBody>
          <a:bodyPr/>
          <a:lstStyle/>
          <a:p>
            <a:fld id="{BDA1F69D-5DDD-442A-9D91-528E44F211F0}" type="slidenum">
              <a:rPr lang="en-US" smtClean="0"/>
              <a:t>‹#›</a:t>
            </a:fld>
            <a:endParaRPr lang="en-US" dirty="0"/>
          </a:p>
        </p:txBody>
      </p:sp>
    </p:spTree>
    <p:extLst>
      <p:ext uri="{BB962C8B-B14F-4D97-AF65-F5344CB8AC3E}">
        <p14:creationId xmlns:p14="http://schemas.microsoft.com/office/powerpoint/2010/main" val="1391010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2612-FDF4-E50D-00BB-F3F0A78930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08D929-3D1C-90E7-6753-2341988930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79481-E4EA-276C-6AB1-06401191C5AB}"/>
              </a:ext>
            </a:extLst>
          </p:cNvPr>
          <p:cNvSpPr>
            <a:spLocks noGrp="1"/>
          </p:cNvSpPr>
          <p:nvPr>
            <p:ph type="dt" sz="half" idx="10"/>
          </p:nvPr>
        </p:nvSpPr>
        <p:spPr/>
        <p:txBody>
          <a:bodyPr/>
          <a:lstStyle/>
          <a:p>
            <a:fld id="{BED7E975-50F7-41F5-B60C-4AA919E3911F}" type="datetimeFigureOut">
              <a:rPr lang="en-US" smtClean="0"/>
              <a:t>2/12/2024</a:t>
            </a:fld>
            <a:endParaRPr lang="en-US" dirty="0"/>
          </a:p>
        </p:txBody>
      </p:sp>
      <p:sp>
        <p:nvSpPr>
          <p:cNvPr id="5" name="Footer Placeholder 4">
            <a:extLst>
              <a:ext uri="{FF2B5EF4-FFF2-40B4-BE49-F238E27FC236}">
                <a16:creationId xmlns:a16="http://schemas.microsoft.com/office/drawing/2014/main" id="{400727BA-3D28-1AA4-9320-A97454891F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D56D44-A72B-60F0-66F2-D0E58C7ACC2F}"/>
              </a:ext>
            </a:extLst>
          </p:cNvPr>
          <p:cNvSpPr>
            <a:spLocks noGrp="1"/>
          </p:cNvSpPr>
          <p:nvPr>
            <p:ph type="sldNum" sz="quarter" idx="12"/>
          </p:nvPr>
        </p:nvSpPr>
        <p:spPr/>
        <p:txBody>
          <a:bodyPr/>
          <a:lstStyle/>
          <a:p>
            <a:fld id="{BDA1F69D-5DDD-442A-9D91-528E44F211F0}" type="slidenum">
              <a:rPr lang="en-US" smtClean="0"/>
              <a:t>‹#›</a:t>
            </a:fld>
            <a:endParaRPr lang="en-US" dirty="0"/>
          </a:p>
        </p:txBody>
      </p:sp>
    </p:spTree>
    <p:extLst>
      <p:ext uri="{BB962C8B-B14F-4D97-AF65-F5344CB8AC3E}">
        <p14:creationId xmlns:p14="http://schemas.microsoft.com/office/powerpoint/2010/main" val="71811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E716F3-6C0E-F319-1629-0D0EC47248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3B0BEA-9BC1-6709-DD2E-90905CF13D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83862-D790-6761-9108-D20D4F327037}"/>
              </a:ext>
            </a:extLst>
          </p:cNvPr>
          <p:cNvSpPr>
            <a:spLocks noGrp="1"/>
          </p:cNvSpPr>
          <p:nvPr>
            <p:ph type="dt" sz="half" idx="10"/>
          </p:nvPr>
        </p:nvSpPr>
        <p:spPr/>
        <p:txBody>
          <a:bodyPr/>
          <a:lstStyle/>
          <a:p>
            <a:fld id="{BED7E975-50F7-41F5-B60C-4AA919E3911F}" type="datetimeFigureOut">
              <a:rPr lang="en-US" smtClean="0"/>
              <a:t>2/12/2024</a:t>
            </a:fld>
            <a:endParaRPr lang="en-US" dirty="0"/>
          </a:p>
        </p:txBody>
      </p:sp>
      <p:sp>
        <p:nvSpPr>
          <p:cNvPr id="5" name="Footer Placeholder 4">
            <a:extLst>
              <a:ext uri="{FF2B5EF4-FFF2-40B4-BE49-F238E27FC236}">
                <a16:creationId xmlns:a16="http://schemas.microsoft.com/office/drawing/2014/main" id="{8F6F00D6-5AA3-B5FA-0A57-66957F37BA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85864A-49EF-E5CF-6647-D7716F01AAFA}"/>
              </a:ext>
            </a:extLst>
          </p:cNvPr>
          <p:cNvSpPr>
            <a:spLocks noGrp="1"/>
          </p:cNvSpPr>
          <p:nvPr>
            <p:ph type="sldNum" sz="quarter" idx="12"/>
          </p:nvPr>
        </p:nvSpPr>
        <p:spPr/>
        <p:txBody>
          <a:bodyPr/>
          <a:lstStyle/>
          <a:p>
            <a:fld id="{BDA1F69D-5DDD-442A-9D91-528E44F211F0}" type="slidenum">
              <a:rPr lang="en-US" smtClean="0"/>
              <a:t>‹#›</a:t>
            </a:fld>
            <a:endParaRPr lang="en-US" dirty="0"/>
          </a:p>
        </p:txBody>
      </p:sp>
    </p:spTree>
    <p:extLst>
      <p:ext uri="{BB962C8B-B14F-4D97-AF65-F5344CB8AC3E}">
        <p14:creationId xmlns:p14="http://schemas.microsoft.com/office/powerpoint/2010/main" val="453022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40FF-D00A-C89C-AF0C-6D44C97F34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94E572-4F2F-A3A3-3A0A-6CBC0D5040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B15F6-5549-D086-1617-438384682A13}"/>
              </a:ext>
            </a:extLst>
          </p:cNvPr>
          <p:cNvSpPr>
            <a:spLocks noGrp="1"/>
          </p:cNvSpPr>
          <p:nvPr>
            <p:ph type="dt" sz="half" idx="10"/>
          </p:nvPr>
        </p:nvSpPr>
        <p:spPr/>
        <p:txBody>
          <a:bodyPr/>
          <a:lstStyle/>
          <a:p>
            <a:fld id="{BED7E975-50F7-41F5-B60C-4AA919E3911F}" type="datetimeFigureOut">
              <a:rPr lang="en-US" smtClean="0"/>
              <a:t>2/12/2024</a:t>
            </a:fld>
            <a:endParaRPr lang="en-US" dirty="0"/>
          </a:p>
        </p:txBody>
      </p:sp>
      <p:sp>
        <p:nvSpPr>
          <p:cNvPr id="5" name="Footer Placeholder 4">
            <a:extLst>
              <a:ext uri="{FF2B5EF4-FFF2-40B4-BE49-F238E27FC236}">
                <a16:creationId xmlns:a16="http://schemas.microsoft.com/office/drawing/2014/main" id="{52B18BAC-EF6D-AEC4-0A6C-F8306F676D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BDFF6E-55B8-DB6F-0941-2A853BA1C4E1}"/>
              </a:ext>
            </a:extLst>
          </p:cNvPr>
          <p:cNvSpPr>
            <a:spLocks noGrp="1"/>
          </p:cNvSpPr>
          <p:nvPr>
            <p:ph type="sldNum" sz="quarter" idx="12"/>
          </p:nvPr>
        </p:nvSpPr>
        <p:spPr/>
        <p:txBody>
          <a:bodyPr/>
          <a:lstStyle/>
          <a:p>
            <a:fld id="{BDA1F69D-5DDD-442A-9D91-528E44F211F0}" type="slidenum">
              <a:rPr lang="en-US" smtClean="0"/>
              <a:t>‹#›</a:t>
            </a:fld>
            <a:endParaRPr lang="en-US" dirty="0"/>
          </a:p>
        </p:txBody>
      </p:sp>
    </p:spTree>
    <p:extLst>
      <p:ext uri="{BB962C8B-B14F-4D97-AF65-F5344CB8AC3E}">
        <p14:creationId xmlns:p14="http://schemas.microsoft.com/office/powerpoint/2010/main" val="1157417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F9B55-F93D-BE13-4AD3-BBA5DFDF81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BA0102-0A5C-6EF1-2A86-0AA31588AA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CEB11-D1B4-D277-99EC-0CAF2CD59589}"/>
              </a:ext>
            </a:extLst>
          </p:cNvPr>
          <p:cNvSpPr>
            <a:spLocks noGrp="1"/>
          </p:cNvSpPr>
          <p:nvPr>
            <p:ph type="dt" sz="half" idx="10"/>
          </p:nvPr>
        </p:nvSpPr>
        <p:spPr/>
        <p:txBody>
          <a:bodyPr/>
          <a:lstStyle/>
          <a:p>
            <a:fld id="{BED7E975-50F7-41F5-B60C-4AA919E3911F}" type="datetimeFigureOut">
              <a:rPr lang="en-US" smtClean="0"/>
              <a:t>2/12/2024</a:t>
            </a:fld>
            <a:endParaRPr lang="en-US" dirty="0"/>
          </a:p>
        </p:txBody>
      </p:sp>
      <p:sp>
        <p:nvSpPr>
          <p:cNvPr id="5" name="Footer Placeholder 4">
            <a:extLst>
              <a:ext uri="{FF2B5EF4-FFF2-40B4-BE49-F238E27FC236}">
                <a16:creationId xmlns:a16="http://schemas.microsoft.com/office/drawing/2014/main" id="{1A3398B7-785B-8F40-1641-3478F27089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734642-20A7-4DE3-9C91-538DE05B8E6F}"/>
              </a:ext>
            </a:extLst>
          </p:cNvPr>
          <p:cNvSpPr>
            <a:spLocks noGrp="1"/>
          </p:cNvSpPr>
          <p:nvPr>
            <p:ph type="sldNum" sz="quarter" idx="12"/>
          </p:nvPr>
        </p:nvSpPr>
        <p:spPr/>
        <p:txBody>
          <a:bodyPr/>
          <a:lstStyle/>
          <a:p>
            <a:fld id="{BDA1F69D-5DDD-442A-9D91-528E44F211F0}" type="slidenum">
              <a:rPr lang="en-US" smtClean="0"/>
              <a:t>‹#›</a:t>
            </a:fld>
            <a:endParaRPr lang="en-US" dirty="0"/>
          </a:p>
        </p:txBody>
      </p:sp>
    </p:spTree>
    <p:extLst>
      <p:ext uri="{BB962C8B-B14F-4D97-AF65-F5344CB8AC3E}">
        <p14:creationId xmlns:p14="http://schemas.microsoft.com/office/powerpoint/2010/main" val="847124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0171-D7C6-3E15-EB1E-394397E20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6B398F-4EA2-FF1B-44D7-F1BB1C514C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7161B2-0DD1-AEA1-B5AE-C14BD62BB2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66E78B-B240-004B-48D9-180BBC4D2AC4}"/>
              </a:ext>
            </a:extLst>
          </p:cNvPr>
          <p:cNvSpPr>
            <a:spLocks noGrp="1"/>
          </p:cNvSpPr>
          <p:nvPr>
            <p:ph type="dt" sz="half" idx="10"/>
          </p:nvPr>
        </p:nvSpPr>
        <p:spPr/>
        <p:txBody>
          <a:bodyPr/>
          <a:lstStyle/>
          <a:p>
            <a:fld id="{BED7E975-50F7-41F5-B60C-4AA919E3911F}" type="datetimeFigureOut">
              <a:rPr lang="en-US" smtClean="0"/>
              <a:t>2/12/2024</a:t>
            </a:fld>
            <a:endParaRPr lang="en-US" dirty="0"/>
          </a:p>
        </p:txBody>
      </p:sp>
      <p:sp>
        <p:nvSpPr>
          <p:cNvPr id="6" name="Footer Placeholder 5">
            <a:extLst>
              <a:ext uri="{FF2B5EF4-FFF2-40B4-BE49-F238E27FC236}">
                <a16:creationId xmlns:a16="http://schemas.microsoft.com/office/drawing/2014/main" id="{069D3D75-047B-E1B9-DBD6-C3BF31A9967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1F4951-BDC8-2BFF-DC6C-A30D1B7ECED4}"/>
              </a:ext>
            </a:extLst>
          </p:cNvPr>
          <p:cNvSpPr>
            <a:spLocks noGrp="1"/>
          </p:cNvSpPr>
          <p:nvPr>
            <p:ph type="sldNum" sz="quarter" idx="12"/>
          </p:nvPr>
        </p:nvSpPr>
        <p:spPr/>
        <p:txBody>
          <a:bodyPr/>
          <a:lstStyle/>
          <a:p>
            <a:fld id="{BDA1F69D-5DDD-442A-9D91-528E44F211F0}" type="slidenum">
              <a:rPr lang="en-US" smtClean="0"/>
              <a:t>‹#›</a:t>
            </a:fld>
            <a:endParaRPr lang="en-US" dirty="0"/>
          </a:p>
        </p:txBody>
      </p:sp>
    </p:spTree>
    <p:extLst>
      <p:ext uri="{BB962C8B-B14F-4D97-AF65-F5344CB8AC3E}">
        <p14:creationId xmlns:p14="http://schemas.microsoft.com/office/powerpoint/2010/main" val="4150304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FBB53-2223-F7B4-37DC-4D1F6AEB96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653287-F0ED-395D-8DB8-4FE8C64290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CCEE0-07D6-BD6B-CCB0-AE276184C0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9435D9-9BCC-8CF1-FB65-9AAD28F441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631A1B-D84F-F0CD-8A3D-D73A208984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9D40A7-3548-6D54-1F04-58254EB1ED9D}"/>
              </a:ext>
            </a:extLst>
          </p:cNvPr>
          <p:cNvSpPr>
            <a:spLocks noGrp="1"/>
          </p:cNvSpPr>
          <p:nvPr>
            <p:ph type="dt" sz="half" idx="10"/>
          </p:nvPr>
        </p:nvSpPr>
        <p:spPr/>
        <p:txBody>
          <a:bodyPr/>
          <a:lstStyle/>
          <a:p>
            <a:fld id="{BED7E975-50F7-41F5-B60C-4AA919E3911F}" type="datetimeFigureOut">
              <a:rPr lang="en-US" smtClean="0"/>
              <a:t>2/12/2024</a:t>
            </a:fld>
            <a:endParaRPr lang="en-US" dirty="0"/>
          </a:p>
        </p:txBody>
      </p:sp>
      <p:sp>
        <p:nvSpPr>
          <p:cNvPr id="8" name="Footer Placeholder 7">
            <a:extLst>
              <a:ext uri="{FF2B5EF4-FFF2-40B4-BE49-F238E27FC236}">
                <a16:creationId xmlns:a16="http://schemas.microsoft.com/office/drawing/2014/main" id="{9AC358B6-B7D8-1C8F-4B69-9E00DAB7F57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2B62052-7B5B-F82A-8E01-708D5E8A05EA}"/>
              </a:ext>
            </a:extLst>
          </p:cNvPr>
          <p:cNvSpPr>
            <a:spLocks noGrp="1"/>
          </p:cNvSpPr>
          <p:nvPr>
            <p:ph type="sldNum" sz="quarter" idx="12"/>
          </p:nvPr>
        </p:nvSpPr>
        <p:spPr/>
        <p:txBody>
          <a:bodyPr/>
          <a:lstStyle/>
          <a:p>
            <a:fld id="{BDA1F69D-5DDD-442A-9D91-528E44F211F0}" type="slidenum">
              <a:rPr lang="en-US" smtClean="0"/>
              <a:t>‹#›</a:t>
            </a:fld>
            <a:endParaRPr lang="en-US" dirty="0"/>
          </a:p>
        </p:txBody>
      </p:sp>
    </p:spTree>
    <p:extLst>
      <p:ext uri="{BB962C8B-B14F-4D97-AF65-F5344CB8AC3E}">
        <p14:creationId xmlns:p14="http://schemas.microsoft.com/office/powerpoint/2010/main" val="3015888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7D08D-45EA-BE6A-8167-DD6828ECC5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575E9-0554-464C-0634-4D804055D591}"/>
              </a:ext>
            </a:extLst>
          </p:cNvPr>
          <p:cNvSpPr>
            <a:spLocks noGrp="1"/>
          </p:cNvSpPr>
          <p:nvPr>
            <p:ph type="dt" sz="half" idx="10"/>
          </p:nvPr>
        </p:nvSpPr>
        <p:spPr/>
        <p:txBody>
          <a:bodyPr/>
          <a:lstStyle/>
          <a:p>
            <a:fld id="{BED7E975-50F7-41F5-B60C-4AA919E3911F}" type="datetimeFigureOut">
              <a:rPr lang="en-US" smtClean="0"/>
              <a:t>2/12/2024</a:t>
            </a:fld>
            <a:endParaRPr lang="en-US" dirty="0"/>
          </a:p>
        </p:txBody>
      </p:sp>
      <p:sp>
        <p:nvSpPr>
          <p:cNvPr id="4" name="Footer Placeholder 3">
            <a:extLst>
              <a:ext uri="{FF2B5EF4-FFF2-40B4-BE49-F238E27FC236}">
                <a16:creationId xmlns:a16="http://schemas.microsoft.com/office/drawing/2014/main" id="{01BA83BE-D2A3-B8E0-20E4-C9CB23C3926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6BF64BD-34AE-BA55-0F5A-599DF0716901}"/>
              </a:ext>
            </a:extLst>
          </p:cNvPr>
          <p:cNvSpPr>
            <a:spLocks noGrp="1"/>
          </p:cNvSpPr>
          <p:nvPr>
            <p:ph type="sldNum" sz="quarter" idx="12"/>
          </p:nvPr>
        </p:nvSpPr>
        <p:spPr/>
        <p:txBody>
          <a:bodyPr/>
          <a:lstStyle/>
          <a:p>
            <a:fld id="{BDA1F69D-5DDD-442A-9D91-528E44F211F0}" type="slidenum">
              <a:rPr lang="en-US" smtClean="0"/>
              <a:t>‹#›</a:t>
            </a:fld>
            <a:endParaRPr lang="en-US" dirty="0"/>
          </a:p>
        </p:txBody>
      </p:sp>
    </p:spTree>
    <p:extLst>
      <p:ext uri="{BB962C8B-B14F-4D97-AF65-F5344CB8AC3E}">
        <p14:creationId xmlns:p14="http://schemas.microsoft.com/office/powerpoint/2010/main" val="2608314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34E485-63C3-513D-3C94-C5CB632C6A31}"/>
              </a:ext>
            </a:extLst>
          </p:cNvPr>
          <p:cNvSpPr>
            <a:spLocks noGrp="1"/>
          </p:cNvSpPr>
          <p:nvPr>
            <p:ph type="dt" sz="half" idx="10"/>
          </p:nvPr>
        </p:nvSpPr>
        <p:spPr/>
        <p:txBody>
          <a:bodyPr/>
          <a:lstStyle/>
          <a:p>
            <a:fld id="{BED7E975-50F7-41F5-B60C-4AA919E3911F}" type="datetimeFigureOut">
              <a:rPr lang="en-US" smtClean="0"/>
              <a:t>2/12/2024</a:t>
            </a:fld>
            <a:endParaRPr lang="en-US" dirty="0"/>
          </a:p>
        </p:txBody>
      </p:sp>
      <p:sp>
        <p:nvSpPr>
          <p:cNvPr id="3" name="Footer Placeholder 2">
            <a:extLst>
              <a:ext uri="{FF2B5EF4-FFF2-40B4-BE49-F238E27FC236}">
                <a16:creationId xmlns:a16="http://schemas.microsoft.com/office/drawing/2014/main" id="{449F204B-B93E-CBF3-AAE1-AB6700FE449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71BDE55-B765-B736-93EC-5851E4A6E1F9}"/>
              </a:ext>
            </a:extLst>
          </p:cNvPr>
          <p:cNvSpPr>
            <a:spLocks noGrp="1"/>
          </p:cNvSpPr>
          <p:nvPr>
            <p:ph type="sldNum" sz="quarter" idx="12"/>
          </p:nvPr>
        </p:nvSpPr>
        <p:spPr/>
        <p:txBody>
          <a:bodyPr/>
          <a:lstStyle/>
          <a:p>
            <a:fld id="{BDA1F69D-5DDD-442A-9D91-528E44F211F0}" type="slidenum">
              <a:rPr lang="en-US" smtClean="0"/>
              <a:t>‹#›</a:t>
            </a:fld>
            <a:endParaRPr lang="en-US" dirty="0"/>
          </a:p>
        </p:txBody>
      </p:sp>
    </p:spTree>
    <p:extLst>
      <p:ext uri="{BB962C8B-B14F-4D97-AF65-F5344CB8AC3E}">
        <p14:creationId xmlns:p14="http://schemas.microsoft.com/office/powerpoint/2010/main" val="397093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5C5C6-3D76-C329-EC13-4283AC63C1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9717A8-41F9-4712-9F52-3A3B24E55C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F3BE7D-592A-1087-4315-2C4649580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A3C73E-01A4-3DFF-30F4-0FCB680B0454}"/>
              </a:ext>
            </a:extLst>
          </p:cNvPr>
          <p:cNvSpPr>
            <a:spLocks noGrp="1"/>
          </p:cNvSpPr>
          <p:nvPr>
            <p:ph type="dt" sz="half" idx="10"/>
          </p:nvPr>
        </p:nvSpPr>
        <p:spPr/>
        <p:txBody>
          <a:bodyPr/>
          <a:lstStyle/>
          <a:p>
            <a:fld id="{BED7E975-50F7-41F5-B60C-4AA919E3911F}" type="datetimeFigureOut">
              <a:rPr lang="en-US" smtClean="0"/>
              <a:t>2/12/2024</a:t>
            </a:fld>
            <a:endParaRPr lang="en-US" dirty="0"/>
          </a:p>
        </p:txBody>
      </p:sp>
      <p:sp>
        <p:nvSpPr>
          <p:cNvPr id="6" name="Footer Placeholder 5">
            <a:extLst>
              <a:ext uri="{FF2B5EF4-FFF2-40B4-BE49-F238E27FC236}">
                <a16:creationId xmlns:a16="http://schemas.microsoft.com/office/drawing/2014/main" id="{99E078BD-F5FD-89EB-9AFF-82F4EB1F574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710BF6-8BF3-8DF9-76BA-07AD60BA3F55}"/>
              </a:ext>
            </a:extLst>
          </p:cNvPr>
          <p:cNvSpPr>
            <a:spLocks noGrp="1"/>
          </p:cNvSpPr>
          <p:nvPr>
            <p:ph type="sldNum" sz="quarter" idx="12"/>
          </p:nvPr>
        </p:nvSpPr>
        <p:spPr/>
        <p:txBody>
          <a:bodyPr/>
          <a:lstStyle/>
          <a:p>
            <a:fld id="{BDA1F69D-5DDD-442A-9D91-528E44F211F0}" type="slidenum">
              <a:rPr lang="en-US" smtClean="0"/>
              <a:t>‹#›</a:t>
            </a:fld>
            <a:endParaRPr lang="en-US" dirty="0"/>
          </a:p>
        </p:txBody>
      </p:sp>
    </p:spTree>
    <p:extLst>
      <p:ext uri="{BB962C8B-B14F-4D97-AF65-F5344CB8AC3E}">
        <p14:creationId xmlns:p14="http://schemas.microsoft.com/office/powerpoint/2010/main" val="327689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779D3-038F-6800-4FCA-37A63C99BE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ADD66F-6F24-6804-A3E0-FF6D9211E2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FDEB8FE-12C5-B647-E804-C0C8BF9F93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A130BF-C407-DFEF-BE73-EDD58EE84C7D}"/>
              </a:ext>
            </a:extLst>
          </p:cNvPr>
          <p:cNvSpPr>
            <a:spLocks noGrp="1"/>
          </p:cNvSpPr>
          <p:nvPr>
            <p:ph type="dt" sz="half" idx="10"/>
          </p:nvPr>
        </p:nvSpPr>
        <p:spPr/>
        <p:txBody>
          <a:bodyPr/>
          <a:lstStyle/>
          <a:p>
            <a:fld id="{BED7E975-50F7-41F5-B60C-4AA919E3911F}" type="datetimeFigureOut">
              <a:rPr lang="en-US" smtClean="0"/>
              <a:t>2/12/2024</a:t>
            </a:fld>
            <a:endParaRPr lang="en-US" dirty="0"/>
          </a:p>
        </p:txBody>
      </p:sp>
      <p:sp>
        <p:nvSpPr>
          <p:cNvPr id="6" name="Footer Placeholder 5">
            <a:extLst>
              <a:ext uri="{FF2B5EF4-FFF2-40B4-BE49-F238E27FC236}">
                <a16:creationId xmlns:a16="http://schemas.microsoft.com/office/drawing/2014/main" id="{90C3F47F-8470-C151-E3E4-D86D777E8A7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5375E4-166B-2928-1204-55197670CF3D}"/>
              </a:ext>
            </a:extLst>
          </p:cNvPr>
          <p:cNvSpPr>
            <a:spLocks noGrp="1"/>
          </p:cNvSpPr>
          <p:nvPr>
            <p:ph type="sldNum" sz="quarter" idx="12"/>
          </p:nvPr>
        </p:nvSpPr>
        <p:spPr/>
        <p:txBody>
          <a:bodyPr/>
          <a:lstStyle/>
          <a:p>
            <a:fld id="{BDA1F69D-5DDD-442A-9D91-528E44F211F0}" type="slidenum">
              <a:rPr lang="en-US" smtClean="0"/>
              <a:t>‹#›</a:t>
            </a:fld>
            <a:endParaRPr lang="en-US" dirty="0"/>
          </a:p>
        </p:txBody>
      </p:sp>
    </p:spTree>
    <p:extLst>
      <p:ext uri="{BB962C8B-B14F-4D97-AF65-F5344CB8AC3E}">
        <p14:creationId xmlns:p14="http://schemas.microsoft.com/office/powerpoint/2010/main" val="2011890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3FF8FD-4F43-D099-404B-4CF1C1E834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06B586-590A-A2AD-BE8A-81910A2236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061E00-20FA-2EEA-0FC5-DCFE934BFF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7E975-50F7-41F5-B60C-4AA919E3911F}" type="datetimeFigureOut">
              <a:rPr lang="en-US" smtClean="0"/>
              <a:t>2/12/2024</a:t>
            </a:fld>
            <a:endParaRPr lang="en-US" dirty="0"/>
          </a:p>
        </p:txBody>
      </p:sp>
      <p:sp>
        <p:nvSpPr>
          <p:cNvPr id="5" name="Footer Placeholder 4">
            <a:extLst>
              <a:ext uri="{FF2B5EF4-FFF2-40B4-BE49-F238E27FC236}">
                <a16:creationId xmlns:a16="http://schemas.microsoft.com/office/drawing/2014/main" id="{6C2AE404-1616-01C0-E89D-EC5FCD7305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4CF4D71-E0C2-2353-0BE5-F5839529E0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A1F69D-5DDD-442A-9D91-528E44F211F0}" type="slidenum">
              <a:rPr lang="en-US" smtClean="0"/>
              <a:t>‹#›</a:t>
            </a:fld>
            <a:endParaRPr lang="en-US" dirty="0"/>
          </a:p>
        </p:txBody>
      </p:sp>
    </p:spTree>
    <p:extLst>
      <p:ext uri="{BB962C8B-B14F-4D97-AF65-F5344CB8AC3E}">
        <p14:creationId xmlns:p14="http://schemas.microsoft.com/office/powerpoint/2010/main" val="4153017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Lt8rDz0vx2o?feature=oembed" TargetMode="External"/><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ihv0eZ3uGCY?feature=oembed" TargetMode="Externa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pf1GvrUqeIA?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nytimes.com/2021/11/20/world/china-congo-cobalt.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Hmqf0L52rD8?feature=oembed" TargetMode="Externa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3NUa0MZtMhg?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nytimes.com/2019/05/12/climate/electronic-marvels-turn-into-dangerous-trash-in-east-africa.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jPqEdCPe1j8?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52473-5E14-2DA7-9C28-7F8F7694335A}"/>
              </a:ext>
            </a:extLst>
          </p:cNvPr>
          <p:cNvSpPr>
            <a:spLocks noGrp="1"/>
          </p:cNvSpPr>
          <p:nvPr>
            <p:ph type="title"/>
          </p:nvPr>
        </p:nvSpPr>
        <p:spPr/>
        <p:txBody>
          <a:bodyPr/>
          <a:lstStyle/>
          <a:p>
            <a:pPr algn="ctr"/>
            <a:r>
              <a:rPr lang="en-US" dirty="0"/>
              <a:t>Resources and population: global issues of consumption</a:t>
            </a:r>
          </a:p>
        </p:txBody>
      </p:sp>
      <p:sp>
        <p:nvSpPr>
          <p:cNvPr id="3" name="Content Placeholder 2">
            <a:extLst>
              <a:ext uri="{FF2B5EF4-FFF2-40B4-BE49-F238E27FC236}">
                <a16:creationId xmlns:a16="http://schemas.microsoft.com/office/drawing/2014/main" id="{064E2DA2-9D7E-059F-EE93-A9EF6E109EC8}"/>
              </a:ext>
            </a:extLst>
          </p:cNvPr>
          <p:cNvSpPr>
            <a:spLocks noGrp="1" noRot="1" noMove="1" noResize="1" noEditPoints="1" noAdjustHandles="1" noChangeArrowheads="1" noChangeShapeType="1"/>
          </p:cNvSpPr>
          <p:nvPr>
            <p:ph idx="1"/>
          </p:nvPr>
        </p:nvSpPr>
        <p:spPr/>
        <p:txBody>
          <a:bodyPr>
            <a:normAutofit/>
          </a:bodyPr>
          <a:lstStyle/>
          <a:p>
            <a:r>
              <a:rPr lang="en-US" sz="3600" dirty="0">
                <a:latin typeface="+mj-lt"/>
              </a:rPr>
              <a:t>Global issues of abundance</a:t>
            </a:r>
          </a:p>
          <a:p>
            <a:pPr lvl="1"/>
            <a:r>
              <a:rPr lang="en-US" sz="3200" dirty="0">
                <a:latin typeface="+mj-lt"/>
              </a:rPr>
              <a:t>Electronic waste</a:t>
            </a:r>
          </a:p>
          <a:p>
            <a:pPr lvl="1"/>
            <a:r>
              <a:rPr lang="en-US" sz="3200" dirty="0">
                <a:latin typeface="+mj-lt"/>
              </a:rPr>
              <a:t>Microplastics</a:t>
            </a:r>
          </a:p>
          <a:p>
            <a:r>
              <a:rPr lang="en-US" sz="3600" dirty="0">
                <a:latin typeface="+mj-lt"/>
              </a:rPr>
              <a:t>Global issues of scarcity in relation to demand</a:t>
            </a:r>
          </a:p>
          <a:p>
            <a:pPr lvl="1"/>
            <a:r>
              <a:rPr lang="en-US" sz="3200" dirty="0">
                <a:latin typeface="+mj-lt"/>
              </a:rPr>
              <a:t>Sea floor mining</a:t>
            </a:r>
          </a:p>
          <a:p>
            <a:pPr lvl="1"/>
            <a:r>
              <a:rPr lang="en-US" sz="3200" dirty="0">
                <a:latin typeface="+mj-lt"/>
              </a:rPr>
              <a:t>Conflict minerals</a:t>
            </a:r>
          </a:p>
        </p:txBody>
      </p:sp>
    </p:spTree>
    <p:extLst>
      <p:ext uri="{BB962C8B-B14F-4D97-AF65-F5344CB8AC3E}">
        <p14:creationId xmlns:p14="http://schemas.microsoft.com/office/powerpoint/2010/main" val="3097794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lose-up of a plastic waste floating in the water&#10;&#10;Description automatically generated">
            <a:extLst>
              <a:ext uri="{FF2B5EF4-FFF2-40B4-BE49-F238E27FC236}">
                <a16:creationId xmlns:a16="http://schemas.microsoft.com/office/drawing/2014/main" id="{9D3B2548-C33B-1CC9-E946-9D5AF29B36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7072" y="-31173"/>
            <a:ext cx="9157855" cy="6868391"/>
          </a:xfrm>
        </p:spPr>
      </p:pic>
    </p:spTree>
    <p:extLst>
      <p:ext uri="{BB962C8B-B14F-4D97-AF65-F5344CB8AC3E}">
        <p14:creationId xmlns:p14="http://schemas.microsoft.com/office/powerpoint/2010/main" val="3421329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number of white circles with text&#10;&#10;Description automatically generated with medium confidence">
            <a:extLst>
              <a:ext uri="{FF2B5EF4-FFF2-40B4-BE49-F238E27FC236}">
                <a16:creationId xmlns:a16="http://schemas.microsoft.com/office/drawing/2014/main" id="{C8428854-1DC5-06D3-80D9-C27C8E1B42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8472" y="7273"/>
            <a:ext cx="9615055" cy="6850727"/>
          </a:xfrm>
        </p:spPr>
      </p:pic>
    </p:spTree>
    <p:extLst>
      <p:ext uri="{BB962C8B-B14F-4D97-AF65-F5344CB8AC3E}">
        <p14:creationId xmlns:p14="http://schemas.microsoft.com/office/powerpoint/2010/main" val="3354977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The Miracle of Marine Snow">
            <a:hlinkClick r:id="" action="ppaction://media"/>
            <a:extLst>
              <a:ext uri="{FF2B5EF4-FFF2-40B4-BE49-F238E27FC236}">
                <a16:creationId xmlns:a16="http://schemas.microsoft.com/office/drawing/2014/main" id="{90207ADA-A88C-CC6A-8746-3DE454012B22}"/>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pic>
        <p:nvPicPr>
          <p:cNvPr id="5" name="Content Placeholder 4">
            <a:extLst>
              <a:ext uri="{FF2B5EF4-FFF2-40B4-BE49-F238E27FC236}">
                <a16:creationId xmlns:a16="http://schemas.microsoft.com/office/drawing/2014/main" id="{C1DC6B16-20C7-7506-3C85-4A906D9F0317}"/>
              </a:ext>
            </a:extLst>
          </p:cNvPr>
          <p:cNvPicPr>
            <a:picLocks noGrp="1" noChangeAspect="1"/>
          </p:cNvPicPr>
          <p:nvPr>
            <p:ph idx="1"/>
          </p:nvPr>
        </p:nvPicPr>
        <p:blipFill rotWithShape="1">
          <a:blip r:embed="rId5"/>
          <a:srcRect t="77807" r="55746" b="10791"/>
          <a:stretch/>
        </p:blipFill>
        <p:spPr>
          <a:xfrm>
            <a:off x="22225" y="124690"/>
            <a:ext cx="8489700" cy="928255"/>
          </a:xfrm>
        </p:spPr>
      </p:pic>
    </p:spTree>
    <p:extLst>
      <p:ext uri="{BB962C8B-B14F-4D97-AF65-F5344CB8AC3E}">
        <p14:creationId xmlns:p14="http://schemas.microsoft.com/office/powerpoint/2010/main" val="85635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89D3-014B-39C9-AB18-CFCA26301380}"/>
              </a:ext>
            </a:extLst>
          </p:cNvPr>
          <p:cNvSpPr>
            <a:spLocks noGrp="1"/>
          </p:cNvSpPr>
          <p:nvPr>
            <p:ph type="title"/>
          </p:nvPr>
        </p:nvSpPr>
        <p:spPr/>
        <p:txBody>
          <a:bodyPr/>
          <a:lstStyle/>
          <a:p>
            <a:pPr algn="ctr"/>
            <a:r>
              <a:rPr lang="en-US" dirty="0"/>
              <a:t>In the ocean, it’s snowing microplastics (NY Times reading)</a:t>
            </a:r>
          </a:p>
        </p:txBody>
      </p:sp>
      <p:sp>
        <p:nvSpPr>
          <p:cNvPr id="3" name="Content Placeholder 2">
            <a:extLst>
              <a:ext uri="{FF2B5EF4-FFF2-40B4-BE49-F238E27FC236}">
                <a16:creationId xmlns:a16="http://schemas.microsoft.com/office/drawing/2014/main" id="{4B7AA889-F047-9BB8-6BE2-A229A0CA113C}"/>
              </a:ext>
            </a:extLst>
          </p:cNvPr>
          <p:cNvSpPr>
            <a:spLocks noGrp="1"/>
          </p:cNvSpPr>
          <p:nvPr>
            <p:ph idx="1"/>
          </p:nvPr>
        </p:nvSpPr>
        <p:spPr/>
        <p:txBody>
          <a:bodyPr>
            <a:normAutofit lnSpcReduction="10000"/>
          </a:bodyPr>
          <a:lstStyle/>
          <a:p>
            <a:r>
              <a:rPr lang="en-US" dirty="0">
                <a:solidFill>
                  <a:srgbClr val="000000"/>
                </a:solidFill>
                <a:latin typeface="+mj-lt"/>
              </a:rPr>
              <a:t>Only one percent of plastics in the ocean remains at the surface</a:t>
            </a:r>
          </a:p>
          <a:p>
            <a:r>
              <a:rPr lang="en-US" dirty="0">
                <a:solidFill>
                  <a:srgbClr val="000000"/>
                </a:solidFill>
                <a:latin typeface="+mj-lt"/>
              </a:rPr>
              <a:t>Microplastics and microbial life growing on it fuse with marine snow that alters how fast these particle fall to the deep sea floor bottom</a:t>
            </a:r>
          </a:p>
          <a:p>
            <a:r>
              <a:rPr lang="en-US" dirty="0">
                <a:solidFill>
                  <a:srgbClr val="000000"/>
                </a:solidFill>
                <a:latin typeface="+mj-lt"/>
              </a:rPr>
              <a:t>The rate of sinking is not well understood, but given the amount of plastics in the ocean, and the importance of marine snow as a carbon sink it is a consequential question</a:t>
            </a:r>
          </a:p>
          <a:p>
            <a:r>
              <a:rPr lang="en-US" dirty="0">
                <a:solidFill>
                  <a:srgbClr val="000000"/>
                </a:solidFill>
                <a:latin typeface="+mj-lt"/>
              </a:rPr>
              <a:t>Faster snowfall could help store microplastics in deep sea sediments</a:t>
            </a:r>
          </a:p>
          <a:p>
            <a:r>
              <a:rPr lang="en-US" dirty="0">
                <a:solidFill>
                  <a:srgbClr val="000000"/>
                </a:solidFill>
                <a:latin typeface="+mj-lt"/>
              </a:rPr>
              <a:t>Slower snowfall could prevent carbon from being sequestered in deep sea sediments – a slow down in the ocean’s biological carbon pump</a:t>
            </a:r>
          </a:p>
          <a:p>
            <a:r>
              <a:rPr lang="en-US" dirty="0">
                <a:solidFill>
                  <a:srgbClr val="000000"/>
                </a:solidFill>
                <a:latin typeface="+mj-lt"/>
              </a:rPr>
              <a:t>Changes in rate of snowfall can alter marine food webs</a:t>
            </a:r>
          </a:p>
          <a:p>
            <a:endParaRPr lang="en-US" dirty="0"/>
          </a:p>
        </p:txBody>
      </p:sp>
    </p:spTree>
    <p:extLst>
      <p:ext uri="{BB962C8B-B14F-4D97-AF65-F5344CB8AC3E}">
        <p14:creationId xmlns:p14="http://schemas.microsoft.com/office/powerpoint/2010/main" val="1821765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cell&#10;&#10;Description automatically generated">
            <a:extLst>
              <a:ext uri="{FF2B5EF4-FFF2-40B4-BE49-F238E27FC236}">
                <a16:creationId xmlns:a16="http://schemas.microsoft.com/office/drawing/2014/main" id="{8F398D0D-1921-C037-5EFD-DCF6F11F8E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8334" y="-1"/>
            <a:ext cx="9730611" cy="6841837"/>
          </a:xfrm>
        </p:spPr>
      </p:pic>
    </p:spTree>
    <p:extLst>
      <p:ext uri="{BB962C8B-B14F-4D97-AF65-F5344CB8AC3E}">
        <p14:creationId xmlns:p14="http://schemas.microsoft.com/office/powerpoint/2010/main" val="2903736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of a diagram of a sea&#10;&#10;Description automatically generated">
            <a:extLst>
              <a:ext uri="{FF2B5EF4-FFF2-40B4-BE49-F238E27FC236}">
                <a16:creationId xmlns:a16="http://schemas.microsoft.com/office/drawing/2014/main" id="{57AF3824-10DF-63CA-D80A-1C13C07EF8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363" y="-20782"/>
            <a:ext cx="11499273" cy="6899564"/>
          </a:xfrm>
        </p:spPr>
      </p:pic>
    </p:spTree>
    <p:extLst>
      <p:ext uri="{BB962C8B-B14F-4D97-AF65-F5344CB8AC3E}">
        <p14:creationId xmlns:p14="http://schemas.microsoft.com/office/powerpoint/2010/main" val="2820334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rge group of fish swimming in the ocean&#10;&#10;Description automatically generated">
            <a:extLst>
              <a:ext uri="{FF2B5EF4-FFF2-40B4-BE49-F238E27FC236}">
                <a16:creationId xmlns:a16="http://schemas.microsoft.com/office/drawing/2014/main" id="{24906CF6-41E0-8210-1D50-C37D424A42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067309" cy="6787861"/>
          </a:xfrm>
        </p:spPr>
      </p:pic>
    </p:spTree>
    <p:extLst>
      <p:ext uri="{BB962C8B-B14F-4D97-AF65-F5344CB8AC3E}">
        <p14:creationId xmlns:p14="http://schemas.microsoft.com/office/powerpoint/2010/main" val="1182718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holding two round objects&#10;&#10;Description automatically generated">
            <a:extLst>
              <a:ext uri="{FF2B5EF4-FFF2-40B4-BE49-F238E27FC236}">
                <a16:creationId xmlns:a16="http://schemas.microsoft.com/office/drawing/2014/main" id="{AF361EF3-34ED-5AB1-E745-3E5A250AB3F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7309" y="0"/>
            <a:ext cx="10266218" cy="6799703"/>
          </a:xfrm>
        </p:spPr>
      </p:pic>
    </p:spTree>
    <p:extLst>
      <p:ext uri="{BB962C8B-B14F-4D97-AF65-F5344CB8AC3E}">
        <p14:creationId xmlns:p14="http://schemas.microsoft.com/office/powerpoint/2010/main" val="2280924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71142E9-1026-0BF8-1A61-224C228420CE}"/>
              </a:ext>
            </a:extLst>
          </p:cNvPr>
          <p:cNvPicPr>
            <a:picLocks noGrp="1" noChangeAspect="1"/>
          </p:cNvPicPr>
          <p:nvPr>
            <p:ph idx="1"/>
          </p:nvPr>
        </p:nvPicPr>
        <p:blipFill>
          <a:blip r:embed="rId2"/>
          <a:stretch>
            <a:fillRect/>
          </a:stretch>
        </p:blipFill>
        <p:spPr>
          <a:xfrm>
            <a:off x="0" y="554182"/>
            <a:ext cx="12219708" cy="5430982"/>
          </a:xfrm>
        </p:spPr>
      </p:pic>
    </p:spTree>
    <p:extLst>
      <p:ext uri="{BB962C8B-B14F-4D97-AF65-F5344CB8AC3E}">
        <p14:creationId xmlns:p14="http://schemas.microsoft.com/office/powerpoint/2010/main" val="2302989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0711D-5242-1880-79A7-D336F80C285A}"/>
              </a:ext>
            </a:extLst>
          </p:cNvPr>
          <p:cNvSpPr>
            <a:spLocks noGrp="1"/>
          </p:cNvSpPr>
          <p:nvPr>
            <p:ph type="title"/>
          </p:nvPr>
        </p:nvSpPr>
        <p:spPr/>
        <p:txBody>
          <a:bodyPr/>
          <a:lstStyle/>
          <a:p>
            <a:pPr algn="ctr"/>
            <a:r>
              <a:rPr lang="en-US" dirty="0"/>
              <a:t>Secret data, tiny islands, and a quest for treasure on the ocean floor (NYT reading) </a:t>
            </a:r>
          </a:p>
        </p:txBody>
      </p:sp>
      <p:sp>
        <p:nvSpPr>
          <p:cNvPr id="3" name="Content Placeholder 2">
            <a:extLst>
              <a:ext uri="{FF2B5EF4-FFF2-40B4-BE49-F238E27FC236}">
                <a16:creationId xmlns:a16="http://schemas.microsoft.com/office/drawing/2014/main" id="{B3C662AB-2EB4-87B7-7CAE-1A090A8A0545}"/>
              </a:ext>
            </a:extLst>
          </p:cNvPr>
          <p:cNvSpPr>
            <a:spLocks noGrp="1"/>
          </p:cNvSpPr>
          <p:nvPr>
            <p:ph idx="1"/>
          </p:nvPr>
        </p:nvSpPr>
        <p:spPr/>
        <p:txBody>
          <a:bodyPr>
            <a:normAutofit/>
          </a:bodyPr>
          <a:lstStyle/>
          <a:p>
            <a:r>
              <a:rPr lang="en-US" sz="3200" dirty="0">
                <a:solidFill>
                  <a:srgbClr val="000000"/>
                </a:solidFill>
                <a:latin typeface="+mj-lt"/>
              </a:rPr>
              <a:t>Abundant polymetallic nodules on sea floor can provide enormous quantities of battery-grade metals for the green economy</a:t>
            </a:r>
          </a:p>
          <a:p>
            <a:r>
              <a:rPr lang="en-US" sz="3200" dirty="0">
                <a:solidFill>
                  <a:srgbClr val="000000"/>
                </a:solidFill>
                <a:latin typeface="+mj-lt"/>
              </a:rPr>
              <a:t>United Nations Convention on the Law of the Sea established the Seabed Authority and gave it jurisdiction to govern sea floor resources in international waters</a:t>
            </a:r>
          </a:p>
          <a:p>
            <a:r>
              <a:rPr lang="en-US" sz="3200" dirty="0">
                <a:solidFill>
                  <a:srgbClr val="000000"/>
                </a:solidFill>
                <a:latin typeface="+mj-lt"/>
              </a:rPr>
              <a:t>The Seabed Authority’s mandate was to make sure the resources of the sea floor would be equitably distributed </a:t>
            </a:r>
          </a:p>
        </p:txBody>
      </p:sp>
    </p:spTree>
    <p:extLst>
      <p:ext uri="{BB962C8B-B14F-4D97-AF65-F5344CB8AC3E}">
        <p14:creationId xmlns:p14="http://schemas.microsoft.com/office/powerpoint/2010/main" val="303003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ELCOME TO SODOM (Trailer)">
            <a:hlinkClick r:id="" action="ppaction://media"/>
            <a:extLst>
              <a:ext uri="{FF2B5EF4-FFF2-40B4-BE49-F238E27FC236}">
                <a16:creationId xmlns:a16="http://schemas.microsoft.com/office/drawing/2014/main" id="{A9558987-2BDD-CC38-C4B2-FB7363A27513}"/>
              </a:ext>
            </a:extLst>
          </p:cNvPr>
          <p:cNvPicPr>
            <a:picLocks noGrp="1" noRot="1" noChangeAspect="1"/>
          </p:cNvPicPr>
          <p:nvPr>
            <p:ph idx="1"/>
            <a:videoFile r:link="rId1"/>
          </p:nvPr>
        </p:nvPicPr>
        <p:blipFill>
          <a:blip r:embed="rId4"/>
          <a:stretch>
            <a:fillRect/>
          </a:stretch>
        </p:blipFill>
        <p:spPr>
          <a:xfrm>
            <a:off x="0" y="0"/>
            <a:ext cx="12192000" cy="6883270"/>
          </a:xfrm>
          <a:prstGeom prst="rect">
            <a:avLst/>
          </a:prstGeom>
        </p:spPr>
      </p:pic>
    </p:spTree>
    <p:extLst>
      <p:ext uri="{BB962C8B-B14F-4D97-AF65-F5344CB8AC3E}">
        <p14:creationId xmlns:p14="http://schemas.microsoft.com/office/powerpoint/2010/main" val="65670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D738A-58E2-DDE2-612E-177ADF1702D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88B34C-D77C-BEE5-81DE-4459596981BD}"/>
              </a:ext>
            </a:extLst>
          </p:cNvPr>
          <p:cNvSpPr>
            <a:spLocks noGrp="1"/>
          </p:cNvSpPr>
          <p:nvPr>
            <p:ph idx="1"/>
          </p:nvPr>
        </p:nvSpPr>
        <p:spPr>
          <a:xfrm>
            <a:off x="838200" y="263236"/>
            <a:ext cx="4717473" cy="5913727"/>
          </a:xfrm>
        </p:spPr>
        <p:txBody>
          <a:bodyPr>
            <a:normAutofit/>
          </a:bodyPr>
          <a:lstStyle/>
          <a:p>
            <a:r>
              <a:rPr lang="en-US" dirty="0">
                <a:solidFill>
                  <a:srgbClr val="000000"/>
                </a:solidFill>
                <a:latin typeface="+mj-lt"/>
              </a:rPr>
              <a:t>However, the Seabed Authority secretly set aside highly valuable tracts of nodules a private corporation for their future use and profit taking. </a:t>
            </a:r>
          </a:p>
          <a:p>
            <a:r>
              <a:rPr lang="en-US" dirty="0">
                <a:solidFill>
                  <a:srgbClr val="000000"/>
                </a:solidFill>
                <a:latin typeface="+mj-lt"/>
              </a:rPr>
              <a:t>This has raised concerns about the Seabed Authority’s commitment to protecting life on the ocean floor. </a:t>
            </a:r>
          </a:p>
          <a:p>
            <a:r>
              <a:rPr lang="en-US" b="0" dirty="0">
                <a:solidFill>
                  <a:srgbClr val="000000"/>
                </a:solidFill>
                <a:latin typeface="+mj-lt"/>
              </a:rPr>
              <a:t>The Pacific Island nations Nauru and Tonga are listed developing nation partners of this company in name only </a:t>
            </a:r>
            <a:endParaRPr lang="en-US" sz="4000" dirty="0">
              <a:latin typeface="+mj-lt"/>
            </a:endParaRPr>
          </a:p>
        </p:txBody>
      </p:sp>
      <p:pic>
        <p:nvPicPr>
          <p:cNvPr id="5" name="Picture 4" descr="A person standing in front of a large blue wall&#10;&#10;Description automatically generated">
            <a:extLst>
              <a:ext uri="{FF2B5EF4-FFF2-40B4-BE49-F238E27FC236}">
                <a16:creationId xmlns:a16="http://schemas.microsoft.com/office/drawing/2014/main" id="{5B1FF2C1-805A-BA0D-CE77-694277D61403}"/>
              </a:ext>
            </a:extLst>
          </p:cNvPr>
          <p:cNvPicPr>
            <a:picLocks noChangeAspect="1"/>
          </p:cNvPicPr>
          <p:nvPr/>
        </p:nvPicPr>
        <p:blipFill rotWithShape="1">
          <a:blip r:embed="rId2">
            <a:extLst>
              <a:ext uri="{28A0092B-C50C-407E-A947-70E740481C1C}">
                <a14:useLocalDpi xmlns:a14="http://schemas.microsoft.com/office/drawing/2010/main" val="0"/>
              </a:ext>
            </a:extLst>
          </a:blip>
          <a:srcRect l="17946" r="22390"/>
          <a:stretch/>
        </p:blipFill>
        <p:spPr>
          <a:xfrm>
            <a:off x="6054436" y="0"/>
            <a:ext cx="6137564" cy="6858000"/>
          </a:xfrm>
          <a:prstGeom prst="rect">
            <a:avLst/>
          </a:prstGeom>
        </p:spPr>
      </p:pic>
    </p:spTree>
    <p:extLst>
      <p:ext uri="{BB962C8B-B14F-4D97-AF65-F5344CB8AC3E}">
        <p14:creationId xmlns:p14="http://schemas.microsoft.com/office/powerpoint/2010/main" val="2037851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race to mine the bottom of the ocean">
            <a:hlinkClick r:id="" action="ppaction://media"/>
            <a:extLst>
              <a:ext uri="{FF2B5EF4-FFF2-40B4-BE49-F238E27FC236}">
                <a16:creationId xmlns:a16="http://schemas.microsoft.com/office/drawing/2014/main" id="{1916B49A-8CBA-F17F-39A9-3E6D4156AEE3}"/>
              </a:ext>
            </a:extLst>
          </p:cNvPr>
          <p:cNvPicPr>
            <a:picLocks noGrp="1" noRot="1" noChangeAspect="1"/>
          </p:cNvPicPr>
          <p:nvPr>
            <p:ph idx="1"/>
            <a:videoFile r:link="rId1"/>
          </p:nvPr>
        </p:nvPicPr>
        <p:blipFill>
          <a:blip r:embed="rId3"/>
          <a:stretch>
            <a:fillRect/>
          </a:stretch>
        </p:blipFill>
        <p:spPr>
          <a:xfrm>
            <a:off x="0" y="0"/>
            <a:ext cx="12147241" cy="6858000"/>
          </a:xfrm>
          <a:prstGeom prst="rect">
            <a:avLst/>
          </a:prstGeom>
        </p:spPr>
      </p:pic>
    </p:spTree>
    <p:extLst>
      <p:ext uri="{BB962C8B-B14F-4D97-AF65-F5344CB8AC3E}">
        <p14:creationId xmlns:p14="http://schemas.microsoft.com/office/powerpoint/2010/main" val="139750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B63C70EC-D748-35C1-582D-D5AC05EE719E}"/>
              </a:ext>
            </a:extLst>
          </p:cNvPr>
          <p:cNvPicPr>
            <a:picLocks noGrp="1" noChangeAspect="1"/>
          </p:cNvPicPr>
          <p:nvPr>
            <p:ph idx="1"/>
          </p:nvPr>
        </p:nvPicPr>
        <p:blipFill>
          <a:blip r:embed="rId4"/>
          <a:stretch>
            <a:fillRect/>
          </a:stretch>
        </p:blipFill>
        <p:spPr>
          <a:xfrm>
            <a:off x="0" y="670358"/>
            <a:ext cx="12097529" cy="5517283"/>
          </a:xfrm>
        </p:spPr>
      </p:pic>
    </p:spTree>
    <p:extLst>
      <p:ext uri="{BB962C8B-B14F-4D97-AF65-F5344CB8AC3E}">
        <p14:creationId xmlns:p14="http://schemas.microsoft.com/office/powerpoint/2010/main" val="2383295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0E9A72-088D-4662-6094-E22EB15F80E6}"/>
              </a:ext>
            </a:extLst>
          </p:cNvPr>
          <p:cNvPicPr>
            <a:picLocks noGrp="1" noChangeAspect="1"/>
          </p:cNvPicPr>
          <p:nvPr>
            <p:ph idx="1"/>
          </p:nvPr>
        </p:nvPicPr>
        <p:blipFill rotWithShape="1">
          <a:blip r:embed="rId3"/>
          <a:srcRect b="978"/>
          <a:stretch/>
        </p:blipFill>
        <p:spPr>
          <a:xfrm>
            <a:off x="1712454" y="0"/>
            <a:ext cx="9357328" cy="6601995"/>
          </a:xfrm>
        </p:spPr>
      </p:pic>
    </p:spTree>
    <p:extLst>
      <p:ext uri="{BB962C8B-B14F-4D97-AF65-F5344CB8AC3E}">
        <p14:creationId xmlns:p14="http://schemas.microsoft.com/office/powerpoint/2010/main" val="591178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22AA-22D5-F714-4B6D-B9614F3D8EDD}"/>
              </a:ext>
            </a:extLst>
          </p:cNvPr>
          <p:cNvSpPr>
            <a:spLocks noGrp="1"/>
          </p:cNvSpPr>
          <p:nvPr>
            <p:ph type="title"/>
          </p:nvPr>
        </p:nvSpPr>
        <p:spPr/>
        <p:txBody>
          <a:bodyPr/>
          <a:lstStyle/>
          <a:p>
            <a:pPr algn="ctr"/>
            <a:r>
              <a:rPr lang="en-US" dirty="0"/>
              <a:t>A power struggle over cobalt rattles the clean energy revolution (NY Times reading)</a:t>
            </a:r>
          </a:p>
        </p:txBody>
      </p:sp>
      <p:sp>
        <p:nvSpPr>
          <p:cNvPr id="3" name="Content Placeholder 2">
            <a:extLst>
              <a:ext uri="{FF2B5EF4-FFF2-40B4-BE49-F238E27FC236}">
                <a16:creationId xmlns:a16="http://schemas.microsoft.com/office/drawing/2014/main" id="{A1BAC249-1522-4CA1-9A00-C4C8F3D608B7}"/>
              </a:ext>
            </a:extLst>
          </p:cNvPr>
          <p:cNvSpPr>
            <a:spLocks noGrp="1"/>
          </p:cNvSpPr>
          <p:nvPr>
            <p:ph idx="1"/>
          </p:nvPr>
        </p:nvSpPr>
        <p:spPr/>
        <p:txBody>
          <a:bodyPr>
            <a:normAutofit fontScale="92500" lnSpcReduction="10000"/>
          </a:bodyPr>
          <a:lstStyle/>
          <a:p>
            <a:r>
              <a:rPr lang="en-US" dirty="0">
                <a:solidFill>
                  <a:srgbClr val="000000"/>
                </a:solidFill>
                <a:latin typeface="Calibri Light" panose="020F0302020204030204" pitchFamily="34" charset="0"/>
              </a:rPr>
              <a:t>Cobalt is used in batteries to help them run longer and is used in all rechargeable lithium batteries today</a:t>
            </a:r>
          </a:p>
          <a:p>
            <a:r>
              <a:rPr lang="en-US" dirty="0">
                <a:solidFill>
                  <a:srgbClr val="000000"/>
                </a:solidFill>
                <a:latin typeface="Calibri Light" panose="020F0302020204030204" pitchFamily="34" charset="0"/>
              </a:rPr>
              <a:t>Democratic Republic of Congo has </a:t>
            </a:r>
            <a:r>
              <a:rPr lang="en-US" b="0" dirty="0">
                <a:solidFill>
                  <a:srgbClr val="000000"/>
                </a:solidFill>
                <a:latin typeface="Calibri Light" panose="020F0302020204030204" pitchFamily="34" charset="0"/>
              </a:rPr>
              <a:t>the largest and purest untapped cobalt reserves in the world</a:t>
            </a:r>
          </a:p>
          <a:p>
            <a:r>
              <a:rPr lang="en-US" b="0" dirty="0">
                <a:solidFill>
                  <a:srgbClr val="000000"/>
                </a:solidFill>
                <a:latin typeface="Calibri Light" panose="020F0302020204030204" pitchFamily="34" charset="0"/>
              </a:rPr>
              <a:t>China has </a:t>
            </a:r>
            <a:r>
              <a:rPr lang="en-US" dirty="0">
                <a:solidFill>
                  <a:srgbClr val="000000"/>
                </a:solidFill>
                <a:latin typeface="Calibri Light" panose="020F0302020204030204" pitchFamily="34" charset="0"/>
              </a:rPr>
              <a:t>a near monopoly t</a:t>
            </a:r>
            <a:r>
              <a:rPr lang="en-US" b="0" dirty="0">
                <a:solidFill>
                  <a:srgbClr val="000000"/>
                </a:solidFill>
                <a:latin typeface="Calibri Light" panose="020F0302020204030204" pitchFamily="34" charset="0"/>
              </a:rPr>
              <a:t>o mine, process, and acquire much of this cobalt because Chinese companies offered the DRC loans and their assistance to build basic infrastructure in exchange for cobalt access</a:t>
            </a:r>
            <a:endParaRPr lang="en-US" dirty="0">
              <a:solidFill>
                <a:srgbClr val="000000"/>
              </a:solidFill>
              <a:latin typeface="Calibri Light" panose="020F0302020204030204" pitchFamily="34" charset="0"/>
            </a:endParaRPr>
          </a:p>
          <a:p>
            <a:r>
              <a:rPr lang="en-US" dirty="0">
                <a:solidFill>
                  <a:srgbClr val="000000"/>
                </a:solidFill>
                <a:latin typeface="Calibri Light" panose="020F0302020204030204" pitchFamily="34" charset="0"/>
              </a:rPr>
              <a:t>These loans are backed by the Chinese government – the companies are essentially the Chinese government</a:t>
            </a:r>
          </a:p>
          <a:p>
            <a:r>
              <a:rPr lang="en-US" dirty="0">
                <a:solidFill>
                  <a:srgbClr val="000000"/>
                </a:solidFill>
                <a:latin typeface="Calibri Light" panose="020F0302020204030204" pitchFamily="34" charset="0"/>
              </a:rPr>
              <a:t>China invested in the DRC when international banks and US companies would not because of political instability there</a:t>
            </a:r>
          </a:p>
          <a:p>
            <a:pPr marL="0" indent="0">
              <a:buNone/>
            </a:pPr>
            <a:endParaRPr lang="en-US" dirty="0"/>
          </a:p>
        </p:txBody>
      </p:sp>
    </p:spTree>
    <p:extLst>
      <p:ext uri="{BB962C8B-B14F-4D97-AF65-F5344CB8AC3E}">
        <p14:creationId xmlns:p14="http://schemas.microsoft.com/office/powerpoint/2010/main" val="2572894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CE26A-1763-6CE2-3A47-750DF96B49A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BC1388-5172-C192-7E12-21181C6FF19B}"/>
              </a:ext>
            </a:extLst>
          </p:cNvPr>
          <p:cNvSpPr>
            <a:spLocks noGrp="1"/>
          </p:cNvSpPr>
          <p:nvPr>
            <p:ph idx="1"/>
          </p:nvPr>
        </p:nvSpPr>
        <p:spPr>
          <a:xfrm>
            <a:off x="0" y="318654"/>
            <a:ext cx="5825209" cy="6234545"/>
          </a:xfrm>
        </p:spPr>
        <p:txBody>
          <a:bodyPr>
            <a:normAutofit/>
          </a:bodyPr>
          <a:lstStyle/>
          <a:p>
            <a:r>
              <a:rPr lang="en-US" sz="2500" dirty="0">
                <a:solidFill>
                  <a:srgbClr val="000000"/>
                </a:solidFill>
                <a:latin typeface="Calibri Light" panose="020F0302020204030204" pitchFamily="34" charset="0"/>
              </a:rPr>
              <a:t>As part of a lobal power struggle for this cobalt, </a:t>
            </a:r>
            <a:r>
              <a:rPr lang="en-US" sz="2500" b="0" dirty="0">
                <a:solidFill>
                  <a:srgbClr val="000000"/>
                </a:solidFill>
                <a:latin typeface="Calibri Light" panose="020F0302020204030204" pitchFamily="34" charset="0"/>
              </a:rPr>
              <a:t>Chinese companies have come under scrutiny as to whether</a:t>
            </a:r>
          </a:p>
          <a:p>
            <a:pPr lvl="1"/>
            <a:r>
              <a:rPr lang="en-US" sz="2500" b="0" dirty="0">
                <a:solidFill>
                  <a:srgbClr val="000000"/>
                </a:solidFill>
                <a:latin typeface="Calibri Light" panose="020F0302020204030204" pitchFamily="34" charset="0"/>
              </a:rPr>
              <a:t>they are fulfilling their contractual obligations to deliver billions of dollars’ worth of new roads, bridges, power plants to the DRC</a:t>
            </a:r>
          </a:p>
          <a:p>
            <a:pPr lvl="1"/>
            <a:r>
              <a:rPr lang="en-US" sz="2500" b="0" dirty="0">
                <a:solidFill>
                  <a:srgbClr val="000000"/>
                </a:solidFill>
                <a:latin typeface="Calibri Light" panose="020F0302020204030204" pitchFamily="34" charset="0"/>
              </a:rPr>
              <a:t>they have cheated the DRC government out of billions of dollars in payments </a:t>
            </a:r>
          </a:p>
          <a:p>
            <a:pPr lvl="1"/>
            <a:r>
              <a:rPr lang="en-US" sz="2500" b="0" dirty="0">
                <a:solidFill>
                  <a:srgbClr val="000000"/>
                </a:solidFill>
                <a:latin typeface="Calibri Light" panose="020F0302020204030204" pitchFamily="34" charset="0"/>
              </a:rPr>
              <a:t>they endorsed the use of violence to thwart trespassers from nearby villages trying to scavenge cobalt</a:t>
            </a:r>
          </a:p>
          <a:p>
            <a:pPr lvl="1"/>
            <a:r>
              <a:rPr lang="en-US" sz="2500" b="0" dirty="0">
                <a:solidFill>
                  <a:srgbClr val="000000"/>
                </a:solidFill>
                <a:latin typeface="Calibri Light" panose="020F0302020204030204" pitchFamily="34" charset="0"/>
              </a:rPr>
              <a:t>they are responsible for a decrease in workplace safety and increase in workplace injuries</a:t>
            </a:r>
          </a:p>
          <a:p>
            <a:endParaRPr lang="en-US" dirty="0"/>
          </a:p>
        </p:txBody>
      </p:sp>
      <p:pic>
        <p:nvPicPr>
          <p:cNvPr id="11" name="Picture 10" descr="A close up of a bucket&#10;&#10;Description automatically generated">
            <a:extLst>
              <a:ext uri="{FF2B5EF4-FFF2-40B4-BE49-F238E27FC236}">
                <a16:creationId xmlns:a16="http://schemas.microsoft.com/office/drawing/2014/main" id="{56442646-56CA-375E-CC56-CF2831FD7A83}"/>
              </a:ext>
            </a:extLst>
          </p:cNvPr>
          <p:cNvPicPr>
            <a:picLocks noChangeAspect="1"/>
          </p:cNvPicPr>
          <p:nvPr/>
        </p:nvPicPr>
        <p:blipFill rotWithShape="1">
          <a:blip r:embed="rId3">
            <a:extLst>
              <a:ext uri="{28A0092B-C50C-407E-A947-70E740481C1C}">
                <a14:useLocalDpi xmlns:a14="http://schemas.microsoft.com/office/drawing/2010/main" val="0"/>
              </a:ext>
            </a:extLst>
          </a:blip>
          <a:srcRect l="40626" r="2783"/>
          <a:stretch/>
        </p:blipFill>
        <p:spPr>
          <a:xfrm>
            <a:off x="6096000" y="484909"/>
            <a:ext cx="5825209" cy="5405730"/>
          </a:xfrm>
          <a:prstGeom prst="rect">
            <a:avLst/>
          </a:prstGeom>
        </p:spPr>
      </p:pic>
    </p:spTree>
    <p:extLst>
      <p:ext uri="{BB962C8B-B14F-4D97-AF65-F5344CB8AC3E}">
        <p14:creationId xmlns:p14="http://schemas.microsoft.com/office/powerpoint/2010/main" val="1887894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DR Congo's faltering fight against illegal cobalt mines | AFP">
            <a:hlinkClick r:id="" action="ppaction://media"/>
            <a:extLst>
              <a:ext uri="{FF2B5EF4-FFF2-40B4-BE49-F238E27FC236}">
                <a16:creationId xmlns:a16="http://schemas.microsoft.com/office/drawing/2014/main" id="{B97D8BA4-A285-A538-ED8F-34F1ADAEC126}"/>
              </a:ext>
            </a:extLst>
          </p:cNvPr>
          <p:cNvPicPr>
            <a:picLocks noGrp="1" noRot="1" noChangeAspect="1"/>
          </p:cNvPicPr>
          <p:nvPr>
            <p:ph idx="1"/>
            <a:videoFile r:link="rId1"/>
          </p:nvPr>
        </p:nvPicPr>
        <p:blipFill>
          <a:blip r:embed="rId4"/>
          <a:stretch>
            <a:fillRect/>
          </a:stretch>
        </p:blipFill>
        <p:spPr>
          <a:xfrm>
            <a:off x="0" y="0"/>
            <a:ext cx="12095018" cy="6828516"/>
          </a:xfrm>
          <a:prstGeom prst="rect">
            <a:avLst/>
          </a:prstGeom>
        </p:spPr>
      </p:pic>
    </p:spTree>
    <p:extLst>
      <p:ext uri="{BB962C8B-B14F-4D97-AF65-F5344CB8AC3E}">
        <p14:creationId xmlns:p14="http://schemas.microsoft.com/office/powerpoint/2010/main" val="172322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87579DF-8465-C806-1543-71994EC1C009}"/>
              </a:ext>
            </a:extLst>
          </p:cNvPr>
          <p:cNvPicPr>
            <a:picLocks noGrp="1" noChangeAspect="1"/>
          </p:cNvPicPr>
          <p:nvPr>
            <p:ph idx="1"/>
          </p:nvPr>
        </p:nvPicPr>
        <p:blipFill>
          <a:blip r:embed="rId2"/>
          <a:stretch>
            <a:fillRect/>
          </a:stretch>
        </p:blipFill>
        <p:spPr>
          <a:xfrm>
            <a:off x="0" y="588818"/>
            <a:ext cx="12249493" cy="5680364"/>
          </a:xfrm>
        </p:spPr>
      </p:pic>
    </p:spTree>
    <p:extLst>
      <p:ext uri="{BB962C8B-B14F-4D97-AF65-F5344CB8AC3E}">
        <p14:creationId xmlns:p14="http://schemas.microsoft.com/office/powerpoint/2010/main" val="3831424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6173D-6218-3528-4073-A3C9D7E41392}"/>
              </a:ext>
            </a:extLst>
          </p:cNvPr>
          <p:cNvSpPr>
            <a:spLocks noGrp="1"/>
          </p:cNvSpPr>
          <p:nvPr>
            <p:ph type="title"/>
          </p:nvPr>
        </p:nvSpPr>
        <p:spPr/>
        <p:txBody>
          <a:bodyPr/>
          <a:lstStyle/>
          <a:p>
            <a:pPr algn="ctr"/>
            <a:r>
              <a:rPr lang="en-US" dirty="0"/>
              <a:t>The world wants Greenland’s minerals, but Greenlanders are wary (NYT reading)</a:t>
            </a:r>
          </a:p>
        </p:txBody>
      </p:sp>
      <p:sp>
        <p:nvSpPr>
          <p:cNvPr id="3" name="Content Placeholder 2">
            <a:extLst>
              <a:ext uri="{FF2B5EF4-FFF2-40B4-BE49-F238E27FC236}">
                <a16:creationId xmlns:a16="http://schemas.microsoft.com/office/drawing/2014/main" id="{F10B64FE-7496-EB0C-EB95-EADCA8E32242}"/>
              </a:ext>
            </a:extLst>
          </p:cNvPr>
          <p:cNvSpPr>
            <a:spLocks noGrp="1"/>
          </p:cNvSpPr>
          <p:nvPr>
            <p:ph idx="1"/>
          </p:nvPr>
        </p:nvSpPr>
        <p:spPr>
          <a:xfrm>
            <a:off x="838200" y="1825625"/>
            <a:ext cx="4786745" cy="4351338"/>
          </a:xfrm>
        </p:spPr>
        <p:txBody>
          <a:bodyPr>
            <a:normAutofit/>
          </a:bodyPr>
          <a:lstStyle/>
          <a:p>
            <a:r>
              <a:rPr lang="en-US" sz="2400" dirty="0">
                <a:solidFill>
                  <a:srgbClr val="000000"/>
                </a:solidFill>
                <a:latin typeface="Calibri Light" panose="020F0302020204030204" pitchFamily="34" charset="0"/>
              </a:rPr>
              <a:t>Greenland’s extensive mineral deposits are becoming accessible as climate warms and glacial ice retreats</a:t>
            </a:r>
          </a:p>
          <a:p>
            <a:r>
              <a:rPr lang="en-US" sz="2400" dirty="0">
                <a:solidFill>
                  <a:srgbClr val="000000"/>
                </a:solidFill>
                <a:latin typeface="Calibri Light" panose="020F0302020204030204" pitchFamily="34" charset="0"/>
              </a:rPr>
              <a:t>These deposits include tantalum, a key component of mobile phones. Greenland also contains large deposits of rare earth elements, like yttrium, scandium, neodymium and dysprosium. These have unique properties ideal for several industrial applications</a:t>
            </a:r>
          </a:p>
          <a:p>
            <a:pPr marL="0" indent="0">
              <a:buNone/>
            </a:pPr>
            <a:endParaRPr lang="en-US" dirty="0"/>
          </a:p>
        </p:txBody>
      </p:sp>
      <p:pic>
        <p:nvPicPr>
          <p:cNvPr id="5" name="Picture 4" descr="A white cell phone with a chip inside&#10;&#10;Description automatically generated">
            <a:extLst>
              <a:ext uri="{FF2B5EF4-FFF2-40B4-BE49-F238E27FC236}">
                <a16:creationId xmlns:a16="http://schemas.microsoft.com/office/drawing/2014/main" id="{FF44E0C5-339C-9D4B-3E3D-B942C4EB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934" y="1891549"/>
            <a:ext cx="5741866" cy="4663671"/>
          </a:xfrm>
          <a:prstGeom prst="rect">
            <a:avLst/>
          </a:prstGeom>
        </p:spPr>
      </p:pic>
    </p:spTree>
    <p:extLst>
      <p:ext uri="{BB962C8B-B14F-4D97-AF65-F5344CB8AC3E}">
        <p14:creationId xmlns:p14="http://schemas.microsoft.com/office/powerpoint/2010/main" val="476948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69271-5787-2F73-B9D2-BE75CD6DB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BFB19-ED20-6182-5010-11243DDA14C5}"/>
              </a:ext>
            </a:extLst>
          </p:cNvPr>
          <p:cNvSpPr>
            <a:spLocks noGrp="1"/>
          </p:cNvSpPr>
          <p:nvPr>
            <p:ph type="title"/>
          </p:nvPr>
        </p:nvSpPr>
        <p:spPr/>
        <p:txBody>
          <a:bodyPr/>
          <a:lstStyle/>
          <a:p>
            <a:pPr algn="ctr"/>
            <a:r>
              <a:rPr lang="en-US" dirty="0"/>
              <a:t>The world wants Greenland’s minerals, but Greenlanders are wary (NYT reading)</a:t>
            </a:r>
          </a:p>
        </p:txBody>
      </p:sp>
      <p:sp>
        <p:nvSpPr>
          <p:cNvPr id="3" name="Content Placeholder 2">
            <a:extLst>
              <a:ext uri="{FF2B5EF4-FFF2-40B4-BE49-F238E27FC236}">
                <a16:creationId xmlns:a16="http://schemas.microsoft.com/office/drawing/2014/main" id="{EED5FFF7-D049-A651-5847-6744827F8CB7}"/>
              </a:ext>
            </a:extLst>
          </p:cNvPr>
          <p:cNvSpPr>
            <a:spLocks noGrp="1"/>
          </p:cNvSpPr>
          <p:nvPr>
            <p:ph idx="1"/>
          </p:nvPr>
        </p:nvSpPr>
        <p:spPr>
          <a:xfrm>
            <a:off x="838200" y="1825625"/>
            <a:ext cx="4024745" cy="4351338"/>
          </a:xfrm>
        </p:spPr>
        <p:txBody>
          <a:bodyPr>
            <a:normAutofit/>
          </a:bodyPr>
          <a:lstStyle/>
          <a:p>
            <a:r>
              <a:rPr lang="en-US" sz="2400" b="0" dirty="0">
                <a:solidFill>
                  <a:srgbClr val="000000"/>
                </a:solidFill>
                <a:latin typeface="Calibri Light" panose="020F0302020204030204" pitchFamily="34" charset="0"/>
              </a:rPr>
              <a:t>Greenland is a self-governing Danish territory. </a:t>
            </a:r>
            <a:r>
              <a:rPr lang="en-US" sz="2400" dirty="0">
                <a:solidFill>
                  <a:srgbClr val="000000"/>
                </a:solidFill>
                <a:latin typeface="Calibri Light" panose="020F0302020204030204" pitchFamily="34" charset="0"/>
              </a:rPr>
              <a:t>Greenlanders manage</a:t>
            </a:r>
            <a:r>
              <a:rPr lang="en-US" sz="2400" b="0" dirty="0">
                <a:solidFill>
                  <a:srgbClr val="000000"/>
                </a:solidFill>
                <a:latin typeface="Calibri Light" panose="020F0302020204030204" pitchFamily="34" charset="0"/>
              </a:rPr>
              <a:t> its domestic affairs independent of Denmark, but foreign policy and budget is dictated by Denmark </a:t>
            </a:r>
          </a:p>
          <a:p>
            <a:r>
              <a:rPr lang="en-US" sz="2400" b="0" dirty="0">
                <a:solidFill>
                  <a:srgbClr val="000000"/>
                </a:solidFill>
                <a:latin typeface="Calibri Light" panose="020F0302020204030204" pitchFamily="34" charset="0"/>
              </a:rPr>
              <a:t>The US see Greenland as a ‘solution’ because</a:t>
            </a:r>
            <a:r>
              <a:rPr lang="en-US" sz="2400" b="1" dirty="0">
                <a:solidFill>
                  <a:srgbClr val="000000"/>
                </a:solidFill>
                <a:latin typeface="Calibri Light" panose="020F0302020204030204" pitchFamily="34" charset="0"/>
              </a:rPr>
              <a:t> </a:t>
            </a:r>
            <a:r>
              <a:rPr lang="en-US" sz="2400" b="0" dirty="0">
                <a:solidFill>
                  <a:srgbClr val="000000"/>
                </a:solidFill>
                <a:latin typeface="Calibri Light" panose="020F0302020204030204" pitchFamily="34" charset="0"/>
              </a:rPr>
              <a:t>China has a near monopoly on many of the green economy minerals elsewhere</a:t>
            </a:r>
          </a:p>
          <a:p>
            <a:endParaRPr lang="en-US" dirty="0"/>
          </a:p>
        </p:txBody>
      </p:sp>
      <p:pic>
        <p:nvPicPr>
          <p:cNvPr id="4" name="Online Media 3" title="Greenland: Farmers protest against rare earths mining plans">
            <a:hlinkClick r:id="" action="ppaction://media"/>
            <a:extLst>
              <a:ext uri="{FF2B5EF4-FFF2-40B4-BE49-F238E27FC236}">
                <a16:creationId xmlns:a16="http://schemas.microsoft.com/office/drawing/2014/main" id="{DEBBF818-9473-A547-9A03-C8FD2434A3A7}"/>
              </a:ext>
            </a:extLst>
          </p:cNvPr>
          <p:cNvPicPr>
            <a:picLocks noRot="1" noChangeAspect="1"/>
          </p:cNvPicPr>
          <p:nvPr>
            <a:videoFile r:link="rId1"/>
          </p:nvPr>
        </p:nvPicPr>
        <p:blipFill>
          <a:blip r:embed="rId3"/>
          <a:stretch>
            <a:fillRect/>
          </a:stretch>
        </p:blipFill>
        <p:spPr>
          <a:xfrm>
            <a:off x="5293277" y="1925782"/>
            <a:ext cx="6724098" cy="3796145"/>
          </a:xfrm>
          <a:prstGeom prst="rect">
            <a:avLst/>
          </a:prstGeom>
        </p:spPr>
      </p:pic>
    </p:spTree>
    <p:extLst>
      <p:ext uri="{BB962C8B-B14F-4D97-AF65-F5344CB8AC3E}">
        <p14:creationId xmlns:p14="http://schemas.microsoft.com/office/powerpoint/2010/main" val="32230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world with different colored arrows&#10;&#10;Description automatically generated">
            <a:extLst>
              <a:ext uri="{FF2B5EF4-FFF2-40B4-BE49-F238E27FC236}">
                <a16:creationId xmlns:a16="http://schemas.microsoft.com/office/drawing/2014/main" id="{42114600-8250-85C4-00E3-93C42288CD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30253" y="-76390"/>
            <a:ext cx="7131494" cy="7010780"/>
          </a:xfrm>
        </p:spPr>
      </p:pic>
    </p:spTree>
    <p:extLst>
      <p:ext uri="{BB962C8B-B14F-4D97-AF65-F5344CB8AC3E}">
        <p14:creationId xmlns:p14="http://schemas.microsoft.com/office/powerpoint/2010/main" val="618406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8E1D5E13-FC0D-CCCC-C0DC-B8A171A43887}"/>
              </a:ext>
            </a:extLst>
          </p:cNvPr>
          <p:cNvPicPr>
            <a:picLocks noGrp="1" noChangeAspect="1"/>
          </p:cNvPicPr>
          <p:nvPr>
            <p:ph idx="1"/>
          </p:nvPr>
        </p:nvPicPr>
        <p:blipFill>
          <a:blip r:embed="rId4"/>
          <a:stretch>
            <a:fillRect/>
          </a:stretch>
        </p:blipFill>
        <p:spPr>
          <a:xfrm>
            <a:off x="857644" y="143477"/>
            <a:ext cx="10705092" cy="6571046"/>
          </a:xfrm>
          <a:ln w="12700">
            <a:solidFill>
              <a:schemeClr val="accent1"/>
            </a:solidFill>
          </a:ln>
        </p:spPr>
      </p:pic>
      <p:pic>
        <p:nvPicPr>
          <p:cNvPr id="7" name="Picture 6">
            <a:extLst>
              <a:ext uri="{FF2B5EF4-FFF2-40B4-BE49-F238E27FC236}">
                <a16:creationId xmlns:a16="http://schemas.microsoft.com/office/drawing/2014/main" id="{A20D3EEE-D2EB-D37C-EBF5-E0EA12C0B14F}"/>
              </a:ext>
            </a:extLst>
          </p:cNvPr>
          <p:cNvPicPr>
            <a:picLocks noChangeAspect="1"/>
          </p:cNvPicPr>
          <p:nvPr/>
        </p:nvPicPr>
        <p:blipFill>
          <a:blip r:embed="rId5"/>
          <a:stretch>
            <a:fillRect/>
          </a:stretch>
        </p:blipFill>
        <p:spPr>
          <a:xfrm>
            <a:off x="857644" y="143477"/>
            <a:ext cx="4976291" cy="1150720"/>
          </a:xfrm>
          <a:prstGeom prst="rect">
            <a:avLst/>
          </a:prstGeom>
        </p:spPr>
      </p:pic>
    </p:spTree>
    <p:extLst>
      <p:ext uri="{BB962C8B-B14F-4D97-AF65-F5344CB8AC3E}">
        <p14:creationId xmlns:p14="http://schemas.microsoft.com/office/powerpoint/2010/main" val="279465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985A-5082-A7EF-AD3E-7ACBC1D44371}"/>
              </a:ext>
            </a:extLst>
          </p:cNvPr>
          <p:cNvSpPr>
            <a:spLocks noGrp="1"/>
          </p:cNvSpPr>
          <p:nvPr>
            <p:ph type="title"/>
          </p:nvPr>
        </p:nvSpPr>
        <p:spPr/>
        <p:txBody>
          <a:bodyPr/>
          <a:lstStyle/>
          <a:p>
            <a:pPr algn="ctr"/>
            <a:r>
              <a:rPr lang="en-US" dirty="0"/>
              <a:t>Electronic marvels turn into dangerous trash in east Africa (NY Times reading)</a:t>
            </a:r>
          </a:p>
        </p:txBody>
      </p:sp>
      <p:sp>
        <p:nvSpPr>
          <p:cNvPr id="3" name="Content Placeholder 2">
            <a:extLst>
              <a:ext uri="{FF2B5EF4-FFF2-40B4-BE49-F238E27FC236}">
                <a16:creationId xmlns:a16="http://schemas.microsoft.com/office/drawing/2014/main" id="{1C572FEB-D331-437E-CED2-A4CCE9E826C0}"/>
              </a:ext>
            </a:extLst>
          </p:cNvPr>
          <p:cNvSpPr>
            <a:spLocks noGrp="1"/>
          </p:cNvSpPr>
          <p:nvPr>
            <p:ph idx="1"/>
          </p:nvPr>
        </p:nvSpPr>
        <p:spPr/>
        <p:txBody>
          <a:bodyPr/>
          <a:lstStyle/>
          <a:p>
            <a:r>
              <a:rPr lang="en-US" dirty="0"/>
              <a:t>Rising incomes in Africa allow people to buy more electronic devices</a:t>
            </a:r>
          </a:p>
          <a:p>
            <a:r>
              <a:rPr lang="en-US" dirty="0"/>
              <a:t>Electrical blackouts can create a demand for batteries and solar cells</a:t>
            </a:r>
          </a:p>
          <a:p>
            <a:r>
              <a:rPr lang="en-US" dirty="0"/>
              <a:t>Lack of infrastructure to collect and process e-waste </a:t>
            </a:r>
          </a:p>
          <a:p>
            <a:r>
              <a:rPr lang="en-US" dirty="0"/>
              <a:t>Investment and training to handle growing amounts of e-waste is lacking in parts of Africa</a:t>
            </a:r>
          </a:p>
          <a:p>
            <a:r>
              <a:rPr lang="en-US" dirty="0"/>
              <a:t>The hesitation of companies to pay for recycling their e-waste because of lack of regulation </a:t>
            </a:r>
          </a:p>
          <a:p>
            <a:r>
              <a:rPr lang="en-US" dirty="0"/>
              <a:t>Improper e-waste recycling contributes to environmental lead pollution</a:t>
            </a:r>
          </a:p>
        </p:txBody>
      </p:sp>
    </p:spTree>
    <p:extLst>
      <p:ext uri="{BB962C8B-B14F-4D97-AF65-F5344CB8AC3E}">
        <p14:creationId xmlns:p14="http://schemas.microsoft.com/office/powerpoint/2010/main" val="801183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7B38C0-742C-BA4D-A01A-7ED60D0A5328}"/>
              </a:ext>
            </a:extLst>
          </p:cNvPr>
          <p:cNvPicPr>
            <a:picLocks noGrp="1" noChangeAspect="1"/>
          </p:cNvPicPr>
          <p:nvPr>
            <p:ph idx="1"/>
          </p:nvPr>
        </p:nvPicPr>
        <p:blipFill>
          <a:blip r:embed="rId3"/>
          <a:stretch>
            <a:fillRect/>
          </a:stretch>
        </p:blipFill>
        <p:spPr>
          <a:xfrm>
            <a:off x="233484" y="1196830"/>
            <a:ext cx="11725031" cy="4990812"/>
          </a:xfrm>
        </p:spPr>
      </p:pic>
      <p:pic>
        <p:nvPicPr>
          <p:cNvPr id="7" name="Picture 6">
            <a:extLst>
              <a:ext uri="{FF2B5EF4-FFF2-40B4-BE49-F238E27FC236}">
                <a16:creationId xmlns:a16="http://schemas.microsoft.com/office/drawing/2014/main" id="{1FB0BBFC-9BB8-3B08-D452-F5BE77A7E654}"/>
              </a:ext>
            </a:extLst>
          </p:cNvPr>
          <p:cNvPicPr>
            <a:picLocks noChangeAspect="1"/>
          </p:cNvPicPr>
          <p:nvPr/>
        </p:nvPicPr>
        <p:blipFill>
          <a:blip r:embed="rId4"/>
          <a:stretch>
            <a:fillRect/>
          </a:stretch>
        </p:blipFill>
        <p:spPr>
          <a:xfrm>
            <a:off x="233484" y="383747"/>
            <a:ext cx="8096944" cy="813083"/>
          </a:xfrm>
          <a:prstGeom prst="rect">
            <a:avLst/>
          </a:prstGeom>
        </p:spPr>
      </p:pic>
    </p:spTree>
    <p:extLst>
      <p:ext uri="{BB962C8B-B14F-4D97-AF65-F5344CB8AC3E}">
        <p14:creationId xmlns:p14="http://schemas.microsoft.com/office/powerpoint/2010/main" val="1965614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C0F6C-4236-EAE2-B21F-74B3AAA8BDFF}"/>
              </a:ext>
            </a:extLst>
          </p:cNvPr>
          <p:cNvSpPr>
            <a:spLocks noGrp="1"/>
          </p:cNvSpPr>
          <p:nvPr>
            <p:ph type="title"/>
          </p:nvPr>
        </p:nvSpPr>
        <p:spPr/>
        <p:txBody>
          <a:bodyPr/>
          <a:lstStyle/>
          <a:p>
            <a:pPr algn="ctr"/>
            <a:r>
              <a:rPr lang="en-US" dirty="0"/>
              <a:t>Trying to live a day without plastics (NY Times reading)</a:t>
            </a:r>
          </a:p>
        </p:txBody>
      </p:sp>
      <p:sp>
        <p:nvSpPr>
          <p:cNvPr id="3" name="Content Placeholder 2">
            <a:extLst>
              <a:ext uri="{FF2B5EF4-FFF2-40B4-BE49-F238E27FC236}">
                <a16:creationId xmlns:a16="http://schemas.microsoft.com/office/drawing/2014/main" id="{00408136-795E-E918-C29B-6D50DA401CEB}"/>
              </a:ext>
            </a:extLst>
          </p:cNvPr>
          <p:cNvSpPr>
            <a:spLocks noGrp="1"/>
          </p:cNvSpPr>
          <p:nvPr>
            <p:ph idx="1"/>
          </p:nvPr>
        </p:nvSpPr>
        <p:spPr/>
        <p:txBody>
          <a:bodyPr>
            <a:normAutofit fontScale="92500" lnSpcReduction="10000"/>
          </a:bodyPr>
          <a:lstStyle/>
          <a:p>
            <a:r>
              <a:rPr lang="en-US" dirty="0">
                <a:latin typeface="+mj-lt"/>
              </a:rPr>
              <a:t>Plastics are unavoidable and we encounter them constantly each day</a:t>
            </a:r>
          </a:p>
          <a:p>
            <a:r>
              <a:rPr lang="en-US" dirty="0">
                <a:latin typeface="+mj-lt"/>
              </a:rPr>
              <a:t>Living without plastic would be hard to do unless you were wealthy and willing to make a lot of lifestyle changes</a:t>
            </a:r>
          </a:p>
          <a:p>
            <a:r>
              <a:rPr lang="en-US" dirty="0">
                <a:latin typeface="+mj-lt"/>
              </a:rPr>
              <a:t>Some uses of plastic improve fuel economy and enhance efficiencies, such as the use of plastic in automobiles</a:t>
            </a:r>
          </a:p>
          <a:p>
            <a:r>
              <a:rPr lang="en-US" dirty="0">
                <a:latin typeface="+mj-lt"/>
              </a:rPr>
              <a:t>Reducing single use plastics is a more feasible and likely to help than banning all plastic everywhere</a:t>
            </a:r>
          </a:p>
          <a:p>
            <a:r>
              <a:rPr lang="en-US" dirty="0">
                <a:latin typeface="+mj-lt"/>
              </a:rPr>
              <a:t>Plastics manufacturers who need to be held more accountable for producing so much plastic</a:t>
            </a:r>
          </a:p>
          <a:p>
            <a:r>
              <a:rPr lang="en-US" dirty="0">
                <a:latin typeface="+mj-lt"/>
              </a:rPr>
              <a:t>The burden of reducing exposure to many of these chemicals remains with consumers.</a:t>
            </a:r>
          </a:p>
          <a:p>
            <a:endParaRPr lang="en-US" dirty="0"/>
          </a:p>
          <a:p>
            <a:endParaRPr lang="en-US" dirty="0"/>
          </a:p>
        </p:txBody>
      </p:sp>
    </p:spTree>
    <p:extLst>
      <p:ext uri="{BB962C8B-B14F-4D97-AF65-F5344CB8AC3E}">
        <p14:creationId xmlns:p14="http://schemas.microsoft.com/office/powerpoint/2010/main" val="3994519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A082-CA5C-66B8-F818-AEB6AFB1003B}"/>
              </a:ext>
            </a:extLst>
          </p:cNvPr>
          <p:cNvSpPr>
            <a:spLocks noGrp="1"/>
          </p:cNvSpPr>
          <p:nvPr>
            <p:ph type="title"/>
          </p:nvPr>
        </p:nvSpPr>
        <p:spPr/>
        <p:txBody>
          <a:bodyPr/>
          <a:lstStyle/>
          <a:p>
            <a:r>
              <a:rPr lang="en-US" dirty="0"/>
              <a:t>Plastic can also harm our health</a:t>
            </a:r>
          </a:p>
        </p:txBody>
      </p:sp>
      <p:sp>
        <p:nvSpPr>
          <p:cNvPr id="3" name="Content Placeholder 2">
            <a:extLst>
              <a:ext uri="{FF2B5EF4-FFF2-40B4-BE49-F238E27FC236}">
                <a16:creationId xmlns:a16="http://schemas.microsoft.com/office/drawing/2014/main" id="{ED7A10C2-0B9E-BB6E-479F-59F980AF8A77}"/>
              </a:ext>
            </a:extLst>
          </p:cNvPr>
          <p:cNvSpPr>
            <a:spLocks noGrp="1"/>
          </p:cNvSpPr>
          <p:nvPr>
            <p:ph idx="1"/>
          </p:nvPr>
        </p:nvSpPr>
        <p:spPr>
          <a:xfrm>
            <a:off x="838200" y="1825625"/>
            <a:ext cx="3248891" cy="4351338"/>
          </a:xfrm>
        </p:spPr>
        <p:txBody>
          <a:bodyPr/>
          <a:lstStyle/>
          <a:p>
            <a:r>
              <a:rPr lang="en-US" dirty="0"/>
              <a:t>Plastic additives — such as BPA and phthalates — may disrupt the endocrine system in humans</a:t>
            </a:r>
          </a:p>
        </p:txBody>
      </p:sp>
      <p:pic>
        <p:nvPicPr>
          <p:cNvPr id="4" name="Online Media 3" title="How to avoid 'disrupting' chemicals found in plastics | ABC News">
            <a:hlinkClick r:id="" action="ppaction://media"/>
            <a:extLst>
              <a:ext uri="{FF2B5EF4-FFF2-40B4-BE49-F238E27FC236}">
                <a16:creationId xmlns:a16="http://schemas.microsoft.com/office/drawing/2014/main" id="{6DE14EE3-D626-88AA-17D0-7E71E1A2446B}"/>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343848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44AA06-D935-1359-571D-DA8BD85599C1}"/>
              </a:ext>
            </a:extLst>
          </p:cNvPr>
          <p:cNvPicPr>
            <a:picLocks noGrp="1" noChangeAspect="1"/>
          </p:cNvPicPr>
          <p:nvPr>
            <p:ph idx="1"/>
          </p:nvPr>
        </p:nvPicPr>
        <p:blipFill>
          <a:blip r:embed="rId3"/>
          <a:stretch>
            <a:fillRect/>
          </a:stretch>
        </p:blipFill>
        <p:spPr>
          <a:xfrm>
            <a:off x="2854036" y="-103544"/>
            <a:ext cx="6068291" cy="6961544"/>
          </a:xfrm>
        </p:spPr>
      </p:pic>
    </p:spTree>
    <p:extLst>
      <p:ext uri="{BB962C8B-B14F-4D97-AF65-F5344CB8AC3E}">
        <p14:creationId xmlns:p14="http://schemas.microsoft.com/office/powerpoint/2010/main" val="2754609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1378</Words>
  <Application>Microsoft Office PowerPoint</Application>
  <PresentationFormat>Widescreen</PresentationFormat>
  <Paragraphs>90</Paragraphs>
  <Slides>29</Slides>
  <Notes>19</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HardingText-Regular</vt:lpstr>
      <vt:lpstr>Office Theme</vt:lpstr>
      <vt:lpstr>Resources and population: global issues of consumption</vt:lpstr>
      <vt:lpstr>PowerPoint Presentation</vt:lpstr>
      <vt:lpstr>PowerPoint Presentation</vt:lpstr>
      <vt:lpstr>PowerPoint Presentation</vt:lpstr>
      <vt:lpstr>Electronic marvels turn into dangerous trash in east Africa (NY Times reading)</vt:lpstr>
      <vt:lpstr>PowerPoint Presentation</vt:lpstr>
      <vt:lpstr>Trying to live a day without plastics (NY Times reading)</vt:lpstr>
      <vt:lpstr>Plastic can also harm our health</vt:lpstr>
      <vt:lpstr>PowerPoint Presentation</vt:lpstr>
      <vt:lpstr>PowerPoint Presentation</vt:lpstr>
      <vt:lpstr>PowerPoint Presentation</vt:lpstr>
      <vt:lpstr>PowerPoint Presentation</vt:lpstr>
      <vt:lpstr>In the ocean, it’s snowing microplastics (NY Times reading)</vt:lpstr>
      <vt:lpstr>PowerPoint Presentation</vt:lpstr>
      <vt:lpstr>PowerPoint Presentation</vt:lpstr>
      <vt:lpstr>PowerPoint Presentation</vt:lpstr>
      <vt:lpstr>PowerPoint Presentation</vt:lpstr>
      <vt:lpstr>PowerPoint Presentation</vt:lpstr>
      <vt:lpstr>Secret data, tiny islands, and a quest for treasure on the ocean floor (NYT reading) </vt:lpstr>
      <vt:lpstr>PowerPoint Presentation</vt:lpstr>
      <vt:lpstr>PowerPoint Presentation</vt:lpstr>
      <vt:lpstr>PowerPoint Presentation</vt:lpstr>
      <vt:lpstr>PowerPoint Presentation</vt:lpstr>
      <vt:lpstr>A power struggle over cobalt rattles the clean energy revolution (NY Times reading)</vt:lpstr>
      <vt:lpstr>PowerPoint Presentation</vt:lpstr>
      <vt:lpstr>PowerPoint Presentation</vt:lpstr>
      <vt:lpstr>PowerPoint Presentation</vt:lpstr>
      <vt:lpstr>The world wants Greenland’s minerals, but Greenlanders are wary (NYT reading)</vt:lpstr>
      <vt:lpstr>The world wants Greenland’s minerals, but Greenlanders are wary (NYT reading)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Stallins, Jon A.</dc:creator>
  <cp:lastModifiedBy>Stallins, Jon A.</cp:lastModifiedBy>
  <cp:revision>13</cp:revision>
  <dcterms:created xsi:type="dcterms:W3CDTF">2023-12-24T18:08:26Z</dcterms:created>
  <dcterms:modified xsi:type="dcterms:W3CDTF">2024-02-12T21:25:14Z</dcterms:modified>
</cp:coreProperties>
</file>