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427" r:id="rId2"/>
    <p:sldId id="827" r:id="rId3"/>
    <p:sldId id="309" r:id="rId4"/>
    <p:sldId id="327" r:id="rId5"/>
    <p:sldId id="846" r:id="rId6"/>
    <p:sldId id="837" r:id="rId7"/>
    <p:sldId id="301" r:id="rId8"/>
    <p:sldId id="840" r:id="rId9"/>
    <p:sldId id="832" r:id="rId10"/>
    <p:sldId id="428" r:id="rId11"/>
    <p:sldId id="440" r:id="rId12"/>
    <p:sldId id="432" r:id="rId13"/>
    <p:sldId id="826" r:id="rId14"/>
    <p:sldId id="442" r:id="rId15"/>
    <p:sldId id="395" r:id="rId16"/>
    <p:sldId id="397" r:id="rId17"/>
    <p:sldId id="396" r:id="rId18"/>
    <p:sldId id="831" r:id="rId19"/>
    <p:sldId id="836" r:id="rId20"/>
    <p:sldId id="834" r:id="rId21"/>
    <p:sldId id="833" r:id="rId22"/>
    <p:sldId id="835" r:id="rId23"/>
    <p:sldId id="818" r:id="rId24"/>
    <p:sldId id="270" r:id="rId25"/>
    <p:sldId id="838" r:id="rId26"/>
    <p:sldId id="839" r:id="rId27"/>
    <p:sldId id="843" r:id="rId28"/>
    <p:sldId id="845" r:id="rId29"/>
    <p:sldId id="272" r:id="rId30"/>
    <p:sldId id="273" r:id="rId31"/>
    <p:sldId id="824" r:id="rId32"/>
    <p:sldId id="842" r:id="rId33"/>
    <p:sldId id="829" r:id="rId34"/>
    <p:sldId id="447" r:id="rId35"/>
    <p:sldId id="435" r:id="rId36"/>
    <p:sldId id="44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AFC80A3-E5F8-4AA7-8D92-8C00FF6CBBF2}">
          <p14:sldIdLst>
            <p14:sldId id="427"/>
            <p14:sldId id="827"/>
          </p14:sldIdLst>
        </p14:section>
        <p14:section name="Discourse" id="{85B19A4F-91C1-47FB-AD66-677C4D9DE33F}">
          <p14:sldIdLst>
            <p14:sldId id="309"/>
            <p14:sldId id="327"/>
            <p14:sldId id="846"/>
            <p14:sldId id="837"/>
            <p14:sldId id="301"/>
            <p14:sldId id="840"/>
          </p14:sldIdLst>
        </p14:section>
        <p14:section name="Good versus bad Anthropocene" id="{AA15AA71-AA24-4C2E-8418-C262B2FD9093}">
          <p14:sldIdLst>
            <p14:sldId id="832"/>
            <p14:sldId id="428"/>
          </p14:sldIdLst>
        </p14:section>
        <p14:section name="Ecomodernism versus environmentalism" id="{520C9F9D-A17C-4DB9-87F2-1690E2BF8365}">
          <p14:sldIdLst>
            <p14:sldId id="440"/>
            <p14:sldId id="432"/>
            <p14:sldId id="826"/>
          </p14:sldIdLst>
        </p14:section>
        <p14:section name="History of the ecomodernist and environmentalist tension" id="{61A0B489-CF3C-4A4B-9306-E25858E3FCAB}">
          <p14:sldIdLst>
            <p14:sldId id="442"/>
            <p14:sldId id="395"/>
            <p14:sldId id="397"/>
            <p14:sldId id="396"/>
          </p14:sldIdLst>
        </p14:section>
        <p14:section name="Discourses for today" id="{99366DDF-AA5B-4417-B4E4-2F7F2AD2E216}">
          <p14:sldIdLst>
            <p14:sldId id="831"/>
            <p14:sldId id="836"/>
            <p14:sldId id="834"/>
            <p14:sldId id="833"/>
            <p14:sldId id="835"/>
          </p14:sldIdLst>
        </p14:section>
        <p14:section name="Tempering the ecomodernist zeal" id="{EDDF8403-9018-42BC-B0B7-179FE9650570}">
          <p14:sldIdLst>
            <p14:sldId id="818"/>
            <p14:sldId id="270"/>
            <p14:sldId id="838"/>
            <p14:sldId id="839"/>
            <p14:sldId id="843"/>
            <p14:sldId id="845"/>
            <p14:sldId id="272"/>
            <p14:sldId id="273"/>
            <p14:sldId id="824"/>
            <p14:sldId id="842"/>
            <p14:sldId id="829"/>
          </p14:sldIdLst>
        </p14:section>
        <p14:section name="Policies for the Anthropocene" id="{7A6F849B-54E0-4C1D-B381-983624F71827}">
          <p14:sldIdLst>
            <p14:sldId id="447"/>
            <p14:sldId id="435"/>
            <p14:sldId id="44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0" autoAdjust="0"/>
    <p:restoredTop sz="72362" autoAdjust="0"/>
  </p:normalViewPr>
  <p:slideViewPr>
    <p:cSldViewPr snapToGrid="0">
      <p:cViewPr varScale="1">
        <p:scale>
          <a:sx n="59" d="100"/>
          <a:sy n="59" d="100"/>
        </p:scale>
        <p:origin x="1334" y="67"/>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1771"/>
    </p:cViewPr>
  </p:sorter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DBD46E-5E51-90A6-76F1-8A40CE378F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9632A3C-6ABE-9939-646A-75463D0CE6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12B46F-A8CE-4043-AEC5-B5CF856D64FF}" type="datetimeFigureOut">
              <a:rPr lang="en-US" smtClean="0"/>
              <a:t>1/23/2024</a:t>
            </a:fld>
            <a:endParaRPr lang="en-US" dirty="0"/>
          </a:p>
        </p:txBody>
      </p:sp>
      <p:sp>
        <p:nvSpPr>
          <p:cNvPr id="4" name="Footer Placeholder 3">
            <a:extLst>
              <a:ext uri="{FF2B5EF4-FFF2-40B4-BE49-F238E27FC236}">
                <a16:creationId xmlns:a16="http://schemas.microsoft.com/office/drawing/2014/main" id="{5EC9A54F-60F5-2620-D46E-A592E576C4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E8E3CCC-8CF0-D31F-2044-E99FCB4A8E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9502C8-1A9B-4E9C-8AED-3DE2519E3905}" type="slidenum">
              <a:rPr lang="en-US" smtClean="0"/>
              <a:t>‹#›</a:t>
            </a:fld>
            <a:endParaRPr lang="en-US" dirty="0"/>
          </a:p>
        </p:txBody>
      </p:sp>
    </p:spTree>
    <p:extLst>
      <p:ext uri="{BB962C8B-B14F-4D97-AF65-F5344CB8AC3E}">
        <p14:creationId xmlns:p14="http://schemas.microsoft.com/office/powerpoint/2010/main" val="3545016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956A6B-0B5D-46BE-8E94-82944D59CFAA}" type="datetimeFigureOut">
              <a:rPr lang="en-US" smtClean="0"/>
              <a:t>1/23/2024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A2693-68D1-4897-881E-72577F3A15AE}" type="slidenum">
              <a:rPr lang="en-US" smtClean="0"/>
              <a:t>‹#›</a:t>
            </a:fld>
            <a:endParaRPr lang="en-US" dirty="0"/>
          </a:p>
        </p:txBody>
      </p:sp>
    </p:spTree>
    <p:extLst>
      <p:ext uri="{BB962C8B-B14F-4D97-AF65-F5344CB8AC3E}">
        <p14:creationId xmlns:p14="http://schemas.microsoft.com/office/powerpoint/2010/main" val="74237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9987AB0-3D62-4FD5-A12E-7CFC74DE1C78}"/>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F7595862-4F89-4A9E-986A-D1A388EEC0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316" name="Slide Number Placeholder 3">
            <a:extLst>
              <a:ext uri="{FF2B5EF4-FFF2-40B4-BE49-F238E27FC236}">
                <a16:creationId xmlns:a16="http://schemas.microsoft.com/office/drawing/2014/main" id="{D3A68204-CDBD-44D0-9D4F-C763E42874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2"/>
                </a:solidFill>
                <a:latin typeface="Arial" panose="020B0604020202020204" pitchFamily="34" charset="0"/>
              </a:defRPr>
            </a:lvl1pPr>
            <a:lvl2pPr marL="742950" indent="-285750">
              <a:defRPr sz="4000">
                <a:solidFill>
                  <a:schemeClr val="tx2"/>
                </a:solidFill>
                <a:latin typeface="Arial" panose="020B0604020202020204" pitchFamily="34" charset="0"/>
              </a:defRPr>
            </a:lvl2pPr>
            <a:lvl3pPr marL="1143000" indent="-228600">
              <a:defRPr sz="4000">
                <a:solidFill>
                  <a:schemeClr val="tx2"/>
                </a:solidFill>
                <a:latin typeface="Arial" panose="020B0604020202020204" pitchFamily="34" charset="0"/>
              </a:defRPr>
            </a:lvl3pPr>
            <a:lvl4pPr marL="1600200" indent="-228600">
              <a:defRPr sz="4000">
                <a:solidFill>
                  <a:schemeClr val="tx2"/>
                </a:solidFill>
                <a:latin typeface="Arial" panose="020B0604020202020204" pitchFamily="34" charset="0"/>
              </a:defRPr>
            </a:lvl4pPr>
            <a:lvl5pPr marL="2057400" indent="-228600">
              <a:defRPr sz="4000">
                <a:solidFill>
                  <a:schemeClr val="tx2"/>
                </a:solidFill>
                <a:latin typeface="Arial" panose="020B0604020202020204" pitchFamily="34" charset="0"/>
              </a:defRPr>
            </a:lvl5pPr>
            <a:lvl6pPr marL="2514600" indent="-228600" eaLnBrk="0" fontAlgn="base" hangingPunct="0">
              <a:spcBef>
                <a:spcPct val="0"/>
              </a:spcBef>
              <a:spcAft>
                <a:spcPct val="0"/>
              </a:spcAft>
              <a:defRPr sz="4000">
                <a:solidFill>
                  <a:schemeClr val="tx2"/>
                </a:solidFill>
                <a:latin typeface="Arial" panose="020B0604020202020204" pitchFamily="34" charset="0"/>
              </a:defRPr>
            </a:lvl6pPr>
            <a:lvl7pPr marL="2971800" indent="-228600" eaLnBrk="0" fontAlgn="base" hangingPunct="0">
              <a:spcBef>
                <a:spcPct val="0"/>
              </a:spcBef>
              <a:spcAft>
                <a:spcPct val="0"/>
              </a:spcAft>
              <a:defRPr sz="4000">
                <a:solidFill>
                  <a:schemeClr val="tx2"/>
                </a:solidFill>
                <a:latin typeface="Arial" panose="020B0604020202020204" pitchFamily="34" charset="0"/>
              </a:defRPr>
            </a:lvl7pPr>
            <a:lvl8pPr marL="3429000" indent="-228600" eaLnBrk="0" fontAlgn="base" hangingPunct="0">
              <a:spcBef>
                <a:spcPct val="0"/>
              </a:spcBef>
              <a:spcAft>
                <a:spcPct val="0"/>
              </a:spcAft>
              <a:defRPr sz="4000">
                <a:solidFill>
                  <a:schemeClr val="tx2"/>
                </a:solidFill>
                <a:latin typeface="Arial" panose="020B0604020202020204" pitchFamily="34" charset="0"/>
              </a:defRPr>
            </a:lvl8pPr>
            <a:lvl9pPr marL="3886200" indent="-228600" eaLnBrk="0" fontAlgn="base" hangingPunct="0">
              <a:spcBef>
                <a:spcPct val="0"/>
              </a:spcBef>
              <a:spcAft>
                <a:spcPct val="0"/>
              </a:spcAft>
              <a:defRPr sz="4000">
                <a:solidFill>
                  <a:schemeClr val="tx2"/>
                </a:solidFill>
                <a:latin typeface="Arial" panose="020B0604020202020204" pitchFamily="34" charset="0"/>
              </a:defRPr>
            </a:lvl9pPr>
          </a:lstStyle>
          <a:p>
            <a:pPr defTabSz="914400"/>
            <a:fld id="{B900B796-16D0-4521-BEF1-93618980F779}" type="slidenum">
              <a:rPr lang="en-US" altLang="en-US" sz="1200" smtClean="0">
                <a:solidFill>
                  <a:srgbClr val="000000"/>
                </a:solidFill>
                <a:latin typeface="Calibri" panose="020F0502020204030204" pitchFamily="34" charset="0"/>
              </a:rPr>
              <a:pPr defTabSz="914400"/>
              <a:t>1</a:t>
            </a:fld>
            <a:endParaRPr lang="en-US" altLang="en-US" sz="1200" dirty="0">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7808BE0F-7934-4EC6-93C2-3765BA004D89}"/>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10EC5FE7-1ECC-4DF4-A886-1D18036DE0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Science is going to help us live better. Humans a benevolent caretaker, replanting and restoring the Earth. We’ve been successful thus far, with science we are becoming smart enough to effect change and manage our impacts.  More people, but more people to address problems that arise.  More people more brains to solve problems</a:t>
            </a:r>
          </a:p>
        </p:txBody>
      </p:sp>
      <p:sp>
        <p:nvSpPr>
          <p:cNvPr id="11268" name="Slide Number Placeholder 3">
            <a:extLst>
              <a:ext uri="{FF2B5EF4-FFF2-40B4-BE49-F238E27FC236}">
                <a16:creationId xmlns:a16="http://schemas.microsoft.com/office/drawing/2014/main" id="{C23E6E2D-9532-4311-9301-08E9CF42DE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2"/>
                </a:solidFill>
                <a:latin typeface="Arial" panose="020B0604020202020204" pitchFamily="34" charset="0"/>
              </a:defRPr>
            </a:lvl1pPr>
            <a:lvl2pPr marL="742950" indent="-285750">
              <a:defRPr sz="4000">
                <a:solidFill>
                  <a:schemeClr val="tx2"/>
                </a:solidFill>
                <a:latin typeface="Arial" panose="020B0604020202020204" pitchFamily="34" charset="0"/>
              </a:defRPr>
            </a:lvl2pPr>
            <a:lvl3pPr marL="1143000" indent="-228600">
              <a:defRPr sz="4000">
                <a:solidFill>
                  <a:schemeClr val="tx2"/>
                </a:solidFill>
                <a:latin typeface="Arial" panose="020B0604020202020204" pitchFamily="34" charset="0"/>
              </a:defRPr>
            </a:lvl3pPr>
            <a:lvl4pPr marL="1600200" indent="-228600">
              <a:defRPr sz="4000">
                <a:solidFill>
                  <a:schemeClr val="tx2"/>
                </a:solidFill>
                <a:latin typeface="Arial" panose="020B0604020202020204" pitchFamily="34" charset="0"/>
              </a:defRPr>
            </a:lvl4pPr>
            <a:lvl5pPr marL="2057400" indent="-228600">
              <a:defRPr sz="4000">
                <a:solidFill>
                  <a:schemeClr val="tx2"/>
                </a:solidFill>
                <a:latin typeface="Arial" panose="020B0604020202020204" pitchFamily="34" charset="0"/>
              </a:defRPr>
            </a:lvl5pPr>
            <a:lvl6pPr marL="2514600" indent="-228600" eaLnBrk="0" fontAlgn="base" hangingPunct="0">
              <a:spcBef>
                <a:spcPct val="0"/>
              </a:spcBef>
              <a:spcAft>
                <a:spcPct val="0"/>
              </a:spcAft>
              <a:defRPr sz="4000">
                <a:solidFill>
                  <a:schemeClr val="tx2"/>
                </a:solidFill>
                <a:latin typeface="Arial" panose="020B0604020202020204" pitchFamily="34" charset="0"/>
              </a:defRPr>
            </a:lvl6pPr>
            <a:lvl7pPr marL="2971800" indent="-228600" eaLnBrk="0" fontAlgn="base" hangingPunct="0">
              <a:spcBef>
                <a:spcPct val="0"/>
              </a:spcBef>
              <a:spcAft>
                <a:spcPct val="0"/>
              </a:spcAft>
              <a:defRPr sz="4000">
                <a:solidFill>
                  <a:schemeClr val="tx2"/>
                </a:solidFill>
                <a:latin typeface="Arial" panose="020B0604020202020204" pitchFamily="34" charset="0"/>
              </a:defRPr>
            </a:lvl7pPr>
            <a:lvl8pPr marL="3429000" indent="-228600" eaLnBrk="0" fontAlgn="base" hangingPunct="0">
              <a:spcBef>
                <a:spcPct val="0"/>
              </a:spcBef>
              <a:spcAft>
                <a:spcPct val="0"/>
              </a:spcAft>
              <a:defRPr sz="4000">
                <a:solidFill>
                  <a:schemeClr val="tx2"/>
                </a:solidFill>
                <a:latin typeface="Arial" panose="020B0604020202020204" pitchFamily="34" charset="0"/>
              </a:defRPr>
            </a:lvl8pPr>
            <a:lvl9pPr marL="3886200" indent="-228600" eaLnBrk="0" fontAlgn="base" hangingPunct="0">
              <a:spcBef>
                <a:spcPct val="0"/>
              </a:spcBef>
              <a:spcAft>
                <a:spcPct val="0"/>
              </a:spcAft>
              <a:defRPr sz="4000">
                <a:solidFill>
                  <a:schemeClr val="tx2"/>
                </a:solidFill>
                <a:latin typeface="Arial" panose="020B0604020202020204" pitchFamily="34" charset="0"/>
              </a:defRPr>
            </a:lvl9pPr>
          </a:lstStyle>
          <a:p>
            <a:pPr defTabSz="914400"/>
            <a:fld id="{F6D732DA-680D-4318-88E7-BBC6E85C4674}" type="slidenum">
              <a:rPr lang="en-US" altLang="en-US" sz="1200" smtClean="0">
                <a:solidFill>
                  <a:srgbClr val="000000"/>
                </a:solidFill>
                <a:latin typeface="Calibri" panose="020F0502020204030204" pitchFamily="34" charset="0"/>
              </a:rPr>
              <a:pPr defTabSz="914400"/>
              <a:t>10</a:t>
            </a:fld>
            <a:endParaRPr lang="en-US" altLang="en-US" sz="1200" dirty="0">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7B8404FF-7CEA-4194-9B3D-B537EA0415B7}"/>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a:extLst>
              <a:ext uri="{FF2B5EF4-FFF2-40B4-BE49-F238E27FC236}">
                <a16:creationId xmlns:a16="http://schemas.microsoft.com/office/drawing/2014/main" id="{69E251EC-91B9-4312-AA1C-FB7DF16C7B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Pro-technology</a:t>
            </a:r>
          </a:p>
        </p:txBody>
      </p:sp>
      <p:sp>
        <p:nvSpPr>
          <p:cNvPr id="145412" name="Slide Number Placeholder 3">
            <a:extLst>
              <a:ext uri="{FF2B5EF4-FFF2-40B4-BE49-F238E27FC236}">
                <a16:creationId xmlns:a16="http://schemas.microsoft.com/office/drawing/2014/main" id="{555A8C47-E6CB-4B27-9FDA-F38F65D891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0E1F77-4231-4E37-A6AC-B7847693AE77}" type="slidenum">
              <a:rPr lang="en-US" altLang="en-US">
                <a:latin typeface="Calibri" panose="020F0502020204030204" pitchFamily="34" charset="0"/>
              </a:rPr>
              <a:pPr/>
              <a:t>11</a:t>
            </a:fld>
            <a:endParaRPr lang="en-US" altLang="en-US" dirty="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 older generation of environmentalists, ecomodernist perspective seem antithetical to everything environmentalism stands for.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http://www.ecomodernism.org/</a:t>
            </a:r>
            <a:br>
              <a:rPr lang="en-US" dirty="0"/>
            </a:br>
            <a:r>
              <a:rPr lang="en-US" dirty="0"/>
              <a:t>https://thebreakthrough.org/issues/energy/the-long-death-of-environmentalism</a:t>
            </a:r>
          </a:p>
          <a:p>
            <a:endParaRPr lang="en-US" dirty="0"/>
          </a:p>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12</a:t>
            </a:fld>
            <a:endParaRPr lang="en-US" dirty="0"/>
          </a:p>
        </p:txBody>
      </p:sp>
    </p:spTree>
    <p:extLst>
      <p:ext uri="{BB962C8B-B14F-4D97-AF65-F5344CB8AC3E}">
        <p14:creationId xmlns:p14="http://schemas.microsoft.com/office/powerpoint/2010/main" val="3001321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Ecomodernist or environmentalist?</a:t>
            </a:r>
            <a:br>
              <a:rPr lang="en-US" dirty="0"/>
            </a:br>
            <a:br>
              <a:rPr lang="en-US" dirty="0"/>
            </a:br>
            <a:r>
              <a:rPr lang="en-US" dirty="0"/>
              <a:t>https://www.youtube.com/watch/4c5RPk8FlIk</a:t>
            </a:r>
          </a:p>
        </p:txBody>
      </p:sp>
      <p:sp>
        <p:nvSpPr>
          <p:cNvPr id="4" name="Slide Number Placeholder 3"/>
          <p:cNvSpPr>
            <a:spLocks noGrp="1"/>
          </p:cNvSpPr>
          <p:nvPr>
            <p:ph type="sldNum" sz="quarter" idx="5"/>
          </p:nvPr>
        </p:nvSpPr>
        <p:spPr/>
        <p:txBody>
          <a:bodyPr/>
          <a:lstStyle/>
          <a:p>
            <a:fld id="{106A2693-68D1-4897-881E-72577F3A15AE}" type="slidenum">
              <a:rPr lang="en-US" smtClean="0"/>
              <a:t>13</a:t>
            </a:fld>
            <a:endParaRPr lang="en-US" dirty="0"/>
          </a:p>
        </p:txBody>
      </p:sp>
    </p:spTree>
    <p:extLst>
      <p:ext uri="{BB962C8B-B14F-4D97-AF65-F5344CB8AC3E}">
        <p14:creationId xmlns:p14="http://schemas.microsoft.com/office/powerpoint/2010/main" val="842303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21E1F"/>
                </a:solidFill>
                <a:latin typeface="Minion Pro"/>
              </a:rPr>
              <a:t>Paul Ehrlich (1968) in </a:t>
            </a:r>
            <a:r>
              <a:rPr lang="en-US" sz="1800" b="0" i="1" u="none" strike="noStrike" baseline="0" dirty="0">
                <a:solidFill>
                  <a:srgbClr val="221E1F"/>
                </a:solidFill>
                <a:latin typeface="Minion Pro"/>
              </a:rPr>
              <a:t>The Population Bomb </a:t>
            </a:r>
            <a:r>
              <a:rPr lang="en-US" sz="1800" b="0" i="0" u="none" strike="noStrike" baseline="0" dirty="0">
                <a:solidFill>
                  <a:srgbClr val="221E1F"/>
                </a:solidFill>
                <a:latin typeface="Minion Pro"/>
              </a:rPr>
              <a:t>carried forward statement made by many others over decades that the human population, through affluence (which translates into consumption) and facilitated by technology, is damaging the natural bases of life on Earth. </a:t>
            </a:r>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14</a:t>
            </a:fld>
            <a:endParaRPr lang="en-US" dirty="0"/>
          </a:p>
        </p:txBody>
      </p:sp>
    </p:spTree>
    <p:extLst>
      <p:ext uri="{BB962C8B-B14F-4D97-AF65-F5344CB8AC3E}">
        <p14:creationId xmlns:p14="http://schemas.microsoft.com/office/powerpoint/2010/main" val="2591164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Julian Simon, a cornucopian “doomslayer” and a contemporary of Ehrlich’s</a:t>
            </a:r>
            <a:br>
              <a:rPr lang="en-US" dirty="0"/>
            </a:br>
            <a:br>
              <a:rPr lang="en-US" dirty="0"/>
            </a:br>
            <a:r>
              <a:rPr lang="en-US" i="1" dirty="0">
                <a:latin typeface="AdvOT596495f2"/>
              </a:rPr>
              <a:t>“There is no physical or economic reason why human resourcefulness and enterprise cannot forever continue to respond to impending shortages</a:t>
            </a:r>
            <a:r>
              <a:rPr lang="en-US" i="1" dirty="0">
                <a:latin typeface="AdvOT596495f2+20"/>
              </a:rPr>
              <a:t>… </a:t>
            </a:r>
            <a:r>
              <a:rPr lang="en-US" i="1" dirty="0">
                <a:latin typeface="AdvOT596495f2"/>
              </a:rPr>
              <a:t>and leave us with the bonus of lower costs and less scarcity in the long run. The bonus applies to such desirable resources as better health, more wilderness, cheaper energy, and a cleaner environment.”</a:t>
            </a:r>
            <a:br>
              <a:rPr lang="en-US" i="1" dirty="0">
                <a:latin typeface="AdvOT596495f2"/>
              </a:rPr>
            </a:br>
            <a:br>
              <a:rPr lang="en-US" i="1" dirty="0">
                <a:latin typeface="AdvOT596495f2"/>
              </a:rPr>
            </a:br>
            <a:r>
              <a:rPr lang="en-US" i="0" dirty="0">
                <a:latin typeface="AdvOT596495f2"/>
              </a:rPr>
              <a:t>Elon Musk could be thought of a modern-day equivalent of Julian Simon</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15</a:t>
            </a:fld>
            <a:endParaRPr lang="en-US" dirty="0"/>
          </a:p>
        </p:txBody>
      </p:sp>
    </p:spTree>
    <p:extLst>
      <p:ext uri="{BB962C8B-B14F-4D97-AF65-F5344CB8AC3E}">
        <p14:creationId xmlns:p14="http://schemas.microsoft.com/office/powerpoint/2010/main" val="3392532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is the period table of elements, for example, H is  hydrogen, Al is aluminum.</a:t>
            </a:r>
            <a:br>
              <a:rPr lang="en-US" sz="1200" b="0" i="0" u="none" strike="noStrike" kern="1200" baseline="0" dirty="0">
                <a:solidFill>
                  <a:schemeClr val="tx1"/>
                </a:solidFill>
                <a:latin typeface="+mn-lt"/>
                <a:ea typeface="+mn-ea"/>
                <a:cs typeface="+mn-cs"/>
              </a:rPr>
            </a:br>
            <a:br>
              <a:rPr lang="en-US" sz="1200" b="0" i="0" u="none" strike="noStrike" kern="1200" baseline="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16</a:t>
            </a:fld>
            <a:endParaRPr lang="en-US" dirty="0"/>
          </a:p>
        </p:txBody>
      </p:sp>
    </p:spTree>
    <p:extLst>
      <p:ext uri="{BB962C8B-B14F-4D97-AF65-F5344CB8AC3E}">
        <p14:creationId xmlns:p14="http://schemas.microsoft.com/office/powerpoint/2010/main" val="4129296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does not mean that Malthusian outcomes are impossible, but neither are they inevitable. </a:t>
            </a:r>
          </a:p>
        </p:txBody>
      </p:sp>
      <p:sp>
        <p:nvSpPr>
          <p:cNvPr id="4" name="Slide Number Placeholder 3"/>
          <p:cNvSpPr>
            <a:spLocks noGrp="1"/>
          </p:cNvSpPr>
          <p:nvPr>
            <p:ph type="sldNum" sz="quarter" idx="5"/>
          </p:nvPr>
        </p:nvSpPr>
        <p:spPr/>
        <p:txBody>
          <a:bodyPr/>
          <a:lstStyle/>
          <a:p>
            <a:fld id="{106A2693-68D1-4897-881E-72577F3A15AE}" type="slidenum">
              <a:rPr lang="en-US" smtClean="0"/>
              <a:t>17</a:t>
            </a:fld>
            <a:endParaRPr lang="en-US" dirty="0"/>
          </a:p>
        </p:txBody>
      </p:sp>
    </p:spTree>
    <p:extLst>
      <p:ext uri="{BB962C8B-B14F-4D97-AF65-F5344CB8AC3E}">
        <p14:creationId xmlns:p14="http://schemas.microsoft.com/office/powerpoint/2010/main" val="900622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Decarb bros - ecomodernist</a:t>
            </a:r>
            <a:br>
              <a:rPr lang="en-US" dirty="0"/>
            </a:br>
            <a:br>
              <a:rPr lang="en-US" dirty="0"/>
            </a:br>
            <a:r>
              <a:rPr lang="en-US" dirty="0"/>
              <a:t>https://www.nytimes.com/2023/04/22/business/decarb-bros-climate-change.html</a:t>
            </a:r>
          </a:p>
        </p:txBody>
      </p:sp>
      <p:sp>
        <p:nvSpPr>
          <p:cNvPr id="4" name="Slide Number Placeholder 3"/>
          <p:cNvSpPr>
            <a:spLocks noGrp="1"/>
          </p:cNvSpPr>
          <p:nvPr>
            <p:ph type="sldNum" sz="quarter" idx="5"/>
          </p:nvPr>
        </p:nvSpPr>
        <p:spPr/>
        <p:txBody>
          <a:bodyPr/>
          <a:lstStyle/>
          <a:p>
            <a:fld id="{106A2693-68D1-4897-881E-72577F3A15AE}" type="slidenum">
              <a:rPr lang="en-US" smtClean="0"/>
              <a:t>18</a:t>
            </a:fld>
            <a:endParaRPr lang="en-US" dirty="0"/>
          </a:p>
        </p:txBody>
      </p:sp>
    </p:spTree>
    <p:extLst>
      <p:ext uri="{BB962C8B-B14F-4D97-AF65-F5344CB8AC3E}">
        <p14:creationId xmlns:p14="http://schemas.microsoft.com/office/powerpoint/2010/main" val="2734427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19</a:t>
            </a:fld>
            <a:endParaRPr lang="en-US" dirty="0"/>
          </a:p>
        </p:txBody>
      </p:sp>
    </p:spTree>
    <p:extLst>
      <p:ext uri="{BB962C8B-B14F-4D97-AF65-F5344CB8AC3E}">
        <p14:creationId xmlns:p14="http://schemas.microsoft.com/office/powerpoint/2010/main" val="2405480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691E5A57-AAB7-5407-3D76-5D332C0F455E}"/>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a:extLst>
              <a:ext uri="{FF2B5EF4-FFF2-40B4-BE49-F238E27FC236}">
                <a16:creationId xmlns:a16="http://schemas.microsoft.com/office/drawing/2014/main" id="{73D30E39-3575-3652-9468-E28178C09A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9508" name="Slide Number Placeholder 3">
            <a:extLst>
              <a:ext uri="{FF2B5EF4-FFF2-40B4-BE49-F238E27FC236}">
                <a16:creationId xmlns:a16="http://schemas.microsoft.com/office/drawing/2014/main" id="{C255C964-F8F8-0344-2ACF-F6E8843369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D7278F-FAA1-46EB-94D5-ED7D99A0C5FE}" type="slidenum">
              <a:rPr lang="en-US" altLang="en-US">
                <a:latin typeface="Calibri" panose="020F0502020204030204" pitchFamily="34" charset="0"/>
              </a:rPr>
              <a:pPr/>
              <a:t>2</a:t>
            </a:fld>
            <a:endParaRPr lang="en-US" altLang="en-US" dirty="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e/acc is a loosely organized movement devoted to the no-holds-barred pursuit of technological progress, especially AI</a:t>
            </a:r>
          </a:p>
          <a:p>
            <a:endParaRPr lang="en-US" dirty="0"/>
          </a:p>
          <a:p>
            <a:r>
              <a:rPr lang="en-US" dirty="0"/>
              <a:t>Ecomodernist</a:t>
            </a:r>
          </a:p>
        </p:txBody>
      </p:sp>
      <p:sp>
        <p:nvSpPr>
          <p:cNvPr id="4" name="Slide Number Placeholder 3"/>
          <p:cNvSpPr>
            <a:spLocks noGrp="1"/>
          </p:cNvSpPr>
          <p:nvPr>
            <p:ph type="sldNum" sz="quarter" idx="5"/>
          </p:nvPr>
        </p:nvSpPr>
        <p:spPr/>
        <p:txBody>
          <a:bodyPr/>
          <a:lstStyle/>
          <a:p>
            <a:fld id="{106A2693-68D1-4897-881E-72577F3A15AE}" type="slidenum">
              <a:rPr lang="en-US" smtClean="0"/>
              <a:t>20</a:t>
            </a:fld>
            <a:endParaRPr lang="en-US" dirty="0"/>
          </a:p>
        </p:txBody>
      </p:sp>
    </p:spTree>
    <p:extLst>
      <p:ext uri="{BB962C8B-B14F-4D97-AF65-F5344CB8AC3E}">
        <p14:creationId xmlns:p14="http://schemas.microsoft.com/office/powerpoint/2010/main" val="1607726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https://rebellion.global/</a:t>
            </a:r>
            <a:br>
              <a:rPr lang="en-US" dirty="0"/>
            </a:br>
            <a:br>
              <a:rPr lang="en-US" dirty="0"/>
            </a:br>
            <a:r>
              <a:rPr lang="en-US" dirty="0"/>
              <a:t>https://www.youtube.com/watch/9ooe_XqDicA</a:t>
            </a:r>
            <a:br>
              <a:rPr lang="en-US" dirty="0"/>
            </a:br>
            <a:br>
              <a:rPr lang="en-US" dirty="0"/>
            </a:br>
            <a:r>
              <a:rPr lang="en-US" dirty="0"/>
              <a:t>Non-violent organization promoting an environmentalist discourse</a:t>
            </a:r>
          </a:p>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21</a:t>
            </a:fld>
            <a:endParaRPr lang="en-US" dirty="0"/>
          </a:p>
        </p:txBody>
      </p:sp>
    </p:spTree>
    <p:extLst>
      <p:ext uri="{BB962C8B-B14F-4D97-AF65-F5344CB8AC3E}">
        <p14:creationId xmlns:p14="http://schemas.microsoft.com/office/powerpoint/2010/main" val="4005750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Environmentalist discourses underlie the growing number of eco-terrorist activities. While the ELF is no longer as active, other groups have arisen in its place, such as this one in France. These groups do not adhere to non-violent protest</a:t>
            </a:r>
          </a:p>
          <a:p>
            <a:endParaRPr lang="en-US" dirty="0"/>
          </a:p>
          <a:p>
            <a:r>
              <a:rPr lang="en-US" dirty="0"/>
              <a:t>https://dgrnewsservice.org/resistance/direct-action/property-destruction/resistance-profile-earth-liberation-front/https://www.nytimes.com/2022/05/26/magazine/earth-liberation-front-joseph-mahmoud-dibee.html</a:t>
            </a:r>
          </a:p>
          <a:p>
            <a:r>
              <a:rPr lang="en-US" dirty="0"/>
              <a:t>https://newrepublic.com/article/171560/how-to-blow-up-a-pipeline-young-activists</a:t>
            </a:r>
          </a:p>
        </p:txBody>
      </p:sp>
      <p:sp>
        <p:nvSpPr>
          <p:cNvPr id="4" name="Slide Number Placeholder 3"/>
          <p:cNvSpPr>
            <a:spLocks noGrp="1"/>
          </p:cNvSpPr>
          <p:nvPr>
            <p:ph type="sldNum" sz="quarter" idx="5"/>
          </p:nvPr>
        </p:nvSpPr>
        <p:spPr/>
        <p:txBody>
          <a:bodyPr/>
          <a:lstStyle/>
          <a:p>
            <a:fld id="{106A2693-68D1-4897-881E-72577F3A15AE}" type="slidenum">
              <a:rPr lang="en-US" smtClean="0"/>
              <a:t>22</a:t>
            </a:fld>
            <a:endParaRPr lang="en-US" dirty="0"/>
          </a:p>
        </p:txBody>
      </p:sp>
    </p:spTree>
    <p:extLst>
      <p:ext uri="{BB962C8B-B14F-4D97-AF65-F5344CB8AC3E}">
        <p14:creationId xmlns:p14="http://schemas.microsoft.com/office/powerpoint/2010/main" val="94515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Meijers, M. H., &amp; Rutjens, B. T. (2014). Affirming belief in scientific progress reduces environmentally friendly behaviour. </a:t>
            </a:r>
            <a:r>
              <a:rPr lang="en-US" i="1" dirty="0"/>
              <a:t>European Journal of Social Psychology</a:t>
            </a:r>
            <a:r>
              <a:rPr lang="en-US" dirty="0"/>
              <a:t>, </a:t>
            </a:r>
            <a:r>
              <a:rPr lang="en-US" i="1" dirty="0"/>
              <a:t>44</a:t>
            </a:r>
            <a:r>
              <a:rPr lang="en-US" dirty="0"/>
              <a:t>(5), 487-495.</a:t>
            </a:r>
            <a:br>
              <a:rPr lang="en-US" dirty="0"/>
            </a:br>
            <a:br>
              <a:rPr lang="en-US" dirty="0"/>
            </a:br>
            <a:r>
              <a:rPr lang="en-US" sz="1200" b="0" i="0" u="none" strike="noStrike" baseline="0" dirty="0">
                <a:latin typeface="AdvTT50a2f13e.I"/>
              </a:rPr>
              <a:t>These </a:t>
            </a:r>
            <a:r>
              <a:rPr lang="en-US" sz="1200" b="0" i="0" u="none" strike="noStrike" baseline="0" dirty="0">
                <a:latin typeface="AdvTT50a2f13e.I+fb"/>
              </a:rPr>
              <a:t>fi</a:t>
            </a:r>
            <a:r>
              <a:rPr lang="en-US" sz="1200" b="0" i="0" u="none" strike="noStrike" baseline="0" dirty="0">
                <a:latin typeface="AdvTT50a2f13e.I"/>
              </a:rPr>
              <a:t>ndings show that when the aim is to promote environmentally friendly attitudes and behavior, it helps to not overstate scienti</a:t>
            </a:r>
            <a:r>
              <a:rPr lang="en-US" sz="1200" b="0" i="0" u="none" strike="noStrike" baseline="0" dirty="0">
                <a:latin typeface="AdvTT50a2f13e.I+fb"/>
              </a:rPr>
              <a:t>fi</a:t>
            </a:r>
            <a:r>
              <a:rPr lang="en-US" sz="1200" b="0" i="0" u="none" strike="noStrike" baseline="0" dirty="0">
                <a:latin typeface="AdvTT50a2f13e.I"/>
              </a:rPr>
              <a:t>c progress.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23</a:t>
            </a:fld>
            <a:endParaRPr lang="en-US" dirty="0"/>
          </a:p>
        </p:txBody>
      </p:sp>
    </p:spTree>
    <p:extLst>
      <p:ext uri="{BB962C8B-B14F-4D97-AF65-F5344CB8AC3E}">
        <p14:creationId xmlns:p14="http://schemas.microsoft.com/office/powerpoint/2010/main" val="4600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A more recent (2018) model of how technological innovation shapes future scenarios of sustainability</a:t>
            </a:r>
            <a:br>
              <a:rPr lang="en-US" altLang="en-US" sz="1200" dirty="0"/>
            </a:br>
            <a:br>
              <a:rPr lang="en-US" altLang="en-US" sz="1200" dirty="0"/>
            </a:br>
            <a:r>
              <a:rPr lang="en-US" dirty="0"/>
              <a:t>https://thebreakthrough.org/issues/energy/the-long-death-of-environmentalism</a:t>
            </a:r>
          </a:p>
          <a:p>
            <a:pPr>
              <a:defRPr/>
            </a:pPr>
            <a:endParaRPr lang="en-US" altLang="en-US" sz="1200" dirty="0"/>
          </a:p>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24</a:t>
            </a:fld>
            <a:endParaRPr lang="en-US" dirty="0"/>
          </a:p>
        </p:txBody>
      </p:sp>
    </p:spTree>
    <p:extLst>
      <p:ext uri="{BB962C8B-B14F-4D97-AF65-F5344CB8AC3E}">
        <p14:creationId xmlns:p14="http://schemas.microsoft.com/office/powerpoint/2010/main" val="1660676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they are charged – from electricity produced by coal or natural gas or by renewables determines how ‘green’ they are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Most countries are now pushing to clean up their electric grids. In the United States, utilities have retired hundreds of coal plants over the last decade and shifted to a mix of lower-emissions natural gas, wind and solar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though electric vehicles are more emissions-intensive to make because of batteries, their electric motors are more efficient than traditional internal combustion engines that burn fossil fuels.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dirty="0"/>
              <a:t>https://www.nytimes.com/2021/03/02/climate/electric-vehicles-environment.html</a:t>
            </a:r>
          </a:p>
          <a:p>
            <a:r>
              <a:rPr lang="en-US" dirty="0"/>
              <a:t>https://www.theguardian.com/business/2023/dec/23/do-electric-cars-really-produce-fewer-carbon-emissions-than-petrol-or-diesel-vehicles</a:t>
            </a:r>
          </a:p>
          <a:p>
            <a:r>
              <a:rPr lang="en-US" dirty="0"/>
              <a:t>https://www.nytimes.com/interactive/2021/01/15/climate/electric-car-cost.html</a:t>
            </a:r>
          </a:p>
        </p:txBody>
      </p:sp>
      <p:sp>
        <p:nvSpPr>
          <p:cNvPr id="4" name="Slide Number Placeholder 3"/>
          <p:cNvSpPr>
            <a:spLocks noGrp="1"/>
          </p:cNvSpPr>
          <p:nvPr>
            <p:ph type="sldNum" sz="quarter" idx="5"/>
          </p:nvPr>
        </p:nvSpPr>
        <p:spPr/>
        <p:txBody>
          <a:bodyPr/>
          <a:lstStyle/>
          <a:p>
            <a:fld id="{106A2693-68D1-4897-881E-72577F3A15AE}" type="slidenum">
              <a:rPr lang="en-US" smtClean="0"/>
              <a:t>25</a:t>
            </a:fld>
            <a:endParaRPr lang="en-US" dirty="0"/>
          </a:p>
        </p:txBody>
      </p:sp>
    </p:spTree>
    <p:extLst>
      <p:ext uri="{BB962C8B-B14F-4D97-AF65-F5344CB8AC3E}">
        <p14:creationId xmlns:p14="http://schemas.microsoft.com/office/powerpoint/2010/main" val="3491362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https://www.theguardian.com/business/2023/dec/23/do-electric-cars-really-produce-fewer-carbon-emissions-than-petrol-or-diesel-vehicles</a:t>
            </a:r>
          </a:p>
        </p:txBody>
      </p:sp>
      <p:sp>
        <p:nvSpPr>
          <p:cNvPr id="4" name="Slide Number Placeholder 3"/>
          <p:cNvSpPr>
            <a:spLocks noGrp="1"/>
          </p:cNvSpPr>
          <p:nvPr>
            <p:ph type="sldNum" sz="quarter" idx="5"/>
          </p:nvPr>
        </p:nvSpPr>
        <p:spPr/>
        <p:txBody>
          <a:bodyPr/>
          <a:lstStyle/>
          <a:p>
            <a:fld id="{106A2693-68D1-4897-881E-72577F3A15AE}" type="slidenum">
              <a:rPr lang="en-US" smtClean="0"/>
              <a:t>26</a:t>
            </a:fld>
            <a:endParaRPr lang="en-US" dirty="0"/>
          </a:p>
        </p:txBody>
      </p:sp>
    </p:spTree>
    <p:extLst>
      <p:ext uri="{BB962C8B-B14F-4D97-AF65-F5344CB8AC3E}">
        <p14:creationId xmlns:p14="http://schemas.microsoft.com/office/powerpoint/2010/main" val="4233685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https://www.nytimes.com/2022/09/04/business/energy-environment/india-electric-vehicles-moped-rickshaw.html</a:t>
            </a:r>
            <a:br>
              <a:rPr lang="en-US" dirty="0"/>
            </a:br>
            <a:br>
              <a:rPr lang="en-US" dirty="0"/>
            </a:br>
            <a:r>
              <a:rPr lang="en-US" dirty="0"/>
              <a:t>Countries like India, where if everyone bought a US-sized automobile, the impacts on climate (and air pollution) would be immensely negative. Small, EV vehicles there could have a much greater impact on global climate change in a country like India, with these types of vehicles, than in the US</a:t>
            </a:r>
          </a:p>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27</a:t>
            </a:fld>
            <a:endParaRPr lang="en-US" dirty="0"/>
          </a:p>
        </p:txBody>
      </p:sp>
    </p:spTree>
    <p:extLst>
      <p:ext uri="{BB962C8B-B14F-4D97-AF65-F5344CB8AC3E}">
        <p14:creationId xmlns:p14="http://schemas.microsoft.com/office/powerpoint/2010/main" val="339871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https://www.nytimes.com/2024/01/17/climate/electric-vehicles-high-mileage-drivers.html</a:t>
            </a:r>
            <a:br>
              <a:rPr lang="en-US" dirty="0"/>
            </a:br>
            <a:br>
              <a:rPr lang="en-US" dirty="0"/>
            </a:br>
            <a:r>
              <a:rPr lang="en-US" dirty="0"/>
              <a:t>While the average American driver travels about 13,400 miles per year, people who buy electric vehicles today tend to drive them less than that, limiting the climate benefits of switching to a cleaner car.</a:t>
            </a:r>
            <a:br>
              <a:rPr lang="en-US" dirty="0"/>
            </a:br>
            <a:br>
              <a:rPr lang="en-US" dirty="0"/>
            </a:br>
            <a:r>
              <a:rPr lang="en-US" dirty="0"/>
              <a:t>Super drivers are more likely to live in rural areas and small towns, </a:t>
            </a:r>
          </a:p>
        </p:txBody>
      </p:sp>
      <p:sp>
        <p:nvSpPr>
          <p:cNvPr id="4" name="Slide Number Placeholder 3"/>
          <p:cNvSpPr>
            <a:spLocks noGrp="1"/>
          </p:cNvSpPr>
          <p:nvPr>
            <p:ph type="sldNum" sz="quarter" idx="5"/>
          </p:nvPr>
        </p:nvSpPr>
        <p:spPr/>
        <p:txBody>
          <a:bodyPr/>
          <a:lstStyle/>
          <a:p>
            <a:fld id="{106A2693-68D1-4897-881E-72577F3A15AE}" type="slidenum">
              <a:rPr lang="en-US" smtClean="0"/>
              <a:t>28</a:t>
            </a:fld>
            <a:endParaRPr lang="en-US" dirty="0"/>
          </a:p>
        </p:txBody>
      </p:sp>
    </p:spTree>
    <p:extLst>
      <p:ext uri="{BB962C8B-B14F-4D97-AF65-F5344CB8AC3E}">
        <p14:creationId xmlns:p14="http://schemas.microsoft.com/office/powerpoint/2010/main" val="2723155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685800" y="1143000"/>
            <a:ext cx="5486400" cy="3086100"/>
          </a:xfr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D5170C3-C3A6-408A-9D49-B19401C4DE3E}" type="slidenum">
              <a:rPr lang="en-US" altLang="en-US" smtClean="0"/>
              <a:pPr/>
              <a:t>29</a:t>
            </a:fld>
            <a:endParaRPr lang="en-US" altLang="en-US" dirty="0"/>
          </a:p>
        </p:txBody>
      </p:sp>
    </p:spTree>
    <p:extLst>
      <p:ext uri="{BB962C8B-B14F-4D97-AF65-F5344CB8AC3E}">
        <p14:creationId xmlns:p14="http://schemas.microsoft.com/office/powerpoint/2010/main" val="281184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F5398685-D601-51C8-68D1-D1C419FCFE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a:extLst>
              <a:ext uri="{FF2B5EF4-FFF2-40B4-BE49-F238E27FC236}">
                <a16:creationId xmlns:a16="http://schemas.microsoft.com/office/drawing/2014/main" id="{5CE55BF0-E2D8-3C39-64D3-44D1BF22F1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0228" name="Slide Number Placeholder 3">
            <a:extLst>
              <a:ext uri="{FF2B5EF4-FFF2-40B4-BE49-F238E27FC236}">
                <a16:creationId xmlns:a16="http://schemas.microsoft.com/office/drawing/2014/main" id="{B9526BD2-D1FB-1CC3-5620-553D6EE21C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79FE8A-8856-402D-952C-3869C3A00389}" type="slidenum">
              <a:rPr lang="en-US" altLang="en-US">
                <a:latin typeface="Calibri" panose="020F0502020204030204" pitchFamily="34" charset="0"/>
              </a:rPr>
              <a:pPr/>
              <a:t>3</a:t>
            </a:fld>
            <a:endParaRPr lang="en-US" altLang="en-US" dirty="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685800" y="1143000"/>
            <a:ext cx="5486400" cy="3086100"/>
          </a:xfrm>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Congestion and slow travel times was the initial catalyst for the US Interstate system. However, this led to sprawl, dependency upon cars and gasoline, more cars and eventually the return of congestion. This in turn leads to more road building. Also, neighborhoods were demolished to make room for the interstates, destroying some of their livability</a:t>
            </a:r>
          </a:p>
          <a:p>
            <a:endParaRPr lang="en-US" altLang="en-US" dirty="0">
              <a:latin typeface="Arial" panose="020B0604020202020204" pitchFamily="34" charset="0"/>
            </a:endParaRPr>
          </a:p>
          <a:p>
            <a:r>
              <a:rPr lang="en-US" altLang="en-US" dirty="0">
                <a:latin typeface="Arial" panose="020B0604020202020204" pitchFamily="34" charset="0"/>
              </a:rPr>
              <a:t>https://interactive.wttw.com/ten/modern-marvels/interstate-highway-system</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4E29B9E4-3683-4731-BDD3-2FD4AF6608BB}" type="slidenum">
              <a:rPr lang="en-US" altLang="en-US" smtClean="0"/>
              <a:pPr/>
              <a:t>30</a:t>
            </a:fld>
            <a:endParaRPr lang="en-US" altLang="en-US" dirty="0"/>
          </a:p>
        </p:txBody>
      </p:sp>
    </p:spTree>
    <p:extLst>
      <p:ext uri="{BB962C8B-B14F-4D97-AF65-F5344CB8AC3E}">
        <p14:creationId xmlns:p14="http://schemas.microsoft.com/office/powerpoint/2010/main" val="3516308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31</a:t>
            </a:fld>
            <a:endParaRPr lang="en-US" dirty="0"/>
          </a:p>
        </p:txBody>
      </p:sp>
    </p:spTree>
    <p:extLst>
      <p:ext uri="{BB962C8B-B14F-4D97-AF65-F5344CB8AC3E}">
        <p14:creationId xmlns:p14="http://schemas.microsoft.com/office/powerpoint/2010/main" val="3614530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Without many of the fertilizers and pesticides used in agriculture – and most are derived directly and indirectly from fossil fuels – crop productivity would decline and more land would be needed to make up the difference. </a:t>
            </a:r>
          </a:p>
        </p:txBody>
      </p:sp>
      <p:sp>
        <p:nvSpPr>
          <p:cNvPr id="4" name="Slide Number Placeholder 3"/>
          <p:cNvSpPr>
            <a:spLocks noGrp="1"/>
          </p:cNvSpPr>
          <p:nvPr>
            <p:ph type="sldNum" sz="quarter" idx="5"/>
          </p:nvPr>
        </p:nvSpPr>
        <p:spPr/>
        <p:txBody>
          <a:bodyPr/>
          <a:lstStyle/>
          <a:p>
            <a:fld id="{106A2693-68D1-4897-881E-72577F3A15AE}" type="slidenum">
              <a:rPr lang="en-US" smtClean="0"/>
              <a:t>32</a:t>
            </a:fld>
            <a:endParaRPr lang="en-US" dirty="0"/>
          </a:p>
        </p:txBody>
      </p:sp>
    </p:spTree>
    <p:extLst>
      <p:ext uri="{BB962C8B-B14F-4D97-AF65-F5344CB8AC3E}">
        <p14:creationId xmlns:p14="http://schemas.microsoft.com/office/powerpoint/2010/main" val="2984123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https://www.nature.com/articles/d41586-021-01020-z</a:t>
            </a:r>
          </a:p>
        </p:txBody>
      </p:sp>
      <p:sp>
        <p:nvSpPr>
          <p:cNvPr id="4" name="Slide Number Placeholder 3"/>
          <p:cNvSpPr>
            <a:spLocks noGrp="1"/>
          </p:cNvSpPr>
          <p:nvPr>
            <p:ph type="sldNum" sz="quarter" idx="5"/>
          </p:nvPr>
        </p:nvSpPr>
        <p:spPr/>
        <p:txBody>
          <a:bodyPr/>
          <a:lstStyle/>
          <a:p>
            <a:fld id="{106A2693-68D1-4897-881E-72577F3A15AE}" type="slidenum">
              <a:rPr lang="en-US" smtClean="0"/>
              <a:t>33</a:t>
            </a:fld>
            <a:endParaRPr lang="en-US" dirty="0"/>
          </a:p>
        </p:txBody>
      </p:sp>
    </p:spTree>
    <p:extLst>
      <p:ext uri="{BB962C8B-B14F-4D97-AF65-F5344CB8AC3E}">
        <p14:creationId xmlns:p14="http://schemas.microsoft.com/office/powerpoint/2010/main" val="1642864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baseline="0" dirty="0">
                <a:solidFill>
                  <a:srgbClr val="221E1F"/>
                </a:solidFill>
                <a:latin typeface="Minion Pro"/>
              </a:rPr>
              <a:t>The bottleneck and breakthrough policy approach to the Anthropocene sees urbanization as part of a strategy to conserve nature.</a:t>
            </a:r>
          </a:p>
          <a:p>
            <a:pPr algn="just"/>
            <a:endParaRPr lang="en-US" sz="1200" b="0" i="0" u="none" strike="noStrike" baseline="0" dirty="0">
              <a:solidFill>
                <a:srgbClr val="221E1F"/>
              </a:solidFill>
              <a:latin typeface="Minion Pro"/>
            </a:endParaRPr>
          </a:p>
          <a:p>
            <a:pPr algn="just"/>
            <a:r>
              <a:rPr lang="en-US" sz="1200" b="0" i="0" u="none" strike="noStrike" baseline="0" dirty="0">
                <a:solidFill>
                  <a:srgbClr val="221E1F"/>
                </a:solidFill>
                <a:latin typeface="Minion Pro"/>
              </a:rPr>
              <a:t>The surprise is that although modern populations continue to expand, the rate of population growth has been falling since the 1960s  </a:t>
            </a:r>
            <a:r>
              <a:rPr lang="en-US" sz="1200" dirty="0">
                <a:solidFill>
                  <a:srgbClr val="221E1F"/>
                </a:solidFill>
                <a:latin typeface="Minion Pro"/>
              </a:rPr>
              <a:t>T</a:t>
            </a:r>
            <a:r>
              <a:rPr lang="en-US" sz="1200" b="0" i="0" u="none" strike="noStrike" baseline="0" dirty="0">
                <a:solidFill>
                  <a:srgbClr val="221E1F"/>
                </a:solidFill>
                <a:latin typeface="Minion Pro"/>
              </a:rPr>
              <a:t>here is broad agreement among that the world population, while continuing to grow in the interval, will stabilize around or shortly after 2100 around 8 to 10 billion</a:t>
            </a:r>
            <a:endParaRPr lang="en-US" dirty="0"/>
          </a:p>
          <a:p>
            <a:pPr algn="l"/>
            <a:endParaRPr lang="en-US" b="0" i="0" dirty="0"/>
          </a:p>
        </p:txBody>
      </p:sp>
      <p:sp>
        <p:nvSpPr>
          <p:cNvPr id="4" name="Slide Number Placeholder 3"/>
          <p:cNvSpPr>
            <a:spLocks noGrp="1"/>
          </p:cNvSpPr>
          <p:nvPr>
            <p:ph type="sldNum" sz="quarter" idx="5"/>
          </p:nvPr>
        </p:nvSpPr>
        <p:spPr/>
        <p:txBody>
          <a:bodyPr/>
          <a:lstStyle/>
          <a:p>
            <a:fld id="{106A2693-68D1-4897-881E-72577F3A15AE}" type="slidenum">
              <a:rPr lang="en-US" smtClean="0"/>
              <a:t>34</a:t>
            </a:fld>
            <a:endParaRPr lang="en-US" dirty="0"/>
          </a:p>
        </p:txBody>
      </p:sp>
    </p:spTree>
    <p:extLst>
      <p:ext uri="{BB962C8B-B14F-4D97-AF65-F5344CB8AC3E}">
        <p14:creationId xmlns:p14="http://schemas.microsoft.com/office/powerpoint/2010/main" val="887153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ways we will have a good Anthropocene</a:t>
            </a:r>
          </a:p>
        </p:txBody>
      </p:sp>
      <p:sp>
        <p:nvSpPr>
          <p:cNvPr id="4" name="Slide Number Placeholder 3"/>
          <p:cNvSpPr>
            <a:spLocks noGrp="1"/>
          </p:cNvSpPr>
          <p:nvPr>
            <p:ph type="sldNum" sz="quarter" idx="5"/>
          </p:nvPr>
        </p:nvSpPr>
        <p:spPr/>
        <p:txBody>
          <a:bodyPr/>
          <a:lstStyle/>
          <a:p>
            <a:fld id="{106A2693-68D1-4897-881E-72577F3A15AE}" type="slidenum">
              <a:rPr lang="en-US" smtClean="0"/>
              <a:t>35</a:t>
            </a:fld>
            <a:endParaRPr lang="en-US" dirty="0"/>
          </a:p>
        </p:txBody>
      </p:sp>
    </p:spTree>
    <p:extLst>
      <p:ext uri="{BB962C8B-B14F-4D97-AF65-F5344CB8AC3E}">
        <p14:creationId xmlns:p14="http://schemas.microsoft.com/office/powerpoint/2010/main" val="320926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D31D7FD1-75C8-B1F5-94CC-30F977F4AA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a:extLst>
              <a:ext uri="{FF2B5EF4-FFF2-40B4-BE49-F238E27FC236}">
                <a16:creationId xmlns:a16="http://schemas.microsoft.com/office/drawing/2014/main" id="{B2708893-FDF7-0540-18A4-F65EA2BE01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Example: Santa Claus is a discourse. This discourse consists of all the stories, television shows, images, songs, traditions that keep certain conceptions of Santa as actually existing from a child’s point of view</a:t>
            </a:r>
          </a:p>
          <a:p>
            <a:br>
              <a:rPr lang="en-US" altLang="en-US" dirty="0"/>
            </a:br>
            <a:r>
              <a:rPr lang="en-US" altLang="en-US" dirty="0"/>
              <a:t>However, discourse shape not just views on fictitious things like Santa Claus. Even very real things have discourses around them. </a:t>
            </a:r>
          </a:p>
        </p:txBody>
      </p:sp>
      <p:sp>
        <p:nvSpPr>
          <p:cNvPr id="182276" name="Slide Number Placeholder 3">
            <a:extLst>
              <a:ext uri="{FF2B5EF4-FFF2-40B4-BE49-F238E27FC236}">
                <a16:creationId xmlns:a16="http://schemas.microsoft.com/office/drawing/2014/main" id="{E7E05104-1E29-A03F-6A1B-CE5A8C1B66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326D31-033F-4985-BB65-886F4EF46D7A}" type="slidenum">
              <a:rPr lang="en-US" altLang="en-US">
                <a:latin typeface="Calibri" panose="020F0502020204030204" pitchFamily="34" charset="0"/>
              </a:rPr>
              <a:pPr/>
              <a:t>4</a:t>
            </a:fld>
            <a:endParaRPr lang="en-US" altLang="en-US" dirty="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Manufacturers can print the logo on just about any product. That’s because its main purpose isn’t to say whether it’s recyclable, but to identify the type of plastic it’s made from. </a:t>
            </a:r>
          </a:p>
        </p:txBody>
      </p:sp>
      <p:sp>
        <p:nvSpPr>
          <p:cNvPr id="4" name="Slide Number Placeholder 3"/>
          <p:cNvSpPr>
            <a:spLocks noGrp="1"/>
          </p:cNvSpPr>
          <p:nvPr>
            <p:ph type="sldNum" sz="quarter" idx="5"/>
          </p:nvPr>
        </p:nvSpPr>
        <p:spPr/>
        <p:txBody>
          <a:bodyPr/>
          <a:lstStyle/>
          <a:p>
            <a:fld id="{106A2693-68D1-4897-881E-72577F3A15AE}" type="slidenum">
              <a:rPr lang="en-US" smtClean="0"/>
              <a:t>5</a:t>
            </a:fld>
            <a:endParaRPr lang="en-US" dirty="0"/>
          </a:p>
        </p:txBody>
      </p:sp>
    </p:spTree>
    <p:extLst>
      <p:ext uri="{BB962C8B-B14F-4D97-AF65-F5344CB8AC3E}">
        <p14:creationId xmlns:p14="http://schemas.microsoft.com/office/powerpoint/2010/main" val="2461275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https://www.nytimes.com/2019/12/09/opinion/recycling-myths.html</a:t>
            </a:r>
          </a:p>
        </p:txBody>
      </p:sp>
      <p:sp>
        <p:nvSpPr>
          <p:cNvPr id="4" name="Slide Number Placeholder 3"/>
          <p:cNvSpPr>
            <a:spLocks noGrp="1"/>
          </p:cNvSpPr>
          <p:nvPr>
            <p:ph type="sldNum" sz="quarter" idx="5"/>
          </p:nvPr>
        </p:nvSpPr>
        <p:spPr/>
        <p:txBody>
          <a:bodyPr/>
          <a:lstStyle/>
          <a:p>
            <a:fld id="{106A2693-68D1-4897-881E-72577F3A15AE}" type="slidenum">
              <a:rPr lang="en-US" smtClean="0"/>
              <a:t>6</a:t>
            </a:fld>
            <a:endParaRPr lang="en-US" dirty="0"/>
          </a:p>
        </p:txBody>
      </p:sp>
    </p:spTree>
    <p:extLst>
      <p:ext uri="{BB962C8B-B14F-4D97-AF65-F5344CB8AC3E}">
        <p14:creationId xmlns:p14="http://schemas.microsoft.com/office/powerpoint/2010/main" val="3089592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7BADBF04-23E2-BCE9-2BC2-58B72F40DE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a:extLst>
              <a:ext uri="{FF2B5EF4-FFF2-40B4-BE49-F238E27FC236}">
                <a16:creationId xmlns:a16="http://schemas.microsoft.com/office/drawing/2014/main" id="{893A9027-5519-EFDB-7F24-599098CB24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Address the discourse, not the person holding an opinion. Discourse analysis illuminates how people hold opinions. Discourse analysis help us work around situations where environmental issues boil down to opposing sides shouting their opinions to each other without deeper understanding of how those opinions came to be.</a:t>
            </a:r>
            <a:br>
              <a:rPr lang="en-US" altLang="en-US" dirty="0"/>
            </a:br>
            <a:br>
              <a:rPr lang="en-US" altLang="en-US" dirty="0"/>
            </a:br>
            <a:r>
              <a:rPr lang="en-US" altLang="en-US" dirty="0"/>
              <a:t>Throughout this semester we look at environmental discourses and we perform discourse analysis – we look at the different knowledge claims about global environmental issues and how to address them</a:t>
            </a:r>
          </a:p>
        </p:txBody>
      </p:sp>
      <p:sp>
        <p:nvSpPr>
          <p:cNvPr id="186372" name="Slide Number Placeholder 3">
            <a:extLst>
              <a:ext uri="{FF2B5EF4-FFF2-40B4-BE49-F238E27FC236}">
                <a16:creationId xmlns:a16="http://schemas.microsoft.com/office/drawing/2014/main" id="{9309FFF6-2AFF-BC2D-1D33-43C4717E4A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16139D-482C-4E85-BB6D-ADD146AC6037}" type="slidenum">
              <a:rPr lang="en-US" altLang="en-US">
                <a:latin typeface="Calibri" panose="020F0502020204030204" pitchFamily="34" charset="0"/>
              </a:rPr>
              <a:pPr/>
              <a:t>7</a:t>
            </a:fld>
            <a:endParaRPr lang="en-US" altLang="en-US" dirty="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https://www.nytimes.com/interactive/2015/12/03/upshot/what-you-can-do-about-climate-change.html</a:t>
            </a:r>
            <a:br>
              <a:rPr lang="en-US" dirty="0"/>
            </a:br>
            <a:r>
              <a:rPr lang="en-US" dirty="0"/>
              <a:t>https://pubs.acs.org/doi/full/10.1021/es702969f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typical household that replaces 30% of its calories from red meat and dairy with a combination of chicken, fish and eggs will save more carbon than a household that ate entirely local food for a full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 meat and dairy in cattle result in large amounts of methane production? But can they engineer a cow not to make methane?</a:t>
            </a:r>
            <a:br>
              <a:rPr lang="en-US" dirty="0"/>
            </a:br>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8</a:t>
            </a:fld>
            <a:endParaRPr lang="en-US" dirty="0"/>
          </a:p>
        </p:txBody>
      </p:sp>
    </p:spTree>
    <p:extLst>
      <p:ext uri="{BB962C8B-B14F-4D97-AF65-F5344CB8AC3E}">
        <p14:creationId xmlns:p14="http://schemas.microsoft.com/office/powerpoint/2010/main" val="3853029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9987AB0-3D62-4FD5-A12E-7CFC74DE1C78}"/>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F7595862-4F89-4A9E-986A-D1A388EEC0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316" name="Slide Number Placeholder 3">
            <a:extLst>
              <a:ext uri="{FF2B5EF4-FFF2-40B4-BE49-F238E27FC236}">
                <a16:creationId xmlns:a16="http://schemas.microsoft.com/office/drawing/2014/main" id="{D3A68204-CDBD-44D0-9D4F-C763E42874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2"/>
                </a:solidFill>
                <a:latin typeface="Arial" panose="020B0604020202020204" pitchFamily="34" charset="0"/>
              </a:defRPr>
            </a:lvl1pPr>
            <a:lvl2pPr marL="742950" indent="-285750">
              <a:defRPr sz="4000">
                <a:solidFill>
                  <a:schemeClr val="tx2"/>
                </a:solidFill>
                <a:latin typeface="Arial" panose="020B0604020202020204" pitchFamily="34" charset="0"/>
              </a:defRPr>
            </a:lvl2pPr>
            <a:lvl3pPr marL="1143000" indent="-228600">
              <a:defRPr sz="4000">
                <a:solidFill>
                  <a:schemeClr val="tx2"/>
                </a:solidFill>
                <a:latin typeface="Arial" panose="020B0604020202020204" pitchFamily="34" charset="0"/>
              </a:defRPr>
            </a:lvl3pPr>
            <a:lvl4pPr marL="1600200" indent="-228600">
              <a:defRPr sz="4000">
                <a:solidFill>
                  <a:schemeClr val="tx2"/>
                </a:solidFill>
                <a:latin typeface="Arial" panose="020B0604020202020204" pitchFamily="34" charset="0"/>
              </a:defRPr>
            </a:lvl4pPr>
            <a:lvl5pPr marL="2057400" indent="-228600">
              <a:defRPr sz="4000">
                <a:solidFill>
                  <a:schemeClr val="tx2"/>
                </a:solidFill>
                <a:latin typeface="Arial" panose="020B0604020202020204" pitchFamily="34" charset="0"/>
              </a:defRPr>
            </a:lvl5pPr>
            <a:lvl6pPr marL="2514600" indent="-228600" eaLnBrk="0" fontAlgn="base" hangingPunct="0">
              <a:spcBef>
                <a:spcPct val="0"/>
              </a:spcBef>
              <a:spcAft>
                <a:spcPct val="0"/>
              </a:spcAft>
              <a:defRPr sz="4000">
                <a:solidFill>
                  <a:schemeClr val="tx2"/>
                </a:solidFill>
                <a:latin typeface="Arial" panose="020B0604020202020204" pitchFamily="34" charset="0"/>
              </a:defRPr>
            </a:lvl6pPr>
            <a:lvl7pPr marL="2971800" indent="-228600" eaLnBrk="0" fontAlgn="base" hangingPunct="0">
              <a:spcBef>
                <a:spcPct val="0"/>
              </a:spcBef>
              <a:spcAft>
                <a:spcPct val="0"/>
              </a:spcAft>
              <a:defRPr sz="4000">
                <a:solidFill>
                  <a:schemeClr val="tx2"/>
                </a:solidFill>
                <a:latin typeface="Arial" panose="020B0604020202020204" pitchFamily="34" charset="0"/>
              </a:defRPr>
            </a:lvl7pPr>
            <a:lvl8pPr marL="3429000" indent="-228600" eaLnBrk="0" fontAlgn="base" hangingPunct="0">
              <a:spcBef>
                <a:spcPct val="0"/>
              </a:spcBef>
              <a:spcAft>
                <a:spcPct val="0"/>
              </a:spcAft>
              <a:defRPr sz="4000">
                <a:solidFill>
                  <a:schemeClr val="tx2"/>
                </a:solidFill>
                <a:latin typeface="Arial" panose="020B0604020202020204" pitchFamily="34" charset="0"/>
              </a:defRPr>
            </a:lvl8pPr>
            <a:lvl9pPr marL="3886200" indent="-228600" eaLnBrk="0" fontAlgn="base" hangingPunct="0">
              <a:spcBef>
                <a:spcPct val="0"/>
              </a:spcBef>
              <a:spcAft>
                <a:spcPct val="0"/>
              </a:spcAft>
              <a:defRPr sz="4000">
                <a:solidFill>
                  <a:schemeClr val="tx2"/>
                </a:solidFill>
                <a:latin typeface="Arial" panose="020B0604020202020204" pitchFamily="34" charset="0"/>
              </a:defRPr>
            </a:lvl9pPr>
          </a:lstStyle>
          <a:p>
            <a:pPr defTabSz="914400"/>
            <a:fld id="{B900B796-16D0-4521-BEF1-93618980F779}" type="slidenum">
              <a:rPr lang="en-US" altLang="en-US" sz="1200" smtClean="0">
                <a:solidFill>
                  <a:srgbClr val="000000"/>
                </a:solidFill>
                <a:latin typeface="Calibri" panose="020F0502020204030204" pitchFamily="34" charset="0"/>
              </a:rPr>
              <a:pPr defTabSz="914400"/>
              <a:t>9</a:t>
            </a:fld>
            <a:endParaRPr lang="en-US" altLang="en-US"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037609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102C8-3922-44C1-8293-07DB0F4DD9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16C57F-C2F9-4895-9840-413923A8F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27DAB2-7578-46A5-AC81-78DF65274B5D}"/>
              </a:ext>
            </a:extLst>
          </p:cNvPr>
          <p:cNvSpPr>
            <a:spLocks noGrp="1"/>
          </p:cNvSpPr>
          <p:nvPr>
            <p:ph type="dt" sz="half" idx="10"/>
          </p:nvPr>
        </p:nvSpPr>
        <p:spPr/>
        <p:txBody>
          <a:bodyPr/>
          <a:lstStyle/>
          <a:p>
            <a:fld id="{89C01F62-9099-4858-8B6B-EE2DB5B7EDA3}" type="datetime1">
              <a:rPr lang="en-US" smtClean="0"/>
              <a:t>1/23/2024</a:t>
            </a:fld>
            <a:endParaRPr lang="en-US" dirty="0"/>
          </a:p>
        </p:txBody>
      </p:sp>
      <p:sp>
        <p:nvSpPr>
          <p:cNvPr id="5" name="Footer Placeholder 4">
            <a:extLst>
              <a:ext uri="{FF2B5EF4-FFF2-40B4-BE49-F238E27FC236}">
                <a16:creationId xmlns:a16="http://schemas.microsoft.com/office/drawing/2014/main" id="{E6B60B55-9BBB-4948-B5F6-79236B34A5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8546E4-8BC1-4BA9-A677-DB8F88A45CBA}"/>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266900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549E0-6088-462F-877E-B0C351C6DA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16BB2B-CD95-479A-94D1-847A5F13AB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5EE00-4F12-413A-8408-DB758106C35A}"/>
              </a:ext>
            </a:extLst>
          </p:cNvPr>
          <p:cNvSpPr>
            <a:spLocks noGrp="1"/>
          </p:cNvSpPr>
          <p:nvPr>
            <p:ph type="dt" sz="half" idx="10"/>
          </p:nvPr>
        </p:nvSpPr>
        <p:spPr/>
        <p:txBody>
          <a:bodyPr/>
          <a:lstStyle/>
          <a:p>
            <a:fld id="{3C67CD9E-B665-4A79-BDC0-78165BEF0AD2}" type="datetime1">
              <a:rPr lang="en-US" smtClean="0"/>
              <a:t>1/23/2024</a:t>
            </a:fld>
            <a:endParaRPr lang="en-US" dirty="0"/>
          </a:p>
        </p:txBody>
      </p:sp>
      <p:sp>
        <p:nvSpPr>
          <p:cNvPr id="5" name="Footer Placeholder 4">
            <a:extLst>
              <a:ext uri="{FF2B5EF4-FFF2-40B4-BE49-F238E27FC236}">
                <a16:creationId xmlns:a16="http://schemas.microsoft.com/office/drawing/2014/main" id="{4685B7AE-B43D-4BF9-9799-D44A0ADC74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461891-A365-47E5-9173-083C5DC5D848}"/>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1987177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4B712-B14C-40F1-814D-7CA3C9ED61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004BA2-22EF-428F-88F2-003DD900C7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F64B4-090F-479E-8228-665D31517783}"/>
              </a:ext>
            </a:extLst>
          </p:cNvPr>
          <p:cNvSpPr>
            <a:spLocks noGrp="1"/>
          </p:cNvSpPr>
          <p:nvPr>
            <p:ph type="dt" sz="half" idx="10"/>
          </p:nvPr>
        </p:nvSpPr>
        <p:spPr/>
        <p:txBody>
          <a:bodyPr/>
          <a:lstStyle/>
          <a:p>
            <a:fld id="{11E61A39-9B3A-44FB-9FC6-5D392B225531}" type="datetime1">
              <a:rPr lang="en-US" smtClean="0"/>
              <a:t>1/23/2024</a:t>
            </a:fld>
            <a:endParaRPr lang="en-US" dirty="0"/>
          </a:p>
        </p:txBody>
      </p:sp>
      <p:sp>
        <p:nvSpPr>
          <p:cNvPr id="5" name="Footer Placeholder 4">
            <a:extLst>
              <a:ext uri="{FF2B5EF4-FFF2-40B4-BE49-F238E27FC236}">
                <a16:creationId xmlns:a16="http://schemas.microsoft.com/office/drawing/2014/main" id="{2861F8F6-7855-4A98-B50B-B45A9B5ED8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510559-2DA0-4570-9EFC-165EEB82382F}"/>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3081834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F9481-474C-4AA2-9EDB-57B2064482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1E1760-2229-4F82-81D3-ADF925CE27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58F1A-690F-45D8-A888-75B65FCA661A}"/>
              </a:ext>
            </a:extLst>
          </p:cNvPr>
          <p:cNvSpPr>
            <a:spLocks noGrp="1"/>
          </p:cNvSpPr>
          <p:nvPr>
            <p:ph type="dt" sz="half" idx="10"/>
          </p:nvPr>
        </p:nvSpPr>
        <p:spPr/>
        <p:txBody>
          <a:bodyPr/>
          <a:lstStyle/>
          <a:p>
            <a:fld id="{1F41DB85-6513-4A5D-A562-B1C4C700D68E}" type="datetime1">
              <a:rPr lang="en-US" smtClean="0"/>
              <a:t>1/23/2024</a:t>
            </a:fld>
            <a:endParaRPr lang="en-US" dirty="0"/>
          </a:p>
        </p:txBody>
      </p:sp>
      <p:sp>
        <p:nvSpPr>
          <p:cNvPr id="5" name="Footer Placeholder 4">
            <a:extLst>
              <a:ext uri="{FF2B5EF4-FFF2-40B4-BE49-F238E27FC236}">
                <a16:creationId xmlns:a16="http://schemas.microsoft.com/office/drawing/2014/main" id="{F80C16F3-D1BB-4194-8126-208ABEC0AD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1BBC83-D7E3-4545-BBCC-0626C8D07696}"/>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31292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1A2FB-1979-4BDE-9F7B-82CB7825C4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438208-472B-4ABB-B6CE-1FA6FD775D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A15DC5-FBA1-4D75-9E57-B00412313BF2}"/>
              </a:ext>
            </a:extLst>
          </p:cNvPr>
          <p:cNvSpPr>
            <a:spLocks noGrp="1"/>
          </p:cNvSpPr>
          <p:nvPr>
            <p:ph type="dt" sz="half" idx="10"/>
          </p:nvPr>
        </p:nvSpPr>
        <p:spPr/>
        <p:txBody>
          <a:bodyPr/>
          <a:lstStyle/>
          <a:p>
            <a:fld id="{19C5EC98-DB58-4FD9-869E-0A4B30E7D891}" type="datetime1">
              <a:rPr lang="en-US" smtClean="0"/>
              <a:t>1/23/2024</a:t>
            </a:fld>
            <a:endParaRPr lang="en-US" dirty="0"/>
          </a:p>
        </p:txBody>
      </p:sp>
      <p:sp>
        <p:nvSpPr>
          <p:cNvPr id="5" name="Footer Placeholder 4">
            <a:extLst>
              <a:ext uri="{FF2B5EF4-FFF2-40B4-BE49-F238E27FC236}">
                <a16:creationId xmlns:a16="http://schemas.microsoft.com/office/drawing/2014/main" id="{0CE817FC-33A7-4F55-B534-DB9B3FCA6B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5C361E-0747-4C40-8963-43E2749D9434}"/>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1661557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9F63-31C8-466A-9CF8-0B4E98A9E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373B7-827F-4E97-916C-7F9C3F40CD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B84D8C-AEEF-4B4A-AA86-4D0AE70222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57E29-1436-47FB-999A-B178FCBB2A83}"/>
              </a:ext>
            </a:extLst>
          </p:cNvPr>
          <p:cNvSpPr>
            <a:spLocks noGrp="1"/>
          </p:cNvSpPr>
          <p:nvPr>
            <p:ph type="dt" sz="half" idx="10"/>
          </p:nvPr>
        </p:nvSpPr>
        <p:spPr/>
        <p:txBody>
          <a:bodyPr/>
          <a:lstStyle/>
          <a:p>
            <a:fld id="{E673FDFF-FB49-4426-A486-7E86EBA037E1}" type="datetime1">
              <a:rPr lang="en-US" smtClean="0"/>
              <a:t>1/23/2024</a:t>
            </a:fld>
            <a:endParaRPr lang="en-US" dirty="0"/>
          </a:p>
        </p:txBody>
      </p:sp>
      <p:sp>
        <p:nvSpPr>
          <p:cNvPr id="6" name="Footer Placeholder 5">
            <a:extLst>
              <a:ext uri="{FF2B5EF4-FFF2-40B4-BE49-F238E27FC236}">
                <a16:creationId xmlns:a16="http://schemas.microsoft.com/office/drawing/2014/main" id="{09BEF296-CCDC-4489-9F3F-CDD9BA7CB3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03B3B8-78D2-4347-9857-185D673EF3A2}"/>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1561734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695B6-6F0C-4A3D-BF5F-3C86E486D2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FF82ED-FDCB-42CF-A11A-8F43EC52B5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C94895-8D06-4158-9C21-7A88774668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E97117-4169-4C3D-AF89-329A127DD1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638A49-9CEB-4E58-8135-F8827476E9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9FE0D8-472D-4EC4-A6A5-A2E57F42029F}"/>
              </a:ext>
            </a:extLst>
          </p:cNvPr>
          <p:cNvSpPr>
            <a:spLocks noGrp="1"/>
          </p:cNvSpPr>
          <p:nvPr>
            <p:ph type="dt" sz="half" idx="10"/>
          </p:nvPr>
        </p:nvSpPr>
        <p:spPr/>
        <p:txBody>
          <a:bodyPr/>
          <a:lstStyle/>
          <a:p>
            <a:fld id="{7015EA29-0792-4CEA-A215-D531343ACD80}" type="datetime1">
              <a:rPr lang="en-US" smtClean="0"/>
              <a:t>1/23/2024</a:t>
            </a:fld>
            <a:endParaRPr lang="en-US" dirty="0"/>
          </a:p>
        </p:txBody>
      </p:sp>
      <p:sp>
        <p:nvSpPr>
          <p:cNvPr id="8" name="Footer Placeholder 7">
            <a:extLst>
              <a:ext uri="{FF2B5EF4-FFF2-40B4-BE49-F238E27FC236}">
                <a16:creationId xmlns:a16="http://schemas.microsoft.com/office/drawing/2014/main" id="{91957A00-D744-47AC-9510-EA9CAF8DA06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B2AA95B-4F1A-4C35-A935-56BA41D1FBD1}"/>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82250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ED4C7-157A-4CB6-83B3-AD21101A82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E2FE5B-6328-43A5-AC5F-E06649C940F5}"/>
              </a:ext>
            </a:extLst>
          </p:cNvPr>
          <p:cNvSpPr>
            <a:spLocks noGrp="1"/>
          </p:cNvSpPr>
          <p:nvPr>
            <p:ph type="dt" sz="half" idx="10"/>
          </p:nvPr>
        </p:nvSpPr>
        <p:spPr/>
        <p:txBody>
          <a:bodyPr/>
          <a:lstStyle/>
          <a:p>
            <a:fld id="{5BB52F4C-33D0-4CE7-A8BD-0FBBFD3BA33F}" type="datetime1">
              <a:rPr lang="en-US" smtClean="0"/>
              <a:t>1/23/2024</a:t>
            </a:fld>
            <a:endParaRPr lang="en-US" dirty="0"/>
          </a:p>
        </p:txBody>
      </p:sp>
      <p:sp>
        <p:nvSpPr>
          <p:cNvPr id="4" name="Footer Placeholder 3">
            <a:extLst>
              <a:ext uri="{FF2B5EF4-FFF2-40B4-BE49-F238E27FC236}">
                <a16:creationId xmlns:a16="http://schemas.microsoft.com/office/drawing/2014/main" id="{D85CD1EA-063A-4ED5-9E0A-94E8EF1141A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E4CA25A-03CA-48D8-A966-0C9D7C4A6D8D}"/>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4166226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6D8F90-ED9C-4E87-88B5-050539A8B086}"/>
              </a:ext>
            </a:extLst>
          </p:cNvPr>
          <p:cNvSpPr>
            <a:spLocks noGrp="1"/>
          </p:cNvSpPr>
          <p:nvPr>
            <p:ph type="dt" sz="half" idx="10"/>
          </p:nvPr>
        </p:nvSpPr>
        <p:spPr/>
        <p:txBody>
          <a:bodyPr/>
          <a:lstStyle/>
          <a:p>
            <a:fld id="{7B240E7C-0359-41E2-AAB9-91070EE406E0}" type="datetime1">
              <a:rPr lang="en-US" smtClean="0"/>
              <a:t>1/23/2024</a:t>
            </a:fld>
            <a:endParaRPr lang="en-US" dirty="0"/>
          </a:p>
        </p:txBody>
      </p:sp>
      <p:sp>
        <p:nvSpPr>
          <p:cNvPr id="3" name="Footer Placeholder 2">
            <a:extLst>
              <a:ext uri="{FF2B5EF4-FFF2-40B4-BE49-F238E27FC236}">
                <a16:creationId xmlns:a16="http://schemas.microsoft.com/office/drawing/2014/main" id="{FCDB20BA-B03C-4F68-802B-3B55EB9F41C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95827EE-32CB-4CEE-85FF-76A3A95E27BB}"/>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879357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99C9-BE65-46F1-AB32-7624323D0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425BD7-D1CC-4D22-BAD5-C261944A92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C6622A-620B-4B1E-97ED-1BD2674989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32D402-F6E1-45CA-83AC-713B25BB6999}"/>
              </a:ext>
            </a:extLst>
          </p:cNvPr>
          <p:cNvSpPr>
            <a:spLocks noGrp="1"/>
          </p:cNvSpPr>
          <p:nvPr>
            <p:ph type="dt" sz="half" idx="10"/>
          </p:nvPr>
        </p:nvSpPr>
        <p:spPr/>
        <p:txBody>
          <a:bodyPr/>
          <a:lstStyle/>
          <a:p>
            <a:fld id="{9DECA958-32B6-4497-BE3B-ADB909E36B4C}" type="datetime1">
              <a:rPr lang="en-US" smtClean="0"/>
              <a:t>1/23/2024</a:t>
            </a:fld>
            <a:endParaRPr lang="en-US" dirty="0"/>
          </a:p>
        </p:txBody>
      </p:sp>
      <p:sp>
        <p:nvSpPr>
          <p:cNvPr id="6" name="Footer Placeholder 5">
            <a:extLst>
              <a:ext uri="{FF2B5EF4-FFF2-40B4-BE49-F238E27FC236}">
                <a16:creationId xmlns:a16="http://schemas.microsoft.com/office/drawing/2014/main" id="{C4619845-5A42-4B91-B600-F2DB606A6BA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EA9CAA-E85C-46D5-B4A4-305C56BDD152}"/>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44576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B7A6C-08FD-4289-9E20-7A68926999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974D3E-3EF0-4C6E-B010-DEC080B244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D9E2152-C022-4056-8206-F4CACB9C1F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17EB85-AD99-4576-819F-2E7D6B7FF60C}"/>
              </a:ext>
            </a:extLst>
          </p:cNvPr>
          <p:cNvSpPr>
            <a:spLocks noGrp="1"/>
          </p:cNvSpPr>
          <p:nvPr>
            <p:ph type="dt" sz="half" idx="10"/>
          </p:nvPr>
        </p:nvSpPr>
        <p:spPr/>
        <p:txBody>
          <a:bodyPr/>
          <a:lstStyle/>
          <a:p>
            <a:fld id="{9B4A681C-AC7E-47C7-B138-6B12B8054271}" type="datetime1">
              <a:rPr lang="en-US" smtClean="0"/>
              <a:t>1/23/2024</a:t>
            </a:fld>
            <a:endParaRPr lang="en-US" dirty="0"/>
          </a:p>
        </p:txBody>
      </p:sp>
      <p:sp>
        <p:nvSpPr>
          <p:cNvPr id="6" name="Footer Placeholder 5">
            <a:extLst>
              <a:ext uri="{FF2B5EF4-FFF2-40B4-BE49-F238E27FC236}">
                <a16:creationId xmlns:a16="http://schemas.microsoft.com/office/drawing/2014/main" id="{6CFB9C35-0358-44FE-A614-368DEFEAC2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89ABE4-F76D-4E14-818F-C1415E5FB1A3}"/>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1181136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E2350E-DD34-4796-83F5-755BC28FC1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017982-2185-409A-805D-41F848598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3525E8A-8541-4086-A441-93930CD8C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7DB6C-DA6C-4D07-B984-087DD7B4BE2B}" type="datetime1">
              <a:rPr lang="en-US" smtClean="0"/>
              <a:t>1/23/2024</a:t>
            </a:fld>
            <a:endParaRPr lang="en-US" dirty="0"/>
          </a:p>
        </p:txBody>
      </p:sp>
      <p:sp>
        <p:nvSpPr>
          <p:cNvPr id="5" name="Footer Placeholder 4">
            <a:extLst>
              <a:ext uri="{FF2B5EF4-FFF2-40B4-BE49-F238E27FC236}">
                <a16:creationId xmlns:a16="http://schemas.microsoft.com/office/drawing/2014/main" id="{084D9008-00BB-4C8F-8FA0-1AFEBD559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B30A9DD-95EB-4A1B-9B2B-16B40E2A35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A917D-ED41-4CCB-9245-61163F3FADC5}" type="slidenum">
              <a:rPr lang="en-US" smtClean="0"/>
              <a:t>‹#›</a:t>
            </a:fld>
            <a:endParaRPr lang="en-US" dirty="0"/>
          </a:p>
        </p:txBody>
      </p:sp>
    </p:spTree>
    <p:extLst>
      <p:ext uri="{BB962C8B-B14F-4D97-AF65-F5344CB8AC3E}">
        <p14:creationId xmlns:p14="http://schemas.microsoft.com/office/powerpoint/2010/main" val="1378514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94KcI0gLq1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4c5RPk8FlIk?feature=oembed"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rGW7NDlP7-Y&amp;t=47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bSb585bGYmQ"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effectiveacceleration.tech/"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video" Target="https://www.youtube.com/embed/iMTBBz-ejA4?feature=oembed" TargetMode="External"/><Relationship Id="rId1" Type="http://schemas.openxmlformats.org/officeDocument/2006/relationships/video" Target="https://www.youtube.com/embed/9ooe_XqDicA?feature=oembed" TargetMode="External"/><Relationship Id="rId6" Type="http://schemas.openxmlformats.org/officeDocument/2006/relationships/image" Target="../media/image26.jpg"/><Relationship Id="rId5" Type="http://schemas.openxmlformats.org/officeDocument/2006/relationships/hyperlink" Target="https://rebellion.global/"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QAGxy85R38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www.youtube.com/watch/Y0FWDPIPckA" TargetMode="Externa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hyperlink" Target="https://www.nytimes.com/2019/12/09/opinion/recycling-myth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pubs.acs.org/doi/abs/10.1021/es702969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94KcI0gLq1A"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EF874FCF-A2C5-4D67-AEEE-B8D585AE3060}"/>
              </a:ext>
            </a:extLst>
          </p:cNvPr>
          <p:cNvSpPr>
            <a:spLocks noGrp="1" noChangeArrowheads="1"/>
          </p:cNvSpPr>
          <p:nvPr>
            <p:ph type="title"/>
          </p:nvPr>
        </p:nvSpPr>
        <p:spPr>
          <a:xfrm>
            <a:off x="2209800" y="0"/>
            <a:ext cx="7772400" cy="1143000"/>
          </a:xfrm>
        </p:spPr>
        <p:txBody>
          <a:bodyPr/>
          <a:lstStyle/>
          <a:p>
            <a:pPr algn="ctr"/>
            <a:r>
              <a:rPr lang="en-US" altLang="en-US" dirty="0">
                <a:latin typeface="Calibri Light" panose="020F0302020204030204" pitchFamily="34" charset="0"/>
              </a:rPr>
              <a:t>The ‘Bad’ Anthropocene</a:t>
            </a:r>
          </a:p>
        </p:txBody>
      </p:sp>
      <p:pic>
        <p:nvPicPr>
          <p:cNvPr id="12291" name="Picture 2" descr="http://www.firstshowing.net/img/road-cormac-FS-aug-03.jpg">
            <a:hlinkClick r:id="rId3"/>
            <a:extLst>
              <a:ext uri="{FF2B5EF4-FFF2-40B4-BE49-F238E27FC236}">
                <a16:creationId xmlns:a16="http://schemas.microsoft.com/office/drawing/2014/main" id="{FCBCA5F0-FA7F-40E5-ABE6-30B1F01BA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143000"/>
            <a:ext cx="7924800" cy="5278438"/>
          </a:xfrm>
          <a:prstGeom prst="rect">
            <a:avLst/>
          </a:prstGeom>
          <a:noFill/>
          <a:ln w="50800">
            <a:solidFill>
              <a:schemeClr val="accent1">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B0FE5BF2-4B64-BAA7-F1FC-E35D5CDDC609}"/>
              </a:ext>
            </a:extLst>
          </p:cNvPr>
          <p:cNvSpPr>
            <a:spLocks noGrp="1"/>
          </p:cNvSpPr>
          <p:nvPr>
            <p:ph idx="1"/>
          </p:nvPr>
        </p:nvSpPr>
        <p:spPr>
          <a:xfrm>
            <a:off x="292100" y="1181100"/>
            <a:ext cx="3733800" cy="5410200"/>
          </a:xfrm>
        </p:spPr>
        <p:txBody>
          <a:bodyPr>
            <a:normAutofit lnSpcReduction="10000"/>
          </a:bodyPr>
          <a:lstStyle/>
          <a:p>
            <a:r>
              <a:rPr lang="en-US" altLang="en-US" dirty="0"/>
              <a:t>Anthropocene as dystopia</a:t>
            </a:r>
          </a:p>
          <a:p>
            <a:r>
              <a:rPr lang="en-US" altLang="en-US" dirty="0"/>
              <a:t>Humans are an overshoot species, our numbers exceed the Earth’s carrying capacity</a:t>
            </a:r>
          </a:p>
          <a:p>
            <a:r>
              <a:rPr lang="en-US" altLang="en-US" dirty="0"/>
              <a:t>There are planetary tipping points that once exceeded cannot return to the conditions of the past.</a:t>
            </a:r>
          </a:p>
          <a:p>
            <a:r>
              <a:rPr lang="en-US" altLang="en-US" dirty="0"/>
              <a:t>Technology is also suspect</a:t>
            </a:r>
            <a:endParaRPr lang="en-US" dirty="0"/>
          </a:p>
        </p:txBody>
      </p:sp>
    </p:spTree>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FA2E0C4-DA10-4569-AB00-90F956FB83D5}"/>
              </a:ext>
            </a:extLst>
          </p:cNvPr>
          <p:cNvSpPr>
            <a:spLocks noGrp="1" noChangeArrowheads="1"/>
          </p:cNvSpPr>
          <p:nvPr>
            <p:ph type="title"/>
          </p:nvPr>
        </p:nvSpPr>
        <p:spPr>
          <a:xfrm>
            <a:off x="2209800" y="152400"/>
            <a:ext cx="7772400" cy="1143000"/>
          </a:xfrm>
        </p:spPr>
        <p:txBody>
          <a:bodyPr/>
          <a:lstStyle/>
          <a:p>
            <a:pPr algn="ctr"/>
            <a:r>
              <a:rPr lang="en-US" altLang="en-US" dirty="0">
                <a:latin typeface="Calibri Light" panose="020F0302020204030204" pitchFamily="34" charset="0"/>
              </a:rPr>
              <a:t>The ‘Good’ Anthropocene</a:t>
            </a:r>
          </a:p>
        </p:txBody>
      </p:sp>
      <p:pic>
        <p:nvPicPr>
          <p:cNvPr id="10243" name="Picture 2" descr="C:\Users\JAS\Desktop\dotanthropocenesign-blog480.jpg">
            <a:extLst>
              <a:ext uri="{FF2B5EF4-FFF2-40B4-BE49-F238E27FC236}">
                <a16:creationId xmlns:a16="http://schemas.microsoft.com/office/drawing/2014/main" id="{DD65FEE4-089E-4851-A635-B3BCC8EB3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954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Content Placeholder 4">
            <a:extLst>
              <a:ext uri="{FF2B5EF4-FFF2-40B4-BE49-F238E27FC236}">
                <a16:creationId xmlns:a16="http://schemas.microsoft.com/office/drawing/2014/main" id="{2247617D-CF79-406A-91D3-042ACC42B30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003925" y="1498601"/>
            <a:ext cx="3862388" cy="3846513"/>
          </a:xfrm>
        </p:spPr>
      </p:pic>
      <p:pic>
        <p:nvPicPr>
          <p:cNvPr id="144388" name="Picture 5">
            <a:extLst>
              <a:ext uri="{FF2B5EF4-FFF2-40B4-BE49-F238E27FC236}">
                <a16:creationId xmlns:a16="http://schemas.microsoft.com/office/drawing/2014/main" id="{2F12B8D9-FFFE-4727-8AF5-55390A87D5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5975" y="1498600"/>
            <a:ext cx="38735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Content Placeholder 4">
            <a:extLst>
              <a:ext uri="{FF2B5EF4-FFF2-40B4-BE49-F238E27FC236}">
                <a16:creationId xmlns:a16="http://schemas.microsoft.com/office/drawing/2014/main" id="{D92B809D-F519-4293-8A0A-A15929D42A15}"/>
              </a:ext>
            </a:extLst>
          </p:cNvPr>
          <p:cNvPicPr>
            <a:picLocks noChangeAspect="1"/>
          </p:cNvPicPr>
          <p:nvPr/>
        </p:nvPicPr>
        <p:blipFill>
          <a:blip r:embed="rId3">
            <a:extLst>
              <a:ext uri="{28A0092B-C50C-407E-A947-70E740481C1C}">
                <a14:useLocalDpi xmlns:a14="http://schemas.microsoft.com/office/drawing/2010/main" val="0"/>
              </a:ext>
            </a:extLst>
          </a:blip>
          <a:srcRect l="5028" t="38603" r="6136" b="42879"/>
          <a:stretch>
            <a:fillRect/>
          </a:stretch>
        </p:blipFill>
        <p:spPr bwMode="auto">
          <a:xfrm>
            <a:off x="2325687" y="5345114"/>
            <a:ext cx="7259637"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708F67EB-D12F-4DA9-9237-CD7CBE4F1B1E}"/>
              </a:ext>
            </a:extLst>
          </p:cNvPr>
          <p:cNvSpPr>
            <a:spLocks noGrp="1"/>
          </p:cNvSpPr>
          <p:nvPr>
            <p:ph type="title"/>
          </p:nvPr>
        </p:nvSpPr>
        <p:spPr>
          <a:xfrm>
            <a:off x="434715" y="219076"/>
            <a:ext cx="11347554" cy="1325563"/>
          </a:xfrm>
        </p:spPr>
        <p:txBody>
          <a:bodyPr rtlCol="0">
            <a:normAutofit/>
          </a:bodyPr>
          <a:lstStyle/>
          <a:p>
            <a:pPr algn="ctr">
              <a:defRPr/>
            </a:pPr>
            <a:r>
              <a:rPr lang="en-US" dirty="0"/>
              <a:t>The position of ecomodernists:  the Anthropocene is ‘good’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FA0D-0DF8-4B2C-A936-F76BD16CE455}"/>
              </a:ext>
            </a:extLst>
          </p:cNvPr>
          <p:cNvSpPr>
            <a:spLocks noGrp="1"/>
          </p:cNvSpPr>
          <p:nvPr>
            <p:ph type="title"/>
          </p:nvPr>
        </p:nvSpPr>
        <p:spPr/>
        <p:txBody>
          <a:bodyPr/>
          <a:lstStyle/>
          <a:p>
            <a:pPr algn="ctr"/>
            <a:r>
              <a:rPr lang="en-US" dirty="0"/>
              <a:t>Ecomodernists proclaim that environmentalism is dead</a:t>
            </a:r>
          </a:p>
        </p:txBody>
      </p:sp>
      <p:sp>
        <p:nvSpPr>
          <p:cNvPr id="3" name="Content Placeholder 2">
            <a:extLst>
              <a:ext uri="{FF2B5EF4-FFF2-40B4-BE49-F238E27FC236}">
                <a16:creationId xmlns:a16="http://schemas.microsoft.com/office/drawing/2014/main" id="{7A01FF77-8FC0-46D8-A25A-4DFA0C6B5067}"/>
              </a:ext>
            </a:extLst>
          </p:cNvPr>
          <p:cNvSpPr>
            <a:spLocks noGrp="1"/>
          </p:cNvSpPr>
          <p:nvPr>
            <p:ph idx="1"/>
          </p:nvPr>
        </p:nvSpPr>
        <p:spPr>
          <a:xfrm>
            <a:off x="248491" y="2010109"/>
            <a:ext cx="6961778" cy="4847891"/>
          </a:xfrm>
        </p:spPr>
        <p:txBody>
          <a:bodyPr>
            <a:normAutofit/>
          </a:bodyPr>
          <a:lstStyle/>
          <a:p>
            <a:r>
              <a:rPr lang="en-US" dirty="0">
                <a:latin typeface="+mj-lt"/>
              </a:rPr>
              <a:t>For ecomodernists, the choice that humanity faces is not whether to constrain our growth and development or die. </a:t>
            </a:r>
          </a:p>
          <a:p>
            <a:r>
              <a:rPr lang="en-US" dirty="0">
                <a:latin typeface="+mj-lt"/>
              </a:rPr>
              <a:t>It is whether we will continue to innovate and accelerate technological progress in order to solve our environmental problems and thrive.</a:t>
            </a:r>
          </a:p>
          <a:p>
            <a:r>
              <a:rPr lang="en-US" dirty="0">
                <a:latin typeface="+mj-lt"/>
              </a:rPr>
              <a:t>Protecting the environment through traditional conservation practices has not been successful in their opinion. </a:t>
            </a:r>
            <a:br>
              <a:rPr lang="en-US" sz="2400" dirty="0"/>
            </a:br>
            <a:endParaRPr lang="en-US" sz="2400" dirty="0"/>
          </a:p>
        </p:txBody>
      </p:sp>
      <p:pic>
        <p:nvPicPr>
          <p:cNvPr id="4" name="Content Placeholder 4">
            <a:extLst>
              <a:ext uri="{FF2B5EF4-FFF2-40B4-BE49-F238E27FC236}">
                <a16:creationId xmlns:a16="http://schemas.microsoft.com/office/drawing/2014/main" id="{7767AAB6-A03D-4BA1-965E-E58FFE7F23B7}"/>
              </a:ext>
            </a:extLst>
          </p:cNvPr>
          <p:cNvPicPr>
            <a:picLocks noChangeAspect="1"/>
          </p:cNvPicPr>
          <p:nvPr/>
        </p:nvPicPr>
        <p:blipFill>
          <a:blip r:embed="rId3"/>
          <a:stretch>
            <a:fillRect/>
          </a:stretch>
        </p:blipFill>
        <p:spPr>
          <a:xfrm>
            <a:off x="7210269" y="1825623"/>
            <a:ext cx="4733240" cy="4667251"/>
          </a:xfrm>
          <a:prstGeom prst="rect">
            <a:avLst/>
          </a:prstGeom>
        </p:spPr>
      </p:pic>
    </p:spTree>
    <p:extLst>
      <p:ext uri="{BB962C8B-B14F-4D97-AF65-F5344CB8AC3E}">
        <p14:creationId xmlns:p14="http://schemas.microsoft.com/office/powerpoint/2010/main" val="3970400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OFFICIAL TRAILER | NUCLEAR NOW | DOCUMENTARY">
            <a:hlinkClick r:id="" action="ppaction://media"/>
            <a:extLst>
              <a:ext uri="{FF2B5EF4-FFF2-40B4-BE49-F238E27FC236}">
                <a16:creationId xmlns:a16="http://schemas.microsoft.com/office/drawing/2014/main" id="{2A9DDC24-CA22-4CCE-420F-D4E720001CFE}"/>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194767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4608-BB97-4384-A9E4-D56788E83ABA}"/>
              </a:ext>
            </a:extLst>
          </p:cNvPr>
          <p:cNvSpPr>
            <a:spLocks noGrp="1"/>
          </p:cNvSpPr>
          <p:nvPr>
            <p:ph type="title"/>
          </p:nvPr>
        </p:nvSpPr>
        <p:spPr>
          <a:xfrm>
            <a:off x="838200" y="365125"/>
            <a:ext cx="6222167" cy="1325563"/>
          </a:xfrm>
        </p:spPr>
        <p:txBody>
          <a:bodyPr>
            <a:normAutofit fontScale="90000"/>
          </a:bodyPr>
          <a:lstStyle/>
          <a:p>
            <a:pPr algn="ctr"/>
            <a:r>
              <a:rPr lang="en-US" dirty="0"/>
              <a:t>History of the ecomodernist – environmentalist tension</a:t>
            </a:r>
          </a:p>
        </p:txBody>
      </p:sp>
      <p:sp>
        <p:nvSpPr>
          <p:cNvPr id="3" name="Content Placeholder 2">
            <a:extLst>
              <a:ext uri="{FF2B5EF4-FFF2-40B4-BE49-F238E27FC236}">
                <a16:creationId xmlns:a16="http://schemas.microsoft.com/office/drawing/2014/main" id="{92B468FE-7ED9-4FAF-B31E-097F5C2EB0DE}"/>
              </a:ext>
            </a:extLst>
          </p:cNvPr>
          <p:cNvSpPr>
            <a:spLocks noGrp="1"/>
          </p:cNvSpPr>
          <p:nvPr>
            <p:ph idx="1"/>
          </p:nvPr>
        </p:nvSpPr>
        <p:spPr>
          <a:xfrm>
            <a:off x="499672" y="1825625"/>
            <a:ext cx="6873401" cy="4886676"/>
          </a:xfrm>
        </p:spPr>
        <p:txBody>
          <a:bodyPr>
            <a:normAutofit/>
          </a:bodyPr>
          <a:lstStyle/>
          <a:p>
            <a:r>
              <a:rPr lang="en-US" dirty="0"/>
              <a:t>The Population Bomb (1968) e</a:t>
            </a:r>
            <a:r>
              <a:rPr lang="en-US" dirty="0">
                <a:solidFill>
                  <a:srgbClr val="221E1F"/>
                </a:solidFill>
                <a:latin typeface="+mj-lt"/>
              </a:rPr>
              <a:t>xemplified an environmentalist discourse,  one that takes a Malthusian view of human population</a:t>
            </a:r>
          </a:p>
          <a:p>
            <a:r>
              <a:rPr lang="en-US" dirty="0">
                <a:solidFill>
                  <a:srgbClr val="221E1F"/>
                </a:solidFill>
                <a:latin typeface="+mj-lt"/>
              </a:rPr>
              <a:t>Malthus (1798) popularized the idea that the human population of Earth will eventually exceed its carrying capacity</a:t>
            </a:r>
          </a:p>
          <a:p>
            <a:r>
              <a:rPr lang="en-US" dirty="0">
                <a:solidFill>
                  <a:srgbClr val="221E1F"/>
                </a:solidFill>
                <a:latin typeface="+mj-lt"/>
              </a:rPr>
              <a:t>Without radical measures to slow the human use of Earth’s resources, population collapse is inevitable </a:t>
            </a:r>
          </a:p>
        </p:txBody>
      </p:sp>
      <p:pic>
        <p:nvPicPr>
          <p:cNvPr id="5" name="Picture 4">
            <a:extLst>
              <a:ext uri="{FF2B5EF4-FFF2-40B4-BE49-F238E27FC236}">
                <a16:creationId xmlns:a16="http://schemas.microsoft.com/office/drawing/2014/main" id="{379C5FD5-BC0A-4FDB-9A7A-96FE0019E71E}"/>
              </a:ext>
            </a:extLst>
          </p:cNvPr>
          <p:cNvPicPr>
            <a:picLocks noChangeAspect="1"/>
          </p:cNvPicPr>
          <p:nvPr/>
        </p:nvPicPr>
        <p:blipFill>
          <a:blip r:embed="rId3" cstate="print"/>
          <a:stretch>
            <a:fillRect/>
          </a:stretch>
        </p:blipFill>
        <p:spPr>
          <a:xfrm>
            <a:off x="7652218" y="145699"/>
            <a:ext cx="4040110" cy="6566602"/>
          </a:xfrm>
          <a:prstGeom prst="rect">
            <a:avLst/>
          </a:prstGeom>
        </p:spPr>
      </p:pic>
    </p:spTree>
    <p:extLst>
      <p:ext uri="{BB962C8B-B14F-4D97-AF65-F5344CB8AC3E}">
        <p14:creationId xmlns:p14="http://schemas.microsoft.com/office/powerpoint/2010/main" val="1236345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634" y="460830"/>
            <a:ext cx="6725638" cy="6535262"/>
          </a:xfrm>
        </p:spPr>
        <p:txBody>
          <a:bodyPr>
            <a:noAutofit/>
          </a:bodyPr>
          <a:lstStyle/>
          <a:p>
            <a:r>
              <a:rPr lang="en-US" dirty="0"/>
              <a:t>Julian Simon and the Cornucopians (1970-1980s) e</a:t>
            </a:r>
            <a:r>
              <a:rPr lang="en-US" dirty="0">
                <a:latin typeface="+mj-lt"/>
              </a:rPr>
              <a:t>xemplifies an ecomodernist discourse</a:t>
            </a:r>
          </a:p>
          <a:p>
            <a:r>
              <a:rPr lang="en-US" dirty="0">
                <a:latin typeface="+mj-lt"/>
              </a:rPr>
              <a:t>More people = more brains to solve environmental problems</a:t>
            </a:r>
          </a:p>
          <a:p>
            <a:r>
              <a:rPr lang="en-US" dirty="0">
                <a:latin typeface="+mj-lt"/>
              </a:rPr>
              <a:t>Technology will solve problems of resource scarcity and overpopulation while still promoting affluence</a:t>
            </a:r>
          </a:p>
          <a:p>
            <a:r>
              <a:rPr lang="en-US" dirty="0">
                <a:latin typeface="+mj-lt"/>
              </a:rPr>
              <a:t>Julian Simon predicted 7 billion years of economic growth, interrupted only by the extinction of the sun</a:t>
            </a:r>
          </a:p>
        </p:txBody>
      </p:sp>
      <p:pic>
        <p:nvPicPr>
          <p:cNvPr id="4" name="Picture 3"/>
          <p:cNvPicPr>
            <a:picLocks noChangeAspect="1"/>
          </p:cNvPicPr>
          <p:nvPr/>
        </p:nvPicPr>
        <p:blipFill>
          <a:blip r:embed="rId3" cstate="print"/>
          <a:stretch>
            <a:fillRect/>
          </a:stretch>
        </p:blipFill>
        <p:spPr>
          <a:xfrm>
            <a:off x="7205272" y="9525"/>
            <a:ext cx="4381500" cy="6848475"/>
          </a:xfrm>
          <a:prstGeom prst="rect">
            <a:avLst/>
          </a:prstGeom>
        </p:spPr>
      </p:pic>
    </p:spTree>
    <p:extLst>
      <p:ext uri="{BB962C8B-B14F-4D97-AF65-F5344CB8AC3E}">
        <p14:creationId xmlns:p14="http://schemas.microsoft.com/office/powerpoint/2010/main" val="558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stretch>
            <a:fillRect/>
          </a:stretch>
        </p:blipFill>
        <p:spPr>
          <a:xfrm>
            <a:off x="1981200" y="304800"/>
            <a:ext cx="8099544" cy="6324600"/>
          </a:xfrm>
          <a:prstGeom prst="rect">
            <a:avLst/>
          </a:prstGeom>
        </p:spPr>
      </p:pic>
    </p:spTree>
    <p:extLst>
      <p:ext uri="{BB962C8B-B14F-4D97-AF65-F5344CB8AC3E}">
        <p14:creationId xmlns:p14="http://schemas.microsoft.com/office/powerpoint/2010/main" val="3947256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039" y="250825"/>
            <a:ext cx="10515600" cy="1325563"/>
          </a:xfrm>
        </p:spPr>
        <p:txBody>
          <a:bodyPr/>
          <a:lstStyle/>
          <a:p>
            <a:r>
              <a:rPr lang="en-US" dirty="0"/>
              <a:t>The Simon–Ehrlich bet</a:t>
            </a:r>
          </a:p>
        </p:txBody>
      </p:sp>
      <p:sp>
        <p:nvSpPr>
          <p:cNvPr id="3" name="Content Placeholder 2"/>
          <p:cNvSpPr>
            <a:spLocks noGrp="1"/>
          </p:cNvSpPr>
          <p:nvPr>
            <p:ph idx="1"/>
          </p:nvPr>
        </p:nvSpPr>
        <p:spPr>
          <a:xfrm>
            <a:off x="364761" y="1397000"/>
            <a:ext cx="6706146" cy="5551488"/>
          </a:xfrm>
        </p:spPr>
        <p:txBody>
          <a:bodyPr>
            <a:normAutofit/>
          </a:bodyPr>
          <a:lstStyle/>
          <a:p>
            <a:r>
              <a:rPr lang="en-US" dirty="0"/>
              <a:t>Simon had Ehrlich choose five commodity metals: copper, chromium, nickel, tin, and tungsten. </a:t>
            </a:r>
          </a:p>
          <a:p>
            <a:r>
              <a:rPr lang="en-US" dirty="0"/>
              <a:t>Simon bet that their prices would decrease, while Ehrlich bet they would increase because of overuse and scarcity.</a:t>
            </a:r>
          </a:p>
          <a:p>
            <a:r>
              <a:rPr lang="en-US" dirty="0"/>
              <a:t>Ehrlich lost the bet;  all five commodities declined in price from 1980 through 1990, the wager period: the ecomodernist discourse prevailed</a:t>
            </a:r>
          </a:p>
          <a:p>
            <a:r>
              <a:rPr lang="en-US" dirty="0"/>
              <a:t>Technological innovation and trade prevented scarcity of these metals</a:t>
            </a:r>
          </a:p>
        </p:txBody>
      </p:sp>
      <p:pic>
        <p:nvPicPr>
          <p:cNvPr id="1026" name="Picture 2" descr="http://ecx.images-amazon.com/images/I/41W9ufVBVjL.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7068" y="470997"/>
            <a:ext cx="4010571" cy="6021878"/>
          </a:xfrm>
          <a:prstGeom prst="rect">
            <a:avLst/>
          </a:prstGeom>
          <a:noFill/>
          <a:ln w="57150">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4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3B3042-AAFF-4278-0B81-79A9BEC0FF4F}"/>
              </a:ext>
            </a:extLst>
          </p:cNvPr>
          <p:cNvPicPr>
            <a:picLocks noChangeAspect="1"/>
          </p:cNvPicPr>
          <p:nvPr/>
        </p:nvPicPr>
        <p:blipFill rotWithShape="1">
          <a:blip r:embed="rId3"/>
          <a:srcRect b="85712"/>
          <a:stretch/>
        </p:blipFill>
        <p:spPr>
          <a:xfrm>
            <a:off x="175260" y="308016"/>
            <a:ext cx="7372350" cy="408264"/>
          </a:xfrm>
          <a:prstGeom prst="rect">
            <a:avLst/>
          </a:prstGeom>
        </p:spPr>
      </p:pic>
      <p:pic>
        <p:nvPicPr>
          <p:cNvPr id="7" name="Picture 6">
            <a:extLst>
              <a:ext uri="{FF2B5EF4-FFF2-40B4-BE49-F238E27FC236}">
                <a16:creationId xmlns:a16="http://schemas.microsoft.com/office/drawing/2014/main" id="{271FFACD-9CE0-CD6B-66CE-9912CBF63FB6}"/>
              </a:ext>
            </a:extLst>
          </p:cNvPr>
          <p:cNvPicPr>
            <a:picLocks noChangeAspect="1"/>
          </p:cNvPicPr>
          <p:nvPr/>
        </p:nvPicPr>
        <p:blipFill rotWithShape="1">
          <a:blip r:embed="rId4"/>
          <a:srcRect r="37207"/>
          <a:stretch/>
        </p:blipFill>
        <p:spPr>
          <a:xfrm>
            <a:off x="7121525" y="307934"/>
            <a:ext cx="4168775" cy="6191250"/>
          </a:xfrm>
          <a:prstGeom prst="rect">
            <a:avLst/>
          </a:prstGeom>
        </p:spPr>
      </p:pic>
      <p:pic>
        <p:nvPicPr>
          <p:cNvPr id="9" name="Picture 8">
            <a:extLst>
              <a:ext uri="{FF2B5EF4-FFF2-40B4-BE49-F238E27FC236}">
                <a16:creationId xmlns:a16="http://schemas.microsoft.com/office/drawing/2014/main" id="{E188E54D-6073-6A81-8539-96D78708F93F}"/>
              </a:ext>
            </a:extLst>
          </p:cNvPr>
          <p:cNvPicPr>
            <a:picLocks noChangeAspect="1"/>
          </p:cNvPicPr>
          <p:nvPr/>
        </p:nvPicPr>
        <p:blipFill rotWithShape="1">
          <a:blip r:embed="rId5"/>
          <a:srcRect b="32162"/>
          <a:stretch/>
        </p:blipFill>
        <p:spPr>
          <a:xfrm>
            <a:off x="3457393" y="4470400"/>
            <a:ext cx="3664132" cy="1905000"/>
          </a:xfrm>
          <a:prstGeom prst="rect">
            <a:avLst/>
          </a:prstGeom>
        </p:spPr>
      </p:pic>
      <p:pic>
        <p:nvPicPr>
          <p:cNvPr id="2" name="Picture 1">
            <a:extLst>
              <a:ext uri="{FF2B5EF4-FFF2-40B4-BE49-F238E27FC236}">
                <a16:creationId xmlns:a16="http://schemas.microsoft.com/office/drawing/2014/main" id="{1EE69346-C7B8-AE3F-6540-30ED292534F6}"/>
              </a:ext>
            </a:extLst>
          </p:cNvPr>
          <p:cNvPicPr>
            <a:picLocks noChangeAspect="1"/>
          </p:cNvPicPr>
          <p:nvPr/>
        </p:nvPicPr>
        <p:blipFill rotWithShape="1">
          <a:blip r:embed="rId3"/>
          <a:srcRect l="3103" t="33333"/>
          <a:stretch/>
        </p:blipFill>
        <p:spPr>
          <a:xfrm>
            <a:off x="0" y="933112"/>
            <a:ext cx="7143568" cy="1905000"/>
          </a:xfrm>
          <a:prstGeom prst="rect">
            <a:avLst/>
          </a:prstGeom>
        </p:spPr>
      </p:pic>
    </p:spTree>
    <p:extLst>
      <p:ext uri="{BB962C8B-B14F-4D97-AF65-F5344CB8AC3E}">
        <p14:creationId xmlns:p14="http://schemas.microsoft.com/office/powerpoint/2010/main" val="2715441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D226D2B-9AEC-7D47-4834-6AD096B5405D}"/>
              </a:ext>
            </a:extLst>
          </p:cNvPr>
          <p:cNvPicPr>
            <a:picLocks noGrp="1" noChangeAspect="1"/>
          </p:cNvPicPr>
          <p:nvPr>
            <p:ph idx="1"/>
          </p:nvPr>
        </p:nvPicPr>
        <p:blipFill>
          <a:blip r:embed="rId3"/>
          <a:stretch>
            <a:fillRect/>
          </a:stretch>
        </p:blipFill>
        <p:spPr>
          <a:xfrm>
            <a:off x="0" y="0"/>
            <a:ext cx="11074400" cy="6859574"/>
          </a:xfrm>
        </p:spPr>
      </p:pic>
      <p:pic>
        <p:nvPicPr>
          <p:cNvPr id="7" name="Picture 6">
            <a:extLst>
              <a:ext uri="{FF2B5EF4-FFF2-40B4-BE49-F238E27FC236}">
                <a16:creationId xmlns:a16="http://schemas.microsoft.com/office/drawing/2014/main" id="{08CA8E77-4F68-B83F-D341-B4ED6DC52311}"/>
              </a:ext>
            </a:extLst>
          </p:cNvPr>
          <p:cNvPicPr>
            <a:picLocks noChangeAspect="1"/>
          </p:cNvPicPr>
          <p:nvPr/>
        </p:nvPicPr>
        <p:blipFill rotWithShape="1">
          <a:blip r:embed="rId4"/>
          <a:srcRect b="28816"/>
          <a:stretch/>
        </p:blipFill>
        <p:spPr>
          <a:xfrm>
            <a:off x="9166225" y="2466975"/>
            <a:ext cx="2868400" cy="1851026"/>
          </a:xfrm>
          <a:prstGeom prst="rect">
            <a:avLst/>
          </a:prstGeom>
        </p:spPr>
      </p:pic>
    </p:spTree>
    <p:extLst>
      <p:ext uri="{BB962C8B-B14F-4D97-AF65-F5344CB8AC3E}">
        <p14:creationId xmlns:p14="http://schemas.microsoft.com/office/powerpoint/2010/main" val="2064639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8B19F-F2C7-EDD5-7BF4-DB54276AF250}"/>
              </a:ext>
            </a:extLst>
          </p:cNvPr>
          <p:cNvSpPr>
            <a:spLocks noGrp="1"/>
          </p:cNvSpPr>
          <p:nvPr>
            <p:ph type="title"/>
          </p:nvPr>
        </p:nvSpPr>
        <p:spPr>
          <a:xfrm>
            <a:off x="406400" y="365125"/>
            <a:ext cx="6692900" cy="1325563"/>
          </a:xfrm>
        </p:spPr>
        <p:txBody>
          <a:bodyPr rtlCol="0">
            <a:normAutofit/>
          </a:bodyPr>
          <a:lstStyle/>
          <a:p>
            <a:pPr eaLnBrk="1" fontAlgn="auto" hangingPunct="1">
              <a:spcAft>
                <a:spcPts val="0"/>
              </a:spcAft>
              <a:defRPr/>
            </a:pPr>
            <a:r>
              <a:rPr lang="en-US" dirty="0">
                <a:cs typeface="Arial" pitchFamily="34" charset="0"/>
              </a:rPr>
              <a:t>Is the Anthropocene bad? Is it good? Both? </a:t>
            </a:r>
          </a:p>
        </p:txBody>
      </p:sp>
      <p:sp>
        <p:nvSpPr>
          <p:cNvPr id="3" name="Content Placeholder 2">
            <a:extLst>
              <a:ext uri="{FF2B5EF4-FFF2-40B4-BE49-F238E27FC236}">
                <a16:creationId xmlns:a16="http://schemas.microsoft.com/office/drawing/2014/main" id="{126C24F1-C8DF-F190-EF83-60C08C8D889E}"/>
              </a:ext>
            </a:extLst>
          </p:cNvPr>
          <p:cNvSpPr>
            <a:spLocks noGrp="1"/>
          </p:cNvSpPr>
          <p:nvPr>
            <p:ph idx="1"/>
          </p:nvPr>
        </p:nvSpPr>
        <p:spPr>
          <a:xfrm>
            <a:off x="406400" y="2141537"/>
            <a:ext cx="6692900" cy="4351338"/>
          </a:xfrm>
        </p:spPr>
        <p:txBody>
          <a:bodyPr rtlCol="0">
            <a:normAutofit/>
          </a:bodyPr>
          <a:lstStyle/>
          <a:p>
            <a:pPr marL="457200" indent="-514350">
              <a:defRPr/>
            </a:pPr>
            <a:r>
              <a:rPr lang="en-US" dirty="0">
                <a:latin typeface="+mj-lt"/>
                <a:cs typeface="Arial" pitchFamily="34" charset="0"/>
              </a:rPr>
              <a:t>How you think about the Anthropocene shapes what kinds of policies should be prioritized</a:t>
            </a:r>
          </a:p>
          <a:p>
            <a:pPr marL="457200" indent="-514350">
              <a:defRPr/>
            </a:pPr>
            <a:r>
              <a:rPr lang="en-US" dirty="0">
                <a:latin typeface="+mj-lt"/>
                <a:cs typeface="Arial" pitchFamily="34" charset="0"/>
              </a:rPr>
              <a:t>But </a:t>
            </a:r>
            <a:r>
              <a:rPr lang="en-US" i="1" dirty="0">
                <a:latin typeface="+mj-lt"/>
                <a:cs typeface="Arial" pitchFamily="34" charset="0"/>
              </a:rPr>
              <a:t>how do you come to think what you think </a:t>
            </a:r>
            <a:r>
              <a:rPr lang="en-US" dirty="0">
                <a:latin typeface="+mj-lt"/>
                <a:cs typeface="Arial" pitchFamily="34" charset="0"/>
              </a:rPr>
              <a:t>about the Anthropocene and environmental issues?</a:t>
            </a:r>
          </a:p>
          <a:p>
            <a:pPr marL="457200" indent="-514350">
              <a:defRPr/>
            </a:pPr>
            <a:r>
              <a:rPr lang="en-US" dirty="0">
                <a:latin typeface="+mj-lt"/>
                <a:cs typeface="Arial" pitchFamily="34" charset="0"/>
              </a:rPr>
              <a:t>You do so through discourses. </a:t>
            </a:r>
          </a:p>
          <a:p>
            <a:pPr marL="0" indent="0">
              <a:buNone/>
              <a:defRPr/>
            </a:pPr>
            <a:endParaRPr lang="en-US" dirty="0">
              <a:latin typeface="+mj-lt"/>
              <a:cs typeface="Arial" pitchFamily="34" charset="0"/>
            </a:endParaRPr>
          </a:p>
          <a:p>
            <a:pPr marL="0" indent="0">
              <a:buNone/>
              <a:defRPr/>
            </a:pPr>
            <a:endParaRPr lang="en-US" dirty="0">
              <a:cs typeface="Arial" pitchFamily="34" charset="0"/>
            </a:endParaRPr>
          </a:p>
        </p:txBody>
      </p:sp>
      <p:sp>
        <p:nvSpPr>
          <p:cNvPr id="148484" name="Slide Number Placeholder 3">
            <a:extLst>
              <a:ext uri="{FF2B5EF4-FFF2-40B4-BE49-F238E27FC236}">
                <a16:creationId xmlns:a16="http://schemas.microsoft.com/office/drawing/2014/main" id="{A5DE76C2-F209-97FD-D3EB-A68B4E4ED5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33EAED12-5015-42F8-9450-DBEF9C81927B}" type="slidenum">
              <a:rPr lang="en-US" altLang="en-US">
                <a:solidFill>
                  <a:srgbClr val="0D0D0D"/>
                </a:solidFill>
              </a:rPr>
              <a:pPr>
                <a:spcBef>
                  <a:spcPct val="0"/>
                </a:spcBef>
                <a:buFontTx/>
                <a:buNone/>
              </a:pPr>
              <a:t>2</a:t>
            </a:fld>
            <a:endParaRPr lang="en-US" altLang="en-US" dirty="0">
              <a:solidFill>
                <a:srgbClr val="0D0D0D"/>
              </a:solidFill>
            </a:endParaRPr>
          </a:p>
        </p:txBody>
      </p:sp>
      <p:pic>
        <p:nvPicPr>
          <p:cNvPr id="5" name="Picture 4" descr="A magazine cover with people standing in front of a van&#10;&#10;Description automatically generated">
            <a:hlinkClick r:id="rId3"/>
            <a:extLst>
              <a:ext uri="{FF2B5EF4-FFF2-40B4-BE49-F238E27FC236}">
                <a16:creationId xmlns:a16="http://schemas.microsoft.com/office/drawing/2014/main" id="{BDC2475A-FE94-91BA-A2F6-30612CFBC7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2500" y="0"/>
            <a:ext cx="4572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67D2-2941-E4AA-1E81-65CDC1EABE69}"/>
              </a:ext>
            </a:extLst>
          </p:cNvPr>
          <p:cNvSpPr>
            <a:spLocks noGrp="1"/>
          </p:cNvSpPr>
          <p:nvPr>
            <p:ph type="title"/>
          </p:nvPr>
        </p:nvSpPr>
        <p:spPr>
          <a:xfrm>
            <a:off x="950434" y="0"/>
            <a:ext cx="10515600" cy="1325563"/>
          </a:xfrm>
        </p:spPr>
        <p:txBody>
          <a:bodyPr/>
          <a:lstStyle/>
          <a:p>
            <a:r>
              <a:rPr lang="en-US" dirty="0">
                <a:hlinkClick r:id="rId3"/>
              </a:rPr>
              <a:t>Effective Accelerationism (e/acc)</a:t>
            </a:r>
            <a:endParaRPr lang="en-US" dirty="0"/>
          </a:p>
        </p:txBody>
      </p:sp>
      <p:pic>
        <p:nvPicPr>
          <p:cNvPr id="5" name="Content Placeholder 4">
            <a:extLst>
              <a:ext uri="{FF2B5EF4-FFF2-40B4-BE49-F238E27FC236}">
                <a16:creationId xmlns:a16="http://schemas.microsoft.com/office/drawing/2014/main" id="{2066091A-C1AC-C3DE-E556-ED1A4F0A2E42}"/>
              </a:ext>
            </a:extLst>
          </p:cNvPr>
          <p:cNvPicPr>
            <a:picLocks noGrp="1" noChangeAspect="1"/>
          </p:cNvPicPr>
          <p:nvPr>
            <p:ph idx="1"/>
          </p:nvPr>
        </p:nvPicPr>
        <p:blipFill rotWithShape="1">
          <a:blip r:embed="rId4"/>
          <a:srcRect r="16736"/>
          <a:stretch/>
        </p:blipFill>
        <p:spPr>
          <a:xfrm>
            <a:off x="950435" y="1381124"/>
            <a:ext cx="7139466" cy="5299887"/>
          </a:xfrm>
        </p:spPr>
      </p:pic>
      <p:pic>
        <p:nvPicPr>
          <p:cNvPr id="4" name="Picture 3">
            <a:extLst>
              <a:ext uri="{FF2B5EF4-FFF2-40B4-BE49-F238E27FC236}">
                <a16:creationId xmlns:a16="http://schemas.microsoft.com/office/drawing/2014/main" id="{C9B266A7-752F-A8D0-D38D-D2AD748D179C}"/>
              </a:ext>
            </a:extLst>
          </p:cNvPr>
          <p:cNvPicPr>
            <a:picLocks noChangeAspect="1"/>
          </p:cNvPicPr>
          <p:nvPr/>
        </p:nvPicPr>
        <p:blipFill>
          <a:blip r:embed="rId5"/>
          <a:stretch>
            <a:fillRect/>
          </a:stretch>
        </p:blipFill>
        <p:spPr>
          <a:xfrm>
            <a:off x="8089901" y="4487863"/>
            <a:ext cx="3210904" cy="1978025"/>
          </a:xfrm>
          <a:prstGeom prst="rect">
            <a:avLst/>
          </a:prstGeom>
        </p:spPr>
      </p:pic>
    </p:spTree>
    <p:extLst>
      <p:ext uri="{BB962C8B-B14F-4D97-AF65-F5344CB8AC3E}">
        <p14:creationId xmlns:p14="http://schemas.microsoft.com/office/powerpoint/2010/main" val="2420834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8AD8-F3A2-DCB6-5669-CEFDEA859E76}"/>
              </a:ext>
            </a:extLst>
          </p:cNvPr>
          <p:cNvSpPr>
            <a:spLocks noGrp="1"/>
          </p:cNvSpPr>
          <p:nvPr>
            <p:ph type="title"/>
          </p:nvPr>
        </p:nvSpPr>
        <p:spPr>
          <a:xfrm>
            <a:off x="899342" y="25182"/>
            <a:ext cx="4800600" cy="1325563"/>
          </a:xfrm>
        </p:spPr>
        <p:txBody>
          <a:bodyPr/>
          <a:lstStyle/>
          <a:p>
            <a:r>
              <a:rPr lang="en-US" dirty="0">
                <a:hlinkClick r:id="rId5"/>
              </a:rPr>
              <a:t>Extinction Rebellion</a:t>
            </a:r>
            <a:endParaRPr lang="en-US" dirty="0"/>
          </a:p>
        </p:txBody>
      </p:sp>
      <p:pic>
        <p:nvPicPr>
          <p:cNvPr id="5" name="Picture 4" descr="A green sign with black text&#10;&#10;Description automatically generated">
            <a:extLst>
              <a:ext uri="{FF2B5EF4-FFF2-40B4-BE49-F238E27FC236}">
                <a16:creationId xmlns:a16="http://schemas.microsoft.com/office/drawing/2014/main" id="{292E3B57-545E-7F9F-D922-2E1ADD7639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492" y="1148271"/>
            <a:ext cx="4178300" cy="5390006"/>
          </a:xfrm>
          <a:prstGeom prst="rect">
            <a:avLst/>
          </a:prstGeom>
        </p:spPr>
      </p:pic>
      <p:pic>
        <p:nvPicPr>
          <p:cNvPr id="3" name="Online Media 2" title="Extinction Rebellion - Den Haag June 2023">
            <a:hlinkClick r:id="" action="ppaction://media"/>
            <a:extLst>
              <a:ext uri="{FF2B5EF4-FFF2-40B4-BE49-F238E27FC236}">
                <a16:creationId xmlns:a16="http://schemas.microsoft.com/office/drawing/2014/main" id="{453B008C-B2CD-7F7F-6EF7-F7E0A5997B34}"/>
              </a:ext>
            </a:extLst>
          </p:cNvPr>
          <p:cNvPicPr>
            <a:picLocks noRot="1" noChangeAspect="1"/>
          </p:cNvPicPr>
          <p:nvPr>
            <a:videoFile r:link="rId1"/>
          </p:nvPr>
        </p:nvPicPr>
        <p:blipFill rotWithShape="1">
          <a:blip r:embed="rId7"/>
          <a:srcRect l="28620" t="14286" r="28672" b="43048"/>
          <a:stretch/>
        </p:blipFill>
        <p:spPr>
          <a:xfrm>
            <a:off x="5925276" y="502920"/>
            <a:ext cx="5187950" cy="2926080"/>
          </a:xfrm>
          <a:prstGeom prst="rect">
            <a:avLst/>
          </a:prstGeom>
        </p:spPr>
      </p:pic>
      <p:pic>
        <p:nvPicPr>
          <p:cNvPr id="4" name="Online Media 3" title="Extinction Rebellion - Den Haag June 2023">
            <a:hlinkClick r:id="" action="ppaction://media"/>
            <a:extLst>
              <a:ext uri="{FF2B5EF4-FFF2-40B4-BE49-F238E27FC236}">
                <a16:creationId xmlns:a16="http://schemas.microsoft.com/office/drawing/2014/main" id="{B2D20328-05B5-7E19-8F5D-D612E06C4CB4}"/>
              </a:ext>
            </a:extLst>
          </p:cNvPr>
          <p:cNvPicPr>
            <a:picLocks noRot="1" noChangeAspect="1"/>
          </p:cNvPicPr>
          <p:nvPr>
            <a:videoFile r:link="rId2"/>
          </p:nvPr>
        </p:nvPicPr>
        <p:blipFill rotWithShape="1">
          <a:blip r:embed="rId8"/>
          <a:srcRect l="48380" t="31811" r="8912" b="25523"/>
          <a:stretch/>
        </p:blipFill>
        <p:spPr>
          <a:xfrm>
            <a:off x="5925276" y="3612197"/>
            <a:ext cx="5187950" cy="2926080"/>
          </a:xfrm>
          <a:prstGeom prst="rect">
            <a:avLst/>
          </a:prstGeom>
        </p:spPr>
      </p:pic>
    </p:spTree>
    <p:extLst>
      <p:ext uri="{BB962C8B-B14F-4D97-AF65-F5344CB8AC3E}">
        <p14:creationId xmlns:p14="http://schemas.microsoft.com/office/powerpoint/2010/main" val="345554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08642-7A21-E7FA-17F2-65DEECC4859F}"/>
              </a:ext>
            </a:extLst>
          </p:cNvPr>
          <p:cNvSpPr>
            <a:spLocks noGrp="1"/>
          </p:cNvSpPr>
          <p:nvPr>
            <p:ph type="title"/>
          </p:nvPr>
        </p:nvSpPr>
        <p:spPr>
          <a:xfrm>
            <a:off x="156755" y="202959"/>
            <a:ext cx="8412479" cy="1325563"/>
          </a:xfrm>
        </p:spPr>
        <p:txBody>
          <a:bodyPr/>
          <a:lstStyle/>
          <a:p>
            <a:r>
              <a:rPr lang="en-US" dirty="0"/>
              <a:t>Earth Liberation Front (ELF) and other ecological guerilla groups</a:t>
            </a:r>
          </a:p>
        </p:txBody>
      </p:sp>
      <p:pic>
        <p:nvPicPr>
          <p:cNvPr id="15" name="Picture 14" descr="A person standing on a stump of a tree&#10;&#10;Description automatically generated">
            <a:hlinkClick r:id="rId3"/>
            <a:extLst>
              <a:ext uri="{FF2B5EF4-FFF2-40B4-BE49-F238E27FC236}">
                <a16:creationId xmlns:a16="http://schemas.microsoft.com/office/drawing/2014/main" id="{BCC3CA47-0A82-61C2-83EC-DDB6CC618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5645" y="53312"/>
            <a:ext cx="4419600" cy="6601729"/>
          </a:xfrm>
          <a:prstGeom prst="rect">
            <a:avLst/>
          </a:prstGeom>
        </p:spPr>
      </p:pic>
      <p:pic>
        <p:nvPicPr>
          <p:cNvPr id="6" name="Content Placeholder 5">
            <a:hlinkClick r:id="rId5"/>
            <a:extLst>
              <a:ext uri="{FF2B5EF4-FFF2-40B4-BE49-F238E27FC236}">
                <a16:creationId xmlns:a16="http://schemas.microsoft.com/office/drawing/2014/main" id="{93BBD7D0-E70B-ED01-4503-1600A52B4D78}"/>
              </a:ext>
            </a:extLst>
          </p:cNvPr>
          <p:cNvPicPr>
            <a:picLocks noGrp="1" noChangeAspect="1"/>
          </p:cNvPicPr>
          <p:nvPr>
            <p:ph idx="1"/>
          </p:nvPr>
        </p:nvPicPr>
        <p:blipFill>
          <a:blip r:embed="rId6"/>
          <a:stretch>
            <a:fillRect/>
          </a:stretch>
        </p:blipFill>
        <p:spPr>
          <a:xfrm>
            <a:off x="1297722" y="1746102"/>
            <a:ext cx="5177554" cy="4908939"/>
          </a:xfrm>
          <a:ln w="31750">
            <a:solidFill>
              <a:schemeClr val="accent1"/>
            </a:solidFill>
          </a:ln>
        </p:spPr>
      </p:pic>
    </p:spTree>
    <p:extLst>
      <p:ext uri="{BB962C8B-B14F-4D97-AF65-F5344CB8AC3E}">
        <p14:creationId xmlns:p14="http://schemas.microsoft.com/office/powerpoint/2010/main" val="1140513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4DD181-5653-4FB6-9357-D0B06B8DA3EA}"/>
              </a:ext>
            </a:extLst>
          </p:cNvPr>
          <p:cNvSpPr>
            <a:spLocks noGrp="1"/>
          </p:cNvSpPr>
          <p:nvPr>
            <p:ph idx="1"/>
          </p:nvPr>
        </p:nvSpPr>
        <p:spPr>
          <a:xfrm>
            <a:off x="469231" y="1690688"/>
            <a:ext cx="5787189" cy="4678780"/>
          </a:xfrm>
        </p:spPr>
        <p:txBody>
          <a:bodyPr>
            <a:normAutofit/>
          </a:bodyPr>
          <a:lstStyle/>
          <a:p>
            <a:pPr algn="l"/>
            <a:r>
              <a:rPr lang="en-US" sz="2800" b="0" i="0" u="none" strike="noStrike" baseline="0" dirty="0">
                <a:latin typeface="+mj-lt"/>
              </a:rPr>
              <a:t>Affirming belief in scientific progress reduces environmentally friendly behavior</a:t>
            </a:r>
          </a:p>
          <a:p>
            <a:pPr algn="l"/>
            <a:r>
              <a:rPr lang="en-US" dirty="0">
                <a:latin typeface="+mj-lt"/>
              </a:rPr>
              <a:t>P</a:t>
            </a:r>
            <a:r>
              <a:rPr lang="en-US" b="0" i="0" u="none" strike="noStrike" baseline="0" dirty="0">
                <a:latin typeface="+mj-lt"/>
              </a:rPr>
              <a:t>ortraying science as rapidly progressing</a:t>
            </a:r>
            <a:r>
              <a:rPr lang="en-US" dirty="0">
                <a:latin typeface="+mj-lt"/>
              </a:rPr>
              <a:t> </a:t>
            </a:r>
            <a:r>
              <a:rPr lang="en-US" b="0" i="0" u="none" strike="noStrike" baseline="0" dirty="0">
                <a:latin typeface="+mj-lt"/>
              </a:rPr>
              <a:t>may reduce environmentally friendly behavior </a:t>
            </a:r>
          </a:p>
          <a:p>
            <a:pPr algn="l"/>
            <a:r>
              <a:rPr lang="en-US" b="0" i="0" u="none" strike="noStrike" baseline="0" dirty="0">
                <a:latin typeface="+mj-lt"/>
              </a:rPr>
              <a:t>Communication that questions scientific progress may lead to increases in environmentally friendly behavior. </a:t>
            </a:r>
          </a:p>
        </p:txBody>
      </p:sp>
      <p:pic>
        <p:nvPicPr>
          <p:cNvPr id="5" name="Picture 4" descr="A picture containing text, tree, outdoor, sign&#10;&#10;Description automatically generated">
            <a:extLst>
              <a:ext uri="{FF2B5EF4-FFF2-40B4-BE49-F238E27FC236}">
                <a16:creationId xmlns:a16="http://schemas.microsoft.com/office/drawing/2014/main" id="{198C10CA-3788-4CE6-BCF8-55C6845F0205}"/>
              </a:ext>
            </a:extLst>
          </p:cNvPr>
          <p:cNvPicPr>
            <a:picLocks noChangeAspect="1"/>
          </p:cNvPicPr>
          <p:nvPr/>
        </p:nvPicPr>
        <p:blipFill rotWithShape="1">
          <a:blip r:embed="rId3">
            <a:extLst>
              <a:ext uri="{28A0092B-C50C-407E-A947-70E740481C1C}">
                <a14:useLocalDpi xmlns:a14="http://schemas.microsoft.com/office/drawing/2010/main" val="0"/>
              </a:ext>
            </a:extLst>
          </a:blip>
          <a:srcRect l="30736"/>
          <a:stretch/>
        </p:blipFill>
        <p:spPr>
          <a:xfrm>
            <a:off x="6696808" y="1529597"/>
            <a:ext cx="5222475" cy="5029109"/>
          </a:xfrm>
          <a:prstGeom prst="rect">
            <a:avLst/>
          </a:prstGeom>
        </p:spPr>
      </p:pic>
      <p:sp>
        <p:nvSpPr>
          <p:cNvPr id="4" name="Title 1">
            <a:extLst>
              <a:ext uri="{FF2B5EF4-FFF2-40B4-BE49-F238E27FC236}">
                <a16:creationId xmlns:a16="http://schemas.microsoft.com/office/drawing/2014/main" id="{51A5C24E-FABE-014F-AA07-475087E404B1}"/>
              </a:ext>
            </a:extLst>
          </p:cNvPr>
          <p:cNvSpPr txBox="1">
            <a:spLocks/>
          </p:cNvSpPr>
          <p:nvPr/>
        </p:nvSpPr>
        <p:spPr>
          <a:xfrm>
            <a:off x="196214" y="117697"/>
            <a:ext cx="114552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Tempering the ecomodernist zeal: control theory</a:t>
            </a:r>
          </a:p>
        </p:txBody>
      </p:sp>
    </p:spTree>
    <p:extLst>
      <p:ext uri="{BB962C8B-B14F-4D97-AF65-F5344CB8AC3E}">
        <p14:creationId xmlns:p14="http://schemas.microsoft.com/office/powerpoint/2010/main" val="4162516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4D21C0C-9244-4D26-8467-A9518C995B1F}"/>
              </a:ext>
            </a:extLst>
          </p:cNvPr>
          <p:cNvSpPr txBox="1">
            <a:spLocks/>
          </p:cNvSpPr>
          <p:nvPr/>
        </p:nvSpPr>
        <p:spPr>
          <a:xfrm>
            <a:off x="508820" y="1553785"/>
            <a:ext cx="11174360" cy="6175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mj-lt"/>
              </a:rPr>
              <a:t>Human technology and ingenuity have repeatedly confounded Malthusian predictions</a:t>
            </a:r>
          </a:p>
          <a:p>
            <a:r>
              <a:rPr lang="en-US" sz="3200" dirty="0">
                <a:solidFill>
                  <a:srgbClr val="000000"/>
                </a:solidFill>
                <a:latin typeface="+mj-lt"/>
              </a:rPr>
              <a:t>The question is: will  technology continue to outpace environmental constraints and prevent collapse of the human population and globalized economy? </a:t>
            </a:r>
          </a:p>
          <a:p>
            <a:r>
              <a:rPr lang="en-US" sz="3200" dirty="0">
                <a:solidFill>
                  <a:srgbClr val="000000"/>
                </a:solidFill>
                <a:latin typeface="+mj-lt"/>
              </a:rPr>
              <a:t>A useful policy tool is the notion of energy return on investment (EROI)</a:t>
            </a:r>
          </a:p>
          <a:p>
            <a:r>
              <a:rPr lang="en-US" sz="3200" dirty="0">
                <a:solidFill>
                  <a:srgbClr val="000000"/>
                </a:solidFill>
                <a:latin typeface="+mj-lt"/>
              </a:rPr>
              <a:t>EROI proposes that a green technology cannot be more energy intensive or polluting to make than what it was intended to replace. </a:t>
            </a:r>
          </a:p>
        </p:txBody>
      </p:sp>
      <p:sp>
        <p:nvSpPr>
          <p:cNvPr id="5" name="Title 1">
            <a:extLst>
              <a:ext uri="{FF2B5EF4-FFF2-40B4-BE49-F238E27FC236}">
                <a16:creationId xmlns:a16="http://schemas.microsoft.com/office/drawing/2014/main" id="{40888218-7F12-42A0-AE86-04F921EFEC48}"/>
              </a:ext>
            </a:extLst>
          </p:cNvPr>
          <p:cNvSpPr>
            <a:spLocks noGrp="1"/>
          </p:cNvSpPr>
          <p:nvPr>
            <p:ph type="title"/>
          </p:nvPr>
        </p:nvSpPr>
        <p:spPr>
          <a:xfrm>
            <a:off x="196214" y="117697"/>
            <a:ext cx="11455255" cy="1325563"/>
          </a:xfrm>
        </p:spPr>
        <p:txBody>
          <a:bodyPr/>
          <a:lstStyle/>
          <a:p>
            <a:pPr algn="ctr"/>
            <a:r>
              <a:rPr lang="en-US" altLang="en-US" dirty="0"/>
              <a:t>Tempering the ecomodernist zeal: EROI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1D86F-E61A-CA75-E9FB-837557691EDF}"/>
              </a:ext>
            </a:extLst>
          </p:cNvPr>
          <p:cNvSpPr>
            <a:spLocks noGrp="1"/>
          </p:cNvSpPr>
          <p:nvPr>
            <p:ph type="title"/>
          </p:nvPr>
        </p:nvSpPr>
        <p:spPr>
          <a:xfrm>
            <a:off x="685584" y="726013"/>
            <a:ext cx="6988629" cy="1325563"/>
          </a:xfrm>
        </p:spPr>
        <p:txBody>
          <a:bodyPr>
            <a:normAutofit fontScale="90000"/>
          </a:bodyPr>
          <a:lstStyle/>
          <a:p>
            <a:r>
              <a:rPr lang="en-US" dirty="0"/>
              <a:t>An ecomodernist discourse: Buying an EV is the best way to slow down climate change.</a:t>
            </a:r>
          </a:p>
        </p:txBody>
      </p:sp>
      <p:sp>
        <p:nvSpPr>
          <p:cNvPr id="3" name="Content Placeholder 2">
            <a:extLst>
              <a:ext uri="{FF2B5EF4-FFF2-40B4-BE49-F238E27FC236}">
                <a16:creationId xmlns:a16="http://schemas.microsoft.com/office/drawing/2014/main" id="{2BC7676E-6C5D-5162-EA69-9BB61A043622}"/>
              </a:ext>
            </a:extLst>
          </p:cNvPr>
          <p:cNvSpPr>
            <a:spLocks noGrp="1"/>
          </p:cNvSpPr>
          <p:nvPr>
            <p:ph idx="1"/>
          </p:nvPr>
        </p:nvSpPr>
        <p:spPr>
          <a:xfrm>
            <a:off x="457200" y="2664821"/>
            <a:ext cx="6746789" cy="4324441"/>
          </a:xfrm>
        </p:spPr>
        <p:txBody>
          <a:bodyPr>
            <a:normAutofit/>
          </a:bodyPr>
          <a:lstStyle/>
          <a:p>
            <a:r>
              <a:rPr lang="en-US" sz="3200" dirty="0"/>
              <a:t>Analysis:  It can be a good way to lessen climate change  only if you consider the EROI</a:t>
            </a:r>
          </a:p>
          <a:p>
            <a:r>
              <a:rPr lang="en-US" sz="3200" dirty="0"/>
              <a:t>If EVs draw from power grid with more renewable power plants and less coal-fired power generation, they become much greener than conventional cars. </a:t>
            </a:r>
          </a:p>
          <a:p>
            <a:endParaRPr lang="en-US" dirty="0"/>
          </a:p>
        </p:txBody>
      </p:sp>
      <p:pic>
        <p:nvPicPr>
          <p:cNvPr id="5" name="Picture 4" descr="A diagram of a power plant&#10;&#10;Description automatically generated">
            <a:extLst>
              <a:ext uri="{FF2B5EF4-FFF2-40B4-BE49-F238E27FC236}">
                <a16:creationId xmlns:a16="http://schemas.microsoft.com/office/drawing/2014/main" id="{A1FD9542-7841-4D3E-A0DF-EDF886BCF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213" y="0"/>
            <a:ext cx="4517787" cy="6858000"/>
          </a:xfrm>
          <a:prstGeom prst="rect">
            <a:avLst/>
          </a:prstGeom>
        </p:spPr>
      </p:pic>
    </p:spTree>
    <p:extLst>
      <p:ext uri="{BB962C8B-B14F-4D97-AF65-F5344CB8AC3E}">
        <p14:creationId xmlns:p14="http://schemas.microsoft.com/office/powerpoint/2010/main" val="3165915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B535B3E-DABB-625A-C4E0-6379E26F1EE9}"/>
              </a:ext>
            </a:extLst>
          </p:cNvPr>
          <p:cNvPicPr>
            <a:picLocks noGrp="1" noChangeAspect="1"/>
          </p:cNvPicPr>
          <p:nvPr>
            <p:ph idx="1"/>
          </p:nvPr>
        </p:nvPicPr>
        <p:blipFill>
          <a:blip r:embed="rId3"/>
          <a:stretch>
            <a:fillRect/>
          </a:stretch>
        </p:blipFill>
        <p:spPr>
          <a:xfrm>
            <a:off x="3000297" y="315912"/>
            <a:ext cx="6991781" cy="6226175"/>
          </a:xfrm>
        </p:spPr>
      </p:pic>
    </p:spTree>
    <p:extLst>
      <p:ext uri="{BB962C8B-B14F-4D97-AF65-F5344CB8AC3E}">
        <p14:creationId xmlns:p14="http://schemas.microsoft.com/office/powerpoint/2010/main" val="2779990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DAC09-61A3-5538-A940-30DA1A5FCFE0}"/>
              </a:ext>
            </a:extLst>
          </p:cNvPr>
          <p:cNvSpPr>
            <a:spLocks noGrp="1"/>
          </p:cNvSpPr>
          <p:nvPr>
            <p:ph idx="1"/>
          </p:nvPr>
        </p:nvSpPr>
        <p:spPr>
          <a:xfrm>
            <a:off x="251356" y="365125"/>
            <a:ext cx="2936344" cy="5811838"/>
          </a:xfrm>
        </p:spPr>
        <p:txBody>
          <a:bodyPr>
            <a:normAutofit lnSpcReduction="10000"/>
          </a:bodyPr>
          <a:lstStyle/>
          <a:p>
            <a:r>
              <a:rPr lang="en-US" dirty="0"/>
              <a:t>EROI can be substantial depending upon what type of EV vehicle under consideration. </a:t>
            </a:r>
          </a:p>
          <a:p>
            <a:r>
              <a:rPr lang="en-US" dirty="0"/>
              <a:t>Small, three and two wheeled EV transportation offer a far more greener alternative than the traditional four-wheeled family car. </a:t>
            </a:r>
          </a:p>
          <a:p>
            <a:pPr marL="0" indent="0">
              <a:buNone/>
            </a:pPr>
            <a:endParaRPr lang="en-US" dirty="0"/>
          </a:p>
        </p:txBody>
      </p:sp>
      <p:pic>
        <p:nvPicPr>
          <p:cNvPr id="4" name="Content Placeholder 4">
            <a:extLst>
              <a:ext uri="{FF2B5EF4-FFF2-40B4-BE49-F238E27FC236}">
                <a16:creationId xmlns:a16="http://schemas.microsoft.com/office/drawing/2014/main" id="{32148B18-2D8B-0D55-E5DA-57076D7ADEC3}"/>
              </a:ext>
            </a:extLst>
          </p:cNvPr>
          <p:cNvPicPr>
            <a:picLocks noChangeAspect="1"/>
          </p:cNvPicPr>
          <p:nvPr/>
        </p:nvPicPr>
        <p:blipFill>
          <a:blip r:embed="rId3"/>
          <a:stretch>
            <a:fillRect/>
          </a:stretch>
        </p:blipFill>
        <p:spPr>
          <a:xfrm>
            <a:off x="3553460" y="265362"/>
            <a:ext cx="8486070" cy="5514975"/>
          </a:xfrm>
          <a:prstGeom prst="rect">
            <a:avLst/>
          </a:prstGeom>
        </p:spPr>
      </p:pic>
    </p:spTree>
    <p:extLst>
      <p:ext uri="{BB962C8B-B14F-4D97-AF65-F5344CB8AC3E}">
        <p14:creationId xmlns:p14="http://schemas.microsoft.com/office/powerpoint/2010/main" val="3132593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40FB95-A40C-C48F-D198-F467F2038975}"/>
              </a:ext>
            </a:extLst>
          </p:cNvPr>
          <p:cNvPicPr>
            <a:picLocks noGrp="1" noChangeAspect="1"/>
          </p:cNvPicPr>
          <p:nvPr>
            <p:ph idx="1"/>
          </p:nvPr>
        </p:nvPicPr>
        <p:blipFill>
          <a:blip r:embed="rId3"/>
          <a:stretch>
            <a:fillRect/>
          </a:stretch>
        </p:blipFill>
        <p:spPr>
          <a:xfrm>
            <a:off x="6663217" y="193478"/>
            <a:ext cx="5038632" cy="6471044"/>
          </a:xfrm>
        </p:spPr>
      </p:pic>
      <p:sp>
        <p:nvSpPr>
          <p:cNvPr id="6" name="Content Placeholder 2">
            <a:extLst>
              <a:ext uri="{FF2B5EF4-FFF2-40B4-BE49-F238E27FC236}">
                <a16:creationId xmlns:a16="http://schemas.microsoft.com/office/drawing/2014/main" id="{2599F15B-070C-F520-F78A-CE46FD955414}"/>
              </a:ext>
            </a:extLst>
          </p:cNvPr>
          <p:cNvSpPr txBox="1">
            <a:spLocks/>
          </p:cNvSpPr>
          <p:nvPr/>
        </p:nvSpPr>
        <p:spPr>
          <a:xfrm>
            <a:off x="251356" y="365125"/>
            <a:ext cx="5844644" cy="58118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EROI can also depend on who drives EV vehicles. </a:t>
            </a:r>
          </a:p>
          <a:p>
            <a:r>
              <a:rPr lang="en-US" dirty="0"/>
              <a:t>Do you drive on average 110 miles per day? Then you are a super driver</a:t>
            </a:r>
          </a:p>
          <a:p>
            <a:r>
              <a:rPr lang="en-US" dirty="0"/>
              <a:t>The extent to which EVs will have an impact will also involve, at least here in the US, who buys them.</a:t>
            </a:r>
          </a:p>
          <a:p>
            <a:r>
              <a:rPr lang="en-US" dirty="0"/>
              <a:t>If you drive a lot, then the gains to be made in reduced emissions will be greater if you buy an EV, more so than someone who drives far less</a:t>
            </a:r>
          </a:p>
          <a:p>
            <a:r>
              <a:rPr lang="en-US" dirty="0"/>
              <a:t>Many of America’s biggest drivers are tradespeople and low- or middle-income Americans who have been pushed out of cities by rising housing prices and face long commutes.</a:t>
            </a:r>
          </a:p>
        </p:txBody>
      </p:sp>
    </p:spTree>
    <p:extLst>
      <p:ext uri="{BB962C8B-B14F-4D97-AF65-F5344CB8AC3E}">
        <p14:creationId xmlns:p14="http://schemas.microsoft.com/office/powerpoint/2010/main" val="918961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idx="1"/>
          </p:nvPr>
        </p:nvSpPr>
        <p:spPr>
          <a:xfrm>
            <a:off x="228600" y="1690688"/>
            <a:ext cx="7054515" cy="4856867"/>
          </a:xfrm>
        </p:spPr>
        <p:txBody>
          <a:bodyPr>
            <a:normAutofit lnSpcReduction="10000"/>
          </a:bodyPr>
          <a:lstStyle/>
          <a:p>
            <a:r>
              <a:rPr lang="en-US" sz="2800" dirty="0">
                <a:solidFill>
                  <a:srgbClr val="000000"/>
                </a:solidFill>
                <a:latin typeface="+mj-lt"/>
              </a:rPr>
              <a:t>Jevon’s paradox suggests that there is not some final technological solution, but a continual set of problems that arrive and need solving</a:t>
            </a:r>
            <a:endParaRPr lang="en-US" dirty="0">
              <a:latin typeface="+mj-lt"/>
            </a:endParaRPr>
          </a:p>
          <a:p>
            <a:r>
              <a:rPr lang="en-US" altLang="en-US" dirty="0">
                <a:latin typeface="+mj-lt"/>
              </a:rPr>
              <a:t>The Coal Question (1865) – William S Jevons.</a:t>
            </a:r>
          </a:p>
          <a:p>
            <a:pPr lvl="1"/>
            <a:r>
              <a:rPr lang="en-US" altLang="en-US" dirty="0">
                <a:latin typeface="+mj-lt"/>
              </a:rPr>
              <a:t>Predicted that if coal-burning efficiency increased, less coal would be burned. </a:t>
            </a:r>
          </a:p>
          <a:p>
            <a:pPr lvl="1"/>
            <a:r>
              <a:rPr lang="en-US" altLang="en-US" dirty="0">
                <a:latin typeface="+mj-lt"/>
              </a:rPr>
              <a:t>However, coal burning actually increased with improvement in the efficiency of steam engines:</a:t>
            </a:r>
          </a:p>
          <a:p>
            <a:pPr lvl="2"/>
            <a:r>
              <a:rPr lang="en-US" altLang="en-US" dirty="0">
                <a:latin typeface="+mj-lt"/>
              </a:rPr>
              <a:t>Greater efficiency decreased cost of coal</a:t>
            </a:r>
          </a:p>
          <a:p>
            <a:pPr lvl="2"/>
            <a:r>
              <a:rPr lang="en-US" altLang="en-US" dirty="0">
                <a:latin typeface="+mj-lt"/>
              </a:rPr>
              <a:t>This spurred expanded economic uses for steam and coal</a:t>
            </a:r>
          </a:p>
          <a:p>
            <a:pPr lvl="2"/>
            <a:r>
              <a:rPr lang="en-US" altLang="en-US" dirty="0">
                <a:latin typeface="+mj-lt"/>
              </a:rPr>
              <a:t>More coal burned in response to economic expansion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9665" y="1690688"/>
            <a:ext cx="3573373" cy="4654587"/>
          </a:xfrm>
          <a:prstGeom prst="rect">
            <a:avLst/>
          </a:prstGeom>
        </p:spPr>
      </p:pic>
      <p:sp>
        <p:nvSpPr>
          <p:cNvPr id="8" name="Title 1">
            <a:extLst>
              <a:ext uri="{FF2B5EF4-FFF2-40B4-BE49-F238E27FC236}">
                <a16:creationId xmlns:a16="http://schemas.microsoft.com/office/drawing/2014/main" id="{A9CBCC8A-7390-4D3A-BE3C-04665F0302A3}"/>
              </a:ext>
            </a:extLst>
          </p:cNvPr>
          <p:cNvSpPr txBox="1">
            <a:spLocks/>
          </p:cNvSpPr>
          <p:nvPr/>
        </p:nvSpPr>
        <p:spPr>
          <a:xfrm>
            <a:off x="196214" y="117697"/>
            <a:ext cx="114552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Tempering the ecomodernist zeal: Jevon’s Paradox</a:t>
            </a:r>
          </a:p>
        </p:txBody>
      </p:sp>
    </p:spTree>
    <p:extLst>
      <p:ext uri="{BB962C8B-B14F-4D97-AF65-F5344CB8AC3E}">
        <p14:creationId xmlns:p14="http://schemas.microsoft.com/office/powerpoint/2010/main" val="3782347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a:extLst>
              <a:ext uri="{FF2B5EF4-FFF2-40B4-BE49-F238E27FC236}">
                <a16:creationId xmlns:a16="http://schemas.microsoft.com/office/drawing/2014/main" id="{F8DC1E39-C2C1-92D7-1DDF-0B63600E4B88}"/>
              </a:ext>
            </a:extLst>
          </p:cNvPr>
          <p:cNvSpPr>
            <a:spLocks noGrp="1"/>
          </p:cNvSpPr>
          <p:nvPr>
            <p:ph type="title"/>
          </p:nvPr>
        </p:nvSpPr>
        <p:spPr>
          <a:xfrm>
            <a:off x="736600" y="239382"/>
            <a:ext cx="10388600" cy="1325563"/>
          </a:xfrm>
        </p:spPr>
        <p:txBody>
          <a:bodyPr/>
          <a:lstStyle/>
          <a:p>
            <a:pPr eaLnBrk="1" hangingPunct="1"/>
            <a:r>
              <a:rPr lang="en-US" altLang="en-US" dirty="0"/>
              <a:t>What are discourses?</a:t>
            </a:r>
          </a:p>
        </p:txBody>
      </p:sp>
      <p:sp>
        <p:nvSpPr>
          <p:cNvPr id="3" name="Content Placeholder 2">
            <a:extLst>
              <a:ext uri="{FF2B5EF4-FFF2-40B4-BE49-F238E27FC236}">
                <a16:creationId xmlns:a16="http://schemas.microsoft.com/office/drawing/2014/main" id="{DF163420-2B59-4CB3-6C66-D691F0592E57}"/>
              </a:ext>
            </a:extLst>
          </p:cNvPr>
          <p:cNvSpPr>
            <a:spLocks noGrp="1"/>
          </p:cNvSpPr>
          <p:nvPr>
            <p:ph idx="1"/>
          </p:nvPr>
        </p:nvSpPr>
        <p:spPr>
          <a:xfrm>
            <a:off x="609600" y="1600200"/>
            <a:ext cx="6705600" cy="4953000"/>
          </a:xfrm>
        </p:spPr>
        <p:txBody>
          <a:bodyPr rtlCol="0">
            <a:normAutofit lnSpcReduction="10000"/>
          </a:bodyPr>
          <a:lstStyle/>
          <a:p>
            <a:pPr eaLnBrk="1" fontAlgn="auto" hangingPunct="1">
              <a:spcAft>
                <a:spcPts val="0"/>
              </a:spcAft>
              <a:defRPr/>
            </a:pPr>
            <a:r>
              <a:rPr lang="en-US" dirty="0">
                <a:latin typeface="+mj-lt"/>
                <a:cs typeface="Arial" pitchFamily="34" charset="0"/>
              </a:rPr>
              <a:t>They are the knowledge claims and positions on issues we have as a result of the kinds of evidence we encounter, the experiences we have, and the stories we tell or are told</a:t>
            </a:r>
          </a:p>
          <a:p>
            <a:pPr eaLnBrk="1" fontAlgn="auto" hangingPunct="1">
              <a:spcAft>
                <a:spcPts val="0"/>
              </a:spcAft>
              <a:defRPr/>
            </a:pPr>
            <a:r>
              <a:rPr lang="en-US" dirty="0">
                <a:latin typeface="+mj-lt"/>
                <a:cs typeface="Arial" pitchFamily="34" charset="0"/>
              </a:rPr>
              <a:t>Discourses affect our views on all things; it is not possible to avoid discourse. </a:t>
            </a:r>
          </a:p>
          <a:p>
            <a:pPr eaLnBrk="1" fontAlgn="auto" hangingPunct="1">
              <a:spcAft>
                <a:spcPts val="0"/>
              </a:spcAft>
              <a:defRPr/>
            </a:pPr>
            <a:r>
              <a:rPr lang="en-US" dirty="0">
                <a:latin typeface="+mj-lt"/>
                <a:cs typeface="Arial" pitchFamily="34" charset="0"/>
              </a:rPr>
              <a:t>What we know about recycling, electric vehicles, local food, and other environmental issues are discourses – our ideas about them are social constructed and contextual </a:t>
            </a:r>
          </a:p>
          <a:p>
            <a:pPr marL="0" indent="0" eaLnBrk="1" fontAlgn="auto" hangingPunct="1">
              <a:spcAft>
                <a:spcPts val="0"/>
              </a:spcAft>
              <a:buNone/>
              <a:defRPr/>
            </a:pPr>
            <a:endParaRPr lang="en-US" dirty="0">
              <a:latin typeface="+mj-lt"/>
              <a:cs typeface="Arial" pitchFamily="34" charset="0"/>
            </a:endParaRPr>
          </a:p>
          <a:p>
            <a:pPr eaLnBrk="1" fontAlgn="auto" hangingPunct="1">
              <a:spcAft>
                <a:spcPts val="0"/>
              </a:spcAft>
              <a:defRPr/>
            </a:pPr>
            <a:endParaRPr lang="en-US" dirty="0"/>
          </a:p>
        </p:txBody>
      </p:sp>
      <p:pic>
        <p:nvPicPr>
          <p:cNvPr id="179204" name="Picture 2" descr="http://d202m5krfqbpi5.cloudfront.net/books/1348678128l/773744.jpg">
            <a:extLst>
              <a:ext uri="{FF2B5EF4-FFF2-40B4-BE49-F238E27FC236}">
                <a16:creationId xmlns:a16="http://schemas.microsoft.com/office/drawing/2014/main" id="{AAD79D0D-DD8C-F044-0930-0534CB6F1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36526"/>
            <a:ext cx="4381500" cy="656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5" name="Slide Number Placeholder 4">
            <a:extLst>
              <a:ext uri="{FF2B5EF4-FFF2-40B4-BE49-F238E27FC236}">
                <a16:creationId xmlns:a16="http://schemas.microsoft.com/office/drawing/2014/main" id="{1B837289-6166-96D0-2D2B-15B22E2B8A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63887E5C-44BF-4A7E-8F23-11056B74F26D}" type="slidenum">
              <a:rPr lang="en-US" altLang="en-US">
                <a:solidFill>
                  <a:srgbClr val="0D0D0D"/>
                </a:solidFill>
              </a:rPr>
              <a:pPr>
                <a:spcBef>
                  <a:spcPct val="0"/>
                </a:spcBef>
                <a:buFontTx/>
                <a:buNone/>
              </a:pPr>
              <a:t>3</a:t>
            </a:fld>
            <a:endParaRPr lang="en-US" altLang="en-US" dirty="0">
              <a:solidFill>
                <a:srgbClr val="0D0D0D"/>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00660" y="231698"/>
            <a:ext cx="5092700" cy="1143000"/>
          </a:xfrm>
        </p:spPr>
        <p:txBody>
          <a:bodyPr>
            <a:normAutofit/>
          </a:bodyPr>
          <a:lstStyle/>
          <a:p>
            <a:pPr algn="ctr"/>
            <a:r>
              <a:rPr lang="en-US" altLang="en-US" dirty="0"/>
              <a:t>Jevon’s Paradox</a:t>
            </a:r>
          </a:p>
        </p:txBody>
      </p:sp>
      <p:sp>
        <p:nvSpPr>
          <p:cNvPr id="3" name="Content Placeholder 2"/>
          <p:cNvSpPr>
            <a:spLocks noGrp="1"/>
          </p:cNvSpPr>
          <p:nvPr>
            <p:ph idx="1"/>
          </p:nvPr>
        </p:nvSpPr>
        <p:spPr>
          <a:xfrm>
            <a:off x="365760" y="1482070"/>
            <a:ext cx="4526280" cy="5483301"/>
          </a:xfrm>
        </p:spPr>
        <p:txBody>
          <a:bodyPr>
            <a:normAutofit/>
          </a:bodyPr>
          <a:lstStyle/>
          <a:p>
            <a:pPr>
              <a:defRPr/>
            </a:pPr>
            <a:r>
              <a:rPr lang="en-US" altLang="en-US" sz="2800" dirty="0">
                <a:latin typeface="+mj-lt"/>
              </a:rPr>
              <a:t>Gains in efficiency do not always conserve resource use</a:t>
            </a:r>
          </a:p>
          <a:p>
            <a:pPr>
              <a:defRPr/>
            </a:pPr>
            <a:r>
              <a:rPr lang="en-US" dirty="0">
                <a:latin typeface="+mj-lt"/>
              </a:rPr>
              <a:t>However, efficiency is often a much easier policy to sell to the public</a:t>
            </a:r>
            <a:endParaRPr lang="en-US" altLang="en-US" sz="2800" dirty="0">
              <a:latin typeface="+mj-lt"/>
            </a:endParaRPr>
          </a:p>
          <a:p>
            <a:pPr>
              <a:defRPr/>
            </a:pPr>
            <a:r>
              <a:rPr lang="en-US" sz="2800" dirty="0">
                <a:latin typeface="+mj-lt"/>
              </a:rPr>
              <a:t>Technological solutions can have benefits but may result in outcomes that are undesired  </a:t>
            </a:r>
          </a:p>
          <a:p>
            <a:pPr>
              <a:defRPr/>
            </a:pPr>
            <a:r>
              <a:rPr lang="en-US" dirty="0">
                <a:latin typeface="+mj-lt"/>
              </a:rPr>
              <a:t>Referred to as the ‘curse of efficiency’</a:t>
            </a:r>
            <a:endParaRPr lang="en-US" sz="2800" dirty="0">
              <a:latin typeface="+mj-lt"/>
            </a:endParaRPr>
          </a:p>
          <a:p>
            <a:pPr marL="0" indent="0">
              <a:buNone/>
              <a:defRPr/>
            </a:pPr>
            <a:endParaRPr lang="en-US" dirty="0">
              <a:latin typeface="+mj-lt"/>
            </a:endParaRPr>
          </a:p>
        </p:txBody>
      </p:sp>
      <p:pic>
        <p:nvPicPr>
          <p:cNvPr id="4" name="Picture 3">
            <a:extLst>
              <a:ext uri="{FF2B5EF4-FFF2-40B4-BE49-F238E27FC236}">
                <a16:creationId xmlns:a16="http://schemas.microsoft.com/office/drawing/2014/main" id="{AA33FE9A-1CCF-72C4-F12B-A55ABCB61A3F}"/>
              </a:ext>
            </a:extLst>
          </p:cNvPr>
          <p:cNvPicPr>
            <a:picLocks noChangeAspect="1"/>
          </p:cNvPicPr>
          <p:nvPr/>
        </p:nvPicPr>
        <p:blipFill>
          <a:blip r:embed="rId3"/>
          <a:stretch>
            <a:fillRect/>
          </a:stretch>
        </p:blipFill>
        <p:spPr>
          <a:xfrm>
            <a:off x="4892040" y="803198"/>
            <a:ext cx="7353300" cy="5667375"/>
          </a:xfrm>
          <a:prstGeom prst="rect">
            <a:avLst/>
          </a:prstGeom>
        </p:spPr>
      </p:pic>
    </p:spTree>
    <p:extLst>
      <p:ext uri="{BB962C8B-B14F-4D97-AF65-F5344CB8AC3E}">
        <p14:creationId xmlns:p14="http://schemas.microsoft.com/office/powerpoint/2010/main" val="1798059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E3BD82-BB9A-4350-9E2C-0656039943B6}"/>
              </a:ext>
            </a:extLst>
          </p:cNvPr>
          <p:cNvSpPr>
            <a:spLocks noGrp="1"/>
          </p:cNvSpPr>
          <p:nvPr>
            <p:ph idx="1"/>
          </p:nvPr>
        </p:nvSpPr>
        <p:spPr>
          <a:xfrm>
            <a:off x="244642" y="609599"/>
            <a:ext cx="5455118" cy="6411996"/>
          </a:xfrm>
        </p:spPr>
        <p:txBody>
          <a:bodyPr>
            <a:normAutofit/>
          </a:bodyPr>
          <a:lstStyle/>
          <a:p>
            <a:r>
              <a:rPr lang="en-US" dirty="0">
                <a:latin typeface="+mj-lt"/>
              </a:rPr>
              <a:t>We are often encouraged to adopt a positive, uncritical, unsophisticated view of efficiency</a:t>
            </a:r>
          </a:p>
          <a:p>
            <a:r>
              <a:rPr lang="en-US" dirty="0">
                <a:latin typeface="+mj-lt"/>
              </a:rPr>
              <a:t>If we just make things efficient we will reduce resource use, waste, and emissions, solve our problems, and pave the way for “green growth” and “sustainability”</a:t>
            </a:r>
          </a:p>
          <a:p>
            <a:r>
              <a:rPr lang="en-US" dirty="0">
                <a:latin typeface="+mj-lt"/>
              </a:rPr>
              <a:t>Jevon’s Paradox argues that things are more complex and efficiency does not automatically  result in conservation or savings </a:t>
            </a:r>
          </a:p>
          <a:p>
            <a:pPr marL="0" indent="0">
              <a:buNone/>
            </a:pPr>
            <a:br>
              <a:rPr lang="en-US" dirty="0"/>
            </a:br>
            <a:endParaRPr lang="en-US" dirty="0"/>
          </a:p>
          <a:p>
            <a:pPr marL="0" indent="0">
              <a:buNone/>
            </a:pPr>
            <a:endParaRPr lang="en-US" dirty="0"/>
          </a:p>
        </p:txBody>
      </p:sp>
      <p:pic>
        <p:nvPicPr>
          <p:cNvPr id="4" name="Picture 3">
            <a:extLst>
              <a:ext uri="{FF2B5EF4-FFF2-40B4-BE49-F238E27FC236}">
                <a16:creationId xmlns:a16="http://schemas.microsoft.com/office/drawing/2014/main" id="{A578464A-409B-FA49-9ABF-1EE1C387B94B}"/>
              </a:ext>
            </a:extLst>
          </p:cNvPr>
          <p:cNvPicPr>
            <a:picLocks noChangeAspect="1"/>
          </p:cNvPicPr>
          <p:nvPr/>
        </p:nvPicPr>
        <p:blipFill rotWithShape="1">
          <a:blip r:embed="rId3"/>
          <a:srcRect l="-1" r="836"/>
          <a:stretch/>
        </p:blipFill>
        <p:spPr>
          <a:xfrm>
            <a:off x="5440680" y="867727"/>
            <a:ext cx="6534635" cy="4557713"/>
          </a:xfrm>
          <a:prstGeom prst="rect">
            <a:avLst/>
          </a:prstGeom>
        </p:spPr>
      </p:pic>
    </p:spTree>
    <p:extLst>
      <p:ext uri="{BB962C8B-B14F-4D97-AF65-F5344CB8AC3E}">
        <p14:creationId xmlns:p14="http://schemas.microsoft.com/office/powerpoint/2010/main" val="3908288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95382-8BC5-A5A3-F2E4-62A5007B6182}"/>
              </a:ext>
            </a:extLst>
          </p:cNvPr>
          <p:cNvSpPr>
            <a:spLocks noGrp="1"/>
          </p:cNvSpPr>
          <p:nvPr>
            <p:ph type="title"/>
          </p:nvPr>
        </p:nvSpPr>
        <p:spPr/>
        <p:txBody>
          <a:bodyPr>
            <a:normAutofit fontScale="90000"/>
          </a:bodyPr>
          <a:lstStyle/>
          <a:p>
            <a:pPr algn="ctr"/>
            <a:r>
              <a:rPr lang="en-US" dirty="0"/>
              <a:t>Environmentalist discourse: if we want to stop global warming and protect the environment we must ban fossil fuels.</a:t>
            </a:r>
          </a:p>
        </p:txBody>
      </p:sp>
      <p:sp>
        <p:nvSpPr>
          <p:cNvPr id="3" name="Content Placeholder 2">
            <a:extLst>
              <a:ext uri="{FF2B5EF4-FFF2-40B4-BE49-F238E27FC236}">
                <a16:creationId xmlns:a16="http://schemas.microsoft.com/office/drawing/2014/main" id="{FBBC1916-D7C7-1FC6-7A42-CE06F4ABB219}"/>
              </a:ext>
            </a:extLst>
          </p:cNvPr>
          <p:cNvSpPr>
            <a:spLocks noGrp="1"/>
          </p:cNvSpPr>
          <p:nvPr>
            <p:ph idx="1"/>
          </p:nvPr>
        </p:nvSpPr>
        <p:spPr>
          <a:xfrm>
            <a:off x="609600" y="2141537"/>
            <a:ext cx="4815016" cy="4351338"/>
          </a:xfrm>
        </p:spPr>
        <p:txBody>
          <a:bodyPr>
            <a:normAutofit/>
          </a:bodyPr>
          <a:lstStyle/>
          <a:p>
            <a:r>
              <a:rPr lang="en-US" dirty="0"/>
              <a:t>Analysis:  This may disproportionately affect communities that lack access to alternative energy sources. </a:t>
            </a:r>
          </a:p>
          <a:p>
            <a:r>
              <a:rPr lang="en-US" dirty="0"/>
              <a:t>A sudden shift away from fossil fuels could result in more forest clearing or illegal mining in some countries</a:t>
            </a:r>
          </a:p>
          <a:p>
            <a:pPr marL="0" indent="0">
              <a:buNone/>
            </a:pPr>
            <a:endParaRPr lang="en-US" dirty="0"/>
          </a:p>
        </p:txBody>
      </p:sp>
      <p:pic>
        <p:nvPicPr>
          <p:cNvPr id="5" name="Picture 4" descr="A person carrying a basket of rocks on her head&#10;&#10;Description automatically generated">
            <a:extLst>
              <a:ext uri="{FF2B5EF4-FFF2-40B4-BE49-F238E27FC236}">
                <a16:creationId xmlns:a16="http://schemas.microsoft.com/office/drawing/2014/main" id="{3BB4938F-94D5-7FF6-5A7A-2ACACE0C8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701" y="1853514"/>
            <a:ext cx="6530299" cy="4534930"/>
          </a:xfrm>
          <a:prstGeom prst="rect">
            <a:avLst/>
          </a:prstGeom>
        </p:spPr>
      </p:pic>
    </p:spTree>
    <p:extLst>
      <p:ext uri="{BB962C8B-B14F-4D97-AF65-F5344CB8AC3E}">
        <p14:creationId xmlns:p14="http://schemas.microsoft.com/office/powerpoint/2010/main" val="300524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1BFA661-A105-4D18-81F1-6F35F290EC00}"/>
              </a:ext>
            </a:extLst>
          </p:cNvPr>
          <p:cNvPicPr>
            <a:picLocks noGrp="1" noChangeAspect="1"/>
          </p:cNvPicPr>
          <p:nvPr>
            <p:ph idx="1"/>
          </p:nvPr>
        </p:nvPicPr>
        <p:blipFill>
          <a:blip r:embed="rId3"/>
          <a:stretch>
            <a:fillRect/>
          </a:stretch>
        </p:blipFill>
        <p:spPr>
          <a:xfrm>
            <a:off x="481406" y="317666"/>
            <a:ext cx="11437294" cy="6131259"/>
          </a:xfrm>
        </p:spPr>
      </p:pic>
    </p:spTree>
    <p:extLst>
      <p:ext uri="{BB962C8B-B14F-4D97-AF65-F5344CB8AC3E}">
        <p14:creationId xmlns:p14="http://schemas.microsoft.com/office/powerpoint/2010/main" val="2911191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C78C1E2-5E63-4DD9-9A3F-584A6349E3BD}"/>
              </a:ext>
            </a:extLst>
          </p:cNvPr>
          <p:cNvPicPr>
            <a:picLocks noGrp="1" noChangeAspect="1"/>
          </p:cNvPicPr>
          <p:nvPr>
            <p:ph idx="1"/>
          </p:nvPr>
        </p:nvPicPr>
        <p:blipFill>
          <a:blip r:embed="rId3"/>
          <a:stretch>
            <a:fillRect/>
          </a:stretch>
        </p:blipFill>
        <p:spPr>
          <a:xfrm>
            <a:off x="1283864" y="266698"/>
            <a:ext cx="9292696" cy="6324603"/>
          </a:xfrm>
        </p:spPr>
      </p:pic>
    </p:spTree>
    <p:extLst>
      <p:ext uri="{BB962C8B-B14F-4D97-AF65-F5344CB8AC3E}">
        <p14:creationId xmlns:p14="http://schemas.microsoft.com/office/powerpoint/2010/main" val="3183278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2A13B-44DE-493F-9A74-74C85B2A63C7}"/>
              </a:ext>
            </a:extLst>
          </p:cNvPr>
          <p:cNvSpPr>
            <a:spLocks noGrp="1"/>
          </p:cNvSpPr>
          <p:nvPr>
            <p:ph type="title"/>
          </p:nvPr>
        </p:nvSpPr>
        <p:spPr/>
        <p:txBody>
          <a:bodyPr>
            <a:normAutofit/>
          </a:bodyPr>
          <a:lstStyle/>
          <a:p>
            <a:pPr algn="ctr"/>
            <a:r>
              <a:rPr lang="en-US" dirty="0"/>
              <a:t>A bottleneck and breakthrough policy for the Anthropocene</a:t>
            </a:r>
          </a:p>
        </p:txBody>
      </p:sp>
      <p:sp>
        <p:nvSpPr>
          <p:cNvPr id="3" name="Content Placeholder 2">
            <a:extLst>
              <a:ext uri="{FF2B5EF4-FFF2-40B4-BE49-F238E27FC236}">
                <a16:creationId xmlns:a16="http://schemas.microsoft.com/office/drawing/2014/main" id="{C668F398-7144-45DF-ABF9-792341F07FF1}"/>
              </a:ext>
            </a:extLst>
          </p:cNvPr>
          <p:cNvSpPr>
            <a:spLocks noGrp="1"/>
          </p:cNvSpPr>
          <p:nvPr>
            <p:ph idx="1"/>
          </p:nvPr>
        </p:nvSpPr>
        <p:spPr>
          <a:xfrm>
            <a:off x="597569" y="2141537"/>
            <a:ext cx="10515600" cy="4351338"/>
          </a:xfrm>
        </p:spPr>
        <p:txBody>
          <a:bodyPr>
            <a:normAutofit fontScale="92500" lnSpcReduction="20000"/>
          </a:bodyPr>
          <a:lstStyle/>
          <a:p>
            <a:pPr algn="just"/>
            <a:r>
              <a:rPr lang="en-US" dirty="0"/>
              <a:t>This is a compromise between environmentalist and ecomodernist perspectives: </a:t>
            </a:r>
          </a:p>
          <a:p>
            <a:pPr algn="just"/>
            <a:r>
              <a:rPr lang="en-US" dirty="0">
                <a:solidFill>
                  <a:srgbClr val="221E1F"/>
                </a:solidFill>
                <a:latin typeface="+mj-lt"/>
              </a:rPr>
              <a:t>Urbanization, rural-to-urban migration, and technological innovation will provide ‘breakthrough’ solutions to Anthropocene problems.</a:t>
            </a:r>
            <a:endParaRPr lang="en-US" sz="2800" b="0" i="0" u="none" strike="noStrike" baseline="0" dirty="0">
              <a:solidFill>
                <a:srgbClr val="221E1F"/>
              </a:solidFill>
              <a:latin typeface="+mj-lt"/>
            </a:endParaRPr>
          </a:p>
          <a:p>
            <a:pPr algn="just"/>
            <a:r>
              <a:rPr lang="en-US" sz="2800" b="0" i="0" u="none" strike="noStrike" baseline="0" dirty="0">
                <a:solidFill>
                  <a:srgbClr val="221E1F"/>
                </a:solidFill>
                <a:latin typeface="+mj-lt"/>
              </a:rPr>
              <a:t>If society focuses only on economic development and technological innovation as a mechanism to pass through the bottleneck as fast as possible, then what remains of nature could well be sacrificed. </a:t>
            </a:r>
          </a:p>
          <a:p>
            <a:pPr algn="just"/>
            <a:r>
              <a:rPr lang="en-US" sz="2800" b="0" i="0" u="none" strike="noStrike" baseline="0" dirty="0">
                <a:solidFill>
                  <a:srgbClr val="221E1F"/>
                </a:solidFill>
                <a:latin typeface="+mj-lt"/>
              </a:rPr>
              <a:t>If society were to focus only on limiting economic growth to protect nature, then terrible poverty and population growth could overwhelm what remains. </a:t>
            </a:r>
          </a:p>
          <a:p>
            <a:pPr algn="just"/>
            <a:r>
              <a:rPr lang="en-US" sz="2800" b="0" i="0" u="none" strike="noStrike" baseline="0" dirty="0">
                <a:solidFill>
                  <a:srgbClr val="221E1F"/>
                </a:solidFill>
                <a:latin typeface="+mj-lt"/>
              </a:rPr>
              <a:t>Either extreme risks narrowing the bottleneck and preventing the breakthrough </a:t>
            </a:r>
            <a:endParaRPr lang="en-US" dirty="0">
              <a:latin typeface="+mj-lt"/>
            </a:endParaRPr>
          </a:p>
          <a:p>
            <a:endParaRPr lang="en-US" dirty="0"/>
          </a:p>
        </p:txBody>
      </p:sp>
    </p:spTree>
    <p:extLst>
      <p:ext uri="{BB962C8B-B14F-4D97-AF65-F5344CB8AC3E}">
        <p14:creationId xmlns:p14="http://schemas.microsoft.com/office/powerpoint/2010/main" val="1073607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38FA3F-48CA-4C67-A3C0-7CB82C59DF5C}"/>
              </a:ext>
            </a:extLst>
          </p:cNvPr>
          <p:cNvPicPr>
            <a:picLocks noGrp="1" noChangeAspect="1"/>
          </p:cNvPicPr>
          <p:nvPr>
            <p:ph idx="1"/>
          </p:nvPr>
        </p:nvPicPr>
        <p:blipFill>
          <a:blip r:embed="rId2"/>
          <a:stretch>
            <a:fillRect/>
          </a:stretch>
        </p:blipFill>
        <p:spPr>
          <a:xfrm>
            <a:off x="176866" y="1544187"/>
            <a:ext cx="12015134" cy="3995553"/>
          </a:xfrm>
        </p:spPr>
      </p:pic>
    </p:spTree>
    <p:extLst>
      <p:ext uri="{BB962C8B-B14F-4D97-AF65-F5344CB8AC3E}">
        <p14:creationId xmlns:p14="http://schemas.microsoft.com/office/powerpoint/2010/main" val="1509900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6" descr="http://www.freechristmaswallpapers.net/images/wallpapers/Santa-Claus-Resting1024-716886.jpeg">
            <a:extLst>
              <a:ext uri="{FF2B5EF4-FFF2-40B4-BE49-F238E27FC236}">
                <a16:creationId xmlns:a16="http://schemas.microsoft.com/office/drawing/2014/main" id="{DACC8614-FCD8-9BA5-14D6-E6BC1EE63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51" t="10435" r="18954"/>
          <a:stretch>
            <a:fillRect/>
          </a:stretch>
        </p:blipFill>
        <p:spPr bwMode="auto">
          <a:xfrm>
            <a:off x="3429794" y="86433"/>
            <a:ext cx="5332412" cy="668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Slide Number Placeholder 4">
            <a:extLst>
              <a:ext uri="{FF2B5EF4-FFF2-40B4-BE49-F238E27FC236}">
                <a16:creationId xmlns:a16="http://schemas.microsoft.com/office/drawing/2014/main" id="{D4518A76-8E6E-E618-C12D-14740720505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81B7D101-4BF4-44E1-857F-2FA6EF31AEE3}" type="slidenum">
              <a:rPr lang="en-US" altLang="en-US">
                <a:solidFill>
                  <a:srgbClr val="0D0D0D"/>
                </a:solidFill>
              </a:rPr>
              <a:pPr>
                <a:spcBef>
                  <a:spcPct val="0"/>
                </a:spcBef>
                <a:buFontTx/>
                <a:buNone/>
              </a:pPr>
              <a:t>4</a:t>
            </a:fld>
            <a:endParaRPr lang="en-US" altLang="en-US" dirty="0">
              <a:solidFill>
                <a:srgbClr val="0D0D0D"/>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0E21DCD-5886-66E5-661A-0C207AEAEEBB}"/>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90720" y="499566"/>
            <a:ext cx="6210560" cy="5858868"/>
          </a:xfrm>
        </p:spPr>
      </p:pic>
    </p:spTree>
    <p:extLst>
      <p:ext uri="{BB962C8B-B14F-4D97-AF65-F5344CB8AC3E}">
        <p14:creationId xmlns:p14="http://schemas.microsoft.com/office/powerpoint/2010/main" val="4208299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911BB091-A248-48A6-8B1F-1C86BB9146D6}"/>
              </a:ext>
            </a:extLst>
          </p:cNvPr>
          <p:cNvPicPr>
            <a:picLocks noGrp="1" noChangeAspect="1"/>
          </p:cNvPicPr>
          <p:nvPr>
            <p:ph idx="1"/>
          </p:nvPr>
        </p:nvPicPr>
        <p:blipFill>
          <a:blip r:embed="rId4"/>
          <a:stretch>
            <a:fillRect/>
          </a:stretch>
        </p:blipFill>
        <p:spPr>
          <a:xfrm>
            <a:off x="339724" y="165894"/>
            <a:ext cx="11133935" cy="6323806"/>
          </a:xfrm>
          <a:ln w="38100">
            <a:solidFill>
              <a:schemeClr val="accent1"/>
            </a:solidFill>
          </a:ln>
        </p:spPr>
      </p:pic>
    </p:spTree>
    <p:extLst>
      <p:ext uri="{BB962C8B-B14F-4D97-AF65-F5344CB8AC3E}">
        <p14:creationId xmlns:p14="http://schemas.microsoft.com/office/powerpoint/2010/main" val="60958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a:extLst>
              <a:ext uri="{FF2B5EF4-FFF2-40B4-BE49-F238E27FC236}">
                <a16:creationId xmlns:a16="http://schemas.microsoft.com/office/drawing/2014/main" id="{8E9E2A21-1F9B-136C-5E34-E5DA1B375DD4}"/>
              </a:ext>
            </a:extLst>
          </p:cNvPr>
          <p:cNvSpPr>
            <a:spLocks noGrp="1"/>
          </p:cNvSpPr>
          <p:nvPr>
            <p:ph type="title"/>
          </p:nvPr>
        </p:nvSpPr>
        <p:spPr>
          <a:xfrm>
            <a:off x="723900" y="365125"/>
            <a:ext cx="10629900" cy="1325563"/>
          </a:xfrm>
        </p:spPr>
        <p:txBody>
          <a:bodyPr>
            <a:normAutofit/>
          </a:bodyPr>
          <a:lstStyle/>
          <a:p>
            <a:pPr eaLnBrk="1" hangingPunct="1"/>
            <a:r>
              <a:rPr lang="en-US" altLang="en-US" dirty="0"/>
              <a:t>Discourse analysis</a:t>
            </a:r>
          </a:p>
        </p:txBody>
      </p:sp>
      <p:sp>
        <p:nvSpPr>
          <p:cNvPr id="3" name="Content Placeholder 2">
            <a:extLst>
              <a:ext uri="{FF2B5EF4-FFF2-40B4-BE49-F238E27FC236}">
                <a16:creationId xmlns:a16="http://schemas.microsoft.com/office/drawing/2014/main" id="{3BB48336-1096-C596-3E09-475F634F41C4}"/>
              </a:ext>
            </a:extLst>
          </p:cNvPr>
          <p:cNvSpPr>
            <a:spLocks noGrp="1"/>
          </p:cNvSpPr>
          <p:nvPr>
            <p:ph idx="1"/>
          </p:nvPr>
        </p:nvSpPr>
        <p:spPr>
          <a:xfrm>
            <a:off x="622300" y="1524000"/>
            <a:ext cx="6692900" cy="4953000"/>
          </a:xfrm>
        </p:spPr>
        <p:txBody>
          <a:bodyPr rtlCol="0">
            <a:normAutofit/>
          </a:bodyPr>
          <a:lstStyle/>
          <a:p>
            <a:pPr marL="342900" lvl="1" indent="-342900" eaLnBrk="1" fontAlgn="auto" hangingPunct="1">
              <a:spcAft>
                <a:spcPts val="0"/>
              </a:spcAft>
              <a:buFont typeface="Arial" panose="020B0604020202020204" pitchFamily="34" charset="0"/>
              <a:buChar char="•"/>
              <a:defRPr/>
            </a:pPr>
            <a:r>
              <a:rPr lang="en-US" sz="2800" dirty="0">
                <a:latin typeface="+mj-lt"/>
                <a:cs typeface="Arial" pitchFamily="34" charset="0"/>
              </a:rPr>
              <a:t>Investigates how meaning and knowledge claims are created </a:t>
            </a:r>
          </a:p>
          <a:p>
            <a:pPr eaLnBrk="1" fontAlgn="auto" hangingPunct="1">
              <a:spcAft>
                <a:spcPts val="0"/>
              </a:spcAft>
              <a:defRPr/>
            </a:pPr>
            <a:r>
              <a:rPr lang="en-US" dirty="0">
                <a:latin typeface="+mj-lt"/>
              </a:rPr>
              <a:t>Certain discourses get promoted over others, often as a result of who has the power or means to do so</a:t>
            </a:r>
          </a:p>
          <a:p>
            <a:pPr eaLnBrk="1" fontAlgn="auto" hangingPunct="1">
              <a:spcAft>
                <a:spcPts val="0"/>
              </a:spcAft>
              <a:defRPr/>
            </a:pPr>
            <a:r>
              <a:rPr lang="en-US" dirty="0">
                <a:latin typeface="+mj-lt"/>
                <a:cs typeface="Arial" pitchFamily="34" charset="0"/>
              </a:rPr>
              <a:t>Discourses can be mobilized as a form of persuasion or even propaganda</a:t>
            </a:r>
          </a:p>
          <a:p>
            <a:pPr eaLnBrk="1" fontAlgn="auto" hangingPunct="1">
              <a:spcAft>
                <a:spcPts val="0"/>
              </a:spcAft>
              <a:defRPr/>
            </a:pPr>
            <a:r>
              <a:rPr lang="en-US" dirty="0">
                <a:latin typeface="+mj-lt"/>
                <a:cs typeface="Arial" pitchFamily="34" charset="0"/>
              </a:rPr>
              <a:t>Understanding discourses is key to being able to look at environmental issues critically </a:t>
            </a:r>
          </a:p>
          <a:p>
            <a:pPr marL="0" indent="0" eaLnBrk="1" fontAlgn="auto" hangingPunct="1">
              <a:spcAft>
                <a:spcPts val="0"/>
              </a:spcAft>
              <a:buNone/>
              <a:defRPr/>
            </a:pPr>
            <a:endParaRPr lang="en-US" dirty="0">
              <a:latin typeface="+mj-lt"/>
              <a:cs typeface="Arial" pitchFamily="34" charset="0"/>
            </a:endParaRPr>
          </a:p>
          <a:p>
            <a:pPr eaLnBrk="1" fontAlgn="auto" hangingPunct="1">
              <a:spcAft>
                <a:spcPts val="0"/>
              </a:spcAft>
              <a:defRPr/>
            </a:pPr>
            <a:endParaRPr lang="en-US" sz="2400" dirty="0">
              <a:latin typeface="+mj-lt"/>
            </a:endParaRPr>
          </a:p>
        </p:txBody>
      </p:sp>
      <p:pic>
        <p:nvPicPr>
          <p:cNvPr id="185348" name="Picture 3">
            <a:extLst>
              <a:ext uri="{FF2B5EF4-FFF2-40B4-BE49-F238E27FC236}">
                <a16:creationId xmlns:a16="http://schemas.microsoft.com/office/drawing/2014/main" id="{ABA21D82-7456-9B35-D415-BB520AE36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33526"/>
            <a:ext cx="4423912" cy="628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9" name="Slide Number Placeholder 4">
            <a:extLst>
              <a:ext uri="{FF2B5EF4-FFF2-40B4-BE49-F238E27FC236}">
                <a16:creationId xmlns:a16="http://schemas.microsoft.com/office/drawing/2014/main" id="{C7965F57-5AA3-12BC-6DDD-7C6144D33AB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877A515D-BD15-410E-A5CB-BD3835EC08BD}" type="slidenum">
              <a:rPr lang="en-US" altLang="en-US">
                <a:solidFill>
                  <a:srgbClr val="0D0D0D"/>
                </a:solidFill>
              </a:rPr>
              <a:pPr>
                <a:spcBef>
                  <a:spcPct val="0"/>
                </a:spcBef>
                <a:buFontTx/>
                <a:buNone/>
              </a:pPr>
              <a:t>7</a:t>
            </a:fld>
            <a:endParaRPr lang="en-US" altLang="en-US" dirty="0">
              <a:solidFill>
                <a:srgbClr val="0D0D0D"/>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B2BD-EE21-B252-F285-D0755300CC99}"/>
              </a:ext>
            </a:extLst>
          </p:cNvPr>
          <p:cNvSpPr>
            <a:spLocks noGrp="1"/>
          </p:cNvSpPr>
          <p:nvPr>
            <p:ph type="title"/>
          </p:nvPr>
        </p:nvSpPr>
        <p:spPr>
          <a:xfrm>
            <a:off x="838200" y="339725"/>
            <a:ext cx="10515600" cy="1325563"/>
          </a:xfrm>
        </p:spPr>
        <p:txBody>
          <a:bodyPr/>
          <a:lstStyle/>
          <a:p>
            <a:r>
              <a:rPr lang="en-US" dirty="0"/>
              <a:t>Environmentalist discourse:  Local food is always more carbon efficient.</a:t>
            </a:r>
          </a:p>
        </p:txBody>
      </p:sp>
      <p:sp>
        <p:nvSpPr>
          <p:cNvPr id="3" name="Content Placeholder 2">
            <a:extLst>
              <a:ext uri="{FF2B5EF4-FFF2-40B4-BE49-F238E27FC236}">
                <a16:creationId xmlns:a16="http://schemas.microsoft.com/office/drawing/2014/main" id="{85FA7896-F527-9305-4793-0C35B17A074C}"/>
              </a:ext>
            </a:extLst>
          </p:cNvPr>
          <p:cNvSpPr>
            <a:spLocks noGrp="1"/>
          </p:cNvSpPr>
          <p:nvPr>
            <p:ph idx="1"/>
          </p:nvPr>
        </p:nvSpPr>
        <p:spPr>
          <a:xfrm>
            <a:off x="838199" y="1825625"/>
            <a:ext cx="6960327" cy="4692650"/>
          </a:xfrm>
        </p:spPr>
        <p:txBody>
          <a:bodyPr>
            <a:normAutofit/>
          </a:bodyPr>
          <a:lstStyle/>
          <a:p>
            <a:r>
              <a:rPr lang="en-US" dirty="0"/>
              <a:t>Analysis: Most carbon emissions involving food don’t come from transportation — they</a:t>
            </a:r>
            <a:r>
              <a:rPr lang="en-US" dirty="0">
                <a:hlinkClick r:id="rId3"/>
              </a:rPr>
              <a:t> </a:t>
            </a:r>
            <a:r>
              <a:rPr lang="en-US" dirty="0"/>
              <a:t>come from production</a:t>
            </a:r>
          </a:p>
          <a:p>
            <a:r>
              <a:rPr lang="en-US" dirty="0"/>
              <a:t>Raising cattle and sheep causes warming that is an order of magnitude more than that from raising fish and chicken </a:t>
            </a:r>
          </a:p>
          <a:p>
            <a:r>
              <a:rPr lang="en-US" dirty="0"/>
              <a:t>Advanced greenhouse technologies can yield large harvests that are far more carbon neutral and inexpensive even when transported and sold at a distance.</a:t>
            </a:r>
          </a:p>
          <a:p>
            <a:endParaRPr lang="en-US" dirty="0"/>
          </a:p>
          <a:p>
            <a:pPr marL="0" indent="0">
              <a:buNone/>
            </a:pPr>
            <a:endParaRPr lang="en-US" dirty="0"/>
          </a:p>
        </p:txBody>
      </p:sp>
      <p:pic>
        <p:nvPicPr>
          <p:cNvPr id="7" name="Picture 6" descr="A tomato plants growing in a greenhouse&#10;&#10;Description automatically generated">
            <a:extLst>
              <a:ext uri="{FF2B5EF4-FFF2-40B4-BE49-F238E27FC236}">
                <a16:creationId xmlns:a16="http://schemas.microsoft.com/office/drawing/2014/main" id="{1234A37E-0355-BF78-3E41-B73E50FAA852}"/>
              </a:ext>
            </a:extLst>
          </p:cNvPr>
          <p:cNvPicPr>
            <a:picLocks noChangeAspect="1"/>
          </p:cNvPicPr>
          <p:nvPr/>
        </p:nvPicPr>
        <p:blipFill rotWithShape="1">
          <a:blip r:embed="rId4">
            <a:extLst>
              <a:ext uri="{28A0092B-C50C-407E-A947-70E740481C1C}">
                <a14:useLocalDpi xmlns:a14="http://schemas.microsoft.com/office/drawing/2010/main" val="0"/>
              </a:ext>
            </a:extLst>
          </a:blip>
          <a:srcRect l="39351" r="20904"/>
          <a:stretch/>
        </p:blipFill>
        <p:spPr>
          <a:xfrm>
            <a:off x="8135982" y="1665288"/>
            <a:ext cx="3217818" cy="4552950"/>
          </a:xfrm>
          <a:prstGeom prst="rect">
            <a:avLst/>
          </a:prstGeom>
        </p:spPr>
      </p:pic>
    </p:spTree>
    <p:extLst>
      <p:ext uri="{BB962C8B-B14F-4D97-AF65-F5344CB8AC3E}">
        <p14:creationId xmlns:p14="http://schemas.microsoft.com/office/powerpoint/2010/main" val="2323986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EF874FCF-A2C5-4D67-AEEE-B8D585AE3060}"/>
              </a:ext>
            </a:extLst>
          </p:cNvPr>
          <p:cNvSpPr>
            <a:spLocks noGrp="1" noChangeArrowheads="1"/>
          </p:cNvSpPr>
          <p:nvPr>
            <p:ph type="title"/>
          </p:nvPr>
        </p:nvSpPr>
        <p:spPr>
          <a:xfrm>
            <a:off x="2209800" y="0"/>
            <a:ext cx="7772400" cy="1143000"/>
          </a:xfrm>
        </p:spPr>
        <p:txBody>
          <a:bodyPr/>
          <a:lstStyle/>
          <a:p>
            <a:pPr algn="ctr"/>
            <a:r>
              <a:rPr lang="en-US" altLang="en-US" dirty="0">
                <a:latin typeface="Calibri Light" panose="020F0302020204030204" pitchFamily="34" charset="0"/>
              </a:rPr>
              <a:t>The ‘Bad’ Anthropocene</a:t>
            </a:r>
          </a:p>
        </p:txBody>
      </p:sp>
      <p:pic>
        <p:nvPicPr>
          <p:cNvPr id="12291" name="Picture 2" descr="http://www.firstshowing.net/img/road-cormac-FS-aug-03.jpg">
            <a:hlinkClick r:id="rId3"/>
            <a:extLst>
              <a:ext uri="{FF2B5EF4-FFF2-40B4-BE49-F238E27FC236}">
                <a16:creationId xmlns:a16="http://schemas.microsoft.com/office/drawing/2014/main" id="{FCBCA5F0-FA7F-40E5-ABE6-30B1F01BA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143000"/>
            <a:ext cx="7924800" cy="5278438"/>
          </a:xfrm>
          <a:prstGeom prst="rect">
            <a:avLst/>
          </a:prstGeom>
          <a:noFill/>
          <a:ln w="50800">
            <a:solidFill>
              <a:schemeClr val="accent1">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20817"/>
      </p:ext>
    </p:extLst>
  </p:cSld>
  <p:clrMapOvr>
    <a:masterClrMapping/>
  </p:clrMapOvr>
  <p:transition>
    <p:cu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1283</TotalTime>
  <Words>2663</Words>
  <Application>Microsoft Office PowerPoint</Application>
  <PresentationFormat>Widescreen</PresentationFormat>
  <Paragraphs>182</Paragraphs>
  <Slides>36</Slides>
  <Notes>35</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AdvOT596495f2</vt:lpstr>
      <vt:lpstr>AdvOT596495f2+20</vt:lpstr>
      <vt:lpstr>AdvTT50a2f13e.I</vt:lpstr>
      <vt:lpstr>AdvTT50a2f13e.I+fb</vt:lpstr>
      <vt:lpstr>Arial</vt:lpstr>
      <vt:lpstr>Calibri</vt:lpstr>
      <vt:lpstr>Calibri Light</vt:lpstr>
      <vt:lpstr>Minion Pro</vt:lpstr>
      <vt:lpstr>Office Theme</vt:lpstr>
      <vt:lpstr>The ‘Bad’ Anthropocene</vt:lpstr>
      <vt:lpstr>Is the Anthropocene bad? Is it good? Both? </vt:lpstr>
      <vt:lpstr>What are discourses?</vt:lpstr>
      <vt:lpstr>PowerPoint Presentation</vt:lpstr>
      <vt:lpstr>PowerPoint Presentation</vt:lpstr>
      <vt:lpstr>PowerPoint Presentation</vt:lpstr>
      <vt:lpstr>Discourse analysis</vt:lpstr>
      <vt:lpstr>Environmentalist discourse:  Local food is always more carbon efficient.</vt:lpstr>
      <vt:lpstr>The ‘Bad’ Anthropocene</vt:lpstr>
      <vt:lpstr>The ‘Good’ Anthropocene</vt:lpstr>
      <vt:lpstr>The position of ecomodernists:  the Anthropocene is ‘good’</vt:lpstr>
      <vt:lpstr>Ecomodernists proclaim that environmentalism is dead</vt:lpstr>
      <vt:lpstr>PowerPoint Presentation</vt:lpstr>
      <vt:lpstr>History of the ecomodernist – environmentalist tension</vt:lpstr>
      <vt:lpstr>PowerPoint Presentation</vt:lpstr>
      <vt:lpstr>PowerPoint Presentation</vt:lpstr>
      <vt:lpstr>The Simon–Ehrlich bet</vt:lpstr>
      <vt:lpstr>PowerPoint Presentation</vt:lpstr>
      <vt:lpstr>PowerPoint Presentation</vt:lpstr>
      <vt:lpstr>Effective Accelerationism (e/acc)</vt:lpstr>
      <vt:lpstr>Extinction Rebellion</vt:lpstr>
      <vt:lpstr>Earth Liberation Front (ELF) and other ecological guerilla groups</vt:lpstr>
      <vt:lpstr>PowerPoint Presentation</vt:lpstr>
      <vt:lpstr>Tempering the ecomodernist zeal: EROI</vt:lpstr>
      <vt:lpstr>An ecomodernist discourse: Buying an EV is the best way to slow down climate change.</vt:lpstr>
      <vt:lpstr>PowerPoint Presentation</vt:lpstr>
      <vt:lpstr>PowerPoint Presentation</vt:lpstr>
      <vt:lpstr>PowerPoint Presentation</vt:lpstr>
      <vt:lpstr>PowerPoint Presentation</vt:lpstr>
      <vt:lpstr>Jevon’s Paradox</vt:lpstr>
      <vt:lpstr>PowerPoint Presentation</vt:lpstr>
      <vt:lpstr>Environmentalist discourse: if we want to stop global warming and protect the environment we must ban fossil fuels.</vt:lpstr>
      <vt:lpstr>PowerPoint Presentation</vt:lpstr>
      <vt:lpstr>PowerPoint Presentation</vt:lpstr>
      <vt:lpstr>A bottleneck and breakthrough policy for the Anthropocene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American Anthropocene</dc:title>
  <dc:creator>Tony Stallins</dc:creator>
  <cp:lastModifiedBy>Stallins, Jon A.</cp:lastModifiedBy>
  <cp:revision>111</cp:revision>
  <dcterms:created xsi:type="dcterms:W3CDTF">2020-12-12T19:04:44Z</dcterms:created>
  <dcterms:modified xsi:type="dcterms:W3CDTF">2024-01-23T15:06:18Z</dcterms:modified>
</cp:coreProperties>
</file>