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ebp" ContentType="image/jpe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 id="2147483648" r:id="rId2"/>
    <p:sldMasterId id="2147483684" r:id="rId3"/>
  </p:sldMasterIdLst>
  <p:notesMasterIdLst>
    <p:notesMasterId r:id="rId109"/>
  </p:notesMasterIdLst>
  <p:sldIdLst>
    <p:sldId id="300" r:id="rId4"/>
    <p:sldId id="301" r:id="rId5"/>
    <p:sldId id="305" r:id="rId6"/>
    <p:sldId id="302" r:id="rId7"/>
    <p:sldId id="303" r:id="rId8"/>
    <p:sldId id="304" r:id="rId9"/>
    <p:sldId id="585" r:id="rId10"/>
    <p:sldId id="279" r:id="rId11"/>
    <p:sldId id="391" r:id="rId12"/>
    <p:sldId id="306" r:id="rId13"/>
    <p:sldId id="307" r:id="rId14"/>
    <p:sldId id="314" r:id="rId15"/>
    <p:sldId id="315" r:id="rId16"/>
    <p:sldId id="280" r:id="rId17"/>
    <p:sldId id="318" r:id="rId18"/>
    <p:sldId id="311" r:id="rId19"/>
    <p:sldId id="319" r:id="rId20"/>
    <p:sldId id="322" r:id="rId21"/>
    <p:sldId id="323" r:id="rId22"/>
    <p:sldId id="325" r:id="rId23"/>
    <p:sldId id="326" r:id="rId24"/>
    <p:sldId id="328" r:id="rId25"/>
    <p:sldId id="327" r:id="rId26"/>
    <p:sldId id="395" r:id="rId27"/>
    <p:sldId id="321" r:id="rId28"/>
    <p:sldId id="320" r:id="rId29"/>
    <p:sldId id="295" r:id="rId30"/>
    <p:sldId id="296" r:id="rId31"/>
    <p:sldId id="297" r:id="rId32"/>
    <p:sldId id="298" r:id="rId33"/>
    <p:sldId id="299" r:id="rId34"/>
    <p:sldId id="324" r:id="rId35"/>
    <p:sldId id="330" r:id="rId36"/>
    <p:sldId id="331" r:id="rId37"/>
    <p:sldId id="567" r:id="rId38"/>
    <p:sldId id="392" r:id="rId39"/>
    <p:sldId id="334" r:id="rId40"/>
    <p:sldId id="335" r:id="rId41"/>
    <p:sldId id="586" r:id="rId42"/>
    <p:sldId id="308" r:id="rId43"/>
    <p:sldId id="290" r:id="rId44"/>
    <p:sldId id="291" r:id="rId45"/>
    <p:sldId id="292" r:id="rId46"/>
    <p:sldId id="293" r:id="rId47"/>
    <p:sldId id="274" r:id="rId48"/>
    <p:sldId id="490" r:id="rId49"/>
    <p:sldId id="491" r:id="rId50"/>
    <p:sldId id="289" r:id="rId51"/>
    <p:sldId id="564" r:id="rId52"/>
    <p:sldId id="562" r:id="rId53"/>
    <p:sldId id="287" r:id="rId54"/>
    <p:sldId id="396" r:id="rId55"/>
    <p:sldId id="568" r:id="rId56"/>
    <p:sldId id="342" r:id="rId57"/>
    <p:sldId id="344" r:id="rId58"/>
    <p:sldId id="367" r:id="rId59"/>
    <p:sldId id="345" r:id="rId60"/>
    <p:sldId id="579" r:id="rId61"/>
    <p:sldId id="584" r:id="rId62"/>
    <p:sldId id="587" r:id="rId63"/>
    <p:sldId id="346" r:id="rId64"/>
    <p:sldId id="347" r:id="rId65"/>
    <p:sldId id="348" r:id="rId66"/>
    <p:sldId id="394" r:id="rId67"/>
    <p:sldId id="580" r:id="rId68"/>
    <p:sldId id="566" r:id="rId69"/>
    <p:sldId id="581" r:id="rId70"/>
    <p:sldId id="312" r:id="rId71"/>
    <p:sldId id="313" r:id="rId72"/>
    <p:sldId id="283" r:id="rId73"/>
    <p:sldId id="368" r:id="rId74"/>
    <p:sldId id="588" r:id="rId75"/>
    <p:sldId id="369" r:id="rId76"/>
    <p:sldId id="266" r:id="rId77"/>
    <p:sldId id="265" r:id="rId78"/>
    <p:sldId id="371" r:id="rId79"/>
    <p:sldId id="267" r:id="rId80"/>
    <p:sldId id="373" r:id="rId81"/>
    <p:sldId id="569" r:id="rId82"/>
    <p:sldId id="375" r:id="rId83"/>
    <p:sldId id="268" r:id="rId84"/>
    <p:sldId id="269" r:id="rId85"/>
    <p:sldId id="285" r:id="rId86"/>
    <p:sldId id="377" r:id="rId87"/>
    <p:sldId id="578" r:id="rId88"/>
    <p:sldId id="573" r:id="rId89"/>
    <p:sldId id="572" r:id="rId90"/>
    <p:sldId id="574" r:id="rId91"/>
    <p:sldId id="385" r:id="rId92"/>
    <p:sldId id="575" r:id="rId93"/>
    <p:sldId id="275" r:id="rId94"/>
    <p:sldId id="276" r:id="rId95"/>
    <p:sldId id="570" r:id="rId96"/>
    <p:sldId id="354" r:id="rId97"/>
    <p:sldId id="357" r:id="rId98"/>
    <p:sldId id="258" r:id="rId99"/>
    <p:sldId id="257" r:id="rId100"/>
    <p:sldId id="577" r:id="rId101"/>
    <p:sldId id="356" r:id="rId102"/>
    <p:sldId id="576" r:id="rId103"/>
    <p:sldId id="362" r:id="rId104"/>
    <p:sldId id="261" r:id="rId105"/>
    <p:sldId id="571" r:id="rId106"/>
    <p:sldId id="273" r:id="rId107"/>
    <p:sldId id="284" r:id="rId10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Neolithic Revolution and the domestication of crops" id="{ACC4BF74-8824-481F-AA44-40F2EC798CEF}">
          <p14:sldIdLst>
            <p14:sldId id="300"/>
            <p14:sldId id="301"/>
            <p14:sldId id="305"/>
            <p14:sldId id="302"/>
            <p14:sldId id="303"/>
          </p14:sldIdLst>
        </p14:section>
        <p14:section name="What does domestication do?" id="{F55C8A28-1BDA-4F56-81EE-9143A98BBBEE}">
          <p14:sldIdLst>
            <p14:sldId id="304"/>
          </p14:sldIdLst>
        </p14:section>
        <p14:section name="How domestication changed humans" id="{B079A944-60D1-46CE-94C5-887A97459557}">
          <p14:sldIdLst>
            <p14:sldId id="585"/>
            <p14:sldId id="279"/>
          </p14:sldIdLst>
        </p14:section>
        <p14:section name="How domestication changed humans" id="{BB12FCC9-A041-4C70-A732-6DB3416178B2}">
          <p14:sldIdLst>
            <p14:sldId id="391"/>
          </p14:sldIdLst>
        </p14:section>
        <p14:section name="Columbian Exchange" id="{2EAD6FDA-58AC-4408-8C99-9F61BA757354}">
          <p14:sldIdLst>
            <p14:sldId id="306"/>
            <p14:sldId id="307"/>
          </p14:sldIdLst>
        </p14:section>
        <p14:section name="The first Green Revolution" id="{28A35273-D282-4C9E-AFA0-1A48F5CA3C09}">
          <p14:sldIdLst>
            <p14:sldId id="314"/>
            <p14:sldId id="315"/>
            <p14:sldId id="280"/>
          </p14:sldIdLst>
        </p14:section>
        <p14:section name="Successes of the first Green Revolution" id="{610BE202-74B3-413C-A68D-9E656FB8082D}">
          <p14:sldIdLst>
            <p14:sldId id="318"/>
            <p14:sldId id="311"/>
            <p14:sldId id="319"/>
          </p14:sldIdLst>
        </p14:section>
        <p14:section name="Downsides of the first Green Revolution" id="{C9F43718-99C5-4487-960C-B66A44669910}">
          <p14:sldIdLst>
            <p14:sldId id="322"/>
            <p14:sldId id="323"/>
          </p14:sldIdLst>
        </p14:section>
        <p14:section name="Greater dependency upon fossil fuels" id="{CAD82581-D5E6-44CC-8304-6B71490E07DB}">
          <p14:sldIdLst>
            <p14:sldId id="325"/>
            <p14:sldId id="326"/>
          </p14:sldIdLst>
        </p14:section>
        <p14:section name="Increased reliance on agrichemicals" id="{279D2964-D446-4570-BA17-C19E18AE752E}">
          <p14:sldIdLst>
            <p14:sldId id="328"/>
          </p14:sldIdLst>
        </p14:section>
        <p14:section name="Unsustainable water use" id="{0958AB47-2025-48C8-8525-58E5AAB870CC}">
          <p14:sldIdLst>
            <p14:sldId id="327"/>
            <p14:sldId id="395"/>
          </p14:sldIdLst>
        </p14:section>
        <p14:section name="Green Revolution in Africa" id="{B49D3EB4-110C-461B-A05D-A53E629C41D0}">
          <p14:sldIdLst>
            <p14:sldId id="321"/>
            <p14:sldId id="320"/>
          </p14:sldIdLst>
        </p14:section>
        <p14:section name="Uneven development and its consequences" id="{D1C5E62A-F26A-4CB4-A0A7-A2AEC950B35D}">
          <p14:sldIdLst>
            <p14:sldId id="295"/>
            <p14:sldId id="296"/>
            <p14:sldId id="297"/>
            <p14:sldId id="298"/>
            <p14:sldId id="299"/>
          </p14:sldIdLst>
        </p14:section>
        <p14:section name="Displacement of small farmers" id="{A70A6A7C-1FF8-47FA-84D9-654E09C9D16A}">
          <p14:sldIdLst>
            <p14:sldId id="324"/>
          </p14:sldIdLst>
        </p14:section>
        <p14:section name="Changes in plants" id="{057B012E-91C2-44DB-A320-EF05FCFD6491}">
          <p14:sldIdLst>
            <p14:sldId id="330"/>
            <p14:sldId id="331"/>
            <p14:sldId id="567"/>
            <p14:sldId id="392"/>
            <p14:sldId id="334"/>
            <p14:sldId id="335"/>
            <p14:sldId id="586"/>
          </p14:sldIdLst>
        </p14:section>
        <p14:section name="Increasing homogeneity of foods" id="{6B03F679-1291-4A58-B883-7C11F7EC7753}">
          <p14:sldIdLst>
            <p14:sldId id="308"/>
          </p14:sldIdLst>
        </p14:section>
        <p14:section name="How the planet eats" id="{72280087-5CE3-4AF6-A309-8A9A9A80CDB3}">
          <p14:sldIdLst>
            <p14:sldId id="290"/>
            <p14:sldId id="291"/>
            <p14:sldId id="292"/>
            <p14:sldId id="293"/>
          </p14:sldIdLst>
        </p14:section>
        <p14:section name="More food but fewer nutrients" id="{BF657CC6-A600-49E4-9D20-288F6E99DA85}">
          <p14:sldIdLst>
            <p14:sldId id="274"/>
            <p14:sldId id="490"/>
            <p14:sldId id="491"/>
          </p14:sldIdLst>
        </p14:section>
        <p14:section name="SAD" id="{70EAB6C4-14C2-40EF-AE96-842DABCD465B}">
          <p14:sldIdLst>
            <p14:sldId id="289"/>
            <p14:sldId id="564"/>
            <p14:sldId id="562"/>
            <p14:sldId id="287"/>
            <p14:sldId id="396"/>
          </p14:sldIdLst>
        </p14:section>
        <p14:section name="A second green revolution" id="{81E9C13F-AAD7-493B-B27C-7722DCF71DDC}">
          <p14:sldIdLst>
            <p14:sldId id="568"/>
            <p14:sldId id="342"/>
            <p14:sldId id="344"/>
            <p14:sldId id="367"/>
            <p14:sldId id="345"/>
            <p14:sldId id="579"/>
            <p14:sldId id="584"/>
            <p14:sldId id="587"/>
            <p14:sldId id="346"/>
            <p14:sldId id="347"/>
            <p14:sldId id="348"/>
            <p14:sldId id="394"/>
            <p14:sldId id="580"/>
            <p14:sldId id="566"/>
            <p14:sldId id="581"/>
            <p14:sldId id="312"/>
            <p14:sldId id="313"/>
            <p14:sldId id="283"/>
            <p14:sldId id="368"/>
            <p14:sldId id="588"/>
            <p14:sldId id="369"/>
            <p14:sldId id="266"/>
            <p14:sldId id="265"/>
            <p14:sldId id="371"/>
            <p14:sldId id="267"/>
            <p14:sldId id="373"/>
            <p14:sldId id="569"/>
            <p14:sldId id="375"/>
            <p14:sldId id="268"/>
            <p14:sldId id="269"/>
            <p14:sldId id="285"/>
            <p14:sldId id="377"/>
            <p14:sldId id="578"/>
            <p14:sldId id="573"/>
            <p14:sldId id="572"/>
            <p14:sldId id="574"/>
            <p14:sldId id="385"/>
            <p14:sldId id="575"/>
            <p14:sldId id="275"/>
            <p14:sldId id="276"/>
            <p14:sldId id="570"/>
            <p14:sldId id="354"/>
            <p14:sldId id="357"/>
            <p14:sldId id="258"/>
            <p14:sldId id="257"/>
            <p14:sldId id="577"/>
            <p14:sldId id="356"/>
            <p14:sldId id="576"/>
            <p14:sldId id="362"/>
            <p14:sldId id="261"/>
            <p14:sldId id="571"/>
            <p14:sldId id="273"/>
            <p14:sldId id="28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910" autoAdjust="0"/>
    <p:restoredTop sz="53072" autoAdjust="0"/>
  </p:normalViewPr>
  <p:slideViewPr>
    <p:cSldViewPr snapToGrid="0">
      <p:cViewPr varScale="1">
        <p:scale>
          <a:sx n="43" d="100"/>
          <a:sy n="43" d="100"/>
        </p:scale>
        <p:origin x="941" y="58"/>
      </p:cViewPr>
      <p:guideLst/>
    </p:cSldViewPr>
  </p:slideViewPr>
  <p:notesTextViewPr>
    <p:cViewPr>
      <p:scale>
        <a:sx n="1" d="1"/>
        <a:sy n="1" d="1"/>
      </p:scale>
      <p:origin x="0" y="0"/>
    </p:cViewPr>
  </p:notesTextViewPr>
  <p:sorterViewPr>
    <p:cViewPr>
      <p:scale>
        <a:sx n="50" d="100"/>
        <a:sy n="50" d="100"/>
      </p:scale>
      <p:origin x="0" y="-2486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theme" Target="theme/theme1.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tableStyles" Target="tableStyles.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notesMaster" Target="notesMasters/notesMaster1.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presProps" Target="presProp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CE2FBB-CF22-400E-92E4-103D732A4FBC}" type="datetimeFigureOut">
              <a:rPr lang="en-US" smtClean="0"/>
              <a:t>3/29/2024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7AFCA4-71A0-45D8-9323-2ADCC47BA536}" type="slidenum">
              <a:rPr lang="en-US" smtClean="0"/>
              <a:t>‹#›</a:t>
            </a:fld>
            <a:endParaRPr lang="en-US" dirty="0"/>
          </a:p>
        </p:txBody>
      </p:sp>
    </p:spTree>
    <p:extLst>
      <p:ext uri="{BB962C8B-B14F-4D97-AF65-F5344CB8AC3E}">
        <p14:creationId xmlns:p14="http://schemas.microsoft.com/office/powerpoint/2010/main" val="37942763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world.time.com/2013/09/20/hungry-planet-what-the-world-eats/photo/ger_130614_331_x/"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archaeobotanist.blogspot.com/2011/12/de-centering-fertile-crescent.html"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Table shows food</a:t>
            </a:r>
            <a:r>
              <a:rPr lang="en-US" baseline="0" dirty="0"/>
              <a:t> insecurity among developed nations</a:t>
            </a:r>
            <a:endParaRPr lang="en-US" dirty="0"/>
          </a:p>
        </p:txBody>
      </p:sp>
      <p:sp>
        <p:nvSpPr>
          <p:cNvPr id="4" name="Slide Number Placeholder 3"/>
          <p:cNvSpPr>
            <a:spLocks noGrp="1"/>
          </p:cNvSpPr>
          <p:nvPr>
            <p:ph type="sldNum" sz="quarter" idx="10"/>
          </p:nvPr>
        </p:nvSpPr>
        <p:spPr/>
        <p:txBody>
          <a:bodyPr/>
          <a:lstStyle/>
          <a:p>
            <a:fld id="{E904C121-0479-421F-8B0D-70ED69441885}" type="slidenum">
              <a:rPr lang="en-US" smtClean="0"/>
              <a:pPr/>
              <a:t>1</a:t>
            </a:fld>
            <a:endParaRPr lang="en-US" dirty="0"/>
          </a:p>
        </p:txBody>
      </p:sp>
    </p:spTree>
    <p:extLst>
      <p:ext uri="{BB962C8B-B14F-4D97-AF65-F5344CB8AC3E}">
        <p14:creationId xmlns:p14="http://schemas.microsoft.com/office/powerpoint/2010/main" val="7647171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en-US" sz="1600" dirty="0"/>
              <a:t>Domestic pigs from Europe became feral in many parts of the world and led to decreases in plant diversity where their numbers have increased rapidly</a:t>
            </a:r>
          </a:p>
          <a:p>
            <a:endParaRPr lang="en-US" dirty="0"/>
          </a:p>
        </p:txBody>
      </p:sp>
      <p:sp>
        <p:nvSpPr>
          <p:cNvPr id="4" name="Slide Number Placeholder 3"/>
          <p:cNvSpPr>
            <a:spLocks noGrp="1"/>
          </p:cNvSpPr>
          <p:nvPr>
            <p:ph type="sldNum" sz="quarter" idx="10"/>
          </p:nvPr>
        </p:nvSpPr>
        <p:spPr/>
        <p:txBody>
          <a:bodyPr/>
          <a:lstStyle/>
          <a:p>
            <a:fld id="{E904C121-0479-421F-8B0D-70ED69441885}" type="slidenum">
              <a:rPr lang="en-US" smtClean="0"/>
              <a:pPr/>
              <a:t>11</a:t>
            </a:fld>
            <a:endParaRPr lang="en-US" dirty="0"/>
          </a:p>
        </p:txBody>
      </p:sp>
    </p:spTree>
    <p:extLst>
      <p:ext uri="{BB962C8B-B14F-4D97-AF65-F5344CB8AC3E}">
        <p14:creationId xmlns:p14="http://schemas.microsoft.com/office/powerpoint/2010/main" val="6763171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High yield varieties were bred at: The International Center for Wheat and Maize Improvement in Mexico and the International Rice Research Institute in the Philippines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Norman Borlaug developed wheat varieties that could better resist disease and gave higher yields. In doing so, he saved an estimated one billion people from starvation. </a:t>
            </a:r>
            <a:endParaRPr lang="en-US" dirty="0"/>
          </a:p>
        </p:txBody>
      </p:sp>
      <p:sp>
        <p:nvSpPr>
          <p:cNvPr id="4" name="Slide Number Placeholder 3"/>
          <p:cNvSpPr>
            <a:spLocks noGrp="1"/>
          </p:cNvSpPr>
          <p:nvPr>
            <p:ph type="sldNum" sz="quarter" idx="10"/>
          </p:nvPr>
        </p:nvSpPr>
        <p:spPr/>
        <p:txBody>
          <a:bodyPr/>
          <a:lstStyle/>
          <a:p>
            <a:fld id="{E904C121-0479-421F-8B0D-70ED69441885}" type="slidenum">
              <a:rPr lang="en-US" smtClean="0"/>
              <a:pPr/>
              <a:t>12</a:t>
            </a:fld>
            <a:endParaRPr lang="en-US" dirty="0"/>
          </a:p>
        </p:txBody>
      </p:sp>
    </p:spTree>
    <p:extLst>
      <p:ext uri="{BB962C8B-B14F-4D97-AF65-F5344CB8AC3E}">
        <p14:creationId xmlns:p14="http://schemas.microsoft.com/office/powerpoint/2010/main" val="41352359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Some of the initial plants for breeding a new type of wheat obtained from Japan after World War 2</a:t>
            </a:r>
            <a:br>
              <a:rPr lang="en-US" dirty="0"/>
            </a:br>
            <a:br>
              <a:rPr lang="en-US" dirty="0"/>
            </a:br>
            <a:r>
              <a:rPr lang="en-US" dirty="0"/>
              <a:t>Semi-dwarfism was one of the desired plant traits of these new Green Revolution crops. Semi-dwarfishm denotes a plant that has s</a:t>
            </a:r>
            <a:r>
              <a:rPr lang="en-US" sz="1200" dirty="0"/>
              <a:t>horter thicker stem and fewer leaves which allowed more growth to be directed to seed (the part of wheat we eat). The shorter stem would stay upright even with heavier loads of seed</a:t>
            </a:r>
          </a:p>
          <a:p>
            <a:endParaRPr lang="en-US" dirty="0"/>
          </a:p>
          <a:p>
            <a:endParaRPr lang="en-US" dirty="0"/>
          </a:p>
          <a:p>
            <a:r>
              <a:rPr lang="en-US" dirty="0"/>
              <a:t>http://5e.plantphys.net/article.php?id=355</a:t>
            </a:r>
          </a:p>
          <a:p>
            <a:r>
              <a:rPr lang="en-US" dirty="0"/>
              <a:t>http://www.eoearth.org/view/article/153125/</a:t>
            </a:r>
          </a:p>
        </p:txBody>
      </p:sp>
      <p:sp>
        <p:nvSpPr>
          <p:cNvPr id="4" name="Slide Number Placeholder 3"/>
          <p:cNvSpPr>
            <a:spLocks noGrp="1"/>
          </p:cNvSpPr>
          <p:nvPr>
            <p:ph type="sldNum" sz="quarter" idx="10"/>
          </p:nvPr>
        </p:nvSpPr>
        <p:spPr/>
        <p:txBody>
          <a:bodyPr/>
          <a:lstStyle/>
          <a:p>
            <a:fld id="{7EFE74A2-9389-45A6-8F85-86EEFA51B637}" type="slidenum">
              <a:rPr lang="en-US" smtClean="0"/>
              <a:pPr/>
              <a:t>13</a:t>
            </a:fld>
            <a:endParaRPr lang="en-US" dirty="0"/>
          </a:p>
        </p:txBody>
      </p:sp>
    </p:spTree>
    <p:extLst>
      <p:ext uri="{BB962C8B-B14F-4D97-AF65-F5344CB8AC3E}">
        <p14:creationId xmlns:p14="http://schemas.microsoft.com/office/powerpoint/2010/main" val="13045135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https://thericejournal.springeropen.com/articles/10.1186/s12284-021-00542-4</a:t>
            </a:r>
            <a:br>
              <a:rPr lang="en-US" dirty="0"/>
            </a:br>
            <a:br>
              <a:rPr lang="en-US" dirty="0"/>
            </a:br>
            <a:r>
              <a:rPr lang="en-US" dirty="0"/>
              <a:t>The work of Yuan Longping was far more difficult because of the way rice reproduces. Rice plants are self-pollinating. An individual rice plant has flowers with male and female parts and can fertilize itself. It does not outcross with other varieties. However, by discovering a male-sterile rice plant in the field, it could be crossed with the pollen from other rice varieties to combine desired rice plant traits and create hybrid seed. </a:t>
            </a:r>
          </a:p>
        </p:txBody>
      </p:sp>
      <p:sp>
        <p:nvSpPr>
          <p:cNvPr id="4" name="Slide Number Placeholder 3"/>
          <p:cNvSpPr>
            <a:spLocks noGrp="1"/>
          </p:cNvSpPr>
          <p:nvPr>
            <p:ph type="sldNum" sz="quarter" idx="5"/>
          </p:nvPr>
        </p:nvSpPr>
        <p:spPr/>
        <p:txBody>
          <a:bodyPr/>
          <a:lstStyle/>
          <a:p>
            <a:fld id="{5B7AFCA4-71A0-45D8-9323-2ADCC47BA536}" type="slidenum">
              <a:rPr lang="en-US" smtClean="0"/>
              <a:t>14</a:t>
            </a:fld>
            <a:endParaRPr lang="en-US" dirty="0"/>
          </a:p>
        </p:txBody>
      </p:sp>
    </p:spTree>
    <p:extLst>
      <p:ext uri="{BB962C8B-B14F-4D97-AF65-F5344CB8AC3E}">
        <p14:creationId xmlns:p14="http://schemas.microsoft.com/office/powerpoint/2010/main" val="35614035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FE74A2-9389-45A6-8F85-86EEFA51B637}" type="slidenum">
              <a:rPr lang="en-US" smtClean="0"/>
              <a:pPr/>
              <a:t>15</a:t>
            </a:fld>
            <a:endParaRPr lang="en-US" dirty="0"/>
          </a:p>
        </p:txBody>
      </p:sp>
    </p:spTree>
    <p:extLst>
      <p:ext uri="{BB962C8B-B14F-4D97-AF65-F5344CB8AC3E}">
        <p14:creationId xmlns:p14="http://schemas.microsoft.com/office/powerpoint/2010/main" val="9602154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Haber process of fertilizer production requires fossil fuel</a:t>
            </a:r>
          </a:p>
          <a:p>
            <a:endParaRPr lang="en-US" dirty="0"/>
          </a:p>
        </p:txBody>
      </p:sp>
      <p:sp>
        <p:nvSpPr>
          <p:cNvPr id="4" name="Slide Number Placeholder 3"/>
          <p:cNvSpPr>
            <a:spLocks noGrp="1"/>
          </p:cNvSpPr>
          <p:nvPr>
            <p:ph type="sldNum" sz="quarter" idx="10"/>
          </p:nvPr>
        </p:nvSpPr>
        <p:spPr/>
        <p:txBody>
          <a:bodyPr/>
          <a:lstStyle/>
          <a:p>
            <a:fld id="{E904C121-0479-421F-8B0D-70ED69441885}" type="slidenum">
              <a:rPr lang="en-US" smtClean="0"/>
              <a:pPr/>
              <a:t>20</a:t>
            </a:fld>
            <a:endParaRPr lang="en-US" dirty="0"/>
          </a:p>
        </p:txBody>
      </p:sp>
    </p:spTree>
    <p:extLst>
      <p:ext uri="{BB962C8B-B14F-4D97-AF65-F5344CB8AC3E}">
        <p14:creationId xmlns:p14="http://schemas.microsoft.com/office/powerpoint/2010/main" val="9126214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Price of food tied to price of fuel</a:t>
            </a:r>
          </a:p>
        </p:txBody>
      </p:sp>
      <p:sp>
        <p:nvSpPr>
          <p:cNvPr id="4" name="Slide Number Placeholder 3"/>
          <p:cNvSpPr>
            <a:spLocks noGrp="1"/>
          </p:cNvSpPr>
          <p:nvPr>
            <p:ph type="sldNum" sz="quarter" idx="5"/>
          </p:nvPr>
        </p:nvSpPr>
        <p:spPr/>
        <p:txBody>
          <a:bodyPr/>
          <a:lstStyle/>
          <a:p>
            <a:fld id="{5B7AFCA4-71A0-45D8-9323-2ADCC47BA536}" type="slidenum">
              <a:rPr lang="en-US" smtClean="0"/>
              <a:t>21</a:t>
            </a:fld>
            <a:endParaRPr lang="en-US" dirty="0"/>
          </a:p>
        </p:txBody>
      </p:sp>
    </p:spTree>
    <p:extLst>
      <p:ext uri="{BB962C8B-B14F-4D97-AF65-F5344CB8AC3E}">
        <p14:creationId xmlns:p14="http://schemas.microsoft.com/office/powerpoint/2010/main" val="35834577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Density</a:t>
            </a:r>
            <a:r>
              <a:rPr lang="en-US" baseline="0" dirty="0"/>
              <a:t> of plants increased during Green Revolution</a:t>
            </a:r>
            <a:endParaRPr lang="en-US" dirty="0"/>
          </a:p>
        </p:txBody>
      </p:sp>
      <p:sp>
        <p:nvSpPr>
          <p:cNvPr id="4" name="Slide Number Placeholder 3"/>
          <p:cNvSpPr>
            <a:spLocks noGrp="1"/>
          </p:cNvSpPr>
          <p:nvPr>
            <p:ph type="sldNum" sz="quarter" idx="10"/>
          </p:nvPr>
        </p:nvSpPr>
        <p:spPr/>
        <p:txBody>
          <a:bodyPr/>
          <a:lstStyle/>
          <a:p>
            <a:fld id="{E904C121-0479-421F-8B0D-70ED69441885}" type="slidenum">
              <a:rPr lang="en-US" smtClean="0"/>
              <a:pPr/>
              <a:t>22</a:t>
            </a:fld>
            <a:endParaRPr lang="en-US" dirty="0"/>
          </a:p>
        </p:txBody>
      </p:sp>
    </p:spTree>
    <p:extLst>
      <p:ext uri="{BB962C8B-B14F-4D97-AF65-F5344CB8AC3E}">
        <p14:creationId xmlns:p14="http://schemas.microsoft.com/office/powerpoint/2010/main" val="35265505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For irrigation water supplies. The unsustainable use of groundwater resources in all three aquifer systems intensified from 2000 to 2008</a:t>
            </a:r>
          </a:p>
        </p:txBody>
      </p:sp>
      <p:sp>
        <p:nvSpPr>
          <p:cNvPr id="4" name="Slide Number Placeholder 3"/>
          <p:cNvSpPr>
            <a:spLocks noGrp="1"/>
          </p:cNvSpPr>
          <p:nvPr>
            <p:ph type="sldNum" sz="quarter" idx="10"/>
          </p:nvPr>
        </p:nvSpPr>
        <p:spPr/>
        <p:txBody>
          <a:bodyPr/>
          <a:lstStyle/>
          <a:p>
            <a:fld id="{7EFE74A2-9389-45A6-8F85-86EEFA51B637}" type="slidenum">
              <a:rPr lang="en-US" smtClean="0"/>
              <a:pPr/>
              <a:t>23</a:t>
            </a:fld>
            <a:endParaRPr lang="en-US" dirty="0"/>
          </a:p>
        </p:txBody>
      </p:sp>
    </p:spTree>
    <p:extLst>
      <p:ext uri="{BB962C8B-B14F-4D97-AF65-F5344CB8AC3E}">
        <p14:creationId xmlns:p14="http://schemas.microsoft.com/office/powerpoint/2010/main" val="21223992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https://www.nytimes.com/interactive/2023/12/24/climate/groundwater-crisis-chicken-cheese.html</a:t>
            </a:r>
          </a:p>
        </p:txBody>
      </p:sp>
      <p:sp>
        <p:nvSpPr>
          <p:cNvPr id="4" name="Slide Number Placeholder 3"/>
          <p:cNvSpPr>
            <a:spLocks noGrp="1"/>
          </p:cNvSpPr>
          <p:nvPr>
            <p:ph type="sldNum" sz="quarter" idx="5"/>
          </p:nvPr>
        </p:nvSpPr>
        <p:spPr/>
        <p:txBody>
          <a:bodyPr/>
          <a:lstStyle/>
          <a:p>
            <a:fld id="{5B7AFCA4-71A0-45D8-9323-2ADCC47BA536}" type="slidenum">
              <a:rPr lang="en-US" smtClean="0"/>
              <a:t>24</a:t>
            </a:fld>
            <a:endParaRPr lang="en-US" dirty="0"/>
          </a:p>
        </p:txBody>
      </p:sp>
    </p:spTree>
    <p:extLst>
      <p:ext uri="{BB962C8B-B14F-4D97-AF65-F5344CB8AC3E}">
        <p14:creationId xmlns:p14="http://schemas.microsoft.com/office/powerpoint/2010/main" val="23980655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Grindstone for processing grain used during the Neolithic Revolution.</a:t>
            </a:r>
          </a:p>
          <a:p>
            <a:br>
              <a:rPr lang="en-US" dirty="0"/>
            </a:br>
            <a:r>
              <a:rPr lang="en-US" dirty="0"/>
              <a:t>This transition, which represents one of the most important cultural and technological revolutions in our history, affected many aspects of lifestyle (diet, technologies, social organization) and led to the sedentarization of many populations that is widely assumed by archeologists and paleoanthropologists to have driven recent human population expansion.</a:t>
            </a:r>
          </a:p>
        </p:txBody>
      </p:sp>
      <p:sp>
        <p:nvSpPr>
          <p:cNvPr id="4" name="Slide Number Placeholder 3"/>
          <p:cNvSpPr>
            <a:spLocks noGrp="1"/>
          </p:cNvSpPr>
          <p:nvPr>
            <p:ph type="sldNum" sz="quarter" idx="10"/>
          </p:nvPr>
        </p:nvSpPr>
        <p:spPr/>
        <p:txBody>
          <a:bodyPr/>
          <a:lstStyle/>
          <a:p>
            <a:fld id="{E904C121-0479-421F-8B0D-70ED69441885}" type="slidenum">
              <a:rPr lang="en-US" smtClean="0"/>
              <a:pPr/>
              <a:t>2</a:t>
            </a:fld>
            <a:endParaRPr lang="en-US" dirty="0"/>
          </a:p>
        </p:txBody>
      </p:sp>
    </p:spTree>
    <p:extLst>
      <p:ext uri="{BB962C8B-B14F-4D97-AF65-F5344CB8AC3E}">
        <p14:creationId xmlns:p14="http://schemas.microsoft.com/office/powerpoint/2010/main" val="16441658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cs typeface="Arial" panose="020B0604020202020204" pitchFamily="34" charset="0"/>
              </a:rPr>
              <a:t>Asking African farmers to invest in Green Revolution meant asking them to invest in unsuitable plants</a:t>
            </a:r>
          </a:p>
          <a:p>
            <a:endParaRPr lang="en-US" dirty="0"/>
          </a:p>
        </p:txBody>
      </p:sp>
      <p:sp>
        <p:nvSpPr>
          <p:cNvPr id="4" name="Slide Number Placeholder 3"/>
          <p:cNvSpPr>
            <a:spLocks noGrp="1"/>
          </p:cNvSpPr>
          <p:nvPr>
            <p:ph type="sldNum" sz="quarter" idx="10"/>
          </p:nvPr>
        </p:nvSpPr>
        <p:spPr/>
        <p:txBody>
          <a:bodyPr/>
          <a:lstStyle/>
          <a:p>
            <a:fld id="{7EFE74A2-9389-45A6-8F85-86EEFA51B637}" type="slidenum">
              <a:rPr lang="en-US" smtClean="0"/>
              <a:pPr/>
              <a:t>25</a:t>
            </a:fld>
            <a:endParaRPr lang="en-US" dirty="0"/>
          </a:p>
        </p:txBody>
      </p:sp>
    </p:spTree>
    <p:extLst>
      <p:ext uri="{BB962C8B-B14F-4D97-AF65-F5344CB8AC3E}">
        <p14:creationId xmlns:p14="http://schemas.microsoft.com/office/powerpoint/2010/main" val="8061810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African colonial independence (late 1950s through the 1970s)</a:t>
            </a:r>
          </a:p>
        </p:txBody>
      </p:sp>
      <p:sp>
        <p:nvSpPr>
          <p:cNvPr id="4" name="Slide Number Placeholder 3"/>
          <p:cNvSpPr>
            <a:spLocks noGrp="1"/>
          </p:cNvSpPr>
          <p:nvPr>
            <p:ph type="sldNum" sz="quarter" idx="5"/>
          </p:nvPr>
        </p:nvSpPr>
        <p:spPr/>
        <p:txBody>
          <a:bodyPr/>
          <a:lstStyle/>
          <a:p>
            <a:fld id="{5B7AFCA4-71A0-45D8-9323-2ADCC47BA536}" type="slidenum">
              <a:rPr lang="en-US" smtClean="0"/>
              <a:t>26</a:t>
            </a:fld>
            <a:endParaRPr lang="en-US" dirty="0"/>
          </a:p>
        </p:txBody>
      </p:sp>
    </p:spTree>
    <p:extLst>
      <p:ext uri="{BB962C8B-B14F-4D97-AF65-F5344CB8AC3E}">
        <p14:creationId xmlns:p14="http://schemas.microsoft.com/office/powerpoint/2010/main" val="3960396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F316E3-B745-4615-A032-B85BC631EF65}" type="slidenum">
              <a:rPr lang="en-US" smtClean="0"/>
              <a:t>27</a:t>
            </a:fld>
            <a:endParaRPr lang="en-US" dirty="0"/>
          </a:p>
        </p:txBody>
      </p:sp>
    </p:spTree>
    <p:extLst>
      <p:ext uri="{BB962C8B-B14F-4D97-AF65-F5344CB8AC3E}">
        <p14:creationId xmlns:p14="http://schemas.microsoft.com/office/powerpoint/2010/main" val="25853905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Wheat prices rose because of political instability in the wheat belt of Ukraine, along with climate that was not conducive to producing large yields</a:t>
            </a:r>
          </a:p>
        </p:txBody>
      </p:sp>
      <p:sp>
        <p:nvSpPr>
          <p:cNvPr id="4" name="Slide Number Placeholder 3"/>
          <p:cNvSpPr>
            <a:spLocks noGrp="1"/>
          </p:cNvSpPr>
          <p:nvPr>
            <p:ph type="sldNum" sz="quarter" idx="5"/>
          </p:nvPr>
        </p:nvSpPr>
        <p:spPr/>
        <p:txBody>
          <a:bodyPr/>
          <a:lstStyle/>
          <a:p>
            <a:fld id="{5B7AFCA4-71A0-45D8-9323-2ADCC47BA536}" type="slidenum">
              <a:rPr lang="en-US" smtClean="0"/>
              <a:t>30</a:t>
            </a:fld>
            <a:endParaRPr lang="en-US" dirty="0"/>
          </a:p>
        </p:txBody>
      </p:sp>
    </p:spTree>
    <p:extLst>
      <p:ext uri="{BB962C8B-B14F-4D97-AF65-F5344CB8AC3E}">
        <p14:creationId xmlns:p14="http://schemas.microsoft.com/office/powerpoint/2010/main" val="27348172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Photos reflect p</a:t>
            </a:r>
            <a:r>
              <a:rPr lang="en-US" sz="1200" dirty="0"/>
              <a:t>rotest and instability in Egypt aggravated by rapid rise in bread prices in 2008.</a:t>
            </a:r>
          </a:p>
          <a:p>
            <a:br>
              <a:rPr lang="en-US" dirty="0"/>
            </a:br>
            <a:r>
              <a:rPr lang="en-US" dirty="0"/>
              <a:t>In 2008 more than 60 food riots occurred around the world in 30 different countries. Even higher prices from the end of 2010 coincided with additional food riots (in Mauritania and Uganda, as well as the larger protests and government changes in North Africa and the Middle East known as the "Arab Spring"</a:t>
            </a:r>
          </a:p>
        </p:txBody>
      </p:sp>
      <p:sp>
        <p:nvSpPr>
          <p:cNvPr id="4" name="Slide Number Placeholder 3"/>
          <p:cNvSpPr>
            <a:spLocks noGrp="1"/>
          </p:cNvSpPr>
          <p:nvPr>
            <p:ph type="sldNum" sz="quarter" idx="10"/>
          </p:nvPr>
        </p:nvSpPr>
        <p:spPr/>
        <p:txBody>
          <a:bodyPr/>
          <a:lstStyle/>
          <a:p>
            <a:fld id="{E904C121-0479-421F-8B0D-70ED69441885}" type="slidenum">
              <a:rPr lang="en-US" smtClean="0"/>
              <a:pPr/>
              <a:t>31</a:t>
            </a:fld>
            <a:endParaRPr lang="en-US" dirty="0"/>
          </a:p>
        </p:txBody>
      </p:sp>
    </p:spTree>
    <p:extLst>
      <p:ext uri="{BB962C8B-B14F-4D97-AF65-F5344CB8AC3E}">
        <p14:creationId xmlns:p14="http://schemas.microsoft.com/office/powerpoint/2010/main" val="36733324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rtl="0"/>
            <a:r>
              <a:rPr lang="en-US" sz="1200" kern="1200" dirty="0">
                <a:solidFill>
                  <a:schemeClr val="tx1"/>
                </a:solidFill>
                <a:effectLst/>
                <a:latin typeface="+mn-lt"/>
                <a:ea typeface="+mn-ea"/>
                <a:cs typeface="+mn-cs"/>
              </a:rPr>
              <a:t>Critics of the Green Revolution argued that owners of large farms were the main adopters of the new technologies because of their better access to irrigation water, fertilizers, seeds, and credit. Small farmers were harmed because the Green Revolution resulted in lower product prices, higher input prices, and efforts by landlords to increase rents or force tenants off the land. </a:t>
            </a:r>
          </a:p>
        </p:txBody>
      </p:sp>
      <p:sp>
        <p:nvSpPr>
          <p:cNvPr id="4" name="Slide Number Placeholder 3"/>
          <p:cNvSpPr>
            <a:spLocks noGrp="1"/>
          </p:cNvSpPr>
          <p:nvPr>
            <p:ph type="sldNum" sz="quarter" idx="10"/>
          </p:nvPr>
        </p:nvSpPr>
        <p:spPr/>
        <p:txBody>
          <a:bodyPr/>
          <a:lstStyle/>
          <a:p>
            <a:fld id="{E904C121-0479-421F-8B0D-70ED69441885}" type="slidenum">
              <a:rPr lang="en-US" smtClean="0"/>
              <a:pPr/>
              <a:t>32</a:t>
            </a:fld>
            <a:endParaRPr lang="en-US" dirty="0"/>
          </a:p>
        </p:txBody>
      </p:sp>
    </p:spTree>
    <p:extLst>
      <p:ext uri="{BB962C8B-B14F-4D97-AF65-F5344CB8AC3E}">
        <p14:creationId xmlns:p14="http://schemas.microsoft.com/office/powerpoint/2010/main" val="28632976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Land</a:t>
            </a:r>
            <a:r>
              <a:rPr lang="en-US" baseline="0" dirty="0"/>
              <a:t> races of potato</a:t>
            </a:r>
            <a:endParaRPr lang="en-US" dirty="0"/>
          </a:p>
        </p:txBody>
      </p:sp>
      <p:sp>
        <p:nvSpPr>
          <p:cNvPr id="4" name="Slide Number Placeholder 3"/>
          <p:cNvSpPr>
            <a:spLocks noGrp="1"/>
          </p:cNvSpPr>
          <p:nvPr>
            <p:ph type="sldNum" sz="quarter" idx="10"/>
          </p:nvPr>
        </p:nvSpPr>
        <p:spPr/>
        <p:txBody>
          <a:bodyPr/>
          <a:lstStyle/>
          <a:p>
            <a:fld id="{7EFE74A2-9389-45A6-8F85-86EEFA51B637}" type="slidenum">
              <a:rPr lang="en-US" smtClean="0"/>
              <a:pPr/>
              <a:t>33</a:t>
            </a:fld>
            <a:endParaRPr lang="en-US" dirty="0"/>
          </a:p>
        </p:txBody>
      </p:sp>
    </p:spTree>
    <p:extLst>
      <p:ext uri="{BB962C8B-B14F-4D97-AF65-F5344CB8AC3E}">
        <p14:creationId xmlns:p14="http://schemas.microsoft.com/office/powerpoint/2010/main" val="31538575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04C121-0479-421F-8B0D-70ED69441885}" type="slidenum">
              <a:rPr lang="en-US" smtClean="0"/>
              <a:pPr/>
              <a:t>34</a:t>
            </a:fld>
            <a:endParaRPr lang="en-US" dirty="0"/>
          </a:p>
        </p:txBody>
      </p:sp>
    </p:spTree>
    <p:extLst>
      <p:ext uri="{BB962C8B-B14F-4D97-AF65-F5344CB8AC3E}">
        <p14:creationId xmlns:p14="http://schemas.microsoft.com/office/powerpoint/2010/main" val="20689850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https://www.uky.edu/ccd/sites/www.uky.edu.ccd/files/heirloom_tomatoes.pdf</a:t>
            </a:r>
          </a:p>
        </p:txBody>
      </p:sp>
      <p:sp>
        <p:nvSpPr>
          <p:cNvPr id="4" name="Slide Number Placeholder 3"/>
          <p:cNvSpPr>
            <a:spLocks noGrp="1"/>
          </p:cNvSpPr>
          <p:nvPr>
            <p:ph type="sldNum" sz="quarter" idx="5"/>
          </p:nvPr>
        </p:nvSpPr>
        <p:spPr/>
        <p:txBody>
          <a:bodyPr/>
          <a:lstStyle/>
          <a:p>
            <a:fld id="{5B7AFCA4-71A0-45D8-9323-2ADCC47BA536}" type="slidenum">
              <a:rPr lang="en-US" smtClean="0"/>
              <a:t>36</a:t>
            </a:fld>
            <a:endParaRPr lang="en-US" dirty="0"/>
          </a:p>
        </p:txBody>
      </p:sp>
    </p:spTree>
    <p:extLst>
      <p:ext uri="{BB962C8B-B14F-4D97-AF65-F5344CB8AC3E}">
        <p14:creationId xmlns:p14="http://schemas.microsoft.com/office/powerpoint/2010/main" val="330153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Image</a:t>
            </a:r>
            <a:r>
              <a:rPr lang="en-US" baseline="0" dirty="0"/>
              <a:t> of citrus greening</a:t>
            </a:r>
            <a:endParaRPr lang="en-US" dirty="0"/>
          </a:p>
        </p:txBody>
      </p:sp>
      <p:sp>
        <p:nvSpPr>
          <p:cNvPr id="4" name="Slide Number Placeholder 3"/>
          <p:cNvSpPr>
            <a:spLocks noGrp="1"/>
          </p:cNvSpPr>
          <p:nvPr>
            <p:ph type="sldNum" sz="quarter" idx="10"/>
          </p:nvPr>
        </p:nvSpPr>
        <p:spPr/>
        <p:txBody>
          <a:bodyPr/>
          <a:lstStyle/>
          <a:p>
            <a:fld id="{E904C121-0479-421F-8B0D-70ED69441885}" type="slidenum">
              <a:rPr lang="en-US" smtClean="0"/>
              <a:pPr/>
              <a:t>37</a:t>
            </a:fld>
            <a:endParaRPr lang="en-US" dirty="0"/>
          </a:p>
        </p:txBody>
      </p:sp>
    </p:spTree>
    <p:extLst>
      <p:ext uri="{BB962C8B-B14F-4D97-AF65-F5344CB8AC3E}">
        <p14:creationId xmlns:p14="http://schemas.microsoft.com/office/powerpoint/2010/main" val="34879011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Most domesticated plants and animals we use today were established in first few thousand years of plant domestication. </a:t>
            </a:r>
          </a:p>
          <a:p>
            <a:endParaRPr lang="en-US" dirty="0"/>
          </a:p>
        </p:txBody>
      </p:sp>
      <p:sp>
        <p:nvSpPr>
          <p:cNvPr id="4" name="Slide Number Placeholder 3"/>
          <p:cNvSpPr>
            <a:spLocks noGrp="1"/>
          </p:cNvSpPr>
          <p:nvPr>
            <p:ph type="sldNum" sz="quarter" idx="5"/>
          </p:nvPr>
        </p:nvSpPr>
        <p:spPr/>
        <p:txBody>
          <a:bodyPr/>
          <a:lstStyle/>
          <a:p>
            <a:fld id="{5B7AFCA4-71A0-45D8-9323-2ADCC47BA536}" type="slidenum">
              <a:rPr lang="en-US" smtClean="0"/>
              <a:t>3</a:t>
            </a:fld>
            <a:endParaRPr lang="en-US" dirty="0"/>
          </a:p>
        </p:txBody>
      </p:sp>
    </p:spTree>
    <p:extLst>
      <p:ext uri="{BB962C8B-B14F-4D97-AF65-F5344CB8AC3E}">
        <p14:creationId xmlns:p14="http://schemas.microsoft.com/office/powerpoint/2010/main" val="30165584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Cavendish banana susceptible to a fungal pathogen, fusiform wilt</a:t>
            </a:r>
          </a:p>
          <a:p>
            <a:endParaRPr lang="en-US" sz="1200" b="0" i="0" u="none" strike="noStrike" kern="1200" baseline="0" dirty="0">
              <a:solidFill>
                <a:schemeClr val="tx1"/>
              </a:solidFill>
              <a:latin typeface="+mn-lt"/>
              <a:ea typeface="+mn-ea"/>
              <a:cs typeface="+mn-cs"/>
            </a:endParaRPr>
          </a:p>
          <a:p>
            <a:r>
              <a:rPr lang="en-US" dirty="0"/>
              <a:t>http://www.nytimes.com/2014/05/04/us/for-florida-grapefruit-one-blow-after-another.html?ref=science</a:t>
            </a:r>
            <a:br>
              <a:rPr lang="en-US" dirty="0"/>
            </a:br>
            <a:r>
              <a:rPr lang="en-US" dirty="0"/>
              <a:t>https://www.theguardian.com/australia-news/2023/may/12/banana-appeal-australias-first-genetically-modified-fruit-sent-for-approval</a:t>
            </a:r>
          </a:p>
        </p:txBody>
      </p:sp>
      <p:sp>
        <p:nvSpPr>
          <p:cNvPr id="4" name="Slide Number Placeholder 3"/>
          <p:cNvSpPr>
            <a:spLocks noGrp="1"/>
          </p:cNvSpPr>
          <p:nvPr>
            <p:ph type="sldNum" sz="quarter" idx="10"/>
          </p:nvPr>
        </p:nvSpPr>
        <p:spPr/>
        <p:txBody>
          <a:bodyPr/>
          <a:lstStyle/>
          <a:p>
            <a:fld id="{E904C121-0479-421F-8B0D-70ED69441885}" type="slidenum">
              <a:rPr lang="en-US" smtClean="0"/>
              <a:pPr/>
              <a:t>38</a:t>
            </a:fld>
            <a:endParaRPr lang="en-US" dirty="0"/>
          </a:p>
        </p:txBody>
      </p:sp>
    </p:spTree>
    <p:extLst>
      <p:ext uri="{BB962C8B-B14F-4D97-AF65-F5344CB8AC3E}">
        <p14:creationId xmlns:p14="http://schemas.microsoft.com/office/powerpoint/2010/main" val="5006821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More people today increasingly rely on a short list of major food crops, like wheat, corn, and rice</a:t>
            </a:r>
            <a:br>
              <a:rPr lang="en-US" dirty="0"/>
            </a:br>
            <a:br>
              <a:rPr lang="en-US" dirty="0"/>
            </a:br>
            <a:r>
              <a:rPr lang="en-US" dirty="0"/>
              <a:t>https://www.mdpi.com/2073-4395/13/1/162</a:t>
            </a:r>
            <a:br>
              <a:rPr lang="en-US" dirty="0"/>
            </a:br>
            <a:r>
              <a:rPr lang="en-US" dirty="0"/>
              <a:t>http://www.pnas.org/content/111/11/4001.full</a:t>
            </a:r>
            <a:br>
              <a:rPr lang="en-US" dirty="0"/>
            </a:br>
            <a:br>
              <a:rPr lang="en-US" dirty="0"/>
            </a:br>
            <a:r>
              <a:rPr lang="en-US" b="0" i="0" dirty="0">
                <a:solidFill>
                  <a:srgbClr val="333333"/>
                </a:solidFill>
                <a:effectLst/>
                <a:latin typeface="-apple-system"/>
              </a:rPr>
              <a:t>Eliazer Nelson, A.R.L., Ravichandran, K. &amp; Antony, U. The impact of the Green Revolution on indigenous crops of India. </a:t>
            </a:r>
            <a:r>
              <a:rPr lang="en-US" b="0" i="1" dirty="0">
                <a:solidFill>
                  <a:srgbClr val="333333"/>
                </a:solidFill>
                <a:effectLst/>
                <a:latin typeface="-apple-system"/>
              </a:rPr>
              <a:t>J. Ethn. Food</a:t>
            </a:r>
            <a:r>
              <a:rPr lang="en-US" b="0" i="0" dirty="0">
                <a:solidFill>
                  <a:srgbClr val="333333"/>
                </a:solidFill>
                <a:effectLst/>
                <a:latin typeface="-apple-system"/>
              </a:rPr>
              <a:t> </a:t>
            </a:r>
            <a:r>
              <a:rPr lang="en-US" b="1" i="0" dirty="0">
                <a:solidFill>
                  <a:srgbClr val="333333"/>
                </a:solidFill>
                <a:effectLst/>
                <a:latin typeface="-apple-system"/>
              </a:rPr>
              <a:t>6</a:t>
            </a:r>
            <a:r>
              <a:rPr lang="en-US" b="0" i="0" dirty="0">
                <a:solidFill>
                  <a:srgbClr val="333333"/>
                </a:solidFill>
                <a:effectLst/>
                <a:latin typeface="-apple-system"/>
              </a:rPr>
              <a:t>, 8 (2019). https://doi.org/10.1186/s42779-019-0011-9</a:t>
            </a:r>
            <a:endParaRPr lang="en-US" dirty="0"/>
          </a:p>
        </p:txBody>
      </p:sp>
      <p:sp>
        <p:nvSpPr>
          <p:cNvPr id="4" name="Slide Number Placeholder 3"/>
          <p:cNvSpPr>
            <a:spLocks noGrp="1"/>
          </p:cNvSpPr>
          <p:nvPr>
            <p:ph type="sldNum" sz="quarter" idx="10"/>
          </p:nvPr>
        </p:nvSpPr>
        <p:spPr/>
        <p:txBody>
          <a:bodyPr/>
          <a:lstStyle/>
          <a:p>
            <a:fld id="{E904C121-0479-421F-8B0D-70ED69441885}" type="slidenum">
              <a:rPr lang="en-US" smtClean="0"/>
              <a:pPr/>
              <a:t>40</a:t>
            </a:fld>
            <a:endParaRPr lang="en-US" dirty="0"/>
          </a:p>
        </p:txBody>
      </p:sp>
    </p:spTree>
    <p:extLst>
      <p:ext uri="{BB962C8B-B14F-4D97-AF65-F5344CB8AC3E}">
        <p14:creationId xmlns:p14="http://schemas.microsoft.com/office/powerpoint/2010/main" val="5496282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Anchovies eat small fish and phytoplankton</a:t>
            </a:r>
          </a:p>
        </p:txBody>
      </p:sp>
      <p:sp>
        <p:nvSpPr>
          <p:cNvPr id="4" name="Slide Number Placeholder 3"/>
          <p:cNvSpPr>
            <a:spLocks noGrp="1"/>
          </p:cNvSpPr>
          <p:nvPr>
            <p:ph type="sldNum" sz="quarter" idx="10"/>
          </p:nvPr>
        </p:nvSpPr>
        <p:spPr/>
        <p:txBody>
          <a:bodyPr/>
          <a:lstStyle/>
          <a:p>
            <a:fld id="{E904C121-0479-421F-8B0D-70ED69441885}" type="slidenum">
              <a:rPr lang="en-US" smtClean="0"/>
              <a:pPr/>
              <a:t>41</a:t>
            </a:fld>
            <a:endParaRPr lang="en-US" dirty="0"/>
          </a:p>
        </p:txBody>
      </p:sp>
    </p:spTree>
    <p:extLst>
      <p:ext uri="{BB962C8B-B14F-4D97-AF65-F5344CB8AC3E}">
        <p14:creationId xmlns:p14="http://schemas.microsoft.com/office/powerpoint/2010/main" val="2215359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Pigs eat plants</a:t>
            </a:r>
            <a:r>
              <a:rPr lang="en-US" baseline="0" dirty="0"/>
              <a:t> as well as small animals. We, and they, are omnivorous</a:t>
            </a:r>
            <a:endParaRPr lang="en-US" dirty="0"/>
          </a:p>
        </p:txBody>
      </p:sp>
      <p:sp>
        <p:nvSpPr>
          <p:cNvPr id="4" name="Slide Number Placeholder 3"/>
          <p:cNvSpPr>
            <a:spLocks noGrp="1"/>
          </p:cNvSpPr>
          <p:nvPr>
            <p:ph type="sldNum" sz="quarter" idx="10"/>
          </p:nvPr>
        </p:nvSpPr>
        <p:spPr/>
        <p:txBody>
          <a:bodyPr/>
          <a:lstStyle/>
          <a:p>
            <a:fld id="{E904C121-0479-421F-8B0D-70ED69441885}" type="slidenum">
              <a:rPr lang="en-US" smtClean="0"/>
              <a:pPr/>
              <a:t>42</a:t>
            </a:fld>
            <a:endParaRPr lang="en-US" dirty="0"/>
          </a:p>
        </p:txBody>
      </p:sp>
    </p:spTree>
    <p:extLst>
      <p:ext uri="{BB962C8B-B14F-4D97-AF65-F5344CB8AC3E}">
        <p14:creationId xmlns:p14="http://schemas.microsoft.com/office/powerpoint/2010/main" val="18503884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r>
              <a:rPr lang="en-US" dirty="0"/>
              <a:t>We eat other animals that eat plants</a:t>
            </a:r>
            <a:r>
              <a:rPr lang="en-US" baseline="0" dirty="0"/>
              <a:t> – that makes us secondary consumers.  We eat plants directly – that makes us primary consumers.  </a:t>
            </a:r>
          </a:p>
          <a:p>
            <a:endParaRPr lang="en-US" baseline="0" dirty="0"/>
          </a:p>
          <a:p>
            <a:r>
              <a:rPr lang="en-US" baseline="0" dirty="0"/>
              <a:t>We are less often tertiary consumers – animals that eat animals that eat other animals, although when we consume big ocean fish like tuna we are. </a:t>
            </a:r>
          </a:p>
          <a:p>
            <a:endParaRPr lang="en-US" baseline="0" dirty="0"/>
          </a:p>
          <a:p>
            <a:r>
              <a:rPr lang="en-US" dirty="0"/>
              <a:t>Other</a:t>
            </a:r>
            <a:r>
              <a:rPr lang="en-US" baseline="0" dirty="0"/>
              <a:t> animals subsist on more levels in the trophic food web than us – we eat a sizeable amount of plants.  For example, a hawk would be higher on the trophic pyramid than us because they do not eat plants. </a:t>
            </a:r>
            <a:endParaRPr lang="en-US" dirty="0"/>
          </a:p>
        </p:txBody>
      </p:sp>
      <p:sp>
        <p:nvSpPr>
          <p:cNvPr id="4" name="Slide Number Placeholder 3"/>
          <p:cNvSpPr>
            <a:spLocks noGrp="1"/>
          </p:cNvSpPr>
          <p:nvPr>
            <p:ph type="sldNum" sz="quarter" idx="10"/>
          </p:nvPr>
        </p:nvSpPr>
        <p:spPr/>
        <p:txBody>
          <a:bodyPr/>
          <a:lstStyle/>
          <a:p>
            <a:fld id="{E904C121-0479-421F-8B0D-70ED69441885}" type="slidenum">
              <a:rPr lang="en-US" smtClean="0"/>
              <a:pPr/>
              <a:t>43</a:t>
            </a:fld>
            <a:endParaRPr lang="en-US" dirty="0"/>
          </a:p>
        </p:txBody>
      </p:sp>
    </p:spTree>
    <p:extLst>
      <p:ext uri="{BB962C8B-B14F-4D97-AF65-F5344CB8AC3E}">
        <p14:creationId xmlns:p14="http://schemas.microsoft.com/office/powerpoint/2010/main" val="24860449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Groups of similar diets – five categories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y axis is trophic level - higher values of y indicate greater meat consumption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E904C121-0479-421F-8B0D-70ED69441885}" type="slidenum">
              <a:rPr lang="en-US" smtClean="0"/>
              <a:pPr/>
              <a:t>44</a:t>
            </a:fld>
            <a:endParaRPr lang="en-US" dirty="0"/>
          </a:p>
        </p:txBody>
      </p:sp>
    </p:spTree>
    <p:extLst>
      <p:ext uri="{BB962C8B-B14F-4D97-AF65-F5344CB8AC3E}">
        <p14:creationId xmlns:p14="http://schemas.microsoft.com/office/powerpoint/2010/main" val="5725251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People in some poor and middle-income countries have healthier diets than those in rich ones. </a:t>
            </a:r>
            <a:endParaRPr lang="en-US" sz="1200" baseline="0" dirty="0"/>
          </a:p>
          <a:p>
            <a:endParaRPr lang="en-US" dirty="0"/>
          </a:p>
          <a:p>
            <a:r>
              <a:rPr lang="en-US" dirty="0"/>
              <a:t>https://www.thelancet.com/pdfs/journals/langlo/PIIS2214-109X(14)70381-X.pdf</a:t>
            </a:r>
          </a:p>
        </p:txBody>
      </p:sp>
      <p:sp>
        <p:nvSpPr>
          <p:cNvPr id="4" name="Slide Number Placeholder 3"/>
          <p:cNvSpPr>
            <a:spLocks noGrp="1"/>
          </p:cNvSpPr>
          <p:nvPr>
            <p:ph type="sldNum" sz="quarter" idx="10"/>
          </p:nvPr>
        </p:nvSpPr>
        <p:spPr/>
        <p:txBody>
          <a:bodyPr/>
          <a:lstStyle/>
          <a:p>
            <a:fld id="{E904C121-0479-421F-8B0D-70ED69441885}" type="slidenum">
              <a:rPr lang="en-US" smtClean="0"/>
              <a:pPr/>
              <a:t>46</a:t>
            </a:fld>
            <a:endParaRPr lang="en-US" dirty="0"/>
          </a:p>
        </p:txBody>
      </p:sp>
    </p:spTree>
    <p:extLst>
      <p:ext uri="{BB962C8B-B14F-4D97-AF65-F5344CB8AC3E}">
        <p14:creationId xmlns:p14="http://schemas.microsoft.com/office/powerpoint/2010/main" val="9039493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Artificially low price maintained for ingredients for processed foods through subsidies provided to corporate farms.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E904C121-0479-421F-8B0D-70ED69441885}" type="slidenum">
              <a:rPr lang="en-US" smtClean="0"/>
              <a:pPr/>
              <a:t>47</a:t>
            </a:fld>
            <a:endParaRPr lang="en-US" dirty="0"/>
          </a:p>
        </p:txBody>
      </p:sp>
    </p:spTree>
    <p:extLst>
      <p:ext uri="{BB962C8B-B14F-4D97-AF65-F5344CB8AC3E}">
        <p14:creationId xmlns:p14="http://schemas.microsoft.com/office/powerpoint/2010/main" val="36069261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http://world.time.com/2013/09/20/hungry-planet-what-the-world-eats/photo/ger_130614_331_x/</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E904C121-0479-421F-8B0D-70ED69441885}" type="slidenum">
              <a:rPr lang="en-US" smtClean="0"/>
              <a:pPr/>
              <a:t>48</a:t>
            </a:fld>
            <a:endParaRPr lang="en-US" dirty="0"/>
          </a:p>
        </p:txBody>
      </p:sp>
    </p:spTree>
    <p:extLst>
      <p:ext uri="{BB962C8B-B14F-4D97-AF65-F5344CB8AC3E}">
        <p14:creationId xmlns:p14="http://schemas.microsoft.com/office/powerpoint/2010/main" val="19670499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Malian cuisine</a:t>
            </a:r>
            <a:r>
              <a:rPr lang="en-US" baseline="0" dirty="0"/>
              <a:t>, lots of whole grains and vegetables</a:t>
            </a:r>
            <a:endParaRPr lang="en-US" dirty="0"/>
          </a:p>
        </p:txBody>
      </p:sp>
      <p:sp>
        <p:nvSpPr>
          <p:cNvPr id="4" name="Slide Number Placeholder 3"/>
          <p:cNvSpPr>
            <a:spLocks noGrp="1"/>
          </p:cNvSpPr>
          <p:nvPr>
            <p:ph type="sldNum" sz="quarter" idx="10"/>
          </p:nvPr>
        </p:nvSpPr>
        <p:spPr/>
        <p:txBody>
          <a:bodyPr/>
          <a:lstStyle/>
          <a:p>
            <a:fld id="{E904C121-0479-421F-8B0D-70ED69441885}" type="slidenum">
              <a:rPr lang="en-US" smtClean="0"/>
              <a:pPr/>
              <a:t>49</a:t>
            </a:fld>
            <a:endParaRPr lang="en-US" dirty="0"/>
          </a:p>
        </p:txBody>
      </p:sp>
    </p:spTree>
    <p:extLst>
      <p:ext uri="{BB962C8B-B14F-4D97-AF65-F5344CB8AC3E}">
        <p14:creationId xmlns:p14="http://schemas.microsoft.com/office/powerpoint/2010/main" val="36235411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domestication of plants occurred in several locations around the world </a:t>
            </a:r>
            <a:br>
              <a:rPr lang="en-US" dirty="0"/>
            </a:br>
            <a:br>
              <a:rPr lang="en-US" dirty="0"/>
            </a:br>
            <a:r>
              <a:rPr lang="en-US" sz="1200" dirty="0">
                <a:latin typeface="Times New Roman" panose="02020603050405020304" pitchFamily="18" charset="0"/>
              </a:rPr>
              <a:t>http://archaeobotanist.blogspot.com/2011/12/de-centering-fertile-crescent.html</a:t>
            </a:r>
          </a:p>
          <a:p>
            <a:endParaRPr lang="en-US" dirty="0"/>
          </a:p>
        </p:txBody>
      </p:sp>
      <p:sp>
        <p:nvSpPr>
          <p:cNvPr id="4" name="Slide Number Placeholder 3"/>
          <p:cNvSpPr>
            <a:spLocks noGrp="1"/>
          </p:cNvSpPr>
          <p:nvPr>
            <p:ph type="sldNum" sz="quarter" idx="10"/>
          </p:nvPr>
        </p:nvSpPr>
        <p:spPr/>
        <p:txBody>
          <a:bodyPr/>
          <a:lstStyle/>
          <a:p>
            <a:fld id="{E904C121-0479-421F-8B0D-70ED69441885}" type="slidenum">
              <a:rPr lang="en-US" smtClean="0"/>
              <a:pPr/>
              <a:t>4</a:t>
            </a:fld>
            <a:endParaRPr lang="en-US" dirty="0"/>
          </a:p>
        </p:txBody>
      </p:sp>
    </p:spTree>
    <p:extLst>
      <p:ext uri="{BB962C8B-B14F-4D97-AF65-F5344CB8AC3E}">
        <p14:creationId xmlns:p14="http://schemas.microsoft.com/office/powerpoint/2010/main" val="37892330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But traditional diets are changing in Mali as they are many places in the world, even in Africa. In Egypt. Egypt now has some</a:t>
            </a:r>
            <a:r>
              <a:rPr lang="en-US" baseline="0" dirty="0"/>
              <a:t> of the highest rates of obesity in the world: </a:t>
            </a:r>
            <a:r>
              <a:rPr lang="en-US" dirty="0"/>
              <a:t>35% of the adult population. </a:t>
            </a:r>
          </a:p>
          <a:p>
            <a:br>
              <a:rPr lang="en-US" baseline="0" dirty="0"/>
            </a:br>
            <a:r>
              <a:rPr lang="en-US" dirty="0"/>
              <a:t>https://www.theguardian.com/world/2016/oct/07/egypt-obesity-battle-calories-overweight</a:t>
            </a:r>
            <a:br>
              <a:rPr lang="en-US" dirty="0"/>
            </a:br>
            <a:r>
              <a:rPr lang="en-US" dirty="0"/>
              <a:t>https://www.thelancet.com/journals/lancet/article/PIIS0140-6736(19)30041-8/fulltext</a:t>
            </a:r>
            <a:br>
              <a:rPr lang="en-US" dirty="0"/>
            </a:br>
            <a:br>
              <a:rPr lang="en-US" dirty="0"/>
            </a:br>
            <a:endParaRPr lang="en-US" dirty="0"/>
          </a:p>
        </p:txBody>
      </p:sp>
      <p:sp>
        <p:nvSpPr>
          <p:cNvPr id="4" name="Slide Number Placeholder 3"/>
          <p:cNvSpPr>
            <a:spLocks noGrp="1"/>
          </p:cNvSpPr>
          <p:nvPr>
            <p:ph type="sldNum" sz="quarter" idx="10"/>
          </p:nvPr>
        </p:nvSpPr>
        <p:spPr/>
        <p:txBody>
          <a:bodyPr/>
          <a:lstStyle/>
          <a:p>
            <a:fld id="{E904C121-0479-421F-8B0D-70ED69441885}" type="slidenum">
              <a:rPr lang="en-US" smtClean="0"/>
              <a:pPr/>
              <a:t>50</a:t>
            </a:fld>
            <a:endParaRPr lang="en-US" dirty="0"/>
          </a:p>
        </p:txBody>
      </p:sp>
    </p:spTree>
    <p:extLst>
      <p:ext uri="{BB962C8B-B14F-4D97-AF65-F5344CB8AC3E}">
        <p14:creationId xmlns:p14="http://schemas.microsoft.com/office/powerpoint/2010/main" val="25536639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Clark, M. A., Springmann, M., Hill, J., &amp; Tilman, D. (2019). Multiple health and environmental impacts of foods. </a:t>
            </a:r>
            <a:r>
              <a:rPr lang="en-US" i="1" dirty="0"/>
              <a:t>Proceedings of the National Academy of Sciences</a:t>
            </a:r>
            <a:r>
              <a:rPr lang="en-US" dirty="0"/>
              <a:t>, </a:t>
            </a:r>
            <a:r>
              <a:rPr lang="en-US" i="1" dirty="0"/>
              <a:t>116</a:t>
            </a:r>
            <a:r>
              <a:rPr lang="en-US" dirty="0"/>
              <a:t>(46), 23357-23362.</a:t>
            </a:r>
          </a:p>
          <a:p>
            <a:endParaRPr lang="en-US" dirty="0"/>
          </a:p>
          <a:p>
            <a:r>
              <a:rPr lang="en-US" dirty="0"/>
              <a:t>https://www.pnas.org/content/116/46/23357.short</a:t>
            </a:r>
          </a:p>
        </p:txBody>
      </p:sp>
      <p:sp>
        <p:nvSpPr>
          <p:cNvPr id="4" name="Slide Number Placeholder 3"/>
          <p:cNvSpPr>
            <a:spLocks noGrp="1"/>
          </p:cNvSpPr>
          <p:nvPr>
            <p:ph type="sldNum" sz="quarter" idx="5"/>
          </p:nvPr>
        </p:nvSpPr>
        <p:spPr/>
        <p:txBody>
          <a:bodyPr/>
          <a:lstStyle/>
          <a:p>
            <a:fld id="{E904C121-0479-421F-8B0D-70ED69441885}" type="slidenum">
              <a:rPr lang="en-US" smtClean="0"/>
              <a:pPr/>
              <a:t>51</a:t>
            </a:fld>
            <a:endParaRPr lang="en-US" dirty="0"/>
          </a:p>
        </p:txBody>
      </p:sp>
    </p:spTree>
    <p:extLst>
      <p:ext uri="{BB962C8B-B14F-4D97-AF65-F5344CB8AC3E}">
        <p14:creationId xmlns:p14="http://schemas.microsoft.com/office/powerpoint/2010/main" val="33572374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https://www.nytimes.com/interactive/2023/12/24/climate/groundwater-crisis-chicken-cheese.html</a:t>
            </a:r>
          </a:p>
        </p:txBody>
      </p:sp>
      <p:sp>
        <p:nvSpPr>
          <p:cNvPr id="4" name="Slide Number Placeholder 3"/>
          <p:cNvSpPr>
            <a:spLocks noGrp="1"/>
          </p:cNvSpPr>
          <p:nvPr>
            <p:ph type="sldNum" sz="quarter" idx="5"/>
          </p:nvPr>
        </p:nvSpPr>
        <p:spPr/>
        <p:txBody>
          <a:bodyPr/>
          <a:lstStyle/>
          <a:p>
            <a:fld id="{5B7AFCA4-71A0-45D8-9323-2ADCC47BA536}" type="slidenum">
              <a:rPr lang="en-US" smtClean="0"/>
              <a:t>52</a:t>
            </a:fld>
            <a:endParaRPr lang="en-US" dirty="0"/>
          </a:p>
        </p:txBody>
      </p:sp>
    </p:spTree>
    <p:extLst>
      <p:ext uri="{BB962C8B-B14F-4D97-AF65-F5344CB8AC3E}">
        <p14:creationId xmlns:p14="http://schemas.microsoft.com/office/powerpoint/2010/main" val="27842246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Of course, the reality that unfolds will likely be some combination</a:t>
            </a:r>
            <a:r>
              <a:rPr lang="en-US" baseline="0" dirty="0"/>
              <a:t> of the two</a:t>
            </a:r>
            <a:endParaRPr lang="en-US" dirty="0"/>
          </a:p>
        </p:txBody>
      </p:sp>
      <p:sp>
        <p:nvSpPr>
          <p:cNvPr id="4" name="Slide Number Placeholder 3"/>
          <p:cNvSpPr>
            <a:spLocks noGrp="1"/>
          </p:cNvSpPr>
          <p:nvPr>
            <p:ph type="sldNum" sz="quarter" idx="10"/>
          </p:nvPr>
        </p:nvSpPr>
        <p:spPr/>
        <p:txBody>
          <a:bodyPr/>
          <a:lstStyle/>
          <a:p>
            <a:fld id="{E904C121-0479-421F-8B0D-70ED69441885}" type="slidenum">
              <a:rPr lang="en-US" smtClean="0"/>
              <a:pPr/>
              <a:t>56</a:t>
            </a:fld>
            <a:endParaRPr lang="en-US" dirty="0"/>
          </a:p>
        </p:txBody>
      </p:sp>
    </p:spTree>
    <p:extLst>
      <p:ext uri="{BB962C8B-B14F-4D97-AF65-F5344CB8AC3E}">
        <p14:creationId xmlns:p14="http://schemas.microsoft.com/office/powerpoint/2010/main" val="30042838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Last year, Cambodia was the world’s fifth-largest exporter of rice and the second-biggest exporter of premium jasmine rice. Sales of milled rice abroad reached 378,856 tons.</a:t>
            </a:r>
            <a:br>
              <a:rPr lang="en-US" dirty="0"/>
            </a:br>
            <a:br>
              <a:rPr lang="en-US" dirty="0"/>
            </a:br>
            <a:r>
              <a:rPr lang="en-US" dirty="0"/>
              <a:t>Modern milling systems adopted in the last few years have helped elevate Cambodian rice to the international market. </a:t>
            </a:r>
            <a:br>
              <a:rPr lang="en-US" dirty="0"/>
            </a:br>
            <a:br>
              <a:rPr lang="en-US" dirty="0"/>
            </a:br>
            <a:r>
              <a:rPr lang="en-US" dirty="0"/>
              <a:t>Most of these farmers work on small farms</a:t>
            </a:r>
            <a:br>
              <a:rPr lang="en-US" dirty="0"/>
            </a:br>
            <a:br>
              <a:rPr lang="en-US" dirty="0"/>
            </a:br>
            <a:r>
              <a:rPr lang="en-US" dirty="0"/>
              <a:t>This has created a niche market for other producers focused on high-quality rice and geared toward socially and environmentally aware consumers in the West. </a:t>
            </a:r>
          </a:p>
        </p:txBody>
      </p:sp>
      <p:sp>
        <p:nvSpPr>
          <p:cNvPr id="4" name="Slide Number Placeholder 3"/>
          <p:cNvSpPr>
            <a:spLocks noGrp="1"/>
          </p:cNvSpPr>
          <p:nvPr>
            <p:ph type="sldNum" sz="quarter" idx="10"/>
          </p:nvPr>
        </p:nvSpPr>
        <p:spPr/>
        <p:txBody>
          <a:bodyPr/>
          <a:lstStyle/>
          <a:p>
            <a:fld id="{7EFE74A2-9389-45A6-8F85-86EEFA51B637}" type="slidenum">
              <a:rPr lang="en-US" smtClean="0"/>
              <a:pPr/>
              <a:t>57</a:t>
            </a:fld>
            <a:endParaRPr lang="en-US" dirty="0"/>
          </a:p>
        </p:txBody>
      </p:sp>
    </p:spTree>
    <p:extLst>
      <p:ext uri="{BB962C8B-B14F-4D97-AF65-F5344CB8AC3E}">
        <p14:creationId xmlns:p14="http://schemas.microsoft.com/office/powerpoint/2010/main" val="38015672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https://rootcapital.org/the-farmer-who-grew-your-coffee-is-losing-money-on-every-cup/</a:t>
            </a:r>
          </a:p>
        </p:txBody>
      </p:sp>
      <p:sp>
        <p:nvSpPr>
          <p:cNvPr id="4" name="Slide Number Placeholder 3"/>
          <p:cNvSpPr>
            <a:spLocks noGrp="1"/>
          </p:cNvSpPr>
          <p:nvPr>
            <p:ph type="sldNum" sz="quarter" idx="5"/>
          </p:nvPr>
        </p:nvSpPr>
        <p:spPr/>
        <p:txBody>
          <a:bodyPr/>
          <a:lstStyle/>
          <a:p>
            <a:fld id="{5B7AFCA4-71A0-45D8-9323-2ADCC47BA536}" type="slidenum">
              <a:rPr lang="en-US" smtClean="0"/>
              <a:t>59</a:t>
            </a:fld>
            <a:endParaRPr lang="en-US" dirty="0"/>
          </a:p>
        </p:txBody>
      </p:sp>
    </p:spTree>
    <p:extLst>
      <p:ext uri="{BB962C8B-B14F-4D97-AF65-F5344CB8AC3E}">
        <p14:creationId xmlns:p14="http://schemas.microsoft.com/office/powerpoint/2010/main" val="8676719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However, a negative of fair trade is that it can become commodified and acts as an exclusionary mechanism. Not all farmers benefit, only those that get chosen for fair trade mechanisms.</a:t>
            </a:r>
          </a:p>
          <a:p>
            <a:endParaRPr lang="en-US" dirty="0"/>
          </a:p>
        </p:txBody>
      </p:sp>
      <p:sp>
        <p:nvSpPr>
          <p:cNvPr id="4" name="Slide Number Placeholder 3"/>
          <p:cNvSpPr>
            <a:spLocks noGrp="1"/>
          </p:cNvSpPr>
          <p:nvPr>
            <p:ph type="sldNum" sz="quarter" idx="5"/>
          </p:nvPr>
        </p:nvSpPr>
        <p:spPr/>
        <p:txBody>
          <a:bodyPr/>
          <a:lstStyle/>
          <a:p>
            <a:fld id="{5B7AFCA4-71A0-45D8-9323-2ADCC47BA536}" type="slidenum">
              <a:rPr lang="en-US" smtClean="0"/>
              <a:t>63</a:t>
            </a:fld>
            <a:endParaRPr lang="en-US" dirty="0"/>
          </a:p>
        </p:txBody>
      </p:sp>
    </p:spTree>
    <p:extLst>
      <p:ext uri="{BB962C8B-B14F-4D97-AF65-F5344CB8AC3E}">
        <p14:creationId xmlns:p14="http://schemas.microsoft.com/office/powerpoint/2010/main" val="23899181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https://www.nytimes.com/interactive/2019/06/07/opinion/sunday/dan-barber-seed-companies.html</a:t>
            </a:r>
          </a:p>
          <a:p>
            <a:endParaRPr lang="en-US" dirty="0"/>
          </a:p>
          <a:p>
            <a:r>
              <a:rPr lang="en-US" dirty="0"/>
              <a:t>Just 50 years ago, some 1,000 small and family-owned seed companies were producing and distributing seeds in the United States; by 2009, there were fewer than 100. Thanks to a series of mergers and acquisitions over the last few years, only a small number of big multinational agrochemical firms control over around half of global seed sales.</a:t>
            </a:r>
          </a:p>
        </p:txBody>
      </p:sp>
      <p:sp>
        <p:nvSpPr>
          <p:cNvPr id="4" name="Slide Number Placeholder 3"/>
          <p:cNvSpPr>
            <a:spLocks noGrp="1"/>
          </p:cNvSpPr>
          <p:nvPr>
            <p:ph type="sldNum" sz="quarter" idx="5"/>
          </p:nvPr>
        </p:nvSpPr>
        <p:spPr/>
        <p:txBody>
          <a:bodyPr/>
          <a:lstStyle/>
          <a:p>
            <a:fld id="{5B7AFCA4-71A0-45D8-9323-2ADCC47BA536}" type="slidenum">
              <a:rPr lang="en-US" smtClean="0"/>
              <a:t>64</a:t>
            </a:fld>
            <a:endParaRPr lang="en-US" dirty="0"/>
          </a:p>
        </p:txBody>
      </p:sp>
    </p:spTree>
    <p:extLst>
      <p:ext uri="{BB962C8B-B14F-4D97-AF65-F5344CB8AC3E}">
        <p14:creationId xmlns:p14="http://schemas.microsoft.com/office/powerpoint/2010/main" val="285886807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Control over seeds is, in many ways, control over the food supply. The question of who produces new plant varieties is absolutely critical for the future of all of us.</a:t>
            </a:r>
            <a:br>
              <a:rPr lang="en-US" dirty="0"/>
            </a:br>
            <a:br>
              <a:rPr lang="en-US" dirty="0"/>
            </a:br>
            <a:r>
              <a:rPr lang="en-US" dirty="0"/>
              <a:t>Loosening up rules about seed patents and introducing more diversity in seeds and seed production will allow more genetic diversity to flourish and potentially improve the overall resilience of crops and the food supply</a:t>
            </a:r>
            <a:br>
              <a:rPr lang="en-US" dirty="0"/>
            </a:br>
            <a:br>
              <a:rPr lang="en-US" dirty="0"/>
            </a:br>
            <a:r>
              <a:rPr lang="en-US" dirty="0"/>
              <a:t>https://www.dw.com/en/agriculture-seeds-seed-laws-agribusinesses-climate-change-food-security-seed-sovereignty-bayer/a-57118595 </a:t>
            </a:r>
          </a:p>
          <a:p>
            <a:endParaRPr lang="en-US" dirty="0"/>
          </a:p>
        </p:txBody>
      </p:sp>
      <p:sp>
        <p:nvSpPr>
          <p:cNvPr id="4" name="Slide Number Placeholder 3"/>
          <p:cNvSpPr>
            <a:spLocks noGrp="1"/>
          </p:cNvSpPr>
          <p:nvPr>
            <p:ph type="sldNum" sz="quarter" idx="5"/>
          </p:nvPr>
        </p:nvSpPr>
        <p:spPr/>
        <p:txBody>
          <a:bodyPr/>
          <a:lstStyle/>
          <a:p>
            <a:fld id="{5B7AFCA4-71A0-45D8-9323-2ADCC47BA536}" type="slidenum">
              <a:rPr lang="en-US" smtClean="0"/>
              <a:t>65</a:t>
            </a:fld>
            <a:endParaRPr lang="en-US" dirty="0"/>
          </a:p>
        </p:txBody>
      </p:sp>
    </p:spTree>
    <p:extLst>
      <p:ext uri="{BB962C8B-B14F-4D97-AF65-F5344CB8AC3E}">
        <p14:creationId xmlns:p14="http://schemas.microsoft.com/office/powerpoint/2010/main" val="114303996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7AFCA4-71A0-45D8-9323-2ADCC47BA536}" type="slidenum">
              <a:rPr lang="en-US" smtClean="0"/>
              <a:t>66</a:t>
            </a:fld>
            <a:endParaRPr lang="en-US" dirty="0"/>
          </a:p>
        </p:txBody>
      </p:sp>
    </p:spTree>
    <p:extLst>
      <p:ext uri="{BB962C8B-B14F-4D97-AF65-F5344CB8AC3E}">
        <p14:creationId xmlns:p14="http://schemas.microsoft.com/office/powerpoint/2010/main" val="29857425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http://archaeobotanist.blogspot.com/2011/12/de-centering-fertile-crescent.html</a:t>
            </a:r>
            <a:br>
              <a:rPr lang="en-US" dirty="0"/>
            </a:br>
            <a:br>
              <a:rPr lang="en-US" dirty="0"/>
            </a:br>
            <a:r>
              <a:rPr lang="en-US" sz="1200" dirty="0"/>
              <a:t>Farming began approximately 10,000 years ago as the Neolithic Revolution in many locations (shown below)</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E904C121-0479-421F-8B0D-70ED69441885}" type="slidenum">
              <a:rPr lang="en-US" smtClean="0"/>
              <a:pPr/>
              <a:t>5</a:t>
            </a:fld>
            <a:endParaRPr lang="en-US" dirty="0"/>
          </a:p>
        </p:txBody>
      </p:sp>
    </p:spTree>
    <p:extLst>
      <p:ext uri="{BB962C8B-B14F-4D97-AF65-F5344CB8AC3E}">
        <p14:creationId xmlns:p14="http://schemas.microsoft.com/office/powerpoint/2010/main" val="235281813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Chen, Jingguang G., Richard M. Crooks, Lance C. Seefeldt, Kara L. Bren, R. Morris Bullock, Marcetta Y. Darensbourg, Patrick L. Holland et al. "Beyond fossil fuel–driven nitrogen transformations." </a:t>
            </a:r>
            <a:r>
              <a:rPr lang="en-US" i="1" dirty="0"/>
              <a:t>Science</a:t>
            </a:r>
            <a:r>
              <a:rPr lang="en-US" dirty="0"/>
              <a:t> 360, no. 6391 (2018): eaar6611.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Globally, between a fifth and a third of total greenhouse-gas emissions have been attributed to agriculture, as has three-quarters of all deforestation. </a:t>
            </a:r>
          </a:p>
          <a:p>
            <a:endParaRPr lang="en-US" dirty="0"/>
          </a:p>
        </p:txBody>
      </p:sp>
      <p:sp>
        <p:nvSpPr>
          <p:cNvPr id="4" name="Slide Number Placeholder 3"/>
          <p:cNvSpPr>
            <a:spLocks noGrp="1"/>
          </p:cNvSpPr>
          <p:nvPr>
            <p:ph type="sldNum" sz="quarter" idx="5"/>
          </p:nvPr>
        </p:nvSpPr>
        <p:spPr/>
        <p:txBody>
          <a:bodyPr/>
          <a:lstStyle/>
          <a:p>
            <a:fld id="{5B7AFCA4-71A0-45D8-9323-2ADCC47BA536}" type="slidenum">
              <a:rPr lang="en-US" smtClean="0"/>
              <a:t>67</a:t>
            </a:fld>
            <a:endParaRPr lang="en-US" dirty="0"/>
          </a:p>
        </p:txBody>
      </p:sp>
    </p:spTree>
    <p:extLst>
      <p:ext uri="{BB962C8B-B14F-4D97-AF65-F5344CB8AC3E}">
        <p14:creationId xmlns:p14="http://schemas.microsoft.com/office/powerpoint/2010/main" val="201468739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Some</a:t>
            </a:r>
            <a:r>
              <a:rPr lang="en-US" baseline="0" dirty="0"/>
              <a:t> countries want to use food as fuel.</a:t>
            </a:r>
          </a:p>
          <a:p>
            <a:endParaRPr lang="en-US" baseline="0" dirty="0"/>
          </a:p>
          <a:p>
            <a:r>
              <a:rPr lang="en-US" dirty="0"/>
              <a:t>Food versus fuel is the dilemma regarding the risk of diverting farmland or crops for biofuels production to the detriment of the food supply. The benefit</a:t>
            </a:r>
            <a:r>
              <a:rPr lang="en-US" baseline="0" dirty="0"/>
              <a:t> of biofuels is that it is more renewable than fossil fuels.  However, there are tradeoffs involved with diverting crops that may have been destined for food or livestock feed to fuels.</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https://www.youtube.com/watch?v=JhXOeCcvyII</a:t>
            </a:r>
          </a:p>
          <a:p>
            <a:endParaRPr lang="en-US" dirty="0"/>
          </a:p>
        </p:txBody>
      </p:sp>
      <p:sp>
        <p:nvSpPr>
          <p:cNvPr id="4" name="Slide Number Placeholder 3"/>
          <p:cNvSpPr>
            <a:spLocks noGrp="1"/>
          </p:cNvSpPr>
          <p:nvPr>
            <p:ph type="sldNum" sz="quarter" idx="10"/>
          </p:nvPr>
        </p:nvSpPr>
        <p:spPr/>
        <p:txBody>
          <a:bodyPr/>
          <a:lstStyle/>
          <a:p>
            <a:fld id="{E904C121-0479-421F-8B0D-70ED69441885}" type="slidenum">
              <a:rPr lang="en-US" smtClean="0"/>
              <a:pPr/>
              <a:t>68</a:t>
            </a:fld>
            <a:endParaRPr lang="en-US" dirty="0"/>
          </a:p>
        </p:txBody>
      </p:sp>
    </p:spTree>
    <p:extLst>
      <p:ext uri="{BB962C8B-B14F-4D97-AF65-F5344CB8AC3E}">
        <p14:creationId xmlns:p14="http://schemas.microsoft.com/office/powerpoint/2010/main" val="212205972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Using ethanol as a vehicle fuel has measurable greenhouse gas emissions benefits compared with using gasoline. CO</a:t>
            </a:r>
            <a:r>
              <a:rPr lang="en-US" baseline="-25000" dirty="0"/>
              <a:t>2</a:t>
            </a:r>
            <a:r>
              <a:rPr lang="en-US" dirty="0"/>
              <a:t> released when ethanol is used in vehicles is offset by the CO2 captured when crops used to make the ethanol are grown. Vehicles running on ethanol produce less net CO2 than conventional vehicles per mile traveled.</a:t>
            </a:r>
          </a:p>
          <a:p>
            <a:endParaRPr lang="en-US" dirty="0"/>
          </a:p>
          <a:p>
            <a:r>
              <a:rPr lang="en-US" dirty="0"/>
              <a:t>Recent studies have shown the importance of incorporating assumptions about future crop production rates and land use into life cycle analyses. These factors can substantially affect net GHG emission calculations.  If</a:t>
            </a:r>
            <a:r>
              <a:rPr lang="en-US" baseline="0" dirty="0"/>
              <a:t> biofuels are diverted to food, then the response to offset potential declines in availability of food will be increased agricultural production elsewhere with more inputs of fuel – thereby reducing the overall benefits of the original biofuels. </a:t>
            </a:r>
          </a:p>
          <a:p>
            <a:endParaRPr lang="en-US" baseline="0" dirty="0"/>
          </a:p>
          <a:p>
            <a:r>
              <a:rPr lang="en-US" dirty="0"/>
              <a:t>http://www.afdc.energy.gov/vehicles/flexible_fuel_emissions.html</a:t>
            </a:r>
          </a:p>
          <a:p>
            <a:endParaRPr lang="en-US" dirty="0"/>
          </a:p>
        </p:txBody>
      </p:sp>
      <p:sp>
        <p:nvSpPr>
          <p:cNvPr id="4" name="Slide Number Placeholder 3"/>
          <p:cNvSpPr>
            <a:spLocks noGrp="1"/>
          </p:cNvSpPr>
          <p:nvPr>
            <p:ph type="sldNum" sz="quarter" idx="10"/>
          </p:nvPr>
        </p:nvSpPr>
        <p:spPr/>
        <p:txBody>
          <a:bodyPr/>
          <a:lstStyle/>
          <a:p>
            <a:fld id="{E904C121-0479-421F-8B0D-70ED69441885}" type="slidenum">
              <a:rPr lang="en-US" smtClean="0"/>
              <a:pPr/>
              <a:t>69</a:t>
            </a:fld>
            <a:endParaRPr lang="en-US" dirty="0"/>
          </a:p>
        </p:txBody>
      </p:sp>
    </p:spTree>
    <p:extLst>
      <p:ext uri="{BB962C8B-B14F-4D97-AF65-F5344CB8AC3E}">
        <p14:creationId xmlns:p14="http://schemas.microsoft.com/office/powerpoint/2010/main" val="125625594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https://doi.org/10.1073/pnas.1713820115</a:t>
            </a:r>
            <a:br>
              <a:rPr lang="en-US" dirty="0"/>
            </a:br>
            <a:br>
              <a:rPr lang="en-US" dirty="0"/>
            </a:br>
            <a:r>
              <a:rPr lang="en-US" dirty="0"/>
              <a:t>Opportunity food loss:  the food loss associated with consuming resource-intensive animal-based items instead of plant-based alternatives which are nutritionally comparable in terms of protein content.</a:t>
            </a:r>
          </a:p>
        </p:txBody>
      </p:sp>
      <p:sp>
        <p:nvSpPr>
          <p:cNvPr id="4" name="Slide Number Placeholder 3"/>
          <p:cNvSpPr>
            <a:spLocks noGrp="1"/>
          </p:cNvSpPr>
          <p:nvPr>
            <p:ph type="sldNum" sz="quarter" idx="5"/>
          </p:nvPr>
        </p:nvSpPr>
        <p:spPr/>
        <p:txBody>
          <a:bodyPr/>
          <a:lstStyle/>
          <a:p>
            <a:fld id="{5B7AFCA4-71A0-45D8-9323-2ADCC47BA536}" type="slidenum">
              <a:rPr lang="en-US" smtClean="0"/>
              <a:t>70</a:t>
            </a:fld>
            <a:endParaRPr lang="en-US" dirty="0"/>
          </a:p>
        </p:txBody>
      </p:sp>
    </p:spTree>
    <p:extLst>
      <p:ext uri="{BB962C8B-B14F-4D97-AF65-F5344CB8AC3E}">
        <p14:creationId xmlns:p14="http://schemas.microsoft.com/office/powerpoint/2010/main" val="35616128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answer to feeding the growing world population isn’t just to grow more food, it’s to preserve more of what we already grow and make optimal use of the resources we already have.</a:t>
            </a:r>
            <a:br>
              <a:rPr lang="en-US" sz="1200" dirty="0"/>
            </a:br>
            <a:endParaRPr lang="en-US" sz="1200" dirty="0"/>
          </a:p>
          <a:p>
            <a:r>
              <a:rPr lang="en-US" dirty="0"/>
              <a:t>A company has developed a method for creating imperceptible, edible barriers that the company says can extend the life of produce like green beans and berries by as much as five times. </a:t>
            </a:r>
          </a:p>
        </p:txBody>
      </p:sp>
      <p:sp>
        <p:nvSpPr>
          <p:cNvPr id="4" name="Slide Number Placeholder 3"/>
          <p:cNvSpPr>
            <a:spLocks noGrp="1"/>
          </p:cNvSpPr>
          <p:nvPr>
            <p:ph type="sldNum" sz="quarter" idx="10"/>
          </p:nvPr>
        </p:nvSpPr>
        <p:spPr/>
        <p:txBody>
          <a:bodyPr/>
          <a:lstStyle/>
          <a:p>
            <a:fld id="{3FF316E3-B745-4615-A032-B85BC631EF65}" type="slidenum">
              <a:rPr lang="en-US" smtClean="0"/>
              <a:t>71</a:t>
            </a:fld>
            <a:endParaRPr lang="en-US" dirty="0"/>
          </a:p>
        </p:txBody>
      </p:sp>
    </p:spTree>
    <p:extLst>
      <p:ext uri="{BB962C8B-B14F-4D97-AF65-F5344CB8AC3E}">
        <p14:creationId xmlns:p14="http://schemas.microsoft.com/office/powerpoint/2010/main" val="68066355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https://www.nature.com/articles/nature11420</a:t>
            </a:r>
          </a:p>
        </p:txBody>
      </p:sp>
      <p:sp>
        <p:nvSpPr>
          <p:cNvPr id="4" name="Slide Number Placeholder 3"/>
          <p:cNvSpPr>
            <a:spLocks noGrp="1"/>
          </p:cNvSpPr>
          <p:nvPr>
            <p:ph type="sldNum" sz="quarter" idx="5"/>
          </p:nvPr>
        </p:nvSpPr>
        <p:spPr/>
        <p:txBody>
          <a:bodyPr/>
          <a:lstStyle/>
          <a:p>
            <a:fld id="{5B7AFCA4-71A0-45D8-9323-2ADCC47BA536}" type="slidenum">
              <a:rPr lang="en-US" smtClean="0"/>
              <a:t>72</a:t>
            </a:fld>
            <a:endParaRPr lang="en-US" dirty="0"/>
          </a:p>
        </p:txBody>
      </p:sp>
    </p:spTree>
    <p:extLst>
      <p:ext uri="{BB962C8B-B14F-4D97-AF65-F5344CB8AC3E}">
        <p14:creationId xmlns:p14="http://schemas.microsoft.com/office/powerpoint/2010/main" val="264367324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This is the more</a:t>
            </a:r>
            <a:r>
              <a:rPr lang="en-US" baseline="0" dirty="0"/>
              <a:t> traditional approach of working with farmers to identify best management practices – farming is a highly contextual practice and developing skills to increase yields requires the development and dissemination of this knowledge.  It can involve technology in the form of measuring of crop conditions and yields, but the main way it works is through better integration of research and farmer knowledge.  Understanding local markets and the way farmers rationalize their decisions about farming helps figure out ways to increase yields while still serving the needs and situations of the local farmer</a:t>
            </a:r>
            <a:endParaRPr lang="en-US" dirty="0"/>
          </a:p>
        </p:txBody>
      </p:sp>
      <p:sp>
        <p:nvSpPr>
          <p:cNvPr id="4" name="Slide Number Placeholder 3"/>
          <p:cNvSpPr>
            <a:spLocks noGrp="1"/>
          </p:cNvSpPr>
          <p:nvPr>
            <p:ph type="sldNum" sz="quarter" idx="10"/>
          </p:nvPr>
        </p:nvSpPr>
        <p:spPr/>
        <p:txBody>
          <a:bodyPr/>
          <a:lstStyle/>
          <a:p>
            <a:fld id="{E904C121-0479-421F-8B0D-70ED69441885}" type="slidenum">
              <a:rPr lang="en-US" smtClean="0"/>
              <a:pPr/>
              <a:t>74</a:t>
            </a:fld>
            <a:endParaRPr lang="en-US" dirty="0"/>
          </a:p>
        </p:txBody>
      </p:sp>
    </p:spTree>
    <p:extLst>
      <p:ext uri="{BB962C8B-B14F-4D97-AF65-F5344CB8AC3E}">
        <p14:creationId xmlns:p14="http://schemas.microsoft.com/office/powerpoint/2010/main" val="344354143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7AFCA4-71A0-45D8-9323-2ADCC47BA536}" type="slidenum">
              <a:rPr lang="en-US" smtClean="0"/>
              <a:t>75</a:t>
            </a:fld>
            <a:endParaRPr lang="en-US" dirty="0"/>
          </a:p>
        </p:txBody>
      </p:sp>
    </p:spTree>
    <p:extLst>
      <p:ext uri="{BB962C8B-B14F-4D97-AF65-F5344CB8AC3E}">
        <p14:creationId xmlns:p14="http://schemas.microsoft.com/office/powerpoint/2010/main" val="27019629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http://www.buzzfeed.com/mattortile/23-unexpected-cultural-delicacies-from-asia#45whh36</a:t>
            </a:r>
            <a:br>
              <a:rPr lang="en-US" dirty="0"/>
            </a:br>
            <a:br>
              <a:rPr lang="en-US" dirty="0"/>
            </a:br>
            <a:r>
              <a:rPr lang="en-US" dirty="0"/>
              <a:t>Clotted chicken blood cubes from the Philippines</a:t>
            </a:r>
          </a:p>
        </p:txBody>
      </p:sp>
      <p:sp>
        <p:nvSpPr>
          <p:cNvPr id="4" name="Slide Number Placeholder 3"/>
          <p:cNvSpPr>
            <a:spLocks noGrp="1"/>
          </p:cNvSpPr>
          <p:nvPr>
            <p:ph type="sldNum" sz="quarter" idx="10"/>
          </p:nvPr>
        </p:nvSpPr>
        <p:spPr/>
        <p:txBody>
          <a:bodyPr/>
          <a:lstStyle/>
          <a:p>
            <a:fld id="{E904C121-0479-421F-8B0D-70ED69441885}" type="slidenum">
              <a:rPr lang="en-US" smtClean="0"/>
              <a:pPr/>
              <a:t>76</a:t>
            </a:fld>
            <a:endParaRPr lang="en-US" dirty="0"/>
          </a:p>
        </p:txBody>
      </p:sp>
    </p:spTree>
    <p:extLst>
      <p:ext uri="{BB962C8B-B14F-4D97-AF65-F5344CB8AC3E}">
        <p14:creationId xmlns:p14="http://schemas.microsoft.com/office/powerpoint/2010/main" val="206288642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plate:  Green Revolution agriculture and eating (meat and potatoes)</a:t>
            </a:r>
            <a:br>
              <a:rPr lang="en-US" dirty="0"/>
            </a:br>
            <a:r>
              <a:rPr lang="en-US" dirty="0"/>
              <a:t>Second plate:  Farm to table movement; organic and local foods</a:t>
            </a:r>
            <a:br>
              <a:rPr lang="en-US" dirty="0"/>
            </a:br>
            <a:r>
              <a:rPr lang="en-US" dirty="0"/>
              <a:t>Third plate:  Making more food available by improving upon what is already there</a:t>
            </a:r>
            <a:br>
              <a:rPr lang="en-US" dirty="0"/>
            </a:br>
            <a:br>
              <a:rPr lang="en-US" dirty="0"/>
            </a:br>
            <a:endParaRPr lang="en-US" dirty="0"/>
          </a:p>
        </p:txBody>
      </p:sp>
      <p:sp>
        <p:nvSpPr>
          <p:cNvPr id="4" name="Slide Number Placeholder 3"/>
          <p:cNvSpPr>
            <a:spLocks noGrp="1"/>
          </p:cNvSpPr>
          <p:nvPr>
            <p:ph type="sldNum" sz="quarter" idx="5"/>
          </p:nvPr>
        </p:nvSpPr>
        <p:spPr/>
        <p:txBody>
          <a:bodyPr/>
          <a:lstStyle/>
          <a:p>
            <a:fld id="{5B7AFCA4-71A0-45D8-9323-2ADCC47BA536}" type="slidenum">
              <a:rPr lang="en-US" smtClean="0"/>
              <a:t>77</a:t>
            </a:fld>
            <a:endParaRPr lang="en-US" dirty="0"/>
          </a:p>
        </p:txBody>
      </p:sp>
    </p:spTree>
    <p:extLst>
      <p:ext uri="{BB962C8B-B14F-4D97-AF65-F5344CB8AC3E}">
        <p14:creationId xmlns:p14="http://schemas.microsoft.com/office/powerpoint/2010/main" val="4139419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Domestication is defined as when a plant becomes dependent upon humans for its occurrence.  Without humans, the crop cannot continue to reproduce in the landscape</a:t>
            </a:r>
            <a:endParaRPr lang="en-US" dirty="0"/>
          </a:p>
        </p:txBody>
      </p:sp>
      <p:sp>
        <p:nvSpPr>
          <p:cNvPr id="4" name="Slide Number Placeholder 3"/>
          <p:cNvSpPr>
            <a:spLocks noGrp="1"/>
          </p:cNvSpPr>
          <p:nvPr>
            <p:ph type="sldNum" sz="quarter" idx="5"/>
          </p:nvPr>
        </p:nvSpPr>
        <p:spPr/>
        <p:txBody>
          <a:bodyPr/>
          <a:lstStyle/>
          <a:p>
            <a:fld id="{5B7AFCA4-71A0-45D8-9323-2ADCC47BA536}" type="slidenum">
              <a:rPr lang="en-US" smtClean="0"/>
              <a:t>6</a:t>
            </a:fld>
            <a:endParaRPr lang="en-US" dirty="0"/>
          </a:p>
        </p:txBody>
      </p:sp>
    </p:spTree>
    <p:extLst>
      <p:ext uri="{BB962C8B-B14F-4D97-AF65-F5344CB8AC3E}">
        <p14:creationId xmlns:p14="http://schemas.microsoft.com/office/powerpoint/2010/main" val="350349205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04C121-0479-421F-8B0D-70ED69441885}" type="slidenum">
              <a:rPr lang="en-US" smtClean="0"/>
              <a:pPr/>
              <a:t>82</a:t>
            </a:fld>
            <a:endParaRPr lang="en-US" dirty="0"/>
          </a:p>
        </p:txBody>
      </p:sp>
    </p:spTree>
    <p:extLst>
      <p:ext uri="{BB962C8B-B14F-4D97-AF65-F5344CB8AC3E}">
        <p14:creationId xmlns:p14="http://schemas.microsoft.com/office/powerpoint/2010/main" val="273064121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Meat is environmentally costly and has a negative health impact on humans – this fuels the search and marketization of alternative proteins. </a:t>
            </a:r>
          </a:p>
        </p:txBody>
      </p:sp>
      <p:sp>
        <p:nvSpPr>
          <p:cNvPr id="4" name="Slide Number Placeholder 3"/>
          <p:cNvSpPr>
            <a:spLocks noGrp="1"/>
          </p:cNvSpPr>
          <p:nvPr>
            <p:ph type="sldNum" sz="quarter" idx="5"/>
          </p:nvPr>
        </p:nvSpPr>
        <p:spPr/>
        <p:txBody>
          <a:bodyPr/>
          <a:lstStyle/>
          <a:p>
            <a:fld id="{5B7AFCA4-71A0-45D8-9323-2ADCC47BA536}" type="slidenum">
              <a:rPr lang="en-US" smtClean="0"/>
              <a:t>83</a:t>
            </a:fld>
            <a:endParaRPr lang="en-US" dirty="0"/>
          </a:p>
        </p:txBody>
      </p:sp>
    </p:spTree>
    <p:extLst>
      <p:ext uri="{BB962C8B-B14F-4D97-AF65-F5344CB8AC3E}">
        <p14:creationId xmlns:p14="http://schemas.microsoft.com/office/powerpoint/2010/main" val="391310282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https://www.smithsonianmag.com/arts-culture/seitan-the-other-fake-meat-97622092/</a:t>
            </a:r>
          </a:p>
          <a:p>
            <a:endParaRPr lang="en-US" dirty="0"/>
          </a:p>
          <a:p>
            <a:r>
              <a:rPr lang="en-US" dirty="0"/>
              <a:t>See next slide for a photo of</a:t>
            </a:r>
            <a:r>
              <a:rPr lang="en-US" baseline="0" dirty="0"/>
              <a:t> seitan prepared in Chinese cuisine</a:t>
            </a:r>
            <a:endParaRPr lang="en-US" dirty="0"/>
          </a:p>
        </p:txBody>
      </p:sp>
      <p:sp>
        <p:nvSpPr>
          <p:cNvPr id="4" name="Slide Number Placeholder 3"/>
          <p:cNvSpPr>
            <a:spLocks noGrp="1"/>
          </p:cNvSpPr>
          <p:nvPr>
            <p:ph type="sldNum" sz="quarter" idx="10"/>
          </p:nvPr>
        </p:nvSpPr>
        <p:spPr/>
        <p:txBody>
          <a:bodyPr/>
          <a:lstStyle/>
          <a:p>
            <a:fld id="{E904C121-0479-421F-8B0D-70ED69441885}" type="slidenum">
              <a:rPr lang="en-US" smtClean="0"/>
              <a:pPr/>
              <a:t>84</a:t>
            </a:fld>
            <a:endParaRPr lang="en-US" dirty="0"/>
          </a:p>
        </p:txBody>
      </p:sp>
    </p:spTree>
    <p:extLst>
      <p:ext uri="{BB962C8B-B14F-4D97-AF65-F5344CB8AC3E}">
        <p14:creationId xmlns:p14="http://schemas.microsoft.com/office/powerpoint/2010/main" val="76854135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crops that may be eaten in some parts of the world as a staple but ignored elsewhere. This may be because they are not available elsewhere, but it also may be a bias against new and unfamiliar foods even when they have qualities that are desirable, like taste, nutritional content, or their contribution to overall diversity of foods available.</a:t>
            </a:r>
          </a:p>
        </p:txBody>
      </p:sp>
      <p:sp>
        <p:nvSpPr>
          <p:cNvPr id="4" name="Slide Number Placeholder 3"/>
          <p:cNvSpPr>
            <a:spLocks noGrp="1"/>
          </p:cNvSpPr>
          <p:nvPr>
            <p:ph type="sldNum" sz="quarter" idx="5"/>
          </p:nvPr>
        </p:nvSpPr>
        <p:spPr/>
        <p:txBody>
          <a:bodyPr/>
          <a:lstStyle/>
          <a:p>
            <a:fld id="{5B7AFCA4-71A0-45D8-9323-2ADCC47BA536}" type="slidenum">
              <a:rPr lang="en-US" smtClean="0"/>
              <a:t>86</a:t>
            </a:fld>
            <a:endParaRPr lang="en-US" dirty="0"/>
          </a:p>
        </p:txBody>
      </p:sp>
    </p:spTree>
    <p:extLst>
      <p:ext uri="{BB962C8B-B14F-4D97-AF65-F5344CB8AC3E}">
        <p14:creationId xmlns:p14="http://schemas.microsoft.com/office/powerpoint/2010/main" val="165683513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greenhouses, with less fertilizer and water, can grow in a single acre what would take 10 acres of traditional dirt farming to achieve. Dutch farms use only a half-gallon of water to grow about a pound of tomatoes, while the global average is more than 28 gallons.</a:t>
            </a:r>
            <a:br>
              <a:rPr lang="en-US" dirty="0"/>
            </a:br>
            <a:br>
              <a:rPr lang="en-US" dirty="0"/>
            </a:br>
            <a:r>
              <a:rPr lang="en-US" dirty="0"/>
              <a:t>However, some greenhouse systems can be very fossil fuel intensive. The devil is in the details, the context of greenhouse agriculture. How they are powered, where they are built, what crops they grow, the technology used in them – these things will all matter in determining their role in future agricultural production. A black and white perspective as good or bad is simplistic.</a:t>
            </a:r>
          </a:p>
        </p:txBody>
      </p:sp>
      <p:sp>
        <p:nvSpPr>
          <p:cNvPr id="4" name="Slide Number Placeholder 3"/>
          <p:cNvSpPr>
            <a:spLocks noGrp="1"/>
          </p:cNvSpPr>
          <p:nvPr>
            <p:ph type="sldNum" sz="quarter" idx="5"/>
          </p:nvPr>
        </p:nvSpPr>
        <p:spPr/>
        <p:txBody>
          <a:bodyPr/>
          <a:lstStyle/>
          <a:p>
            <a:fld id="{5B7AFCA4-71A0-45D8-9323-2ADCC47BA536}" type="slidenum">
              <a:rPr lang="en-US" smtClean="0"/>
              <a:t>89</a:t>
            </a:fld>
            <a:endParaRPr lang="en-US" dirty="0"/>
          </a:p>
        </p:txBody>
      </p:sp>
    </p:spTree>
    <p:extLst>
      <p:ext uri="{BB962C8B-B14F-4D97-AF65-F5344CB8AC3E}">
        <p14:creationId xmlns:p14="http://schemas.microsoft.com/office/powerpoint/2010/main" val="153085951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7AFCA4-71A0-45D8-9323-2ADCC47BA536}" type="slidenum">
              <a:rPr lang="en-US" smtClean="0"/>
              <a:t>91</a:t>
            </a:fld>
            <a:endParaRPr lang="en-US" dirty="0"/>
          </a:p>
        </p:txBody>
      </p:sp>
    </p:spTree>
    <p:extLst>
      <p:ext uri="{BB962C8B-B14F-4D97-AF65-F5344CB8AC3E}">
        <p14:creationId xmlns:p14="http://schemas.microsoft.com/office/powerpoint/2010/main" val="274853052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ways of reducing the environmental impact of farming while also increasing yields</a:t>
            </a:r>
            <a:br>
              <a:rPr lang="en-US" dirty="0"/>
            </a:br>
            <a:br>
              <a:rPr lang="en-US" dirty="0"/>
            </a:br>
            <a:r>
              <a:rPr lang="en-US" dirty="0"/>
              <a:t>Pretty, J. (2018). Intensification for redesigned and sustainable agricultural systems. </a:t>
            </a:r>
            <a:r>
              <a:rPr lang="en-US" i="1" dirty="0"/>
              <a:t>Science</a:t>
            </a:r>
            <a:r>
              <a:rPr lang="en-US" dirty="0"/>
              <a:t>, </a:t>
            </a:r>
            <a:r>
              <a:rPr lang="en-US" i="1" dirty="0"/>
              <a:t>362</a:t>
            </a:r>
            <a:r>
              <a:rPr lang="en-US" dirty="0"/>
              <a:t>(6417), eaav0294.</a:t>
            </a:r>
          </a:p>
        </p:txBody>
      </p:sp>
      <p:sp>
        <p:nvSpPr>
          <p:cNvPr id="4" name="Slide Number Placeholder 3"/>
          <p:cNvSpPr>
            <a:spLocks noGrp="1"/>
          </p:cNvSpPr>
          <p:nvPr>
            <p:ph type="sldNum" sz="quarter" idx="5"/>
          </p:nvPr>
        </p:nvSpPr>
        <p:spPr/>
        <p:txBody>
          <a:bodyPr/>
          <a:lstStyle/>
          <a:p>
            <a:fld id="{8BA34359-3D38-42A2-8D16-CA81C4423E94}" type="slidenum">
              <a:rPr lang="en-US" smtClean="0"/>
              <a:t>92</a:t>
            </a:fld>
            <a:endParaRPr lang="en-US" dirty="0"/>
          </a:p>
        </p:txBody>
      </p:sp>
    </p:spTree>
    <p:extLst>
      <p:ext uri="{BB962C8B-B14F-4D97-AF65-F5344CB8AC3E}">
        <p14:creationId xmlns:p14="http://schemas.microsoft.com/office/powerpoint/2010/main" val="135263467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https://www.scientificamerican.com/article/can-we-feed-the-world/</a:t>
            </a:r>
            <a:br>
              <a:rPr lang="en-US" dirty="0"/>
            </a:br>
            <a:br>
              <a:rPr lang="en-US" dirty="0"/>
            </a:br>
            <a:r>
              <a:rPr lang="en-US" dirty="0"/>
              <a:t>At first blush, the way to feed more people would seem clear: grow more food, by expanding farmland and improving yield—the amount of crops harvested per hectare. Unfortunately, the world is running into significant barriers on both counts. Society already farms roughly 38 percent of the earth’s land surface, not counting Greenland or Antarctica. Agriculture is by far the biggest human use of land on the planet; nothing else comes close. And most of that 38 percent covers the </a:t>
            </a:r>
            <a:r>
              <a:rPr lang="en-US" i="1" dirty="0"/>
              <a:t>best </a:t>
            </a:r>
            <a:r>
              <a:rPr lang="en-US" dirty="0"/>
              <a:t>farmland. Much of the remainder is covered by deserts, mountains, tundra, ice, cities, parks and other unsuitable growing areas. The few remaining frontiers are mainly in tropical forests and savannas, which are vital to the stability of the globe, especially as stores of carbon and biodiversity. Expanding into those areas is not a good idea, yet over the past 20 years five million to 10 million hectares of cropland a year have been created, with a significant portion of that amount in the tropics. These additions enlarged the net area of cultivated land by only 3 percent, however, because of farmland losses caused by urban development and other forces, particularly in temperate zones.</a:t>
            </a:r>
          </a:p>
          <a:p>
            <a:endParaRPr lang="en-US" b="1" dirty="0"/>
          </a:p>
        </p:txBody>
      </p:sp>
      <p:sp>
        <p:nvSpPr>
          <p:cNvPr id="4" name="Slide Number Placeholder 3"/>
          <p:cNvSpPr>
            <a:spLocks noGrp="1"/>
          </p:cNvSpPr>
          <p:nvPr>
            <p:ph type="sldNum" sz="quarter" idx="5"/>
          </p:nvPr>
        </p:nvSpPr>
        <p:spPr/>
        <p:txBody>
          <a:bodyPr/>
          <a:lstStyle/>
          <a:p>
            <a:fld id="{5B7AFCA4-71A0-45D8-9323-2ADCC47BA536}" type="slidenum">
              <a:rPr lang="en-US" smtClean="0"/>
              <a:t>93</a:t>
            </a:fld>
            <a:endParaRPr lang="en-US" dirty="0"/>
          </a:p>
        </p:txBody>
      </p:sp>
    </p:spTree>
    <p:extLst>
      <p:ext uri="{BB962C8B-B14F-4D97-AF65-F5344CB8AC3E}">
        <p14:creationId xmlns:p14="http://schemas.microsoft.com/office/powerpoint/2010/main" val="165053636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FE74A2-9389-45A6-8F85-86EEFA51B637}" type="slidenum">
              <a:rPr lang="en-US" smtClean="0"/>
              <a:pPr/>
              <a:t>95</a:t>
            </a:fld>
            <a:endParaRPr lang="en-US" dirty="0"/>
          </a:p>
        </p:txBody>
      </p:sp>
    </p:spTree>
    <p:extLst>
      <p:ext uri="{BB962C8B-B14F-4D97-AF65-F5344CB8AC3E}">
        <p14:creationId xmlns:p14="http://schemas.microsoft.com/office/powerpoint/2010/main" val="179435685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http://www.washingtonpost.com/blogs/wonkblog/wp/2013/01/26/chinese-firms-and-gulf-sheiks-are-grabbing-farmland-worldwide-why/</a:t>
            </a:r>
          </a:p>
        </p:txBody>
      </p:sp>
      <p:sp>
        <p:nvSpPr>
          <p:cNvPr id="4" name="Slide Number Placeholder 3"/>
          <p:cNvSpPr>
            <a:spLocks noGrp="1"/>
          </p:cNvSpPr>
          <p:nvPr>
            <p:ph type="sldNum" sz="quarter" idx="10"/>
          </p:nvPr>
        </p:nvSpPr>
        <p:spPr/>
        <p:txBody>
          <a:bodyPr/>
          <a:lstStyle/>
          <a:p>
            <a:fld id="{7EFE74A2-9389-45A6-8F85-86EEFA51B637}" type="slidenum">
              <a:rPr lang="en-US" smtClean="0"/>
              <a:pPr/>
              <a:t>96</a:t>
            </a:fld>
            <a:endParaRPr lang="en-US" dirty="0"/>
          </a:p>
        </p:txBody>
      </p:sp>
    </p:spTree>
    <p:extLst>
      <p:ext uri="{BB962C8B-B14F-4D97-AF65-F5344CB8AC3E}">
        <p14:creationId xmlns:p14="http://schemas.microsoft.com/office/powerpoint/2010/main" val="8832493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Artist's reconstruction of the east and west mounds at Çatalhöyük. In the foreground, you can see the newer west mound, with the older east mound decaying in the background. </a:t>
            </a:r>
            <a:br>
              <a:rPr lang="en-US" dirty="0"/>
            </a:br>
            <a:br>
              <a:rPr lang="en-US" dirty="0"/>
            </a:br>
            <a:r>
              <a:rPr lang="en-US" dirty="0"/>
              <a:t>https://arstechnica.com/science/2016/09/amazing-intact-statue-of-a-woman-unearthed-at-the-neolithic-city-of-catalhoyuk-in-turkey/</a:t>
            </a:r>
            <a:br>
              <a:rPr lang="en-US" dirty="0"/>
            </a:br>
            <a:br>
              <a:rPr lang="en-US" dirty="0"/>
            </a:br>
            <a:r>
              <a:rPr lang="en-US" dirty="0"/>
              <a:t>Çatalhöyük is the first known city in the world – the first place where surrounding villages came together and formed a central location and began the sort of urban civilization that dominates the modern world.</a:t>
            </a:r>
          </a:p>
        </p:txBody>
      </p:sp>
      <p:sp>
        <p:nvSpPr>
          <p:cNvPr id="4" name="Slide Number Placeholder 3"/>
          <p:cNvSpPr>
            <a:spLocks noGrp="1"/>
          </p:cNvSpPr>
          <p:nvPr>
            <p:ph type="sldNum" sz="quarter" idx="5"/>
          </p:nvPr>
        </p:nvSpPr>
        <p:spPr/>
        <p:txBody>
          <a:bodyPr/>
          <a:lstStyle/>
          <a:p>
            <a:fld id="{5B7AFCA4-71A0-45D8-9323-2ADCC47BA536}" type="slidenum">
              <a:rPr lang="en-US" smtClean="0"/>
              <a:t>7</a:t>
            </a:fld>
            <a:endParaRPr lang="en-US" dirty="0"/>
          </a:p>
        </p:txBody>
      </p:sp>
    </p:spTree>
    <p:extLst>
      <p:ext uri="{BB962C8B-B14F-4D97-AF65-F5344CB8AC3E}">
        <p14:creationId xmlns:p14="http://schemas.microsoft.com/office/powerpoint/2010/main" val="31463221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Farmland in one country is being bought by private investors in other countries because they expect that they can turn a profit when demand for farmland and food rises higher. </a:t>
            </a:r>
          </a:p>
          <a:p>
            <a:endParaRPr lang="en-US" dirty="0"/>
          </a:p>
        </p:txBody>
      </p:sp>
      <p:sp>
        <p:nvSpPr>
          <p:cNvPr id="4" name="Slide Number Placeholder 3"/>
          <p:cNvSpPr>
            <a:spLocks noGrp="1"/>
          </p:cNvSpPr>
          <p:nvPr>
            <p:ph type="sldNum" sz="quarter" idx="10"/>
          </p:nvPr>
        </p:nvSpPr>
        <p:spPr/>
        <p:txBody>
          <a:bodyPr/>
          <a:lstStyle/>
          <a:p>
            <a:fld id="{7EFE74A2-9389-45A6-8F85-86EEFA51B637}" type="slidenum">
              <a:rPr lang="en-US" smtClean="0"/>
              <a:pPr/>
              <a:t>97</a:t>
            </a:fld>
            <a:endParaRPr lang="en-US" dirty="0"/>
          </a:p>
        </p:txBody>
      </p:sp>
    </p:spTree>
    <p:extLst>
      <p:ext uri="{BB962C8B-B14F-4D97-AF65-F5344CB8AC3E}">
        <p14:creationId xmlns:p14="http://schemas.microsoft.com/office/powerpoint/2010/main" val="95737588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map shows where governments and agribusinesses are buying and leasing land in foreign countries. Countries that are more engaged in buying land internationally are shown in grey or shades of yellow, while countries that sell more land are shown in red. The bigger the circle, the more trading partners a country has.</a:t>
            </a:r>
          </a:p>
          <a:p>
            <a:endParaRPr lang="en-US" dirty="0"/>
          </a:p>
          <a:p>
            <a:r>
              <a:rPr lang="en-US" dirty="0"/>
              <a:t>https://iopscience.iop.org/article/10.1088/1748-9326/9/11/114006/pdf</a:t>
            </a:r>
          </a:p>
        </p:txBody>
      </p:sp>
      <p:sp>
        <p:nvSpPr>
          <p:cNvPr id="4" name="Slide Number Placeholder 3"/>
          <p:cNvSpPr>
            <a:spLocks noGrp="1"/>
          </p:cNvSpPr>
          <p:nvPr>
            <p:ph type="sldNum" sz="quarter" idx="5"/>
          </p:nvPr>
        </p:nvSpPr>
        <p:spPr/>
        <p:txBody>
          <a:bodyPr/>
          <a:lstStyle/>
          <a:p>
            <a:fld id="{5B7AFCA4-71A0-45D8-9323-2ADCC47BA536}" type="slidenum">
              <a:rPr lang="en-US" smtClean="0"/>
              <a:t>98</a:t>
            </a:fld>
            <a:endParaRPr lang="en-US" dirty="0"/>
          </a:p>
        </p:txBody>
      </p:sp>
    </p:spTree>
    <p:extLst>
      <p:ext uri="{BB962C8B-B14F-4D97-AF65-F5344CB8AC3E}">
        <p14:creationId xmlns:p14="http://schemas.microsoft.com/office/powerpoint/2010/main" val="25808659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Why buy farmland  As an investment.</a:t>
            </a:r>
            <a:r>
              <a:rPr lang="en-US" baseline="0" dirty="0"/>
              <a:t>  Investors are anticipating the shortage of farmland and food with a growing number of humans on the planet.  </a:t>
            </a:r>
            <a:br>
              <a:rPr lang="en-US" baseline="0" dirty="0"/>
            </a:br>
            <a:br>
              <a:rPr lang="en-US" baseline="0" dirty="0"/>
            </a:br>
            <a:r>
              <a:rPr lang="en-US" dirty="0"/>
              <a:t>This graphic shows the top 20 countries in the global land trade network, ordered by the largest number of trading partners. The gray bars indicate “imports” – where the country listed is buying another country’s land – while the red bars indicate “exports,” or countries that are selling their land.</a:t>
            </a:r>
            <a:br>
              <a:rPr lang="en-US" dirty="0"/>
            </a:br>
            <a:br>
              <a:rPr lang="en-US" dirty="0"/>
            </a:br>
            <a:r>
              <a:rPr lang="en-US" dirty="0"/>
              <a:t>https://iopscience.iop.org/article/10.1088/1748-9326/9/11/114006/pdf</a:t>
            </a:r>
            <a:br>
              <a:rPr lang="en-US" baseline="0" dirty="0"/>
            </a:b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7EFE74A2-9389-45A6-8F85-86EEFA51B637}" type="slidenum">
              <a:rPr lang="en-US" smtClean="0"/>
              <a:pPr/>
              <a:t>99</a:t>
            </a:fld>
            <a:endParaRPr lang="en-US" dirty="0"/>
          </a:p>
        </p:txBody>
      </p:sp>
    </p:spTree>
    <p:extLst>
      <p:ext uri="{BB962C8B-B14F-4D97-AF65-F5344CB8AC3E}">
        <p14:creationId xmlns:p14="http://schemas.microsoft.com/office/powerpoint/2010/main" val="310131335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https://www.thedailyscoop.com/news/retail-industry/which-foreign-country-owns-most-farmland-us-hint-its-not-china</a:t>
            </a:r>
          </a:p>
          <a:p>
            <a:endParaRPr lang="en-US" dirty="0"/>
          </a:p>
          <a:p>
            <a:r>
              <a:rPr lang="en-US" dirty="0"/>
              <a:t>China doesn’t own the most farmland in the U.S., according to a new USDA report. It’s actually Canada, followed by the Netherlands,  Italy, the United Kingdom, and Germany</a:t>
            </a:r>
            <a:br>
              <a:rPr lang="en-US" dirty="0"/>
            </a:br>
            <a:br>
              <a:rPr lang="en-US" dirty="0"/>
            </a:br>
            <a:r>
              <a:rPr lang="en-US" dirty="0"/>
              <a:t>All told, 43.4 million acres of forest and farmland in the U.S., or 3.4% of all ag land, is foreign owned as of Dec. 31, 2022. </a:t>
            </a:r>
            <a:br>
              <a:rPr lang="en-US" dirty="0"/>
            </a:br>
            <a:br>
              <a:rPr lang="en-US" dirty="0"/>
            </a:br>
            <a:r>
              <a:rPr lang="en-US" dirty="0"/>
              <a:t>USDA says the two biggest Chinese-owned companies with land holdings in the U.S. are Brazos Highland and Murphy Brown LLC, which owns Smithfield Foods. </a:t>
            </a:r>
          </a:p>
        </p:txBody>
      </p:sp>
      <p:sp>
        <p:nvSpPr>
          <p:cNvPr id="4" name="Slide Number Placeholder 3"/>
          <p:cNvSpPr>
            <a:spLocks noGrp="1"/>
          </p:cNvSpPr>
          <p:nvPr>
            <p:ph type="sldNum" sz="quarter" idx="5"/>
          </p:nvPr>
        </p:nvSpPr>
        <p:spPr/>
        <p:txBody>
          <a:bodyPr/>
          <a:lstStyle/>
          <a:p>
            <a:fld id="{5B7AFCA4-71A0-45D8-9323-2ADCC47BA536}" type="slidenum">
              <a:rPr lang="en-US" smtClean="0"/>
              <a:t>100</a:t>
            </a:fld>
            <a:endParaRPr lang="en-US" dirty="0"/>
          </a:p>
        </p:txBody>
      </p:sp>
    </p:spTree>
    <p:extLst>
      <p:ext uri="{BB962C8B-B14F-4D97-AF65-F5344CB8AC3E}">
        <p14:creationId xmlns:p14="http://schemas.microsoft.com/office/powerpoint/2010/main" val="170300987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https://www.nytimes.com/2023/09/25/dining/climate-change-fruits-vegetables.html</a:t>
            </a:r>
          </a:p>
        </p:txBody>
      </p:sp>
      <p:sp>
        <p:nvSpPr>
          <p:cNvPr id="4" name="Slide Number Placeholder 3"/>
          <p:cNvSpPr>
            <a:spLocks noGrp="1"/>
          </p:cNvSpPr>
          <p:nvPr>
            <p:ph type="sldNum" sz="quarter" idx="5"/>
          </p:nvPr>
        </p:nvSpPr>
        <p:spPr/>
        <p:txBody>
          <a:bodyPr/>
          <a:lstStyle/>
          <a:p>
            <a:fld id="{5B7AFCA4-71A0-45D8-9323-2ADCC47BA536}" type="slidenum">
              <a:rPr lang="en-US" smtClean="0"/>
              <a:t>101</a:t>
            </a:fld>
            <a:endParaRPr lang="en-US" dirty="0"/>
          </a:p>
        </p:txBody>
      </p:sp>
    </p:spTree>
    <p:extLst>
      <p:ext uri="{BB962C8B-B14F-4D97-AF65-F5344CB8AC3E}">
        <p14:creationId xmlns:p14="http://schemas.microsoft.com/office/powerpoint/2010/main" val="429355096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Crop yield response to warming in California’s Central Valley based on higher emission scenario (A2) and lower emission scenario (B1) .</a:t>
            </a:r>
            <a:br>
              <a:rPr lang="en-US" dirty="0"/>
            </a:br>
            <a:br>
              <a:rPr lang="en-US" dirty="0"/>
            </a:b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www.pnas.org/cgi/doi/10.1073/pnas.1701762114</a:t>
            </a:r>
            <a:endParaRPr lang="en-US" dirty="0"/>
          </a:p>
        </p:txBody>
      </p:sp>
      <p:sp>
        <p:nvSpPr>
          <p:cNvPr id="4" name="Slide Number Placeholder 3"/>
          <p:cNvSpPr>
            <a:spLocks noGrp="1"/>
          </p:cNvSpPr>
          <p:nvPr>
            <p:ph type="sldNum" sz="quarter" idx="10"/>
          </p:nvPr>
        </p:nvSpPr>
        <p:spPr/>
        <p:txBody>
          <a:bodyPr/>
          <a:lstStyle/>
          <a:p>
            <a:fld id="{3FF316E3-B745-4615-A032-B85BC631EF65}" type="slidenum">
              <a:rPr lang="en-US" smtClean="0"/>
              <a:t>102</a:t>
            </a:fld>
            <a:endParaRPr lang="en-US" dirty="0"/>
          </a:p>
        </p:txBody>
      </p:sp>
    </p:spTree>
    <p:extLst>
      <p:ext uri="{BB962C8B-B14F-4D97-AF65-F5344CB8AC3E}">
        <p14:creationId xmlns:p14="http://schemas.microsoft.com/office/powerpoint/2010/main" val="36005169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their 1970 classic </a:t>
            </a:r>
            <a:r>
              <a:rPr lang="en-US" i="1" dirty="0"/>
              <a:t>The Politics of Unreason</a:t>
            </a:r>
            <a:r>
              <a:rPr lang="en-US" dirty="0"/>
              <a:t>, the sociologists Seymour Lipset and Earl Raab coined a word for this black-and-white thinking: “simplism.” They defined it as “the unambiguous ascription of single causes and remedies for multifactored phenomena.” Reality was irrelevant to its advocates and strength of will was more important than attention to practicalities. For the simplist, “just </a:t>
            </a:r>
            <a:r>
              <a:rPr lang="en-US" i="1" dirty="0"/>
              <a:t>saying</a:t>
            </a:r>
            <a:r>
              <a:rPr lang="en-US" dirty="0"/>
              <a:t> the right thing, </a:t>
            </a:r>
            <a:r>
              <a:rPr lang="en-US" i="1" dirty="0"/>
              <a:t>believing </a:t>
            </a:r>
            <a:r>
              <a:rPr lang="en-US" dirty="0"/>
              <a:t>the right thing, is the substance of victory and remedy.”</a:t>
            </a:r>
            <a:br>
              <a:rPr lang="en-US" dirty="0"/>
            </a:br>
            <a:br>
              <a:rPr lang="en-US" dirty="0"/>
            </a:br>
            <a:r>
              <a:rPr lang="en-US" dirty="0"/>
              <a:t>https://www.persuasion.community/p/the-simpleton-manifesto</a:t>
            </a:r>
          </a:p>
        </p:txBody>
      </p:sp>
      <p:sp>
        <p:nvSpPr>
          <p:cNvPr id="4" name="Slide Number Placeholder 3"/>
          <p:cNvSpPr>
            <a:spLocks noGrp="1"/>
          </p:cNvSpPr>
          <p:nvPr>
            <p:ph type="sldNum" sz="quarter" idx="5"/>
          </p:nvPr>
        </p:nvSpPr>
        <p:spPr/>
        <p:txBody>
          <a:bodyPr/>
          <a:lstStyle/>
          <a:p>
            <a:fld id="{5B7AFCA4-71A0-45D8-9323-2ADCC47BA536}" type="slidenum">
              <a:rPr lang="en-US" smtClean="0"/>
              <a:t>103</a:t>
            </a:fld>
            <a:endParaRPr lang="en-US" dirty="0"/>
          </a:p>
        </p:txBody>
      </p:sp>
    </p:spTree>
    <p:extLst>
      <p:ext uri="{BB962C8B-B14F-4D97-AF65-F5344CB8AC3E}">
        <p14:creationId xmlns:p14="http://schemas.microsoft.com/office/powerpoint/2010/main" val="36402639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Rail against the harms of agricultural industry, but what are you going to do without it?  We are in a precarious position – returning to some romanticized version of an all-organic world is not possible, nor is it possible for agriculture </a:t>
            </a:r>
            <a:r>
              <a:rPr lang="en-US"/>
              <a:t>to continue as it is doing now. </a:t>
            </a:r>
            <a:endParaRPr lang="en-US" dirty="0"/>
          </a:p>
        </p:txBody>
      </p:sp>
      <p:sp>
        <p:nvSpPr>
          <p:cNvPr id="4" name="Slide Number Placeholder 3"/>
          <p:cNvSpPr>
            <a:spLocks noGrp="1"/>
          </p:cNvSpPr>
          <p:nvPr>
            <p:ph type="sldNum" sz="quarter" idx="5"/>
          </p:nvPr>
        </p:nvSpPr>
        <p:spPr/>
        <p:txBody>
          <a:bodyPr/>
          <a:lstStyle/>
          <a:p>
            <a:fld id="{5B7AFCA4-71A0-45D8-9323-2ADCC47BA536}" type="slidenum">
              <a:rPr lang="en-US" smtClean="0"/>
              <a:t>105</a:t>
            </a:fld>
            <a:endParaRPr lang="en-US" dirty="0"/>
          </a:p>
        </p:txBody>
      </p:sp>
    </p:spTree>
    <p:extLst>
      <p:ext uri="{BB962C8B-B14F-4D97-AF65-F5344CB8AC3E}">
        <p14:creationId xmlns:p14="http://schemas.microsoft.com/office/powerpoint/2010/main" val="1670597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200" b="0" i="0" u="none" strike="noStrike" baseline="0" dirty="0">
              <a:latin typeface="AdvOTa59ec3b8"/>
            </a:endParaRPr>
          </a:p>
          <a:p>
            <a:pPr algn="l"/>
            <a:r>
              <a:rPr lang="en-US" sz="2800" b="0" i="0" dirty="0">
                <a:solidFill>
                  <a:srgbClr val="222222"/>
                </a:solidFill>
                <a:effectLst/>
                <a:latin typeface="Arial" panose="020B0604020202020204" pitchFamily="34" charset="0"/>
              </a:rPr>
              <a:t>Milner, G. R. (2019). Early agriculture’s toll on human health. </a:t>
            </a:r>
            <a:r>
              <a:rPr lang="en-US" sz="2800" b="0" i="1" dirty="0">
                <a:solidFill>
                  <a:srgbClr val="222222"/>
                </a:solidFill>
                <a:effectLst/>
                <a:latin typeface="Arial" panose="020B0604020202020204" pitchFamily="34" charset="0"/>
              </a:rPr>
              <a:t>Proceedings of the National Academy of Sciences</a:t>
            </a:r>
            <a:r>
              <a:rPr lang="en-US" sz="2800" b="0" i="0" dirty="0">
                <a:solidFill>
                  <a:srgbClr val="222222"/>
                </a:solidFill>
                <a:effectLst/>
                <a:latin typeface="Arial" panose="020B0604020202020204" pitchFamily="34" charset="0"/>
              </a:rPr>
              <a:t>, </a:t>
            </a:r>
            <a:r>
              <a:rPr lang="en-US" sz="2800" b="0" i="1" dirty="0">
                <a:solidFill>
                  <a:srgbClr val="222222"/>
                </a:solidFill>
                <a:effectLst/>
                <a:latin typeface="Arial" panose="020B0604020202020204" pitchFamily="34" charset="0"/>
              </a:rPr>
              <a:t>116</a:t>
            </a:r>
            <a:r>
              <a:rPr lang="en-US" sz="2800" b="0" i="0" dirty="0">
                <a:solidFill>
                  <a:srgbClr val="222222"/>
                </a:solidFill>
                <a:effectLst/>
                <a:latin typeface="Arial" panose="020B0604020202020204" pitchFamily="34" charset="0"/>
              </a:rPr>
              <a:t>(28), 13721-13723.</a:t>
            </a:r>
          </a:p>
          <a:p>
            <a:pPr algn="l"/>
            <a:endParaRPr lang="en-US" sz="2800" b="0" i="0" dirty="0">
              <a:solidFill>
                <a:srgbClr val="222222"/>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baseline="0" dirty="0">
                <a:latin typeface="Calibri Light" panose="020F0302020204030204" pitchFamily="34" charset="0"/>
                <a:ea typeface="Calibri Light" panose="020F0302020204030204" pitchFamily="34" charset="0"/>
                <a:cs typeface="Calibri Light" panose="020F0302020204030204" pitchFamily="34" charset="0"/>
              </a:rPr>
              <a:t>In 1960s, studies of societies that pursued foraging ways of life postulated they were not just staying one step ahead of starvation. They were considered the original affluent societies because of the plentiful food and leisure time.  That was not the case with the domestication of agriculture and the changes that came with it. </a:t>
            </a:r>
            <a:endParaRPr lang="en-US" dirty="0">
              <a:latin typeface="Calibri Light" panose="020F0302020204030204" pitchFamily="34" charset="0"/>
              <a:ea typeface="Calibri Light" panose="020F0302020204030204" pitchFamily="34" charset="0"/>
              <a:cs typeface="Calibri Light" panose="020F0302020204030204" pitchFamily="34" charset="0"/>
            </a:endParaRPr>
          </a:p>
          <a:p>
            <a:pPr algn="l"/>
            <a:endParaRPr lang="en-US" dirty="0"/>
          </a:p>
        </p:txBody>
      </p:sp>
      <p:sp>
        <p:nvSpPr>
          <p:cNvPr id="4" name="Slide Number Placeholder 3"/>
          <p:cNvSpPr>
            <a:spLocks noGrp="1"/>
          </p:cNvSpPr>
          <p:nvPr>
            <p:ph type="sldNum" sz="quarter" idx="5"/>
          </p:nvPr>
        </p:nvSpPr>
        <p:spPr/>
        <p:txBody>
          <a:bodyPr/>
          <a:lstStyle/>
          <a:p>
            <a:fld id="{5B7AFCA4-71A0-45D8-9323-2ADCC47BA536}" type="slidenum">
              <a:rPr lang="en-US" smtClean="0"/>
              <a:t>8</a:t>
            </a:fld>
            <a:endParaRPr lang="en-US" dirty="0"/>
          </a:p>
        </p:txBody>
      </p:sp>
    </p:spTree>
    <p:extLst>
      <p:ext uri="{BB962C8B-B14F-4D97-AF65-F5344CB8AC3E}">
        <p14:creationId xmlns:p14="http://schemas.microsoft.com/office/powerpoint/2010/main" val="2924024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2800" b="0" i="0" dirty="0">
                <a:solidFill>
                  <a:srgbClr val="222222"/>
                </a:solidFill>
                <a:effectLst/>
                <a:latin typeface="Arial" panose="020B0604020202020204" pitchFamily="34" charset="0"/>
              </a:rPr>
              <a:t>Milner, G. R. (2019). Early agriculture’s toll on human health. </a:t>
            </a:r>
            <a:r>
              <a:rPr lang="en-US" sz="2800" b="0" i="1" dirty="0">
                <a:solidFill>
                  <a:srgbClr val="222222"/>
                </a:solidFill>
                <a:effectLst/>
                <a:latin typeface="Arial" panose="020B0604020202020204" pitchFamily="34" charset="0"/>
              </a:rPr>
              <a:t>Proceedings of the National Academy of Sciences</a:t>
            </a:r>
            <a:r>
              <a:rPr lang="en-US" sz="2800" b="0" i="0" dirty="0">
                <a:solidFill>
                  <a:srgbClr val="222222"/>
                </a:solidFill>
                <a:effectLst/>
                <a:latin typeface="Arial" panose="020B0604020202020204" pitchFamily="34" charset="0"/>
              </a:rPr>
              <a:t>, </a:t>
            </a:r>
            <a:r>
              <a:rPr lang="en-US" sz="2800" b="0" i="1" dirty="0">
                <a:solidFill>
                  <a:srgbClr val="222222"/>
                </a:solidFill>
                <a:effectLst/>
                <a:latin typeface="Arial" panose="020B0604020202020204" pitchFamily="34" charset="0"/>
              </a:rPr>
              <a:t>116</a:t>
            </a:r>
            <a:r>
              <a:rPr lang="en-US" sz="2800" b="0" i="0" dirty="0">
                <a:solidFill>
                  <a:srgbClr val="222222"/>
                </a:solidFill>
                <a:effectLst/>
                <a:latin typeface="Arial" panose="020B0604020202020204" pitchFamily="34" charset="0"/>
              </a:rPr>
              <a:t>(28), 13721-13723.</a:t>
            </a:r>
            <a:endParaRPr lang="en-US" dirty="0"/>
          </a:p>
        </p:txBody>
      </p:sp>
      <p:sp>
        <p:nvSpPr>
          <p:cNvPr id="4" name="Slide Number Placeholder 3"/>
          <p:cNvSpPr>
            <a:spLocks noGrp="1"/>
          </p:cNvSpPr>
          <p:nvPr>
            <p:ph type="sldNum" sz="quarter" idx="5"/>
          </p:nvPr>
        </p:nvSpPr>
        <p:spPr/>
        <p:txBody>
          <a:bodyPr/>
          <a:lstStyle/>
          <a:p>
            <a:fld id="{5B7AFCA4-71A0-45D8-9323-2ADCC47BA536}" type="slidenum">
              <a:rPr lang="en-US" smtClean="0"/>
              <a:t>9</a:t>
            </a:fld>
            <a:endParaRPr lang="en-US" dirty="0"/>
          </a:p>
        </p:txBody>
      </p:sp>
    </p:spTree>
    <p:extLst>
      <p:ext uri="{BB962C8B-B14F-4D97-AF65-F5344CB8AC3E}">
        <p14:creationId xmlns:p14="http://schemas.microsoft.com/office/powerpoint/2010/main" val="40195882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904D8-6790-484C-889C-50FE98EA05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D38C53-5085-08BD-C810-BBC52B23031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77390A-794D-C5D8-345B-1CF0E2B0FAC6}"/>
              </a:ext>
            </a:extLst>
          </p:cNvPr>
          <p:cNvSpPr>
            <a:spLocks noGrp="1"/>
          </p:cNvSpPr>
          <p:nvPr>
            <p:ph type="dt" sz="half" idx="10"/>
          </p:nvPr>
        </p:nvSpPr>
        <p:spPr/>
        <p:txBody>
          <a:bodyPr/>
          <a:lstStyle/>
          <a:p>
            <a:fld id="{16D917FE-E736-4119-ABE5-DBE91DDECD62}" type="datetimeFigureOut">
              <a:rPr lang="en-US" smtClean="0"/>
              <a:t>3/29/2024</a:t>
            </a:fld>
            <a:endParaRPr lang="en-US" dirty="0"/>
          </a:p>
        </p:txBody>
      </p:sp>
      <p:sp>
        <p:nvSpPr>
          <p:cNvPr id="5" name="Footer Placeholder 4">
            <a:extLst>
              <a:ext uri="{FF2B5EF4-FFF2-40B4-BE49-F238E27FC236}">
                <a16:creationId xmlns:a16="http://schemas.microsoft.com/office/drawing/2014/main" id="{13DF3DCD-7F0D-44DE-EE68-027FE1A93AE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7106A9F-DCE2-798C-B07F-3D25D169F545}"/>
              </a:ext>
            </a:extLst>
          </p:cNvPr>
          <p:cNvSpPr>
            <a:spLocks noGrp="1"/>
          </p:cNvSpPr>
          <p:nvPr>
            <p:ph type="sldNum" sz="quarter" idx="12"/>
          </p:nvPr>
        </p:nvSpPr>
        <p:spPr/>
        <p:txBody>
          <a:bodyPr/>
          <a:lstStyle/>
          <a:p>
            <a:fld id="{AFDE752B-35CE-438F-9A41-56A711357EF0}" type="slidenum">
              <a:rPr lang="en-US" smtClean="0"/>
              <a:t>‹#›</a:t>
            </a:fld>
            <a:endParaRPr lang="en-US" dirty="0"/>
          </a:p>
        </p:txBody>
      </p:sp>
    </p:spTree>
    <p:extLst>
      <p:ext uri="{BB962C8B-B14F-4D97-AF65-F5344CB8AC3E}">
        <p14:creationId xmlns:p14="http://schemas.microsoft.com/office/powerpoint/2010/main" val="35196166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30B73-1D6D-DD2C-7FE1-E2F38B196E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22F1BE2-2310-ABEA-8B4C-AD63C63CA7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F6D9D72-B8F2-BF87-459C-44F75E271BDA}"/>
              </a:ext>
            </a:extLst>
          </p:cNvPr>
          <p:cNvSpPr>
            <a:spLocks noGrp="1"/>
          </p:cNvSpPr>
          <p:nvPr>
            <p:ph type="dt" sz="half" idx="10"/>
          </p:nvPr>
        </p:nvSpPr>
        <p:spPr/>
        <p:txBody>
          <a:bodyPr/>
          <a:lstStyle/>
          <a:p>
            <a:fld id="{16D917FE-E736-4119-ABE5-DBE91DDECD62}" type="datetimeFigureOut">
              <a:rPr lang="en-US" smtClean="0"/>
              <a:t>3/29/2024</a:t>
            </a:fld>
            <a:endParaRPr lang="en-US" dirty="0"/>
          </a:p>
        </p:txBody>
      </p:sp>
      <p:sp>
        <p:nvSpPr>
          <p:cNvPr id="5" name="Footer Placeholder 4">
            <a:extLst>
              <a:ext uri="{FF2B5EF4-FFF2-40B4-BE49-F238E27FC236}">
                <a16:creationId xmlns:a16="http://schemas.microsoft.com/office/drawing/2014/main" id="{6F947D76-091A-DBEA-5489-88997D193BD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873E3F0-F1A7-4A59-88CF-628E43CF97F9}"/>
              </a:ext>
            </a:extLst>
          </p:cNvPr>
          <p:cNvSpPr>
            <a:spLocks noGrp="1"/>
          </p:cNvSpPr>
          <p:nvPr>
            <p:ph type="sldNum" sz="quarter" idx="12"/>
          </p:nvPr>
        </p:nvSpPr>
        <p:spPr/>
        <p:txBody>
          <a:bodyPr/>
          <a:lstStyle/>
          <a:p>
            <a:fld id="{AFDE752B-35CE-438F-9A41-56A711357EF0}" type="slidenum">
              <a:rPr lang="en-US" smtClean="0"/>
              <a:t>‹#›</a:t>
            </a:fld>
            <a:endParaRPr lang="en-US" dirty="0"/>
          </a:p>
        </p:txBody>
      </p:sp>
    </p:spTree>
    <p:extLst>
      <p:ext uri="{BB962C8B-B14F-4D97-AF65-F5344CB8AC3E}">
        <p14:creationId xmlns:p14="http://schemas.microsoft.com/office/powerpoint/2010/main" val="37303068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176101D-3C28-44FF-8E59-B2B071B218F7}" type="datetimeFigureOut">
              <a:rPr lang="en-US" smtClean="0"/>
              <a:pPr/>
              <a:t>3/29/2024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773836C-57A9-4CC3-9CCD-17CB890AFDC1}" type="slidenum">
              <a:rPr lang="en-US" smtClean="0"/>
              <a:pPr/>
              <a:t>‹#›</a:t>
            </a:fld>
            <a:endParaRPr lang="en-US" dirty="0"/>
          </a:p>
        </p:txBody>
      </p:sp>
    </p:spTree>
    <p:extLst>
      <p:ext uri="{BB962C8B-B14F-4D97-AF65-F5344CB8AC3E}">
        <p14:creationId xmlns:p14="http://schemas.microsoft.com/office/powerpoint/2010/main" val="3323740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176101D-3C28-44FF-8E59-B2B071B218F7}" type="datetimeFigureOut">
              <a:rPr lang="en-US" smtClean="0"/>
              <a:pPr/>
              <a:t>3/29/2024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773836C-57A9-4CC3-9CCD-17CB890AFDC1}" type="slidenum">
              <a:rPr lang="en-US" smtClean="0"/>
              <a:pPr/>
              <a:t>‹#›</a:t>
            </a:fld>
            <a:endParaRPr lang="en-US" dirty="0"/>
          </a:p>
        </p:txBody>
      </p:sp>
    </p:spTree>
    <p:extLst>
      <p:ext uri="{BB962C8B-B14F-4D97-AF65-F5344CB8AC3E}">
        <p14:creationId xmlns:p14="http://schemas.microsoft.com/office/powerpoint/2010/main" val="351858903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6.xml"/><Relationship Id="rId1"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3/29/2024</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B0DCA3-470F-AF34-89DE-4106B7A9BC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232A94B-C441-1AFA-5EE4-32B7746EAA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C4D1A9-E04A-FD0C-9648-C52F588534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6D917FE-E736-4119-ABE5-DBE91DDECD62}" type="datetimeFigureOut">
              <a:rPr lang="en-US" smtClean="0"/>
              <a:t>3/29/2024</a:t>
            </a:fld>
            <a:endParaRPr lang="en-US" dirty="0"/>
          </a:p>
        </p:txBody>
      </p:sp>
      <p:sp>
        <p:nvSpPr>
          <p:cNvPr id="5" name="Footer Placeholder 4">
            <a:extLst>
              <a:ext uri="{FF2B5EF4-FFF2-40B4-BE49-F238E27FC236}">
                <a16:creationId xmlns:a16="http://schemas.microsoft.com/office/drawing/2014/main" id="{6772CFDE-EAF0-5208-DFBE-580D911F06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C80336A3-D590-4B5B-19FC-2A70E5BD63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FDE752B-35CE-438F-9A41-56A711357EF0}" type="slidenum">
              <a:rPr lang="en-US" smtClean="0"/>
              <a:t>‹#›</a:t>
            </a:fld>
            <a:endParaRPr lang="en-US" dirty="0"/>
          </a:p>
        </p:txBody>
      </p:sp>
    </p:spTree>
    <p:extLst>
      <p:ext uri="{BB962C8B-B14F-4D97-AF65-F5344CB8AC3E}">
        <p14:creationId xmlns:p14="http://schemas.microsoft.com/office/powerpoint/2010/main" val="2694364226"/>
      </p:ext>
    </p:extLst>
  </p:cSld>
  <p:clrMap bg1="lt1" tx1="dk1" bg2="lt2" tx2="dk2" accent1="accent1" accent2="accent2" accent3="accent3" accent4="accent4" accent5="accent5" accent6="accent6" hlink="hlink" folHlink="folHlink"/>
  <p:sldLayoutIdLst>
    <p:sldLayoutId id="2147483650" r:id="rId1"/>
    <p:sldLayoutId id="214748364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76101D-3C28-44FF-8E59-B2B071B218F7}" type="datetimeFigureOut">
              <a:rPr lang="en-US" smtClean="0"/>
              <a:pPr/>
              <a:t>3/29/2024</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73836C-57A9-4CC3-9CCD-17CB890AFDC1}" type="slidenum">
              <a:rPr lang="en-US" smtClean="0"/>
              <a:pPr/>
              <a:t>‹#›</a:t>
            </a:fld>
            <a:endParaRPr lang="en-US" dirty="0"/>
          </a:p>
        </p:txBody>
      </p:sp>
    </p:spTree>
    <p:extLst>
      <p:ext uri="{BB962C8B-B14F-4D97-AF65-F5344CB8AC3E}">
        <p14:creationId xmlns:p14="http://schemas.microsoft.com/office/powerpoint/2010/main" val="1850006842"/>
      </p:ext>
    </p:extLst>
  </p:cSld>
  <p:clrMap bg1="lt1" tx1="dk1" bg2="lt2" tx2="dk2" accent1="accent1" accent2="accent2" accent3="accent3" accent4="accent4" accent5="accent5" accent6="accent6" hlink="hlink" folHlink="folHlink"/>
  <p:sldLayoutIdLst>
    <p:sldLayoutId id="2147483685" r:id="rId1"/>
    <p:sldLayoutId id="2147483686"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www.theguardian.com/science/2009/sep/13/norman-borlaug-obituary" TargetMode="External"/><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40.jpeg"/></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6.xml"/><Relationship Id="rId1" Type="http://schemas.openxmlformats.org/officeDocument/2006/relationships/video" Target="https://www.youtube.com/embed/GYpnTF_BRZw?feature=oembed"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world.time.com/2013/09/20/hungry-planet-what-the-world-eats/photo/ger_130614_331_x/"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4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2.webp"/><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hyperlink" Target="http://www.nytimes.com/2014/07/30/business/international/cambodia-looks-to-put-its-rice-on-the-worlds-plate.html?mabReward=RI:7&amp;action=click&amp;pgtype=Homepage&amp;region=CColumn&amp;module=Recommendation&amp;src=rechp&amp;WT.nav=RecEngine&amp;_r=0" TargetMode="External"/><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image" Target="../media/image57.png"/></Relationships>
</file>

<file path=ppt/slides/_rels/slide58.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61.gif"/><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4.xml"/><Relationship Id="rId1" Type="http://schemas.openxmlformats.org/officeDocument/2006/relationships/slideLayout" Target="../slideLayouts/slideLayout5.xml"/><Relationship Id="rId5" Type="http://schemas.openxmlformats.org/officeDocument/2006/relationships/image" Target="../media/image74.gif"/><Relationship Id="rId4" Type="http://schemas.openxmlformats.org/officeDocument/2006/relationships/image" Target="../media/image73.jpg"/></Relationships>
</file>

<file path=ppt/slides/_rels/slide7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hyperlink" Target="http://www.nytimes.com/2014/05/30/books/the-third-plate-by-dan-barber.html" TargetMode="External"/><Relationship Id="rId2" Type="http://schemas.openxmlformats.org/officeDocument/2006/relationships/notesSlide" Target="../notesSlides/notesSlide59.xml"/><Relationship Id="rId1" Type="http://schemas.openxmlformats.org/officeDocument/2006/relationships/slideLayout" Target="../slideLayouts/slideLayout6.xml"/><Relationship Id="rId5" Type="http://schemas.openxmlformats.org/officeDocument/2006/relationships/image" Target="../media/image80.jpeg"/><Relationship Id="rId4" Type="http://schemas.openxmlformats.org/officeDocument/2006/relationships/image" Target="../media/image79.jpeg"/></Relationships>
</file>

<file path=ppt/slides/_rels/slide78.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hyperlink" Target="http://www.nytimes.com/2014/08/24/sunday-review/rethinking-eating.html" TargetMode="External"/><Relationship Id="rId2" Type="http://schemas.openxmlformats.org/officeDocument/2006/relationships/notesSlide" Target="../notesSlides/notesSlide60.xml"/><Relationship Id="rId1" Type="http://schemas.openxmlformats.org/officeDocument/2006/relationships/slideLayout" Target="../slideLayouts/slideLayout6.xml"/><Relationship Id="rId5" Type="http://schemas.openxmlformats.org/officeDocument/2006/relationships/image" Target="../media/image86.png"/><Relationship Id="rId4" Type="http://schemas.openxmlformats.org/officeDocument/2006/relationships/image" Target="../media/image85.png"/></Relationships>
</file>

<file path=ppt/slides/_rels/slide8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6.xml"/><Relationship Id="rId1" Type="http://schemas.openxmlformats.org/officeDocument/2006/relationships/video" Target="https://www.youtube.com/embed/7J9f59usLfI?feature=oembed" TargetMode="External"/><Relationship Id="rId4" Type="http://schemas.openxmlformats.org/officeDocument/2006/relationships/image" Target="../media/image93.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8.xml"/><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458200" cy="1143000"/>
          </a:xfrm>
        </p:spPr>
        <p:txBody>
          <a:bodyPr>
            <a:normAutofit/>
          </a:bodyPr>
          <a:lstStyle/>
          <a:p>
            <a:r>
              <a:rPr lang="en-US" dirty="0">
                <a:latin typeface="Calibri Light" panose="020F0302020204030204" pitchFamily="34" charset="0"/>
                <a:ea typeface="Calibri Light" panose="020F0302020204030204" pitchFamily="34" charset="0"/>
                <a:cs typeface="Calibri Light" panose="020F0302020204030204" pitchFamily="34" charset="0"/>
              </a:rPr>
              <a:t>Engineering food</a:t>
            </a:r>
          </a:p>
        </p:txBody>
      </p:sp>
      <p:sp>
        <p:nvSpPr>
          <p:cNvPr id="3" name="Content Placeholder 2"/>
          <p:cNvSpPr>
            <a:spLocks noGrp="1"/>
          </p:cNvSpPr>
          <p:nvPr>
            <p:ph idx="1"/>
          </p:nvPr>
        </p:nvSpPr>
        <p:spPr>
          <a:xfrm>
            <a:off x="865237" y="1477962"/>
            <a:ext cx="10746659" cy="5105400"/>
          </a:xfrm>
        </p:spPr>
        <p:txBody>
          <a:bodyPr>
            <a:normAutofit/>
          </a:bodyPr>
          <a:lstStyle/>
          <a:p>
            <a:r>
              <a:rPr lang="en-US" sz="3600" dirty="0">
                <a:latin typeface="Calibri Light" panose="020F0302020204030204" pitchFamily="34" charset="0"/>
                <a:ea typeface="Calibri Light" panose="020F0302020204030204" pitchFamily="34" charset="0"/>
                <a:cs typeface="Calibri Light" panose="020F0302020204030204" pitchFamily="34" charset="0"/>
              </a:rPr>
              <a:t>Encompasses foragers to modern global agricultural processes</a:t>
            </a:r>
          </a:p>
          <a:p>
            <a:r>
              <a:rPr lang="en-US" sz="3600" dirty="0">
                <a:latin typeface="Calibri Light" panose="020F0302020204030204" pitchFamily="34" charset="0"/>
                <a:ea typeface="Calibri Light" panose="020F0302020204030204" pitchFamily="34" charset="0"/>
                <a:cs typeface="Calibri Light" panose="020F0302020204030204" pitchFamily="34" charset="0"/>
              </a:rPr>
              <a:t>Foraging comprised 95% of human history until these events initiated transitions</a:t>
            </a:r>
          </a:p>
          <a:p>
            <a:pPr lvl="1"/>
            <a:r>
              <a:rPr lang="en-US" sz="3200" dirty="0">
                <a:latin typeface="Calibri Light" panose="020F0302020204030204" pitchFamily="34" charset="0"/>
                <a:ea typeface="Calibri Light" panose="020F0302020204030204" pitchFamily="34" charset="0"/>
                <a:cs typeface="Calibri Light" panose="020F0302020204030204" pitchFamily="34" charset="0"/>
              </a:rPr>
              <a:t>Neolithic Revolution</a:t>
            </a:r>
          </a:p>
          <a:p>
            <a:pPr lvl="1"/>
            <a:r>
              <a:rPr lang="en-US" sz="3200" dirty="0">
                <a:latin typeface="Calibri Light" panose="020F0302020204030204" pitchFamily="34" charset="0"/>
                <a:ea typeface="Calibri Light" panose="020F0302020204030204" pitchFamily="34" charset="0"/>
                <a:cs typeface="Calibri Light" panose="020F0302020204030204" pitchFamily="34" charset="0"/>
              </a:rPr>
              <a:t>Columbian Exchange</a:t>
            </a:r>
          </a:p>
          <a:p>
            <a:pPr lvl="1"/>
            <a:r>
              <a:rPr lang="en-US" sz="3200" dirty="0">
                <a:latin typeface="Calibri Light" panose="020F0302020204030204" pitchFamily="34" charset="0"/>
                <a:ea typeface="Calibri Light" panose="020F0302020204030204" pitchFamily="34" charset="0"/>
                <a:cs typeface="Calibri Light" panose="020F0302020204030204" pitchFamily="34" charset="0"/>
              </a:rPr>
              <a:t>Green Revolution</a:t>
            </a:r>
          </a:p>
          <a:p>
            <a:pPr lvl="1"/>
            <a:endParaRPr lang="en-US" sz="2000" dirty="0">
              <a:latin typeface="Calibri Light" panose="020F0302020204030204" pitchFamily="34" charset="0"/>
              <a:ea typeface="Calibri Light" panose="020F0302020204030204" pitchFamily="34" charset="0"/>
              <a:cs typeface="Calibri Light" panose="020F0302020204030204" pitchFamily="34" charset="0"/>
            </a:endParaRPr>
          </a:p>
          <a:p>
            <a:pPr marL="0" indent="0">
              <a:buNone/>
            </a:pPr>
            <a:endParaRPr lang="en-US" sz="2800" dirty="0">
              <a:latin typeface="Calibri Light" panose="020F0302020204030204" pitchFamily="34" charset="0"/>
              <a:ea typeface="Calibri Light" panose="020F0302020204030204" pitchFamily="34" charset="0"/>
              <a:cs typeface="Calibri Light" panose="020F0302020204030204" pitchFamily="34" charset="0"/>
            </a:endParaRPr>
          </a:p>
          <a:p>
            <a:endParaRPr lang="en-US" dirty="0">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781003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6065520" cy="1143000"/>
          </a:xfrm>
        </p:spPr>
        <p:txBody>
          <a:bodyPr>
            <a:normAutofit/>
          </a:bodyPr>
          <a:lstStyle/>
          <a:p>
            <a:r>
              <a:rPr lang="en-US" dirty="0">
                <a:latin typeface="Calibri Light" panose="020F0302020204030204" pitchFamily="34" charset="0"/>
                <a:ea typeface="Calibri Light" panose="020F0302020204030204" pitchFamily="34" charset="0"/>
                <a:cs typeface="Calibri Light" panose="020F0302020204030204" pitchFamily="34" charset="0"/>
              </a:rPr>
              <a:t>The Columbian Exchange</a:t>
            </a:r>
          </a:p>
        </p:txBody>
      </p:sp>
      <p:sp>
        <p:nvSpPr>
          <p:cNvPr id="3" name="Content Placeholder 2"/>
          <p:cNvSpPr>
            <a:spLocks noGrp="1"/>
          </p:cNvSpPr>
          <p:nvPr>
            <p:ph idx="1"/>
          </p:nvPr>
        </p:nvSpPr>
        <p:spPr>
          <a:xfrm>
            <a:off x="193040" y="1600201"/>
            <a:ext cx="6776720" cy="4525963"/>
          </a:xfrm>
        </p:spPr>
        <p:txBody>
          <a:bodyPr>
            <a:noAutofit/>
          </a:bodyPr>
          <a:lstStyle/>
          <a:p>
            <a:r>
              <a:rPr lang="en-US" sz="2800" dirty="0">
                <a:latin typeface="Calibri Light" panose="020F0302020204030204" pitchFamily="34" charset="0"/>
                <a:ea typeface="Calibri Light" panose="020F0302020204030204" pitchFamily="34" charset="0"/>
                <a:cs typeface="Calibri Light" panose="020F0302020204030204" pitchFamily="34" charset="0"/>
              </a:rPr>
              <a:t>Occurred with global expansion of European power and colonization</a:t>
            </a:r>
          </a:p>
          <a:p>
            <a:r>
              <a:rPr lang="en-US" sz="2800" dirty="0">
                <a:latin typeface="Calibri Light" panose="020F0302020204030204" pitchFamily="34" charset="0"/>
                <a:ea typeface="Calibri Light" panose="020F0302020204030204" pitchFamily="34" charset="0"/>
                <a:cs typeface="Calibri Light" panose="020F0302020204030204" pitchFamily="34" charset="0"/>
              </a:rPr>
              <a:t>Led to global diffusion of domesticated crops and animals. </a:t>
            </a:r>
          </a:p>
          <a:p>
            <a:pPr marL="342900" lvl="1" indent="-342900">
              <a:buFont typeface="Arial" pitchFamily="34" charset="0"/>
              <a:buChar char="•"/>
            </a:pPr>
            <a:r>
              <a:rPr lang="en-US" dirty="0">
                <a:latin typeface="Calibri Light" panose="020F0302020204030204" pitchFamily="34" charset="0"/>
                <a:ea typeface="Calibri Light" panose="020F0302020204030204" pitchFamily="34" charset="0"/>
                <a:cs typeface="Calibri Light" panose="020F0302020204030204" pitchFamily="34" charset="0"/>
              </a:rPr>
              <a:t>Advantage: new types of foods spread around the world</a:t>
            </a:r>
          </a:p>
          <a:p>
            <a:pPr marL="342900" lvl="1" indent="-342900">
              <a:buFont typeface="Arial" pitchFamily="34" charset="0"/>
              <a:buChar char="•"/>
            </a:pPr>
            <a:r>
              <a:rPr lang="en-US" dirty="0">
                <a:latin typeface="Calibri Light" panose="020F0302020204030204" pitchFamily="34" charset="0"/>
                <a:ea typeface="Calibri Light" panose="020F0302020204030204" pitchFamily="34" charset="0"/>
                <a:cs typeface="Calibri Light" panose="020F0302020204030204" pitchFamily="34" charset="0"/>
              </a:rPr>
              <a:t>Disadvantages: two-way exchange of  disease-causing microbes, invasive species, and replacement of former foods with new ones </a:t>
            </a:r>
            <a:endParaRPr lang="en-US" sz="2400" dirty="0">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2050" name="Picture 2" descr="http://ecx.images-amazon.com/images/I/81ysVzsWKV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96481" y="274638"/>
            <a:ext cx="4673600" cy="6387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4090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fade">
                                      <p:cBhvr>
                                        <p:cTn id="15" dur="500"/>
                                        <p:tgtEl>
                                          <p:spTgt spid="205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map of the united states&#10;&#10;Description automatically generated">
            <a:extLst>
              <a:ext uri="{FF2B5EF4-FFF2-40B4-BE49-F238E27FC236}">
                <a16:creationId xmlns:a16="http://schemas.microsoft.com/office/drawing/2014/main" id="{B603502E-7513-8C57-8BDE-7B9C6177571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79883" y="0"/>
            <a:ext cx="11295529" cy="6400800"/>
          </a:xfrm>
        </p:spPr>
      </p:pic>
    </p:spTree>
    <p:extLst>
      <p:ext uri="{BB962C8B-B14F-4D97-AF65-F5344CB8AC3E}">
        <p14:creationId xmlns:p14="http://schemas.microsoft.com/office/powerpoint/2010/main" val="343568282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179294" y="150638"/>
            <a:ext cx="11761694" cy="1325563"/>
          </a:xfrm>
        </p:spPr>
        <p:txBody>
          <a:bodyPr>
            <a:normAutofit/>
          </a:bodyPr>
          <a:lstStyle/>
          <a:p>
            <a:pPr algn="ctr"/>
            <a:r>
              <a:rPr lang="en-US" dirty="0"/>
              <a:t>A second Green Revolution will take place in a rapidly changing climate</a:t>
            </a:r>
          </a:p>
        </p:txBody>
      </p:sp>
      <p:pic>
        <p:nvPicPr>
          <p:cNvPr id="7" name="Content Placeholder 6">
            <a:extLst>
              <a:ext uri="{FF2B5EF4-FFF2-40B4-BE49-F238E27FC236}">
                <a16:creationId xmlns:a16="http://schemas.microsoft.com/office/drawing/2014/main" id="{3F84F4EA-CAF4-3078-1307-B4320AB6822B}"/>
              </a:ext>
            </a:extLst>
          </p:cNvPr>
          <p:cNvPicPr>
            <a:picLocks noGrp="1" noChangeAspect="1"/>
          </p:cNvPicPr>
          <p:nvPr>
            <p:ph idx="1"/>
          </p:nvPr>
        </p:nvPicPr>
        <p:blipFill>
          <a:blip r:embed="rId3"/>
          <a:stretch>
            <a:fillRect/>
          </a:stretch>
        </p:blipFill>
        <p:spPr>
          <a:xfrm>
            <a:off x="544896" y="1825624"/>
            <a:ext cx="11091292" cy="4650999"/>
          </a:xfrm>
        </p:spPr>
      </p:pic>
    </p:spTree>
    <p:extLst>
      <p:ext uri="{BB962C8B-B14F-4D97-AF65-F5344CB8AC3E}">
        <p14:creationId xmlns:p14="http://schemas.microsoft.com/office/powerpoint/2010/main" val="52612152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aph of different types of crops&#10;&#10;Description automatically generated with medium confidence">
            <a:extLst>
              <a:ext uri="{FF2B5EF4-FFF2-40B4-BE49-F238E27FC236}">
                <a16:creationId xmlns:a16="http://schemas.microsoft.com/office/drawing/2014/main" id="{67746BDB-C08E-F331-F8EB-95B3C4A468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7788" y="0"/>
            <a:ext cx="10256423" cy="6858000"/>
          </a:xfrm>
          <a:prstGeom prst="rect">
            <a:avLst/>
          </a:prstGeom>
        </p:spPr>
      </p:pic>
    </p:spTree>
    <p:extLst>
      <p:ext uri="{BB962C8B-B14F-4D97-AF65-F5344CB8AC3E}">
        <p14:creationId xmlns:p14="http://schemas.microsoft.com/office/powerpoint/2010/main" val="106560172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8ED3B-7FBA-B239-AFD2-1F2B04ED08EB}"/>
              </a:ext>
            </a:extLst>
          </p:cNvPr>
          <p:cNvSpPr>
            <a:spLocks noGrp="1"/>
          </p:cNvSpPr>
          <p:nvPr>
            <p:ph type="title"/>
          </p:nvPr>
        </p:nvSpPr>
        <p:spPr>
          <a:xfrm>
            <a:off x="233082" y="365127"/>
            <a:ext cx="11958918" cy="1325563"/>
          </a:xfrm>
        </p:spPr>
        <p:txBody>
          <a:bodyPr>
            <a:normAutofit/>
          </a:bodyPr>
          <a:lstStyle/>
          <a:p>
            <a:pPr algn="ctr"/>
            <a:r>
              <a:rPr lang="en-US" sz="4000" dirty="0"/>
              <a:t>Simplism: the unambiguous ascription of single causes and remedies for multifactored phenomena</a:t>
            </a:r>
          </a:p>
        </p:txBody>
      </p:sp>
      <p:pic>
        <p:nvPicPr>
          <p:cNvPr id="5" name="Content Placeholder 4" descr="A person holding a large object in a tree&#10;&#10;Description automatically generated">
            <a:extLst>
              <a:ext uri="{FF2B5EF4-FFF2-40B4-BE49-F238E27FC236}">
                <a16:creationId xmlns:a16="http://schemas.microsoft.com/office/drawing/2014/main" id="{FD5D0A15-7709-688F-6A2F-8765FA52A38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70037" y="1966910"/>
            <a:ext cx="9051926" cy="4525963"/>
          </a:xfrm>
        </p:spPr>
      </p:pic>
    </p:spTree>
    <p:extLst>
      <p:ext uri="{BB962C8B-B14F-4D97-AF65-F5344CB8AC3E}">
        <p14:creationId xmlns:p14="http://schemas.microsoft.com/office/powerpoint/2010/main" val="158604458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C25AF-7EAE-0344-5BC2-E4B0FFC1CC61}"/>
              </a:ext>
            </a:extLst>
          </p:cNvPr>
          <p:cNvSpPr>
            <a:spLocks noGrp="1"/>
          </p:cNvSpPr>
          <p:nvPr>
            <p:ph type="title"/>
          </p:nvPr>
        </p:nvSpPr>
        <p:spPr/>
        <p:txBody>
          <a:bodyPr>
            <a:normAutofit/>
          </a:bodyPr>
          <a:lstStyle/>
          <a:p>
            <a:pPr algn="ctr"/>
            <a:r>
              <a:rPr lang="en-US" dirty="0"/>
              <a:t>Simplistic perspectives about sustainability and the next Green Revolution</a:t>
            </a:r>
          </a:p>
        </p:txBody>
      </p:sp>
      <p:sp>
        <p:nvSpPr>
          <p:cNvPr id="3" name="Content Placeholder 2">
            <a:extLst>
              <a:ext uri="{FF2B5EF4-FFF2-40B4-BE49-F238E27FC236}">
                <a16:creationId xmlns:a16="http://schemas.microsoft.com/office/drawing/2014/main" id="{E5FE333B-399A-CAD6-21FF-015B017D21C9}"/>
              </a:ext>
            </a:extLst>
          </p:cNvPr>
          <p:cNvSpPr>
            <a:spLocks noGrp="1" noRot="1" noMove="1" noResize="1" noEditPoints="1" noAdjustHandles="1" noChangeArrowheads="1" noChangeShapeType="1"/>
          </p:cNvSpPr>
          <p:nvPr>
            <p:ph idx="1"/>
          </p:nvPr>
        </p:nvSpPr>
        <p:spPr/>
        <p:txBody>
          <a:bodyPr>
            <a:normAutofit/>
          </a:bodyPr>
          <a:lstStyle/>
          <a:p>
            <a:pPr algn="l"/>
            <a:r>
              <a:rPr lang="en-US" sz="3200" b="0" i="0" u="none" strike="noStrike" baseline="0" dirty="0">
                <a:latin typeface="Calibri Light" panose="020F0302020204030204" pitchFamily="34" charset="0"/>
                <a:ea typeface="Calibri Light" panose="020F0302020204030204" pitchFamily="34" charset="0"/>
                <a:cs typeface="Calibri Light" panose="020F0302020204030204" pitchFamily="34" charset="0"/>
              </a:rPr>
              <a:t>The diversity of food systems, the range of cultures and peoples involved, the integration of </a:t>
            </a:r>
            <a:r>
              <a:rPr lang="en-US" sz="3200" dirty="0">
                <a:latin typeface="Calibri Light" panose="020F0302020204030204" pitchFamily="34" charset="0"/>
                <a:ea typeface="Calibri Light" panose="020F0302020204030204" pitchFamily="34" charset="0"/>
                <a:cs typeface="Calibri Light" panose="020F0302020204030204" pitchFamily="34" charset="0"/>
              </a:rPr>
              <a:t>places through trade, and variability in climate and soils m</a:t>
            </a:r>
            <a:r>
              <a:rPr lang="en-US" sz="3200" b="0" i="0" u="none" strike="noStrike" baseline="0" dirty="0">
                <a:latin typeface="Calibri Light" panose="020F0302020204030204" pitchFamily="34" charset="0"/>
                <a:ea typeface="Calibri Light" panose="020F0302020204030204" pitchFamily="34" charset="0"/>
                <a:cs typeface="Calibri Light" panose="020F0302020204030204" pitchFamily="34" charset="0"/>
              </a:rPr>
              <a:t>akes a forward-looking, proactive, and comprehensive food policy a major challenge</a:t>
            </a:r>
          </a:p>
          <a:p>
            <a:pPr algn="l"/>
            <a:r>
              <a:rPr lang="en-US" sz="3200" dirty="0">
                <a:latin typeface="Calibri Light" panose="020F0302020204030204" pitchFamily="34" charset="0"/>
                <a:ea typeface="Calibri Light" panose="020F0302020204030204" pitchFamily="34" charset="0"/>
                <a:cs typeface="Calibri Light" panose="020F0302020204030204" pitchFamily="34" charset="0"/>
              </a:rPr>
              <a:t>Solutions should be viewed as context-dependent, temporary and likely to lead to new problems</a:t>
            </a:r>
          </a:p>
          <a:p>
            <a:pPr algn="l"/>
            <a:r>
              <a:rPr lang="en-US" sz="3200" b="0" i="0" u="none" strike="noStrike" baseline="0" dirty="0">
                <a:latin typeface="Calibri Light" panose="020F0302020204030204" pitchFamily="34" charset="0"/>
                <a:ea typeface="Calibri Light" panose="020F0302020204030204" pitchFamily="34" charset="0"/>
                <a:cs typeface="Calibri Light" panose="020F0302020204030204" pitchFamily="34" charset="0"/>
              </a:rPr>
              <a:t>Ongoing experimentation is</a:t>
            </a:r>
            <a:r>
              <a:rPr lang="en-US" sz="3200" dirty="0">
                <a:latin typeface="Calibri Light" panose="020F0302020204030204" pitchFamily="34" charset="0"/>
                <a:ea typeface="Calibri Light" panose="020F0302020204030204" pitchFamily="34" charset="0"/>
                <a:cs typeface="Calibri Light" panose="020F0302020204030204" pitchFamily="34" charset="0"/>
              </a:rPr>
              <a:t> necessary to continue to meet global food demands, address current problems, and prepare for future ones</a:t>
            </a:r>
            <a:endParaRPr lang="en-US" sz="3200" b="0" i="0" u="none" strike="noStrike" baseline="0" dirty="0">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15469993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D1832-64BC-8023-114B-20FBE25E2E01}"/>
              </a:ext>
            </a:extLst>
          </p:cNvPr>
          <p:cNvSpPr>
            <a:spLocks noGrp="1"/>
          </p:cNvSpPr>
          <p:nvPr>
            <p:ph type="title"/>
          </p:nvPr>
        </p:nvSpPr>
        <p:spPr/>
        <p:txBody>
          <a:bodyPr>
            <a:normAutofit/>
          </a:bodyPr>
          <a:lstStyle/>
          <a:p>
            <a:r>
              <a:rPr lang="en-US" sz="4000" dirty="0"/>
              <a:t>A realistic complexity versus an idealized and ineffective simplicity</a:t>
            </a:r>
            <a:endParaRPr lang="en-US" sz="8000" dirty="0"/>
          </a:p>
        </p:txBody>
      </p:sp>
      <p:sp>
        <p:nvSpPr>
          <p:cNvPr id="3" name="Content Placeholder 2">
            <a:extLst>
              <a:ext uri="{FF2B5EF4-FFF2-40B4-BE49-F238E27FC236}">
                <a16:creationId xmlns:a16="http://schemas.microsoft.com/office/drawing/2014/main" id="{8FB17292-ADF4-0A80-4A5A-63BA4CE9C907}"/>
              </a:ext>
            </a:extLst>
          </p:cNvPr>
          <p:cNvSpPr>
            <a:spLocks noGrp="1"/>
          </p:cNvSpPr>
          <p:nvPr>
            <p:ph idx="1"/>
          </p:nvPr>
        </p:nvSpPr>
        <p:spPr/>
        <p:txBody>
          <a:bodyPr>
            <a:normAutofit lnSpcReduction="10000"/>
          </a:bodyPr>
          <a:lstStyle/>
          <a:p>
            <a:r>
              <a:rPr lang="en-US" dirty="0">
                <a:latin typeface="+mj-lt"/>
              </a:rPr>
              <a:t>How do we change existing food systems to address inequities in food access and prepare for a future where food demand could rise? (There are multiple issues to address not just one)</a:t>
            </a:r>
          </a:p>
          <a:p>
            <a:r>
              <a:rPr lang="en-US" dirty="0">
                <a:latin typeface="+mj-lt"/>
              </a:rPr>
              <a:t> </a:t>
            </a:r>
            <a:r>
              <a:rPr lang="en-US" sz="2800" dirty="0">
                <a:latin typeface="+mj-lt"/>
              </a:rPr>
              <a:t>W</a:t>
            </a:r>
            <a:r>
              <a:rPr lang="en-US" sz="2800" b="0" i="0" u="none" strike="noStrike" baseline="0" dirty="0">
                <a:latin typeface="+mj-lt"/>
              </a:rPr>
              <a:t>hat are the limits of sustainable livestock production in the US? (The question </a:t>
            </a:r>
            <a:r>
              <a:rPr lang="en-US" dirty="0">
                <a:latin typeface="+mj-lt"/>
              </a:rPr>
              <a:t>should not be how do we eliminate meat. Meat-eating is not likely to ever go away, and it is a problem in that only wealthier countries consume high volumes of meat)</a:t>
            </a:r>
          </a:p>
          <a:p>
            <a:r>
              <a:rPr lang="en-US" dirty="0">
                <a:latin typeface="+mj-lt"/>
              </a:rPr>
              <a:t>How do we find the middle ground between large, industrial scale farming and farming done by small producers? (Neither extreme is likely to be a universal solution and both can potentially complement each other)</a:t>
            </a:r>
          </a:p>
        </p:txBody>
      </p:sp>
    </p:spTree>
    <p:extLst>
      <p:ext uri="{BB962C8B-B14F-4D97-AF65-F5344CB8AC3E}">
        <p14:creationId xmlns:p14="http://schemas.microsoft.com/office/powerpoint/2010/main" val="1516931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print"/>
          <a:srcRect b="51300"/>
          <a:stretch/>
        </p:blipFill>
        <p:spPr>
          <a:xfrm>
            <a:off x="11663" y="1290321"/>
            <a:ext cx="6032592" cy="4531360"/>
          </a:xfrm>
          <a:prstGeom prst="rect">
            <a:avLst/>
          </a:prstGeom>
        </p:spPr>
      </p:pic>
      <p:pic>
        <p:nvPicPr>
          <p:cNvPr id="7" name="Content Placeholder 3">
            <a:extLst>
              <a:ext uri="{FF2B5EF4-FFF2-40B4-BE49-F238E27FC236}">
                <a16:creationId xmlns:a16="http://schemas.microsoft.com/office/drawing/2014/main" id="{F1FE7FE1-2FB9-7F80-29B3-D57061E679EB}"/>
              </a:ext>
            </a:extLst>
          </p:cNvPr>
          <p:cNvPicPr>
            <a:picLocks noChangeAspect="1"/>
          </p:cNvPicPr>
          <p:nvPr/>
        </p:nvPicPr>
        <p:blipFill rotWithShape="1">
          <a:blip r:embed="rId3" cstate="print"/>
          <a:srcRect t="51638"/>
          <a:stretch/>
        </p:blipFill>
        <p:spPr>
          <a:xfrm>
            <a:off x="6008429" y="1209040"/>
            <a:ext cx="6183571" cy="4612640"/>
          </a:xfrm>
          <a:prstGeom prst="rect">
            <a:avLst/>
          </a:prstGeom>
        </p:spPr>
      </p:pic>
    </p:spTree>
    <p:extLst>
      <p:ext uri="{BB962C8B-B14F-4D97-AF65-F5344CB8AC3E}">
        <p14:creationId xmlns:p14="http://schemas.microsoft.com/office/powerpoint/2010/main" val="2831052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440" y="167420"/>
            <a:ext cx="5729968" cy="1325563"/>
          </a:xfrm>
        </p:spPr>
        <p:txBody>
          <a:bodyPr/>
          <a:lstStyle/>
          <a:p>
            <a:pPr algn="ctr"/>
            <a:r>
              <a:rPr lang="en-US" dirty="0"/>
              <a:t>The Green Revolution</a:t>
            </a:r>
          </a:p>
        </p:txBody>
      </p:sp>
      <p:sp>
        <p:nvSpPr>
          <p:cNvPr id="3" name="Content Placeholder 2"/>
          <p:cNvSpPr>
            <a:spLocks noGrp="1"/>
          </p:cNvSpPr>
          <p:nvPr>
            <p:ph idx="1"/>
          </p:nvPr>
        </p:nvSpPr>
        <p:spPr>
          <a:xfrm>
            <a:off x="467360" y="1589315"/>
            <a:ext cx="5240021" cy="5050971"/>
          </a:xfrm>
        </p:spPr>
        <p:txBody>
          <a:bodyPr>
            <a:normAutofit fontScale="92500"/>
          </a:bodyPr>
          <a:lstStyle/>
          <a:p>
            <a:r>
              <a:rPr lang="en-US" dirty="0">
                <a:latin typeface="+mj-lt"/>
              </a:rPr>
              <a:t>In 1940s, plant geneticists began using traditional cross-breeding to create plants with desirable traits (semi-dwarfism, disease and pest resistance,  tolerance to drought and increased planting densities)</a:t>
            </a:r>
          </a:p>
          <a:p>
            <a:r>
              <a:rPr lang="en-US" dirty="0">
                <a:latin typeface="+mj-lt"/>
              </a:rPr>
              <a:t>Norman Borlaug bred new wheat varieties in response to famine in Mexico in 1940s but collective interest shifted to the need to bolster global food supply given the rapidly increasing global human population in 1950s and 1960s</a:t>
            </a:r>
          </a:p>
        </p:txBody>
      </p:sp>
      <p:pic>
        <p:nvPicPr>
          <p:cNvPr id="4" name="Picture 3">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21408" y="384634"/>
            <a:ext cx="6044000" cy="3626400"/>
          </a:xfrm>
          <a:prstGeom prst="rect">
            <a:avLst/>
          </a:prstGeom>
          <a:ln w="38100">
            <a:solidFill>
              <a:srgbClr val="0070C0"/>
            </a:solidFill>
          </a:ln>
        </p:spPr>
      </p:pic>
      <p:sp>
        <p:nvSpPr>
          <p:cNvPr id="6" name="Rectangle 5"/>
          <p:cNvSpPr/>
          <p:nvPr/>
        </p:nvSpPr>
        <p:spPr>
          <a:xfrm>
            <a:off x="5821408" y="419406"/>
            <a:ext cx="1757212" cy="369332"/>
          </a:xfrm>
          <a:prstGeom prst="rect">
            <a:avLst/>
          </a:prstGeom>
          <a:solidFill>
            <a:schemeClr val="bg1"/>
          </a:solidFill>
          <a:ln>
            <a:solidFill>
              <a:schemeClr val="tx1"/>
            </a:solidFill>
          </a:ln>
        </p:spPr>
        <p:txBody>
          <a:bodyPr wrap="square">
            <a:spAutoFit/>
          </a:bodyPr>
          <a:lstStyle/>
          <a:p>
            <a:r>
              <a:rPr lang="en-US" sz="1800" b="1" dirty="0"/>
              <a:t>Norman Borlaug</a:t>
            </a:r>
          </a:p>
        </p:txBody>
      </p:sp>
      <p:pic>
        <p:nvPicPr>
          <p:cNvPr id="5" name="Picture 4"/>
          <p:cNvPicPr>
            <a:picLocks noChangeAspect="1"/>
          </p:cNvPicPr>
          <p:nvPr/>
        </p:nvPicPr>
        <p:blipFill>
          <a:blip r:embed="rId5"/>
          <a:stretch>
            <a:fillRect/>
          </a:stretch>
        </p:blipFill>
        <p:spPr>
          <a:xfrm>
            <a:off x="5707381" y="4107366"/>
            <a:ext cx="6344139" cy="2532920"/>
          </a:xfrm>
          <a:prstGeom prst="rect">
            <a:avLst/>
          </a:prstGeom>
        </p:spPr>
      </p:pic>
    </p:spTree>
    <p:extLst>
      <p:ext uri="{BB962C8B-B14F-4D97-AF65-F5344CB8AC3E}">
        <p14:creationId xmlns:p14="http://schemas.microsoft.com/office/powerpoint/2010/main" val="3153734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936990" y="288933"/>
            <a:ext cx="5626370" cy="6431936"/>
          </a:xfrm>
          <a:prstGeom prst="rect">
            <a:avLst/>
          </a:prstGeom>
        </p:spPr>
      </p:pic>
      <p:pic>
        <p:nvPicPr>
          <p:cNvPr id="7" name="Picture 6">
            <a:extLst>
              <a:ext uri="{FF2B5EF4-FFF2-40B4-BE49-F238E27FC236}">
                <a16:creationId xmlns:a16="http://schemas.microsoft.com/office/drawing/2014/main" id="{BDE401B4-E2C7-3439-1C7A-1B5F4516AB4A}"/>
              </a:ext>
            </a:extLst>
          </p:cNvPr>
          <p:cNvPicPr>
            <a:picLocks noChangeAspect="1"/>
          </p:cNvPicPr>
          <p:nvPr/>
        </p:nvPicPr>
        <p:blipFill>
          <a:blip r:embed="rId4" cstate="print"/>
          <a:stretch>
            <a:fillRect/>
          </a:stretch>
        </p:blipFill>
        <p:spPr>
          <a:xfrm>
            <a:off x="7278371" y="288933"/>
            <a:ext cx="4232909" cy="6280133"/>
          </a:xfrm>
          <a:prstGeom prst="rect">
            <a:avLst/>
          </a:prstGeom>
        </p:spPr>
      </p:pic>
    </p:spTree>
    <p:extLst>
      <p:ext uri="{BB962C8B-B14F-4D97-AF65-F5344CB8AC3E}">
        <p14:creationId xmlns:p14="http://schemas.microsoft.com/office/powerpoint/2010/main" val="41742899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AF45E3B-8E10-6046-4712-8B37DD5E5AE6}"/>
              </a:ext>
            </a:extLst>
          </p:cNvPr>
          <p:cNvSpPr>
            <a:spLocks noGrp="1"/>
          </p:cNvSpPr>
          <p:nvPr>
            <p:ph idx="1"/>
          </p:nvPr>
        </p:nvSpPr>
        <p:spPr>
          <a:xfrm>
            <a:off x="838199" y="568960"/>
            <a:ext cx="5668618" cy="5977614"/>
          </a:xfrm>
        </p:spPr>
        <p:txBody>
          <a:bodyPr>
            <a:normAutofit lnSpcReduction="10000"/>
          </a:bodyPr>
          <a:lstStyle/>
          <a:p>
            <a:r>
              <a:rPr lang="en-US" dirty="0">
                <a:latin typeface="Calibri Light" panose="020F0302020204030204" pitchFamily="34" charset="0"/>
                <a:ea typeface="Calibri Light" panose="020F0302020204030204" pitchFamily="34" charset="0"/>
                <a:cs typeface="Calibri Light" panose="020F0302020204030204" pitchFamily="34" charset="0"/>
              </a:rPr>
              <a:t>Green Revolution focused chiefly on improving wheat, corn, and rice yields</a:t>
            </a:r>
          </a:p>
          <a:p>
            <a:r>
              <a:rPr lang="en-US" dirty="0">
                <a:latin typeface="Calibri Light" panose="020F0302020204030204" pitchFamily="34" charset="0"/>
                <a:ea typeface="Calibri Light" panose="020F0302020204030204" pitchFamily="34" charset="0"/>
                <a:cs typeface="Calibri Light" panose="020F0302020204030204" pitchFamily="34" charset="0"/>
              </a:rPr>
              <a:t>Yuan Longping did for rice what Norman Borlaug did for wheat</a:t>
            </a:r>
          </a:p>
          <a:p>
            <a:pPr algn="l"/>
            <a:r>
              <a:rPr lang="en-US" b="0" i="0" u="none" strike="noStrike" baseline="0" dirty="0">
                <a:latin typeface="Calibri Light" panose="020F0302020204030204" pitchFamily="34" charset="0"/>
                <a:ea typeface="Calibri Light" panose="020F0302020204030204" pitchFamily="34" charset="0"/>
                <a:cs typeface="Calibri Light" panose="020F0302020204030204" pitchFamily="34" charset="0"/>
              </a:rPr>
              <a:t>In 1999, it was estimated that the production increases brought about by hybrid rice developed by Longping fed an additional 100 million Chinese people each year</a:t>
            </a:r>
          </a:p>
          <a:p>
            <a:pPr algn="l"/>
            <a:r>
              <a:rPr lang="en-US" dirty="0">
                <a:latin typeface="Calibri Light" panose="020F0302020204030204" pitchFamily="34" charset="0"/>
                <a:ea typeface="Calibri Light" panose="020F0302020204030204" pitchFamily="34" charset="0"/>
                <a:cs typeface="Calibri Light" panose="020F0302020204030204" pitchFamily="34" charset="0"/>
              </a:rPr>
              <a:t>His greatest contribution was the discovery of male-sterile rice plants. Rice is self-pollinating. Rice with sterile male organs facilitated cross-breeding and production of hybrid rice seed with desired traits</a:t>
            </a:r>
          </a:p>
          <a:p>
            <a:endParaRPr lang="en-US" dirty="0"/>
          </a:p>
          <a:p>
            <a:endParaRPr lang="en-US" dirty="0"/>
          </a:p>
        </p:txBody>
      </p:sp>
      <p:pic>
        <p:nvPicPr>
          <p:cNvPr id="5" name="Picture 4">
            <a:extLst>
              <a:ext uri="{FF2B5EF4-FFF2-40B4-BE49-F238E27FC236}">
                <a16:creationId xmlns:a16="http://schemas.microsoft.com/office/drawing/2014/main" id="{196038EA-F0EE-BBFA-21D2-ED1EC0DC1E48}"/>
              </a:ext>
            </a:extLst>
          </p:cNvPr>
          <p:cNvPicPr>
            <a:picLocks noChangeAspect="1"/>
          </p:cNvPicPr>
          <p:nvPr/>
        </p:nvPicPr>
        <p:blipFill>
          <a:blip r:embed="rId3"/>
          <a:stretch>
            <a:fillRect/>
          </a:stretch>
        </p:blipFill>
        <p:spPr>
          <a:xfrm>
            <a:off x="7074964" y="33996"/>
            <a:ext cx="4747671" cy="6790008"/>
          </a:xfrm>
          <a:prstGeom prst="rect">
            <a:avLst/>
          </a:prstGeom>
        </p:spPr>
      </p:pic>
    </p:spTree>
    <p:extLst>
      <p:ext uri="{BB962C8B-B14F-4D97-AF65-F5344CB8AC3E}">
        <p14:creationId xmlns:p14="http://schemas.microsoft.com/office/powerpoint/2010/main" val="23031696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07265" y="231912"/>
            <a:ext cx="4018522" cy="6394175"/>
          </a:xfrm>
        </p:spPr>
        <p:txBody>
          <a:bodyPr>
            <a:noAutofit/>
          </a:bodyPr>
          <a:lstStyle/>
          <a:p>
            <a:r>
              <a:rPr lang="en-US" sz="3000" dirty="0">
                <a:latin typeface="+mj-lt"/>
              </a:rPr>
              <a:t>More and cheaper rice, wheat, and corn thru greater planting densities and higher yields per field. </a:t>
            </a:r>
          </a:p>
          <a:p>
            <a:r>
              <a:rPr lang="en-US" sz="3000" dirty="0">
                <a:latin typeface="+mj-lt"/>
              </a:rPr>
              <a:t>These new crop varieties tolerated stresses associated with increased planting density</a:t>
            </a:r>
          </a:p>
          <a:p>
            <a:r>
              <a:rPr lang="en-US" sz="3000" dirty="0">
                <a:latin typeface="+mj-lt"/>
              </a:rPr>
              <a:t>Food shortages were averted and population growth continued its rapid climb</a:t>
            </a:r>
          </a:p>
          <a:p>
            <a:endParaRPr lang="en-US" dirty="0"/>
          </a:p>
        </p:txBody>
      </p:sp>
      <p:pic>
        <p:nvPicPr>
          <p:cNvPr id="5" name="Picture 2" descr="http://oecotextiles.files.wordpress.com/2011/06/triop8190013_jpg.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9838"/>
          <a:stretch/>
        </p:blipFill>
        <p:spPr bwMode="auto">
          <a:xfrm>
            <a:off x="4225787" y="1818001"/>
            <a:ext cx="6838121" cy="454235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3803374" y="365127"/>
            <a:ext cx="7550425" cy="1325563"/>
          </a:xfrm>
        </p:spPr>
        <p:txBody>
          <a:bodyPr/>
          <a:lstStyle/>
          <a:p>
            <a:pPr algn="ctr"/>
            <a:r>
              <a:rPr lang="en-US" dirty="0"/>
              <a:t> Successes of the first Green Revolution</a:t>
            </a:r>
          </a:p>
        </p:txBody>
      </p:sp>
    </p:spTree>
    <p:extLst>
      <p:ext uri="{BB962C8B-B14F-4D97-AF65-F5344CB8AC3E}">
        <p14:creationId xmlns:p14="http://schemas.microsoft.com/office/powerpoint/2010/main" val="28635929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4" name="Picture 6" descr="http://www.uwmc.uwc.edu/geography/demotrans/stagesII.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8640" y="137702"/>
            <a:ext cx="10114720" cy="65825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04254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51577" y="235319"/>
            <a:ext cx="11184834" cy="2788717"/>
          </a:xfrm>
        </p:spPr>
        <p:txBody>
          <a:bodyPr>
            <a:normAutofit/>
          </a:bodyPr>
          <a:lstStyle/>
          <a:p>
            <a:r>
              <a:rPr lang="en-US" dirty="0">
                <a:latin typeface="+mj-lt"/>
              </a:rPr>
              <a:t>In the 1960's, 70's and 80's, crop yields soared in India, China and Latin America. One billion deaths from starvation averted</a:t>
            </a:r>
          </a:p>
          <a:p>
            <a:r>
              <a:rPr lang="en-US" dirty="0">
                <a:latin typeface="+mj-lt"/>
              </a:rPr>
              <a:t>Lower food prices occurred globally</a:t>
            </a:r>
          </a:p>
          <a:p>
            <a:r>
              <a:rPr lang="en-US" dirty="0">
                <a:latin typeface="+mj-lt"/>
              </a:rPr>
              <a:t>If food remained scarce in these countries, it was the result of politics and food distribution</a:t>
            </a:r>
          </a:p>
        </p:txBody>
      </p:sp>
      <p:pic>
        <p:nvPicPr>
          <p:cNvPr id="4" name="Picture 11"/>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6768"/>
          <a:stretch/>
        </p:blipFill>
        <p:spPr bwMode="auto">
          <a:xfrm>
            <a:off x="208586" y="3024037"/>
            <a:ext cx="11774827" cy="344302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98576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stretch>
            <a:fillRect/>
          </a:stretch>
        </p:blipFill>
        <p:spPr>
          <a:xfrm>
            <a:off x="2925332" y="281588"/>
            <a:ext cx="6148432" cy="6294823"/>
          </a:xfrm>
          <a:prstGeom prst="rect">
            <a:avLst/>
          </a:prstGeom>
          <a:ln w="63500">
            <a:noFill/>
          </a:ln>
        </p:spPr>
      </p:pic>
    </p:spTree>
    <p:extLst>
      <p:ext uri="{BB962C8B-B14F-4D97-AF65-F5344CB8AC3E}">
        <p14:creationId xmlns:p14="http://schemas.microsoft.com/office/powerpoint/2010/main" val="11440856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Problems set in motion by the Green Revolution</a:t>
            </a:r>
          </a:p>
        </p:txBody>
      </p:sp>
      <p:sp>
        <p:nvSpPr>
          <p:cNvPr id="3" name="Content Placeholder 2"/>
          <p:cNvSpPr>
            <a:spLocks noGrp="1"/>
          </p:cNvSpPr>
          <p:nvPr>
            <p:ph idx="1"/>
          </p:nvPr>
        </p:nvSpPr>
        <p:spPr>
          <a:xfrm>
            <a:off x="689113" y="1825625"/>
            <a:ext cx="10774017" cy="4351338"/>
          </a:xfrm>
        </p:spPr>
        <p:txBody>
          <a:bodyPr>
            <a:normAutofit/>
          </a:bodyPr>
          <a:lstStyle/>
          <a:p>
            <a:r>
              <a:rPr lang="en-US" dirty="0">
                <a:latin typeface="+mj-lt"/>
              </a:rPr>
              <a:t>Dependency upon fossil fuels: high yields were produced from high density crop monocultures requiring tractors, chemical inputs, fertilizer</a:t>
            </a:r>
          </a:p>
          <a:p>
            <a:r>
              <a:rPr lang="en-US" dirty="0">
                <a:latin typeface="+mj-lt"/>
              </a:rPr>
              <a:t>Increased water and pesticide and herbicide use</a:t>
            </a:r>
          </a:p>
          <a:p>
            <a:r>
              <a:rPr lang="en-US" dirty="0">
                <a:latin typeface="+mj-lt"/>
              </a:rPr>
              <a:t>Uneven development, food insecurity and dependency arising from global export-import markets</a:t>
            </a:r>
          </a:p>
          <a:p>
            <a:r>
              <a:rPr lang="en-US" dirty="0">
                <a:latin typeface="+mj-lt"/>
              </a:rPr>
              <a:t>Displacement of small farmers and loss of livelihoods due to expansion of industrial agriculture</a:t>
            </a:r>
          </a:p>
          <a:p>
            <a:r>
              <a:rPr lang="en-US" dirty="0">
                <a:latin typeface="+mj-lt"/>
              </a:rPr>
              <a:t>Changes in crop diversity and plant nutritional content</a:t>
            </a:r>
          </a:p>
          <a:p>
            <a:r>
              <a:rPr lang="en-US" dirty="0">
                <a:latin typeface="+mj-lt"/>
              </a:rPr>
              <a:t>Rise of the standard American diet (high in meats and processed foods)</a:t>
            </a:r>
          </a:p>
        </p:txBody>
      </p:sp>
    </p:spTree>
    <p:extLst>
      <p:ext uri="{BB962C8B-B14F-4D97-AF65-F5344CB8AC3E}">
        <p14:creationId xmlns:p14="http://schemas.microsoft.com/office/powerpoint/2010/main" val="3083618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89671" y="290051"/>
            <a:ext cx="8686801" cy="1143000"/>
          </a:xfrm>
        </p:spPr>
        <p:txBody>
          <a:bodyPr>
            <a:normAutofit/>
          </a:bodyPr>
          <a:lstStyle/>
          <a:p>
            <a:r>
              <a:rPr lang="en-US" dirty="0">
                <a:latin typeface="Calibri Light" panose="020F0302020204030204" pitchFamily="34" charset="0"/>
                <a:ea typeface="Calibri Light" panose="020F0302020204030204" pitchFamily="34" charset="0"/>
                <a:cs typeface="Calibri Light" panose="020F0302020204030204" pitchFamily="34" charset="0"/>
              </a:rPr>
              <a:t>Neolithic Revolution (10,000 ya)</a:t>
            </a:r>
          </a:p>
        </p:txBody>
      </p:sp>
      <p:sp>
        <p:nvSpPr>
          <p:cNvPr id="3" name="Content Placeholder 2"/>
          <p:cNvSpPr>
            <a:spLocks noGrp="1"/>
          </p:cNvSpPr>
          <p:nvPr>
            <p:ph idx="1"/>
          </p:nvPr>
        </p:nvSpPr>
        <p:spPr>
          <a:xfrm>
            <a:off x="216310" y="599768"/>
            <a:ext cx="3451122" cy="5645393"/>
          </a:xfrm>
        </p:spPr>
        <p:txBody>
          <a:bodyPr>
            <a:noAutofit/>
          </a:bodyPr>
          <a:lstStyle/>
          <a:p>
            <a:r>
              <a:rPr lang="en-US" sz="2800" dirty="0">
                <a:latin typeface="Calibri Light" panose="020F0302020204030204" pitchFamily="34" charset="0"/>
                <a:ea typeface="Calibri Light" panose="020F0302020204030204" pitchFamily="34" charset="0"/>
                <a:cs typeface="Calibri Light" panose="020F0302020204030204" pitchFamily="34" charset="0"/>
              </a:rPr>
              <a:t>Domestication of plants</a:t>
            </a:r>
          </a:p>
          <a:p>
            <a:r>
              <a:rPr lang="en-US" sz="2800" dirty="0">
                <a:latin typeface="Calibri Light" panose="020F0302020204030204" pitchFamily="34" charset="0"/>
                <a:ea typeface="Calibri Light" panose="020F0302020204030204" pitchFamily="34" charset="0"/>
                <a:cs typeface="Calibri Light" panose="020F0302020204030204" pitchFamily="34" charset="0"/>
              </a:rPr>
              <a:t>Emergence and diffusion of agriculture </a:t>
            </a:r>
          </a:p>
          <a:p>
            <a:r>
              <a:rPr lang="en-US" sz="2800" dirty="0">
                <a:latin typeface="Calibri Light" panose="020F0302020204030204" pitchFamily="34" charset="0"/>
                <a:ea typeface="Calibri Light" panose="020F0302020204030204" pitchFamily="34" charset="0"/>
                <a:cs typeface="Calibri Light" panose="020F0302020204030204" pitchFamily="34" charset="0"/>
              </a:rPr>
              <a:t>Human population expansion</a:t>
            </a:r>
          </a:p>
          <a:p>
            <a:r>
              <a:rPr lang="en-US" sz="2800" dirty="0">
                <a:latin typeface="Calibri Light" panose="020F0302020204030204" pitchFamily="34" charset="0"/>
                <a:ea typeface="Calibri Light" panose="020F0302020204030204" pitchFamily="34" charset="0"/>
                <a:cs typeface="Calibri Light" panose="020F0302020204030204" pitchFamily="34" charset="0"/>
              </a:rPr>
              <a:t>Reorganization of human-environment interactions and socio-cultural life</a:t>
            </a:r>
            <a:endParaRPr lang="en-US" sz="2400" dirty="0">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4" name="Picture 6" descr="File:Molino neolítico de vaivé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43580" y="1719197"/>
            <a:ext cx="7673574" cy="4652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9115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1868558" y="110780"/>
            <a:ext cx="9004571" cy="1325563"/>
          </a:xfrm>
        </p:spPr>
        <p:txBody>
          <a:bodyPr/>
          <a:lstStyle/>
          <a:p>
            <a:pPr algn="ctr"/>
            <a:r>
              <a:rPr lang="en-US" dirty="0"/>
              <a:t>Greater dependency on fossil fuels for:</a:t>
            </a:r>
          </a:p>
        </p:txBody>
      </p:sp>
      <p:sp>
        <p:nvSpPr>
          <p:cNvPr id="9" name="Content Placeholder 2"/>
          <p:cNvSpPr>
            <a:spLocks noGrp="1"/>
          </p:cNvSpPr>
          <p:nvPr>
            <p:ph idx="1"/>
          </p:nvPr>
        </p:nvSpPr>
        <p:spPr>
          <a:xfrm>
            <a:off x="569843" y="1696278"/>
            <a:ext cx="4996070" cy="5161723"/>
          </a:xfrm>
        </p:spPr>
        <p:txBody>
          <a:bodyPr>
            <a:normAutofit/>
          </a:bodyPr>
          <a:lstStyle/>
          <a:p>
            <a:r>
              <a:rPr lang="en-US" dirty="0">
                <a:latin typeface="+mj-lt"/>
                <a:cs typeface="Arial" panose="020B0604020202020204" pitchFamily="34" charset="0"/>
              </a:rPr>
              <a:t>Fertilizer production requires fossil fuels as part of the Haber process of synthesizing fertilizer</a:t>
            </a:r>
          </a:p>
          <a:p>
            <a:r>
              <a:rPr lang="en-US" dirty="0">
                <a:latin typeface="+mj-lt"/>
                <a:cs typeface="Arial" panose="020B0604020202020204" pitchFamily="34" charset="0"/>
              </a:rPr>
              <a:t>Pesticides and herbicides are also made from petroleum products</a:t>
            </a:r>
          </a:p>
          <a:p>
            <a:r>
              <a:rPr lang="en-US" dirty="0">
                <a:latin typeface="+mj-lt"/>
                <a:cs typeface="Arial" panose="020B0604020202020204" pitchFamily="34" charset="0"/>
              </a:rPr>
              <a:t>Operation of tractors and farm equipment requires fuel, as well as their assembly and delivery</a:t>
            </a:r>
          </a:p>
        </p:txBody>
      </p:sp>
      <p:pic>
        <p:nvPicPr>
          <p:cNvPr id="5122" name="Picture 2" descr="http://static.cdn-seekingalpha.com/wp-content/seekingalpha/images/chemicalpla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3235" y="1805572"/>
            <a:ext cx="5910469" cy="47790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2114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fade">
                                      <p:cBhvr>
                                        <p:cTn id="7" dur="50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500"/>
                                        <p:tgtEl>
                                          <p:spTgt spid="51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Content Placeholder 11">
            <a:extLst>
              <a:ext uri="{FF2B5EF4-FFF2-40B4-BE49-F238E27FC236}">
                <a16:creationId xmlns:a16="http://schemas.microsoft.com/office/drawing/2014/main" id="{E18F0DF4-DDDD-2DF6-1AC3-C90B784B1006}"/>
              </a:ext>
            </a:extLst>
          </p:cNvPr>
          <p:cNvPicPr>
            <a:picLocks noGrp="1" noChangeAspect="1"/>
          </p:cNvPicPr>
          <p:nvPr>
            <p:ph idx="1"/>
          </p:nvPr>
        </p:nvPicPr>
        <p:blipFill>
          <a:blip r:embed="rId3"/>
          <a:stretch>
            <a:fillRect/>
          </a:stretch>
        </p:blipFill>
        <p:spPr>
          <a:xfrm>
            <a:off x="311942" y="110780"/>
            <a:ext cx="6751467" cy="6658728"/>
          </a:xfrm>
        </p:spPr>
      </p:pic>
      <p:sp>
        <p:nvSpPr>
          <p:cNvPr id="13" name="Title 1">
            <a:extLst>
              <a:ext uri="{FF2B5EF4-FFF2-40B4-BE49-F238E27FC236}">
                <a16:creationId xmlns:a16="http://schemas.microsoft.com/office/drawing/2014/main" id="{8ED06EB9-5D15-C181-DEB9-B75A0ECA4E4E}"/>
              </a:ext>
            </a:extLst>
          </p:cNvPr>
          <p:cNvSpPr>
            <a:spLocks noGrp="1"/>
          </p:cNvSpPr>
          <p:nvPr>
            <p:ph type="title"/>
          </p:nvPr>
        </p:nvSpPr>
        <p:spPr>
          <a:xfrm>
            <a:off x="7288695" y="442084"/>
            <a:ext cx="4459077" cy="1325563"/>
          </a:xfrm>
        </p:spPr>
        <p:txBody>
          <a:bodyPr/>
          <a:lstStyle/>
          <a:p>
            <a:pPr algn="ctr"/>
            <a:r>
              <a:rPr lang="en-US" dirty="0"/>
              <a:t>Food costs tied to the cost of oil</a:t>
            </a:r>
          </a:p>
        </p:txBody>
      </p:sp>
    </p:spTree>
    <p:extLst>
      <p:ext uri="{BB962C8B-B14F-4D97-AF65-F5344CB8AC3E}">
        <p14:creationId xmlns:p14="http://schemas.microsoft.com/office/powerpoint/2010/main" val="41478643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56757" y="1"/>
            <a:ext cx="7886700" cy="1325563"/>
          </a:xfrm>
        </p:spPr>
        <p:txBody>
          <a:bodyPr>
            <a:normAutofit/>
          </a:bodyPr>
          <a:lstStyle/>
          <a:p>
            <a:pPr algn="ctr"/>
            <a:r>
              <a:rPr lang="en-US" dirty="0"/>
              <a:t>Increased pesticide use began after the Green Revolution</a:t>
            </a:r>
          </a:p>
        </p:txBody>
      </p:sp>
      <p:grpSp>
        <p:nvGrpSpPr>
          <p:cNvPr id="4" name="Group 3"/>
          <p:cNvGrpSpPr/>
          <p:nvPr/>
        </p:nvGrpSpPr>
        <p:grpSpPr>
          <a:xfrm>
            <a:off x="2102825" y="1273366"/>
            <a:ext cx="8394563" cy="5584634"/>
            <a:chOff x="160565" y="1121229"/>
            <a:chExt cx="8111910" cy="5382441"/>
          </a:xfrm>
        </p:grpSpPr>
        <p:pic>
          <p:nvPicPr>
            <p:cNvPr id="5" name="Picture 4"/>
            <p:cNvPicPr>
              <a:picLocks noChangeAspect="1"/>
            </p:cNvPicPr>
            <p:nvPr/>
          </p:nvPicPr>
          <p:blipFill rotWithShape="1">
            <a:blip r:embed="rId3" cstate="print"/>
            <a:srcRect r="2820"/>
            <a:stretch/>
          </p:blipFill>
          <p:spPr>
            <a:xfrm>
              <a:off x="160565" y="1121229"/>
              <a:ext cx="8111910" cy="5291657"/>
            </a:xfrm>
            <a:prstGeom prst="rect">
              <a:avLst/>
            </a:prstGeom>
          </p:spPr>
        </p:pic>
        <p:sp>
          <p:nvSpPr>
            <p:cNvPr id="3" name="TextBox 2"/>
            <p:cNvSpPr txBox="1"/>
            <p:nvPr/>
          </p:nvSpPr>
          <p:spPr>
            <a:xfrm>
              <a:off x="5257800" y="5120640"/>
              <a:ext cx="2914650" cy="1383030"/>
            </a:xfrm>
            <a:prstGeom prst="rect">
              <a:avLst/>
            </a:prstGeom>
            <a:solidFill>
              <a:schemeClr val="bg1"/>
            </a:solidFill>
          </p:spPr>
          <p:txBody>
            <a:bodyPr wrap="square" rtlCol="0">
              <a:spAutoFit/>
            </a:bodyPr>
            <a:lstStyle/>
            <a:p>
              <a:endParaRPr lang="en-US" sz="1800" dirty="0"/>
            </a:p>
          </p:txBody>
        </p:sp>
      </p:grpSp>
    </p:spTree>
    <p:extLst>
      <p:ext uri="{BB962C8B-B14F-4D97-AF65-F5344CB8AC3E}">
        <p14:creationId xmlns:p14="http://schemas.microsoft.com/office/powerpoint/2010/main" val="12615942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Increased water use with the Green Revolution</a:t>
            </a:r>
          </a:p>
        </p:txBody>
      </p:sp>
      <p:pic>
        <p:nvPicPr>
          <p:cNvPr id="7" name="Content Placeholder 6">
            <a:extLst>
              <a:ext uri="{FF2B5EF4-FFF2-40B4-BE49-F238E27FC236}">
                <a16:creationId xmlns:a16="http://schemas.microsoft.com/office/drawing/2014/main" id="{5ECABFDD-9D94-CF22-A107-C965403FB6F5}"/>
              </a:ext>
            </a:extLst>
          </p:cNvPr>
          <p:cNvPicPr>
            <a:picLocks noGrp="1" noChangeAspect="1"/>
          </p:cNvPicPr>
          <p:nvPr>
            <p:ph idx="1"/>
          </p:nvPr>
        </p:nvPicPr>
        <p:blipFill rotWithShape="1">
          <a:blip r:embed="rId3"/>
          <a:srcRect l="4254" r="6242"/>
          <a:stretch/>
        </p:blipFill>
        <p:spPr>
          <a:xfrm>
            <a:off x="838200" y="1690690"/>
            <a:ext cx="10038480" cy="4113762"/>
          </a:xfrm>
        </p:spPr>
      </p:pic>
    </p:spTree>
    <p:extLst>
      <p:ext uri="{BB962C8B-B14F-4D97-AF65-F5344CB8AC3E}">
        <p14:creationId xmlns:p14="http://schemas.microsoft.com/office/powerpoint/2010/main" val="22858121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336BD50-0D3F-4521-DD18-CC6B0B7AFAA5}"/>
              </a:ext>
            </a:extLst>
          </p:cNvPr>
          <p:cNvPicPr>
            <a:picLocks noChangeAspect="1"/>
          </p:cNvPicPr>
          <p:nvPr/>
        </p:nvPicPr>
        <p:blipFill>
          <a:blip r:embed="rId3"/>
          <a:stretch>
            <a:fillRect/>
          </a:stretch>
        </p:blipFill>
        <p:spPr>
          <a:xfrm>
            <a:off x="2049429" y="209271"/>
            <a:ext cx="8093141" cy="6439458"/>
          </a:xfrm>
          <a:prstGeom prst="rect">
            <a:avLst/>
          </a:prstGeom>
        </p:spPr>
      </p:pic>
    </p:spTree>
    <p:extLst>
      <p:ext uri="{BB962C8B-B14F-4D97-AF65-F5344CB8AC3E}">
        <p14:creationId xmlns:p14="http://schemas.microsoft.com/office/powerpoint/2010/main" val="7654336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7785" y="236483"/>
            <a:ext cx="5398008" cy="1325563"/>
          </a:xfrm>
        </p:spPr>
        <p:txBody>
          <a:bodyPr>
            <a:normAutofit/>
          </a:bodyPr>
          <a:lstStyle/>
          <a:p>
            <a:pPr algn="ctr"/>
            <a:r>
              <a:rPr lang="en-US" dirty="0"/>
              <a:t>The Green Revolution in Africa</a:t>
            </a:r>
          </a:p>
        </p:txBody>
      </p:sp>
      <p:sp>
        <p:nvSpPr>
          <p:cNvPr id="3" name="Content Placeholder 2"/>
          <p:cNvSpPr>
            <a:spLocks noGrp="1"/>
          </p:cNvSpPr>
          <p:nvPr>
            <p:ph idx="1"/>
          </p:nvPr>
        </p:nvSpPr>
        <p:spPr>
          <a:xfrm>
            <a:off x="371061" y="1690689"/>
            <a:ext cx="6016487" cy="4930828"/>
          </a:xfrm>
        </p:spPr>
        <p:txBody>
          <a:bodyPr>
            <a:normAutofit/>
          </a:bodyPr>
          <a:lstStyle/>
          <a:p>
            <a:r>
              <a:rPr lang="en-US" sz="3200" dirty="0">
                <a:latin typeface="+mj-lt"/>
                <a:cs typeface="Arial" panose="020B0604020202020204" pitchFamily="34" charset="0"/>
              </a:rPr>
              <a:t>Didn’t happen because</a:t>
            </a:r>
          </a:p>
          <a:p>
            <a:pPr lvl="1"/>
            <a:r>
              <a:rPr lang="en-US" sz="2800" dirty="0">
                <a:latin typeface="+mj-lt"/>
                <a:cs typeface="Arial" panose="020B0604020202020204" pitchFamily="34" charset="0"/>
              </a:rPr>
              <a:t>Wide range of crops grown across Africa – wheat and corn were not staples</a:t>
            </a:r>
          </a:p>
          <a:p>
            <a:pPr lvl="1"/>
            <a:r>
              <a:rPr lang="en-US" sz="2800" dirty="0">
                <a:latin typeface="+mj-lt"/>
                <a:cs typeface="Arial" panose="020B0604020202020204" pitchFamily="34" charset="0"/>
              </a:rPr>
              <a:t>Lack of experimental crop programs and development of laboratory-refined seeds and plants to initiate breeding programs. </a:t>
            </a:r>
          </a:p>
          <a:p>
            <a:pPr lvl="1"/>
            <a:r>
              <a:rPr lang="en-US" sz="2800" dirty="0">
                <a:latin typeface="+mj-lt"/>
                <a:cs typeface="Arial" panose="020B0604020202020204" pitchFamily="34" charset="0"/>
              </a:rPr>
              <a:t>Political instability due to independence movements in African countries</a:t>
            </a:r>
          </a:p>
          <a:p>
            <a:pPr marL="685800" lvl="2">
              <a:spcBef>
                <a:spcPts val="1000"/>
              </a:spcBef>
            </a:pPr>
            <a:endParaRPr lang="en-US" sz="2400" dirty="0">
              <a:latin typeface="+mj-lt"/>
              <a:cs typeface="Arial" panose="020B0604020202020204" pitchFamily="34" charset="0"/>
            </a:endParaRPr>
          </a:p>
          <a:p>
            <a:pPr lvl="1"/>
            <a:endParaRPr lang="en-US" dirty="0">
              <a:latin typeface="+mj-lt"/>
            </a:endParaRPr>
          </a:p>
        </p:txBody>
      </p:sp>
      <p:pic>
        <p:nvPicPr>
          <p:cNvPr id="9" name="Picture 8" descr="A graph of carb loading&#10;&#10;Description automatically generated">
            <a:extLst>
              <a:ext uri="{FF2B5EF4-FFF2-40B4-BE49-F238E27FC236}">
                <a16:creationId xmlns:a16="http://schemas.microsoft.com/office/drawing/2014/main" id="{A65452A2-9973-53AF-2882-80F4530CEB97}"/>
              </a:ext>
            </a:extLst>
          </p:cNvPr>
          <p:cNvPicPr>
            <a:picLocks noChangeAspect="1"/>
          </p:cNvPicPr>
          <p:nvPr/>
        </p:nvPicPr>
        <p:blipFill rotWithShape="1">
          <a:blip r:embed="rId3">
            <a:extLst>
              <a:ext uri="{28A0092B-C50C-407E-A947-70E740481C1C}">
                <a14:useLocalDpi xmlns:a14="http://schemas.microsoft.com/office/drawing/2010/main" val="0"/>
              </a:ext>
            </a:extLst>
          </a:blip>
          <a:srcRect t="9734"/>
          <a:stretch/>
        </p:blipFill>
        <p:spPr>
          <a:xfrm>
            <a:off x="6236208" y="583120"/>
            <a:ext cx="5791200" cy="5691759"/>
          </a:xfrm>
          <a:prstGeom prst="rect">
            <a:avLst/>
          </a:prstGeom>
        </p:spPr>
      </p:pic>
    </p:spTree>
    <p:extLst>
      <p:ext uri="{BB962C8B-B14F-4D97-AF65-F5344CB8AC3E}">
        <p14:creationId xmlns:p14="http://schemas.microsoft.com/office/powerpoint/2010/main" val="536287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349692" y="282102"/>
            <a:ext cx="4792151" cy="6291855"/>
          </a:xfrm>
          <a:prstGeom prst="rect">
            <a:avLst/>
          </a:prstGeom>
        </p:spPr>
      </p:pic>
      <p:pic>
        <p:nvPicPr>
          <p:cNvPr id="8" name="Picture 7">
            <a:extLst>
              <a:ext uri="{FF2B5EF4-FFF2-40B4-BE49-F238E27FC236}">
                <a16:creationId xmlns:a16="http://schemas.microsoft.com/office/drawing/2014/main" id="{4E5A5B83-8271-092C-A735-CF9324934D3F}"/>
              </a:ext>
            </a:extLst>
          </p:cNvPr>
          <p:cNvPicPr>
            <a:picLocks noChangeAspect="1"/>
          </p:cNvPicPr>
          <p:nvPr/>
        </p:nvPicPr>
        <p:blipFill>
          <a:blip r:embed="rId4"/>
          <a:stretch>
            <a:fillRect/>
          </a:stretch>
        </p:blipFill>
        <p:spPr>
          <a:xfrm>
            <a:off x="5814161" y="282102"/>
            <a:ext cx="5334462" cy="6302286"/>
          </a:xfrm>
          <a:prstGeom prst="rect">
            <a:avLst/>
          </a:prstGeom>
        </p:spPr>
      </p:pic>
    </p:spTree>
    <p:extLst>
      <p:ext uri="{BB962C8B-B14F-4D97-AF65-F5344CB8AC3E}">
        <p14:creationId xmlns:p14="http://schemas.microsoft.com/office/powerpoint/2010/main" val="21407314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74207" y="225597"/>
            <a:ext cx="6360284" cy="1143000"/>
          </a:xfrm>
        </p:spPr>
        <p:txBody>
          <a:bodyPr>
            <a:normAutofit/>
          </a:bodyPr>
          <a:lstStyle/>
          <a:p>
            <a:r>
              <a:rPr lang="en-US" dirty="0">
                <a:latin typeface="Calibri Light" panose="020F0302020204030204" pitchFamily="34" charset="0"/>
                <a:ea typeface="Calibri Light" panose="020F0302020204030204" pitchFamily="34" charset="0"/>
                <a:cs typeface="Calibri Light" panose="020F0302020204030204" pitchFamily="34" charset="0"/>
              </a:rPr>
              <a:t>Uneven development</a:t>
            </a:r>
          </a:p>
        </p:txBody>
      </p:sp>
      <p:sp>
        <p:nvSpPr>
          <p:cNvPr id="3" name="Content Placeholder 2"/>
          <p:cNvSpPr>
            <a:spLocks noGrp="1"/>
          </p:cNvSpPr>
          <p:nvPr>
            <p:ph idx="1"/>
          </p:nvPr>
        </p:nvSpPr>
        <p:spPr>
          <a:xfrm>
            <a:off x="198783" y="694944"/>
            <a:ext cx="4297017" cy="5986271"/>
          </a:xfrm>
        </p:spPr>
        <p:txBody>
          <a:bodyPr>
            <a:normAutofit fontScale="55000" lnSpcReduction="20000"/>
          </a:bodyPr>
          <a:lstStyle/>
          <a:p>
            <a:r>
              <a:rPr lang="en-US" sz="4500" dirty="0">
                <a:latin typeface="Calibri Light (Headings)"/>
                <a:ea typeface="Calibri Light" panose="020F0302020204030204" pitchFamily="34" charset="0"/>
                <a:cs typeface="Calibri Light" panose="020F0302020204030204" pitchFamily="34" charset="0"/>
              </a:rPr>
              <a:t>With the Green Revolution, calories available for humans increased</a:t>
            </a:r>
          </a:p>
          <a:p>
            <a:r>
              <a:rPr lang="en-US" sz="4500" dirty="0">
                <a:latin typeface="Calibri Light (Headings)"/>
                <a:ea typeface="Calibri Light" panose="020F0302020204030204" pitchFamily="34" charset="0"/>
                <a:cs typeface="Calibri Light" panose="020F0302020204030204" pitchFamily="34" charset="0"/>
              </a:rPr>
              <a:t>Supply was higher than needed for total population</a:t>
            </a:r>
          </a:p>
          <a:p>
            <a:r>
              <a:rPr lang="en-US" sz="4500" dirty="0">
                <a:latin typeface="Calibri Light (Headings)"/>
                <a:ea typeface="Calibri Light" panose="020F0302020204030204" pitchFamily="34" charset="0"/>
                <a:cs typeface="Calibri Light" panose="020F0302020204030204" pitchFamily="34" charset="0"/>
              </a:rPr>
              <a:t>However, regional deficits exist within this global surplus </a:t>
            </a:r>
          </a:p>
          <a:p>
            <a:r>
              <a:rPr lang="en-US" sz="4500" dirty="0">
                <a:latin typeface="Calibri Light (Headings)"/>
                <a:ea typeface="Calibri Light" panose="020F0302020204030204" pitchFamily="34" charset="0"/>
                <a:cs typeface="Calibri Light" panose="020F0302020204030204" pitchFamily="34" charset="0"/>
              </a:rPr>
              <a:t>This has created a global network of import and export markets for grain commodities like rice, wheat, and corn</a:t>
            </a:r>
          </a:p>
          <a:p>
            <a:r>
              <a:rPr lang="en-US" sz="4500" dirty="0">
                <a:latin typeface="Calibri Light (Headings)"/>
                <a:ea typeface="Calibri Light" panose="020F0302020204030204" pitchFamily="34" charset="0"/>
                <a:cs typeface="Calibri Light" panose="020F0302020204030204" pitchFamily="34" charset="0"/>
              </a:rPr>
              <a:t>This sets up the potential for food insecurity in parts of the world</a:t>
            </a:r>
          </a:p>
          <a:p>
            <a:endParaRPr lang="en-US" sz="2400" dirty="0"/>
          </a:p>
          <a:p>
            <a:pPr marL="457200" lvl="1" indent="0">
              <a:buNone/>
            </a:pPr>
            <a:r>
              <a:rPr lang="en-US" sz="2000" dirty="0"/>
              <a:t>. </a:t>
            </a:r>
          </a:p>
          <a:p>
            <a:pPr marL="0" indent="0">
              <a:buNone/>
            </a:pPr>
            <a:endParaRPr lang="en-US" sz="2400" dirty="0"/>
          </a:p>
        </p:txBody>
      </p:sp>
      <p:pic>
        <p:nvPicPr>
          <p:cNvPr id="4" name="Picture 3"/>
          <p:cNvPicPr>
            <a:picLocks noChangeAspect="1"/>
          </p:cNvPicPr>
          <p:nvPr/>
        </p:nvPicPr>
        <p:blipFill>
          <a:blip r:embed="rId3"/>
          <a:stretch>
            <a:fillRect/>
          </a:stretch>
        </p:blipFill>
        <p:spPr>
          <a:xfrm>
            <a:off x="4495800" y="1630016"/>
            <a:ext cx="7882464" cy="4697631"/>
          </a:xfrm>
          <a:prstGeom prst="rect">
            <a:avLst/>
          </a:prstGeom>
        </p:spPr>
      </p:pic>
    </p:spTree>
    <p:extLst>
      <p:ext uri="{BB962C8B-B14F-4D97-AF65-F5344CB8AC3E}">
        <p14:creationId xmlns:p14="http://schemas.microsoft.com/office/powerpoint/2010/main" val="6180250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b="14400"/>
          <a:stretch/>
        </p:blipFill>
        <p:spPr>
          <a:xfrm>
            <a:off x="3657600" y="-27432"/>
            <a:ext cx="5105400" cy="6842467"/>
          </a:xfrm>
          <a:prstGeom prst="rect">
            <a:avLst/>
          </a:prstGeom>
        </p:spPr>
      </p:pic>
    </p:spTree>
    <p:extLst>
      <p:ext uri="{BB962C8B-B14F-4D97-AF65-F5344CB8AC3E}">
        <p14:creationId xmlns:p14="http://schemas.microsoft.com/office/powerpoint/2010/main" val="28824276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3"/>
          <p:cNvPicPr>
            <a:picLocks noChangeAspect="1"/>
          </p:cNvPicPr>
          <p:nvPr/>
        </p:nvPicPr>
        <p:blipFill rotWithShape="1">
          <a:blip r:embed="rId2"/>
          <a:srcRect t="4003"/>
          <a:stretch/>
        </p:blipFill>
        <p:spPr>
          <a:xfrm>
            <a:off x="3691571" y="1"/>
            <a:ext cx="4808858" cy="6828753"/>
          </a:xfrm>
          <a:prstGeom prst="rect">
            <a:avLst/>
          </a:prstGeom>
        </p:spPr>
      </p:pic>
    </p:spTree>
    <p:extLst>
      <p:ext uri="{BB962C8B-B14F-4D97-AF65-F5344CB8AC3E}">
        <p14:creationId xmlns:p14="http://schemas.microsoft.com/office/powerpoint/2010/main" val="34221460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srcRect b="16981"/>
          <a:stretch/>
        </p:blipFill>
        <p:spPr>
          <a:xfrm>
            <a:off x="2357351" y="0"/>
            <a:ext cx="7477297" cy="6608343"/>
          </a:xfrm>
          <a:prstGeom prst="rect">
            <a:avLst/>
          </a:prstGeom>
        </p:spPr>
      </p:pic>
    </p:spTree>
    <p:extLst>
      <p:ext uri="{BB962C8B-B14F-4D97-AF65-F5344CB8AC3E}">
        <p14:creationId xmlns:p14="http://schemas.microsoft.com/office/powerpoint/2010/main" val="1077434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1376303" y="2952248"/>
            <a:ext cx="2573904" cy="3807437"/>
          </a:xfrm>
          <a:prstGeom prst="rect">
            <a:avLst/>
          </a:prstGeom>
        </p:spPr>
      </p:pic>
      <p:pic>
        <p:nvPicPr>
          <p:cNvPr id="5" name="Picture 4"/>
          <p:cNvPicPr>
            <a:picLocks noChangeAspect="1"/>
          </p:cNvPicPr>
          <p:nvPr/>
        </p:nvPicPr>
        <p:blipFill>
          <a:blip r:embed="rId4"/>
          <a:stretch>
            <a:fillRect/>
          </a:stretch>
        </p:blipFill>
        <p:spPr>
          <a:xfrm>
            <a:off x="1557527" y="202953"/>
            <a:ext cx="2273808" cy="3560105"/>
          </a:xfrm>
          <a:prstGeom prst="rect">
            <a:avLst/>
          </a:prstGeom>
        </p:spPr>
      </p:pic>
      <p:pic>
        <p:nvPicPr>
          <p:cNvPr id="8" name="Content Placeholder 3"/>
          <p:cNvPicPr>
            <a:picLocks noChangeAspect="1"/>
          </p:cNvPicPr>
          <p:nvPr/>
        </p:nvPicPr>
        <p:blipFill rotWithShape="1">
          <a:blip r:embed="rId3"/>
          <a:srcRect l="40599" t="5576" r="36953" b="82194"/>
          <a:stretch/>
        </p:blipFill>
        <p:spPr>
          <a:xfrm>
            <a:off x="2438400" y="3124200"/>
            <a:ext cx="2080031" cy="167640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58773" y="-44379"/>
            <a:ext cx="7049636" cy="3967022"/>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1079" y="3896140"/>
            <a:ext cx="7083509" cy="2863546"/>
          </a:xfrm>
          <a:prstGeom prst="rect">
            <a:avLst/>
          </a:prstGeom>
        </p:spPr>
      </p:pic>
    </p:spTree>
    <p:extLst>
      <p:ext uri="{BB962C8B-B14F-4D97-AF65-F5344CB8AC3E}">
        <p14:creationId xmlns:p14="http://schemas.microsoft.com/office/powerpoint/2010/main" val="6863681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7565" y="248424"/>
            <a:ext cx="6165189" cy="1143000"/>
          </a:xfrm>
        </p:spPr>
        <p:txBody>
          <a:bodyPr>
            <a:normAutofit fontScale="90000"/>
          </a:bodyPr>
          <a:lstStyle/>
          <a:p>
            <a:r>
              <a:rPr lang="en-US" dirty="0">
                <a:latin typeface="Calibri Light" panose="020F0302020204030204" pitchFamily="34" charset="0"/>
                <a:ea typeface="Calibri Light" panose="020F0302020204030204" pitchFamily="34" charset="0"/>
                <a:cs typeface="Calibri Light" panose="020F0302020204030204" pitchFamily="34" charset="0"/>
              </a:rPr>
              <a:t>Arab Spring Uprising (2008)</a:t>
            </a:r>
          </a:p>
        </p:txBody>
      </p:sp>
      <p:sp>
        <p:nvSpPr>
          <p:cNvPr id="3" name="Content Placeholder 2"/>
          <p:cNvSpPr>
            <a:spLocks noGrp="1"/>
          </p:cNvSpPr>
          <p:nvPr>
            <p:ph idx="1"/>
          </p:nvPr>
        </p:nvSpPr>
        <p:spPr>
          <a:xfrm>
            <a:off x="530086" y="1600201"/>
            <a:ext cx="6165189" cy="5009375"/>
          </a:xfrm>
        </p:spPr>
        <p:txBody>
          <a:bodyPr>
            <a:normAutofit fontScale="85000" lnSpcReduction="10000"/>
          </a:bodyPr>
          <a:lstStyle/>
          <a:p>
            <a:r>
              <a:rPr lang="en-US" dirty="0">
                <a:latin typeface="Calibri Light" panose="020F0302020204030204" pitchFamily="34" charset="0"/>
                <a:ea typeface="Calibri Light" panose="020F0302020204030204" pitchFamily="34" charset="0"/>
                <a:cs typeface="Calibri Light" panose="020F0302020204030204" pitchFamily="34" charset="0"/>
              </a:rPr>
              <a:t>Unfavorable weather in wheat producing nations</a:t>
            </a:r>
          </a:p>
          <a:p>
            <a:r>
              <a:rPr lang="en-US" dirty="0">
                <a:latin typeface="Calibri Light" panose="020F0302020204030204" pitchFamily="34" charset="0"/>
                <a:ea typeface="Calibri Light" panose="020F0302020204030204" pitchFamily="34" charset="0"/>
                <a:cs typeface="Calibri Light" panose="020F0302020204030204" pitchFamily="34" charset="0"/>
              </a:rPr>
              <a:t>Disruption of global wheat networks due to politics</a:t>
            </a:r>
          </a:p>
          <a:p>
            <a:r>
              <a:rPr lang="en-US" dirty="0">
                <a:latin typeface="Calibri Light" panose="020F0302020204030204" pitchFamily="34" charset="0"/>
                <a:ea typeface="Calibri Light" panose="020F0302020204030204" pitchFamily="34" charset="0"/>
                <a:cs typeface="Calibri Light" panose="020F0302020204030204" pitchFamily="34" charset="0"/>
              </a:rPr>
              <a:t>High bread prices led to protests in Middle East</a:t>
            </a:r>
          </a:p>
          <a:p>
            <a:r>
              <a:rPr lang="en-US" dirty="0">
                <a:latin typeface="Calibri Light" panose="020F0302020204030204" pitchFamily="34" charset="0"/>
                <a:ea typeface="Calibri Light" panose="020F0302020204030204" pitchFamily="34" charset="0"/>
                <a:cs typeface="Calibri Light" panose="020F0302020204030204" pitchFamily="34" charset="0"/>
              </a:rPr>
              <a:t>Many other factors at play (legacy of colonialism, autocratic rulers, and religious and social unrest), but underlying causes for the uprising were put in place by industrial agriculture fostered by the Green Revolution </a:t>
            </a:r>
          </a:p>
        </p:txBody>
      </p:sp>
      <p:pic>
        <p:nvPicPr>
          <p:cNvPr id="5122" name="Picture 2" descr="http://www.frumforum.com/wp-content/uploads/2011/03/bread-riot-egypt.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3090"/>
          <a:stretch/>
        </p:blipFill>
        <p:spPr bwMode="auto">
          <a:xfrm>
            <a:off x="6771861" y="0"/>
            <a:ext cx="4608878" cy="340042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71861" y="3457575"/>
            <a:ext cx="4598973" cy="3352800"/>
          </a:xfrm>
          <a:prstGeom prst="rect">
            <a:avLst/>
          </a:prstGeom>
        </p:spPr>
      </p:pic>
    </p:spTree>
    <p:extLst>
      <p:ext uri="{BB962C8B-B14F-4D97-AF65-F5344CB8AC3E}">
        <p14:creationId xmlns:p14="http://schemas.microsoft.com/office/powerpoint/2010/main" val="751385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74172"/>
            <a:ext cx="7368207" cy="1325563"/>
          </a:xfrm>
        </p:spPr>
        <p:txBody>
          <a:bodyPr>
            <a:noAutofit/>
          </a:bodyPr>
          <a:lstStyle/>
          <a:p>
            <a:pPr algn="ctr"/>
            <a:r>
              <a:rPr lang="en-US" sz="4000" dirty="0">
                <a:cs typeface="Arial" panose="020B0604020202020204" pitchFamily="34" charset="0"/>
              </a:rPr>
              <a:t>Displacement of small farmers</a:t>
            </a:r>
          </a:p>
        </p:txBody>
      </p:sp>
      <p:sp>
        <p:nvSpPr>
          <p:cNvPr id="3" name="Content Placeholder 2"/>
          <p:cNvSpPr>
            <a:spLocks noGrp="1"/>
          </p:cNvSpPr>
          <p:nvPr>
            <p:ph idx="1"/>
          </p:nvPr>
        </p:nvSpPr>
        <p:spPr>
          <a:xfrm>
            <a:off x="397564" y="1649897"/>
            <a:ext cx="6586331" cy="5001275"/>
          </a:xfrm>
        </p:spPr>
        <p:txBody>
          <a:bodyPr>
            <a:normAutofit lnSpcReduction="10000"/>
          </a:bodyPr>
          <a:lstStyle/>
          <a:p>
            <a:r>
              <a:rPr lang="en-GB" sz="3200" dirty="0">
                <a:latin typeface="+mj-lt"/>
                <a:cs typeface="Arial" panose="020B0604020202020204" pitchFamily="34" charset="0"/>
              </a:rPr>
              <a:t>With Green Revolution, shift was to monoculture export crops grown on large industrial farms</a:t>
            </a:r>
          </a:p>
          <a:p>
            <a:pPr lvl="1"/>
            <a:r>
              <a:rPr lang="en-GB" sz="2800" dirty="0">
                <a:latin typeface="+mj-lt"/>
                <a:cs typeface="Arial" panose="020B0604020202020204" pitchFamily="34" charset="0"/>
              </a:rPr>
              <a:t>Cash crops for export replaced local, traditional agriculture and food</a:t>
            </a:r>
          </a:p>
          <a:p>
            <a:pPr lvl="1"/>
            <a:r>
              <a:rPr lang="en-GB" sz="2800" dirty="0">
                <a:latin typeface="+mj-lt"/>
                <a:cs typeface="Arial" panose="020B0604020202020204" pitchFamily="34" charset="0"/>
              </a:rPr>
              <a:t>Land became concentrated with large landholders who could afford cost of inputs to run large industrial-scale farm</a:t>
            </a:r>
          </a:p>
          <a:p>
            <a:pPr lvl="1"/>
            <a:r>
              <a:rPr lang="en-GB" sz="2800" dirty="0">
                <a:latin typeface="+mj-lt"/>
                <a:cs typeface="Arial" panose="020B0604020202020204" pitchFamily="34" charset="0"/>
              </a:rPr>
              <a:t>Subsequent neoliberal economics and free trade forced small farmers to participate in global markets often to their detriment.</a:t>
            </a:r>
            <a:r>
              <a:rPr lang="en-US" sz="2800" dirty="0">
                <a:latin typeface="+mj-lt"/>
                <a:cs typeface="Arial" panose="020B0604020202020204" pitchFamily="34" charset="0"/>
              </a:rPr>
              <a:t> </a:t>
            </a:r>
            <a:endParaRPr lang="en-GB" sz="1400" dirty="0">
              <a:latin typeface="+mj-lt"/>
              <a:cs typeface="Arial" panose="020B0604020202020204" pitchFamily="34" charset="0"/>
            </a:endParaRPr>
          </a:p>
          <a:p>
            <a:endParaRPr lang="en-US" sz="2400" dirty="0">
              <a:latin typeface="+mj-lt"/>
            </a:endParaRPr>
          </a:p>
        </p:txBody>
      </p:sp>
      <p:pic>
        <p:nvPicPr>
          <p:cNvPr id="1026" name="Picture 2" descr="https://s-media-cache-ak0.pinimg.com/736x/9e/89/5e/9e895e6d98cb30688bd83f8bd481fdf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8208" y="174172"/>
            <a:ext cx="4324350" cy="647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3462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152650" y="1408546"/>
            <a:ext cx="7886700" cy="4351338"/>
          </a:xfrm>
        </p:spPr>
        <p:txBody>
          <a:bodyPr/>
          <a:lstStyle/>
          <a:p>
            <a:pPr marL="0" indent="0">
              <a:buNone/>
            </a:pPr>
            <a:endParaRPr lang="en-US" dirty="0">
              <a:latin typeface="Arial" panose="020B0604020202020204" pitchFamily="34" charset="0"/>
              <a:cs typeface="Arial" panose="020B0604020202020204" pitchFamily="34" charset="0"/>
            </a:endParaRPr>
          </a:p>
          <a:p>
            <a:endParaRPr lang="en-US" dirty="0"/>
          </a:p>
        </p:txBody>
      </p:sp>
      <p:pic>
        <p:nvPicPr>
          <p:cNvPr id="5" name="Picture 4" descr="http://www.isgtw.org/images/2009/Potatoes_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6921" y="0"/>
            <a:ext cx="10323443" cy="6916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10279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637742" y="243207"/>
            <a:ext cx="5984282" cy="1325563"/>
          </a:xfrm>
        </p:spPr>
        <p:txBody>
          <a:bodyPr>
            <a:normAutofit/>
          </a:bodyPr>
          <a:lstStyle/>
          <a:p>
            <a:pPr algn="ctr"/>
            <a:r>
              <a:rPr lang="en-US" dirty="0"/>
              <a:t>Landraces</a:t>
            </a:r>
          </a:p>
        </p:txBody>
      </p:sp>
      <p:sp>
        <p:nvSpPr>
          <p:cNvPr id="3" name="Content Placeholder 2"/>
          <p:cNvSpPr>
            <a:spLocks noGrp="1"/>
          </p:cNvSpPr>
          <p:nvPr>
            <p:ph idx="1"/>
          </p:nvPr>
        </p:nvSpPr>
        <p:spPr>
          <a:xfrm>
            <a:off x="251791" y="414528"/>
            <a:ext cx="5272710" cy="6090823"/>
          </a:xfrm>
        </p:spPr>
        <p:txBody>
          <a:bodyPr>
            <a:normAutofit/>
          </a:bodyPr>
          <a:lstStyle/>
          <a:p>
            <a:r>
              <a:rPr lang="en-US" dirty="0">
                <a:latin typeface="+mj-lt"/>
              </a:rPr>
              <a:t>Local variety of a domesticated animal or plant species which is adapted to the specific natural and cultural environment in which it lives </a:t>
            </a:r>
          </a:p>
          <a:p>
            <a:r>
              <a:rPr lang="en-US" dirty="0">
                <a:latin typeface="+mj-lt"/>
              </a:rPr>
              <a:t>More genetically and phenotypically diverse than formal crop breeds.</a:t>
            </a:r>
          </a:p>
          <a:p>
            <a:r>
              <a:rPr lang="en-US" dirty="0">
                <a:latin typeface="+mj-lt"/>
              </a:rPr>
              <a:t>Maintained through informal exchange and selection by farmers within a particular region.</a:t>
            </a:r>
          </a:p>
        </p:txBody>
      </p:sp>
      <p:pic>
        <p:nvPicPr>
          <p:cNvPr id="5122" name="Picture 2" descr="http://2.bp.blogspot.com/-pmfIvog8M7Q/TqCKFVxqIbI/AAAAAAAAFic/ouPp9Qbgkzs/s1600/320134_275948422420980_100000174747808_1324889_1943559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7742" y="1690688"/>
            <a:ext cx="6101332" cy="4575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48239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5769595-7DDD-5F7B-BBA3-D6AF75EF7050}"/>
              </a:ext>
            </a:extLst>
          </p:cNvPr>
          <p:cNvPicPr>
            <a:picLocks noGrp="1" noChangeAspect="1"/>
          </p:cNvPicPr>
          <p:nvPr>
            <p:ph idx="1"/>
          </p:nvPr>
        </p:nvPicPr>
        <p:blipFill>
          <a:blip r:embed="rId2"/>
          <a:stretch>
            <a:fillRect/>
          </a:stretch>
        </p:blipFill>
        <p:spPr>
          <a:xfrm>
            <a:off x="732944" y="528579"/>
            <a:ext cx="10398351" cy="5800842"/>
          </a:xfrm>
        </p:spPr>
      </p:pic>
    </p:spTree>
    <p:extLst>
      <p:ext uri="{BB962C8B-B14F-4D97-AF65-F5344CB8AC3E}">
        <p14:creationId xmlns:p14="http://schemas.microsoft.com/office/powerpoint/2010/main" val="10009657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ADF4A-BAB7-58CA-98EA-F7B1DA115A9F}"/>
              </a:ext>
            </a:extLst>
          </p:cNvPr>
          <p:cNvSpPr>
            <a:spLocks noGrp="1"/>
          </p:cNvSpPr>
          <p:nvPr>
            <p:ph type="title"/>
          </p:nvPr>
        </p:nvSpPr>
        <p:spPr>
          <a:xfrm>
            <a:off x="6096000" y="365127"/>
            <a:ext cx="5257800" cy="1325563"/>
          </a:xfrm>
        </p:spPr>
        <p:txBody>
          <a:bodyPr/>
          <a:lstStyle/>
          <a:p>
            <a:r>
              <a:rPr lang="en-US" dirty="0"/>
              <a:t>Heirloom varieties</a:t>
            </a:r>
          </a:p>
        </p:txBody>
      </p:sp>
      <p:sp>
        <p:nvSpPr>
          <p:cNvPr id="3" name="Content Placeholder 2">
            <a:extLst>
              <a:ext uri="{FF2B5EF4-FFF2-40B4-BE49-F238E27FC236}">
                <a16:creationId xmlns:a16="http://schemas.microsoft.com/office/drawing/2014/main" id="{CAE4FB94-50B2-9445-5C69-D2A0A3B38709}"/>
              </a:ext>
            </a:extLst>
          </p:cNvPr>
          <p:cNvSpPr>
            <a:spLocks noGrp="1"/>
          </p:cNvSpPr>
          <p:nvPr>
            <p:ph idx="1"/>
          </p:nvPr>
        </p:nvSpPr>
        <p:spPr>
          <a:xfrm>
            <a:off x="224885" y="231399"/>
            <a:ext cx="4270248" cy="6395202"/>
          </a:xfrm>
        </p:spPr>
        <p:txBody>
          <a:bodyPr>
            <a:normAutofit/>
          </a:bodyPr>
          <a:lstStyle/>
          <a:p>
            <a:pPr>
              <a:buFont typeface="Arial" panose="020B0604020202020204" pitchFamily="34" charset="0"/>
              <a:buChar char="•"/>
            </a:pPr>
            <a:r>
              <a:rPr lang="en-US" dirty="0">
                <a:latin typeface="+mj-lt"/>
              </a:rPr>
              <a:t>Passed down through families or communities for many generations.</a:t>
            </a:r>
          </a:p>
          <a:p>
            <a:r>
              <a:rPr lang="en-US" dirty="0">
                <a:latin typeface="+mj-lt"/>
              </a:rPr>
              <a:t>Do not often exhibit the same level of local adaptation as landraces</a:t>
            </a:r>
          </a:p>
          <a:p>
            <a:pPr>
              <a:buFont typeface="Arial" panose="020B0604020202020204" pitchFamily="34" charset="0"/>
              <a:buChar char="•"/>
            </a:pPr>
            <a:r>
              <a:rPr lang="en-US" dirty="0">
                <a:latin typeface="+mj-lt"/>
              </a:rPr>
              <a:t>Have historical significance and cultural heritage.</a:t>
            </a:r>
          </a:p>
          <a:p>
            <a:pPr>
              <a:buFont typeface="Arial" panose="020B0604020202020204" pitchFamily="34" charset="0"/>
              <a:buChar char="•"/>
            </a:pPr>
            <a:r>
              <a:rPr lang="en-US" dirty="0">
                <a:latin typeface="+mj-lt"/>
              </a:rPr>
              <a:t>Also valued for their unique characteristics and flavors which may have been lost in modern commercial varieties bred for uniformity and shelf-life</a:t>
            </a:r>
          </a:p>
          <a:p>
            <a:endParaRPr lang="en-US" dirty="0">
              <a:latin typeface="+mj-lt"/>
            </a:endParaRPr>
          </a:p>
        </p:txBody>
      </p:sp>
      <p:pic>
        <p:nvPicPr>
          <p:cNvPr id="5" name="Picture 4">
            <a:extLst>
              <a:ext uri="{FF2B5EF4-FFF2-40B4-BE49-F238E27FC236}">
                <a16:creationId xmlns:a16="http://schemas.microsoft.com/office/drawing/2014/main" id="{0F6F9852-F268-EE88-50A7-2DBD0556F4C8}"/>
              </a:ext>
            </a:extLst>
          </p:cNvPr>
          <p:cNvPicPr>
            <a:picLocks noChangeAspect="1"/>
          </p:cNvPicPr>
          <p:nvPr/>
        </p:nvPicPr>
        <p:blipFill rotWithShape="1">
          <a:blip r:embed="rId3"/>
          <a:srcRect t="18204"/>
          <a:stretch/>
        </p:blipFill>
        <p:spPr>
          <a:xfrm>
            <a:off x="4495133" y="1690690"/>
            <a:ext cx="7696867" cy="4712457"/>
          </a:xfrm>
          <a:prstGeom prst="rect">
            <a:avLst/>
          </a:prstGeom>
        </p:spPr>
      </p:pic>
    </p:spTree>
    <p:extLst>
      <p:ext uri="{BB962C8B-B14F-4D97-AF65-F5344CB8AC3E}">
        <p14:creationId xmlns:p14="http://schemas.microsoft.com/office/powerpoint/2010/main" val="6220831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93266" y="141512"/>
            <a:ext cx="6319867" cy="1325563"/>
          </a:xfrm>
        </p:spPr>
        <p:txBody>
          <a:bodyPr>
            <a:normAutofit/>
          </a:bodyPr>
          <a:lstStyle/>
          <a:p>
            <a:pPr algn="ctr"/>
            <a:r>
              <a:rPr lang="en-US" dirty="0">
                <a:cs typeface="Arial" panose="020B0604020202020204" pitchFamily="34" charset="0"/>
              </a:rPr>
              <a:t>Loss of crop genetic diversity </a:t>
            </a:r>
          </a:p>
        </p:txBody>
      </p:sp>
      <p:sp>
        <p:nvSpPr>
          <p:cNvPr id="3" name="Content Placeholder 2"/>
          <p:cNvSpPr>
            <a:spLocks noGrp="1"/>
          </p:cNvSpPr>
          <p:nvPr>
            <p:ph idx="1"/>
          </p:nvPr>
        </p:nvSpPr>
        <p:spPr>
          <a:xfrm>
            <a:off x="636104" y="365128"/>
            <a:ext cx="4958123" cy="6351360"/>
          </a:xfrm>
        </p:spPr>
        <p:txBody>
          <a:bodyPr>
            <a:normAutofit/>
          </a:bodyPr>
          <a:lstStyle/>
          <a:p>
            <a:r>
              <a:rPr lang="en-US" dirty="0">
                <a:latin typeface="+mj-lt"/>
              </a:rPr>
              <a:t>On average, across all crops grown in the US, over 90% of the varieties grown 100 years ago are no longer in commercial production or maintained in major seed storage facilities.</a:t>
            </a:r>
          </a:p>
          <a:p>
            <a:r>
              <a:rPr lang="en-US" dirty="0">
                <a:latin typeface="+mj-lt"/>
              </a:rPr>
              <a:t>Four multinational agrochemical firms — Corteva, ChemChina, Bayer and BASF — now control around half of global seed sales.</a:t>
            </a:r>
          </a:p>
          <a:p>
            <a:r>
              <a:rPr lang="en-US" dirty="0">
                <a:latin typeface="+mj-lt"/>
                <a:cs typeface="Arial" panose="020B0604020202020204" pitchFamily="34" charset="0"/>
              </a:rPr>
              <a:t>Uniformity in genetic makeup increases susceptibility to disease</a:t>
            </a:r>
          </a:p>
          <a:p>
            <a:endParaRPr lang="en-US" dirty="0"/>
          </a:p>
          <a:p>
            <a:endParaRPr lang="en-US" dirty="0"/>
          </a:p>
        </p:txBody>
      </p:sp>
      <p:pic>
        <p:nvPicPr>
          <p:cNvPr id="4098" name="Picture 2" descr="http://www.sustainableseedco.com/images/Maules_190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4154" y="1504693"/>
            <a:ext cx="3594246" cy="4792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026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https://upload.wikimedia.org/wikipedia/commons/4/4c/Banana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9160" y="-71523"/>
            <a:ext cx="10533679" cy="700104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s://cabiplantwise.files.wordpress.com/2015/02/xanthomonas-fruit-symptom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74226" y="3429000"/>
            <a:ext cx="4426226" cy="33196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170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par>
                                <p:cTn id="8" presetID="10" presetClass="entr" presetSubtype="0"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fade">
                                      <p:cBhvr>
                                        <p:cTn id="10"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World-first Panama disease-resistant Cavendish bananas">
            <a:hlinkClick r:id="" action="ppaction://media"/>
            <a:extLst>
              <a:ext uri="{FF2B5EF4-FFF2-40B4-BE49-F238E27FC236}">
                <a16:creationId xmlns:a16="http://schemas.microsoft.com/office/drawing/2014/main" id="{80E137A2-0075-4021-2132-58B23E4BBCE7}"/>
              </a:ext>
            </a:extLst>
          </p:cNvPr>
          <p:cNvPicPr>
            <a:picLocks noGrp="1" noRot="1" noChangeAspect="1"/>
          </p:cNvPicPr>
          <p:nvPr>
            <p:ph idx="1"/>
            <a:videoFile r:link="rId1"/>
          </p:nvPr>
        </p:nvPicPr>
        <p:blipFill>
          <a:blip r:embed="rId3"/>
          <a:stretch>
            <a:fillRect/>
          </a:stretch>
        </p:blipFill>
        <p:spPr>
          <a:xfrm>
            <a:off x="0" y="0"/>
            <a:ext cx="12192000" cy="6883270"/>
          </a:xfrm>
          <a:prstGeom prst="rect">
            <a:avLst/>
          </a:prstGeom>
        </p:spPr>
      </p:pic>
    </p:spTree>
    <p:extLst>
      <p:ext uri="{BB962C8B-B14F-4D97-AF65-F5344CB8AC3E}">
        <p14:creationId xmlns:p14="http://schemas.microsoft.com/office/powerpoint/2010/main" val="1961854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2" descr="http://www.dirtbrothers.org/college/origins%20of%20agriculture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85769" y="254073"/>
            <a:ext cx="9620462" cy="63498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84644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7059" y="743644"/>
            <a:ext cx="6229488" cy="1143000"/>
          </a:xfrm>
        </p:spPr>
        <p:txBody>
          <a:bodyPr>
            <a:noAutofit/>
          </a:bodyPr>
          <a:lstStyle/>
          <a:p>
            <a:r>
              <a:rPr lang="en-US" dirty="0">
                <a:latin typeface="Calibri Light" panose="020F0302020204030204" pitchFamily="34" charset="0"/>
                <a:ea typeface="Calibri Light" panose="020F0302020204030204" pitchFamily="34" charset="0"/>
                <a:cs typeface="Calibri Light" panose="020F0302020204030204" pitchFamily="34" charset="0"/>
              </a:rPr>
              <a:t>Increasing global homogeneity in food consumption</a:t>
            </a:r>
          </a:p>
        </p:txBody>
      </p:sp>
      <p:sp>
        <p:nvSpPr>
          <p:cNvPr id="5" name="Content Placeholder 2">
            <a:extLst>
              <a:ext uri="{FF2B5EF4-FFF2-40B4-BE49-F238E27FC236}">
                <a16:creationId xmlns:a16="http://schemas.microsoft.com/office/drawing/2014/main" id="{803DD791-80C1-490A-C9AC-C8F7230E6BD0}"/>
              </a:ext>
            </a:extLst>
          </p:cNvPr>
          <p:cNvSpPr>
            <a:spLocks noGrp="1"/>
          </p:cNvSpPr>
          <p:nvPr>
            <p:ph idx="1"/>
          </p:nvPr>
        </p:nvSpPr>
        <p:spPr>
          <a:xfrm>
            <a:off x="287059" y="2851192"/>
            <a:ext cx="6102166" cy="4525963"/>
          </a:xfrm>
        </p:spPr>
        <p:txBody>
          <a:bodyPr/>
          <a:lstStyle/>
          <a:p>
            <a:r>
              <a:rPr lang="en-US" dirty="0">
                <a:latin typeface="Calibri Light" panose="020F0302020204030204" pitchFamily="34" charset="0"/>
                <a:ea typeface="Calibri Light" panose="020F0302020204030204" pitchFamily="34" charset="0"/>
                <a:cs typeface="Calibri Light" panose="020F0302020204030204" pitchFamily="34" charset="0"/>
              </a:rPr>
              <a:t>More people today increasingly rely on a short list of major food crops, like wheat, corn, and rice</a:t>
            </a:r>
          </a:p>
        </p:txBody>
      </p:sp>
      <p:pic>
        <p:nvPicPr>
          <p:cNvPr id="6" name="Picture 5" descr="A diagram of the country's food supply&#10;&#10;Description automatically generated">
            <a:extLst>
              <a:ext uri="{FF2B5EF4-FFF2-40B4-BE49-F238E27FC236}">
                <a16:creationId xmlns:a16="http://schemas.microsoft.com/office/drawing/2014/main" id="{048557AA-7DB4-3E55-4A73-7B9972BDD0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8550" y="0"/>
            <a:ext cx="5156391" cy="6858000"/>
          </a:xfrm>
          <a:prstGeom prst="rect">
            <a:avLst/>
          </a:prstGeom>
        </p:spPr>
      </p:pic>
    </p:spTree>
    <p:extLst>
      <p:ext uri="{BB962C8B-B14F-4D97-AF65-F5344CB8AC3E}">
        <p14:creationId xmlns:p14="http://schemas.microsoft.com/office/powerpoint/2010/main" val="21742425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http://www.montereybayaquarium.org/-/m/images/animal-guide/fishes/northern-anchovy.jpg?bc=white&amp;h=674&amp;mh=738&amp;mw=1312&amp;w=1193&amp;usecustomfunctions=1&amp;cropx=6&amp;cropy=1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2192000" cy="68911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78605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http://www.greatgarnetts.co.uk/wp-content/uploads/2013/10/Great-Garnetts-pig2.jpg"/>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b="10127"/>
          <a:stretch/>
        </p:blipFill>
        <p:spPr bwMode="auto">
          <a:xfrm>
            <a:off x="0" y="-1"/>
            <a:ext cx="12192000" cy="7255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81811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Calibri Light" panose="020F0302020204030204" pitchFamily="34" charset="0"/>
                <a:ea typeface="Calibri Light" panose="020F0302020204030204" pitchFamily="34" charset="0"/>
                <a:cs typeface="Calibri Light" panose="020F0302020204030204" pitchFamily="34" charset="0"/>
              </a:rPr>
              <a:t>Human global trophic levels:  how does the planet eat</a:t>
            </a:r>
          </a:p>
        </p:txBody>
      </p:sp>
      <p:sp>
        <p:nvSpPr>
          <p:cNvPr id="3" name="Content Placeholder 2"/>
          <p:cNvSpPr>
            <a:spLocks noGrp="1"/>
          </p:cNvSpPr>
          <p:nvPr>
            <p:ph idx="1"/>
          </p:nvPr>
        </p:nvSpPr>
        <p:spPr>
          <a:xfrm>
            <a:off x="528506" y="1524000"/>
            <a:ext cx="5523123" cy="5105400"/>
          </a:xfrm>
        </p:spPr>
        <p:txBody>
          <a:bodyPr>
            <a:normAutofit/>
          </a:bodyPr>
          <a:lstStyle/>
          <a:p>
            <a:r>
              <a:rPr lang="en-US" dirty="0">
                <a:latin typeface="Calibri Light" panose="020F0302020204030204" pitchFamily="34" charset="0"/>
                <a:ea typeface="Calibri Light" panose="020F0302020204030204" pitchFamily="34" charset="0"/>
                <a:cs typeface="Calibri Light" panose="020F0302020204030204" pitchFamily="34" charset="0"/>
              </a:rPr>
              <a:t>Humans have a similar trophic level as pigs and anchovies</a:t>
            </a:r>
          </a:p>
          <a:p>
            <a:r>
              <a:rPr lang="en-US" dirty="0">
                <a:latin typeface="Calibri Light" panose="020F0302020204030204" pitchFamily="34" charset="0"/>
                <a:ea typeface="Calibri Light" panose="020F0302020204030204" pitchFamily="34" charset="0"/>
                <a:cs typeface="Calibri Light" panose="020F0302020204030204" pitchFamily="34" charset="0"/>
              </a:rPr>
              <a:t>We are chiefly primary and secondary consumers - we eat plants and we eat animals that eat plants </a:t>
            </a:r>
          </a:p>
          <a:p>
            <a:r>
              <a:rPr lang="en-US" dirty="0">
                <a:latin typeface="Calibri Light" panose="020F0302020204030204" pitchFamily="34" charset="0"/>
                <a:ea typeface="Calibri Light" panose="020F0302020204030204" pitchFamily="34" charset="0"/>
                <a:cs typeface="Calibri Light" panose="020F0302020204030204" pitchFamily="34" charset="0"/>
              </a:rPr>
              <a:t>But countries and individuals can vary in their trophic level </a:t>
            </a:r>
          </a:p>
        </p:txBody>
      </p:sp>
      <p:pic>
        <p:nvPicPr>
          <p:cNvPr id="2050" name="Picture 2" descr="http://upload.wikimedia.org/wikipedia/commons/thumb/8/86/Ecological_pyramid.svg/1280px-Ecological_pyramid.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00801" y="2057400"/>
            <a:ext cx="5334066" cy="3309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3137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stretch>
            <a:fillRect/>
          </a:stretch>
        </p:blipFill>
        <p:spPr>
          <a:xfrm>
            <a:off x="406572" y="1060172"/>
            <a:ext cx="11378856" cy="5645428"/>
          </a:xfrm>
          <a:prstGeom prst="rect">
            <a:avLst/>
          </a:prstGeom>
        </p:spPr>
      </p:pic>
      <p:sp>
        <p:nvSpPr>
          <p:cNvPr id="5" name="Title 1"/>
          <p:cNvSpPr>
            <a:spLocks noGrp="1"/>
          </p:cNvSpPr>
          <p:nvPr>
            <p:ph type="title"/>
          </p:nvPr>
        </p:nvSpPr>
        <p:spPr>
          <a:xfrm>
            <a:off x="1447800" y="152400"/>
            <a:ext cx="9296400" cy="1143000"/>
          </a:xfrm>
        </p:spPr>
        <p:txBody>
          <a:bodyPr>
            <a:noAutofit/>
          </a:bodyPr>
          <a:lstStyle/>
          <a:p>
            <a:r>
              <a:rPr lang="en-US" dirty="0">
                <a:latin typeface="Calibri Light" panose="020F0302020204030204" pitchFamily="34" charset="0"/>
                <a:ea typeface="Calibri Light" panose="020F0302020204030204" pitchFamily="34" charset="0"/>
                <a:cs typeface="Calibri Light" panose="020F0302020204030204" pitchFamily="34" charset="0"/>
              </a:rPr>
              <a:t>Regional differences in human trophic levels</a:t>
            </a:r>
          </a:p>
        </p:txBody>
      </p:sp>
    </p:spTree>
    <p:extLst>
      <p:ext uri="{BB962C8B-B14F-4D97-AF65-F5344CB8AC3E}">
        <p14:creationId xmlns:p14="http://schemas.microsoft.com/office/powerpoint/2010/main" val="42182526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E1040EA-3D79-CE58-DC05-2C459EA9184D}"/>
              </a:ext>
            </a:extLst>
          </p:cNvPr>
          <p:cNvPicPr>
            <a:picLocks noGrp="1" noChangeAspect="1"/>
          </p:cNvPicPr>
          <p:nvPr>
            <p:ph idx="1"/>
          </p:nvPr>
        </p:nvPicPr>
        <p:blipFill>
          <a:blip r:embed="rId2"/>
          <a:stretch>
            <a:fillRect/>
          </a:stretch>
        </p:blipFill>
        <p:spPr>
          <a:xfrm>
            <a:off x="1" y="876923"/>
            <a:ext cx="11814048" cy="4963045"/>
          </a:xfrm>
        </p:spPr>
      </p:pic>
    </p:spTree>
    <p:extLst>
      <p:ext uri="{BB962C8B-B14F-4D97-AF65-F5344CB8AC3E}">
        <p14:creationId xmlns:p14="http://schemas.microsoft.com/office/powerpoint/2010/main" val="16351885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34836" y="1438420"/>
            <a:ext cx="8728364" cy="5029200"/>
          </a:xfrm>
        </p:spPr>
        <p:txBody>
          <a:bodyPr>
            <a:noAutofit/>
          </a:bodyPr>
          <a:lstStyle/>
          <a:p>
            <a:endParaRPr lang="en-US" sz="2600" dirty="0"/>
          </a:p>
          <a:p>
            <a:endParaRPr lang="en-US" sz="2600" dirty="0"/>
          </a:p>
        </p:txBody>
      </p:sp>
      <p:pic>
        <p:nvPicPr>
          <p:cNvPr id="2" name="Picture 1"/>
          <p:cNvPicPr>
            <a:picLocks noChangeAspect="1"/>
          </p:cNvPicPr>
          <p:nvPr/>
        </p:nvPicPr>
        <p:blipFill>
          <a:blip r:embed="rId3"/>
          <a:stretch>
            <a:fillRect/>
          </a:stretch>
        </p:blipFill>
        <p:spPr>
          <a:xfrm>
            <a:off x="114300" y="390380"/>
            <a:ext cx="11963400" cy="6459281"/>
          </a:xfrm>
          <a:prstGeom prst="rect">
            <a:avLst/>
          </a:prstGeom>
        </p:spPr>
      </p:pic>
    </p:spTree>
    <p:extLst>
      <p:ext uri="{BB962C8B-B14F-4D97-AF65-F5344CB8AC3E}">
        <p14:creationId xmlns:p14="http://schemas.microsoft.com/office/powerpoint/2010/main" val="7047517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the american diet"/>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5951"/>
          <a:stretch/>
        </p:blipFill>
        <p:spPr bwMode="auto">
          <a:xfrm>
            <a:off x="4575315" y="1417638"/>
            <a:ext cx="7172738" cy="5132651"/>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a:spLocks noGrp="1"/>
          </p:cNvSpPr>
          <p:nvPr>
            <p:ph type="title"/>
          </p:nvPr>
        </p:nvSpPr>
        <p:spPr>
          <a:xfrm>
            <a:off x="288235" y="274638"/>
            <a:ext cx="11559208" cy="1143000"/>
          </a:xfrm>
        </p:spPr>
        <p:txBody>
          <a:bodyPr>
            <a:normAutofit/>
          </a:bodyPr>
          <a:lstStyle/>
          <a:p>
            <a:r>
              <a:rPr lang="en-US" sz="4000" dirty="0">
                <a:latin typeface="Calibri Light" panose="020F0302020204030204" pitchFamily="34" charset="0"/>
                <a:ea typeface="Calibri Light" panose="020F0302020204030204" pitchFamily="34" charset="0"/>
                <a:cs typeface="Calibri Light" panose="020F0302020204030204" pitchFamily="34" charset="0"/>
              </a:rPr>
              <a:t>The standard American diet (SAD)</a:t>
            </a:r>
          </a:p>
        </p:txBody>
      </p:sp>
      <p:sp>
        <p:nvSpPr>
          <p:cNvPr id="2" name="TextBox 1"/>
          <p:cNvSpPr txBox="1"/>
          <p:nvPr/>
        </p:nvSpPr>
        <p:spPr>
          <a:xfrm>
            <a:off x="9601201" y="1981201"/>
            <a:ext cx="184731" cy="646331"/>
          </a:xfrm>
          <a:prstGeom prst="rect">
            <a:avLst/>
          </a:prstGeom>
          <a:noFill/>
        </p:spPr>
        <p:txBody>
          <a:bodyPr wrap="none" rtlCol="0">
            <a:spAutoFit/>
          </a:bodyPr>
          <a:lstStyle/>
          <a:p>
            <a:endParaRPr lang="en-US" dirty="0"/>
          </a:p>
          <a:p>
            <a:endParaRPr lang="en-US" dirty="0"/>
          </a:p>
        </p:txBody>
      </p:sp>
      <p:sp>
        <p:nvSpPr>
          <p:cNvPr id="4" name="Rectangle 3">
            <a:extLst>
              <a:ext uri="{FF2B5EF4-FFF2-40B4-BE49-F238E27FC236}">
                <a16:creationId xmlns:a16="http://schemas.microsoft.com/office/drawing/2014/main" id="{E9C9EE9C-E316-ADE1-3DCA-58F9CB6A8DC4}"/>
              </a:ext>
            </a:extLst>
          </p:cNvPr>
          <p:cNvSpPr/>
          <p:nvPr/>
        </p:nvSpPr>
        <p:spPr>
          <a:xfrm>
            <a:off x="0" y="0"/>
            <a:ext cx="12192000" cy="6858000"/>
          </a:xfrm>
          <a:prstGeom prst="rect">
            <a:avLst/>
          </a:prstGeom>
          <a:noFill/>
          <a:ln w="666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2">
            <a:extLst>
              <a:ext uri="{FF2B5EF4-FFF2-40B4-BE49-F238E27FC236}">
                <a16:creationId xmlns:a16="http://schemas.microsoft.com/office/drawing/2014/main" id="{AE0F94AD-E96A-7E28-0EEC-C849994A0BBD}"/>
              </a:ext>
            </a:extLst>
          </p:cNvPr>
          <p:cNvSpPr>
            <a:spLocks noGrp="1"/>
          </p:cNvSpPr>
          <p:nvPr>
            <p:ph idx="1"/>
          </p:nvPr>
        </p:nvSpPr>
        <p:spPr>
          <a:xfrm>
            <a:off x="609600" y="1600201"/>
            <a:ext cx="4091609" cy="4525963"/>
          </a:xfrm>
        </p:spPr>
        <p:txBody>
          <a:bodyPr>
            <a:normAutofit fontScale="92500" lnSpcReduction="10000"/>
          </a:bodyPr>
          <a:lstStyle/>
          <a:p>
            <a:r>
              <a:rPr lang="en-US" dirty="0">
                <a:latin typeface="Calibri Light" panose="020F0302020204030204" pitchFamily="34" charset="0"/>
                <a:ea typeface="Calibri Light" panose="020F0302020204030204" pitchFamily="34" charset="0"/>
                <a:cs typeface="Calibri Light" panose="020F0302020204030204" pitchFamily="34" charset="0"/>
              </a:rPr>
              <a:t>Worldwide obesity has nearly tripled since 1975.</a:t>
            </a:r>
          </a:p>
          <a:p>
            <a:r>
              <a:rPr lang="en-US" dirty="0">
                <a:latin typeface="Calibri Light" panose="020F0302020204030204" pitchFamily="34" charset="0"/>
                <a:ea typeface="Calibri Light" panose="020F0302020204030204" pitchFamily="34" charset="0"/>
                <a:cs typeface="Calibri Light" panose="020F0302020204030204" pitchFamily="34" charset="0"/>
              </a:rPr>
              <a:t>Most of the world's population now live in countries where overweight and obesity kill more people than underweight. </a:t>
            </a:r>
          </a:p>
          <a:p>
            <a:endParaRPr lang="en-US" dirty="0">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6048380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Content Placeholder 3">
            <a:hlinkClick r:id="rId3"/>
          </p:cNvPr>
          <p:cNvPicPr>
            <a:picLocks noGrp="1" noChangeAspect="1"/>
          </p:cNvPicPr>
          <p:nvPr>
            <p:ph idx="1"/>
          </p:nvPr>
        </p:nvPicPr>
        <p:blipFill>
          <a:blip r:embed="rId4" cstate="print"/>
          <a:stretch>
            <a:fillRect/>
          </a:stretch>
        </p:blipFill>
        <p:spPr>
          <a:xfrm>
            <a:off x="734768" y="0"/>
            <a:ext cx="10108823" cy="6724122"/>
          </a:xfrm>
          <a:prstGeom prst="rect">
            <a:avLst/>
          </a:prstGeom>
          <a:ln w="38100">
            <a:solidFill>
              <a:schemeClr val="accent1"/>
            </a:solidFill>
          </a:ln>
        </p:spPr>
      </p:pic>
    </p:spTree>
    <p:extLst>
      <p:ext uri="{BB962C8B-B14F-4D97-AF65-F5344CB8AC3E}">
        <p14:creationId xmlns:p14="http://schemas.microsoft.com/office/powerpoint/2010/main" val="24096162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s-media-cache-ak0.pinimg.com/736x/a2/bb/54/a2bb54e0f9c45fa9f5558e9e8c34410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73568" y="0"/>
            <a:ext cx="9094433" cy="6812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28764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27878"/>
            <a:ext cx="8229600" cy="1143000"/>
          </a:xfrm>
        </p:spPr>
        <p:txBody>
          <a:bodyPr/>
          <a:lstStyle/>
          <a:p>
            <a:r>
              <a:rPr lang="en-US" dirty="0">
                <a:latin typeface="Calibri Light" panose="020F0302020204030204" pitchFamily="34" charset="0"/>
                <a:ea typeface="Calibri Light" panose="020F0302020204030204" pitchFamily="34" charset="0"/>
                <a:cs typeface="Calibri Light" panose="020F0302020204030204" pitchFamily="34" charset="0"/>
              </a:rPr>
              <a:t>Decentering the Fertile Crescent</a:t>
            </a:r>
          </a:p>
        </p:txBody>
      </p:sp>
      <p:sp>
        <p:nvSpPr>
          <p:cNvPr id="3" name="Content Placeholder 2"/>
          <p:cNvSpPr>
            <a:spLocks noGrp="1"/>
          </p:cNvSpPr>
          <p:nvPr>
            <p:ph idx="1"/>
          </p:nvPr>
        </p:nvSpPr>
        <p:spPr>
          <a:xfrm>
            <a:off x="615141" y="1084606"/>
            <a:ext cx="11072554" cy="4525963"/>
          </a:xfrm>
        </p:spPr>
        <p:txBody>
          <a:bodyPr>
            <a:normAutofit/>
          </a:bodyPr>
          <a:lstStyle/>
          <a:p>
            <a:r>
              <a:rPr lang="en-US" sz="2800" dirty="0">
                <a:latin typeface="Calibri Light" panose="020F0302020204030204" pitchFamily="34" charset="0"/>
                <a:ea typeface="Calibri Light" panose="020F0302020204030204" pitchFamily="34" charset="0"/>
                <a:cs typeface="Calibri Light" panose="020F0302020204030204" pitchFamily="34" charset="0"/>
              </a:rPr>
              <a:t>Agriculture did not begin in only the Fertile Crescent from which is spread around the world. There were multiple ‘hearths’ where crops domesticated and from which agricultural practices spread.</a:t>
            </a:r>
          </a:p>
          <a:p>
            <a:r>
              <a:rPr lang="en-US" sz="2800" dirty="0">
                <a:latin typeface="Calibri Light" panose="020F0302020204030204" pitchFamily="34" charset="0"/>
                <a:ea typeface="Calibri Light" panose="020F0302020204030204" pitchFamily="34" charset="0"/>
                <a:cs typeface="Calibri Light" panose="020F0302020204030204" pitchFamily="34" charset="0"/>
              </a:rPr>
              <a:t>Many cultures experimenting simultaneously with agriculture</a:t>
            </a:r>
          </a:p>
          <a:p>
            <a:pPr marL="0" indent="0">
              <a:buNone/>
            </a:pPr>
            <a:br>
              <a:rPr lang="en-US" dirty="0">
                <a:latin typeface="Calibri Light" panose="020F0302020204030204" pitchFamily="34" charset="0"/>
                <a:ea typeface="Calibri Light" panose="020F0302020204030204" pitchFamily="34" charset="0"/>
                <a:cs typeface="Calibri Light" panose="020F0302020204030204" pitchFamily="34" charset="0"/>
              </a:rPr>
            </a:br>
            <a:endParaRPr lang="en-US"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4" name="AutoShape 2" descr="http://upload.wikimedia.org/wikipedia/commons/e/e9/Centres_of_origin_and_spread_of_agriculture.svg"/>
          <p:cNvSpPr>
            <a:spLocks noChangeAspect="1" noChangeArrowheads="1"/>
          </p:cNvSpPr>
          <p:nvPr/>
        </p:nvSpPr>
        <p:spPr bwMode="auto">
          <a:xfrm>
            <a:off x="1679575" y="-1897063"/>
            <a:ext cx="8953500" cy="39528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dirty="0"/>
          </a:p>
        </p:txBody>
      </p:sp>
      <p:pic>
        <p:nvPicPr>
          <p:cNvPr id="6152" name="Picture 8" descr="File:Centres of origin and spread of agriculture.sv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43483" y="3168297"/>
            <a:ext cx="7582408" cy="334573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2643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152"/>
                                        </p:tgtEl>
                                        <p:attrNameLst>
                                          <p:attrName>style.visibility</p:attrName>
                                        </p:attrNameLst>
                                      </p:cBhvr>
                                      <p:to>
                                        <p:strVal val="visible"/>
                                      </p:to>
                                    </p:set>
                                    <p:animEffect transition="in" filter="fade">
                                      <p:cBhvr>
                                        <p:cTn id="22" dur="2000"/>
                                        <p:tgtEl>
                                          <p:spTgt spid="61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25683" y="0"/>
            <a:ext cx="10245687" cy="6858000"/>
          </a:xfrm>
        </p:spPr>
      </p:pic>
    </p:spTree>
    <p:extLst>
      <p:ext uri="{BB962C8B-B14F-4D97-AF65-F5344CB8AC3E}">
        <p14:creationId xmlns:p14="http://schemas.microsoft.com/office/powerpoint/2010/main" val="37652186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4DB899C-9468-4791-BA72-62E672B23220}"/>
              </a:ext>
            </a:extLst>
          </p:cNvPr>
          <p:cNvPicPr>
            <a:picLocks noGrp="1" noChangeAspect="1"/>
          </p:cNvPicPr>
          <p:nvPr>
            <p:ph idx="1"/>
          </p:nvPr>
        </p:nvPicPr>
        <p:blipFill rotWithShape="1">
          <a:blip r:embed="rId3"/>
          <a:srcRect b="32183"/>
          <a:stretch/>
        </p:blipFill>
        <p:spPr>
          <a:xfrm>
            <a:off x="1497011" y="379646"/>
            <a:ext cx="8572946" cy="6478354"/>
          </a:xfrm>
          <a:prstGeom prst="rect">
            <a:avLst/>
          </a:prstGeom>
        </p:spPr>
      </p:pic>
      <p:sp>
        <p:nvSpPr>
          <p:cNvPr id="2" name="Rectangle 1">
            <a:extLst>
              <a:ext uri="{FF2B5EF4-FFF2-40B4-BE49-F238E27FC236}">
                <a16:creationId xmlns:a16="http://schemas.microsoft.com/office/drawing/2014/main" id="{F72F5BD2-1366-4E5C-1F8B-6E3FEBF859D5}"/>
              </a:ext>
            </a:extLst>
          </p:cNvPr>
          <p:cNvSpPr/>
          <p:nvPr/>
        </p:nvSpPr>
        <p:spPr>
          <a:xfrm>
            <a:off x="6949237" y="5044746"/>
            <a:ext cx="1221748" cy="4299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041446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EDEDA9F-0B37-32FB-A181-E0F67B158E10}"/>
              </a:ext>
            </a:extLst>
          </p:cNvPr>
          <p:cNvPicPr>
            <a:picLocks noChangeAspect="1"/>
          </p:cNvPicPr>
          <p:nvPr/>
        </p:nvPicPr>
        <p:blipFill>
          <a:blip r:embed="rId3"/>
          <a:stretch>
            <a:fillRect/>
          </a:stretch>
        </p:blipFill>
        <p:spPr>
          <a:xfrm>
            <a:off x="1659835" y="46115"/>
            <a:ext cx="8915400" cy="6798616"/>
          </a:xfrm>
          <a:prstGeom prst="rect">
            <a:avLst/>
          </a:prstGeom>
        </p:spPr>
      </p:pic>
    </p:spTree>
    <p:extLst>
      <p:ext uri="{BB962C8B-B14F-4D97-AF65-F5344CB8AC3E}">
        <p14:creationId xmlns:p14="http://schemas.microsoft.com/office/powerpoint/2010/main" val="15940933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82ED4B1-C592-3E45-9A28-39AC8B297120}"/>
              </a:ext>
            </a:extLst>
          </p:cNvPr>
          <p:cNvPicPr>
            <a:picLocks noGrp="1" noChangeAspect="1"/>
          </p:cNvPicPr>
          <p:nvPr>
            <p:ph idx="1"/>
          </p:nvPr>
        </p:nvPicPr>
        <p:blipFill rotWithShape="1">
          <a:blip r:embed="rId2"/>
          <a:srcRect b="5647"/>
          <a:stretch/>
        </p:blipFill>
        <p:spPr>
          <a:xfrm>
            <a:off x="2827854" y="-112903"/>
            <a:ext cx="6121074" cy="7090312"/>
          </a:xfrm>
          <a:prstGeom prst="rect">
            <a:avLst/>
          </a:prstGeom>
        </p:spPr>
      </p:pic>
    </p:spTree>
    <p:extLst>
      <p:ext uri="{BB962C8B-B14F-4D97-AF65-F5344CB8AC3E}">
        <p14:creationId xmlns:p14="http://schemas.microsoft.com/office/powerpoint/2010/main" val="18432432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52935"/>
            <a:ext cx="7086849" cy="1325563"/>
          </a:xfrm>
        </p:spPr>
        <p:txBody>
          <a:bodyPr>
            <a:normAutofit/>
          </a:bodyPr>
          <a:lstStyle/>
          <a:p>
            <a:pPr algn="ctr"/>
            <a:r>
              <a:rPr lang="en-US" dirty="0"/>
              <a:t>How to feed an estimated 9 to 11 billion people by 2050?</a:t>
            </a:r>
          </a:p>
        </p:txBody>
      </p:sp>
      <p:sp>
        <p:nvSpPr>
          <p:cNvPr id="3" name="Content Placeholder 2"/>
          <p:cNvSpPr>
            <a:spLocks noGrp="1"/>
          </p:cNvSpPr>
          <p:nvPr>
            <p:ph idx="1"/>
          </p:nvPr>
        </p:nvSpPr>
        <p:spPr>
          <a:xfrm>
            <a:off x="502024" y="1931748"/>
            <a:ext cx="6366306" cy="4753785"/>
          </a:xfrm>
        </p:spPr>
        <p:txBody>
          <a:bodyPr>
            <a:normAutofit/>
          </a:bodyPr>
          <a:lstStyle/>
          <a:p>
            <a:r>
              <a:rPr lang="en-US" sz="3200" dirty="0">
                <a:latin typeface="+mj-lt"/>
              </a:rPr>
              <a:t>Over the past half-century, human population has doubled but food production has kept pace</a:t>
            </a:r>
          </a:p>
          <a:p>
            <a:r>
              <a:rPr lang="en-US" sz="3200" dirty="0">
                <a:latin typeface="+mj-lt"/>
              </a:rPr>
              <a:t>Fraction of people with insufficient food has declined dramatically but food production will have to continue to increase</a:t>
            </a:r>
          </a:p>
          <a:p>
            <a:r>
              <a:rPr lang="en-US" sz="3200" dirty="0">
                <a:latin typeface="+mj-lt"/>
              </a:rPr>
              <a:t>Critics of this position contend that enough food is available, only it goes to those with more power</a:t>
            </a:r>
          </a:p>
          <a:p>
            <a:endParaRPr lang="en-US" sz="3200" b="1" dirty="0">
              <a:latin typeface="+mj-lt"/>
            </a:endParaRPr>
          </a:p>
          <a:p>
            <a:pPr marL="0" indent="0">
              <a:buNone/>
            </a:pPr>
            <a:endParaRPr lang="en-US" dirty="0">
              <a:latin typeface="+mj-lt"/>
            </a:endParaRPr>
          </a:p>
        </p:txBody>
      </p:sp>
      <p:pic>
        <p:nvPicPr>
          <p:cNvPr id="4" name="Picture 3" descr="A magazine cover with a green ribbon tied to wheat&#10;&#10;Description automatically generated">
            <a:extLst>
              <a:ext uri="{FF2B5EF4-FFF2-40B4-BE49-F238E27FC236}">
                <a16:creationId xmlns:a16="http://schemas.microsoft.com/office/drawing/2014/main" id="{589BD259-7789-3F13-837C-AF9522ADC8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6849" y="99685"/>
            <a:ext cx="4955813" cy="6479725"/>
          </a:xfrm>
          <a:prstGeom prst="rect">
            <a:avLst/>
          </a:prstGeom>
        </p:spPr>
      </p:pic>
    </p:spTree>
    <p:extLst>
      <p:ext uri="{BB962C8B-B14F-4D97-AF65-F5344CB8AC3E}">
        <p14:creationId xmlns:p14="http://schemas.microsoft.com/office/powerpoint/2010/main" val="4548833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A second Green Revolution? One that could:</a:t>
            </a:r>
          </a:p>
        </p:txBody>
      </p:sp>
      <p:sp>
        <p:nvSpPr>
          <p:cNvPr id="3" name="Content Placeholder 2"/>
          <p:cNvSpPr>
            <a:spLocks noGrp="1"/>
          </p:cNvSpPr>
          <p:nvPr>
            <p:ph idx="1"/>
          </p:nvPr>
        </p:nvSpPr>
        <p:spPr/>
        <p:txBody>
          <a:bodyPr>
            <a:normAutofit lnSpcReduction="10000"/>
          </a:bodyPr>
          <a:lstStyle/>
          <a:p>
            <a:pPr lvl="1"/>
            <a:r>
              <a:rPr lang="en-US" sz="2800" dirty="0">
                <a:latin typeface="+mj-lt"/>
              </a:rPr>
              <a:t>Address inequities in power that shape food access</a:t>
            </a:r>
          </a:p>
          <a:p>
            <a:pPr lvl="1"/>
            <a:r>
              <a:rPr lang="en-US" sz="2800" dirty="0">
                <a:latin typeface="+mj-lt"/>
              </a:rPr>
              <a:t>Be capable of increasing food production to the extent it is necessary</a:t>
            </a:r>
          </a:p>
          <a:p>
            <a:pPr lvl="1"/>
            <a:r>
              <a:rPr lang="en-US" sz="2800" dirty="0">
                <a:latin typeface="+mj-lt"/>
              </a:rPr>
              <a:t>Respond to needs of small-scale farmers and poor agricultural workers</a:t>
            </a:r>
          </a:p>
          <a:p>
            <a:pPr lvl="1"/>
            <a:r>
              <a:rPr lang="en-US" sz="2800" dirty="0">
                <a:latin typeface="+mj-lt"/>
              </a:rPr>
              <a:t>Reduce agriculture’s carbon footprint and dependence upon fossil fuels </a:t>
            </a:r>
          </a:p>
          <a:p>
            <a:pPr lvl="1"/>
            <a:r>
              <a:rPr lang="en-US" sz="2800" dirty="0">
                <a:latin typeface="+mj-lt"/>
              </a:rPr>
              <a:t>Lessen negative environmental and health impacts of SAD</a:t>
            </a:r>
          </a:p>
          <a:p>
            <a:pPr lvl="1"/>
            <a:r>
              <a:rPr lang="en-US" sz="2800" dirty="0">
                <a:latin typeface="+mj-lt"/>
              </a:rPr>
              <a:t>Address inequities in access and control of remaining farmland</a:t>
            </a:r>
          </a:p>
          <a:p>
            <a:pPr lvl="1"/>
            <a:r>
              <a:rPr lang="en-US" sz="2800" dirty="0">
                <a:latin typeface="+mj-lt"/>
              </a:rPr>
              <a:t>Balance agriculture with wildlife conservation</a:t>
            </a:r>
          </a:p>
          <a:p>
            <a:pPr lvl="1"/>
            <a:r>
              <a:rPr lang="en-US" sz="2800" dirty="0">
                <a:latin typeface="+mj-lt"/>
              </a:rPr>
              <a:t>Produce more food under a scenario of rapid climate change</a:t>
            </a:r>
          </a:p>
          <a:p>
            <a:endParaRPr lang="en-US" dirty="0">
              <a:latin typeface="+mj-lt"/>
            </a:endParaRPr>
          </a:p>
        </p:txBody>
      </p:sp>
    </p:spTree>
    <p:extLst>
      <p:ext uri="{BB962C8B-B14F-4D97-AF65-F5344CB8AC3E}">
        <p14:creationId xmlns:p14="http://schemas.microsoft.com/office/powerpoint/2010/main" val="3929653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latin typeface="+mj-lt"/>
              </a:rPr>
              <a:t>Ecomodernist and environmentalist strategies for a second Green Revolution:</a:t>
            </a:r>
            <a:endParaRPr lang="en-US" b="1" dirty="0"/>
          </a:p>
        </p:txBody>
      </p:sp>
      <p:sp>
        <p:nvSpPr>
          <p:cNvPr id="3" name="Content Placeholder 2"/>
          <p:cNvSpPr>
            <a:spLocks noGrp="1"/>
          </p:cNvSpPr>
          <p:nvPr>
            <p:ph idx="1"/>
          </p:nvPr>
        </p:nvSpPr>
        <p:spPr>
          <a:xfrm>
            <a:off x="962439" y="1929702"/>
            <a:ext cx="10267122" cy="5440363"/>
          </a:xfrm>
        </p:spPr>
        <p:txBody>
          <a:bodyPr>
            <a:normAutofit/>
          </a:bodyPr>
          <a:lstStyle/>
          <a:p>
            <a:pPr lvl="1"/>
            <a:r>
              <a:rPr lang="en-US" sz="3200" dirty="0">
                <a:latin typeface="+mj-lt"/>
              </a:rPr>
              <a:t>Fair trade and alternative commodity chains</a:t>
            </a:r>
          </a:p>
          <a:p>
            <a:pPr lvl="1"/>
            <a:r>
              <a:rPr lang="en-US" sz="3200" dirty="0">
                <a:latin typeface="+mj-lt"/>
              </a:rPr>
              <a:t>Innovations in the production of farm inputs </a:t>
            </a:r>
          </a:p>
          <a:p>
            <a:pPr lvl="1"/>
            <a:r>
              <a:rPr lang="en-US" sz="3200" dirty="0">
                <a:latin typeface="+mj-lt"/>
              </a:rPr>
              <a:t>Closing yield gaps</a:t>
            </a:r>
          </a:p>
          <a:p>
            <a:pPr lvl="1"/>
            <a:r>
              <a:rPr lang="en-US" sz="3200" dirty="0">
                <a:latin typeface="+mj-lt"/>
              </a:rPr>
              <a:t>Adopting ‘third plate’ practices</a:t>
            </a:r>
          </a:p>
          <a:p>
            <a:pPr lvl="1"/>
            <a:r>
              <a:rPr lang="en-US" sz="3200" dirty="0">
                <a:latin typeface="+mj-lt"/>
              </a:rPr>
              <a:t>Food 2.0 innovations</a:t>
            </a:r>
          </a:p>
          <a:p>
            <a:pPr lvl="1"/>
            <a:r>
              <a:rPr lang="en-US" sz="3200" dirty="0">
                <a:latin typeface="+mj-lt"/>
              </a:rPr>
              <a:t>Use of underutilized and neglected crops </a:t>
            </a:r>
          </a:p>
          <a:p>
            <a:pPr lvl="1"/>
            <a:r>
              <a:rPr lang="en-US" sz="3200" dirty="0">
                <a:latin typeface="+mj-lt"/>
              </a:rPr>
              <a:t>Acceptance of GMOs</a:t>
            </a:r>
          </a:p>
          <a:p>
            <a:pPr lvl="1"/>
            <a:r>
              <a:rPr lang="en-US" sz="3200" dirty="0">
                <a:latin typeface="+mj-lt"/>
              </a:rPr>
              <a:t>Sustainable intensification to balance development and conservation</a:t>
            </a:r>
          </a:p>
          <a:p>
            <a:pPr marL="457200" lvl="1" indent="0">
              <a:buNone/>
            </a:pPr>
            <a:endParaRPr lang="en-US" dirty="0"/>
          </a:p>
        </p:txBody>
      </p:sp>
    </p:spTree>
    <p:extLst>
      <p:ext uri="{BB962C8B-B14F-4D97-AF65-F5344CB8AC3E}">
        <p14:creationId xmlns:p14="http://schemas.microsoft.com/office/powerpoint/2010/main" val="158871980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008" y="113394"/>
            <a:ext cx="6524128" cy="1325563"/>
          </a:xfrm>
        </p:spPr>
        <p:txBody>
          <a:bodyPr>
            <a:normAutofit/>
          </a:bodyPr>
          <a:lstStyle/>
          <a:p>
            <a:pPr algn="ctr"/>
            <a:r>
              <a:rPr lang="en-US" dirty="0"/>
              <a:t>Meeting the needs of small-scale food producers</a:t>
            </a:r>
          </a:p>
        </p:txBody>
      </p:sp>
      <p:pic>
        <p:nvPicPr>
          <p:cNvPr id="4" name="Content Placeholder 3">
            <a:hlinkClick r:id="rId3"/>
          </p:cNvPr>
          <p:cNvPicPr>
            <a:picLocks noGrp="1" noChangeAspect="1"/>
          </p:cNvPicPr>
          <p:nvPr>
            <p:ph idx="1"/>
          </p:nvPr>
        </p:nvPicPr>
        <p:blipFill rotWithShape="1">
          <a:blip r:embed="rId4"/>
          <a:srcRect r="3907" b="6177"/>
          <a:stretch/>
        </p:blipFill>
        <p:spPr>
          <a:xfrm>
            <a:off x="279008" y="1710519"/>
            <a:ext cx="6524128" cy="4824394"/>
          </a:xfrm>
          <a:prstGeom prst="rect">
            <a:avLst/>
          </a:prstGeom>
          <a:ln w="50800">
            <a:solidFill>
              <a:schemeClr val="accent1"/>
            </a:solidFill>
          </a:ln>
        </p:spPr>
      </p:pic>
      <p:sp>
        <p:nvSpPr>
          <p:cNvPr id="5" name="Content Placeholder 2">
            <a:extLst>
              <a:ext uri="{FF2B5EF4-FFF2-40B4-BE49-F238E27FC236}">
                <a16:creationId xmlns:a16="http://schemas.microsoft.com/office/drawing/2014/main" id="{009B6FFF-0DEE-B5E3-611D-3C8B038E03F9}"/>
              </a:ext>
            </a:extLst>
          </p:cNvPr>
          <p:cNvSpPr txBox="1">
            <a:spLocks/>
          </p:cNvSpPr>
          <p:nvPr/>
        </p:nvSpPr>
        <p:spPr>
          <a:xfrm>
            <a:off x="7010400" y="365760"/>
            <a:ext cx="4902592" cy="6284259"/>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mj-lt"/>
              </a:rPr>
              <a:t>Cambodian rice was long considered poor quality rice unsuitable for global markets</a:t>
            </a:r>
          </a:p>
          <a:p>
            <a:r>
              <a:rPr lang="en-US" dirty="0">
                <a:latin typeface="+mj-lt"/>
              </a:rPr>
              <a:t>Through national organizing of the agricultural sector, Cambodian  farmers began adopting modern milling systems</a:t>
            </a:r>
          </a:p>
          <a:p>
            <a:r>
              <a:rPr lang="en-US" dirty="0">
                <a:latin typeface="+mj-lt"/>
              </a:rPr>
              <a:t>This helped elevate Cambodian rice to the international market. </a:t>
            </a:r>
          </a:p>
          <a:p>
            <a:r>
              <a:rPr lang="en-US" dirty="0">
                <a:latin typeface="+mj-lt"/>
              </a:rPr>
              <a:t>In 2022, Cambodia was eighth largest rice exporter in the world</a:t>
            </a:r>
          </a:p>
          <a:p>
            <a:r>
              <a:rPr lang="en-US" dirty="0">
                <a:latin typeface="+mj-lt"/>
              </a:rPr>
              <a:t>Market for high-quality rice geared toward socially and environmentally aware consumers exported to France, Italy, and Czechia</a:t>
            </a:r>
          </a:p>
          <a:p>
            <a:r>
              <a:rPr lang="en-US" dirty="0">
                <a:latin typeface="+mj-lt"/>
              </a:rPr>
              <a:t>Much of the rice is being grown by small landowners, not large corporate farms</a:t>
            </a:r>
          </a:p>
          <a:p>
            <a:endParaRPr lang="en-US" dirty="0"/>
          </a:p>
        </p:txBody>
      </p:sp>
    </p:spTree>
    <p:extLst>
      <p:ext uri="{BB962C8B-B14F-4D97-AF65-F5344CB8AC3E}">
        <p14:creationId xmlns:p14="http://schemas.microsoft.com/office/powerpoint/2010/main" val="359479618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4C41E9-BCC6-038F-7BAC-74B62E607DDF}"/>
              </a:ext>
            </a:extLst>
          </p:cNvPr>
          <p:cNvSpPr>
            <a:spLocks noGrp="1"/>
          </p:cNvSpPr>
          <p:nvPr>
            <p:ph idx="1"/>
          </p:nvPr>
        </p:nvSpPr>
        <p:spPr>
          <a:xfrm>
            <a:off x="261683" y="1828800"/>
            <a:ext cx="6625391" cy="4823700"/>
          </a:xfrm>
        </p:spPr>
        <p:txBody>
          <a:bodyPr>
            <a:normAutofit lnSpcReduction="10000"/>
          </a:bodyPr>
          <a:lstStyle/>
          <a:p>
            <a:r>
              <a:rPr lang="en-US" dirty="0"/>
              <a:t>Farmers all over the world were encouraged to grow coffee for the global market during the coffee boom of the 1980s and 1990s</a:t>
            </a:r>
          </a:p>
          <a:p>
            <a:r>
              <a:rPr lang="en-US" dirty="0"/>
              <a:t>A glut of coffee developed and low prices became the norm for farmers in Latin America, Africa and Asia</a:t>
            </a:r>
          </a:p>
          <a:p>
            <a:r>
              <a:rPr lang="en-US" dirty="0"/>
              <a:t>Four multinational companies - Kraft, Sara Lee, Procter &amp; Gamble and Nestlé - now buy nearly half the world's coffee and sell it at a low price because of the size and power of their companies</a:t>
            </a:r>
          </a:p>
          <a:p>
            <a:endParaRPr lang="en-US" dirty="0"/>
          </a:p>
        </p:txBody>
      </p:sp>
      <p:pic>
        <p:nvPicPr>
          <p:cNvPr id="5" name="Picture 4" descr="A person picking coffee beans from a plant&#10;&#10;Description automatically generated">
            <a:extLst>
              <a:ext uri="{FF2B5EF4-FFF2-40B4-BE49-F238E27FC236}">
                <a16:creationId xmlns:a16="http://schemas.microsoft.com/office/drawing/2014/main" id="{BD5DA993-B37C-95DC-BF68-36A6E8CBE9A6}"/>
              </a:ext>
            </a:extLst>
          </p:cNvPr>
          <p:cNvPicPr>
            <a:picLocks noChangeAspect="1"/>
          </p:cNvPicPr>
          <p:nvPr/>
        </p:nvPicPr>
        <p:blipFill rotWithShape="1">
          <a:blip r:embed="rId2">
            <a:extLst>
              <a:ext uri="{28A0092B-C50C-407E-A947-70E740481C1C}">
                <a14:useLocalDpi xmlns:a14="http://schemas.microsoft.com/office/drawing/2010/main" val="0"/>
              </a:ext>
            </a:extLst>
          </a:blip>
          <a:srcRect l="23302" r="31245"/>
          <a:stretch/>
        </p:blipFill>
        <p:spPr>
          <a:xfrm>
            <a:off x="7327232" y="0"/>
            <a:ext cx="4704348" cy="6858000"/>
          </a:xfrm>
          <a:prstGeom prst="rect">
            <a:avLst/>
          </a:prstGeom>
        </p:spPr>
      </p:pic>
      <p:sp>
        <p:nvSpPr>
          <p:cNvPr id="6" name="Title 1">
            <a:extLst>
              <a:ext uri="{FF2B5EF4-FFF2-40B4-BE49-F238E27FC236}">
                <a16:creationId xmlns:a16="http://schemas.microsoft.com/office/drawing/2014/main" id="{4FAFF195-0622-4893-460F-1A62C9EA1D1A}"/>
              </a:ext>
            </a:extLst>
          </p:cNvPr>
          <p:cNvSpPr>
            <a:spLocks noGrp="1"/>
          </p:cNvSpPr>
          <p:nvPr>
            <p:ph type="title"/>
          </p:nvPr>
        </p:nvSpPr>
        <p:spPr>
          <a:xfrm>
            <a:off x="362946" y="320658"/>
            <a:ext cx="6524128" cy="1325563"/>
          </a:xfrm>
        </p:spPr>
        <p:txBody>
          <a:bodyPr>
            <a:normAutofit/>
          </a:bodyPr>
          <a:lstStyle/>
          <a:p>
            <a:pPr algn="ctr"/>
            <a:r>
              <a:rPr lang="en-US" dirty="0"/>
              <a:t>Meeting the needs of small-scale food producers</a:t>
            </a:r>
          </a:p>
        </p:txBody>
      </p:sp>
    </p:spTree>
    <p:extLst>
      <p:ext uri="{BB962C8B-B14F-4D97-AF65-F5344CB8AC3E}">
        <p14:creationId xmlns:p14="http://schemas.microsoft.com/office/powerpoint/2010/main" val="41054250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4C41E9-BCC6-038F-7BAC-74B62E607DDF}"/>
              </a:ext>
            </a:extLst>
          </p:cNvPr>
          <p:cNvSpPr>
            <a:spLocks noGrp="1"/>
          </p:cNvSpPr>
          <p:nvPr>
            <p:ph idx="1"/>
          </p:nvPr>
        </p:nvSpPr>
        <p:spPr>
          <a:xfrm>
            <a:off x="160420" y="360947"/>
            <a:ext cx="3366067" cy="6364706"/>
          </a:xfrm>
        </p:spPr>
        <p:txBody>
          <a:bodyPr>
            <a:normAutofit/>
          </a:bodyPr>
          <a:lstStyle/>
          <a:p>
            <a:r>
              <a:rPr lang="en-US" dirty="0"/>
              <a:t>Small coffee farmers in places like Mexico, Nicaragua and Guatemala make little money while multinationals grow wealthy</a:t>
            </a:r>
          </a:p>
          <a:p>
            <a:endParaRPr lang="en-US" dirty="0"/>
          </a:p>
        </p:txBody>
      </p:sp>
      <p:pic>
        <p:nvPicPr>
          <p:cNvPr id="4" name="Picture 3">
            <a:extLst>
              <a:ext uri="{FF2B5EF4-FFF2-40B4-BE49-F238E27FC236}">
                <a16:creationId xmlns:a16="http://schemas.microsoft.com/office/drawing/2014/main" id="{3D3EDDD8-8FAA-F347-1DA8-CE34C659F3F2}"/>
              </a:ext>
            </a:extLst>
          </p:cNvPr>
          <p:cNvPicPr>
            <a:picLocks noChangeAspect="1"/>
          </p:cNvPicPr>
          <p:nvPr/>
        </p:nvPicPr>
        <p:blipFill rotWithShape="1">
          <a:blip r:embed="rId3"/>
          <a:srcRect l="-1034" t="396" r="10812" b="-396"/>
          <a:stretch/>
        </p:blipFill>
        <p:spPr>
          <a:xfrm>
            <a:off x="3526488" y="264909"/>
            <a:ext cx="8505091" cy="6157494"/>
          </a:xfrm>
          <a:prstGeom prst="rect">
            <a:avLst/>
          </a:prstGeom>
        </p:spPr>
      </p:pic>
    </p:spTree>
    <p:extLst>
      <p:ext uri="{BB962C8B-B14F-4D97-AF65-F5344CB8AC3E}">
        <p14:creationId xmlns:p14="http://schemas.microsoft.com/office/powerpoint/2010/main" val="3388822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 name="Group 5"/>
          <p:cNvGrpSpPr/>
          <p:nvPr/>
        </p:nvGrpSpPr>
        <p:grpSpPr>
          <a:xfrm>
            <a:off x="1433946" y="357447"/>
            <a:ext cx="8474824" cy="6143105"/>
            <a:chOff x="762000" y="0"/>
            <a:chExt cx="6934201" cy="5008034"/>
          </a:xfrm>
        </p:grpSpPr>
        <p:pic>
          <p:nvPicPr>
            <p:cNvPr id="5122" name="Picture 2" descr="http://www.feasta.org/documents/feastareview/review1images/guenther1.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0"/>
              <a:ext cx="6934201" cy="500803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715000" y="3733800"/>
              <a:ext cx="16764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Tree>
    <p:extLst>
      <p:ext uri="{BB962C8B-B14F-4D97-AF65-F5344CB8AC3E}">
        <p14:creationId xmlns:p14="http://schemas.microsoft.com/office/powerpoint/2010/main" val="27872675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10" descr="http://oecotextiles.files.wordpress.com/2012/03/equal-exchange-large.jpg">
            <a:extLst>
              <a:ext uri="{FF2B5EF4-FFF2-40B4-BE49-F238E27FC236}">
                <a16:creationId xmlns:a16="http://schemas.microsoft.com/office/drawing/2014/main" id="{91BD3DAB-67C9-2536-B36C-784091DC1176}"/>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970020" y="-99712"/>
            <a:ext cx="4076700" cy="7057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232732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0688" y="2023871"/>
            <a:ext cx="3269975" cy="4469001"/>
          </a:xfrm>
        </p:spPr>
        <p:txBody>
          <a:bodyPr>
            <a:noAutofit/>
          </a:bodyPr>
          <a:lstStyle/>
          <a:p>
            <a:r>
              <a:rPr lang="en-US" sz="3000" dirty="0">
                <a:latin typeface="+mj-lt"/>
              </a:rPr>
              <a:t>These help insure that fair and equitable financial and ecological advantages return to small farmers and workers when they participate in distant markets</a:t>
            </a:r>
          </a:p>
        </p:txBody>
      </p:sp>
      <p:pic>
        <p:nvPicPr>
          <p:cNvPr id="2050" name="Picture 2" descr="http://irtfcleveland.org/economicjustice/fairtrade/coffeechain.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1510" y="1915510"/>
            <a:ext cx="8249802" cy="4352544"/>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a:spLocks noGrp="1"/>
          </p:cNvSpPr>
          <p:nvPr>
            <p:ph type="title"/>
          </p:nvPr>
        </p:nvSpPr>
        <p:spPr>
          <a:xfrm>
            <a:off x="170688" y="365127"/>
            <a:ext cx="11716512" cy="1325563"/>
          </a:xfrm>
        </p:spPr>
        <p:txBody>
          <a:bodyPr>
            <a:normAutofit fontScale="90000"/>
          </a:bodyPr>
          <a:lstStyle/>
          <a:p>
            <a:pPr algn="ctr"/>
            <a:r>
              <a:rPr lang="en-US" dirty="0"/>
              <a:t>Fair </a:t>
            </a:r>
            <a:r>
              <a:rPr lang="en-US"/>
              <a:t>trade certification and </a:t>
            </a:r>
            <a:r>
              <a:rPr lang="en-US" dirty="0"/>
              <a:t>other alternative commodity chains are market mechanisms to help small producers</a:t>
            </a:r>
          </a:p>
        </p:txBody>
      </p:sp>
    </p:spTree>
    <p:extLst>
      <p:ext uri="{BB962C8B-B14F-4D97-AF65-F5344CB8AC3E}">
        <p14:creationId xmlns:p14="http://schemas.microsoft.com/office/powerpoint/2010/main" val="756732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227" t="4933" r="1209" b="2432"/>
          <a:stretch/>
        </p:blipFill>
        <p:spPr>
          <a:xfrm>
            <a:off x="1475729" y="0"/>
            <a:ext cx="9240542" cy="3585882"/>
          </a:xfrm>
          <a:prstGeom prst="rect">
            <a:avLst/>
          </a:prstGeom>
        </p:spPr>
      </p:pic>
      <p:pic>
        <p:nvPicPr>
          <p:cNvPr id="7" name="Picture 6"/>
          <p:cNvPicPr>
            <a:picLocks noChangeAspect="1"/>
          </p:cNvPicPr>
          <p:nvPr/>
        </p:nvPicPr>
        <p:blipFill rotWithShape="1">
          <a:blip r:embed="rId3"/>
          <a:srcRect l="2207" t="35634" r="15502" b="12902"/>
          <a:stretch/>
        </p:blipFill>
        <p:spPr>
          <a:xfrm>
            <a:off x="1475729" y="3680750"/>
            <a:ext cx="9144000" cy="3529141"/>
          </a:xfrm>
          <a:prstGeom prst="rect">
            <a:avLst/>
          </a:prstGeom>
        </p:spPr>
      </p:pic>
    </p:spTree>
    <p:extLst>
      <p:ext uri="{BB962C8B-B14F-4D97-AF65-F5344CB8AC3E}">
        <p14:creationId xmlns:p14="http://schemas.microsoft.com/office/powerpoint/2010/main" val="257255399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182625" y="-163689"/>
            <a:ext cx="10289762" cy="7021689"/>
          </a:xfrm>
          <a:prstGeom prst="rect">
            <a:avLst/>
          </a:prstGeom>
        </p:spPr>
      </p:pic>
    </p:spTree>
    <p:extLst>
      <p:ext uri="{BB962C8B-B14F-4D97-AF65-F5344CB8AC3E}">
        <p14:creationId xmlns:p14="http://schemas.microsoft.com/office/powerpoint/2010/main" val="145998228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9574ADD-5802-B1F2-171C-71385FEBDC51}"/>
              </a:ext>
            </a:extLst>
          </p:cNvPr>
          <p:cNvPicPr>
            <a:picLocks noGrp="1" noChangeAspect="1"/>
          </p:cNvPicPr>
          <p:nvPr>
            <p:ph idx="1"/>
          </p:nvPr>
        </p:nvPicPr>
        <p:blipFill>
          <a:blip r:embed="rId3"/>
          <a:stretch>
            <a:fillRect/>
          </a:stretch>
        </p:blipFill>
        <p:spPr>
          <a:xfrm>
            <a:off x="975360" y="1515799"/>
            <a:ext cx="10732750" cy="4816266"/>
          </a:xfrm>
        </p:spPr>
      </p:pic>
      <p:sp>
        <p:nvSpPr>
          <p:cNvPr id="2" name="Title 1">
            <a:extLst>
              <a:ext uri="{FF2B5EF4-FFF2-40B4-BE49-F238E27FC236}">
                <a16:creationId xmlns:a16="http://schemas.microsoft.com/office/drawing/2014/main" id="{3F4A5231-FA85-CACB-D544-16D089EEDA6B}"/>
              </a:ext>
            </a:extLst>
          </p:cNvPr>
          <p:cNvSpPr>
            <a:spLocks noGrp="1"/>
          </p:cNvSpPr>
          <p:nvPr>
            <p:ph type="title"/>
          </p:nvPr>
        </p:nvSpPr>
        <p:spPr>
          <a:xfrm>
            <a:off x="609600" y="274638"/>
            <a:ext cx="10972800" cy="1143000"/>
          </a:xfrm>
        </p:spPr>
        <p:txBody>
          <a:bodyPr>
            <a:normAutofit fontScale="90000"/>
          </a:bodyPr>
          <a:lstStyle/>
          <a:p>
            <a:pPr algn="ctr"/>
            <a:r>
              <a:rPr lang="en-US" dirty="0"/>
              <a:t>“Free the seeds” to help the small producer (and promote tastier more diverse food crops too)</a:t>
            </a:r>
          </a:p>
        </p:txBody>
      </p:sp>
    </p:spTree>
    <p:extLst>
      <p:ext uri="{BB962C8B-B14F-4D97-AF65-F5344CB8AC3E}">
        <p14:creationId xmlns:p14="http://schemas.microsoft.com/office/powerpoint/2010/main" val="228831721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C46890C-0F59-C57B-372E-A5777025F0E8}"/>
              </a:ext>
            </a:extLst>
          </p:cNvPr>
          <p:cNvSpPr>
            <a:spLocks noGrp="1"/>
          </p:cNvSpPr>
          <p:nvPr>
            <p:ph idx="1"/>
          </p:nvPr>
        </p:nvSpPr>
        <p:spPr>
          <a:xfrm>
            <a:off x="264696" y="553452"/>
            <a:ext cx="5943952" cy="6063915"/>
          </a:xfrm>
        </p:spPr>
        <p:txBody>
          <a:bodyPr>
            <a:normAutofit/>
          </a:bodyPr>
          <a:lstStyle/>
          <a:p>
            <a:r>
              <a:rPr lang="en-US" dirty="0"/>
              <a:t>About half of the world’s seed supply is associated with research and production in small region of the Netherlands</a:t>
            </a:r>
          </a:p>
          <a:p>
            <a:r>
              <a:rPr lang="en-US" dirty="0"/>
              <a:t>A small number of big multinational companies control around half of global seed sales.</a:t>
            </a:r>
          </a:p>
          <a:p>
            <a:r>
              <a:rPr lang="en-US" dirty="0"/>
              <a:t>Farmers have to buy their patented seeds each year </a:t>
            </a:r>
          </a:p>
          <a:p>
            <a:r>
              <a:rPr lang="en-US" dirty="0"/>
              <a:t>This provides a return on investment for the companies, but imposes a uniformity on crops at a time when local innovation in plants and farming are needed to develop new varieties</a:t>
            </a:r>
          </a:p>
        </p:txBody>
      </p:sp>
      <p:pic>
        <p:nvPicPr>
          <p:cNvPr id="5" name="Picture 4">
            <a:extLst>
              <a:ext uri="{FF2B5EF4-FFF2-40B4-BE49-F238E27FC236}">
                <a16:creationId xmlns:a16="http://schemas.microsoft.com/office/drawing/2014/main" id="{028A3991-4CC6-E1CD-D000-97D7593C65F8}"/>
              </a:ext>
            </a:extLst>
          </p:cNvPr>
          <p:cNvPicPr>
            <a:picLocks noChangeAspect="1"/>
          </p:cNvPicPr>
          <p:nvPr/>
        </p:nvPicPr>
        <p:blipFill>
          <a:blip r:embed="rId3"/>
          <a:stretch>
            <a:fillRect/>
          </a:stretch>
        </p:blipFill>
        <p:spPr>
          <a:xfrm>
            <a:off x="6208647" y="372219"/>
            <a:ext cx="5486607" cy="5475128"/>
          </a:xfrm>
          <a:prstGeom prst="rect">
            <a:avLst/>
          </a:prstGeom>
        </p:spPr>
      </p:pic>
    </p:spTree>
    <p:extLst>
      <p:ext uri="{BB962C8B-B14F-4D97-AF65-F5344CB8AC3E}">
        <p14:creationId xmlns:p14="http://schemas.microsoft.com/office/powerpoint/2010/main" val="31704464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8A4E063-5D13-A1A6-1324-0C5F31AF09DF}"/>
              </a:ext>
            </a:extLst>
          </p:cNvPr>
          <p:cNvPicPr>
            <a:picLocks noGrp="1" noChangeAspect="1"/>
          </p:cNvPicPr>
          <p:nvPr>
            <p:ph idx="1"/>
          </p:nvPr>
        </p:nvPicPr>
        <p:blipFill>
          <a:blip r:embed="rId3"/>
          <a:stretch>
            <a:fillRect/>
          </a:stretch>
        </p:blipFill>
        <p:spPr>
          <a:xfrm>
            <a:off x="255701" y="592772"/>
            <a:ext cx="11680598" cy="5672455"/>
          </a:xfrm>
        </p:spPr>
      </p:pic>
    </p:spTree>
    <p:extLst>
      <p:ext uri="{BB962C8B-B14F-4D97-AF65-F5344CB8AC3E}">
        <p14:creationId xmlns:p14="http://schemas.microsoft.com/office/powerpoint/2010/main" val="273611265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8A013-29BD-3664-FEA2-4326FD5CA9FA}"/>
              </a:ext>
            </a:extLst>
          </p:cNvPr>
          <p:cNvSpPr>
            <a:spLocks noGrp="1"/>
          </p:cNvSpPr>
          <p:nvPr>
            <p:ph type="title"/>
          </p:nvPr>
        </p:nvSpPr>
        <p:spPr>
          <a:xfrm>
            <a:off x="609600" y="274638"/>
            <a:ext cx="5212466" cy="1143000"/>
          </a:xfrm>
        </p:spPr>
        <p:txBody>
          <a:bodyPr>
            <a:normAutofit fontScale="90000"/>
          </a:bodyPr>
          <a:lstStyle/>
          <a:p>
            <a:r>
              <a:rPr lang="en-US" dirty="0"/>
              <a:t>Reducing the carbon footprint</a:t>
            </a:r>
          </a:p>
        </p:txBody>
      </p:sp>
      <p:sp>
        <p:nvSpPr>
          <p:cNvPr id="3" name="Content Placeholder 2">
            <a:extLst>
              <a:ext uri="{FF2B5EF4-FFF2-40B4-BE49-F238E27FC236}">
                <a16:creationId xmlns:a16="http://schemas.microsoft.com/office/drawing/2014/main" id="{1E54C68B-4FD6-563F-4EAD-C9BE7BCBE7EC}"/>
              </a:ext>
            </a:extLst>
          </p:cNvPr>
          <p:cNvSpPr>
            <a:spLocks noGrp="1"/>
          </p:cNvSpPr>
          <p:nvPr>
            <p:ph idx="1"/>
          </p:nvPr>
        </p:nvSpPr>
        <p:spPr>
          <a:xfrm>
            <a:off x="609600" y="1600201"/>
            <a:ext cx="6196314" cy="4983161"/>
          </a:xfrm>
        </p:spPr>
        <p:txBody>
          <a:bodyPr>
            <a:normAutofit lnSpcReduction="10000"/>
          </a:bodyPr>
          <a:lstStyle/>
          <a:p>
            <a:r>
              <a:rPr lang="en-US" dirty="0"/>
              <a:t>Alternative methods are needed to produce fertilizer that are less fossil fuel intensive than the current Haber process</a:t>
            </a:r>
          </a:p>
          <a:p>
            <a:r>
              <a:rPr lang="en-US" dirty="0"/>
              <a:t>One such process that was recently invented is shown at right. </a:t>
            </a:r>
          </a:p>
          <a:p>
            <a:r>
              <a:rPr lang="en-US" dirty="0"/>
              <a:t>Food production results in the production of greenhouse gases, so reduce food waste lessen the need to make more</a:t>
            </a:r>
          </a:p>
          <a:p>
            <a:r>
              <a:rPr lang="en-US" dirty="0"/>
              <a:t>Estimates for the US suggest up to 40% of all food produced doesn’t get eaten</a:t>
            </a:r>
          </a:p>
        </p:txBody>
      </p:sp>
      <p:pic>
        <p:nvPicPr>
          <p:cNvPr id="4" name="Content Placeholder 4">
            <a:extLst>
              <a:ext uri="{FF2B5EF4-FFF2-40B4-BE49-F238E27FC236}">
                <a16:creationId xmlns:a16="http://schemas.microsoft.com/office/drawing/2014/main" id="{BCD90291-79ED-8F31-2C53-D16AD78F33FA}"/>
              </a:ext>
            </a:extLst>
          </p:cNvPr>
          <p:cNvPicPr>
            <a:picLocks noChangeAspect="1"/>
          </p:cNvPicPr>
          <p:nvPr/>
        </p:nvPicPr>
        <p:blipFill>
          <a:blip r:embed="rId3"/>
          <a:stretch>
            <a:fillRect/>
          </a:stretch>
        </p:blipFill>
        <p:spPr>
          <a:xfrm>
            <a:off x="6492780" y="137369"/>
            <a:ext cx="5430996" cy="6583261"/>
          </a:xfrm>
          <a:prstGeom prst="rect">
            <a:avLst/>
          </a:prstGeom>
        </p:spPr>
      </p:pic>
    </p:spTree>
    <p:extLst>
      <p:ext uri="{BB962C8B-B14F-4D97-AF65-F5344CB8AC3E}">
        <p14:creationId xmlns:p14="http://schemas.microsoft.com/office/powerpoint/2010/main" val="92116181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033"/>
            <a:ext cx="10515600" cy="1325563"/>
          </a:xfrm>
        </p:spPr>
        <p:txBody>
          <a:bodyPr/>
          <a:lstStyle/>
          <a:p>
            <a:pPr algn="ctr"/>
            <a:r>
              <a:rPr lang="en-US" dirty="0"/>
              <a:t>Food or fuel?</a:t>
            </a:r>
          </a:p>
        </p:txBody>
      </p:sp>
      <p:pic>
        <p:nvPicPr>
          <p:cNvPr id="2050" name="Picture 2" descr="http://www.bendib.com/newones/2008/march/small/3-10-Oil-vs.-Foo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24100" y="1417638"/>
            <a:ext cx="7543800" cy="5217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035592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6564923" cy="1143000"/>
          </a:xfrm>
        </p:spPr>
        <p:txBody>
          <a:bodyPr>
            <a:normAutofit fontScale="90000"/>
          </a:bodyPr>
          <a:lstStyle/>
          <a:p>
            <a:r>
              <a:rPr lang="en-US" dirty="0"/>
              <a:t>Biofuels are useful only when they do not replace food crops</a:t>
            </a:r>
          </a:p>
        </p:txBody>
      </p:sp>
      <p:sp>
        <p:nvSpPr>
          <p:cNvPr id="3" name="Content Placeholder 2"/>
          <p:cNvSpPr>
            <a:spLocks noGrp="1"/>
          </p:cNvSpPr>
          <p:nvPr>
            <p:ph idx="1"/>
          </p:nvPr>
        </p:nvSpPr>
        <p:spPr>
          <a:xfrm>
            <a:off x="268013" y="1735015"/>
            <a:ext cx="7398879" cy="5104776"/>
          </a:xfrm>
        </p:spPr>
        <p:txBody>
          <a:bodyPr>
            <a:noAutofit/>
          </a:bodyPr>
          <a:lstStyle/>
          <a:p>
            <a:r>
              <a:rPr lang="en-US" sz="2800" dirty="0">
                <a:latin typeface="Calibri Light" panose="020F0302020204030204" pitchFamily="34" charset="0"/>
                <a:ea typeface="Calibri Light" panose="020F0302020204030204" pitchFamily="34" charset="0"/>
                <a:cs typeface="Calibri Light" panose="020F0302020204030204" pitchFamily="34" charset="0"/>
              </a:rPr>
              <a:t>Lower greenhouse gas emissions come from biofuels (ethanol, biodiesel) made from grains</a:t>
            </a:r>
          </a:p>
          <a:p>
            <a:r>
              <a:rPr lang="en-US" sz="2800" dirty="0">
                <a:latin typeface="Calibri Light" panose="020F0302020204030204" pitchFamily="34" charset="0"/>
                <a:ea typeface="Calibri Light" panose="020F0302020204030204" pitchFamily="34" charset="0"/>
                <a:cs typeface="Calibri Light" panose="020F0302020204030204" pitchFamily="34" charset="0"/>
              </a:rPr>
              <a:t>But possible only when food crops are not replaced.</a:t>
            </a:r>
          </a:p>
          <a:p>
            <a:r>
              <a:rPr lang="en-US" sz="2800" dirty="0">
                <a:latin typeface="Calibri Light" panose="020F0302020204030204" pitchFamily="34" charset="0"/>
                <a:ea typeface="Calibri Light" panose="020F0302020204030204" pitchFamily="34" charset="0"/>
                <a:cs typeface="Calibri Light" panose="020F0302020204030204" pitchFamily="34" charset="0"/>
              </a:rPr>
              <a:t>In that case, lower emissions would mean less food: more land would have to be cleared to replace the food lost </a:t>
            </a:r>
          </a:p>
          <a:p>
            <a:r>
              <a:rPr lang="en-US" sz="2800" dirty="0">
                <a:latin typeface="Calibri Light" panose="020F0302020204030204" pitchFamily="34" charset="0"/>
                <a:ea typeface="Calibri Light" panose="020F0302020204030204" pitchFamily="34" charset="0"/>
                <a:cs typeface="Calibri Light" panose="020F0302020204030204" pitchFamily="34" charset="0"/>
              </a:rPr>
              <a:t>But more crop planting would mean more fuel use</a:t>
            </a:r>
          </a:p>
        </p:txBody>
      </p:sp>
      <p:pic>
        <p:nvPicPr>
          <p:cNvPr id="6" name="Picture 5" descr="A graph of the united states and the united states&#10;&#10;Description automatically generated">
            <a:extLst>
              <a:ext uri="{FF2B5EF4-FFF2-40B4-BE49-F238E27FC236}">
                <a16:creationId xmlns:a16="http://schemas.microsoft.com/office/drawing/2014/main" id="{52BCD3B5-762D-4E69-0324-D2CAD40BFA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8131" y="0"/>
            <a:ext cx="3566160" cy="6858000"/>
          </a:xfrm>
          <a:prstGeom prst="rect">
            <a:avLst/>
          </a:prstGeom>
        </p:spPr>
      </p:pic>
    </p:spTree>
    <p:extLst>
      <p:ext uri="{BB962C8B-B14F-4D97-AF65-F5344CB8AC3E}">
        <p14:creationId xmlns:p14="http://schemas.microsoft.com/office/powerpoint/2010/main" val="2050126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rawing of a village&#10;&#10;Description automatically generated">
            <a:extLst>
              <a:ext uri="{FF2B5EF4-FFF2-40B4-BE49-F238E27FC236}">
                <a16:creationId xmlns:a16="http://schemas.microsoft.com/office/drawing/2014/main" id="{9167B321-A982-D48A-E448-3E3E1CB355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024" y="0"/>
            <a:ext cx="10777728" cy="6855046"/>
          </a:xfrm>
          <a:prstGeom prst="rect">
            <a:avLst/>
          </a:prstGeom>
        </p:spPr>
      </p:pic>
    </p:spTree>
    <p:extLst>
      <p:ext uri="{BB962C8B-B14F-4D97-AF65-F5344CB8AC3E}">
        <p14:creationId xmlns:p14="http://schemas.microsoft.com/office/powerpoint/2010/main" val="239287742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63C996F-9AE6-2FDB-D632-93C31A8694E0}"/>
              </a:ext>
            </a:extLst>
          </p:cNvPr>
          <p:cNvPicPr>
            <a:picLocks noGrp="1" noChangeAspect="1"/>
          </p:cNvPicPr>
          <p:nvPr>
            <p:ph idx="1"/>
          </p:nvPr>
        </p:nvPicPr>
        <p:blipFill rotWithShape="1">
          <a:blip r:embed="rId3"/>
          <a:srcRect r="42461"/>
          <a:stretch/>
        </p:blipFill>
        <p:spPr>
          <a:xfrm>
            <a:off x="2069225" y="105471"/>
            <a:ext cx="6970601" cy="6478443"/>
          </a:xfrm>
        </p:spPr>
      </p:pic>
      <p:sp>
        <p:nvSpPr>
          <p:cNvPr id="3" name="Rectangle 2">
            <a:extLst>
              <a:ext uri="{FF2B5EF4-FFF2-40B4-BE49-F238E27FC236}">
                <a16:creationId xmlns:a16="http://schemas.microsoft.com/office/drawing/2014/main" id="{C28C46C1-9A0A-66D7-BBE0-47007AEDFC5F}"/>
              </a:ext>
            </a:extLst>
          </p:cNvPr>
          <p:cNvSpPr/>
          <p:nvPr/>
        </p:nvSpPr>
        <p:spPr>
          <a:xfrm>
            <a:off x="8361386" y="902825"/>
            <a:ext cx="979383" cy="460672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838DC79F-7906-AE65-9F22-1700604780BC}"/>
              </a:ext>
            </a:extLst>
          </p:cNvPr>
          <p:cNvSpPr/>
          <p:nvPr/>
        </p:nvSpPr>
        <p:spPr>
          <a:xfrm>
            <a:off x="7541512" y="5955175"/>
            <a:ext cx="1197374" cy="59223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0425788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60039" y="537636"/>
            <a:ext cx="6318240" cy="6106819"/>
          </a:xfrm>
          <a:prstGeom prst="rect">
            <a:avLst/>
          </a:prstGeom>
        </p:spPr>
      </p:pic>
      <p:pic>
        <p:nvPicPr>
          <p:cNvPr id="5" name="Picture 4">
            <a:extLst>
              <a:ext uri="{FF2B5EF4-FFF2-40B4-BE49-F238E27FC236}">
                <a16:creationId xmlns:a16="http://schemas.microsoft.com/office/drawing/2014/main" id="{3735A321-FA22-544A-ABDD-6206D65368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8277" y="411580"/>
            <a:ext cx="5613721" cy="2761119"/>
          </a:xfrm>
          <a:prstGeom prst="rect">
            <a:avLst/>
          </a:prstGeom>
        </p:spPr>
      </p:pic>
      <p:pic>
        <p:nvPicPr>
          <p:cNvPr id="6" name="Content Placeholder 3">
            <a:extLst>
              <a:ext uri="{FF2B5EF4-FFF2-40B4-BE49-F238E27FC236}">
                <a16:creationId xmlns:a16="http://schemas.microsoft.com/office/drawing/2014/main" id="{9864038B-8DAB-00C1-8369-4E8A37FB02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78278" y="3384339"/>
            <a:ext cx="5613721" cy="3260116"/>
          </a:xfrm>
          <a:prstGeom prst="rect">
            <a:avLst/>
          </a:prstGeom>
        </p:spPr>
      </p:pic>
    </p:spTree>
    <p:extLst>
      <p:ext uri="{BB962C8B-B14F-4D97-AF65-F5344CB8AC3E}">
        <p14:creationId xmlns:p14="http://schemas.microsoft.com/office/powerpoint/2010/main" val="424734149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CE9F717-73D5-251C-442F-59043BA677A8}"/>
              </a:ext>
            </a:extLst>
          </p:cNvPr>
          <p:cNvPicPr>
            <a:picLocks noGrp="1" noChangeAspect="1"/>
          </p:cNvPicPr>
          <p:nvPr>
            <p:ph idx="1"/>
          </p:nvPr>
        </p:nvPicPr>
        <p:blipFill>
          <a:blip r:embed="rId3"/>
          <a:stretch>
            <a:fillRect/>
          </a:stretch>
        </p:blipFill>
        <p:spPr>
          <a:xfrm>
            <a:off x="344962" y="350393"/>
            <a:ext cx="10920446" cy="6192320"/>
          </a:xfrm>
        </p:spPr>
      </p:pic>
    </p:spTree>
    <p:extLst>
      <p:ext uri="{BB962C8B-B14F-4D97-AF65-F5344CB8AC3E}">
        <p14:creationId xmlns:p14="http://schemas.microsoft.com/office/powerpoint/2010/main" val="255382120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Closing existing yield gaps</a:t>
            </a:r>
          </a:p>
        </p:txBody>
      </p:sp>
      <p:sp>
        <p:nvSpPr>
          <p:cNvPr id="3" name="Content Placeholder 2"/>
          <p:cNvSpPr>
            <a:spLocks noGrp="1"/>
          </p:cNvSpPr>
          <p:nvPr>
            <p:ph idx="1"/>
          </p:nvPr>
        </p:nvSpPr>
        <p:spPr>
          <a:xfrm>
            <a:off x="609600" y="1600200"/>
            <a:ext cx="10744200" cy="4724400"/>
          </a:xfrm>
        </p:spPr>
        <p:txBody>
          <a:bodyPr>
            <a:normAutofit/>
          </a:bodyPr>
          <a:lstStyle/>
          <a:p>
            <a:r>
              <a:rPr lang="en-US" dirty="0"/>
              <a:t>Yield gaps: when productivity of farmland is below potentially attainable yield</a:t>
            </a:r>
          </a:p>
          <a:p>
            <a:r>
              <a:rPr lang="en-US" dirty="0"/>
              <a:t>Due to variability between years, fields and crops due in:</a:t>
            </a:r>
          </a:p>
          <a:p>
            <a:pPr lvl="1"/>
            <a:r>
              <a:rPr lang="en-US" dirty="0"/>
              <a:t>Weather, pests, and disease</a:t>
            </a:r>
          </a:p>
          <a:p>
            <a:pPr lvl="1"/>
            <a:r>
              <a:rPr lang="en-US" dirty="0"/>
              <a:t>Soils and topography</a:t>
            </a:r>
          </a:p>
          <a:p>
            <a:pPr lvl="1"/>
            <a:r>
              <a:rPr lang="en-US" dirty="0"/>
              <a:t>Management practices</a:t>
            </a:r>
          </a:p>
          <a:p>
            <a:r>
              <a:rPr lang="en-US" dirty="0"/>
              <a:t>Methods to increase yield</a:t>
            </a:r>
          </a:p>
          <a:p>
            <a:pPr lvl="1"/>
            <a:r>
              <a:rPr lang="en-US" dirty="0"/>
              <a:t>Agricultural extension</a:t>
            </a:r>
          </a:p>
          <a:p>
            <a:pPr lvl="1"/>
            <a:r>
              <a:rPr lang="en-US" dirty="0"/>
              <a:t>Precision farming</a:t>
            </a:r>
          </a:p>
        </p:txBody>
      </p:sp>
    </p:spTree>
    <p:extLst>
      <p:ext uri="{BB962C8B-B14F-4D97-AF65-F5344CB8AC3E}">
        <p14:creationId xmlns:p14="http://schemas.microsoft.com/office/powerpoint/2010/main" val="90249448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2075"/>
            <a:ext cx="10515600" cy="1325563"/>
          </a:xfrm>
        </p:spPr>
        <p:txBody>
          <a:bodyPr>
            <a:normAutofit/>
          </a:bodyPr>
          <a:lstStyle/>
          <a:p>
            <a:pPr algn="ctr"/>
            <a:r>
              <a:rPr lang="en-US" dirty="0"/>
              <a:t>Closing yield gaps:  agricultural extension</a:t>
            </a:r>
          </a:p>
        </p:txBody>
      </p:sp>
      <p:pic>
        <p:nvPicPr>
          <p:cNvPr id="4" name="Content Placeholder 3"/>
          <p:cNvPicPr>
            <a:picLocks noGrp="1" noChangeAspect="1"/>
          </p:cNvPicPr>
          <p:nvPr>
            <p:ph idx="1"/>
          </p:nvPr>
        </p:nvPicPr>
        <p:blipFill>
          <a:blip r:embed="rId3"/>
          <a:stretch>
            <a:fillRect/>
          </a:stretch>
        </p:blipFill>
        <p:spPr>
          <a:xfrm>
            <a:off x="2084832" y="1340706"/>
            <a:ext cx="7888224" cy="5427744"/>
          </a:xfrm>
          <a:prstGeom prst="rect">
            <a:avLst/>
          </a:prstGeom>
        </p:spPr>
      </p:pic>
    </p:spTree>
    <p:extLst>
      <p:ext uri="{BB962C8B-B14F-4D97-AF65-F5344CB8AC3E}">
        <p14:creationId xmlns:p14="http://schemas.microsoft.com/office/powerpoint/2010/main" val="287493330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 descr="http://www.nesta.org.uk/sites/default/files/future_farms_infographic_precision_agricultur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436" t="3839" r="3247" b="5847"/>
          <a:stretch/>
        </p:blipFill>
        <p:spPr bwMode="auto">
          <a:xfrm>
            <a:off x="2279904" y="1281252"/>
            <a:ext cx="7911084" cy="535729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E3124FA-78F2-3B30-C600-22E2799A28D0}"/>
              </a:ext>
            </a:extLst>
          </p:cNvPr>
          <p:cNvSpPr>
            <a:spLocks noGrp="1"/>
          </p:cNvSpPr>
          <p:nvPr>
            <p:ph type="title"/>
          </p:nvPr>
        </p:nvSpPr>
        <p:spPr>
          <a:xfrm>
            <a:off x="838200" y="92075"/>
            <a:ext cx="11353800" cy="1325563"/>
          </a:xfrm>
        </p:spPr>
        <p:txBody>
          <a:bodyPr>
            <a:normAutofit/>
          </a:bodyPr>
          <a:lstStyle/>
          <a:p>
            <a:pPr algn="ctr"/>
            <a:r>
              <a:rPr lang="en-US" dirty="0"/>
              <a:t>Closing yield gaps:  precision agriculture</a:t>
            </a:r>
          </a:p>
        </p:txBody>
      </p:sp>
    </p:spTree>
    <p:extLst>
      <p:ext uri="{BB962C8B-B14F-4D97-AF65-F5344CB8AC3E}">
        <p14:creationId xmlns:p14="http://schemas.microsoft.com/office/powerpoint/2010/main" val="4626077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print"/>
          <a:srcRect b="20002"/>
          <a:stretch/>
        </p:blipFill>
        <p:spPr>
          <a:xfrm>
            <a:off x="353568" y="171304"/>
            <a:ext cx="11123085" cy="6546488"/>
          </a:xfrm>
          <a:prstGeom prst="rect">
            <a:avLst/>
          </a:prstGeom>
        </p:spPr>
      </p:pic>
    </p:spTree>
    <p:extLst>
      <p:ext uri="{BB962C8B-B14F-4D97-AF65-F5344CB8AC3E}">
        <p14:creationId xmlns:p14="http://schemas.microsoft.com/office/powerpoint/2010/main" val="169686723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680" y="214708"/>
            <a:ext cx="11192256" cy="1143000"/>
          </a:xfrm>
        </p:spPr>
        <p:txBody>
          <a:bodyPr>
            <a:normAutofit fontScale="90000"/>
          </a:bodyPr>
          <a:lstStyle/>
          <a:p>
            <a:pPr algn="ctr"/>
            <a:r>
              <a:rPr lang="en-US" dirty="0">
                <a:hlinkClick r:id="rId3"/>
              </a:rPr>
              <a:t>The Third Plate</a:t>
            </a:r>
            <a:r>
              <a:rPr lang="en-US" dirty="0"/>
              <a:t>: making more food available by using and improving upon what is already there</a:t>
            </a:r>
          </a:p>
        </p:txBody>
      </p:sp>
      <p:pic>
        <p:nvPicPr>
          <p:cNvPr id="4098" name="Picture 2" descr="http://www.parlafood.com/wp-content/uploads/2010/02/marrow.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668" r="10666"/>
          <a:stretch/>
        </p:blipFill>
        <p:spPr bwMode="auto">
          <a:xfrm>
            <a:off x="0" y="1572416"/>
            <a:ext cx="5919854" cy="528558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3-ec.buzzfed.com/static/enhanced/webdr02/2013/7/23/14/grid-cell-9356-1374605122-3.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341" r="3931"/>
          <a:stretch/>
        </p:blipFill>
        <p:spPr bwMode="auto">
          <a:xfrm>
            <a:off x="5685388" y="1572416"/>
            <a:ext cx="6506612" cy="5285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03221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416" y="292054"/>
            <a:ext cx="11289792" cy="1143000"/>
          </a:xfrm>
        </p:spPr>
        <p:txBody>
          <a:bodyPr>
            <a:normAutofit/>
          </a:bodyPr>
          <a:lstStyle/>
          <a:p>
            <a:r>
              <a:rPr lang="en-US" dirty="0"/>
              <a:t>The Third Plate: integration of commodity chains</a:t>
            </a:r>
          </a:p>
        </p:txBody>
      </p:sp>
      <p:sp>
        <p:nvSpPr>
          <p:cNvPr id="3" name="Content Placeholder 2"/>
          <p:cNvSpPr>
            <a:spLocks noGrp="1"/>
          </p:cNvSpPr>
          <p:nvPr>
            <p:ph idx="1"/>
          </p:nvPr>
        </p:nvSpPr>
        <p:spPr>
          <a:xfrm>
            <a:off x="280416" y="1435054"/>
            <a:ext cx="4291583" cy="4791456"/>
          </a:xfrm>
        </p:spPr>
        <p:txBody>
          <a:bodyPr>
            <a:noAutofit/>
          </a:bodyPr>
          <a:lstStyle/>
          <a:p>
            <a:r>
              <a:rPr lang="en-US" sz="2800" dirty="0"/>
              <a:t>Aquaculture pioneered by Chinese (3500 BC)</a:t>
            </a:r>
          </a:p>
          <a:p>
            <a:r>
              <a:rPr lang="en-US" sz="2800" dirty="0"/>
              <a:t>Cultivation of fish can be integrated with field agriculture</a:t>
            </a:r>
          </a:p>
          <a:p>
            <a:r>
              <a:rPr lang="en-US" sz="2800" dirty="0"/>
              <a:t>Vegetation clippings used to feed fish</a:t>
            </a:r>
          </a:p>
          <a:p>
            <a:r>
              <a:rPr lang="en-US" sz="2800" dirty="0"/>
              <a:t>Fish waste used to fertilize plants</a:t>
            </a:r>
          </a:p>
          <a:p>
            <a:r>
              <a:rPr lang="en-US" sz="2800" dirty="0"/>
              <a:t>Practiced inside as aquaponics</a:t>
            </a:r>
          </a:p>
        </p:txBody>
      </p:sp>
      <p:pic>
        <p:nvPicPr>
          <p:cNvPr id="1028" name="Picture 4" descr="http://web.mit.edu/12.000/www/m2011/finalwebsite/graphics/china.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832"/>
          <a:stretch/>
        </p:blipFill>
        <p:spPr bwMode="auto">
          <a:xfrm>
            <a:off x="4990293" y="1332530"/>
            <a:ext cx="6921291" cy="5233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250731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84DF1-E93F-D832-7AE4-E4E5517EB809}"/>
              </a:ext>
            </a:extLst>
          </p:cNvPr>
          <p:cNvSpPr>
            <a:spLocks noGrp="1"/>
          </p:cNvSpPr>
          <p:nvPr>
            <p:ph type="title"/>
          </p:nvPr>
        </p:nvSpPr>
        <p:spPr>
          <a:xfrm>
            <a:off x="609600" y="0"/>
            <a:ext cx="10972800" cy="1143000"/>
          </a:xfrm>
        </p:spPr>
        <p:txBody>
          <a:bodyPr/>
          <a:lstStyle/>
          <a:p>
            <a:pPr algn="ctr"/>
            <a:r>
              <a:rPr lang="en-US" dirty="0"/>
              <a:t>Aquaponics</a:t>
            </a:r>
          </a:p>
        </p:txBody>
      </p:sp>
      <p:pic>
        <p:nvPicPr>
          <p:cNvPr id="4" name="Picture 2" descr="http://www.aquaponicssystems.net/wp-content/uploads/2012/09/Aquaponics-System.jpg">
            <a:extLst>
              <a:ext uri="{FF2B5EF4-FFF2-40B4-BE49-F238E27FC236}">
                <a16:creationId xmlns:a16="http://schemas.microsoft.com/office/drawing/2014/main" id="{3031F4D3-E2A8-372B-10F1-671AE3945EB9}"/>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970820"/>
            <a:ext cx="9387840" cy="6116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42913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BF507-8618-7760-1E18-78BFD67688BF}"/>
              </a:ext>
            </a:extLst>
          </p:cNvPr>
          <p:cNvSpPr>
            <a:spLocks noGrp="1"/>
          </p:cNvSpPr>
          <p:nvPr>
            <p:ph type="title"/>
          </p:nvPr>
        </p:nvSpPr>
        <p:spPr/>
        <p:txBody>
          <a:bodyPr>
            <a:normAutofit/>
          </a:bodyPr>
          <a:lstStyle/>
          <a:p>
            <a:pPr algn="ctr"/>
            <a:r>
              <a:rPr lang="en-US" sz="4000" b="0" i="0" u="none" strike="noStrike" baseline="0" dirty="0">
                <a:latin typeface="Calibri Light" panose="020F0302020204030204" pitchFamily="34" charset="0"/>
                <a:ea typeface="Calibri Light" panose="020F0302020204030204" pitchFamily="34" charset="0"/>
                <a:cs typeface="Calibri Light" panose="020F0302020204030204" pitchFamily="34" charset="0"/>
              </a:rPr>
              <a:t>Early agriculture’s impact on humans</a:t>
            </a:r>
            <a:endParaRPr lang="en-US" sz="40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3" name="Content Placeholder 2">
            <a:extLst>
              <a:ext uri="{FF2B5EF4-FFF2-40B4-BE49-F238E27FC236}">
                <a16:creationId xmlns:a16="http://schemas.microsoft.com/office/drawing/2014/main" id="{53FE59BE-8C33-C314-B38D-59313136D597}"/>
              </a:ext>
            </a:extLst>
          </p:cNvPr>
          <p:cNvSpPr>
            <a:spLocks noGrp="1"/>
          </p:cNvSpPr>
          <p:nvPr>
            <p:ph idx="1"/>
          </p:nvPr>
        </p:nvSpPr>
        <p:spPr/>
        <p:txBody>
          <a:bodyPr>
            <a:normAutofit/>
          </a:bodyPr>
          <a:lstStyle/>
          <a:p>
            <a:pPr algn="l"/>
            <a:r>
              <a:rPr lang="en-US" b="0" i="0" u="none" strike="noStrike" baseline="0" dirty="0">
                <a:latin typeface="Calibri Light" panose="020F0302020204030204" pitchFamily="34" charset="0"/>
                <a:ea typeface="Calibri Light" panose="020F0302020204030204" pitchFamily="34" charset="0"/>
                <a:cs typeface="Calibri Light" panose="020F0302020204030204" pitchFamily="34" charset="0"/>
              </a:rPr>
              <a:t>Some scholars have </a:t>
            </a:r>
            <a:r>
              <a:rPr lang="en-US" dirty="0">
                <a:latin typeface="Calibri Light" panose="020F0302020204030204" pitchFamily="34" charset="0"/>
                <a:ea typeface="Calibri Light" panose="020F0302020204030204" pitchFamily="34" charset="0"/>
                <a:cs typeface="Calibri Light" panose="020F0302020204030204" pitchFamily="34" charset="0"/>
              </a:rPr>
              <a:t>hypothesized that agriculture was worse for humans than foraging because:</a:t>
            </a:r>
          </a:p>
          <a:p>
            <a:pPr lvl="1"/>
            <a:r>
              <a:rPr lang="en-US" dirty="0">
                <a:latin typeface="Calibri Light" panose="020F0302020204030204" pitchFamily="34" charset="0"/>
                <a:ea typeface="Calibri Light" panose="020F0302020204030204" pitchFamily="34" charset="0"/>
                <a:cs typeface="Calibri Light" panose="020F0302020204030204" pitchFamily="34" charset="0"/>
              </a:rPr>
              <a:t>More calories were available from agriculture but this required much more strenuous labor demands on human bodies</a:t>
            </a:r>
          </a:p>
          <a:p>
            <a:pPr lvl="1"/>
            <a:r>
              <a:rPr lang="en-US" dirty="0">
                <a:latin typeface="Calibri Light" panose="020F0302020204030204" pitchFamily="34" charset="0"/>
                <a:ea typeface="Calibri Light" panose="020F0302020204030204" pitchFamily="34" charset="0"/>
                <a:cs typeface="Calibri Light" panose="020F0302020204030204" pitchFamily="34" charset="0"/>
              </a:rPr>
              <a:t>More people packed together in settlement increased the risk of diseases</a:t>
            </a:r>
          </a:p>
          <a:p>
            <a:pPr lvl="1"/>
            <a:r>
              <a:rPr lang="en-US" dirty="0">
                <a:latin typeface="Calibri Light" panose="020F0302020204030204" pitchFamily="34" charset="0"/>
                <a:ea typeface="Calibri Light" panose="020F0302020204030204" pitchFamily="34" charset="0"/>
                <a:cs typeface="Calibri Light" panose="020F0302020204030204" pitchFamily="34" charset="0"/>
              </a:rPr>
              <a:t>Increased contact with domesticated animals, their fecal matter, and parasites also increased disease</a:t>
            </a:r>
          </a:p>
          <a:p>
            <a:pPr lvl="1"/>
            <a:r>
              <a:rPr lang="en-US" dirty="0">
                <a:latin typeface="Calibri Light" panose="020F0302020204030204" pitchFamily="34" charset="0"/>
                <a:ea typeface="Calibri Light" panose="020F0302020204030204" pitchFamily="34" charset="0"/>
                <a:cs typeface="Calibri Light" panose="020F0302020204030204" pitchFamily="34" charset="0"/>
              </a:rPr>
              <a:t>Diets became more monotonous. narrowing of range of foods and nutrients </a:t>
            </a:r>
          </a:p>
          <a:p>
            <a:pPr lvl="1"/>
            <a:r>
              <a:rPr lang="en-US" dirty="0">
                <a:latin typeface="Calibri Light" panose="020F0302020204030204" pitchFamily="34" charset="0"/>
                <a:ea typeface="Calibri Light" panose="020F0302020204030204" pitchFamily="34" charset="0"/>
                <a:cs typeface="Calibri Light" panose="020F0302020204030204" pitchFamily="34" charset="0"/>
              </a:rPr>
              <a:t>Harvests could vary because of weather, enhancing potential for famine</a:t>
            </a:r>
          </a:p>
          <a:p>
            <a:pPr lvl="1"/>
            <a:r>
              <a:rPr lang="en-US" dirty="0">
                <a:latin typeface="Calibri Light" panose="020F0302020204030204" pitchFamily="34" charset="0"/>
                <a:ea typeface="Calibri Light" panose="020F0302020204030204" pitchFamily="34" charset="0"/>
                <a:cs typeface="Calibri Light" panose="020F0302020204030204" pitchFamily="34" charset="0"/>
              </a:rPr>
              <a:t>Variation in land quality and labor availability led to social inequities among groups of humans and conflict</a:t>
            </a:r>
          </a:p>
          <a:p>
            <a:pPr lvl="1"/>
            <a:endParaRPr lang="en-US" dirty="0">
              <a:latin typeface="Calibri Light" panose="020F0302020204030204" pitchFamily="34" charset="0"/>
              <a:ea typeface="Calibri Light" panose="020F0302020204030204" pitchFamily="34" charset="0"/>
              <a:cs typeface="Calibri Light" panose="020F0302020204030204" pitchFamily="34" charset="0"/>
            </a:endParaRPr>
          </a:p>
          <a:p>
            <a:endParaRPr lang="en-US" dirty="0">
              <a:latin typeface="Calibri Light" panose="020F0302020204030204" pitchFamily="34" charset="0"/>
              <a:ea typeface="Calibri Light" panose="020F0302020204030204" pitchFamily="34" charset="0"/>
              <a:cs typeface="Calibri Light" panose="020F0302020204030204" pitchFamily="34" charset="0"/>
            </a:endParaRPr>
          </a:p>
          <a:p>
            <a:endParaRPr lang="en-US" dirty="0">
              <a:latin typeface="Calibri Light" panose="020F0302020204030204" pitchFamily="34" charset="0"/>
              <a:ea typeface="Calibri Light" panose="020F0302020204030204" pitchFamily="34" charset="0"/>
              <a:cs typeface="Calibri Light" panose="020F0302020204030204" pitchFamily="34" charset="0"/>
            </a:endParaRPr>
          </a:p>
          <a:p>
            <a:pPr marL="0" indent="0" algn="l">
              <a:buNone/>
            </a:pPr>
            <a:endParaRPr lang="en-US" dirty="0">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409527502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tretch>
            <a:fillRect/>
          </a:stretch>
        </p:blipFill>
        <p:spPr>
          <a:xfrm>
            <a:off x="2703960" y="1469645"/>
            <a:ext cx="7061832" cy="5388356"/>
          </a:xfrm>
          <a:prstGeom prst="rect">
            <a:avLst/>
          </a:prstGeom>
        </p:spPr>
      </p:pic>
      <p:sp>
        <p:nvSpPr>
          <p:cNvPr id="5" name="Title 1"/>
          <p:cNvSpPr>
            <a:spLocks noGrp="1"/>
          </p:cNvSpPr>
          <p:nvPr>
            <p:ph type="title"/>
          </p:nvPr>
        </p:nvSpPr>
        <p:spPr>
          <a:xfrm>
            <a:off x="426720" y="365127"/>
            <a:ext cx="11289792" cy="1325563"/>
          </a:xfrm>
        </p:spPr>
        <p:txBody>
          <a:bodyPr>
            <a:normAutofit/>
          </a:bodyPr>
          <a:lstStyle/>
          <a:p>
            <a:r>
              <a:rPr lang="en-US" dirty="0"/>
              <a:t>Smithtown Seafood and FoodChain, Lexington KY</a:t>
            </a:r>
          </a:p>
        </p:txBody>
      </p:sp>
    </p:spTree>
    <p:extLst>
      <p:ext uri="{BB962C8B-B14F-4D97-AF65-F5344CB8AC3E}">
        <p14:creationId xmlns:p14="http://schemas.microsoft.com/office/powerpoint/2010/main" val="13154023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lants in a greenhouse&#10;&#10;Description automatically generated">
            <a:extLst>
              <a:ext uri="{FF2B5EF4-FFF2-40B4-BE49-F238E27FC236}">
                <a16:creationId xmlns:a16="http://schemas.microsoft.com/office/drawing/2014/main" id="{0D45092A-17A7-5978-5174-F9F5D630A4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0649" y="0"/>
            <a:ext cx="9070702" cy="6858000"/>
          </a:xfrm>
          <a:prstGeom prst="rect">
            <a:avLst/>
          </a:prstGeom>
        </p:spPr>
      </p:pic>
    </p:spTree>
    <p:extLst>
      <p:ext uri="{BB962C8B-B14F-4D97-AF65-F5344CB8AC3E}">
        <p14:creationId xmlns:p14="http://schemas.microsoft.com/office/powerpoint/2010/main" val="375491726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0848" y="152400"/>
            <a:ext cx="3654552" cy="1143000"/>
          </a:xfrm>
        </p:spPr>
        <p:txBody>
          <a:bodyPr/>
          <a:lstStyle/>
          <a:p>
            <a:r>
              <a:rPr lang="en-US" dirty="0">
                <a:hlinkClick r:id="rId3"/>
              </a:rPr>
              <a:t>Food 2.0</a:t>
            </a:r>
            <a:endParaRPr lang="en-US" dirty="0"/>
          </a:p>
        </p:txBody>
      </p:sp>
      <p:sp>
        <p:nvSpPr>
          <p:cNvPr id="7" name="Content Placeholder 2"/>
          <p:cNvSpPr>
            <a:spLocks noGrp="1"/>
          </p:cNvSpPr>
          <p:nvPr>
            <p:ph idx="1"/>
          </p:nvPr>
        </p:nvSpPr>
        <p:spPr>
          <a:xfrm>
            <a:off x="475488" y="1371600"/>
            <a:ext cx="4248912" cy="5105400"/>
          </a:xfrm>
        </p:spPr>
        <p:txBody>
          <a:bodyPr>
            <a:normAutofit fontScale="85000" lnSpcReduction="10000"/>
          </a:bodyPr>
          <a:lstStyle/>
          <a:p>
            <a:r>
              <a:rPr lang="en-US" sz="3600" dirty="0">
                <a:latin typeface="+mj-lt"/>
              </a:rPr>
              <a:t>New foods and ways of making or raising foods</a:t>
            </a:r>
          </a:p>
          <a:p>
            <a:r>
              <a:rPr lang="en-US" sz="3600" dirty="0">
                <a:latin typeface="+mj-lt"/>
              </a:rPr>
              <a:t>Food 2.0 companies use computer algorithms to analyze thousands of plant species to find out what compounds can be derived from them and then recombined to create new and sustainable sources of food.</a:t>
            </a:r>
          </a:p>
          <a:p>
            <a:endParaRPr lang="en-US" dirty="0"/>
          </a:p>
        </p:txBody>
      </p:sp>
      <p:grpSp>
        <p:nvGrpSpPr>
          <p:cNvPr id="6" name="Group 5"/>
          <p:cNvGrpSpPr/>
          <p:nvPr/>
        </p:nvGrpSpPr>
        <p:grpSpPr>
          <a:xfrm>
            <a:off x="5369294" y="361950"/>
            <a:ext cx="5701042" cy="6134100"/>
            <a:chOff x="3442958" y="723900"/>
            <a:chExt cx="5701042" cy="6134100"/>
          </a:xfrm>
        </p:grpSpPr>
        <p:pic>
          <p:nvPicPr>
            <p:cNvPr id="3" name="Picture 2"/>
            <p:cNvPicPr>
              <a:picLocks noChangeAspect="1"/>
            </p:cNvPicPr>
            <p:nvPr/>
          </p:nvPicPr>
          <p:blipFill>
            <a:blip r:embed="rId4"/>
            <a:stretch>
              <a:fillRect/>
            </a:stretch>
          </p:blipFill>
          <p:spPr>
            <a:xfrm>
              <a:off x="3442958" y="723900"/>
              <a:ext cx="5701042" cy="4233862"/>
            </a:xfrm>
            <a:prstGeom prst="rect">
              <a:avLst/>
            </a:prstGeom>
          </p:spPr>
        </p:pic>
        <p:pic>
          <p:nvPicPr>
            <p:cNvPr id="5" name="Picture 4"/>
            <p:cNvPicPr>
              <a:picLocks noChangeAspect="1"/>
            </p:cNvPicPr>
            <p:nvPr/>
          </p:nvPicPr>
          <p:blipFill>
            <a:blip r:embed="rId5"/>
            <a:stretch>
              <a:fillRect/>
            </a:stretch>
          </p:blipFill>
          <p:spPr>
            <a:xfrm>
              <a:off x="3467515" y="4523970"/>
              <a:ext cx="5646005" cy="2334030"/>
            </a:xfrm>
            <a:prstGeom prst="rect">
              <a:avLst/>
            </a:prstGeom>
          </p:spPr>
        </p:pic>
      </p:grpSp>
    </p:spTree>
    <p:extLst>
      <p:ext uri="{BB962C8B-B14F-4D97-AF65-F5344CB8AC3E}">
        <p14:creationId xmlns:p14="http://schemas.microsoft.com/office/powerpoint/2010/main" val="592726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B82E927-61AA-AE3A-67F9-36C067A97A84}"/>
              </a:ext>
            </a:extLst>
          </p:cNvPr>
          <p:cNvPicPr>
            <a:picLocks noGrp="1" noChangeAspect="1"/>
          </p:cNvPicPr>
          <p:nvPr>
            <p:ph idx="1"/>
          </p:nvPr>
        </p:nvPicPr>
        <p:blipFill>
          <a:blip r:embed="rId3"/>
          <a:stretch>
            <a:fillRect/>
          </a:stretch>
        </p:blipFill>
        <p:spPr>
          <a:xfrm>
            <a:off x="2055804" y="177875"/>
            <a:ext cx="8080391" cy="6502250"/>
          </a:xfrm>
        </p:spPr>
      </p:pic>
    </p:spTree>
    <p:extLst>
      <p:ext uri="{BB962C8B-B14F-4D97-AF65-F5344CB8AC3E}">
        <p14:creationId xmlns:p14="http://schemas.microsoft.com/office/powerpoint/2010/main" val="243635842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0658" y="274638"/>
            <a:ext cx="6931742" cy="1143000"/>
          </a:xfrm>
        </p:spPr>
        <p:txBody>
          <a:bodyPr>
            <a:normAutofit/>
          </a:bodyPr>
          <a:lstStyle/>
          <a:p>
            <a:r>
              <a:rPr lang="en-US" dirty="0"/>
              <a:t>Food 2.0: Alternative proteins</a:t>
            </a:r>
          </a:p>
        </p:txBody>
      </p:sp>
      <p:sp>
        <p:nvSpPr>
          <p:cNvPr id="3" name="Content Placeholder 2"/>
          <p:cNvSpPr>
            <a:spLocks noGrp="1"/>
          </p:cNvSpPr>
          <p:nvPr>
            <p:ph idx="1"/>
          </p:nvPr>
        </p:nvSpPr>
        <p:spPr>
          <a:xfrm>
            <a:off x="294968" y="422787"/>
            <a:ext cx="4100051" cy="6100251"/>
          </a:xfrm>
        </p:spPr>
        <p:txBody>
          <a:bodyPr>
            <a:normAutofit lnSpcReduction="10000"/>
          </a:bodyPr>
          <a:lstStyle/>
          <a:p>
            <a:r>
              <a:rPr lang="en-US" dirty="0"/>
              <a:t>Meat production requires large volume of corn and other grains – it diverts food humans can consume</a:t>
            </a:r>
          </a:p>
          <a:p>
            <a:r>
              <a:rPr lang="en-US" dirty="0"/>
              <a:t>Meat has a large environmental footprint and is correlated with health problems</a:t>
            </a:r>
          </a:p>
          <a:p>
            <a:r>
              <a:rPr lang="en-US" dirty="0"/>
              <a:t>Food 2.0 seeks to develop new alternative proteins (cell-based meat, insect-based foods, fungi, plant-based proteins)</a:t>
            </a:r>
          </a:p>
          <a:p>
            <a:endParaRPr lang="en-US" dirty="0"/>
          </a:p>
        </p:txBody>
      </p:sp>
      <p:pic>
        <p:nvPicPr>
          <p:cNvPr id="5" name="Picture 4">
            <a:extLst>
              <a:ext uri="{FF2B5EF4-FFF2-40B4-BE49-F238E27FC236}">
                <a16:creationId xmlns:a16="http://schemas.microsoft.com/office/drawing/2014/main" id="{6E4D160A-0EBF-349D-6ED1-5D2523F2839F}"/>
              </a:ext>
            </a:extLst>
          </p:cNvPr>
          <p:cNvPicPr>
            <a:picLocks noChangeAspect="1"/>
          </p:cNvPicPr>
          <p:nvPr/>
        </p:nvPicPr>
        <p:blipFill rotWithShape="1">
          <a:blip r:embed="rId3"/>
          <a:srcRect l="4317" r="2130"/>
          <a:stretch/>
        </p:blipFill>
        <p:spPr>
          <a:xfrm>
            <a:off x="4395019" y="1494504"/>
            <a:ext cx="7570839" cy="4160754"/>
          </a:xfrm>
          <a:prstGeom prst="rect">
            <a:avLst/>
          </a:prstGeom>
        </p:spPr>
      </p:pic>
    </p:spTree>
    <p:extLst>
      <p:ext uri="{BB962C8B-B14F-4D97-AF65-F5344CB8AC3E}">
        <p14:creationId xmlns:p14="http://schemas.microsoft.com/office/powerpoint/2010/main" val="95122745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B5532-8B82-CC10-D77D-6D2B9DCBC2A6}"/>
              </a:ext>
            </a:extLst>
          </p:cNvPr>
          <p:cNvSpPr>
            <a:spLocks noGrp="1"/>
          </p:cNvSpPr>
          <p:nvPr>
            <p:ph type="title"/>
          </p:nvPr>
        </p:nvSpPr>
        <p:spPr>
          <a:xfrm>
            <a:off x="609600" y="274638"/>
            <a:ext cx="4798142" cy="1143000"/>
          </a:xfrm>
        </p:spPr>
        <p:txBody>
          <a:bodyPr>
            <a:normAutofit fontScale="90000"/>
          </a:bodyPr>
          <a:lstStyle/>
          <a:p>
            <a:r>
              <a:rPr lang="en-US" dirty="0"/>
              <a:t>Meat substitutes are not new</a:t>
            </a:r>
          </a:p>
        </p:txBody>
      </p:sp>
      <p:sp>
        <p:nvSpPr>
          <p:cNvPr id="3" name="Content Placeholder 2">
            <a:extLst>
              <a:ext uri="{FF2B5EF4-FFF2-40B4-BE49-F238E27FC236}">
                <a16:creationId xmlns:a16="http://schemas.microsoft.com/office/drawing/2014/main" id="{771FD467-6A62-D5D9-AA01-8FABEB1FE562}"/>
              </a:ext>
            </a:extLst>
          </p:cNvPr>
          <p:cNvSpPr>
            <a:spLocks noGrp="1"/>
          </p:cNvSpPr>
          <p:nvPr>
            <p:ph idx="1"/>
          </p:nvPr>
        </p:nvSpPr>
        <p:spPr>
          <a:xfrm>
            <a:off x="285135" y="1600201"/>
            <a:ext cx="4965292" cy="5066070"/>
          </a:xfrm>
        </p:spPr>
        <p:txBody>
          <a:bodyPr>
            <a:normAutofit/>
          </a:bodyPr>
          <a:lstStyle/>
          <a:p>
            <a:r>
              <a:rPr lang="en-US" dirty="0"/>
              <a:t>Longstandings tradition of meat substitutes in some cuisines of the world</a:t>
            </a:r>
          </a:p>
          <a:p>
            <a:r>
              <a:rPr lang="en-US" dirty="0"/>
              <a:t>Seitan is flavored wheat gluten, the protein portion of wheat that gives bread dough its elastic quality. </a:t>
            </a:r>
          </a:p>
          <a:p>
            <a:r>
              <a:rPr lang="en-US" dirty="0"/>
              <a:t>It has been used as a meat substitute for centuries in China and Japan, where it was developed by vegetarian Buddhist monks.</a:t>
            </a:r>
          </a:p>
          <a:p>
            <a:endParaRPr lang="en-US" dirty="0"/>
          </a:p>
        </p:txBody>
      </p:sp>
      <p:pic>
        <p:nvPicPr>
          <p:cNvPr id="5" name="Picture 4" descr="A plate of shredded meat&#10;&#10;Description automatically generated">
            <a:extLst>
              <a:ext uri="{FF2B5EF4-FFF2-40B4-BE49-F238E27FC236}">
                <a16:creationId xmlns:a16="http://schemas.microsoft.com/office/drawing/2014/main" id="{0A97EE11-4432-204A-5D4B-4040C9F8B5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2932" y="205812"/>
            <a:ext cx="6234317" cy="6234317"/>
          </a:xfrm>
          <a:prstGeom prst="rect">
            <a:avLst/>
          </a:prstGeom>
        </p:spPr>
      </p:pic>
    </p:spTree>
    <p:extLst>
      <p:ext uri="{BB962C8B-B14F-4D97-AF65-F5344CB8AC3E}">
        <p14:creationId xmlns:p14="http://schemas.microsoft.com/office/powerpoint/2010/main" val="393177984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srcRect r="17073" b="25453"/>
          <a:stretch/>
        </p:blipFill>
        <p:spPr>
          <a:xfrm>
            <a:off x="0" y="1840992"/>
            <a:ext cx="12192000" cy="5017008"/>
          </a:xfrm>
          <a:prstGeom prst="rect">
            <a:avLst/>
          </a:prstGeom>
        </p:spPr>
      </p:pic>
      <p:sp>
        <p:nvSpPr>
          <p:cNvPr id="2" name="Title 1">
            <a:extLst>
              <a:ext uri="{FF2B5EF4-FFF2-40B4-BE49-F238E27FC236}">
                <a16:creationId xmlns:a16="http://schemas.microsoft.com/office/drawing/2014/main" id="{615AA316-2D18-1AB3-F459-3C7D72E652D3}"/>
              </a:ext>
            </a:extLst>
          </p:cNvPr>
          <p:cNvSpPr>
            <a:spLocks noGrp="1"/>
          </p:cNvSpPr>
          <p:nvPr>
            <p:ph type="title"/>
          </p:nvPr>
        </p:nvSpPr>
        <p:spPr>
          <a:xfrm>
            <a:off x="719328" y="262446"/>
            <a:ext cx="10399776" cy="1143000"/>
          </a:xfrm>
        </p:spPr>
        <p:txBody>
          <a:bodyPr>
            <a:normAutofit/>
          </a:bodyPr>
          <a:lstStyle/>
          <a:p>
            <a:pPr algn="ctr"/>
            <a:r>
              <a:rPr lang="en-US" dirty="0"/>
              <a:t>Neglected and underutilized crops</a:t>
            </a:r>
          </a:p>
        </p:txBody>
      </p:sp>
    </p:spTree>
    <p:extLst>
      <p:ext uri="{BB962C8B-B14F-4D97-AF65-F5344CB8AC3E}">
        <p14:creationId xmlns:p14="http://schemas.microsoft.com/office/powerpoint/2010/main" val="123049826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0016" y="457201"/>
            <a:ext cx="10680192" cy="1143000"/>
          </a:xfrm>
        </p:spPr>
        <p:txBody>
          <a:bodyPr/>
          <a:lstStyle/>
          <a:p>
            <a:r>
              <a:rPr lang="en-US" dirty="0"/>
              <a:t>Breadfruit</a:t>
            </a:r>
          </a:p>
        </p:txBody>
      </p:sp>
      <p:sp>
        <p:nvSpPr>
          <p:cNvPr id="3" name="Content Placeholder 2"/>
          <p:cNvSpPr>
            <a:spLocks noGrp="1"/>
          </p:cNvSpPr>
          <p:nvPr>
            <p:ph idx="1"/>
          </p:nvPr>
        </p:nvSpPr>
        <p:spPr>
          <a:xfrm>
            <a:off x="609600" y="1782764"/>
            <a:ext cx="4672263" cy="4343400"/>
          </a:xfrm>
        </p:spPr>
        <p:txBody>
          <a:bodyPr>
            <a:normAutofit/>
          </a:bodyPr>
          <a:lstStyle/>
          <a:p>
            <a:r>
              <a:rPr lang="en-US" dirty="0">
                <a:latin typeface="+mj-lt"/>
                <a:cs typeface="Arial" panose="020B0604020202020204" pitchFamily="34" charset="0"/>
              </a:rPr>
              <a:t>Tropical perennial tree domesticated in Polynesia </a:t>
            </a:r>
          </a:p>
          <a:p>
            <a:r>
              <a:rPr lang="en-US" dirty="0">
                <a:latin typeface="+mj-lt"/>
                <a:cs typeface="Arial" panose="020B0604020202020204" pitchFamily="34" charset="0"/>
              </a:rPr>
              <a:t>Produces more food in dry weight per area than corn, rice, or wheat. </a:t>
            </a:r>
          </a:p>
          <a:p>
            <a:r>
              <a:rPr lang="en-US" dirty="0">
                <a:latin typeface="+mj-lt"/>
                <a:cs typeface="Arial" panose="020B0604020202020204" pitchFamily="34" charset="0"/>
              </a:rPr>
              <a:t>Rich in iron, potassium, and vitamin A precursors. </a:t>
            </a:r>
          </a:p>
          <a:p>
            <a:r>
              <a:rPr lang="en-US" dirty="0">
                <a:latin typeface="+mj-lt"/>
                <a:cs typeface="Arial" panose="020B0604020202020204" pitchFamily="34" charset="0"/>
              </a:rPr>
              <a:t>Certain varieties ground into flour pack more protein than rice.</a:t>
            </a:r>
          </a:p>
          <a:p>
            <a:endParaRPr lang="en-US" dirty="0"/>
          </a:p>
        </p:txBody>
      </p:sp>
      <p:pic>
        <p:nvPicPr>
          <p:cNvPr id="5" name="Picture 4" descr="A green fruit with a cut in half&#10;&#10;Description automatically generated">
            <a:extLst>
              <a:ext uri="{FF2B5EF4-FFF2-40B4-BE49-F238E27FC236}">
                <a16:creationId xmlns:a16="http://schemas.microsoft.com/office/drawing/2014/main" id="{2E4D8746-2F4B-2761-2F60-27FD5E08B8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8250" y="1417638"/>
            <a:ext cx="7143750" cy="4343400"/>
          </a:xfrm>
          <a:prstGeom prst="rect">
            <a:avLst/>
          </a:prstGeom>
        </p:spPr>
      </p:pic>
    </p:spTree>
    <p:extLst>
      <p:ext uri="{BB962C8B-B14F-4D97-AF65-F5344CB8AC3E}">
        <p14:creationId xmlns:p14="http://schemas.microsoft.com/office/powerpoint/2010/main" val="3172542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srcRect r="16159" b="24665"/>
          <a:stretch/>
        </p:blipFill>
        <p:spPr>
          <a:xfrm>
            <a:off x="-41459" y="922020"/>
            <a:ext cx="12274917" cy="5013960"/>
          </a:xfrm>
          <a:prstGeom prst="rect">
            <a:avLst/>
          </a:prstGeom>
        </p:spPr>
      </p:pic>
    </p:spTree>
    <p:extLst>
      <p:ext uri="{BB962C8B-B14F-4D97-AF65-F5344CB8AC3E}">
        <p14:creationId xmlns:p14="http://schemas.microsoft.com/office/powerpoint/2010/main" val="207797968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A628D-2669-C55A-3EE8-C2E1F5CA0F6C}"/>
              </a:ext>
            </a:extLst>
          </p:cNvPr>
          <p:cNvSpPr>
            <a:spLocks noGrp="1"/>
          </p:cNvSpPr>
          <p:nvPr>
            <p:ph type="title"/>
          </p:nvPr>
        </p:nvSpPr>
        <p:spPr>
          <a:xfrm>
            <a:off x="947928" y="3862"/>
            <a:ext cx="10515600" cy="1325563"/>
          </a:xfrm>
        </p:spPr>
        <p:txBody>
          <a:bodyPr/>
          <a:lstStyle/>
          <a:p>
            <a:pPr algn="ctr"/>
            <a:r>
              <a:rPr lang="en-US" dirty="0"/>
              <a:t>Greenhouse agriculture</a:t>
            </a:r>
          </a:p>
        </p:txBody>
      </p:sp>
      <p:pic>
        <p:nvPicPr>
          <p:cNvPr id="4" name="Online Media 3" title="Could indoor farming help address food shortages?">
            <a:hlinkClick r:id="" action="ppaction://media"/>
            <a:extLst>
              <a:ext uri="{FF2B5EF4-FFF2-40B4-BE49-F238E27FC236}">
                <a16:creationId xmlns:a16="http://schemas.microsoft.com/office/drawing/2014/main" id="{C591015C-F016-1DFA-E64E-446645C051AE}"/>
              </a:ext>
            </a:extLst>
          </p:cNvPr>
          <p:cNvPicPr>
            <a:picLocks noGrp="1" noRot="1" noChangeAspect="1"/>
          </p:cNvPicPr>
          <p:nvPr>
            <p:ph idx="1"/>
            <a:videoFile r:link="rId1"/>
          </p:nvPr>
        </p:nvPicPr>
        <p:blipFill>
          <a:blip r:embed="rId4"/>
          <a:stretch>
            <a:fillRect/>
          </a:stretch>
        </p:blipFill>
        <p:spPr>
          <a:xfrm>
            <a:off x="1762711" y="1329425"/>
            <a:ext cx="9306342" cy="5253937"/>
          </a:xfrm>
          <a:prstGeom prst="rect">
            <a:avLst/>
          </a:prstGeom>
        </p:spPr>
      </p:pic>
    </p:spTree>
    <p:extLst>
      <p:ext uri="{BB962C8B-B14F-4D97-AF65-F5344CB8AC3E}">
        <p14:creationId xmlns:p14="http://schemas.microsoft.com/office/powerpoint/2010/main" val="2746587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3FE59BE-8C33-C314-B38D-59313136D597}"/>
              </a:ext>
            </a:extLst>
          </p:cNvPr>
          <p:cNvSpPr>
            <a:spLocks noGrp="1"/>
          </p:cNvSpPr>
          <p:nvPr>
            <p:ph idx="1"/>
          </p:nvPr>
        </p:nvSpPr>
        <p:spPr>
          <a:xfrm>
            <a:off x="838200" y="650240"/>
            <a:ext cx="10244328" cy="5884672"/>
          </a:xfrm>
        </p:spPr>
        <p:txBody>
          <a:bodyPr>
            <a:normAutofit/>
          </a:bodyPr>
          <a:lstStyle/>
          <a:p>
            <a:r>
              <a:rPr lang="en-US" sz="3200" dirty="0">
                <a:latin typeface="Calibri Light" panose="020F0302020204030204" pitchFamily="34" charset="0"/>
                <a:ea typeface="Calibri Light" panose="020F0302020204030204" pitchFamily="34" charset="0"/>
                <a:cs typeface="Calibri Light" panose="020F0302020204030204" pitchFamily="34" charset="0"/>
              </a:rPr>
              <a:t>These negative factors do not agree with the overall increase in human population following crop domestication. </a:t>
            </a:r>
          </a:p>
          <a:p>
            <a:r>
              <a:rPr lang="en-US" sz="3200" dirty="0">
                <a:latin typeface="Calibri Light" panose="020F0302020204030204" pitchFamily="34" charset="0"/>
                <a:ea typeface="Calibri Light" panose="020F0302020204030204" pitchFamily="34" charset="0"/>
                <a:cs typeface="Calibri Light" panose="020F0302020204030204" pitchFamily="34" charset="0"/>
              </a:rPr>
              <a:t>How did population increase?</a:t>
            </a:r>
          </a:p>
          <a:p>
            <a:pPr lvl="1"/>
            <a:r>
              <a:rPr lang="en-US" sz="2800" dirty="0">
                <a:latin typeface="Calibri Light" panose="020F0302020204030204" pitchFamily="34" charset="0"/>
                <a:ea typeface="Calibri Light" panose="020F0302020204030204" pitchFamily="34" charset="0"/>
                <a:cs typeface="Calibri Light" panose="020F0302020204030204" pitchFamily="34" charset="0"/>
              </a:rPr>
              <a:t>Health impacts varied from place to place – some cultures thrived better with agriculture than others.</a:t>
            </a:r>
          </a:p>
          <a:p>
            <a:pPr lvl="1"/>
            <a:r>
              <a:rPr lang="en-US" sz="2800" dirty="0">
                <a:latin typeface="Calibri Light" panose="020F0302020204030204" pitchFamily="34" charset="0"/>
                <a:ea typeface="Calibri Light" panose="020F0302020204030204" pitchFamily="34" charset="0"/>
                <a:cs typeface="Calibri Light" panose="020F0302020204030204" pitchFamily="34" charset="0"/>
              </a:rPr>
              <a:t>Overall increase in human global population was slow</a:t>
            </a:r>
          </a:p>
          <a:p>
            <a:pPr lvl="1"/>
            <a:r>
              <a:rPr lang="en-US" sz="2800" dirty="0">
                <a:latin typeface="Calibri Light" panose="020F0302020204030204" pitchFamily="34" charset="0"/>
                <a:ea typeface="Calibri Light" panose="020F0302020204030204" pitchFamily="34" charset="0"/>
                <a:cs typeface="Calibri Light" panose="020F0302020204030204" pitchFamily="34" charset="0"/>
              </a:rPr>
              <a:t>Agriculture brought division of labor in society. Agriculture was an impetus for planning, governance, and written language – factors that aided human success</a:t>
            </a:r>
            <a:endParaRPr lang="en-US" sz="2400" dirty="0">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11276580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31248-CCB7-E039-DD89-945689822225}"/>
              </a:ext>
            </a:extLst>
          </p:cNvPr>
          <p:cNvSpPr>
            <a:spLocks noGrp="1"/>
          </p:cNvSpPr>
          <p:nvPr>
            <p:ph type="title"/>
          </p:nvPr>
        </p:nvSpPr>
        <p:spPr/>
        <p:txBody>
          <a:bodyPr/>
          <a:lstStyle/>
          <a:p>
            <a:r>
              <a:rPr lang="en-US" dirty="0"/>
              <a:t>Genetically-modified organisms (GMOs)</a:t>
            </a:r>
          </a:p>
        </p:txBody>
      </p:sp>
      <p:sp>
        <p:nvSpPr>
          <p:cNvPr id="3" name="Content Placeholder 2">
            <a:extLst>
              <a:ext uri="{FF2B5EF4-FFF2-40B4-BE49-F238E27FC236}">
                <a16:creationId xmlns:a16="http://schemas.microsoft.com/office/drawing/2014/main" id="{EAA200D5-7474-7F2E-5131-57E6DC9E0E97}"/>
              </a:ext>
            </a:extLst>
          </p:cNvPr>
          <p:cNvSpPr>
            <a:spLocks noGrp="1"/>
          </p:cNvSpPr>
          <p:nvPr>
            <p:ph idx="1"/>
          </p:nvPr>
        </p:nvSpPr>
        <p:spPr>
          <a:xfrm>
            <a:off x="838200" y="1825625"/>
            <a:ext cx="10515600" cy="4667248"/>
          </a:xfrm>
        </p:spPr>
        <p:txBody>
          <a:bodyPr>
            <a:normAutofit lnSpcReduction="10000"/>
          </a:bodyPr>
          <a:lstStyle/>
          <a:p>
            <a:r>
              <a:rPr lang="en-US" sz="3200" dirty="0"/>
              <a:t>Future improvements in crop health and increases in yields will depend upon the use and public acceptance of GMO crops. </a:t>
            </a:r>
          </a:p>
          <a:p>
            <a:r>
              <a:rPr lang="en-US" sz="3200" dirty="0"/>
              <a:t>Drought and pest resistance are two properties that can be engineered into food crops</a:t>
            </a:r>
          </a:p>
          <a:p>
            <a:r>
              <a:rPr lang="en-US" sz="3200" dirty="0"/>
              <a:t>GMO crops are proven safe to eat; the controversy over them is in how large corporate interests patent GMO crops and control farmers and food</a:t>
            </a:r>
          </a:p>
          <a:p>
            <a:r>
              <a:rPr lang="en-US" sz="3200" dirty="0"/>
              <a:t>You already eat GMO foods regularly, including corn and soy, and there will be more to come</a:t>
            </a:r>
          </a:p>
          <a:p>
            <a:endParaRPr lang="en-US" dirty="0"/>
          </a:p>
        </p:txBody>
      </p:sp>
    </p:spTree>
    <p:extLst>
      <p:ext uri="{BB962C8B-B14F-4D97-AF65-F5344CB8AC3E}">
        <p14:creationId xmlns:p14="http://schemas.microsoft.com/office/powerpoint/2010/main" val="108257600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A9553-2B41-94C0-6AF8-A44C5FECF4B4}"/>
              </a:ext>
            </a:extLst>
          </p:cNvPr>
          <p:cNvSpPr>
            <a:spLocks noGrp="1"/>
          </p:cNvSpPr>
          <p:nvPr>
            <p:ph type="title"/>
          </p:nvPr>
        </p:nvSpPr>
        <p:spPr>
          <a:xfrm>
            <a:off x="838201" y="365125"/>
            <a:ext cx="4900448" cy="1325563"/>
          </a:xfrm>
        </p:spPr>
        <p:txBody>
          <a:bodyPr/>
          <a:lstStyle/>
          <a:p>
            <a:pPr algn="ctr"/>
            <a:r>
              <a:rPr lang="en-US" dirty="0">
                <a:ea typeface="Calibri Light" panose="020F0302020204030204" pitchFamily="34" charset="0"/>
                <a:cs typeface="Calibri Light" panose="020F0302020204030204" pitchFamily="34" charset="0"/>
              </a:rPr>
              <a:t>Sustainable intensification (SI)</a:t>
            </a:r>
          </a:p>
        </p:txBody>
      </p:sp>
      <p:sp>
        <p:nvSpPr>
          <p:cNvPr id="3" name="Content Placeholder 2">
            <a:extLst>
              <a:ext uri="{FF2B5EF4-FFF2-40B4-BE49-F238E27FC236}">
                <a16:creationId xmlns:a16="http://schemas.microsoft.com/office/drawing/2014/main" id="{1914542C-BA5C-029E-7DC4-C38E07DF029F}"/>
              </a:ext>
            </a:extLst>
          </p:cNvPr>
          <p:cNvSpPr>
            <a:spLocks noGrp="1"/>
          </p:cNvSpPr>
          <p:nvPr>
            <p:ph idx="1"/>
          </p:nvPr>
        </p:nvSpPr>
        <p:spPr>
          <a:xfrm>
            <a:off x="404446" y="1825624"/>
            <a:ext cx="5334202" cy="4904359"/>
          </a:xfrm>
        </p:spPr>
        <p:txBody>
          <a:bodyPr>
            <a:normAutofit/>
          </a:bodyPr>
          <a:lstStyle/>
          <a:p>
            <a:pPr algn="l"/>
            <a:r>
              <a:rPr lang="en-US" b="0" i="0" u="none" strike="noStrike" baseline="0" dirty="0">
                <a:solidFill>
                  <a:srgbClr val="231F20"/>
                </a:solidFill>
                <a:latin typeface="+mj-lt"/>
                <a:ea typeface="Calibri Light" panose="020F0302020204030204" pitchFamily="34" charset="0"/>
                <a:cs typeface="Calibri Light" panose="020F0302020204030204" pitchFamily="34" charset="0"/>
              </a:rPr>
              <a:t>Aims to avoid the cultivation of more land, and thus prevent the loss of unfarmed habitats, but also aims to increase overall farm performance without net environmental cost</a:t>
            </a:r>
            <a:endParaRPr lang="en-US" dirty="0">
              <a:solidFill>
                <a:srgbClr val="231F20"/>
              </a:solidFill>
              <a:latin typeface="+mj-lt"/>
              <a:ea typeface="Calibri Light" panose="020F0302020204030204" pitchFamily="34" charset="0"/>
              <a:cs typeface="Calibri Light" panose="020F0302020204030204" pitchFamily="34" charset="0"/>
            </a:endParaRPr>
          </a:p>
          <a:p>
            <a:pPr algn="l"/>
            <a:r>
              <a:rPr lang="en-US" baseline="0" dirty="0">
                <a:latin typeface="+mj-lt"/>
                <a:ea typeface="Calibri Light" panose="020F0302020204030204" pitchFamily="34" charset="0"/>
                <a:cs typeface="Calibri Light" panose="020F0302020204030204" pitchFamily="34" charset="0"/>
              </a:rPr>
              <a:t>SI seeks to optimize where to separate nature, to ‘spare’ it, and where to </a:t>
            </a:r>
            <a:r>
              <a:rPr lang="en-US" dirty="0">
                <a:latin typeface="+mj-lt"/>
                <a:ea typeface="Calibri Light" panose="020F0302020204030204" pitchFamily="34" charset="0"/>
                <a:cs typeface="Calibri Light" panose="020F0302020204030204" pitchFamily="34" charset="0"/>
              </a:rPr>
              <a:t>‘share’ it by i</a:t>
            </a:r>
            <a:r>
              <a:rPr lang="en-US" baseline="0" dirty="0">
                <a:latin typeface="+mj-lt"/>
                <a:ea typeface="Calibri Light" panose="020F0302020204030204" pitchFamily="34" charset="0"/>
                <a:cs typeface="Calibri Light" panose="020F0302020204030204" pitchFamily="34" charset="0"/>
              </a:rPr>
              <a:t>ntegrat</a:t>
            </a:r>
            <a:r>
              <a:rPr lang="en-US" dirty="0">
                <a:latin typeface="+mj-lt"/>
                <a:ea typeface="Calibri Light" panose="020F0302020204030204" pitchFamily="34" charset="0"/>
                <a:cs typeface="Calibri Light" panose="020F0302020204030204" pitchFamily="34" charset="0"/>
              </a:rPr>
              <a:t>ing</a:t>
            </a:r>
            <a:r>
              <a:rPr lang="en-US" baseline="0" dirty="0">
                <a:latin typeface="+mj-lt"/>
                <a:ea typeface="Calibri Light" panose="020F0302020204030204" pitchFamily="34" charset="0"/>
                <a:cs typeface="Calibri Light" panose="020F0302020204030204" pitchFamily="34" charset="0"/>
              </a:rPr>
              <a:t> humans, farmland, and nature</a:t>
            </a:r>
            <a:endParaRPr lang="en-US" sz="5400" b="0" i="0" u="none" strike="noStrike" baseline="0" dirty="0">
              <a:solidFill>
                <a:srgbClr val="231F20"/>
              </a:solidFill>
              <a:latin typeface="+mj-lt"/>
              <a:ea typeface="Calibri Light" panose="020F0302020204030204" pitchFamily="34" charset="0"/>
              <a:cs typeface="Calibri Light" panose="020F0302020204030204" pitchFamily="34" charset="0"/>
            </a:endParaRPr>
          </a:p>
          <a:p>
            <a:pPr marL="0" indent="0" algn="l">
              <a:buNone/>
            </a:pPr>
            <a:endParaRPr lang="en-US" sz="2400" b="0" i="0" u="none" strike="noStrike" baseline="0" dirty="0">
              <a:solidFill>
                <a:srgbClr val="231F20"/>
              </a:solidFill>
              <a:latin typeface="+mj-lt"/>
              <a:ea typeface="Calibri Light" panose="020F0302020204030204" pitchFamily="34" charset="0"/>
              <a:cs typeface="Calibri Light" panose="020F0302020204030204" pitchFamily="34" charset="0"/>
            </a:endParaRPr>
          </a:p>
          <a:p>
            <a:pPr marL="0" indent="0" algn="l">
              <a:buNone/>
            </a:pPr>
            <a:endParaRPr lang="en-US" sz="2400" dirty="0">
              <a:latin typeface="+mj-lt"/>
              <a:ea typeface="Calibri Light" panose="020F0302020204030204" pitchFamily="34" charset="0"/>
              <a:cs typeface="Calibri Light" panose="020F0302020204030204" pitchFamily="34" charset="0"/>
            </a:endParaRPr>
          </a:p>
        </p:txBody>
      </p:sp>
      <p:pic>
        <p:nvPicPr>
          <p:cNvPr id="5" name="Content Placeholder 4">
            <a:extLst>
              <a:ext uri="{FF2B5EF4-FFF2-40B4-BE49-F238E27FC236}">
                <a16:creationId xmlns:a16="http://schemas.microsoft.com/office/drawing/2014/main" id="{4123371D-E3A6-87C9-1EF1-3FC8F49531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6047770" y="471918"/>
            <a:ext cx="5965630" cy="5882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910010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234CC23-4A05-1AE5-A3B1-309F6FFC6B27}"/>
              </a:ext>
            </a:extLst>
          </p:cNvPr>
          <p:cNvPicPr>
            <a:picLocks noGrp="1" noChangeAspect="1"/>
          </p:cNvPicPr>
          <p:nvPr>
            <p:ph idx="1"/>
          </p:nvPr>
        </p:nvPicPr>
        <p:blipFill>
          <a:blip r:embed="rId3"/>
          <a:stretch>
            <a:fillRect/>
          </a:stretch>
        </p:blipFill>
        <p:spPr>
          <a:xfrm>
            <a:off x="0" y="283028"/>
            <a:ext cx="12238351" cy="6291943"/>
          </a:xfrm>
        </p:spPr>
      </p:pic>
    </p:spTree>
    <p:extLst>
      <p:ext uri="{BB962C8B-B14F-4D97-AF65-F5344CB8AC3E}">
        <p14:creationId xmlns:p14="http://schemas.microsoft.com/office/powerpoint/2010/main" val="395893743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red apple with a map of the world&#10;&#10;Description automatically generated">
            <a:extLst>
              <a:ext uri="{FF2B5EF4-FFF2-40B4-BE49-F238E27FC236}">
                <a16:creationId xmlns:a16="http://schemas.microsoft.com/office/drawing/2014/main" id="{097758A3-D9EA-AD62-87A5-6AC30C2CEAD3}"/>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8419"/>
          <a:stretch/>
        </p:blipFill>
        <p:spPr>
          <a:xfrm>
            <a:off x="6754369" y="460248"/>
            <a:ext cx="5437631" cy="5937503"/>
          </a:xfrm>
        </p:spPr>
      </p:pic>
      <p:sp>
        <p:nvSpPr>
          <p:cNvPr id="2" name="Title 1">
            <a:extLst>
              <a:ext uri="{FF2B5EF4-FFF2-40B4-BE49-F238E27FC236}">
                <a16:creationId xmlns:a16="http://schemas.microsoft.com/office/drawing/2014/main" id="{9B7A0CEC-AF85-ADC3-44E7-BA22A1FECEE8}"/>
              </a:ext>
            </a:extLst>
          </p:cNvPr>
          <p:cNvSpPr>
            <a:spLocks noGrp="1"/>
          </p:cNvSpPr>
          <p:nvPr>
            <p:ph type="title"/>
          </p:nvPr>
        </p:nvSpPr>
        <p:spPr>
          <a:xfrm>
            <a:off x="399288" y="226394"/>
            <a:ext cx="6830568" cy="2833798"/>
          </a:xfrm>
        </p:spPr>
        <p:txBody>
          <a:bodyPr>
            <a:normAutofit/>
          </a:bodyPr>
          <a:lstStyle/>
          <a:p>
            <a:r>
              <a:rPr lang="en-US" dirty="0"/>
              <a:t>Bumping up against barriers: constrains on a second Green Revolution</a:t>
            </a:r>
          </a:p>
        </p:txBody>
      </p:sp>
    </p:spTree>
    <p:extLst>
      <p:ext uri="{BB962C8B-B14F-4D97-AF65-F5344CB8AC3E}">
        <p14:creationId xmlns:p14="http://schemas.microsoft.com/office/powerpoint/2010/main" val="315892984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21981" r="15908" b="53225"/>
          <a:stretch/>
        </p:blipFill>
        <p:spPr>
          <a:xfrm>
            <a:off x="968415" y="1239496"/>
            <a:ext cx="10255169" cy="5618504"/>
          </a:xfrm>
          <a:prstGeom prst="rect">
            <a:avLst/>
          </a:prstGeom>
        </p:spPr>
      </p:pic>
      <p:sp>
        <p:nvSpPr>
          <p:cNvPr id="6" name="Title 1"/>
          <p:cNvSpPr txBox="1">
            <a:spLocks/>
          </p:cNvSpPr>
          <p:nvPr/>
        </p:nvSpPr>
        <p:spPr>
          <a:xfrm>
            <a:off x="1912620" y="365127"/>
            <a:ext cx="858393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dirty="0"/>
              <a:t>Decreasing amount of suitable farmland for a second GR</a:t>
            </a:r>
          </a:p>
        </p:txBody>
      </p:sp>
    </p:spTree>
    <p:extLst>
      <p:ext uri="{BB962C8B-B14F-4D97-AF65-F5344CB8AC3E}">
        <p14:creationId xmlns:p14="http://schemas.microsoft.com/office/powerpoint/2010/main" val="212262817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22496" y="710407"/>
            <a:ext cx="11983591" cy="5574646"/>
          </a:xfrm>
          <a:prstGeom prst="rect">
            <a:avLst/>
          </a:prstGeom>
        </p:spPr>
      </p:pic>
    </p:spTree>
    <p:extLst>
      <p:ext uri="{BB962C8B-B14F-4D97-AF65-F5344CB8AC3E}">
        <p14:creationId xmlns:p14="http://schemas.microsoft.com/office/powerpoint/2010/main" val="118052167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89340" y="224107"/>
            <a:ext cx="6840763" cy="1143000"/>
          </a:xfrm>
        </p:spPr>
        <p:txBody>
          <a:bodyPr>
            <a:noAutofit/>
          </a:bodyPr>
          <a:lstStyle/>
          <a:p>
            <a:pPr algn="ctr"/>
            <a:r>
              <a:rPr lang="en-US" sz="4000" dirty="0"/>
              <a:t>The tropical time bomb</a:t>
            </a:r>
          </a:p>
        </p:txBody>
      </p:sp>
      <p:sp>
        <p:nvSpPr>
          <p:cNvPr id="3" name="Content Placeholder 2"/>
          <p:cNvSpPr>
            <a:spLocks noGrp="1"/>
          </p:cNvSpPr>
          <p:nvPr>
            <p:ph idx="1"/>
          </p:nvPr>
        </p:nvSpPr>
        <p:spPr>
          <a:xfrm>
            <a:off x="425669" y="412376"/>
            <a:ext cx="6028919" cy="5933402"/>
          </a:xfrm>
        </p:spPr>
        <p:txBody>
          <a:bodyPr>
            <a:noAutofit/>
          </a:bodyPr>
          <a:lstStyle/>
          <a:p>
            <a:r>
              <a:rPr lang="en-US" sz="3200" dirty="0"/>
              <a:t>Most remaining suitable farmland is found in tropics especially in Sub-Saharan Africa and South America. </a:t>
            </a:r>
          </a:p>
          <a:p>
            <a:r>
              <a:rPr lang="en-US" sz="3200" dirty="0"/>
              <a:t>This is where some of the last large tracts of tropical forest remain</a:t>
            </a:r>
          </a:p>
          <a:p>
            <a:r>
              <a:rPr lang="en-US" sz="3200" dirty="0"/>
              <a:t>Need for farmland may result in clearing of tropical forests</a:t>
            </a:r>
          </a:p>
          <a:p>
            <a:r>
              <a:rPr lang="en-US" sz="3200" dirty="0"/>
              <a:t>The ‘bomb’ is the intensification of the conflict between food production and nature conservation. </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69358" t="27276" b="32364"/>
          <a:stretch/>
        </p:blipFill>
        <p:spPr>
          <a:xfrm>
            <a:off x="6454588" y="1367107"/>
            <a:ext cx="5393032" cy="4754563"/>
          </a:xfrm>
          <a:prstGeom prst="rect">
            <a:avLst/>
          </a:prstGeom>
        </p:spPr>
      </p:pic>
    </p:spTree>
    <p:extLst>
      <p:ext uri="{BB962C8B-B14F-4D97-AF65-F5344CB8AC3E}">
        <p14:creationId xmlns:p14="http://schemas.microsoft.com/office/powerpoint/2010/main" val="2487889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washingtonpost.com/wp-apps/imrs.php?src=http://img.washingtonpost.com/blogs/wonkblog/files/2013/01/land-grab.jpg&amp;w=1484"/>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695450" y="1610598"/>
            <a:ext cx="9368916" cy="5063255"/>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a:spLocks noGrp="1"/>
          </p:cNvSpPr>
          <p:nvPr>
            <p:ph type="title"/>
          </p:nvPr>
        </p:nvSpPr>
        <p:spPr>
          <a:xfrm>
            <a:off x="1937004" y="184147"/>
            <a:ext cx="8583930" cy="1325563"/>
          </a:xfrm>
        </p:spPr>
        <p:txBody>
          <a:bodyPr>
            <a:normAutofit/>
          </a:bodyPr>
          <a:lstStyle/>
          <a:p>
            <a:pPr algn="ctr"/>
            <a:r>
              <a:rPr lang="en-US" dirty="0"/>
              <a:t>Land grabbing</a:t>
            </a:r>
          </a:p>
        </p:txBody>
      </p:sp>
    </p:spTree>
    <p:extLst>
      <p:ext uri="{BB962C8B-B14F-4D97-AF65-F5344CB8AC3E}">
        <p14:creationId xmlns:p14="http://schemas.microsoft.com/office/powerpoint/2010/main" val="150434552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981BF53-290B-755E-94B0-6756A3DE52AF}"/>
              </a:ext>
            </a:extLst>
          </p:cNvPr>
          <p:cNvPicPr>
            <a:picLocks noGrp="1" noChangeAspect="1"/>
          </p:cNvPicPr>
          <p:nvPr>
            <p:ph idx="1"/>
          </p:nvPr>
        </p:nvPicPr>
        <p:blipFill>
          <a:blip r:embed="rId3"/>
          <a:stretch>
            <a:fillRect/>
          </a:stretch>
        </p:blipFill>
        <p:spPr>
          <a:xfrm>
            <a:off x="372461" y="291662"/>
            <a:ext cx="11987281" cy="6566338"/>
          </a:xfrm>
        </p:spPr>
      </p:pic>
    </p:spTree>
    <p:extLst>
      <p:ext uri="{BB962C8B-B14F-4D97-AF65-F5344CB8AC3E}">
        <p14:creationId xmlns:p14="http://schemas.microsoft.com/office/powerpoint/2010/main" val="311912265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089423" y="2731912"/>
            <a:ext cx="2675467" cy="41260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0" name="Picture 9">
            <a:extLst>
              <a:ext uri="{FF2B5EF4-FFF2-40B4-BE49-F238E27FC236}">
                <a16:creationId xmlns:a16="http://schemas.microsoft.com/office/drawing/2014/main" id="{112EC45C-D14E-B978-DBA0-197FD6552BBB}"/>
              </a:ext>
            </a:extLst>
          </p:cNvPr>
          <p:cNvPicPr>
            <a:picLocks noChangeAspect="1"/>
          </p:cNvPicPr>
          <p:nvPr/>
        </p:nvPicPr>
        <p:blipFill>
          <a:blip r:embed="rId3"/>
          <a:stretch>
            <a:fillRect/>
          </a:stretch>
        </p:blipFill>
        <p:spPr>
          <a:xfrm>
            <a:off x="1576948" y="430270"/>
            <a:ext cx="9038103" cy="5997460"/>
          </a:xfrm>
          <a:prstGeom prst="rect">
            <a:avLst/>
          </a:prstGeom>
        </p:spPr>
      </p:pic>
    </p:spTree>
    <p:extLst>
      <p:ext uri="{BB962C8B-B14F-4D97-AF65-F5344CB8AC3E}">
        <p14:creationId xmlns:p14="http://schemas.microsoft.com/office/powerpoint/2010/main" val="35783763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7">
      <a:majorFont>
        <a:latin typeface="Calibri Light"/>
        <a:ea typeface=""/>
        <a:cs typeface=""/>
      </a:majorFont>
      <a:minorFont>
        <a:latin typeface="Calibri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660</TotalTime>
  <Words>6238</Words>
  <Application>Microsoft Office PowerPoint</Application>
  <PresentationFormat>Widescreen</PresentationFormat>
  <Paragraphs>417</Paragraphs>
  <Slides>105</Slides>
  <Notes>77</Notes>
  <HiddenSlides>0</HiddenSlides>
  <MMClips>2</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105</vt:i4>
      </vt:variant>
    </vt:vector>
  </HeadingPairs>
  <TitlesOfParts>
    <vt:vector size="117" baseType="lpstr">
      <vt:lpstr>AdvOTa59ec3b8</vt:lpstr>
      <vt:lpstr>-apple-system</vt:lpstr>
      <vt:lpstr>Aptos</vt:lpstr>
      <vt:lpstr>Aptos Display</vt:lpstr>
      <vt:lpstr>Arial</vt:lpstr>
      <vt:lpstr>Calibri</vt:lpstr>
      <vt:lpstr>Calibri Light</vt:lpstr>
      <vt:lpstr>Calibri Light (Headings)</vt:lpstr>
      <vt:lpstr>Times New Roman</vt:lpstr>
      <vt:lpstr>Office Theme</vt:lpstr>
      <vt:lpstr>Office Theme</vt:lpstr>
      <vt:lpstr>Office Theme</vt:lpstr>
      <vt:lpstr>Engineering food</vt:lpstr>
      <vt:lpstr>Neolithic Revolution (10,000 ya)</vt:lpstr>
      <vt:lpstr>PowerPoint Presentation</vt:lpstr>
      <vt:lpstr>PowerPoint Presentation</vt:lpstr>
      <vt:lpstr>Decentering the Fertile Crescent</vt:lpstr>
      <vt:lpstr>PowerPoint Presentation</vt:lpstr>
      <vt:lpstr>PowerPoint Presentation</vt:lpstr>
      <vt:lpstr>Early agriculture’s impact on humans</vt:lpstr>
      <vt:lpstr>PowerPoint Presentation</vt:lpstr>
      <vt:lpstr>The Columbian Exchange</vt:lpstr>
      <vt:lpstr>PowerPoint Presentation</vt:lpstr>
      <vt:lpstr>The Green Revolution</vt:lpstr>
      <vt:lpstr>PowerPoint Presentation</vt:lpstr>
      <vt:lpstr>PowerPoint Presentation</vt:lpstr>
      <vt:lpstr> Successes of the first Green Revolution</vt:lpstr>
      <vt:lpstr>PowerPoint Presentation</vt:lpstr>
      <vt:lpstr>PowerPoint Presentation</vt:lpstr>
      <vt:lpstr>PowerPoint Presentation</vt:lpstr>
      <vt:lpstr>Problems set in motion by the Green Revolution</vt:lpstr>
      <vt:lpstr>Greater dependency on fossil fuels for:</vt:lpstr>
      <vt:lpstr>Food costs tied to the cost of oil</vt:lpstr>
      <vt:lpstr>Increased pesticide use began after the Green Revolution</vt:lpstr>
      <vt:lpstr>Increased water use with the Green Revolution</vt:lpstr>
      <vt:lpstr>PowerPoint Presentation</vt:lpstr>
      <vt:lpstr>The Green Revolution in Africa</vt:lpstr>
      <vt:lpstr>PowerPoint Presentation</vt:lpstr>
      <vt:lpstr>Uneven development</vt:lpstr>
      <vt:lpstr>PowerPoint Presentation</vt:lpstr>
      <vt:lpstr>PowerPoint Presentation</vt:lpstr>
      <vt:lpstr>PowerPoint Presentation</vt:lpstr>
      <vt:lpstr>Arab Spring Uprising (2008)</vt:lpstr>
      <vt:lpstr>Displacement of small farmers</vt:lpstr>
      <vt:lpstr>PowerPoint Presentation</vt:lpstr>
      <vt:lpstr>Landraces</vt:lpstr>
      <vt:lpstr>PowerPoint Presentation</vt:lpstr>
      <vt:lpstr>Heirloom varieties</vt:lpstr>
      <vt:lpstr>Loss of crop genetic diversity </vt:lpstr>
      <vt:lpstr>PowerPoint Presentation</vt:lpstr>
      <vt:lpstr>PowerPoint Presentation</vt:lpstr>
      <vt:lpstr>Increasing global homogeneity in food consumption</vt:lpstr>
      <vt:lpstr>PowerPoint Presentation</vt:lpstr>
      <vt:lpstr>PowerPoint Presentation</vt:lpstr>
      <vt:lpstr>Human global trophic levels:  how does the planet eat</vt:lpstr>
      <vt:lpstr>Regional differences in human trophic levels</vt:lpstr>
      <vt:lpstr>PowerPoint Presentation</vt:lpstr>
      <vt:lpstr>PowerPoint Presentation</vt:lpstr>
      <vt:lpstr>The standard American diet (SAD)</vt:lpstr>
      <vt:lpstr>PowerPoint Presentation</vt:lpstr>
      <vt:lpstr>PowerPoint Presentation</vt:lpstr>
      <vt:lpstr>PowerPoint Presentation</vt:lpstr>
      <vt:lpstr>PowerPoint Presentation</vt:lpstr>
      <vt:lpstr>PowerPoint Presentation</vt:lpstr>
      <vt:lpstr>PowerPoint Presentation</vt:lpstr>
      <vt:lpstr>How to feed an estimated 9 to 11 billion people by 2050?</vt:lpstr>
      <vt:lpstr>A second Green Revolution? One that could:</vt:lpstr>
      <vt:lpstr>Ecomodernist and environmentalist strategies for a second Green Revolution:</vt:lpstr>
      <vt:lpstr>Meeting the needs of small-scale food producers</vt:lpstr>
      <vt:lpstr>Meeting the needs of small-scale food producers</vt:lpstr>
      <vt:lpstr>PowerPoint Presentation</vt:lpstr>
      <vt:lpstr>PowerPoint Presentation</vt:lpstr>
      <vt:lpstr>Fair trade certification and other alternative commodity chains are market mechanisms to help small producers</vt:lpstr>
      <vt:lpstr>PowerPoint Presentation</vt:lpstr>
      <vt:lpstr>PowerPoint Presentation</vt:lpstr>
      <vt:lpstr>“Free the seeds” to help the small producer (and promote tastier more diverse food crops too)</vt:lpstr>
      <vt:lpstr>PowerPoint Presentation</vt:lpstr>
      <vt:lpstr>PowerPoint Presentation</vt:lpstr>
      <vt:lpstr>Reducing the carbon footprint</vt:lpstr>
      <vt:lpstr>Food or fuel?</vt:lpstr>
      <vt:lpstr>Biofuels are useful only when they do not replace food crops</vt:lpstr>
      <vt:lpstr>PowerPoint Presentation</vt:lpstr>
      <vt:lpstr>PowerPoint Presentation</vt:lpstr>
      <vt:lpstr>PowerPoint Presentation</vt:lpstr>
      <vt:lpstr>Closing existing yield gaps</vt:lpstr>
      <vt:lpstr>Closing yield gaps:  agricultural extension</vt:lpstr>
      <vt:lpstr>Closing yield gaps:  precision agriculture</vt:lpstr>
      <vt:lpstr>PowerPoint Presentation</vt:lpstr>
      <vt:lpstr>The Third Plate: making more food available by using and improving upon what is already there</vt:lpstr>
      <vt:lpstr>The Third Plate: integration of commodity chains</vt:lpstr>
      <vt:lpstr>Aquaponics</vt:lpstr>
      <vt:lpstr>Smithtown Seafood and FoodChain, Lexington KY</vt:lpstr>
      <vt:lpstr>PowerPoint Presentation</vt:lpstr>
      <vt:lpstr>Food 2.0</vt:lpstr>
      <vt:lpstr>PowerPoint Presentation</vt:lpstr>
      <vt:lpstr>Food 2.0: Alternative proteins</vt:lpstr>
      <vt:lpstr>Meat substitutes are not new</vt:lpstr>
      <vt:lpstr>Neglected and underutilized crops</vt:lpstr>
      <vt:lpstr>Breadfruit</vt:lpstr>
      <vt:lpstr>PowerPoint Presentation</vt:lpstr>
      <vt:lpstr>Greenhouse agriculture</vt:lpstr>
      <vt:lpstr>Genetically-modified organisms (GMOs)</vt:lpstr>
      <vt:lpstr>Sustainable intensification (SI)</vt:lpstr>
      <vt:lpstr>PowerPoint Presentation</vt:lpstr>
      <vt:lpstr>Bumping up against barriers: constrains on a second Green Revolution</vt:lpstr>
      <vt:lpstr>PowerPoint Presentation</vt:lpstr>
      <vt:lpstr>PowerPoint Presentation</vt:lpstr>
      <vt:lpstr>The tropical time bomb</vt:lpstr>
      <vt:lpstr>Land grabbing</vt:lpstr>
      <vt:lpstr>PowerPoint Presentation</vt:lpstr>
      <vt:lpstr>PowerPoint Presentation</vt:lpstr>
      <vt:lpstr>PowerPoint Presentation</vt:lpstr>
      <vt:lpstr>A second Green Revolution will take place in a rapidly changing climate</vt:lpstr>
      <vt:lpstr>PowerPoint Presentation</vt:lpstr>
      <vt:lpstr>Simplism: the unambiguous ascription of single causes and remedies for multifactored phenomena</vt:lpstr>
      <vt:lpstr>Simplistic perspectives about sustainability and the next Green Revolution</vt:lpstr>
      <vt:lpstr>A realistic complexity versus an idealized and ineffective simplicity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Stallins, Jon A.</dc:creator>
  <cp:lastModifiedBy>Stallins, Jon A.</cp:lastModifiedBy>
  <cp:revision>32</cp:revision>
  <dcterms:created xsi:type="dcterms:W3CDTF">2024-03-12T13:30:12Z</dcterms:created>
  <dcterms:modified xsi:type="dcterms:W3CDTF">2024-03-29T13:33:00Z</dcterms:modified>
</cp:coreProperties>
</file>