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33"/>
  </p:notesMasterIdLst>
  <p:sldIdLst>
    <p:sldId id="506" r:id="rId3"/>
    <p:sldId id="381" r:id="rId4"/>
    <p:sldId id="382" r:id="rId5"/>
    <p:sldId id="380" r:id="rId6"/>
    <p:sldId id="379" r:id="rId7"/>
    <p:sldId id="384" r:id="rId8"/>
    <p:sldId id="504" r:id="rId9"/>
    <p:sldId id="516" r:id="rId10"/>
    <p:sldId id="383" r:id="rId11"/>
    <p:sldId id="517" r:id="rId12"/>
    <p:sldId id="520" r:id="rId13"/>
    <p:sldId id="278" r:id="rId14"/>
    <p:sldId id="518" r:id="rId15"/>
    <p:sldId id="519" r:id="rId16"/>
    <p:sldId id="264" r:id="rId17"/>
    <p:sldId id="265" r:id="rId18"/>
    <p:sldId id="266" r:id="rId19"/>
    <p:sldId id="507" r:id="rId20"/>
    <p:sldId id="271" r:id="rId21"/>
    <p:sldId id="270" r:id="rId22"/>
    <p:sldId id="521" r:id="rId23"/>
    <p:sldId id="512" r:id="rId24"/>
    <p:sldId id="509" r:id="rId25"/>
    <p:sldId id="489" r:id="rId26"/>
    <p:sldId id="510" r:id="rId27"/>
    <p:sldId id="496" r:id="rId28"/>
    <p:sldId id="498" r:id="rId29"/>
    <p:sldId id="514" r:id="rId30"/>
    <p:sldId id="515" r:id="rId31"/>
    <p:sldId id="5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98" autoAdjust="0"/>
    <p:restoredTop sz="80915" autoAdjust="0"/>
  </p:normalViewPr>
  <p:slideViewPr>
    <p:cSldViewPr snapToGrid="0">
      <p:cViewPr varScale="1">
        <p:scale>
          <a:sx n="89" d="100"/>
          <a:sy n="89" d="100"/>
        </p:scale>
        <p:origin x="132"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546FAF-4DFF-4436-8960-950899AA321F}"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233B88-B113-472C-BFD7-A0E3A9AEC5D1}" type="slidenum">
              <a:rPr lang="en-US" smtClean="0"/>
              <a:t>‹#›</a:t>
            </a:fld>
            <a:endParaRPr lang="en-US"/>
          </a:p>
        </p:txBody>
      </p:sp>
    </p:spTree>
    <p:extLst>
      <p:ext uri="{BB962C8B-B14F-4D97-AF65-F5344CB8AC3E}">
        <p14:creationId xmlns:p14="http://schemas.microsoft.com/office/powerpoint/2010/main" val="107953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ature.com/articles/s41588-022-01186-w#ref-CR2"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nature.com/articles/s41588-022-01186-w#ref-CR3"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F316E3-B745-4615-A032-B85BC631EF65}" type="slidenum">
              <a:rPr lang="en-US" smtClean="0"/>
              <a:t>2</a:t>
            </a:fld>
            <a:endParaRPr lang="en-US" dirty="0"/>
          </a:p>
        </p:txBody>
      </p:sp>
    </p:spTree>
    <p:extLst>
      <p:ext uri="{BB962C8B-B14F-4D97-AF65-F5344CB8AC3E}">
        <p14:creationId xmlns:p14="http://schemas.microsoft.com/office/powerpoint/2010/main" val="2665775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https://www.ynsect.com/</a:t>
            </a:r>
          </a:p>
        </p:txBody>
      </p:sp>
      <p:sp>
        <p:nvSpPr>
          <p:cNvPr id="4" name="Slide Number Placeholder 3"/>
          <p:cNvSpPr>
            <a:spLocks noGrp="1"/>
          </p:cNvSpPr>
          <p:nvPr>
            <p:ph type="sldNum" sz="quarter" idx="5"/>
          </p:nvPr>
        </p:nvSpPr>
        <p:spPr/>
        <p:txBody>
          <a:bodyPr/>
          <a:lstStyle/>
          <a:p>
            <a:fld id="{00233B88-B113-472C-BFD7-A0E3A9AEC5D1}" type="slidenum">
              <a:rPr lang="en-US" smtClean="0"/>
              <a:t>11</a:t>
            </a:fld>
            <a:endParaRPr lang="en-US"/>
          </a:p>
        </p:txBody>
      </p:sp>
    </p:spTree>
    <p:extLst>
      <p:ext uri="{BB962C8B-B14F-4D97-AF65-F5344CB8AC3E}">
        <p14:creationId xmlns:p14="http://schemas.microsoft.com/office/powerpoint/2010/main" val="2339680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You ever been to a farm?  Are there insects there?  Flies?  Why not put them to work?</a:t>
            </a:r>
          </a:p>
          <a:p>
            <a:r>
              <a:rPr lang="en-US" sz="1200" b="0" i="0" u="none" strike="noStrike" kern="1200" baseline="0" dirty="0">
                <a:solidFill>
                  <a:schemeClr val="tx1"/>
                </a:solidFill>
                <a:latin typeface="+mn-lt"/>
                <a:ea typeface="+mn-ea"/>
                <a:cs typeface="+mn-cs"/>
              </a:rPr>
              <a:t>Many insect species like maggots can feed on manure or other types of organic waste, such as leftover food, offal, and grains discarded by breweries. Once dried, these insects can be used to feed cattle. </a:t>
            </a:r>
          </a:p>
          <a:p>
            <a:endParaRPr lang="en-US" dirty="0"/>
          </a:p>
        </p:txBody>
      </p:sp>
      <p:sp>
        <p:nvSpPr>
          <p:cNvPr id="4" name="Slide Number Placeholder 3"/>
          <p:cNvSpPr>
            <a:spLocks noGrp="1"/>
          </p:cNvSpPr>
          <p:nvPr>
            <p:ph type="sldNum" sz="quarter" idx="10"/>
          </p:nvPr>
        </p:nvSpPr>
        <p:spPr/>
        <p:txBody>
          <a:bodyPr/>
          <a:lstStyle/>
          <a:p>
            <a:fld id="{D684C9C7-64DC-4640-90A0-CB3F9E96D319}" type="slidenum">
              <a:rPr lang="en-US" smtClean="0"/>
              <a:t>12</a:t>
            </a:fld>
            <a:endParaRPr lang="en-US" dirty="0"/>
          </a:p>
        </p:txBody>
      </p:sp>
    </p:spTree>
    <p:extLst>
      <p:ext uri="{BB962C8B-B14F-4D97-AF65-F5344CB8AC3E}">
        <p14:creationId xmlns:p14="http://schemas.microsoft.com/office/powerpoint/2010/main" val="336221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Quinoa</a:t>
            </a:r>
            <a:br>
              <a:rPr lang="en-US" dirty="0"/>
            </a:br>
            <a:r>
              <a:rPr lang="en-US" dirty="0"/>
              <a:t>http://www.fao.org/quinoa-2013/press-room/news/detail/en/</a:t>
            </a:r>
          </a:p>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15</a:t>
            </a:fld>
            <a:endParaRPr lang="en-US" dirty="0"/>
          </a:p>
        </p:txBody>
      </p:sp>
    </p:spTree>
    <p:extLst>
      <p:ext uri="{BB962C8B-B14F-4D97-AF65-F5344CB8AC3E}">
        <p14:creationId xmlns:p14="http://schemas.microsoft.com/office/powerpoint/2010/main" val="3011940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Archaeological evidence indicates that quinoa was domesticated some 7,000 years ago in the high plateau around Lake Titicaca in the Andes, becoming a major food crop for Andean civilizations that preceded the Inca.  Quinoa was prized for its nutritional qualities and adaptability to diverse environments, growing at an exceptional range of altitudes (from sea level to 14,000 ft, temperatures (can withstand persistent freezing temperatures as well as hot and humid weather) and soil conditions. By the mid-twentieth century, quinoa had fallen out of fashion, being cultivated mainly by isolated native communities in the Andean highlands. It wasn’t until the 1970s that that the plant’s nutritional and commercial potential began to be more widely appreciated, but increased scientific input into breeding programs will be needed if the full potential of this crop is to be realized. At the same time, the cultures that have grown quinoa should benefit from the use of their culture for the development of improved varieties. A growing concern with underutilized crops is that they may be put into commercial use without due recognition of those who have been their caretakers, and worse, the success of these crops used to disenfranchise these peoples from the lands and agricultural traditions they may wish to continue practicing. Could quinoa become a seed crop controlled by large agricultural interests like corn?</a:t>
            </a:r>
          </a:p>
          <a:p>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16</a:t>
            </a:fld>
            <a:endParaRPr lang="en-US" dirty="0"/>
          </a:p>
        </p:txBody>
      </p:sp>
    </p:spTree>
    <p:extLst>
      <p:ext uri="{BB962C8B-B14F-4D97-AF65-F5344CB8AC3E}">
        <p14:creationId xmlns:p14="http://schemas.microsoft.com/office/powerpoint/2010/main" val="2323652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important but underused African crop is amaranth. </a:t>
            </a:r>
            <a:r>
              <a:rPr lang="en-US" dirty="0"/>
              <a:t>Amaranth is native to South and Central America. It was a staple in the Aztec However, its use as a staple diminished considerably when Spanish colonizers considered it heathen food and banned its use. This did not prevent Amaranth from spreading throughout the world. </a:t>
            </a:r>
            <a:r>
              <a:rPr lang="en-US" sz="1200" b="0" i="0" u="none" strike="noStrike" kern="1200" baseline="0" dirty="0">
                <a:solidFill>
                  <a:schemeClr val="tx1"/>
                </a:solidFill>
                <a:latin typeface="+mn-lt"/>
                <a:ea typeface="+mn-ea"/>
                <a:cs typeface="+mn-cs"/>
              </a:rPr>
              <a:t>The grain can be consumed in various forms, turned into flour or even popped as popcorn. The grain is richer in protein, iron and vitamin C than wheat, maize and brown rice. Amaranth flour can be blended with maize flour to make ugali — a staple dish in many African countries. Amaranth is one of a host of plants used by indigenous communities around the world that researchers are turning their attention to. The appeal of these traditional crops lies in their pre-adapted condition. Unlike a new line of rice or wheat that requires careful testing before it can be used commercially, and may not be suited to every environment, these underused crops have been growing locally for centuries. They are well adapted to their environment, and often resistant to a region’s pests and diseases.</a:t>
            </a:r>
            <a:endParaRPr lang="en-US" dirty="0"/>
          </a:p>
        </p:txBody>
      </p:sp>
      <p:sp>
        <p:nvSpPr>
          <p:cNvPr id="4" name="Slide Number Placeholder 3"/>
          <p:cNvSpPr>
            <a:spLocks noGrp="1"/>
          </p:cNvSpPr>
          <p:nvPr>
            <p:ph type="sldNum" sz="quarter" idx="10"/>
          </p:nvPr>
        </p:nvSpPr>
        <p:spPr/>
        <p:txBody>
          <a:bodyPr/>
          <a:lstStyle/>
          <a:p>
            <a:fld id="{3FF316E3-B745-4615-A032-B85BC631EF65}" type="slidenum">
              <a:rPr lang="en-US" smtClean="0"/>
              <a:t>17</a:t>
            </a:fld>
            <a:endParaRPr lang="en-US" dirty="0"/>
          </a:p>
        </p:txBody>
      </p:sp>
    </p:spTree>
    <p:extLst>
      <p:ext uri="{BB962C8B-B14F-4D97-AF65-F5344CB8AC3E}">
        <p14:creationId xmlns:p14="http://schemas.microsoft.com/office/powerpoint/2010/main" val="3979673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Arracacia xanthorrhiza is a root vegetable originally from the Andes, somewhat intermediate between the carrot and celery. Its starchy taproot is a popular food item in South America where it is a major commercial crop.</a:t>
            </a:r>
            <a:br>
              <a:rPr lang="en-US" dirty="0"/>
            </a:br>
            <a:br>
              <a:rPr lang="en-US" dirty="0"/>
            </a:br>
            <a:r>
              <a:rPr lang="en-US" dirty="0"/>
              <a:t>Yucca is an ornamental plant. </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E904C121-0479-421F-8B0D-70ED69441885}" type="slidenum">
              <a:rPr lang="en-US" smtClean="0"/>
              <a:pPr/>
              <a:t>18</a:t>
            </a:fld>
            <a:endParaRPr lang="en-US" dirty="0"/>
          </a:p>
        </p:txBody>
      </p:sp>
    </p:spTree>
    <p:extLst>
      <p:ext uri="{BB962C8B-B14F-4D97-AF65-F5344CB8AC3E}">
        <p14:creationId xmlns:p14="http://schemas.microsoft.com/office/powerpoint/2010/main" val="3181516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Arracacia xanthorrhiza is a root vegetable originally from the Andes, somewhat intermediate between the carrot and celery. Its starchy taproot is a popular food item in South America where it is a major commercial crop.</a:t>
            </a:r>
          </a:p>
        </p:txBody>
      </p:sp>
      <p:sp>
        <p:nvSpPr>
          <p:cNvPr id="4" name="Slide Number Placeholder 3"/>
          <p:cNvSpPr>
            <a:spLocks noGrp="1"/>
          </p:cNvSpPr>
          <p:nvPr>
            <p:ph type="sldNum" sz="quarter" idx="10"/>
          </p:nvPr>
        </p:nvSpPr>
        <p:spPr/>
        <p:txBody>
          <a:bodyPr/>
          <a:lstStyle/>
          <a:p>
            <a:fld id="{E904C121-0479-421F-8B0D-70ED69441885}" type="slidenum">
              <a:rPr lang="en-US" smtClean="0"/>
              <a:pPr/>
              <a:t>20</a:t>
            </a:fld>
            <a:endParaRPr lang="en-US" dirty="0"/>
          </a:p>
        </p:txBody>
      </p:sp>
    </p:spTree>
    <p:extLst>
      <p:ext uri="{BB962C8B-B14F-4D97-AF65-F5344CB8AC3E}">
        <p14:creationId xmlns:p14="http://schemas.microsoft.com/office/powerpoint/2010/main" val="4123413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https://www.nytimes.com/2024/01/22/climate/agriculture-africa-traditional-crops.html</a:t>
            </a:r>
            <a:br>
              <a:rPr lang="en-US" dirty="0"/>
            </a:br>
            <a:br>
              <a:rPr lang="en-US" dirty="0"/>
            </a:br>
            <a:r>
              <a:rPr lang="en-US" dirty="0"/>
              <a:t>In the 1960s and ’70s, the U.S.-led green revolution focused on producing more food — specifically more maize, wheat, and rice — using fertilizers, pesticides and hybrid seeds. Maize yields, for instance, soared, thanks to investments in plant breeding. In much of southern and eastern Africa, maize became the major food grain, while, in some places, cash crops for export, like cotton and tobacco, were prevalent. A handful of countries came to dominate the production of cereals, while a handful of cereals — wheat, rice and maize — came to dominate the world’s diet. While the green revolution is credited with offering up more calories, it did little to ensure a varied, nutritious diet.</a:t>
            </a:r>
          </a:p>
          <a:p>
            <a:endParaRPr lang="en-US" dirty="0"/>
          </a:p>
        </p:txBody>
      </p:sp>
      <p:sp>
        <p:nvSpPr>
          <p:cNvPr id="4" name="Slide Number Placeholder 3"/>
          <p:cNvSpPr>
            <a:spLocks noGrp="1"/>
          </p:cNvSpPr>
          <p:nvPr>
            <p:ph type="sldNum" sz="quarter" idx="5"/>
          </p:nvPr>
        </p:nvSpPr>
        <p:spPr/>
        <p:txBody>
          <a:bodyPr/>
          <a:lstStyle/>
          <a:p>
            <a:fld id="{00233B88-B113-472C-BFD7-A0E3A9AEC5D1}" type="slidenum">
              <a:rPr lang="en-US" smtClean="0"/>
              <a:t>21</a:t>
            </a:fld>
            <a:endParaRPr lang="en-US"/>
          </a:p>
        </p:txBody>
      </p:sp>
    </p:spTree>
    <p:extLst>
      <p:ext uri="{BB962C8B-B14F-4D97-AF65-F5344CB8AC3E}">
        <p14:creationId xmlns:p14="http://schemas.microsoft.com/office/powerpoint/2010/main" val="1544572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change affects crop production, further exacerbating the gap between inadequate food supplies and growing human populations. New varieties of crops with both increased yield and improved adaptation to diverse environments are urgently needed</a:t>
            </a:r>
            <a:r>
              <a:rPr lang="en-US" baseline="30000" dirty="0">
                <a:hlinkClick r:id="rId3" tooltip="Bailey-Serres, J. et al. Genetic strategies for improving crop yields. Nature 575, 109–118 (2019). A review article that presents the challenges of climate change in agriculture and strategies for ensuring future crop harvest."/>
              </a:rPr>
              <a:t>2</a:t>
            </a:r>
            <a:r>
              <a:rPr lang="en-US" dirty="0"/>
              <a:t>. Maize (</a:t>
            </a:r>
            <a:r>
              <a:rPr lang="en-US" i="1" dirty="0" err="1"/>
              <a:t>Zea</a:t>
            </a:r>
            <a:r>
              <a:rPr lang="en-US" i="1" dirty="0"/>
              <a:t> mays</a:t>
            </a:r>
            <a:r>
              <a:rPr lang="en-US" dirty="0"/>
              <a:t>) is widely grown worldwide, but has lost abundant genetic diversity for adaptation owing to population bottlenecks (certain events that can strongly reduce the size of a population) during domestication and breeding</a:t>
            </a:r>
            <a:r>
              <a:rPr lang="en-US" baseline="30000" dirty="0">
                <a:hlinkClick r:id="rId4" tooltip="Hufford, M. B. et al. Comparative population genomics of maize domestication and improvement. Nat. Genet. 44, 808–811 (2012). This paper reports a comprehensive assessment of the evolution of modern maize and evidence for selection signals during domestication and improvement."/>
              </a:rPr>
              <a:t>3</a:t>
            </a:r>
            <a:r>
              <a:rPr lang="en-US" dirty="0"/>
              <a:t>. Teosintes (wild congeners of maize) are adapted to a diverse range of environments, from hot, humid, subtropical regions to cold, dry and high elevations. They exhibit biotic and abiotic adaptations (such as resistance to extreme environments and disease) that are absent in modern maize, and provide a wealth of genetic diversity that could be used in modern breeding</a:t>
            </a:r>
            <a:br>
              <a:rPr lang="en-US" dirty="0"/>
            </a:br>
            <a:br>
              <a:rPr lang="en-US" dirty="0"/>
            </a:br>
            <a:r>
              <a:rPr lang="en-US" dirty="0"/>
              <a:t>Adaptive variation in wild relatives of modern maize has potential use in breeding. </a:t>
            </a:r>
            <a:r>
              <a:rPr lang="en-US" i="1" dirty="0"/>
              <a:t>Nature Genetics</a:t>
            </a:r>
            <a:r>
              <a:rPr lang="en-US" dirty="0"/>
              <a:t>1589–1590 (2022). </a:t>
            </a:r>
            <a:br>
              <a:rPr lang="en-US" dirty="0"/>
            </a:br>
            <a:r>
              <a:rPr lang="en-US" dirty="0"/>
              <a:t>https://doi.org/10.1038/s41588-022-01186-w</a:t>
            </a:r>
          </a:p>
          <a:p>
            <a:endParaRPr lang="en-US" dirty="0"/>
          </a:p>
          <a:p>
            <a:r>
              <a:rPr lang="en-US" dirty="0"/>
              <a:t>https://www.cimmyt.org/news/tracing-maize-landraces-50-years-later/</a:t>
            </a:r>
          </a:p>
        </p:txBody>
      </p:sp>
      <p:sp>
        <p:nvSpPr>
          <p:cNvPr id="4" name="Slide Number Placeholder 3"/>
          <p:cNvSpPr>
            <a:spLocks noGrp="1"/>
          </p:cNvSpPr>
          <p:nvPr>
            <p:ph type="sldNum" sz="quarter" idx="5"/>
          </p:nvPr>
        </p:nvSpPr>
        <p:spPr/>
        <p:txBody>
          <a:bodyPr/>
          <a:lstStyle/>
          <a:p>
            <a:fld id="{00233B88-B113-472C-BFD7-A0E3A9AEC5D1}" type="slidenum">
              <a:rPr lang="en-US" smtClean="0"/>
              <a:t>22</a:t>
            </a:fld>
            <a:endParaRPr lang="en-US"/>
          </a:p>
        </p:txBody>
      </p:sp>
    </p:spTree>
    <p:extLst>
      <p:ext uri="{BB962C8B-B14F-4D97-AF65-F5344CB8AC3E}">
        <p14:creationId xmlns:p14="http://schemas.microsoft.com/office/powerpoint/2010/main" val="2537678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BCC0C3"/>
                </a:solidFill>
                <a:effectLst/>
                <a:latin typeface="Roboto" panose="020F0502020204030204" pitchFamily="34" charset="0"/>
              </a:rPr>
              <a:t>Cassava </a:t>
            </a:r>
            <a:r>
              <a:rPr lang="en-US" b="0" i="0" dirty="0">
                <a:solidFill>
                  <a:srgbClr val="BDC1C6"/>
                </a:solidFill>
                <a:effectLst/>
                <a:latin typeface="Roboto" panose="02000000000000000000" pitchFamily="2" charset="0"/>
              </a:rPr>
              <a:t>is a major staple food in the developing world, providing a basic diet for over half a billion people.  </a:t>
            </a:r>
            <a:r>
              <a:rPr lang="en-US" dirty="0"/>
              <a:t>Cassava is a nutty-flavored, starchy vegetable in the root and tuber family. Other vegetables in this group include potatoes, sweet potatoes, taro, and yams. </a:t>
            </a:r>
            <a:endParaRPr lang="en-US" b="0" i="0" dirty="0">
              <a:solidFill>
                <a:srgbClr val="BDC1C6"/>
              </a:solidFill>
              <a:effectLst/>
              <a:latin typeface="Roboto" panose="02000000000000000000"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217A137-12CC-42DE-8D17-9AF9BFA5D20C}" type="slidenum">
              <a:rPr lang="en-US" smtClean="0"/>
              <a:t>23</a:t>
            </a:fld>
            <a:endParaRPr lang="en-US"/>
          </a:p>
        </p:txBody>
      </p:sp>
    </p:spTree>
    <p:extLst>
      <p:ext uri="{BB962C8B-B14F-4D97-AF65-F5344CB8AC3E}">
        <p14:creationId xmlns:p14="http://schemas.microsoft.com/office/powerpoint/2010/main" val="250941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https://impossiblefoods.com/ca/products/burger</a:t>
            </a:r>
            <a:br>
              <a:rPr lang="en-US" dirty="0"/>
            </a:br>
            <a:r>
              <a:rPr lang="en-US" dirty="0"/>
              <a:t>https://unfccc.int/climate-action/momentum-for-change/planetary-health/impossible-foods</a:t>
            </a:r>
          </a:p>
          <a:p>
            <a:endParaRPr lang="en-US" dirty="0"/>
          </a:p>
        </p:txBody>
      </p:sp>
      <p:sp>
        <p:nvSpPr>
          <p:cNvPr id="4" name="Slide Number Placeholder 3"/>
          <p:cNvSpPr>
            <a:spLocks noGrp="1"/>
          </p:cNvSpPr>
          <p:nvPr>
            <p:ph type="sldNum" sz="quarter" idx="5"/>
          </p:nvPr>
        </p:nvSpPr>
        <p:spPr/>
        <p:txBody>
          <a:bodyPr/>
          <a:lstStyle/>
          <a:p>
            <a:fld id="{00233B88-B113-472C-BFD7-A0E3A9AEC5D1}" type="slidenum">
              <a:rPr lang="en-US" smtClean="0"/>
              <a:t>3</a:t>
            </a:fld>
            <a:endParaRPr lang="en-US"/>
          </a:p>
        </p:txBody>
      </p:sp>
    </p:spTree>
    <p:extLst>
      <p:ext uri="{BB962C8B-B14F-4D97-AF65-F5344CB8AC3E}">
        <p14:creationId xmlns:p14="http://schemas.microsoft.com/office/powerpoint/2010/main" val="964528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Pigeon pea (</a:t>
            </a:r>
            <a:r>
              <a:rPr lang="en-US" i="1" dirty="0"/>
              <a:t>Cajanus </a:t>
            </a:r>
            <a:r>
              <a:rPr lang="en-US" i="1" dirty="0" err="1"/>
              <a:t>cajan</a:t>
            </a:r>
            <a:r>
              <a:rPr lang="en-US" i="1" dirty="0"/>
              <a:t>)</a:t>
            </a:r>
            <a:r>
              <a:rPr lang="en-US" dirty="0"/>
              <a:t> plays an important role in preserving poor smallholders' major source of income in the tropics and subtropics by improving food and feed security, particularly protein intake. In the meantime, protein deficiency is frequent in tropical and subtropical regions due to rapidly increasing human populations and the high cost of animal-origin proteins. As a result, pulse crops should be their primary source of protein. Among these, PP is the most important pulse crop utilized as a food component in rain-fed agricultural conditions with the lowest costs, and it is the best source of protein supplements in typical cereal-based diets to fill the nutritional deficit. Despite this, it is the world's least-used pulse crop.</a:t>
            </a:r>
            <a:br>
              <a:rPr lang="en-US" dirty="0"/>
            </a:br>
            <a:br>
              <a:rPr lang="en-US" dirty="0"/>
            </a:br>
            <a:r>
              <a:rPr lang="en-US" dirty="0"/>
              <a:t>https://www.ncbi.nlm.nih.gov/pmc/articles/PMC8803422/</a:t>
            </a:r>
          </a:p>
        </p:txBody>
      </p:sp>
      <p:sp>
        <p:nvSpPr>
          <p:cNvPr id="4" name="Slide Number Placeholder 3"/>
          <p:cNvSpPr>
            <a:spLocks noGrp="1"/>
          </p:cNvSpPr>
          <p:nvPr>
            <p:ph type="sldNum" sz="quarter" idx="5"/>
          </p:nvPr>
        </p:nvSpPr>
        <p:spPr/>
        <p:txBody>
          <a:bodyPr/>
          <a:lstStyle/>
          <a:p>
            <a:fld id="{8217A137-12CC-42DE-8D17-9AF9BFA5D20C}" type="slidenum">
              <a:rPr lang="en-US" smtClean="0"/>
              <a:t>24</a:t>
            </a:fld>
            <a:endParaRPr lang="en-US"/>
          </a:p>
        </p:txBody>
      </p:sp>
    </p:spTree>
    <p:extLst>
      <p:ext uri="{BB962C8B-B14F-4D97-AF65-F5344CB8AC3E}">
        <p14:creationId xmlns:p14="http://schemas.microsoft.com/office/powerpoint/2010/main" val="2879621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Yams are a staple food in West Africa, which produces over 90% of the world's yams each year. Yams play a key role in the food security, economic income, and traditional culture for the region.</a:t>
            </a:r>
          </a:p>
          <a:p>
            <a:r>
              <a:rPr lang="en-US" dirty="0"/>
              <a:t>While they are commonly assumed to be the same as sweet potatoes in the U.S., yams are a completely different plant. The yam tubers are much starchier and drier compared to sweet potatoes. Yams are native to Africa and Asia, and most Americans have never had a true yam.</a:t>
            </a:r>
            <a:br>
              <a:rPr lang="en-US" dirty="0"/>
            </a:br>
            <a:br>
              <a:rPr lang="en-US" dirty="0"/>
            </a:br>
            <a:r>
              <a:rPr lang="en-US" dirty="0"/>
              <a:t>https://www.croptrust.org/pgrfa-hub/crops-countries-and-genebanks/crops/yam/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0233B88-B113-472C-BFD7-A0E3A9AEC5D1}" type="slidenum">
              <a:rPr lang="en-US" smtClean="0"/>
              <a:t>25</a:t>
            </a:fld>
            <a:endParaRPr lang="en-US"/>
          </a:p>
        </p:txBody>
      </p:sp>
    </p:spTree>
    <p:extLst>
      <p:ext uri="{BB962C8B-B14F-4D97-AF65-F5344CB8AC3E}">
        <p14:creationId xmlns:p14="http://schemas.microsoft.com/office/powerpoint/2010/main" val="659864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Sorghum, a grass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217A137-12CC-42DE-8D17-9AF9BFA5D20C}" type="slidenum">
              <a:rPr lang="en-US" smtClean="0"/>
              <a:t>26</a:t>
            </a:fld>
            <a:endParaRPr lang="en-US"/>
          </a:p>
        </p:txBody>
      </p:sp>
    </p:spTree>
    <p:extLst>
      <p:ext uri="{BB962C8B-B14F-4D97-AF65-F5344CB8AC3E}">
        <p14:creationId xmlns:p14="http://schemas.microsoft.com/office/powerpoint/2010/main" val="964492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Millet is a versatile grain that grows in harsh environments where many other crops would fail. It thrives in well-draining soils and can tolerate soil acidity and lower fertility. </a:t>
            </a:r>
            <a:b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br>
            <a:b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b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Millet patties</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217A137-12CC-42DE-8D17-9AF9BFA5D20C}" type="slidenum">
              <a:rPr lang="en-US" smtClean="0"/>
              <a:t>27</a:t>
            </a:fld>
            <a:endParaRPr lang="en-US"/>
          </a:p>
        </p:txBody>
      </p:sp>
    </p:spTree>
    <p:extLst>
      <p:ext uri="{BB962C8B-B14F-4D97-AF65-F5344CB8AC3E}">
        <p14:creationId xmlns:p14="http://schemas.microsoft.com/office/powerpoint/2010/main" val="1659955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https://www.theguardian.com/science/2023/jul/08/uk-scientists-could-make-poisonous-grass-pea-a-valuable-food-crop</a:t>
            </a:r>
            <a:br>
              <a:rPr lang="en-US" dirty="0"/>
            </a:br>
            <a:r>
              <a:rPr lang="en-US" dirty="0"/>
              <a:t>https://en.wikipedia.org/wiki/Neurolathyrism</a:t>
            </a:r>
            <a:br>
              <a:rPr lang="en-US" dirty="0"/>
            </a:br>
            <a:br>
              <a:rPr lang="en-US" dirty="0"/>
            </a:br>
            <a:r>
              <a:rPr lang="en-US" dirty="0"/>
              <a:t>Grass pea is a particularly important crop in areas that are prone to drought and famine, and is thought of as an 'insurance crop' as it produces reliable yields when all other crops fail. The seeds contain a neurotoxin that causes lathyrism, a neurodegenerative disease, if eaten as a primary protein source for a prolonged period. </a:t>
            </a:r>
          </a:p>
        </p:txBody>
      </p:sp>
      <p:sp>
        <p:nvSpPr>
          <p:cNvPr id="4" name="Slide Number Placeholder 3"/>
          <p:cNvSpPr>
            <a:spLocks noGrp="1"/>
          </p:cNvSpPr>
          <p:nvPr>
            <p:ph type="sldNum" sz="quarter" idx="5"/>
          </p:nvPr>
        </p:nvSpPr>
        <p:spPr/>
        <p:txBody>
          <a:bodyPr/>
          <a:lstStyle/>
          <a:p>
            <a:fld id="{00233B88-B113-472C-BFD7-A0E3A9AEC5D1}" type="slidenum">
              <a:rPr lang="en-US" smtClean="0"/>
              <a:t>28</a:t>
            </a:fld>
            <a:endParaRPr lang="en-US"/>
          </a:p>
        </p:txBody>
      </p:sp>
    </p:spTree>
    <p:extLst>
      <p:ext uri="{BB962C8B-B14F-4D97-AF65-F5344CB8AC3E}">
        <p14:creationId xmlns:p14="http://schemas.microsoft.com/office/powerpoint/2010/main" val="1053671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https://youtu.be/Y8w3HxeCw9I?si=Vvrc_IrP1UBzVc9A</a:t>
            </a:r>
          </a:p>
        </p:txBody>
      </p:sp>
      <p:sp>
        <p:nvSpPr>
          <p:cNvPr id="4" name="Slide Number Placeholder 3"/>
          <p:cNvSpPr>
            <a:spLocks noGrp="1"/>
          </p:cNvSpPr>
          <p:nvPr>
            <p:ph type="sldNum" sz="quarter" idx="5"/>
          </p:nvPr>
        </p:nvSpPr>
        <p:spPr/>
        <p:txBody>
          <a:bodyPr/>
          <a:lstStyle/>
          <a:p>
            <a:fld id="{00233B88-B113-472C-BFD7-A0E3A9AEC5D1}" type="slidenum">
              <a:rPr lang="en-US" smtClean="0"/>
              <a:t>29</a:t>
            </a:fld>
            <a:endParaRPr lang="en-US"/>
          </a:p>
        </p:txBody>
      </p:sp>
    </p:spTree>
    <p:extLst>
      <p:ext uri="{BB962C8B-B14F-4D97-AF65-F5344CB8AC3E}">
        <p14:creationId xmlns:p14="http://schemas.microsoft.com/office/powerpoint/2010/main" val="1011755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https://youtu.be/aCBPWNI4jR0?si=Yi7xZZIFNepLYn_a</a:t>
            </a:r>
          </a:p>
        </p:txBody>
      </p:sp>
      <p:sp>
        <p:nvSpPr>
          <p:cNvPr id="4" name="Slide Number Placeholder 3"/>
          <p:cNvSpPr>
            <a:spLocks noGrp="1"/>
          </p:cNvSpPr>
          <p:nvPr>
            <p:ph type="sldNum" sz="quarter" idx="5"/>
          </p:nvPr>
        </p:nvSpPr>
        <p:spPr/>
        <p:txBody>
          <a:bodyPr/>
          <a:lstStyle/>
          <a:p>
            <a:fld id="{00233B88-B113-472C-BFD7-A0E3A9AEC5D1}" type="slidenum">
              <a:rPr lang="en-US" smtClean="0"/>
              <a:t>30</a:t>
            </a:fld>
            <a:endParaRPr lang="en-US"/>
          </a:p>
        </p:txBody>
      </p:sp>
    </p:spTree>
    <p:extLst>
      <p:ext uri="{BB962C8B-B14F-4D97-AF65-F5344CB8AC3E}">
        <p14:creationId xmlns:p14="http://schemas.microsoft.com/office/powerpoint/2010/main" val="87931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http://www.theguardian.com/science/2013/aug/05/world-first-synthetic-hamburger-mouth-feel</a:t>
            </a:r>
          </a:p>
          <a:p>
            <a:r>
              <a:rPr lang="en-US" dirty="0"/>
              <a:t>https://www.technologyreview.com/2023/05/25/1073590/lab-grown-burger-taste-cultured-meat/</a:t>
            </a:r>
          </a:p>
        </p:txBody>
      </p:sp>
      <p:sp>
        <p:nvSpPr>
          <p:cNvPr id="4" name="Slide Number Placeholder 3"/>
          <p:cNvSpPr>
            <a:spLocks noGrp="1"/>
          </p:cNvSpPr>
          <p:nvPr>
            <p:ph type="sldNum" sz="quarter" idx="10"/>
          </p:nvPr>
        </p:nvSpPr>
        <p:spPr/>
        <p:txBody>
          <a:bodyPr/>
          <a:lstStyle/>
          <a:p>
            <a:fld id="{E904C121-0479-421F-8B0D-70ED69441885}" type="slidenum">
              <a:rPr lang="en-US" smtClean="0"/>
              <a:pPr/>
              <a:t>4</a:t>
            </a:fld>
            <a:endParaRPr lang="en-US" dirty="0"/>
          </a:p>
        </p:txBody>
      </p:sp>
    </p:spTree>
    <p:extLst>
      <p:ext uri="{BB962C8B-B14F-4D97-AF65-F5344CB8AC3E}">
        <p14:creationId xmlns:p14="http://schemas.microsoft.com/office/powerpoint/2010/main" val="3101100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https://vegconomist.com/company-news/ohayo-valley-cultivated-wagyu-burger-private-tasting/</a:t>
            </a:r>
            <a:br>
              <a:rPr lang="en-US" dirty="0"/>
            </a:br>
            <a:r>
              <a:rPr lang="en-US" dirty="0"/>
              <a:t>https://www.technologyreview.com/2023/05/25/1073590/lab-grown-burger-taste-cultured-meat/</a:t>
            </a:r>
          </a:p>
        </p:txBody>
      </p:sp>
      <p:sp>
        <p:nvSpPr>
          <p:cNvPr id="4" name="Slide Number Placeholder 3"/>
          <p:cNvSpPr>
            <a:spLocks noGrp="1"/>
          </p:cNvSpPr>
          <p:nvPr>
            <p:ph type="sldNum" sz="quarter" idx="10"/>
          </p:nvPr>
        </p:nvSpPr>
        <p:spPr/>
        <p:txBody>
          <a:bodyPr/>
          <a:lstStyle/>
          <a:p>
            <a:fld id="{3FF316E3-B745-4615-A032-B85BC631EF65}" type="slidenum">
              <a:rPr lang="en-US" smtClean="0"/>
              <a:t>5</a:t>
            </a:fld>
            <a:endParaRPr lang="en-US" dirty="0"/>
          </a:p>
        </p:txBody>
      </p:sp>
    </p:spTree>
    <p:extLst>
      <p:ext uri="{BB962C8B-B14F-4D97-AF65-F5344CB8AC3E}">
        <p14:creationId xmlns:p14="http://schemas.microsoft.com/office/powerpoint/2010/main" val="1166876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cell-based meat and much of Silicon Valley’s interest in creating lab-grown meat an other foods was a bubble. Investments were made, but no innovations have become anywhere nearly as successful as hyped. </a:t>
            </a:r>
            <a:br>
              <a:rPr lang="en-US" dirty="0"/>
            </a:br>
            <a:br>
              <a:rPr lang="en-US" dirty="0"/>
            </a:br>
            <a:r>
              <a:rPr lang="en-US" dirty="0"/>
              <a:t>https://www.nytimes.com/2024/02/09/opinion/eat-just-upside-foods-cultivated-meat.html</a:t>
            </a:r>
            <a:br>
              <a:rPr lang="en-US" dirty="0"/>
            </a:br>
            <a:br>
              <a:rPr lang="en-US" dirty="0"/>
            </a:br>
            <a:r>
              <a:rPr lang="en-US" dirty="0"/>
              <a:t>Yet despite nearly a decade of work and a great many messianic pronouncements, it is increasingly clear that a broader cultivated meat revolution was never a real prospect, and definitely not within the few years we have left to avert climate catastrophe. Interviews with almost 60 industry investors and insiders, including many who have been employed by or been part of the leadership teams of these companies, reveal a litany of squandered resources, broken promises and unproven science. Founders, hemmed in by their own unrealistic proclamations, cut corners, such as using ingredients derived from slaughtered animals. Investors, swept up in the excitement of the moment, wrote check after check despite significant technological obstacles. Costs refused to enter the realm of plausible as launch targets came and went. All the while, nobody could achieve anything close to meaningful scale. And yet companies rushed to build expensive facilities and pushed scientists to exceed what was possible, creating the illusion of a thrilling race to market.</a:t>
            </a:r>
          </a:p>
        </p:txBody>
      </p:sp>
      <p:sp>
        <p:nvSpPr>
          <p:cNvPr id="4" name="Slide Number Placeholder 3"/>
          <p:cNvSpPr>
            <a:spLocks noGrp="1"/>
          </p:cNvSpPr>
          <p:nvPr>
            <p:ph type="sldNum" sz="quarter" idx="5"/>
          </p:nvPr>
        </p:nvSpPr>
        <p:spPr/>
        <p:txBody>
          <a:bodyPr/>
          <a:lstStyle/>
          <a:p>
            <a:fld id="{00233B88-B113-472C-BFD7-A0E3A9AEC5D1}" type="slidenum">
              <a:rPr lang="en-US" smtClean="0"/>
              <a:t>6</a:t>
            </a:fld>
            <a:endParaRPr lang="en-US"/>
          </a:p>
        </p:txBody>
      </p:sp>
    </p:spTree>
    <p:extLst>
      <p:ext uri="{BB962C8B-B14F-4D97-AF65-F5344CB8AC3E}">
        <p14:creationId xmlns:p14="http://schemas.microsoft.com/office/powerpoint/2010/main" val="3747946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https://youtu.be/qwGeio0wJ-w?si=Y5kqXqLRBEOoWjOb</a:t>
            </a:r>
            <a:br>
              <a:rPr lang="en-US" dirty="0"/>
            </a:br>
            <a:br>
              <a:rPr lang="en-US" dirty="0"/>
            </a:br>
            <a:r>
              <a:rPr lang="en-US" dirty="0"/>
              <a:t>One place in the world where cell-based meat is sold </a:t>
            </a:r>
            <a:r>
              <a:rPr lang="en-US" dirty="0" err="1"/>
              <a:t>publically</a:t>
            </a:r>
            <a:r>
              <a:rPr lang="en-US" dirty="0"/>
              <a:t> – Singapore. And it is chicken.</a:t>
            </a:r>
          </a:p>
        </p:txBody>
      </p:sp>
      <p:sp>
        <p:nvSpPr>
          <p:cNvPr id="4" name="Slide Number Placeholder 3"/>
          <p:cNvSpPr>
            <a:spLocks noGrp="1"/>
          </p:cNvSpPr>
          <p:nvPr>
            <p:ph type="sldNum" sz="quarter" idx="5"/>
          </p:nvPr>
        </p:nvSpPr>
        <p:spPr/>
        <p:txBody>
          <a:bodyPr/>
          <a:lstStyle/>
          <a:p>
            <a:fld id="{00233B88-B113-472C-BFD7-A0E3A9AEC5D1}" type="slidenum">
              <a:rPr lang="en-US" smtClean="0"/>
              <a:t>7</a:t>
            </a:fld>
            <a:endParaRPr lang="en-US"/>
          </a:p>
        </p:txBody>
      </p:sp>
    </p:spTree>
    <p:extLst>
      <p:ext uri="{BB962C8B-B14F-4D97-AF65-F5344CB8AC3E}">
        <p14:creationId xmlns:p14="http://schemas.microsoft.com/office/powerpoint/2010/main" val="3647224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https://youtu.be/_oTmv1nYHAY?si=zAwHw6EongrpBptj</a:t>
            </a:r>
          </a:p>
          <a:p>
            <a:br>
              <a:rPr lang="en-US" dirty="0"/>
            </a:br>
            <a:r>
              <a:rPr lang="en-US" dirty="0"/>
              <a:t>But cell culture-based food is not done yet.  Coffee can be produced in the laboratory without coffee plants. </a:t>
            </a:r>
            <a:br>
              <a:rPr lang="en-US" dirty="0"/>
            </a:br>
            <a:br>
              <a:rPr lang="en-US" dirty="0"/>
            </a:br>
            <a:r>
              <a:rPr lang="en-US" dirty="0"/>
              <a:t>But would it put small coffee farmers out of business? All of them? Some of them? </a:t>
            </a:r>
          </a:p>
        </p:txBody>
      </p:sp>
      <p:sp>
        <p:nvSpPr>
          <p:cNvPr id="4" name="Slide Number Placeholder 3"/>
          <p:cNvSpPr>
            <a:spLocks noGrp="1"/>
          </p:cNvSpPr>
          <p:nvPr>
            <p:ph type="sldNum" sz="quarter" idx="5"/>
          </p:nvPr>
        </p:nvSpPr>
        <p:spPr/>
        <p:txBody>
          <a:bodyPr/>
          <a:lstStyle/>
          <a:p>
            <a:fld id="{00233B88-B113-472C-BFD7-A0E3A9AEC5D1}" type="slidenum">
              <a:rPr lang="en-US" smtClean="0"/>
              <a:t>8</a:t>
            </a:fld>
            <a:endParaRPr lang="en-US"/>
          </a:p>
        </p:txBody>
      </p:sp>
    </p:spTree>
    <p:extLst>
      <p:ext uri="{BB962C8B-B14F-4D97-AF65-F5344CB8AC3E}">
        <p14:creationId xmlns:p14="http://schemas.microsoft.com/office/powerpoint/2010/main" val="1293886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Southern Africa, 9.5 billion mopane caterpillars— named for their favorite tree—are harvested every year for human consumption, and in Uganda, a kilogram of grasshoppers is more expensive than a kilogram of beef. Insects produce body mass at an astonishing rate, in part because as cold-blooded animals they don’t need to expend energy on regulating their body temperature. </a:t>
            </a:r>
            <a:r>
              <a:rPr lang="en-US" sz="1200" b="0" i="0" u="none" strike="noStrike" kern="1200" baseline="0" dirty="0">
                <a:solidFill>
                  <a:schemeClr val="tx1"/>
                </a:solidFill>
                <a:latin typeface="+mn-lt"/>
                <a:ea typeface="+mn-ea"/>
                <a:cs typeface="+mn-cs"/>
              </a:rPr>
              <a:t>Most insects can be eaten whole. Only about half of a chicken or a pig is edible; for a cow the fraction is even less</a:t>
            </a:r>
            <a:endParaRPr lang="en-US" dirty="0"/>
          </a:p>
        </p:txBody>
      </p:sp>
      <p:sp>
        <p:nvSpPr>
          <p:cNvPr id="4" name="Slide Number Placeholder 3"/>
          <p:cNvSpPr>
            <a:spLocks noGrp="1"/>
          </p:cNvSpPr>
          <p:nvPr>
            <p:ph type="sldNum" sz="quarter" idx="10"/>
          </p:nvPr>
        </p:nvSpPr>
        <p:spPr/>
        <p:txBody>
          <a:bodyPr/>
          <a:lstStyle/>
          <a:p>
            <a:fld id="{D684C9C7-64DC-4640-90A0-CB3F9E96D319}" type="slidenum">
              <a:rPr lang="en-US" smtClean="0"/>
              <a:t>9</a:t>
            </a:fld>
            <a:endParaRPr lang="en-US" dirty="0"/>
          </a:p>
        </p:txBody>
      </p:sp>
    </p:spTree>
    <p:extLst>
      <p:ext uri="{BB962C8B-B14F-4D97-AF65-F5344CB8AC3E}">
        <p14:creationId xmlns:p14="http://schemas.microsoft.com/office/powerpoint/2010/main" val="2498450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https://www.washingtonpost.com/climate-solutions/2023/11/12/biggest-insect-farm-record/</a:t>
            </a:r>
          </a:p>
        </p:txBody>
      </p:sp>
      <p:sp>
        <p:nvSpPr>
          <p:cNvPr id="4" name="Slide Number Placeholder 3"/>
          <p:cNvSpPr>
            <a:spLocks noGrp="1"/>
          </p:cNvSpPr>
          <p:nvPr>
            <p:ph type="sldNum" sz="quarter" idx="5"/>
          </p:nvPr>
        </p:nvSpPr>
        <p:spPr/>
        <p:txBody>
          <a:bodyPr/>
          <a:lstStyle/>
          <a:p>
            <a:fld id="{00233B88-B113-472C-BFD7-A0E3A9AEC5D1}" type="slidenum">
              <a:rPr lang="en-US" smtClean="0"/>
              <a:t>10</a:t>
            </a:fld>
            <a:endParaRPr lang="en-US"/>
          </a:p>
        </p:txBody>
      </p:sp>
    </p:spTree>
    <p:extLst>
      <p:ext uri="{BB962C8B-B14F-4D97-AF65-F5344CB8AC3E}">
        <p14:creationId xmlns:p14="http://schemas.microsoft.com/office/powerpoint/2010/main" val="1114307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63082-A4A0-C859-C576-0A857C5AA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383EB8-F0F2-B75C-D434-BF5B1703B4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05127E-DC5F-3B9B-85EB-B6B17F500509}"/>
              </a:ext>
            </a:extLst>
          </p:cNvPr>
          <p:cNvSpPr>
            <a:spLocks noGrp="1"/>
          </p:cNvSpPr>
          <p:nvPr>
            <p:ph type="dt" sz="half" idx="10"/>
          </p:nvPr>
        </p:nvSpPr>
        <p:spPr/>
        <p:txBody>
          <a:bodyPr/>
          <a:lstStyle/>
          <a:p>
            <a:fld id="{F0802444-E546-4E9F-BF5F-4C37F8666CC1}" type="datetimeFigureOut">
              <a:rPr lang="en-US" smtClean="0"/>
              <a:t>4/3/2024</a:t>
            </a:fld>
            <a:endParaRPr lang="en-US"/>
          </a:p>
        </p:txBody>
      </p:sp>
      <p:sp>
        <p:nvSpPr>
          <p:cNvPr id="5" name="Footer Placeholder 4">
            <a:extLst>
              <a:ext uri="{FF2B5EF4-FFF2-40B4-BE49-F238E27FC236}">
                <a16:creationId xmlns:a16="http://schemas.microsoft.com/office/drawing/2014/main" id="{511527D4-8DFC-DA03-DE40-1EF8E40C8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1BD04-3C00-9055-3136-94F71D60F0A6}"/>
              </a:ext>
            </a:extLst>
          </p:cNvPr>
          <p:cNvSpPr>
            <a:spLocks noGrp="1"/>
          </p:cNvSpPr>
          <p:nvPr>
            <p:ph type="sldNum" sz="quarter" idx="12"/>
          </p:nvPr>
        </p:nvSpPr>
        <p:spPr/>
        <p:txBody>
          <a:bodyPr/>
          <a:lstStyle/>
          <a:p>
            <a:fld id="{2F28CA53-0709-4CC4-AC86-C93A8556FEAE}" type="slidenum">
              <a:rPr lang="en-US" smtClean="0"/>
              <a:t>‹#›</a:t>
            </a:fld>
            <a:endParaRPr lang="en-US"/>
          </a:p>
        </p:txBody>
      </p:sp>
    </p:spTree>
    <p:extLst>
      <p:ext uri="{BB962C8B-B14F-4D97-AF65-F5344CB8AC3E}">
        <p14:creationId xmlns:p14="http://schemas.microsoft.com/office/powerpoint/2010/main" val="235795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5EB0B-F266-BAF9-F8E1-8A02ED9750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C19534-BB34-3AE4-303D-168EDE293A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534E44-8ADE-B240-B143-C439C5E36845}"/>
              </a:ext>
            </a:extLst>
          </p:cNvPr>
          <p:cNvSpPr>
            <a:spLocks noGrp="1"/>
          </p:cNvSpPr>
          <p:nvPr>
            <p:ph type="dt" sz="half" idx="10"/>
          </p:nvPr>
        </p:nvSpPr>
        <p:spPr/>
        <p:txBody>
          <a:bodyPr/>
          <a:lstStyle/>
          <a:p>
            <a:fld id="{F0802444-E546-4E9F-BF5F-4C37F8666CC1}" type="datetimeFigureOut">
              <a:rPr lang="en-US" smtClean="0"/>
              <a:t>4/3/2024</a:t>
            </a:fld>
            <a:endParaRPr lang="en-US"/>
          </a:p>
        </p:txBody>
      </p:sp>
      <p:sp>
        <p:nvSpPr>
          <p:cNvPr id="5" name="Footer Placeholder 4">
            <a:extLst>
              <a:ext uri="{FF2B5EF4-FFF2-40B4-BE49-F238E27FC236}">
                <a16:creationId xmlns:a16="http://schemas.microsoft.com/office/drawing/2014/main" id="{5C58468B-69A5-C664-6C40-D1D794C5B0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9C300-B6FB-FB87-1DA5-009A40DBFB8A}"/>
              </a:ext>
            </a:extLst>
          </p:cNvPr>
          <p:cNvSpPr>
            <a:spLocks noGrp="1"/>
          </p:cNvSpPr>
          <p:nvPr>
            <p:ph type="sldNum" sz="quarter" idx="12"/>
          </p:nvPr>
        </p:nvSpPr>
        <p:spPr/>
        <p:txBody>
          <a:bodyPr/>
          <a:lstStyle/>
          <a:p>
            <a:fld id="{2F28CA53-0709-4CC4-AC86-C93A8556FEAE}" type="slidenum">
              <a:rPr lang="en-US" smtClean="0"/>
              <a:t>‹#›</a:t>
            </a:fld>
            <a:endParaRPr lang="en-US"/>
          </a:p>
        </p:txBody>
      </p:sp>
    </p:spTree>
    <p:extLst>
      <p:ext uri="{BB962C8B-B14F-4D97-AF65-F5344CB8AC3E}">
        <p14:creationId xmlns:p14="http://schemas.microsoft.com/office/powerpoint/2010/main" val="4031072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04C81C-E55A-AC6C-D4FA-2B1316AA6D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6B1C26-8002-E44F-CBD3-D04BEB285F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0607A-59B4-F9DD-0035-ABB4BCE960A7}"/>
              </a:ext>
            </a:extLst>
          </p:cNvPr>
          <p:cNvSpPr>
            <a:spLocks noGrp="1"/>
          </p:cNvSpPr>
          <p:nvPr>
            <p:ph type="dt" sz="half" idx="10"/>
          </p:nvPr>
        </p:nvSpPr>
        <p:spPr/>
        <p:txBody>
          <a:bodyPr/>
          <a:lstStyle/>
          <a:p>
            <a:fld id="{F0802444-E546-4E9F-BF5F-4C37F8666CC1}" type="datetimeFigureOut">
              <a:rPr lang="en-US" smtClean="0"/>
              <a:t>4/3/2024</a:t>
            </a:fld>
            <a:endParaRPr lang="en-US"/>
          </a:p>
        </p:txBody>
      </p:sp>
      <p:sp>
        <p:nvSpPr>
          <p:cNvPr id="5" name="Footer Placeholder 4">
            <a:extLst>
              <a:ext uri="{FF2B5EF4-FFF2-40B4-BE49-F238E27FC236}">
                <a16:creationId xmlns:a16="http://schemas.microsoft.com/office/drawing/2014/main" id="{9F1A3E74-D229-AEE2-0A2C-2B56243F6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56F39-DF29-06CB-4243-AA43E01A04CA}"/>
              </a:ext>
            </a:extLst>
          </p:cNvPr>
          <p:cNvSpPr>
            <a:spLocks noGrp="1"/>
          </p:cNvSpPr>
          <p:nvPr>
            <p:ph type="sldNum" sz="quarter" idx="12"/>
          </p:nvPr>
        </p:nvSpPr>
        <p:spPr/>
        <p:txBody>
          <a:bodyPr/>
          <a:lstStyle/>
          <a:p>
            <a:fld id="{2F28CA53-0709-4CC4-AC86-C93A8556FEAE}" type="slidenum">
              <a:rPr lang="en-US" smtClean="0"/>
              <a:t>‹#›</a:t>
            </a:fld>
            <a:endParaRPr lang="en-US"/>
          </a:p>
        </p:txBody>
      </p:sp>
    </p:spTree>
    <p:extLst>
      <p:ext uri="{BB962C8B-B14F-4D97-AF65-F5344CB8AC3E}">
        <p14:creationId xmlns:p14="http://schemas.microsoft.com/office/powerpoint/2010/main" val="2588028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D1BEF-D004-DDAF-A3E0-243B3E8F00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DC1D1E-4704-0AEA-65A1-F3AC8D1FBE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AF7933-6431-5D60-9FBB-0FFB74A60A8A}"/>
              </a:ext>
            </a:extLst>
          </p:cNvPr>
          <p:cNvSpPr>
            <a:spLocks noGrp="1"/>
          </p:cNvSpPr>
          <p:nvPr>
            <p:ph type="dt" sz="half" idx="10"/>
          </p:nvPr>
        </p:nvSpPr>
        <p:spPr/>
        <p:txBody>
          <a:bodyPr/>
          <a:lstStyle/>
          <a:p>
            <a:fld id="{F0802444-E546-4E9F-BF5F-4C37F8666CC1}" type="datetimeFigureOut">
              <a:rPr lang="en-US" smtClean="0"/>
              <a:t>4/3/2024</a:t>
            </a:fld>
            <a:endParaRPr lang="en-US"/>
          </a:p>
        </p:txBody>
      </p:sp>
      <p:sp>
        <p:nvSpPr>
          <p:cNvPr id="5" name="Footer Placeholder 4">
            <a:extLst>
              <a:ext uri="{FF2B5EF4-FFF2-40B4-BE49-F238E27FC236}">
                <a16:creationId xmlns:a16="http://schemas.microsoft.com/office/drawing/2014/main" id="{8BFEDA92-B05D-3E99-80BD-8B2AB10C25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378978-B497-D7FA-96D2-22189BC40B4D}"/>
              </a:ext>
            </a:extLst>
          </p:cNvPr>
          <p:cNvSpPr>
            <a:spLocks noGrp="1"/>
          </p:cNvSpPr>
          <p:nvPr>
            <p:ph type="sldNum" sz="quarter" idx="12"/>
          </p:nvPr>
        </p:nvSpPr>
        <p:spPr/>
        <p:txBody>
          <a:bodyPr/>
          <a:lstStyle/>
          <a:p>
            <a:fld id="{2F28CA53-0709-4CC4-AC86-C93A8556FEAE}" type="slidenum">
              <a:rPr lang="en-US" smtClean="0"/>
              <a:t>‹#›</a:t>
            </a:fld>
            <a:endParaRPr lang="en-US"/>
          </a:p>
        </p:txBody>
      </p:sp>
    </p:spTree>
    <p:extLst>
      <p:ext uri="{BB962C8B-B14F-4D97-AF65-F5344CB8AC3E}">
        <p14:creationId xmlns:p14="http://schemas.microsoft.com/office/powerpoint/2010/main" val="928024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D31A1-C52B-5216-FFD2-25F2824DDE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5C510A-00B7-72D2-0AAB-1BEC6CBA59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801896-996E-3D25-FBC3-CEFA16AC8358}"/>
              </a:ext>
            </a:extLst>
          </p:cNvPr>
          <p:cNvSpPr>
            <a:spLocks noGrp="1"/>
          </p:cNvSpPr>
          <p:nvPr>
            <p:ph type="dt" sz="half" idx="10"/>
          </p:nvPr>
        </p:nvSpPr>
        <p:spPr/>
        <p:txBody>
          <a:bodyPr/>
          <a:lstStyle/>
          <a:p>
            <a:fld id="{F0802444-E546-4E9F-BF5F-4C37F8666CC1}" type="datetimeFigureOut">
              <a:rPr lang="en-US" smtClean="0"/>
              <a:t>4/3/2024</a:t>
            </a:fld>
            <a:endParaRPr lang="en-US"/>
          </a:p>
        </p:txBody>
      </p:sp>
      <p:sp>
        <p:nvSpPr>
          <p:cNvPr id="5" name="Footer Placeholder 4">
            <a:extLst>
              <a:ext uri="{FF2B5EF4-FFF2-40B4-BE49-F238E27FC236}">
                <a16:creationId xmlns:a16="http://schemas.microsoft.com/office/drawing/2014/main" id="{A033F3BB-D452-C92C-4850-00BFAF7B0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C5312-0E02-F02B-191B-D7840F2A2A50}"/>
              </a:ext>
            </a:extLst>
          </p:cNvPr>
          <p:cNvSpPr>
            <a:spLocks noGrp="1"/>
          </p:cNvSpPr>
          <p:nvPr>
            <p:ph type="sldNum" sz="quarter" idx="12"/>
          </p:nvPr>
        </p:nvSpPr>
        <p:spPr/>
        <p:txBody>
          <a:bodyPr/>
          <a:lstStyle/>
          <a:p>
            <a:fld id="{2F28CA53-0709-4CC4-AC86-C93A8556FEAE}" type="slidenum">
              <a:rPr lang="en-US" smtClean="0"/>
              <a:t>‹#›</a:t>
            </a:fld>
            <a:endParaRPr lang="en-US"/>
          </a:p>
        </p:txBody>
      </p:sp>
    </p:spTree>
    <p:extLst>
      <p:ext uri="{BB962C8B-B14F-4D97-AF65-F5344CB8AC3E}">
        <p14:creationId xmlns:p14="http://schemas.microsoft.com/office/powerpoint/2010/main" val="286820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8F1A5-73B3-BF6C-1BA3-7F3D7B253A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C92820-CF6D-5BD3-9600-AD8F1AC912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C9C443-4059-F7C5-CCBD-F557D73984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4BD42-2EA3-F27B-CF70-0039ABDBDB4C}"/>
              </a:ext>
            </a:extLst>
          </p:cNvPr>
          <p:cNvSpPr>
            <a:spLocks noGrp="1"/>
          </p:cNvSpPr>
          <p:nvPr>
            <p:ph type="dt" sz="half" idx="10"/>
          </p:nvPr>
        </p:nvSpPr>
        <p:spPr/>
        <p:txBody>
          <a:bodyPr/>
          <a:lstStyle/>
          <a:p>
            <a:fld id="{F0802444-E546-4E9F-BF5F-4C37F8666CC1}" type="datetimeFigureOut">
              <a:rPr lang="en-US" smtClean="0"/>
              <a:t>4/3/2024</a:t>
            </a:fld>
            <a:endParaRPr lang="en-US"/>
          </a:p>
        </p:txBody>
      </p:sp>
      <p:sp>
        <p:nvSpPr>
          <p:cNvPr id="6" name="Footer Placeholder 5">
            <a:extLst>
              <a:ext uri="{FF2B5EF4-FFF2-40B4-BE49-F238E27FC236}">
                <a16:creationId xmlns:a16="http://schemas.microsoft.com/office/drawing/2014/main" id="{5644AFB3-4495-B4E6-E599-F700D31B7F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ED234-F86D-ABE7-036A-44CC1B618666}"/>
              </a:ext>
            </a:extLst>
          </p:cNvPr>
          <p:cNvSpPr>
            <a:spLocks noGrp="1"/>
          </p:cNvSpPr>
          <p:nvPr>
            <p:ph type="sldNum" sz="quarter" idx="12"/>
          </p:nvPr>
        </p:nvSpPr>
        <p:spPr/>
        <p:txBody>
          <a:bodyPr/>
          <a:lstStyle/>
          <a:p>
            <a:fld id="{2F28CA53-0709-4CC4-AC86-C93A8556FEAE}" type="slidenum">
              <a:rPr lang="en-US" smtClean="0"/>
              <a:t>‹#›</a:t>
            </a:fld>
            <a:endParaRPr lang="en-US"/>
          </a:p>
        </p:txBody>
      </p:sp>
    </p:spTree>
    <p:extLst>
      <p:ext uri="{BB962C8B-B14F-4D97-AF65-F5344CB8AC3E}">
        <p14:creationId xmlns:p14="http://schemas.microsoft.com/office/powerpoint/2010/main" val="1088693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0281-C90B-32B7-16F7-98350188CD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EB8F5D-BCF2-8DAA-5E88-1831A48E2E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F687A7-4D86-3A37-CEC9-2936C447C8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F7C8BE-1B17-F330-7C4F-FEA6897366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E591CD-F4B7-7358-2406-87A44C50C1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2203B-8972-5300-33F1-1864C47B6EEB}"/>
              </a:ext>
            </a:extLst>
          </p:cNvPr>
          <p:cNvSpPr>
            <a:spLocks noGrp="1"/>
          </p:cNvSpPr>
          <p:nvPr>
            <p:ph type="dt" sz="half" idx="10"/>
          </p:nvPr>
        </p:nvSpPr>
        <p:spPr/>
        <p:txBody>
          <a:bodyPr/>
          <a:lstStyle/>
          <a:p>
            <a:fld id="{F0802444-E546-4E9F-BF5F-4C37F8666CC1}" type="datetimeFigureOut">
              <a:rPr lang="en-US" smtClean="0"/>
              <a:t>4/3/2024</a:t>
            </a:fld>
            <a:endParaRPr lang="en-US"/>
          </a:p>
        </p:txBody>
      </p:sp>
      <p:sp>
        <p:nvSpPr>
          <p:cNvPr id="8" name="Footer Placeholder 7">
            <a:extLst>
              <a:ext uri="{FF2B5EF4-FFF2-40B4-BE49-F238E27FC236}">
                <a16:creationId xmlns:a16="http://schemas.microsoft.com/office/drawing/2014/main" id="{8AFF4B4E-1019-E16F-0F8F-F725AD0B44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52CE75-EF78-368F-6D60-FA0DD2BB57AD}"/>
              </a:ext>
            </a:extLst>
          </p:cNvPr>
          <p:cNvSpPr>
            <a:spLocks noGrp="1"/>
          </p:cNvSpPr>
          <p:nvPr>
            <p:ph type="sldNum" sz="quarter" idx="12"/>
          </p:nvPr>
        </p:nvSpPr>
        <p:spPr/>
        <p:txBody>
          <a:bodyPr/>
          <a:lstStyle/>
          <a:p>
            <a:fld id="{2F28CA53-0709-4CC4-AC86-C93A8556FEAE}" type="slidenum">
              <a:rPr lang="en-US" smtClean="0"/>
              <a:t>‹#›</a:t>
            </a:fld>
            <a:endParaRPr lang="en-US"/>
          </a:p>
        </p:txBody>
      </p:sp>
    </p:spTree>
    <p:extLst>
      <p:ext uri="{BB962C8B-B14F-4D97-AF65-F5344CB8AC3E}">
        <p14:creationId xmlns:p14="http://schemas.microsoft.com/office/powerpoint/2010/main" val="1630420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89F53-5EC6-3BFF-2E2A-71194989E8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7903B4-E1A2-D355-30FD-91FD407AE3F9}"/>
              </a:ext>
            </a:extLst>
          </p:cNvPr>
          <p:cNvSpPr>
            <a:spLocks noGrp="1"/>
          </p:cNvSpPr>
          <p:nvPr>
            <p:ph type="dt" sz="half" idx="10"/>
          </p:nvPr>
        </p:nvSpPr>
        <p:spPr/>
        <p:txBody>
          <a:bodyPr/>
          <a:lstStyle/>
          <a:p>
            <a:fld id="{F0802444-E546-4E9F-BF5F-4C37F8666CC1}" type="datetimeFigureOut">
              <a:rPr lang="en-US" smtClean="0"/>
              <a:t>4/3/2024</a:t>
            </a:fld>
            <a:endParaRPr lang="en-US"/>
          </a:p>
        </p:txBody>
      </p:sp>
      <p:sp>
        <p:nvSpPr>
          <p:cNvPr id="4" name="Footer Placeholder 3">
            <a:extLst>
              <a:ext uri="{FF2B5EF4-FFF2-40B4-BE49-F238E27FC236}">
                <a16:creationId xmlns:a16="http://schemas.microsoft.com/office/drawing/2014/main" id="{FFDCE7A4-17E8-4B3F-8610-BEF6618DDD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BEE40C-5009-8644-79FF-8D4759E2CD6B}"/>
              </a:ext>
            </a:extLst>
          </p:cNvPr>
          <p:cNvSpPr>
            <a:spLocks noGrp="1"/>
          </p:cNvSpPr>
          <p:nvPr>
            <p:ph type="sldNum" sz="quarter" idx="12"/>
          </p:nvPr>
        </p:nvSpPr>
        <p:spPr/>
        <p:txBody>
          <a:bodyPr/>
          <a:lstStyle/>
          <a:p>
            <a:fld id="{2F28CA53-0709-4CC4-AC86-C93A8556FEAE}" type="slidenum">
              <a:rPr lang="en-US" smtClean="0"/>
              <a:t>‹#›</a:t>
            </a:fld>
            <a:endParaRPr lang="en-US"/>
          </a:p>
        </p:txBody>
      </p:sp>
    </p:spTree>
    <p:extLst>
      <p:ext uri="{BB962C8B-B14F-4D97-AF65-F5344CB8AC3E}">
        <p14:creationId xmlns:p14="http://schemas.microsoft.com/office/powerpoint/2010/main" val="3980411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D5AB1C-19ED-B70F-AD24-D8D43999A299}"/>
              </a:ext>
            </a:extLst>
          </p:cNvPr>
          <p:cNvSpPr>
            <a:spLocks noGrp="1"/>
          </p:cNvSpPr>
          <p:nvPr>
            <p:ph type="dt" sz="half" idx="10"/>
          </p:nvPr>
        </p:nvSpPr>
        <p:spPr/>
        <p:txBody>
          <a:bodyPr/>
          <a:lstStyle/>
          <a:p>
            <a:fld id="{F0802444-E546-4E9F-BF5F-4C37F8666CC1}" type="datetimeFigureOut">
              <a:rPr lang="en-US" smtClean="0"/>
              <a:t>4/3/2024</a:t>
            </a:fld>
            <a:endParaRPr lang="en-US"/>
          </a:p>
        </p:txBody>
      </p:sp>
      <p:sp>
        <p:nvSpPr>
          <p:cNvPr id="3" name="Footer Placeholder 2">
            <a:extLst>
              <a:ext uri="{FF2B5EF4-FFF2-40B4-BE49-F238E27FC236}">
                <a16:creationId xmlns:a16="http://schemas.microsoft.com/office/drawing/2014/main" id="{111ABE86-7EBA-9A76-40DE-AF8326232A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D9F2F6-2CE7-8FA3-D29C-1E09763A2BAF}"/>
              </a:ext>
            </a:extLst>
          </p:cNvPr>
          <p:cNvSpPr>
            <a:spLocks noGrp="1"/>
          </p:cNvSpPr>
          <p:nvPr>
            <p:ph type="sldNum" sz="quarter" idx="12"/>
          </p:nvPr>
        </p:nvSpPr>
        <p:spPr/>
        <p:txBody>
          <a:bodyPr/>
          <a:lstStyle/>
          <a:p>
            <a:fld id="{2F28CA53-0709-4CC4-AC86-C93A8556FEAE}" type="slidenum">
              <a:rPr lang="en-US" smtClean="0"/>
              <a:t>‹#›</a:t>
            </a:fld>
            <a:endParaRPr lang="en-US"/>
          </a:p>
        </p:txBody>
      </p:sp>
    </p:spTree>
    <p:extLst>
      <p:ext uri="{BB962C8B-B14F-4D97-AF65-F5344CB8AC3E}">
        <p14:creationId xmlns:p14="http://schemas.microsoft.com/office/powerpoint/2010/main" val="2876393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9A77F-F630-71A5-2111-CE460BDC03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699A1E-664A-3051-B0DF-C15F73FEEE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7BE8D4-15ED-6FAD-9325-BF04DA0BF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A20F1-EADA-DFDE-DEF0-FE6834D98181}"/>
              </a:ext>
            </a:extLst>
          </p:cNvPr>
          <p:cNvSpPr>
            <a:spLocks noGrp="1"/>
          </p:cNvSpPr>
          <p:nvPr>
            <p:ph type="dt" sz="half" idx="10"/>
          </p:nvPr>
        </p:nvSpPr>
        <p:spPr/>
        <p:txBody>
          <a:bodyPr/>
          <a:lstStyle/>
          <a:p>
            <a:fld id="{F0802444-E546-4E9F-BF5F-4C37F8666CC1}" type="datetimeFigureOut">
              <a:rPr lang="en-US" smtClean="0"/>
              <a:t>4/3/2024</a:t>
            </a:fld>
            <a:endParaRPr lang="en-US"/>
          </a:p>
        </p:txBody>
      </p:sp>
      <p:sp>
        <p:nvSpPr>
          <p:cNvPr id="6" name="Footer Placeholder 5">
            <a:extLst>
              <a:ext uri="{FF2B5EF4-FFF2-40B4-BE49-F238E27FC236}">
                <a16:creationId xmlns:a16="http://schemas.microsoft.com/office/drawing/2014/main" id="{66FA3478-2B88-803C-6379-59194A078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FE144E-A280-D5BE-F063-85793C844D3F}"/>
              </a:ext>
            </a:extLst>
          </p:cNvPr>
          <p:cNvSpPr>
            <a:spLocks noGrp="1"/>
          </p:cNvSpPr>
          <p:nvPr>
            <p:ph type="sldNum" sz="quarter" idx="12"/>
          </p:nvPr>
        </p:nvSpPr>
        <p:spPr/>
        <p:txBody>
          <a:bodyPr/>
          <a:lstStyle/>
          <a:p>
            <a:fld id="{2F28CA53-0709-4CC4-AC86-C93A8556FEAE}" type="slidenum">
              <a:rPr lang="en-US" smtClean="0"/>
              <a:t>‹#›</a:t>
            </a:fld>
            <a:endParaRPr lang="en-US"/>
          </a:p>
        </p:txBody>
      </p:sp>
    </p:spTree>
    <p:extLst>
      <p:ext uri="{BB962C8B-B14F-4D97-AF65-F5344CB8AC3E}">
        <p14:creationId xmlns:p14="http://schemas.microsoft.com/office/powerpoint/2010/main" val="1786565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3E78-36E1-776F-4AF2-8FE6FD912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D07785-D8C0-940D-61C8-4F065F280E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E43AA6-CE16-70F0-D79E-8BE65A0BA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190DB4-ECB0-0AE3-1924-3B3C27C93BD7}"/>
              </a:ext>
            </a:extLst>
          </p:cNvPr>
          <p:cNvSpPr>
            <a:spLocks noGrp="1"/>
          </p:cNvSpPr>
          <p:nvPr>
            <p:ph type="dt" sz="half" idx="10"/>
          </p:nvPr>
        </p:nvSpPr>
        <p:spPr/>
        <p:txBody>
          <a:bodyPr/>
          <a:lstStyle/>
          <a:p>
            <a:fld id="{F0802444-E546-4E9F-BF5F-4C37F8666CC1}" type="datetimeFigureOut">
              <a:rPr lang="en-US" smtClean="0"/>
              <a:t>4/3/2024</a:t>
            </a:fld>
            <a:endParaRPr lang="en-US"/>
          </a:p>
        </p:txBody>
      </p:sp>
      <p:sp>
        <p:nvSpPr>
          <p:cNvPr id="6" name="Footer Placeholder 5">
            <a:extLst>
              <a:ext uri="{FF2B5EF4-FFF2-40B4-BE49-F238E27FC236}">
                <a16:creationId xmlns:a16="http://schemas.microsoft.com/office/drawing/2014/main" id="{FBB64A38-A3EB-EBF9-3313-2AA2898886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42AB0D-B3BD-EAFA-4FD1-4B41C9C2DAF9}"/>
              </a:ext>
            </a:extLst>
          </p:cNvPr>
          <p:cNvSpPr>
            <a:spLocks noGrp="1"/>
          </p:cNvSpPr>
          <p:nvPr>
            <p:ph type="sldNum" sz="quarter" idx="12"/>
          </p:nvPr>
        </p:nvSpPr>
        <p:spPr/>
        <p:txBody>
          <a:bodyPr/>
          <a:lstStyle/>
          <a:p>
            <a:fld id="{2F28CA53-0709-4CC4-AC86-C93A8556FEAE}" type="slidenum">
              <a:rPr lang="en-US" smtClean="0"/>
              <a:t>‹#›</a:t>
            </a:fld>
            <a:endParaRPr lang="en-US"/>
          </a:p>
        </p:txBody>
      </p:sp>
    </p:spTree>
    <p:extLst>
      <p:ext uri="{BB962C8B-B14F-4D97-AF65-F5344CB8AC3E}">
        <p14:creationId xmlns:p14="http://schemas.microsoft.com/office/powerpoint/2010/main" val="2493547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8ACA0-0052-1238-A82D-C527214366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35647B-D8EF-D4F7-B791-83CCE5900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A02D2-192D-E074-92CA-3D4F5065DF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0802444-E546-4E9F-BF5F-4C37F8666CC1}" type="datetimeFigureOut">
              <a:rPr lang="en-US" smtClean="0"/>
              <a:t>4/3/2024</a:t>
            </a:fld>
            <a:endParaRPr lang="en-US"/>
          </a:p>
        </p:txBody>
      </p:sp>
      <p:sp>
        <p:nvSpPr>
          <p:cNvPr id="5" name="Footer Placeholder 4">
            <a:extLst>
              <a:ext uri="{FF2B5EF4-FFF2-40B4-BE49-F238E27FC236}">
                <a16:creationId xmlns:a16="http://schemas.microsoft.com/office/drawing/2014/main" id="{45A3C71A-ADCC-6D53-33EB-A18AB3E688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B4E579-5729-AC1F-4645-EF5C0C1EF2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28CA53-0709-4CC4-AC86-C93A8556FEAE}" type="slidenum">
              <a:rPr lang="en-US" smtClean="0"/>
              <a:t>‹#›</a:t>
            </a:fld>
            <a:endParaRPr lang="en-US"/>
          </a:p>
        </p:txBody>
      </p:sp>
    </p:spTree>
    <p:extLst>
      <p:ext uri="{BB962C8B-B14F-4D97-AF65-F5344CB8AC3E}">
        <p14:creationId xmlns:p14="http://schemas.microsoft.com/office/powerpoint/2010/main" val="115869644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www.ynsect.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video" Target="https://www.youtube.com/embed/Y8w3HxeCw9I?feature=oembed" TargetMode="Externa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video" Target="https://www.youtube.com/embed/aCBPWNI4jR0?feature=oembed" TargetMode="Externa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hyperlink" Target="http://www.theguardian.com/science/video/2013/aug/05/synthetic-beef-hamburger-tastes-meat-vide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qwGeio0wJ-w?feature=oembed" TargetMode="Externa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_oTmv1nYHAY?feature=oembed"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yuXwsFXfAS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D8FC-A27D-C1A1-4505-1BE5091B2733}"/>
              </a:ext>
            </a:extLst>
          </p:cNvPr>
          <p:cNvSpPr>
            <a:spLocks noGrp="1"/>
          </p:cNvSpPr>
          <p:nvPr>
            <p:ph type="title"/>
          </p:nvPr>
        </p:nvSpPr>
        <p:spPr>
          <a:xfrm>
            <a:off x="838200" y="365125"/>
            <a:ext cx="10944828" cy="1325563"/>
          </a:xfrm>
        </p:spPr>
        <p:txBody>
          <a:bodyPr>
            <a:normAutofit/>
          </a:bodyPr>
          <a:lstStyle/>
          <a:p>
            <a:r>
              <a:rPr lang="en-US" dirty="0"/>
              <a:t>Alternative proteins and underutilized and neglected crops</a:t>
            </a:r>
          </a:p>
        </p:txBody>
      </p:sp>
      <p:sp>
        <p:nvSpPr>
          <p:cNvPr id="3" name="Content Placeholder 2">
            <a:extLst>
              <a:ext uri="{FF2B5EF4-FFF2-40B4-BE49-F238E27FC236}">
                <a16:creationId xmlns:a16="http://schemas.microsoft.com/office/drawing/2014/main" id="{AFE52613-283D-B15B-E3BC-9534E5971160}"/>
              </a:ext>
            </a:extLst>
          </p:cNvPr>
          <p:cNvSpPr>
            <a:spLocks noGrp="1"/>
          </p:cNvSpPr>
          <p:nvPr>
            <p:ph idx="1"/>
          </p:nvPr>
        </p:nvSpPr>
        <p:spPr>
          <a:xfrm>
            <a:off x="838200" y="2173045"/>
            <a:ext cx="10515600" cy="4319830"/>
          </a:xfrm>
        </p:spPr>
        <p:txBody>
          <a:bodyPr>
            <a:normAutofit lnSpcReduction="10000"/>
          </a:bodyPr>
          <a:lstStyle/>
          <a:p>
            <a:r>
              <a:rPr lang="en-US" dirty="0"/>
              <a:t>Growing recognition of the need to reduce the impact of meat consumption</a:t>
            </a:r>
          </a:p>
          <a:p>
            <a:pPr lvl="1"/>
            <a:r>
              <a:rPr lang="en-US" dirty="0"/>
              <a:t>This has led to searches for alternative proteins </a:t>
            </a:r>
          </a:p>
          <a:p>
            <a:r>
              <a:rPr lang="en-US" dirty="0"/>
              <a:t>In addition, a small number of food crops feed the majority of people</a:t>
            </a:r>
          </a:p>
          <a:p>
            <a:pPr lvl="1"/>
            <a:r>
              <a:rPr lang="en-US" dirty="0"/>
              <a:t>Incorporating underutilized and neglected crops into diets increases food security </a:t>
            </a:r>
          </a:p>
          <a:p>
            <a:r>
              <a:rPr lang="en-US" dirty="0"/>
              <a:t>Addressing economic inequities governing food surpluses and deficits at present levels of food production is also needed</a:t>
            </a:r>
          </a:p>
          <a:p>
            <a:pPr lvl="1"/>
            <a:r>
              <a:rPr lang="en-US" dirty="0"/>
              <a:t>But diet evolves – humans have not eaten the same throughout their evolution</a:t>
            </a:r>
          </a:p>
          <a:p>
            <a:pPr lvl="1"/>
            <a:r>
              <a:rPr lang="en-US" dirty="0"/>
              <a:t>Relationships among food, population, and environment have always co=evolved</a:t>
            </a:r>
          </a:p>
        </p:txBody>
      </p:sp>
    </p:spTree>
    <p:extLst>
      <p:ext uri="{BB962C8B-B14F-4D97-AF65-F5344CB8AC3E}">
        <p14:creationId xmlns:p14="http://schemas.microsoft.com/office/powerpoint/2010/main" val="2601714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97257F2-66AC-B722-F585-2B2F9A242A1D}"/>
              </a:ext>
            </a:extLst>
          </p:cNvPr>
          <p:cNvPicPr>
            <a:picLocks noGrp="1" noChangeAspect="1"/>
          </p:cNvPicPr>
          <p:nvPr>
            <p:ph idx="1"/>
          </p:nvPr>
        </p:nvPicPr>
        <p:blipFill>
          <a:blip r:embed="rId3"/>
          <a:stretch>
            <a:fillRect/>
          </a:stretch>
        </p:blipFill>
        <p:spPr>
          <a:xfrm>
            <a:off x="2044568" y="0"/>
            <a:ext cx="7407282" cy="1691787"/>
          </a:xfrm>
        </p:spPr>
      </p:pic>
      <p:pic>
        <p:nvPicPr>
          <p:cNvPr id="7" name="Picture 6">
            <a:extLst>
              <a:ext uri="{FF2B5EF4-FFF2-40B4-BE49-F238E27FC236}">
                <a16:creationId xmlns:a16="http://schemas.microsoft.com/office/drawing/2014/main" id="{07F20D4E-8B91-156B-BB3D-16DA6701BF95}"/>
              </a:ext>
            </a:extLst>
          </p:cNvPr>
          <p:cNvPicPr>
            <a:picLocks noChangeAspect="1"/>
          </p:cNvPicPr>
          <p:nvPr/>
        </p:nvPicPr>
        <p:blipFill>
          <a:blip r:embed="rId4"/>
          <a:stretch>
            <a:fillRect/>
          </a:stretch>
        </p:blipFill>
        <p:spPr>
          <a:xfrm>
            <a:off x="2309388" y="1691787"/>
            <a:ext cx="6877643" cy="5124398"/>
          </a:xfrm>
          <a:prstGeom prst="rect">
            <a:avLst/>
          </a:prstGeom>
        </p:spPr>
      </p:pic>
    </p:spTree>
    <p:extLst>
      <p:ext uri="{BB962C8B-B14F-4D97-AF65-F5344CB8AC3E}">
        <p14:creationId xmlns:p14="http://schemas.microsoft.com/office/powerpoint/2010/main" val="4271406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B7BB6B8D-02BA-0BBE-7B11-972C88F2B0E7}"/>
              </a:ext>
            </a:extLst>
          </p:cNvPr>
          <p:cNvPicPr>
            <a:picLocks noGrp="1" noChangeAspect="1"/>
          </p:cNvPicPr>
          <p:nvPr>
            <p:ph idx="1"/>
          </p:nvPr>
        </p:nvPicPr>
        <p:blipFill>
          <a:blip r:embed="rId4"/>
          <a:stretch>
            <a:fillRect/>
          </a:stretch>
        </p:blipFill>
        <p:spPr>
          <a:xfrm>
            <a:off x="-25307" y="668920"/>
            <a:ext cx="12217307" cy="5520159"/>
          </a:xfrm>
        </p:spPr>
      </p:pic>
    </p:spTree>
    <p:extLst>
      <p:ext uri="{BB962C8B-B14F-4D97-AF65-F5344CB8AC3E}">
        <p14:creationId xmlns:p14="http://schemas.microsoft.com/office/powerpoint/2010/main" val="1881664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b="5823"/>
          <a:stretch/>
        </p:blipFill>
        <p:spPr>
          <a:xfrm>
            <a:off x="3853069" y="440267"/>
            <a:ext cx="8293455" cy="5584015"/>
          </a:xfrm>
          <a:prstGeom prst="rect">
            <a:avLst/>
          </a:prstGeom>
        </p:spPr>
      </p:pic>
      <p:pic>
        <p:nvPicPr>
          <p:cNvPr id="5" name="Content Placeholder 3"/>
          <p:cNvPicPr>
            <a:picLocks noChangeAspect="1"/>
          </p:cNvPicPr>
          <p:nvPr/>
        </p:nvPicPr>
        <p:blipFill>
          <a:blip r:embed="rId4"/>
          <a:stretch>
            <a:fillRect/>
          </a:stretch>
        </p:blipFill>
        <p:spPr>
          <a:xfrm>
            <a:off x="258184" y="227018"/>
            <a:ext cx="3775934" cy="6556262"/>
          </a:xfrm>
          <a:prstGeom prst="rect">
            <a:avLst/>
          </a:prstGeom>
        </p:spPr>
      </p:pic>
    </p:spTree>
    <p:extLst>
      <p:ext uri="{BB962C8B-B14F-4D97-AF65-F5344CB8AC3E}">
        <p14:creationId xmlns:p14="http://schemas.microsoft.com/office/powerpoint/2010/main" val="210243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170A50-A982-24C5-4B37-F9162E360FA3}"/>
              </a:ext>
            </a:extLst>
          </p:cNvPr>
          <p:cNvPicPr>
            <a:picLocks noGrp="1" noChangeAspect="1"/>
          </p:cNvPicPr>
          <p:nvPr>
            <p:ph idx="1"/>
          </p:nvPr>
        </p:nvPicPr>
        <p:blipFill>
          <a:blip r:embed="rId2"/>
          <a:stretch>
            <a:fillRect/>
          </a:stretch>
        </p:blipFill>
        <p:spPr>
          <a:xfrm>
            <a:off x="1230888" y="243149"/>
            <a:ext cx="10089388" cy="6371702"/>
          </a:xfrm>
        </p:spPr>
      </p:pic>
    </p:spTree>
    <p:extLst>
      <p:ext uri="{BB962C8B-B14F-4D97-AF65-F5344CB8AC3E}">
        <p14:creationId xmlns:p14="http://schemas.microsoft.com/office/powerpoint/2010/main" val="1767910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30EA8A-E7ED-5C2C-37F2-EE2DE9FEF57B}"/>
              </a:ext>
            </a:extLst>
          </p:cNvPr>
          <p:cNvPicPr>
            <a:picLocks noGrp="1" noChangeAspect="1"/>
          </p:cNvPicPr>
          <p:nvPr>
            <p:ph idx="1"/>
          </p:nvPr>
        </p:nvPicPr>
        <p:blipFill>
          <a:blip r:embed="rId2"/>
          <a:stretch>
            <a:fillRect/>
          </a:stretch>
        </p:blipFill>
        <p:spPr>
          <a:xfrm>
            <a:off x="2080355" y="0"/>
            <a:ext cx="8419109" cy="6431990"/>
          </a:xfrm>
        </p:spPr>
      </p:pic>
    </p:spTree>
    <p:extLst>
      <p:ext uri="{BB962C8B-B14F-4D97-AF65-F5344CB8AC3E}">
        <p14:creationId xmlns:p14="http://schemas.microsoft.com/office/powerpoint/2010/main" val="3198807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fao.org/uploads/media/quinoando_0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91496" y="0"/>
            <a:ext cx="10209007" cy="682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185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3908612" cy="1143000"/>
          </a:xfrm>
        </p:spPr>
        <p:txBody>
          <a:bodyPr/>
          <a:lstStyle/>
          <a:p>
            <a:r>
              <a:rPr lang="en-US" dirty="0"/>
              <a:t>Quinoa</a:t>
            </a:r>
          </a:p>
        </p:txBody>
      </p:sp>
      <p:sp>
        <p:nvSpPr>
          <p:cNvPr id="3" name="Content Placeholder 2"/>
          <p:cNvSpPr>
            <a:spLocks noGrp="1"/>
          </p:cNvSpPr>
          <p:nvPr>
            <p:ph idx="1"/>
          </p:nvPr>
        </p:nvSpPr>
        <p:spPr>
          <a:xfrm>
            <a:off x="462580" y="1408258"/>
            <a:ext cx="3700630" cy="5297342"/>
          </a:xfrm>
        </p:spPr>
        <p:txBody>
          <a:bodyPr>
            <a:normAutofit/>
          </a:bodyPr>
          <a:lstStyle/>
          <a:p>
            <a:r>
              <a:rPr lang="en-US" sz="2800" dirty="0"/>
              <a:t>Grows in poor quality soils in dry climates</a:t>
            </a:r>
          </a:p>
          <a:p>
            <a:r>
              <a:rPr lang="en-US" sz="2800" dirty="0"/>
              <a:t>Domesticated in the Andes</a:t>
            </a:r>
          </a:p>
          <a:p>
            <a:r>
              <a:rPr lang="en-US" sz="2800" dirty="0"/>
              <a:t>Quinoa seeds are high in protein, have all essential amino acids, a lack of gluten, and high content of several minerals</a:t>
            </a:r>
          </a:p>
        </p:txBody>
      </p:sp>
      <p:pic>
        <p:nvPicPr>
          <p:cNvPr id="4" name="Picture 3"/>
          <p:cNvPicPr>
            <a:picLocks noChangeAspect="1"/>
          </p:cNvPicPr>
          <p:nvPr/>
        </p:nvPicPr>
        <p:blipFill>
          <a:blip r:embed="rId3" cstate="print"/>
          <a:stretch>
            <a:fillRect/>
          </a:stretch>
        </p:blipFill>
        <p:spPr>
          <a:xfrm>
            <a:off x="4310230" y="548322"/>
            <a:ext cx="7815872" cy="6035040"/>
          </a:xfrm>
          <a:prstGeom prst="rect">
            <a:avLst/>
          </a:prstGeom>
        </p:spPr>
      </p:pic>
    </p:spTree>
    <p:extLst>
      <p:ext uri="{BB962C8B-B14F-4D97-AF65-F5344CB8AC3E}">
        <p14:creationId xmlns:p14="http://schemas.microsoft.com/office/powerpoint/2010/main" val="103656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5114"/>
          <a:stretch/>
        </p:blipFill>
        <p:spPr>
          <a:xfrm>
            <a:off x="1859407" y="21770"/>
            <a:ext cx="11992131" cy="6814459"/>
          </a:xfrm>
          <a:prstGeom prst="rect">
            <a:avLst/>
          </a:prstGeom>
        </p:spPr>
      </p:pic>
      <p:sp>
        <p:nvSpPr>
          <p:cNvPr id="2" name="Title 1"/>
          <p:cNvSpPr>
            <a:spLocks noGrp="1"/>
          </p:cNvSpPr>
          <p:nvPr>
            <p:ph type="title"/>
          </p:nvPr>
        </p:nvSpPr>
        <p:spPr>
          <a:xfrm>
            <a:off x="4212899" y="21770"/>
            <a:ext cx="5184290" cy="1066800"/>
          </a:xfrm>
        </p:spPr>
        <p:txBody>
          <a:bodyPr/>
          <a:lstStyle/>
          <a:p>
            <a:r>
              <a:rPr lang="en-US" dirty="0"/>
              <a:t>Amaranth</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79786"/>
          <a:stretch/>
        </p:blipFill>
        <p:spPr>
          <a:xfrm>
            <a:off x="0" y="21770"/>
            <a:ext cx="2119256" cy="6992881"/>
          </a:xfrm>
          <a:prstGeom prst="rect">
            <a:avLst/>
          </a:prstGeom>
        </p:spPr>
      </p:pic>
    </p:spTree>
    <p:extLst>
      <p:ext uri="{BB962C8B-B14F-4D97-AF65-F5344CB8AC3E}">
        <p14:creationId xmlns:p14="http://schemas.microsoft.com/office/powerpoint/2010/main" val="2702209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51795" y="810229"/>
            <a:ext cx="5455324" cy="4405994"/>
            <a:chOff x="5127795" y="1560208"/>
            <a:chExt cx="4877492" cy="3656013"/>
          </a:xfrm>
        </p:grpSpPr>
        <p:pic>
          <p:nvPicPr>
            <p:cNvPr id="4100" name="Picture 4" descr="https://kitcheninbrazil.files.wordpress.com/2007/11/mandioquinh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7795" y="1560208"/>
              <a:ext cx="4877492" cy="36560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18429" y="4572000"/>
              <a:ext cx="1544773" cy="485236"/>
            </a:xfrm>
            <a:prstGeom prst="rect">
              <a:avLst/>
            </a:prstGeom>
          </p:spPr>
          <p:txBody>
            <a:bodyPr wrap="none">
              <a:spAutoFit/>
            </a:bodyPr>
            <a:lstStyle/>
            <a:p>
              <a:r>
                <a:rPr lang="en-US" sz="3200" dirty="0">
                  <a:solidFill>
                    <a:schemeClr val="bg1"/>
                  </a:solidFill>
                </a:rPr>
                <a:t>Arracacia</a:t>
              </a:r>
            </a:p>
          </p:txBody>
        </p:sp>
      </p:grpSp>
      <p:grpSp>
        <p:nvGrpSpPr>
          <p:cNvPr id="6" name="Group 5"/>
          <p:cNvGrpSpPr/>
          <p:nvPr/>
        </p:nvGrpSpPr>
        <p:grpSpPr>
          <a:xfrm>
            <a:off x="1261641" y="0"/>
            <a:ext cx="5254824" cy="6826378"/>
            <a:chOff x="115665" y="323976"/>
            <a:chExt cx="4876800" cy="6502402"/>
          </a:xfrm>
        </p:grpSpPr>
        <p:pic>
          <p:nvPicPr>
            <p:cNvPr id="4098" name="Picture 2" descr="https://c1.staticflickr.com/3/2514/4040188696_5490cbfe7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665" y="323976"/>
              <a:ext cx="4876800" cy="65024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8600" y="334142"/>
              <a:ext cx="967888" cy="615656"/>
            </a:xfrm>
            <a:prstGeom prst="rect">
              <a:avLst/>
            </a:prstGeom>
          </p:spPr>
          <p:txBody>
            <a:bodyPr wrap="none">
              <a:spAutoFit/>
            </a:bodyPr>
            <a:lstStyle/>
            <a:p>
              <a:r>
                <a:rPr lang="en-US" sz="3600" dirty="0">
                  <a:solidFill>
                    <a:schemeClr val="bg1"/>
                  </a:solidFill>
                </a:rPr>
                <a:t>Yuca</a:t>
              </a:r>
            </a:p>
          </p:txBody>
        </p:sp>
      </p:grpSp>
    </p:spTree>
    <p:extLst>
      <p:ext uri="{BB962C8B-B14F-4D97-AF65-F5344CB8AC3E}">
        <p14:creationId xmlns:p14="http://schemas.microsoft.com/office/powerpoint/2010/main" val="2652135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3536085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8682" y="365125"/>
            <a:ext cx="6203318" cy="1325563"/>
          </a:xfrm>
        </p:spPr>
        <p:txBody>
          <a:bodyPr>
            <a:normAutofit/>
          </a:bodyPr>
          <a:lstStyle/>
          <a:p>
            <a:pPr algn="ctr"/>
            <a:r>
              <a:rPr lang="en-US" dirty="0"/>
              <a:t>Alternative proteins</a:t>
            </a:r>
          </a:p>
        </p:txBody>
      </p:sp>
      <p:pic>
        <p:nvPicPr>
          <p:cNvPr id="4" name="Content Placeholder 3"/>
          <p:cNvPicPr>
            <a:picLocks noGrp="1" noChangeAspect="1"/>
          </p:cNvPicPr>
          <p:nvPr>
            <p:ph idx="1"/>
          </p:nvPr>
        </p:nvPicPr>
        <p:blipFill rotWithShape="1">
          <a:blip r:embed="rId3"/>
          <a:srcRect r="972"/>
          <a:stretch/>
        </p:blipFill>
        <p:spPr>
          <a:xfrm>
            <a:off x="134033" y="612580"/>
            <a:ext cx="5512645" cy="5910633"/>
          </a:xfrm>
          <a:prstGeom prst="rect">
            <a:avLst/>
          </a:prstGeom>
          <a:effectLst>
            <a:outerShdw blurRad="50800" dist="38100" dir="2700000" algn="tl" rotWithShape="0">
              <a:prstClr val="black">
                <a:alpha val="40000"/>
              </a:prstClr>
            </a:outerShdw>
            <a:softEdge rad="0"/>
          </a:effectLst>
        </p:spPr>
      </p:pic>
      <p:pic>
        <p:nvPicPr>
          <p:cNvPr id="7" name="Picture 6" descr="A person holding a burger&#10;&#10;Description automatically generated">
            <a:extLst>
              <a:ext uri="{FF2B5EF4-FFF2-40B4-BE49-F238E27FC236}">
                <a16:creationId xmlns:a16="http://schemas.microsoft.com/office/drawing/2014/main" id="{8C6DC2DD-266F-B4CD-A16F-8A569ADB2296}"/>
              </a:ext>
            </a:extLst>
          </p:cNvPr>
          <p:cNvPicPr>
            <a:picLocks noChangeAspect="1"/>
          </p:cNvPicPr>
          <p:nvPr/>
        </p:nvPicPr>
        <p:blipFill rotWithShape="1">
          <a:blip r:embed="rId4">
            <a:extLst>
              <a:ext uri="{28A0092B-C50C-407E-A947-70E740481C1C}">
                <a14:useLocalDpi xmlns:a14="http://schemas.microsoft.com/office/drawing/2010/main" val="0"/>
              </a:ext>
            </a:extLst>
          </a:blip>
          <a:srcRect l="7822" t="35699" r="50880" b="15699"/>
          <a:stretch/>
        </p:blipFill>
        <p:spPr>
          <a:xfrm>
            <a:off x="5879049" y="1779178"/>
            <a:ext cx="6312951" cy="4179170"/>
          </a:xfrm>
          <a:prstGeom prst="rect">
            <a:avLst/>
          </a:prstGeom>
        </p:spPr>
      </p:pic>
    </p:spTree>
    <p:extLst>
      <p:ext uri="{BB962C8B-B14F-4D97-AF65-F5344CB8AC3E}">
        <p14:creationId xmlns:p14="http://schemas.microsoft.com/office/powerpoint/2010/main" val="2025998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1064" y="19304"/>
            <a:ext cx="51435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34340" y="972566"/>
            <a:ext cx="6940296" cy="5205222"/>
          </a:xfrm>
          <a:prstGeom prst="rect">
            <a:avLst/>
          </a:prstGeom>
        </p:spPr>
      </p:pic>
    </p:spTree>
    <p:extLst>
      <p:ext uri="{BB962C8B-B14F-4D97-AF65-F5344CB8AC3E}">
        <p14:creationId xmlns:p14="http://schemas.microsoft.com/office/powerpoint/2010/main" val="309405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CEB5-C860-8910-C8CE-F3BD02A1F6C5}"/>
              </a:ext>
            </a:extLst>
          </p:cNvPr>
          <p:cNvSpPr>
            <a:spLocks noGrp="1"/>
          </p:cNvSpPr>
          <p:nvPr>
            <p:ph type="title"/>
          </p:nvPr>
        </p:nvSpPr>
        <p:spPr/>
        <p:txBody>
          <a:bodyPr/>
          <a:lstStyle/>
          <a:p>
            <a:r>
              <a:rPr lang="en-US" dirty="0"/>
              <a:t>Underutilized and neglected crops</a:t>
            </a:r>
          </a:p>
        </p:txBody>
      </p:sp>
      <p:sp>
        <p:nvSpPr>
          <p:cNvPr id="3" name="Content Placeholder 2">
            <a:extLst>
              <a:ext uri="{FF2B5EF4-FFF2-40B4-BE49-F238E27FC236}">
                <a16:creationId xmlns:a16="http://schemas.microsoft.com/office/drawing/2014/main" id="{940C1850-9BA8-5AA8-39B3-88ECBD920B9A}"/>
              </a:ext>
            </a:extLst>
          </p:cNvPr>
          <p:cNvSpPr>
            <a:spLocks noGrp="1"/>
          </p:cNvSpPr>
          <p:nvPr>
            <p:ph idx="1"/>
          </p:nvPr>
        </p:nvSpPr>
        <p:spPr/>
        <p:txBody>
          <a:bodyPr/>
          <a:lstStyle/>
          <a:p>
            <a:r>
              <a:rPr lang="en-US" sz="3000" dirty="0"/>
              <a:t>Developing countries were encouraged to plant Green Revolution varieties of wheat, corn, rice that were to be grown in an industrial manner</a:t>
            </a:r>
          </a:p>
          <a:p>
            <a:r>
              <a:rPr lang="en-US" sz="3000" dirty="0"/>
              <a:t>This decreased production of local food crops and in some cases increased reliance on imports of these staple foods</a:t>
            </a:r>
          </a:p>
          <a:p>
            <a:r>
              <a:rPr lang="en-US" sz="3000" dirty="0"/>
              <a:t>Industrial agriculture displaced local small producers</a:t>
            </a:r>
          </a:p>
          <a:p>
            <a:r>
              <a:rPr lang="en-US" sz="3000" dirty="0"/>
              <a:t>Diets shifted with less consumption to traditional crops which were often well suited to local soils and climate</a:t>
            </a:r>
          </a:p>
          <a:p>
            <a:endParaRPr lang="en-US" dirty="0"/>
          </a:p>
        </p:txBody>
      </p:sp>
    </p:spTree>
    <p:extLst>
      <p:ext uri="{BB962C8B-B14F-4D97-AF65-F5344CB8AC3E}">
        <p14:creationId xmlns:p14="http://schemas.microsoft.com/office/powerpoint/2010/main" val="1317913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1EBB389-B525-3D18-6329-F4B31E3C4771}"/>
              </a:ext>
            </a:extLst>
          </p:cNvPr>
          <p:cNvSpPr>
            <a:spLocks noGrp="1"/>
          </p:cNvSpPr>
          <p:nvPr>
            <p:ph idx="1"/>
          </p:nvPr>
        </p:nvSpPr>
        <p:spPr>
          <a:xfrm>
            <a:off x="383690" y="287768"/>
            <a:ext cx="5629835" cy="6156063"/>
          </a:xfrm>
        </p:spPr>
        <p:txBody>
          <a:bodyPr>
            <a:normAutofit/>
          </a:bodyPr>
          <a:lstStyle/>
          <a:p>
            <a:r>
              <a:rPr lang="en-US" dirty="0"/>
              <a:t>Emphasis is now on </a:t>
            </a:r>
          </a:p>
          <a:p>
            <a:pPr lvl="1"/>
            <a:r>
              <a:rPr lang="en-US" dirty="0"/>
              <a:t>Expanding consumption of  traditional crops for local production and consumption</a:t>
            </a:r>
          </a:p>
          <a:p>
            <a:pPr lvl="1"/>
            <a:r>
              <a:rPr lang="en-US" dirty="0"/>
              <a:t>Developing new varieties of these traditional crops  </a:t>
            </a:r>
          </a:p>
          <a:p>
            <a:pPr lvl="1"/>
            <a:r>
              <a:rPr lang="en-US" dirty="0"/>
              <a:t>Introducing them to a larger market to diversify diets globally</a:t>
            </a:r>
          </a:p>
          <a:p>
            <a:pPr lvl="1"/>
            <a:r>
              <a:rPr lang="en-US" dirty="0"/>
              <a:t>Exploring how these traditional crops may be well-suited for new climates arising from human-caused climate change</a:t>
            </a:r>
          </a:p>
        </p:txBody>
      </p:sp>
      <p:pic>
        <p:nvPicPr>
          <p:cNvPr id="5" name="Picture 4">
            <a:extLst>
              <a:ext uri="{FF2B5EF4-FFF2-40B4-BE49-F238E27FC236}">
                <a16:creationId xmlns:a16="http://schemas.microsoft.com/office/drawing/2014/main" id="{0A798D62-EB43-1C9E-B5F6-DB808C6E19C5}"/>
              </a:ext>
            </a:extLst>
          </p:cNvPr>
          <p:cNvPicPr>
            <a:picLocks noChangeAspect="1"/>
          </p:cNvPicPr>
          <p:nvPr/>
        </p:nvPicPr>
        <p:blipFill>
          <a:blip r:embed="rId3"/>
          <a:stretch>
            <a:fillRect/>
          </a:stretch>
        </p:blipFill>
        <p:spPr>
          <a:xfrm>
            <a:off x="6758514" y="-189294"/>
            <a:ext cx="4656223" cy="6759526"/>
          </a:xfrm>
          <a:prstGeom prst="rect">
            <a:avLst/>
          </a:prstGeom>
        </p:spPr>
      </p:pic>
    </p:spTree>
    <p:extLst>
      <p:ext uri="{BB962C8B-B14F-4D97-AF65-F5344CB8AC3E}">
        <p14:creationId xmlns:p14="http://schemas.microsoft.com/office/powerpoint/2010/main" val="290510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NIGERIA: Consortium to transform cassava peels into energy | Afrik 21">
            <a:extLst>
              <a:ext uri="{FF2B5EF4-FFF2-40B4-BE49-F238E27FC236}">
                <a16:creationId xmlns:a16="http://schemas.microsoft.com/office/drawing/2014/main" id="{7175AEC3-890E-506D-8D0D-8A240371EC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89" b="15471"/>
          <a:stretch/>
        </p:blipFill>
        <p:spPr bwMode="auto">
          <a:xfrm>
            <a:off x="0" y="0"/>
            <a:ext cx="1210481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18BA8C6-F620-B335-E5DB-4D61FC71F56D}"/>
              </a:ext>
            </a:extLst>
          </p:cNvPr>
          <p:cNvSpPr>
            <a:spLocks noGrp="1"/>
          </p:cNvSpPr>
          <p:nvPr>
            <p:ph type="title"/>
          </p:nvPr>
        </p:nvSpPr>
        <p:spPr>
          <a:xfrm>
            <a:off x="6585994" y="274638"/>
            <a:ext cx="4996405" cy="1143000"/>
          </a:xfrm>
        </p:spPr>
        <p:txBody>
          <a:bodyPr>
            <a:normAutofit/>
          </a:bodyPr>
          <a:lstStyle/>
          <a:p>
            <a:r>
              <a:rPr lang="en-US" sz="4800" dirty="0">
                <a:solidFill>
                  <a:schemeClr val="bg1"/>
                </a:solidFill>
              </a:rPr>
              <a:t>Cassava</a:t>
            </a:r>
          </a:p>
        </p:txBody>
      </p:sp>
    </p:spTree>
    <p:extLst>
      <p:ext uri="{BB962C8B-B14F-4D97-AF65-F5344CB8AC3E}">
        <p14:creationId xmlns:p14="http://schemas.microsoft.com/office/powerpoint/2010/main" val="4037047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le of white beans&#10;&#10;Description automatically generated">
            <a:extLst>
              <a:ext uri="{FF2B5EF4-FFF2-40B4-BE49-F238E27FC236}">
                <a16:creationId xmlns:a16="http://schemas.microsoft.com/office/drawing/2014/main" id="{9A1CBE7F-C1F9-A252-0F56-4A06F6B6A5C9}"/>
              </a:ext>
            </a:extLst>
          </p:cNvPr>
          <p:cNvPicPr>
            <a:picLocks noChangeAspect="1"/>
          </p:cNvPicPr>
          <p:nvPr/>
        </p:nvPicPr>
        <p:blipFill rotWithShape="1">
          <a:blip r:embed="rId3">
            <a:extLst>
              <a:ext uri="{28A0092B-C50C-407E-A947-70E740481C1C}">
                <a14:useLocalDpi xmlns:a14="http://schemas.microsoft.com/office/drawing/2010/main" val="0"/>
              </a:ext>
            </a:extLst>
          </a:blip>
          <a:srcRect l="20084"/>
          <a:stretch/>
        </p:blipFill>
        <p:spPr>
          <a:xfrm>
            <a:off x="4884516" y="0"/>
            <a:ext cx="7307484" cy="6858000"/>
          </a:xfrm>
          <a:prstGeom prst="rect">
            <a:avLst/>
          </a:prstGeom>
        </p:spPr>
      </p:pic>
      <p:pic>
        <p:nvPicPr>
          <p:cNvPr id="4" name="Picture 10" descr="Pigeon Pea (Grandules), Puerto Rico Beans, Congo Pea Garden Vegetable - 25 Seeds">
            <a:extLst>
              <a:ext uri="{FF2B5EF4-FFF2-40B4-BE49-F238E27FC236}">
                <a16:creationId xmlns:a16="http://schemas.microsoft.com/office/drawing/2014/main" id="{6B4EBE33-95D8-D300-F25B-C5BE0BA12B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45" r="11709" b="3"/>
          <a:stretch/>
        </p:blipFill>
        <p:spPr bwMode="auto">
          <a:xfrm>
            <a:off x="-138897" y="0"/>
            <a:ext cx="5023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7">
            <a:extLst>
              <a:ext uri="{FF2B5EF4-FFF2-40B4-BE49-F238E27FC236}">
                <a16:creationId xmlns:a16="http://schemas.microsoft.com/office/drawing/2014/main" id="{FFEC47C3-0114-9BFC-AAC8-1E8DBD018FCB}"/>
              </a:ext>
            </a:extLst>
          </p:cNvPr>
          <p:cNvSpPr>
            <a:spLocks noGrp="1"/>
          </p:cNvSpPr>
          <p:nvPr>
            <p:ph type="title"/>
          </p:nvPr>
        </p:nvSpPr>
        <p:spPr>
          <a:xfrm>
            <a:off x="-601884" y="5599673"/>
            <a:ext cx="5783484" cy="1143000"/>
          </a:xfrm>
        </p:spPr>
        <p:txBody>
          <a:bodyPr/>
          <a:lstStyle/>
          <a:p>
            <a:r>
              <a:rPr lang="en-US" dirty="0">
                <a:solidFill>
                  <a:schemeClr val="bg1"/>
                </a:solidFill>
              </a:rPr>
              <a:t>Pigeon pea</a:t>
            </a:r>
          </a:p>
        </p:txBody>
      </p:sp>
    </p:spTree>
    <p:extLst>
      <p:ext uri="{BB962C8B-B14F-4D97-AF65-F5344CB8AC3E}">
        <p14:creationId xmlns:p14="http://schemas.microsoft.com/office/powerpoint/2010/main" val="3233112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group of people selling vegetables&#10;&#10;Description automatically generated">
            <a:extLst>
              <a:ext uri="{FF2B5EF4-FFF2-40B4-BE49-F238E27FC236}">
                <a16:creationId xmlns:a16="http://schemas.microsoft.com/office/drawing/2014/main" id="{3BB15F80-5BDC-621D-87B1-4C94BDE956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89154"/>
            <a:ext cx="12364122" cy="8236308"/>
          </a:xfrm>
        </p:spPr>
      </p:pic>
      <p:sp>
        <p:nvSpPr>
          <p:cNvPr id="14" name="Title 7">
            <a:extLst>
              <a:ext uri="{FF2B5EF4-FFF2-40B4-BE49-F238E27FC236}">
                <a16:creationId xmlns:a16="http://schemas.microsoft.com/office/drawing/2014/main" id="{F5C1527B-02FD-B0DA-EA14-965084E401C0}"/>
              </a:ext>
            </a:extLst>
          </p:cNvPr>
          <p:cNvSpPr>
            <a:spLocks noGrp="1"/>
          </p:cNvSpPr>
          <p:nvPr>
            <p:ph type="title"/>
          </p:nvPr>
        </p:nvSpPr>
        <p:spPr>
          <a:xfrm>
            <a:off x="-601884" y="5599673"/>
            <a:ext cx="8024660" cy="1143000"/>
          </a:xfrm>
        </p:spPr>
        <p:txBody>
          <a:bodyPr>
            <a:normAutofit/>
          </a:bodyPr>
          <a:lstStyle/>
          <a:p>
            <a:r>
              <a:rPr lang="en-US" sz="3600" kern="100" dirty="0">
                <a:solidFill>
                  <a:schemeClr val="bg1"/>
                </a:solidFill>
                <a:effectLst/>
                <a:ea typeface="Calibri" panose="020F0502020204030204" pitchFamily="34" charset="0"/>
                <a:cs typeface="Times New Roman" panose="02020603050405020304" pitchFamily="18" charset="0"/>
              </a:rPr>
              <a:t>Dioscorea, the tropical yams</a:t>
            </a:r>
            <a:endParaRPr lang="en-US" sz="3600" dirty="0">
              <a:solidFill>
                <a:schemeClr val="bg1"/>
              </a:solidFill>
            </a:endParaRPr>
          </a:p>
        </p:txBody>
      </p:sp>
    </p:spTree>
    <p:extLst>
      <p:ext uri="{BB962C8B-B14F-4D97-AF65-F5344CB8AC3E}">
        <p14:creationId xmlns:p14="http://schemas.microsoft.com/office/powerpoint/2010/main" val="2643339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field of crops with green leaves&#10;&#10;Description automatically generated">
            <a:extLst>
              <a:ext uri="{FF2B5EF4-FFF2-40B4-BE49-F238E27FC236}">
                <a16:creationId xmlns:a16="http://schemas.microsoft.com/office/drawing/2014/main" id="{BB9EAA85-BE96-5515-9105-49E3338EA1C3}"/>
              </a:ext>
            </a:extLst>
          </p:cNvPr>
          <p:cNvPicPr>
            <a:picLocks noChangeAspect="1"/>
          </p:cNvPicPr>
          <p:nvPr/>
        </p:nvPicPr>
        <p:blipFill rotWithShape="1">
          <a:blip r:embed="rId3">
            <a:extLst>
              <a:ext uri="{28A0092B-C50C-407E-A947-70E740481C1C}">
                <a14:useLocalDpi xmlns:a14="http://schemas.microsoft.com/office/drawing/2010/main" val="0"/>
              </a:ext>
            </a:extLst>
          </a:blip>
          <a:srcRect l="35791" r="31741"/>
          <a:stretch/>
        </p:blipFill>
        <p:spPr>
          <a:xfrm>
            <a:off x="0" y="0"/>
            <a:ext cx="3958541" cy="6858000"/>
          </a:xfrm>
          <a:prstGeom prst="rect">
            <a:avLst/>
          </a:prstGeom>
        </p:spPr>
      </p:pic>
      <p:sp>
        <p:nvSpPr>
          <p:cNvPr id="6" name="Title 7">
            <a:extLst>
              <a:ext uri="{FF2B5EF4-FFF2-40B4-BE49-F238E27FC236}">
                <a16:creationId xmlns:a16="http://schemas.microsoft.com/office/drawing/2014/main" id="{3A2E9E35-7E64-4BAA-EF78-C235C7070686}"/>
              </a:ext>
            </a:extLst>
          </p:cNvPr>
          <p:cNvSpPr>
            <a:spLocks noGrp="1"/>
          </p:cNvSpPr>
          <p:nvPr>
            <p:ph type="title"/>
          </p:nvPr>
        </p:nvSpPr>
        <p:spPr>
          <a:xfrm>
            <a:off x="-601884" y="5599673"/>
            <a:ext cx="5783484" cy="1143000"/>
          </a:xfrm>
        </p:spPr>
        <p:txBody>
          <a:bodyPr/>
          <a:lstStyle/>
          <a:p>
            <a:r>
              <a:rPr lang="en-US" dirty="0">
                <a:solidFill>
                  <a:schemeClr val="bg1"/>
                </a:solidFill>
              </a:rPr>
              <a:t>Sorghum</a:t>
            </a:r>
          </a:p>
        </p:txBody>
      </p:sp>
      <p:pic>
        <p:nvPicPr>
          <p:cNvPr id="9" name="Picture 8" descr="A field of plants with a sky in the background&#10;&#10;Description automatically generated">
            <a:extLst>
              <a:ext uri="{FF2B5EF4-FFF2-40B4-BE49-F238E27FC236}">
                <a16:creationId xmlns:a16="http://schemas.microsoft.com/office/drawing/2014/main" id="{2B6590DF-797E-0681-1CD1-C19BBC7A20F9}"/>
              </a:ext>
            </a:extLst>
          </p:cNvPr>
          <p:cNvPicPr>
            <a:picLocks noChangeAspect="1"/>
          </p:cNvPicPr>
          <p:nvPr/>
        </p:nvPicPr>
        <p:blipFill rotWithShape="1">
          <a:blip r:embed="rId4">
            <a:extLst>
              <a:ext uri="{28A0092B-C50C-407E-A947-70E740481C1C}">
                <a14:useLocalDpi xmlns:a14="http://schemas.microsoft.com/office/drawing/2010/main" val="0"/>
              </a:ext>
            </a:extLst>
          </a:blip>
          <a:srcRect l="58716"/>
          <a:stretch/>
        </p:blipFill>
        <p:spPr>
          <a:xfrm>
            <a:off x="3957017" y="-1345667"/>
            <a:ext cx="8233459" cy="8203667"/>
          </a:xfrm>
          <a:prstGeom prst="rect">
            <a:avLst/>
          </a:prstGeom>
        </p:spPr>
      </p:pic>
    </p:spTree>
    <p:extLst>
      <p:ext uri="{BB962C8B-B14F-4D97-AF65-F5344CB8AC3E}">
        <p14:creationId xmlns:p14="http://schemas.microsoft.com/office/powerpoint/2010/main" val="2279688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Close-up of a field of wheat&#10;&#10;Description automatically generated">
            <a:extLst>
              <a:ext uri="{FF2B5EF4-FFF2-40B4-BE49-F238E27FC236}">
                <a16:creationId xmlns:a16="http://schemas.microsoft.com/office/drawing/2014/main" id="{EA725CF6-AB12-C27B-9CFB-C5038232A60D}"/>
              </a:ext>
            </a:extLst>
          </p:cNvPr>
          <p:cNvPicPr>
            <a:picLocks noChangeAspect="1"/>
          </p:cNvPicPr>
          <p:nvPr/>
        </p:nvPicPr>
        <p:blipFill rotWithShape="1">
          <a:blip r:embed="rId3">
            <a:extLst>
              <a:ext uri="{28A0092B-C50C-407E-A947-70E740481C1C}">
                <a14:useLocalDpi xmlns:a14="http://schemas.microsoft.com/office/drawing/2010/main" val="0"/>
              </a:ext>
            </a:extLst>
          </a:blip>
          <a:srcRect l="19658" r="37923"/>
          <a:stretch/>
        </p:blipFill>
        <p:spPr>
          <a:xfrm>
            <a:off x="92598" y="0"/>
            <a:ext cx="4363655" cy="6858000"/>
          </a:xfrm>
          <a:prstGeom prst="rect">
            <a:avLst/>
          </a:prstGeom>
        </p:spPr>
      </p:pic>
      <p:pic>
        <p:nvPicPr>
          <p:cNvPr id="4" name="Picture 3" descr="A plate of food on a table&#10;&#10;Description automatically generated">
            <a:extLst>
              <a:ext uri="{FF2B5EF4-FFF2-40B4-BE49-F238E27FC236}">
                <a16:creationId xmlns:a16="http://schemas.microsoft.com/office/drawing/2014/main" id="{896DE58A-FEA4-EDD3-96A4-D8A3D47B18CF}"/>
              </a:ext>
            </a:extLst>
          </p:cNvPr>
          <p:cNvPicPr>
            <a:picLocks noChangeAspect="1"/>
          </p:cNvPicPr>
          <p:nvPr/>
        </p:nvPicPr>
        <p:blipFill rotWithShape="1">
          <a:blip r:embed="rId4">
            <a:extLst>
              <a:ext uri="{28A0092B-C50C-407E-A947-70E740481C1C}">
                <a14:useLocalDpi xmlns:a14="http://schemas.microsoft.com/office/drawing/2010/main" val="0"/>
              </a:ext>
            </a:extLst>
          </a:blip>
          <a:srcRect l="12427" t="4780" r="26992"/>
          <a:stretch/>
        </p:blipFill>
        <p:spPr>
          <a:xfrm>
            <a:off x="4456253" y="0"/>
            <a:ext cx="7828616" cy="6858000"/>
          </a:xfrm>
          <a:prstGeom prst="rect">
            <a:avLst/>
          </a:prstGeom>
        </p:spPr>
      </p:pic>
      <p:sp>
        <p:nvSpPr>
          <p:cNvPr id="5" name="Title 7">
            <a:extLst>
              <a:ext uri="{FF2B5EF4-FFF2-40B4-BE49-F238E27FC236}">
                <a16:creationId xmlns:a16="http://schemas.microsoft.com/office/drawing/2014/main" id="{C18CD7EE-E977-112A-0900-F024D0353B84}"/>
              </a:ext>
            </a:extLst>
          </p:cNvPr>
          <p:cNvSpPr>
            <a:spLocks noGrp="1"/>
          </p:cNvSpPr>
          <p:nvPr>
            <p:ph type="title"/>
          </p:nvPr>
        </p:nvSpPr>
        <p:spPr>
          <a:xfrm>
            <a:off x="-601884" y="5599673"/>
            <a:ext cx="5783484" cy="1143000"/>
          </a:xfrm>
        </p:spPr>
        <p:txBody>
          <a:bodyPr/>
          <a:lstStyle/>
          <a:p>
            <a:r>
              <a:rPr lang="en-US" dirty="0">
                <a:solidFill>
                  <a:schemeClr val="bg1"/>
                </a:solidFill>
              </a:rPr>
              <a:t>Millet</a:t>
            </a:r>
          </a:p>
        </p:txBody>
      </p:sp>
    </p:spTree>
    <p:extLst>
      <p:ext uri="{BB962C8B-B14F-4D97-AF65-F5344CB8AC3E}">
        <p14:creationId xmlns:p14="http://schemas.microsoft.com/office/powerpoint/2010/main" val="2706542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flowers&#10;&#10;Description automatically generated">
            <a:extLst>
              <a:ext uri="{FF2B5EF4-FFF2-40B4-BE49-F238E27FC236}">
                <a16:creationId xmlns:a16="http://schemas.microsoft.com/office/drawing/2014/main" id="{7A418FBD-AAE8-30D4-D050-60CFA21A1E1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5138" t="19567" r="12199" b="14759"/>
          <a:stretch/>
        </p:blipFill>
        <p:spPr>
          <a:xfrm>
            <a:off x="891250" y="0"/>
            <a:ext cx="5204750" cy="7030025"/>
          </a:xfrm>
        </p:spPr>
      </p:pic>
      <p:pic>
        <p:nvPicPr>
          <p:cNvPr id="9" name="Picture 8" descr="A field with a tree in it&#10;&#10;Description automatically generated">
            <a:extLst>
              <a:ext uri="{FF2B5EF4-FFF2-40B4-BE49-F238E27FC236}">
                <a16:creationId xmlns:a16="http://schemas.microsoft.com/office/drawing/2014/main" id="{EADCCEB4-91CE-E5FF-5C8C-C561358E064C}"/>
              </a:ext>
            </a:extLst>
          </p:cNvPr>
          <p:cNvPicPr>
            <a:picLocks noChangeAspect="1"/>
          </p:cNvPicPr>
          <p:nvPr/>
        </p:nvPicPr>
        <p:blipFill rotWithShape="1">
          <a:blip r:embed="rId4">
            <a:extLst>
              <a:ext uri="{28A0092B-C50C-407E-A947-70E740481C1C}">
                <a14:useLocalDpi xmlns:a14="http://schemas.microsoft.com/office/drawing/2010/main" val="0"/>
              </a:ext>
            </a:extLst>
          </a:blip>
          <a:srcRect l="45633"/>
          <a:stretch/>
        </p:blipFill>
        <p:spPr>
          <a:xfrm>
            <a:off x="6096000" y="-51505"/>
            <a:ext cx="5755512" cy="7030024"/>
          </a:xfrm>
          <a:prstGeom prst="rect">
            <a:avLst/>
          </a:prstGeom>
        </p:spPr>
      </p:pic>
      <p:sp>
        <p:nvSpPr>
          <p:cNvPr id="2" name="Title 7">
            <a:extLst>
              <a:ext uri="{FF2B5EF4-FFF2-40B4-BE49-F238E27FC236}">
                <a16:creationId xmlns:a16="http://schemas.microsoft.com/office/drawing/2014/main" id="{6611C2E5-D86F-200E-BB61-1608A5053D73}"/>
              </a:ext>
            </a:extLst>
          </p:cNvPr>
          <p:cNvSpPr>
            <a:spLocks noGrp="1"/>
          </p:cNvSpPr>
          <p:nvPr>
            <p:ph type="title"/>
          </p:nvPr>
        </p:nvSpPr>
        <p:spPr>
          <a:xfrm>
            <a:off x="1161826" y="5599673"/>
            <a:ext cx="4019774" cy="1143000"/>
          </a:xfrm>
        </p:spPr>
        <p:txBody>
          <a:bodyPr/>
          <a:lstStyle/>
          <a:p>
            <a:r>
              <a:rPr lang="en-US" dirty="0">
                <a:solidFill>
                  <a:schemeClr val="bg1"/>
                </a:solidFill>
              </a:rPr>
              <a:t>Grass pea</a:t>
            </a:r>
          </a:p>
        </p:txBody>
      </p:sp>
    </p:spTree>
    <p:extLst>
      <p:ext uri="{BB962C8B-B14F-4D97-AF65-F5344CB8AC3E}">
        <p14:creationId xmlns:p14="http://schemas.microsoft.com/office/powerpoint/2010/main" val="3899111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Grass peas are gene edited to be key crop for climate change">
            <a:hlinkClick r:id="" action="ppaction://media"/>
            <a:extLst>
              <a:ext uri="{FF2B5EF4-FFF2-40B4-BE49-F238E27FC236}">
                <a16:creationId xmlns:a16="http://schemas.microsoft.com/office/drawing/2014/main" id="{C3778905-FE54-FD9E-5564-04D375D8A6A1}"/>
              </a:ext>
            </a:extLst>
          </p:cNvPr>
          <p:cNvPicPr>
            <a:picLocks noGrp="1" noRot="1" noChangeAspect="1"/>
          </p:cNvPicPr>
          <p:nvPr>
            <p:ph idx="1"/>
            <a:videoFile r:link="rId1"/>
          </p:nvPr>
        </p:nvPicPr>
        <p:blipFill>
          <a:blip r:embed="rId4"/>
          <a:stretch>
            <a:fillRect/>
          </a:stretch>
        </p:blipFill>
        <p:spPr>
          <a:xfrm>
            <a:off x="0" y="0"/>
            <a:ext cx="12037671" cy="6795922"/>
          </a:xfrm>
          <a:prstGeom prst="rect">
            <a:avLst/>
          </a:prstGeom>
        </p:spPr>
      </p:pic>
    </p:spTree>
    <p:extLst>
      <p:ext uri="{BB962C8B-B14F-4D97-AF65-F5344CB8AC3E}">
        <p14:creationId xmlns:p14="http://schemas.microsoft.com/office/powerpoint/2010/main" val="33420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 Burger</a:t>
            </a:r>
          </a:p>
        </p:txBody>
      </p:sp>
      <p:sp>
        <p:nvSpPr>
          <p:cNvPr id="3" name="Content Placeholder 2"/>
          <p:cNvSpPr>
            <a:spLocks noGrp="1"/>
          </p:cNvSpPr>
          <p:nvPr>
            <p:ph idx="1"/>
          </p:nvPr>
        </p:nvSpPr>
        <p:spPr>
          <a:xfrm>
            <a:off x="589935" y="1825625"/>
            <a:ext cx="6606732" cy="4667250"/>
          </a:xfrm>
        </p:spPr>
        <p:txBody>
          <a:bodyPr>
            <a:normAutofit fontScale="92500" lnSpcReduction="10000"/>
          </a:bodyPr>
          <a:lstStyle/>
          <a:p>
            <a:r>
              <a:rPr lang="en-US" dirty="0"/>
              <a:t>Plant-based ingredients: wheat and potato proteins, coconut oil, and  heme</a:t>
            </a:r>
          </a:p>
          <a:p>
            <a:r>
              <a:rPr lang="en-US" dirty="0"/>
              <a:t>Heme is the iron-containing component of hemoglobin that gives meat its taste and texture. </a:t>
            </a:r>
          </a:p>
          <a:p>
            <a:r>
              <a:rPr lang="en-US" dirty="0"/>
              <a:t>Heme is found in both plants and animals</a:t>
            </a:r>
          </a:p>
          <a:p>
            <a:r>
              <a:rPr lang="en-US" dirty="0"/>
              <a:t>Yeast were genetically engineered to produce heme made by a soybean gene</a:t>
            </a:r>
          </a:p>
          <a:p>
            <a:r>
              <a:rPr lang="en-US" dirty="0"/>
              <a:t>Compared to beef, requires 96% less land, 87% less fresh water, generates 89% less greenhouse gas emissions and 92% less pollution to fresh water ecosystems.</a:t>
            </a:r>
          </a:p>
          <a:p>
            <a:endParaRPr lang="en-US" dirty="0"/>
          </a:p>
        </p:txBody>
      </p:sp>
      <p:pic>
        <p:nvPicPr>
          <p:cNvPr id="5" name="Picture 4" descr="A bag of food with a label&#10;&#10;Description automatically generated">
            <a:extLst>
              <a:ext uri="{FF2B5EF4-FFF2-40B4-BE49-F238E27FC236}">
                <a16:creationId xmlns:a16="http://schemas.microsoft.com/office/drawing/2014/main" id="{BA3D017D-8870-2381-E803-4DD00FA7D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7340" y="253837"/>
            <a:ext cx="6350326" cy="6350326"/>
          </a:xfrm>
          <a:prstGeom prst="rect">
            <a:avLst/>
          </a:prstGeom>
        </p:spPr>
      </p:pic>
    </p:spTree>
    <p:extLst>
      <p:ext uri="{BB962C8B-B14F-4D97-AF65-F5344CB8AC3E}">
        <p14:creationId xmlns:p14="http://schemas.microsoft.com/office/powerpoint/2010/main" val="1567437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Ensuring nutrition when times get tough">
            <a:hlinkClick r:id="" action="ppaction://media"/>
            <a:extLst>
              <a:ext uri="{FF2B5EF4-FFF2-40B4-BE49-F238E27FC236}">
                <a16:creationId xmlns:a16="http://schemas.microsoft.com/office/drawing/2014/main" id="{787167B1-6B8B-1BFE-9704-C2A1962A9C2F}"/>
              </a:ext>
            </a:extLst>
          </p:cNvPr>
          <p:cNvPicPr>
            <a:picLocks noGrp="1" noRot="1" noChangeAspect="1"/>
          </p:cNvPicPr>
          <p:nvPr>
            <p:ph idx="1"/>
            <a:videoFile r:link="rId1"/>
          </p:nvPr>
        </p:nvPicPr>
        <p:blipFill>
          <a:blip r:embed="rId4"/>
          <a:stretch>
            <a:fillRect/>
          </a:stretch>
        </p:blipFill>
        <p:spPr>
          <a:xfrm>
            <a:off x="131441" y="118641"/>
            <a:ext cx="12060559" cy="6808843"/>
          </a:xfrm>
          <a:prstGeom prst="rect">
            <a:avLst/>
          </a:prstGeom>
        </p:spPr>
      </p:pic>
    </p:spTree>
    <p:extLst>
      <p:ext uri="{BB962C8B-B14F-4D97-AF65-F5344CB8AC3E}">
        <p14:creationId xmlns:p14="http://schemas.microsoft.com/office/powerpoint/2010/main" val="215281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rotWithShape="1">
          <a:blip r:embed="rId4" cstate="print"/>
          <a:srcRect t="2340"/>
          <a:stretch/>
        </p:blipFill>
        <p:spPr>
          <a:xfrm>
            <a:off x="2954867" y="150019"/>
            <a:ext cx="5676900" cy="6557962"/>
          </a:xfrm>
          <a:prstGeom prst="rect">
            <a:avLst/>
          </a:prstGeom>
          <a:solidFill>
            <a:schemeClr val="accent1">
              <a:lumMod val="60000"/>
              <a:lumOff val="40000"/>
            </a:schemeClr>
          </a:solidFill>
          <a:ln w="63500">
            <a:solidFill>
              <a:schemeClr val="accent1"/>
            </a:solidFill>
          </a:ln>
        </p:spPr>
      </p:pic>
    </p:spTree>
    <p:extLst>
      <p:ext uri="{BB962C8B-B14F-4D97-AF65-F5344CB8AC3E}">
        <p14:creationId xmlns:p14="http://schemas.microsoft.com/office/powerpoint/2010/main" val="746452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4" y="365125"/>
            <a:ext cx="5128600" cy="1325563"/>
          </a:xfrm>
        </p:spPr>
        <p:txBody>
          <a:bodyPr/>
          <a:lstStyle/>
          <a:p>
            <a:r>
              <a:rPr lang="en-US" dirty="0"/>
              <a:t>Lab burger: cultured meat cells</a:t>
            </a:r>
          </a:p>
        </p:txBody>
      </p:sp>
      <p:sp>
        <p:nvSpPr>
          <p:cNvPr id="3" name="Content Placeholder 2"/>
          <p:cNvSpPr>
            <a:spLocks noGrp="1"/>
          </p:cNvSpPr>
          <p:nvPr>
            <p:ph idx="1"/>
          </p:nvPr>
        </p:nvSpPr>
        <p:spPr>
          <a:xfrm>
            <a:off x="270933" y="1825625"/>
            <a:ext cx="5128600" cy="4351338"/>
          </a:xfrm>
        </p:spPr>
        <p:txBody>
          <a:bodyPr>
            <a:noAutofit/>
          </a:bodyPr>
          <a:lstStyle/>
          <a:p>
            <a:r>
              <a:rPr lang="en-US" sz="2400" dirty="0"/>
              <a:t>Muscle cells initially harvested from cow (or other animal)</a:t>
            </a:r>
          </a:p>
          <a:p>
            <a:r>
              <a:rPr lang="en-US" sz="2400" dirty="0"/>
              <a:t>Cells are fed nutrient-rich broth so they divide and grow (tissue cultures like this are routinely used in medicine and science)</a:t>
            </a:r>
          </a:p>
          <a:p>
            <a:r>
              <a:rPr lang="en-US" sz="2400" dirty="0"/>
              <a:t>Not necessary to keep butchering cows for cells</a:t>
            </a:r>
          </a:p>
          <a:p>
            <a:r>
              <a:rPr lang="en-US" sz="2400" dirty="0"/>
              <a:t>First burger in 2013 cost $330,000 to produce</a:t>
            </a:r>
          </a:p>
          <a:p>
            <a:r>
              <a:rPr lang="en-US" sz="2400" dirty="0"/>
              <a:t>Not anywhere near as successful as plant-based proteins</a:t>
            </a:r>
          </a:p>
          <a:p>
            <a:pPr marL="0" indent="0">
              <a:buNone/>
            </a:pPr>
            <a:endParaRPr lang="en-US" sz="2600" dirty="0"/>
          </a:p>
        </p:txBody>
      </p:sp>
      <p:pic>
        <p:nvPicPr>
          <p:cNvPr id="5" name="Picture 4">
            <a:extLst>
              <a:ext uri="{FF2B5EF4-FFF2-40B4-BE49-F238E27FC236}">
                <a16:creationId xmlns:a16="http://schemas.microsoft.com/office/drawing/2014/main" id="{DE4EA8B6-C2CE-1C7D-1585-FC07FEC56EAB}"/>
              </a:ext>
            </a:extLst>
          </p:cNvPr>
          <p:cNvPicPr>
            <a:picLocks noChangeAspect="1"/>
          </p:cNvPicPr>
          <p:nvPr/>
        </p:nvPicPr>
        <p:blipFill>
          <a:blip r:embed="rId3"/>
          <a:stretch>
            <a:fillRect/>
          </a:stretch>
        </p:blipFill>
        <p:spPr>
          <a:xfrm>
            <a:off x="5399533" y="354063"/>
            <a:ext cx="5852667" cy="6149873"/>
          </a:xfrm>
          <a:prstGeom prst="rect">
            <a:avLst/>
          </a:prstGeom>
        </p:spPr>
      </p:pic>
    </p:spTree>
    <p:extLst>
      <p:ext uri="{BB962C8B-B14F-4D97-AF65-F5344CB8AC3E}">
        <p14:creationId xmlns:p14="http://schemas.microsoft.com/office/powerpoint/2010/main" val="1089967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41BFAF4-FFC2-7115-CE4C-7B2FB95713AE}"/>
              </a:ext>
            </a:extLst>
          </p:cNvPr>
          <p:cNvPicPr>
            <a:picLocks noGrp="1" noChangeAspect="1"/>
          </p:cNvPicPr>
          <p:nvPr>
            <p:ph idx="1"/>
          </p:nvPr>
        </p:nvPicPr>
        <p:blipFill>
          <a:blip r:embed="rId3"/>
          <a:stretch>
            <a:fillRect/>
          </a:stretch>
        </p:blipFill>
        <p:spPr>
          <a:xfrm>
            <a:off x="0" y="555625"/>
            <a:ext cx="12252102" cy="5269442"/>
          </a:xfrm>
        </p:spPr>
      </p:pic>
    </p:spTree>
    <p:extLst>
      <p:ext uri="{BB962C8B-B14F-4D97-AF65-F5344CB8AC3E}">
        <p14:creationId xmlns:p14="http://schemas.microsoft.com/office/powerpoint/2010/main" val="574621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Singapore to house Asia's largest cultivated chicken meat facility">
            <a:hlinkClick r:id="" action="ppaction://media"/>
            <a:extLst>
              <a:ext uri="{FF2B5EF4-FFF2-40B4-BE49-F238E27FC236}">
                <a16:creationId xmlns:a16="http://schemas.microsoft.com/office/drawing/2014/main" id="{0DA20A39-174B-D8ED-38E8-60B45DE5184D}"/>
              </a:ext>
            </a:extLst>
          </p:cNvPr>
          <p:cNvPicPr>
            <a:picLocks noGrp="1" noRot="1" noChangeAspect="1"/>
          </p:cNvPicPr>
          <p:nvPr>
            <p:ph idx="1"/>
            <a:videoFile r:link="rId1"/>
          </p:nvPr>
        </p:nvPicPr>
        <p:blipFill>
          <a:blip r:embed="rId4"/>
          <a:stretch>
            <a:fillRect/>
          </a:stretch>
        </p:blipFill>
        <p:spPr>
          <a:xfrm>
            <a:off x="0" y="0"/>
            <a:ext cx="12005733" cy="6778108"/>
          </a:xfrm>
          <a:prstGeom prst="rect">
            <a:avLst/>
          </a:prstGeom>
        </p:spPr>
      </p:pic>
    </p:spTree>
    <p:extLst>
      <p:ext uri="{BB962C8B-B14F-4D97-AF65-F5344CB8AC3E}">
        <p14:creationId xmlns:p14="http://schemas.microsoft.com/office/powerpoint/2010/main" val="388198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luri's Cell-Based Coffee">
            <a:hlinkClick r:id="" action="ppaction://media"/>
            <a:extLst>
              <a:ext uri="{FF2B5EF4-FFF2-40B4-BE49-F238E27FC236}">
                <a16:creationId xmlns:a16="http://schemas.microsoft.com/office/drawing/2014/main" id="{42534143-D272-DADE-9C9B-D988F03E1410}"/>
              </a:ext>
            </a:extLst>
          </p:cNvPr>
          <p:cNvPicPr>
            <a:picLocks noGrp="1" noRot="1" noChangeAspect="1"/>
          </p:cNvPicPr>
          <p:nvPr>
            <p:ph idx="1"/>
            <a:videoFile r:link="rId1"/>
          </p:nvPr>
        </p:nvPicPr>
        <p:blipFill>
          <a:blip r:embed="rId4"/>
          <a:stretch>
            <a:fillRect/>
          </a:stretch>
        </p:blipFill>
        <p:spPr>
          <a:xfrm>
            <a:off x="-1256" y="-7459"/>
            <a:ext cx="12193256" cy="6883978"/>
          </a:xfrm>
          <a:prstGeom prst="rect">
            <a:avLst/>
          </a:prstGeom>
        </p:spPr>
      </p:pic>
    </p:spTree>
    <p:extLst>
      <p:ext uri="{BB962C8B-B14F-4D97-AF65-F5344CB8AC3E}">
        <p14:creationId xmlns:p14="http://schemas.microsoft.com/office/powerpoint/2010/main" val="105592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867" y="325436"/>
            <a:ext cx="6925734" cy="1143000"/>
          </a:xfrm>
        </p:spPr>
        <p:txBody>
          <a:bodyPr>
            <a:normAutofit fontScale="90000"/>
          </a:bodyPr>
          <a:lstStyle/>
          <a:p>
            <a:r>
              <a:rPr lang="en-US" dirty="0"/>
              <a:t>Industrial insect food production</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976" y="325435"/>
            <a:ext cx="4198226" cy="6007631"/>
          </a:xfrm>
          <a:prstGeom prst="rect">
            <a:avLst/>
          </a:prstGeom>
          <a:ln w="73025">
            <a:solidFill>
              <a:schemeClr val="accent1">
                <a:shade val="50000"/>
              </a:schemeClr>
            </a:solidFill>
          </a:ln>
        </p:spPr>
      </p:pic>
      <p:sp>
        <p:nvSpPr>
          <p:cNvPr id="6" name="Content Placeholder 5">
            <a:extLst>
              <a:ext uri="{FF2B5EF4-FFF2-40B4-BE49-F238E27FC236}">
                <a16:creationId xmlns:a16="http://schemas.microsoft.com/office/drawing/2014/main" id="{ABD8CB06-9B24-24A8-683B-A4C4B843145B}"/>
              </a:ext>
            </a:extLst>
          </p:cNvPr>
          <p:cNvSpPr>
            <a:spLocks noGrp="1"/>
          </p:cNvSpPr>
          <p:nvPr>
            <p:ph idx="1"/>
          </p:nvPr>
        </p:nvSpPr>
        <p:spPr>
          <a:xfrm>
            <a:off x="778535" y="1468436"/>
            <a:ext cx="5960533" cy="4944534"/>
          </a:xfrm>
        </p:spPr>
        <p:txBody>
          <a:bodyPr/>
          <a:lstStyle/>
          <a:p>
            <a:r>
              <a:rPr lang="en-US" dirty="0"/>
              <a:t>Insects produce body mass at a high rate because as cold-blooded animals they don’t need to expend energy on regulating their body temperature. </a:t>
            </a:r>
          </a:p>
          <a:p>
            <a:r>
              <a:rPr lang="en-US" sz="2800" b="0" i="0" u="none" strike="noStrike" kern="1200" baseline="0" dirty="0">
                <a:solidFill>
                  <a:schemeClr val="tx1"/>
                </a:solidFill>
                <a:latin typeface="+mn-lt"/>
                <a:ea typeface="+mn-ea"/>
                <a:cs typeface="+mn-cs"/>
              </a:rPr>
              <a:t>Most insects can be eaten whole. Only about half of a chicken or a pig is edible; for a cow the fraction is even less</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2969426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383</TotalTime>
  <Words>2445</Words>
  <Application>Microsoft Office PowerPoint</Application>
  <PresentationFormat>Widescreen</PresentationFormat>
  <Paragraphs>105</Paragraphs>
  <Slides>30</Slides>
  <Notes>26</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Aptos</vt:lpstr>
      <vt:lpstr>Arial</vt:lpstr>
      <vt:lpstr>Calibri</vt:lpstr>
      <vt:lpstr>Calibri Light</vt:lpstr>
      <vt:lpstr>Roboto</vt:lpstr>
      <vt:lpstr>Times New Roman</vt:lpstr>
      <vt:lpstr>Office Theme</vt:lpstr>
      <vt:lpstr>Office Theme</vt:lpstr>
      <vt:lpstr>Alternative proteins and underutilized and neglected crops</vt:lpstr>
      <vt:lpstr>Alternative proteins</vt:lpstr>
      <vt:lpstr>Impossible Burger</vt:lpstr>
      <vt:lpstr>PowerPoint Presentation</vt:lpstr>
      <vt:lpstr>Lab burger: cultured meat cells</vt:lpstr>
      <vt:lpstr>PowerPoint Presentation</vt:lpstr>
      <vt:lpstr>PowerPoint Presentation</vt:lpstr>
      <vt:lpstr>PowerPoint Presentation</vt:lpstr>
      <vt:lpstr>Industrial insect food production</vt:lpstr>
      <vt:lpstr>PowerPoint Presentation</vt:lpstr>
      <vt:lpstr>PowerPoint Presentation</vt:lpstr>
      <vt:lpstr>PowerPoint Presentation</vt:lpstr>
      <vt:lpstr>PowerPoint Presentation</vt:lpstr>
      <vt:lpstr>PowerPoint Presentation</vt:lpstr>
      <vt:lpstr>PowerPoint Presentation</vt:lpstr>
      <vt:lpstr>Quinoa</vt:lpstr>
      <vt:lpstr>Amaranth</vt:lpstr>
      <vt:lpstr>PowerPoint Presentation</vt:lpstr>
      <vt:lpstr>PowerPoint Presentation</vt:lpstr>
      <vt:lpstr>PowerPoint Presentation</vt:lpstr>
      <vt:lpstr>Underutilized and neglected crops</vt:lpstr>
      <vt:lpstr>PowerPoint Presentation</vt:lpstr>
      <vt:lpstr>Cassava</vt:lpstr>
      <vt:lpstr>Pigeon pea</vt:lpstr>
      <vt:lpstr>Dioscorea, the tropical yams</vt:lpstr>
      <vt:lpstr>Sorghum</vt:lpstr>
      <vt:lpstr>Millet</vt:lpstr>
      <vt:lpstr>Grass pea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Stallins, Jon A.</dc:creator>
  <cp:lastModifiedBy>Stallins, Jon A.</cp:lastModifiedBy>
  <cp:revision>17</cp:revision>
  <dcterms:created xsi:type="dcterms:W3CDTF">2024-03-12T13:34:39Z</dcterms:created>
  <dcterms:modified xsi:type="dcterms:W3CDTF">2024-04-03T22:08:13Z</dcterms:modified>
</cp:coreProperties>
</file>