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79" r:id="rId3"/>
    <p:sldId id="278" r:id="rId4"/>
    <p:sldId id="261" r:id="rId5"/>
    <p:sldId id="275" r:id="rId6"/>
    <p:sldId id="276" r:id="rId7"/>
    <p:sldId id="265" r:id="rId8"/>
    <p:sldId id="264" r:id="rId9"/>
    <p:sldId id="263" r:id="rId10"/>
    <p:sldId id="262" r:id="rId11"/>
    <p:sldId id="267" r:id="rId12"/>
    <p:sldId id="282" r:id="rId13"/>
    <p:sldId id="266" r:id="rId14"/>
    <p:sldId id="270" r:id="rId15"/>
    <p:sldId id="271" r:id="rId16"/>
    <p:sldId id="268" r:id="rId17"/>
    <p:sldId id="269" r:id="rId18"/>
    <p:sldId id="272"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02" autoAdjust="0"/>
  </p:normalViewPr>
  <p:slideViewPr>
    <p:cSldViewPr>
      <p:cViewPr varScale="1">
        <p:scale>
          <a:sx n="85" d="100"/>
          <a:sy n="85" d="100"/>
        </p:scale>
        <p:origin x="1554"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D4653-4D18-4851-BBEB-9201191D2E4E}" type="datetimeFigureOut">
              <a:rPr lang="en-US" smtClean="0"/>
              <a:t>3/5/2024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554C6-7D0C-4216-947C-9718C433CCA6}" type="slidenum">
              <a:rPr lang="en-US" smtClean="0"/>
              <a:t>‹#›</a:t>
            </a:fld>
            <a:endParaRPr lang="en-US" dirty="0"/>
          </a:p>
        </p:txBody>
      </p:sp>
    </p:spTree>
    <p:extLst>
      <p:ext uri="{BB962C8B-B14F-4D97-AF65-F5344CB8AC3E}">
        <p14:creationId xmlns:p14="http://schemas.microsoft.com/office/powerpoint/2010/main" val="343722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sawed halves of a farmed tiger, found in the possession of smugglers by the Thai highway police.  </a:t>
            </a:r>
            <a:r>
              <a:rPr lang="en-US" baseline="0" dirty="0"/>
              <a:t>Pet cheetahs.</a:t>
            </a: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a:solidFill>
                  <a:schemeClr val="tx1"/>
                </a:solidFill>
                <a:latin typeface="Arial" panose="020B0604020202020204" pitchFamily="34" charset="0"/>
                <a:cs typeface="Arial" panose="020B0604020202020204" pitchFamily="34" charset="0"/>
              </a:defRPr>
            </a:lvl1pPr>
            <a:lvl2pPr marL="742950" indent="-285750" defTabSz="954088">
              <a:defRPr>
                <a:solidFill>
                  <a:schemeClr val="tx1"/>
                </a:solidFill>
                <a:latin typeface="Arial" panose="020B0604020202020204" pitchFamily="34" charset="0"/>
                <a:cs typeface="Arial" panose="020B0604020202020204" pitchFamily="34" charset="0"/>
              </a:defRPr>
            </a:lvl2pPr>
            <a:lvl3pPr marL="1143000" indent="-228600" defTabSz="954088">
              <a:defRPr>
                <a:solidFill>
                  <a:schemeClr val="tx1"/>
                </a:solidFill>
                <a:latin typeface="Arial" panose="020B0604020202020204" pitchFamily="34" charset="0"/>
                <a:cs typeface="Arial" panose="020B0604020202020204" pitchFamily="34" charset="0"/>
              </a:defRPr>
            </a:lvl3pPr>
            <a:lvl4pPr marL="1600200" indent="-228600" defTabSz="954088">
              <a:defRPr>
                <a:solidFill>
                  <a:schemeClr val="tx1"/>
                </a:solidFill>
                <a:latin typeface="Arial" panose="020B0604020202020204" pitchFamily="34" charset="0"/>
                <a:cs typeface="Arial" panose="020B0604020202020204" pitchFamily="34" charset="0"/>
              </a:defRPr>
            </a:lvl4pPr>
            <a:lvl5pPr marL="2057400" indent="-228600" defTabSz="954088">
              <a:defRPr>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D60208-5E6F-40B8-9903-B0C1D61500D8}" type="slidenum">
              <a:rPr lang="en-US" altLang="en-US" smtClean="0">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764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Zanesville,</a:t>
            </a:r>
            <a:r>
              <a:rPr lang="en-US" altLang="en-US" baseline="0" dirty="0"/>
              <a:t> OH</a:t>
            </a:r>
            <a:endParaRPr lang="en-US" altLang="en-US" dirty="0"/>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5B50EA-62C1-4EC6-9D1E-D714D01CACC5}" type="slidenum">
              <a:rPr lang="en-US" altLang="en-US">
                <a:latin typeface="Calibri" panose="020F0502020204030204" pitchFamily="34" charset="0"/>
              </a:rPr>
              <a:pPr eaLnBrk="1" hangingPunct="1"/>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4694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Zanesville,</a:t>
            </a:r>
            <a:r>
              <a:rPr lang="en-US" baseline="0" dirty="0"/>
              <a:t> OH</a:t>
            </a:r>
            <a:endParaRPr lang="en-US" dirty="0"/>
          </a:p>
        </p:txBody>
      </p:sp>
      <p:sp>
        <p:nvSpPr>
          <p:cNvPr id="4" name="Slide Number Placeholder 3"/>
          <p:cNvSpPr>
            <a:spLocks noGrp="1"/>
          </p:cNvSpPr>
          <p:nvPr>
            <p:ph type="sldNum" sz="quarter" idx="10"/>
          </p:nvPr>
        </p:nvSpPr>
        <p:spPr/>
        <p:txBody>
          <a:bodyPr/>
          <a:lstStyle/>
          <a:p>
            <a:fld id="{DEF5B339-DCF9-4028-8DD7-E992FA765483}" type="slidenum">
              <a:rPr lang="en-US" smtClean="0"/>
              <a:pPr/>
              <a:t>15</a:t>
            </a:fld>
            <a:endParaRPr lang="en-US" dirty="0"/>
          </a:p>
        </p:txBody>
      </p:sp>
    </p:spTree>
    <p:extLst>
      <p:ext uri="{BB962C8B-B14F-4D97-AF65-F5344CB8AC3E}">
        <p14:creationId xmlns:p14="http://schemas.microsoft.com/office/powerpoint/2010/main" val="64464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Geographic differences in the legal standing of possessing exotic animals in the US. States with weaker laws</a:t>
            </a:r>
            <a:r>
              <a:rPr lang="en-US" baseline="0" dirty="0"/>
              <a:t> typically have more collectors and breeders and more legal as well as illegal activity.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F5B339-DCF9-4028-8DD7-E992FA765483}" type="slidenum">
              <a:rPr lang="en-US" smtClean="0"/>
              <a:pPr/>
              <a:t>17</a:t>
            </a:fld>
            <a:endParaRPr lang="en-US" dirty="0"/>
          </a:p>
        </p:txBody>
      </p:sp>
    </p:spTree>
    <p:extLst>
      <p:ext uri="{BB962C8B-B14F-4D97-AF65-F5344CB8AC3E}">
        <p14:creationId xmlns:p14="http://schemas.microsoft.com/office/powerpoint/2010/main" val="428630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Gaboon</a:t>
            </a:r>
            <a:r>
              <a:rPr lang="en-US" baseline="0" dirty="0"/>
              <a:t> viper is native to west and central Africa  It has large fangs and can deliver a large amount of venom. </a:t>
            </a:r>
            <a:br>
              <a:rPr lang="en-US" baseline="0" dirty="0"/>
            </a:br>
            <a:br>
              <a:rPr lang="en-US" baseline="0" dirty="0"/>
            </a:br>
            <a:r>
              <a:rPr lang="en-US" baseline="0" dirty="0"/>
              <a:t>This siting occurred in 2015. </a:t>
            </a:r>
            <a:br>
              <a:rPr lang="en-US" baseline="0" dirty="0"/>
            </a:br>
            <a:endParaRPr lang="en-US" dirty="0"/>
          </a:p>
        </p:txBody>
      </p:sp>
      <p:sp>
        <p:nvSpPr>
          <p:cNvPr id="4" name="Slide Number Placeholder 3"/>
          <p:cNvSpPr>
            <a:spLocks noGrp="1"/>
          </p:cNvSpPr>
          <p:nvPr>
            <p:ph type="sldNum" sz="quarter" idx="10"/>
          </p:nvPr>
        </p:nvSpPr>
        <p:spPr/>
        <p:txBody>
          <a:bodyPr/>
          <a:lstStyle/>
          <a:p>
            <a:fld id="{4C47E7F5-B158-486B-B2F1-78368FC571A2}" type="slidenum">
              <a:rPr lang="en-US" smtClean="0"/>
              <a:pPr/>
              <a:t>18</a:t>
            </a:fld>
            <a:endParaRPr lang="en-US" dirty="0"/>
          </a:p>
        </p:txBody>
      </p:sp>
    </p:spTree>
    <p:extLst>
      <p:ext uri="{BB962C8B-B14F-4D97-AF65-F5344CB8AC3E}">
        <p14:creationId xmlns:p14="http://schemas.microsoft.com/office/powerpoint/2010/main" val="172577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https://www.youtube.com/watch?v=YnhT7ZjX4HA</a:t>
            </a:r>
            <a:br>
              <a:rPr lang="en-US" dirty="0"/>
            </a:br>
            <a:br>
              <a:rPr lang="en-US" dirty="0"/>
            </a:br>
            <a:r>
              <a:rPr lang="en-US" dirty="0"/>
              <a:t>https://www.fox5atlanta.com/news/operation-viper-catches-nearly-200-highly-illegal-potentially-deadly-snakes-in-georgia</a:t>
            </a:r>
          </a:p>
        </p:txBody>
      </p:sp>
      <p:sp>
        <p:nvSpPr>
          <p:cNvPr id="4" name="Slide Number Placeholder 3"/>
          <p:cNvSpPr>
            <a:spLocks noGrp="1"/>
          </p:cNvSpPr>
          <p:nvPr>
            <p:ph type="sldNum" sz="quarter" idx="5"/>
          </p:nvPr>
        </p:nvSpPr>
        <p:spPr/>
        <p:txBody>
          <a:bodyPr/>
          <a:lstStyle/>
          <a:p>
            <a:fld id="{5FB554C6-7D0C-4216-947C-9718C433CCA6}" type="slidenum">
              <a:rPr lang="en-US" smtClean="0"/>
              <a:t>19</a:t>
            </a:fld>
            <a:endParaRPr lang="en-US" dirty="0"/>
          </a:p>
        </p:txBody>
      </p:sp>
    </p:spTree>
    <p:extLst>
      <p:ext uri="{BB962C8B-B14F-4D97-AF65-F5344CB8AC3E}">
        <p14:creationId xmlns:p14="http://schemas.microsoft.com/office/powerpoint/2010/main" val="142981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Pangolin scales are made of keratin, the same material that makes up fingernails, hair, and horn. Pangolin scales, like rhino horn, have no proven medicinal value, yet they are used in traditional Chinese medicine to help with ailments ranging from lactation difficulties to arthritis.</a:t>
            </a:r>
          </a:p>
        </p:txBody>
      </p:sp>
      <p:sp>
        <p:nvSpPr>
          <p:cNvPr id="4" name="Slide Number Placeholder 3"/>
          <p:cNvSpPr>
            <a:spLocks noGrp="1"/>
          </p:cNvSpPr>
          <p:nvPr>
            <p:ph type="sldNum" sz="quarter" idx="5"/>
          </p:nvPr>
        </p:nvSpPr>
        <p:spPr/>
        <p:txBody>
          <a:bodyPr/>
          <a:lstStyle/>
          <a:p>
            <a:fld id="{5FB554C6-7D0C-4216-947C-9718C433CCA6}" type="slidenum">
              <a:rPr lang="en-US" smtClean="0"/>
              <a:t>2</a:t>
            </a:fld>
            <a:endParaRPr lang="en-US" dirty="0"/>
          </a:p>
        </p:txBody>
      </p:sp>
    </p:spTree>
    <p:extLst>
      <p:ext uri="{BB962C8B-B14F-4D97-AF65-F5344CB8AC3E}">
        <p14:creationId xmlns:p14="http://schemas.microsoft.com/office/powerpoint/2010/main" val="44022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5B339-DCF9-4028-8DD7-E992FA765483}" type="slidenum">
              <a:rPr lang="en-US" smtClean="0"/>
              <a:pPr/>
              <a:t>4</a:t>
            </a:fld>
            <a:endParaRPr lang="en-US" dirty="0"/>
          </a:p>
        </p:txBody>
      </p:sp>
    </p:spTree>
    <p:extLst>
      <p:ext uri="{BB962C8B-B14F-4D97-AF65-F5344CB8AC3E}">
        <p14:creationId xmlns:p14="http://schemas.microsoft.com/office/powerpoint/2010/main" val="110082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https://www.kentucky.com/article259681120.html</a:t>
            </a:r>
          </a:p>
        </p:txBody>
      </p:sp>
    </p:spTree>
    <p:extLst>
      <p:ext uri="{BB962C8B-B14F-4D97-AF65-F5344CB8AC3E}">
        <p14:creationId xmlns:p14="http://schemas.microsoft.com/office/powerpoint/2010/main" val="184411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a:solidFill>
                  <a:schemeClr val="tx1"/>
                </a:solidFill>
                <a:latin typeface="Arial" panose="020B0604020202020204" pitchFamily="34" charset="0"/>
                <a:cs typeface="Arial" panose="020B0604020202020204" pitchFamily="34" charset="0"/>
              </a:defRPr>
            </a:lvl1pPr>
            <a:lvl2pPr marL="742950" indent="-285750" defTabSz="954088">
              <a:defRPr>
                <a:solidFill>
                  <a:schemeClr val="tx1"/>
                </a:solidFill>
                <a:latin typeface="Arial" panose="020B0604020202020204" pitchFamily="34" charset="0"/>
                <a:cs typeface="Arial" panose="020B0604020202020204" pitchFamily="34" charset="0"/>
              </a:defRPr>
            </a:lvl2pPr>
            <a:lvl3pPr marL="1143000" indent="-228600" defTabSz="954088">
              <a:defRPr>
                <a:solidFill>
                  <a:schemeClr val="tx1"/>
                </a:solidFill>
                <a:latin typeface="Arial" panose="020B0604020202020204" pitchFamily="34" charset="0"/>
                <a:cs typeface="Arial" panose="020B0604020202020204" pitchFamily="34" charset="0"/>
              </a:defRPr>
            </a:lvl3pPr>
            <a:lvl4pPr marL="1600200" indent="-228600" defTabSz="954088">
              <a:defRPr>
                <a:solidFill>
                  <a:schemeClr val="tx1"/>
                </a:solidFill>
                <a:latin typeface="Arial" panose="020B0604020202020204" pitchFamily="34" charset="0"/>
                <a:cs typeface="Arial" panose="020B0604020202020204" pitchFamily="34" charset="0"/>
              </a:defRPr>
            </a:lvl4pPr>
            <a:lvl5pPr marL="2057400" indent="-228600" defTabSz="954088">
              <a:defRPr>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D60208-5E6F-40B8-9903-B0C1D61500D8}"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6313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Several key findings of the UN World Wildlife Crime Report implicate the use of legal trade loopholes.</a:t>
            </a:r>
          </a:p>
        </p:txBody>
      </p:sp>
      <p:sp>
        <p:nvSpPr>
          <p:cNvPr id="4" name="Slide Number Placeholder 3"/>
          <p:cNvSpPr>
            <a:spLocks noGrp="1"/>
          </p:cNvSpPr>
          <p:nvPr>
            <p:ph type="sldNum" sz="quarter" idx="10"/>
          </p:nvPr>
        </p:nvSpPr>
        <p:spPr/>
        <p:txBody>
          <a:bodyPr/>
          <a:lstStyle/>
          <a:p>
            <a:fld id="{DEF5B339-DCF9-4028-8DD7-E992FA765483}" type="slidenum">
              <a:rPr lang="en-US" smtClean="0"/>
              <a:pPr/>
              <a:t>10</a:t>
            </a:fld>
            <a:endParaRPr lang="en-US" dirty="0"/>
          </a:p>
        </p:txBody>
      </p:sp>
    </p:spTree>
    <p:extLst>
      <p:ext uri="{BB962C8B-B14F-4D97-AF65-F5344CB8AC3E}">
        <p14:creationId xmlns:p14="http://schemas.microsoft.com/office/powerpoint/2010/main" val="200986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Pet trade dealers consult scientific literature to find the next rare species. After a study defined the Roti Island snake-necked turtle and Chinese leopard gecko as rare, their prices boomed.  Both species are now nearly extinct in the wild. </a:t>
            </a:r>
            <a:br>
              <a:rPr lang="en-US" altLang="en-US" sz="1400" dirty="0">
                <a:latin typeface="Arial" panose="020B0604020202020204" pitchFamily="34" charset="0"/>
                <a:cs typeface="Arial" panose="020B0604020202020204" pitchFamily="34" charset="0"/>
              </a:rPr>
            </a:br>
            <a:endParaRPr lang="en-US" altLang="en-US" sz="1400"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Tree>
    <p:extLst>
      <p:ext uri="{BB962C8B-B14F-4D97-AF65-F5344CB8AC3E}">
        <p14:creationId xmlns:p14="http://schemas.microsoft.com/office/powerpoint/2010/main" val="208596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DEEA-7F1A-A3BD-B21B-B12E4783BCB0}"/>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4CF51C92-3944-6AED-0D62-65AAABFB1067}"/>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a:extLst>
              <a:ext uri="{FF2B5EF4-FFF2-40B4-BE49-F238E27FC236}">
                <a16:creationId xmlns:a16="http://schemas.microsoft.com/office/drawing/2014/main" id="{CEB209AB-4D09-3113-5CF2-CAF7562DE9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Pet trade dealers consult scientific literature to find the next rare species. After a study defined the Roti Island snake-necked turtle as rare, their prices boomed.  This species is likely extinct in the wild</a:t>
            </a:r>
            <a:endParaRPr lang="en-US" altLang="en-US" sz="1400"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Tree>
    <p:extLst>
      <p:ext uri="{BB962C8B-B14F-4D97-AF65-F5344CB8AC3E}">
        <p14:creationId xmlns:p14="http://schemas.microsoft.com/office/powerpoint/2010/main" val="98801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370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5" name="Google Shape;15;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164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A236D2-53A8-461C-B9D7-B3D0B09279E1}"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053F8-E512-49D1-9765-B8FD7958A9F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236D2-53A8-461C-B9D7-B3D0B09279E1}" type="datetimeFigureOut">
              <a:rPr lang="en-US" smtClean="0"/>
              <a:t>3/5/2024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53F8-E512-49D1-9765-B8FD7958A9F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v8rzMUhn01o?feature=oembed"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s://www.youtube.com/watch?v=sHm5Qocl8Vg&amp;spfreload=10"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K1bMF9kEfjM?feature=oembed"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104zwJ3_zzc?si=_Dn0WQU1ZKj7Lg1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q=zanesville+ohio+animals&amp;ie=utf-8&amp;oe=utf-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hyperlink" Target="https://www.fox5atlanta.com/news/operation-viper-catches-nearly-200-highly-illegal-potentially-deadly-snakes-in-georgi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52399" y="111005"/>
            <a:ext cx="5867401" cy="1143000"/>
          </a:xfrm>
        </p:spPr>
        <p:txBody>
          <a:bodyPr>
            <a:normAutofit/>
          </a:bodyPr>
          <a:lstStyle/>
          <a:p>
            <a:pPr eaLnBrk="1" hangingPunct="1"/>
            <a:r>
              <a:rPr lang="en-US" altLang="en-US" sz="4000" dirty="0">
                <a:latin typeface="Calibri Light (Headings)"/>
                <a:cs typeface="Arial" panose="020B0604020202020204" pitchFamily="34" charset="0"/>
              </a:rPr>
              <a:t>The trade in wildlife</a:t>
            </a:r>
          </a:p>
        </p:txBody>
      </p:sp>
      <p:sp>
        <p:nvSpPr>
          <p:cNvPr id="87043" name="Content Placeholder 2"/>
          <p:cNvSpPr>
            <a:spLocks noGrp="1"/>
          </p:cNvSpPr>
          <p:nvPr>
            <p:ph idx="1"/>
          </p:nvPr>
        </p:nvSpPr>
        <p:spPr>
          <a:xfrm>
            <a:off x="152399" y="1264302"/>
            <a:ext cx="5867401" cy="5638800"/>
          </a:xfrm>
        </p:spPr>
        <p:txBody>
          <a:bodyPr>
            <a:normAutofit/>
          </a:bodyPr>
          <a:lstStyle/>
          <a:p>
            <a:r>
              <a:rPr lang="en-US" altLang="en-US" sz="2600" dirty="0">
                <a:latin typeface="Calibri Light (Headings)"/>
                <a:cs typeface="Arial" panose="020B0604020202020204" pitchFamily="34" charset="0"/>
              </a:rPr>
              <a:t>Trade in bushmeat, folk medicines (like tiger parts, rhino horn, bear bile, pangolin scales) and in pets</a:t>
            </a:r>
          </a:p>
          <a:p>
            <a:r>
              <a:rPr lang="en-US" altLang="en-US" sz="2600" dirty="0">
                <a:latin typeface="Calibri Light (Headings)"/>
                <a:cs typeface="Arial" panose="020B0604020202020204" pitchFamily="34" charset="0"/>
              </a:rPr>
              <a:t>Aspects of this trade can be deemed legal, as for example the trade in some pets versus trade in endangered species</a:t>
            </a:r>
          </a:p>
          <a:p>
            <a:pPr eaLnBrk="1" hangingPunct="1"/>
            <a:r>
              <a:rPr lang="en-US" altLang="en-US" sz="2600" dirty="0">
                <a:latin typeface="Calibri Light (Headings)"/>
                <a:cs typeface="Arial" panose="020B0604020202020204" pitchFamily="34" charset="0"/>
              </a:rPr>
              <a:t>Illegal trade in wildlife is a major global criminal enterprise that generates profits that are surpassed only by drugs and weapons and arms sales. </a:t>
            </a:r>
          </a:p>
          <a:p>
            <a:pPr eaLnBrk="1" hangingPunct="1"/>
            <a:r>
              <a:rPr lang="en-US" altLang="en-US" sz="2600" dirty="0">
                <a:latin typeface="Calibri Light (Headings)"/>
                <a:cs typeface="Arial" panose="020B0604020202020204" pitchFamily="34" charset="0"/>
              </a:rPr>
              <a:t>Can involve corrupt governments and organized crime syndicates</a:t>
            </a:r>
          </a:p>
          <a:p>
            <a:endParaRPr lang="en-US" altLang="en-US" sz="2000" dirty="0">
              <a:latin typeface="Calibri Light (Headings)"/>
              <a:cs typeface="Arial" panose="020B0604020202020204" pitchFamily="34" charset="0"/>
            </a:endParaRPr>
          </a:p>
        </p:txBody>
      </p:sp>
      <p:pic>
        <p:nvPicPr>
          <p:cNvPr id="6" name="Picture 5"/>
          <p:cNvPicPr>
            <a:picLocks noChangeAspect="1"/>
          </p:cNvPicPr>
          <p:nvPr/>
        </p:nvPicPr>
        <p:blipFill>
          <a:blip r:embed="rId3" cstate="print"/>
          <a:stretch>
            <a:fillRect/>
          </a:stretch>
        </p:blipFill>
        <p:spPr>
          <a:xfrm>
            <a:off x="6172200" y="143335"/>
            <a:ext cx="4229388" cy="321748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1580"/>
          <a:stretch/>
        </p:blipFill>
        <p:spPr>
          <a:xfrm>
            <a:off x="6172200" y="3388895"/>
            <a:ext cx="4229388" cy="3316706"/>
          </a:xfrm>
          <a:prstGeom prst="rect">
            <a:avLst/>
          </a:prstGeom>
          <a:ln w="44450">
            <a:solidFill>
              <a:schemeClr val="tx1"/>
            </a:solidFill>
          </a:ln>
        </p:spPr>
      </p:pic>
    </p:spTree>
    <p:extLst>
      <p:ext uri="{BB962C8B-B14F-4D97-AF65-F5344CB8AC3E}">
        <p14:creationId xmlns:p14="http://schemas.microsoft.com/office/powerpoint/2010/main" val="122185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Effect transition="in" filter="fade">
                                      <p:cBhvr>
                                        <p:cTn id="7" dur="500"/>
                                        <p:tgtEl>
                                          <p:spTgt spid="870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3">
                                            <p:txEl>
                                              <p:pRg st="3" end="3"/>
                                            </p:txEl>
                                          </p:spTgt>
                                        </p:tgtEl>
                                        <p:attrNameLst>
                                          <p:attrName>style.visibility</p:attrName>
                                        </p:attrNameLst>
                                      </p:cBhvr>
                                      <p:to>
                                        <p:strVal val="visible"/>
                                      </p:to>
                                    </p:set>
                                    <p:animEffect transition="in" filter="fade">
                                      <p:cBhvr>
                                        <p:cTn id="12" dur="500"/>
                                        <p:tgtEl>
                                          <p:spTgt spid="87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4"/>
          </p:cNvPr>
          <p:cNvPicPr>
            <a:picLocks noChangeAspect="1"/>
          </p:cNvPicPr>
          <p:nvPr/>
        </p:nvPicPr>
        <p:blipFill rotWithShape="1">
          <a:blip r:embed="rId5"/>
          <a:srcRect b="14802"/>
          <a:stretch/>
        </p:blipFill>
        <p:spPr>
          <a:xfrm>
            <a:off x="-4419600" y="838200"/>
            <a:ext cx="4210314" cy="2299985"/>
          </a:xfrm>
          <a:prstGeom prst="rect">
            <a:avLst/>
          </a:prstGeom>
          <a:ln w="50800">
            <a:solidFill>
              <a:schemeClr val="accent1"/>
            </a:solidFill>
          </a:ln>
        </p:spPr>
      </p:pic>
      <p:pic>
        <p:nvPicPr>
          <p:cNvPr id="3" name="Online Media 2" title="Inside Illegal Wildlife Trade">
            <a:hlinkClick r:id="" action="ppaction://media"/>
            <a:extLst>
              <a:ext uri="{FF2B5EF4-FFF2-40B4-BE49-F238E27FC236}">
                <a16:creationId xmlns:a16="http://schemas.microsoft.com/office/drawing/2014/main" id="{A13A21D5-DD17-A6AC-3494-6E148C9B4F23}"/>
              </a:ext>
            </a:extLst>
          </p:cNvPr>
          <p:cNvPicPr>
            <a:picLocks noRot="1" noChangeAspect="1"/>
          </p:cNvPicPr>
          <p:nvPr>
            <a:videoFile r:link="rId1"/>
          </p:nvPr>
        </p:nvPicPr>
        <p:blipFill>
          <a:blip r:embed="rId6"/>
          <a:stretch>
            <a:fillRect/>
          </a:stretch>
        </p:blipFill>
        <p:spPr>
          <a:xfrm>
            <a:off x="22225" y="0"/>
            <a:ext cx="12147550" cy="6858000"/>
          </a:xfrm>
          <a:prstGeom prst="rect">
            <a:avLst/>
          </a:prstGeom>
        </p:spPr>
      </p:pic>
    </p:spTree>
    <p:extLst>
      <p:ext uri="{BB962C8B-B14F-4D97-AF65-F5344CB8AC3E}">
        <p14:creationId xmlns:p14="http://schemas.microsoft.com/office/powerpoint/2010/main" val="12312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47" b="38725"/>
          <a:stretch/>
        </p:blipFill>
        <p:spPr bwMode="auto">
          <a:xfrm>
            <a:off x="61784" y="656968"/>
            <a:ext cx="583973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nline Media 3" title="Wild Ginseng | How Poachers are Pushing it to Extinction in Canada">
            <a:hlinkClick r:id="" action="ppaction://media"/>
            <a:extLst>
              <a:ext uri="{FF2B5EF4-FFF2-40B4-BE49-F238E27FC236}">
                <a16:creationId xmlns:a16="http://schemas.microsoft.com/office/drawing/2014/main" id="{4956D6E6-B16E-5E4E-A92A-1958F5ABE8FA}"/>
              </a:ext>
            </a:extLst>
          </p:cNvPr>
          <p:cNvPicPr>
            <a:picLocks noRot="1" noChangeAspect="1"/>
          </p:cNvPicPr>
          <p:nvPr>
            <a:videoFile r:link="rId1"/>
          </p:nvPr>
        </p:nvPicPr>
        <p:blipFill rotWithShape="1">
          <a:blip r:embed="rId5"/>
          <a:srcRect l="3971" r="6661"/>
          <a:stretch/>
        </p:blipFill>
        <p:spPr>
          <a:xfrm>
            <a:off x="5945797" y="1066800"/>
            <a:ext cx="6157646" cy="3889971"/>
          </a:xfrm>
          <a:prstGeom prst="rect">
            <a:avLst/>
          </a:prstGeom>
        </p:spPr>
      </p:pic>
      <p:sp>
        <p:nvSpPr>
          <p:cNvPr id="5" name="Rectangle 4">
            <a:extLst>
              <a:ext uri="{FF2B5EF4-FFF2-40B4-BE49-F238E27FC236}">
                <a16:creationId xmlns:a16="http://schemas.microsoft.com/office/drawing/2014/main" id="{661389A4-B9F4-FF01-AC30-B407AFC6E7DA}"/>
              </a:ext>
            </a:extLst>
          </p:cNvPr>
          <p:cNvSpPr/>
          <p:nvPr/>
        </p:nvSpPr>
        <p:spPr>
          <a:xfrm>
            <a:off x="4495800" y="4572000"/>
            <a:ext cx="1405723"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3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373F3-64FC-7A00-49F3-F1848C0824F4}"/>
            </a:ext>
          </a:extLst>
        </p:cNvPr>
        <p:cNvGrpSpPr/>
        <p:nvPr/>
      </p:nvGrpSpPr>
      <p:grpSpPr>
        <a:xfrm>
          <a:off x="0" y="0"/>
          <a:ext cx="0" cy="0"/>
          <a:chOff x="0" y="0"/>
          <a:chExt cx="0" cy="0"/>
        </a:xfrm>
      </p:grpSpPr>
      <p:pic>
        <p:nvPicPr>
          <p:cNvPr id="95237" name="Picture 2" descr="C:\Documents and Settings\Jon Anthony Stallins\Desktop\The-Allee-Effect-and-the-Vortex-of-Species-Extinction-3.jpg">
            <a:hlinkClick r:id="rId3"/>
            <a:extLst>
              <a:ext uri="{FF2B5EF4-FFF2-40B4-BE49-F238E27FC236}">
                <a16:creationId xmlns:a16="http://schemas.microsoft.com/office/drawing/2014/main" id="{96E2169D-1BF2-FCBD-C241-0B3704D698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41" b="2489"/>
          <a:stretch/>
        </p:blipFill>
        <p:spPr bwMode="auto">
          <a:xfrm>
            <a:off x="2438400" y="287569"/>
            <a:ext cx="6934200" cy="628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6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10363200" cy="545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981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latin typeface="Calibri Light (Headings)"/>
                <a:cs typeface="Arial" panose="020B0604020202020204" pitchFamily="34" charset="0"/>
              </a:rPr>
              <a:t>Allee effects</a:t>
            </a:r>
          </a:p>
        </p:txBody>
      </p:sp>
    </p:spTree>
    <p:extLst>
      <p:ext uri="{BB962C8B-B14F-4D97-AF65-F5344CB8AC3E}">
        <p14:creationId xmlns:p14="http://schemas.microsoft.com/office/powerpoint/2010/main" val="206133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3">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066800" y="0"/>
            <a:ext cx="9829800" cy="6578014"/>
          </a:xfrm>
          <a:ln w="41275">
            <a:noFill/>
          </a:ln>
        </p:spPr>
      </p:pic>
    </p:spTree>
    <p:extLst>
      <p:ext uri="{BB962C8B-B14F-4D97-AF65-F5344CB8AC3E}">
        <p14:creationId xmlns:p14="http://schemas.microsoft.com/office/powerpoint/2010/main" val="414703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ocumentingreality.com/forum/attachments/f225/311369d1319091067-exotic-animals-escape-ohio-farm-owner-found-dead-1319052190-exotic-animals-oh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52400"/>
            <a:ext cx="87376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2573000" y="4567238"/>
            <a:ext cx="1945270" cy="2290762"/>
          </a:xfrm>
          <a:prstGeom prst="rect">
            <a:avLst/>
          </a:prstGeom>
        </p:spPr>
      </p:pic>
    </p:spTree>
    <p:extLst>
      <p:ext uri="{BB962C8B-B14F-4D97-AF65-F5344CB8AC3E}">
        <p14:creationId xmlns:p14="http://schemas.microsoft.com/office/powerpoint/2010/main" val="184543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f.panda.org/_core/general.cfc?method=getOriginalImage&amp;uImgID=%26%2AR%2C%28%22NW4%0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48600" y="138770"/>
            <a:ext cx="3733800" cy="65804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04800" y="228600"/>
            <a:ext cx="7162800" cy="1143000"/>
          </a:xfrm>
        </p:spPr>
        <p:txBody>
          <a:bodyPr>
            <a:normAutofit/>
          </a:bodyPr>
          <a:lstStyle/>
          <a:p>
            <a:r>
              <a:rPr lang="en-US" dirty="0"/>
              <a:t>Uneven legal geographies</a:t>
            </a:r>
          </a:p>
        </p:txBody>
      </p:sp>
      <p:sp>
        <p:nvSpPr>
          <p:cNvPr id="6" name="Content Placeholder 2"/>
          <p:cNvSpPr txBox="1">
            <a:spLocks/>
          </p:cNvSpPr>
          <p:nvPr/>
        </p:nvSpPr>
        <p:spPr>
          <a:xfrm>
            <a:off x="304800" y="1752601"/>
            <a:ext cx="7391400" cy="48812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Countries differ in their level of enforcement of wildlife laws</a:t>
            </a:r>
          </a:p>
          <a:p>
            <a:r>
              <a:rPr lang="en-US" dirty="0"/>
              <a:t>Traffickers look for weak link countries to pass their wildlife through, often poor countries with destabilized or corrupt government</a:t>
            </a:r>
          </a:p>
          <a:p>
            <a:r>
              <a:rPr lang="en-US" dirty="0"/>
              <a:t>US states also differ in the laws governing the ownership and sale of exotic animals – some states are more lenient than others</a:t>
            </a:r>
          </a:p>
        </p:txBody>
      </p:sp>
    </p:spTree>
    <p:extLst>
      <p:ext uri="{BB962C8B-B14F-4D97-AF65-F5344CB8AC3E}">
        <p14:creationId xmlns:p14="http://schemas.microsoft.com/office/powerpoint/2010/main" val="28779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srcRect l="2563" r="3871" b="4034"/>
          <a:stretch/>
        </p:blipFill>
        <p:spPr>
          <a:xfrm>
            <a:off x="1714500" y="0"/>
            <a:ext cx="8763000" cy="6842342"/>
          </a:xfrm>
          <a:prstGeom prst="rect">
            <a:avLst/>
          </a:prstGeom>
        </p:spPr>
      </p:pic>
    </p:spTree>
    <p:extLst>
      <p:ext uri="{BB962C8B-B14F-4D97-AF65-F5344CB8AC3E}">
        <p14:creationId xmlns:p14="http://schemas.microsoft.com/office/powerpoint/2010/main" val="19911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t="-1262" r="37672" b="19230"/>
          <a:stretch/>
        </p:blipFill>
        <p:spPr>
          <a:xfrm>
            <a:off x="457200" y="304800"/>
            <a:ext cx="6138203" cy="5867400"/>
          </a:xfrm>
          <a:prstGeom prst="rect">
            <a:avLst/>
          </a:prstGeom>
        </p:spPr>
      </p:pic>
      <p:pic>
        <p:nvPicPr>
          <p:cNvPr id="3" name="Picture 2" descr="A snake on the ground&#10;&#10;Description automatically generated">
            <a:extLst>
              <a:ext uri="{FF2B5EF4-FFF2-40B4-BE49-F238E27FC236}">
                <a16:creationId xmlns:a16="http://schemas.microsoft.com/office/drawing/2014/main" id="{60C9967F-6865-C143-2F1C-40E95EECD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450" y="38100"/>
            <a:ext cx="5086350" cy="6781800"/>
          </a:xfrm>
          <a:prstGeom prst="rect">
            <a:avLst/>
          </a:prstGeom>
        </p:spPr>
      </p:pic>
    </p:spTree>
    <p:extLst>
      <p:ext uri="{BB962C8B-B14F-4D97-AF65-F5344CB8AC3E}">
        <p14:creationId xmlns:p14="http://schemas.microsoft.com/office/powerpoint/2010/main" val="282579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a:extLst>
              <a:ext uri="{FF2B5EF4-FFF2-40B4-BE49-F238E27FC236}">
                <a16:creationId xmlns:a16="http://schemas.microsoft.com/office/drawing/2014/main" id="{F03FB664-2DED-C5EA-085B-19EA6DDFC01D}"/>
              </a:ext>
            </a:extLst>
          </p:cNvPr>
          <p:cNvPicPr>
            <a:picLocks noGrp="1" noChangeAspect="1"/>
          </p:cNvPicPr>
          <p:nvPr>
            <p:ph idx="1"/>
          </p:nvPr>
        </p:nvPicPr>
        <p:blipFill>
          <a:blip r:embed="rId4"/>
          <a:stretch>
            <a:fillRect/>
          </a:stretch>
        </p:blipFill>
        <p:spPr>
          <a:xfrm>
            <a:off x="1676400" y="98131"/>
            <a:ext cx="9761838" cy="6661737"/>
          </a:xfrm>
        </p:spPr>
      </p:pic>
      <p:sp>
        <p:nvSpPr>
          <p:cNvPr id="6" name="Rectangle 5">
            <a:extLst>
              <a:ext uri="{FF2B5EF4-FFF2-40B4-BE49-F238E27FC236}">
                <a16:creationId xmlns:a16="http://schemas.microsoft.com/office/drawing/2014/main" id="{B5182945-E130-9DED-3253-0970F7149113}"/>
              </a:ext>
            </a:extLst>
          </p:cNvPr>
          <p:cNvSpPr/>
          <p:nvPr/>
        </p:nvSpPr>
        <p:spPr>
          <a:xfrm>
            <a:off x="8001000" y="2362200"/>
            <a:ext cx="2895600" cy="434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10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black bears in a cage&#10;&#10;Description automatically generated">
            <a:extLst>
              <a:ext uri="{FF2B5EF4-FFF2-40B4-BE49-F238E27FC236}">
                <a16:creationId xmlns:a16="http://schemas.microsoft.com/office/drawing/2014/main" id="{E10EF552-5151-C5D6-2623-B665C3483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1478"/>
            <a:ext cx="6963031" cy="4553822"/>
          </a:xfrm>
          <a:prstGeom prst="rect">
            <a:avLst/>
          </a:prstGeom>
        </p:spPr>
      </p:pic>
      <p:pic>
        <p:nvPicPr>
          <p:cNvPr id="5" name="Picture 4" descr="A person holding an armadillo&#10;&#10;Description automatically generated">
            <a:extLst>
              <a:ext uri="{FF2B5EF4-FFF2-40B4-BE49-F238E27FC236}">
                <a16:creationId xmlns:a16="http://schemas.microsoft.com/office/drawing/2014/main" id="{B9E16033-46E6-CDE5-9EEF-36B9BC5BCF3A}"/>
              </a:ext>
            </a:extLst>
          </p:cNvPr>
          <p:cNvPicPr>
            <a:picLocks noChangeAspect="1"/>
          </p:cNvPicPr>
          <p:nvPr/>
        </p:nvPicPr>
        <p:blipFill rotWithShape="1">
          <a:blip r:embed="rId4">
            <a:extLst>
              <a:ext uri="{28A0092B-C50C-407E-A947-70E740481C1C}">
                <a14:useLocalDpi xmlns:a14="http://schemas.microsoft.com/office/drawing/2010/main" val="0"/>
              </a:ext>
            </a:extLst>
          </a:blip>
          <a:srcRect l="16996" t="7120" r="17019" b="10295"/>
          <a:stretch/>
        </p:blipFill>
        <p:spPr>
          <a:xfrm>
            <a:off x="6963031" y="0"/>
            <a:ext cx="5311485" cy="3733800"/>
          </a:xfrm>
          <a:prstGeom prst="rect">
            <a:avLst/>
          </a:prstGeom>
        </p:spPr>
      </p:pic>
      <p:pic>
        <p:nvPicPr>
          <p:cNvPr id="9" name="Picture 8" descr="A bear lying on a cage&#10;&#10;Description automatically generated">
            <a:extLst>
              <a:ext uri="{FF2B5EF4-FFF2-40B4-BE49-F238E27FC236}">
                <a16:creationId xmlns:a16="http://schemas.microsoft.com/office/drawing/2014/main" id="{7D2FD088-A633-D03E-021B-B26691BE788A}"/>
              </a:ext>
            </a:extLst>
          </p:cNvPr>
          <p:cNvPicPr>
            <a:picLocks noChangeAspect="1"/>
          </p:cNvPicPr>
          <p:nvPr/>
        </p:nvPicPr>
        <p:blipFill rotWithShape="1">
          <a:blip r:embed="rId5">
            <a:extLst>
              <a:ext uri="{28A0092B-C50C-407E-A947-70E740481C1C}">
                <a14:useLocalDpi xmlns:a14="http://schemas.microsoft.com/office/drawing/2010/main" val="0"/>
              </a:ext>
            </a:extLst>
          </a:blip>
          <a:srcRect l="15964" t="14331" r="20036" b="20701"/>
          <a:stretch/>
        </p:blipFill>
        <p:spPr>
          <a:xfrm>
            <a:off x="0" y="18535"/>
            <a:ext cx="6934200" cy="3683794"/>
          </a:xfrm>
          <a:prstGeom prst="rect">
            <a:avLst/>
          </a:prstGeom>
        </p:spPr>
      </p:pic>
      <p:pic>
        <p:nvPicPr>
          <p:cNvPr id="15" name="Picture 14" descr="A group of bags of dirt&#10;&#10;Description automatically generated">
            <a:extLst>
              <a:ext uri="{FF2B5EF4-FFF2-40B4-BE49-F238E27FC236}">
                <a16:creationId xmlns:a16="http://schemas.microsoft.com/office/drawing/2014/main" id="{B1A04CE3-2B75-CFA0-DD33-BBA995ED12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159" y="3429000"/>
            <a:ext cx="5424584" cy="3505200"/>
          </a:xfrm>
          <a:prstGeom prst="rect">
            <a:avLst/>
          </a:prstGeom>
        </p:spPr>
      </p:pic>
    </p:spTree>
    <p:extLst>
      <p:ext uri="{BB962C8B-B14F-4D97-AF65-F5344CB8AC3E}">
        <p14:creationId xmlns:p14="http://schemas.microsoft.com/office/powerpoint/2010/main" val="421398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ACC4C4-AD4B-7753-ED4F-5C3D62757F1C}"/>
              </a:ext>
            </a:extLst>
          </p:cNvPr>
          <p:cNvPicPr>
            <a:picLocks noGrp="1" noChangeAspect="1"/>
          </p:cNvPicPr>
          <p:nvPr>
            <p:ph idx="1"/>
          </p:nvPr>
        </p:nvPicPr>
        <p:blipFill>
          <a:blip r:embed="rId2"/>
          <a:stretch>
            <a:fillRect/>
          </a:stretch>
        </p:blipFill>
        <p:spPr>
          <a:xfrm>
            <a:off x="5943600" y="205921"/>
            <a:ext cx="5181600" cy="6446158"/>
          </a:xfrm>
        </p:spPr>
      </p:pic>
      <p:sp>
        <p:nvSpPr>
          <p:cNvPr id="3" name="Title 1">
            <a:extLst>
              <a:ext uri="{FF2B5EF4-FFF2-40B4-BE49-F238E27FC236}">
                <a16:creationId xmlns:a16="http://schemas.microsoft.com/office/drawing/2014/main" id="{144CD205-20B9-1E0F-9223-CF7C0815839B}"/>
              </a:ext>
            </a:extLst>
          </p:cNvPr>
          <p:cNvSpPr>
            <a:spLocks noGrp="1"/>
          </p:cNvSpPr>
          <p:nvPr>
            <p:ph type="title"/>
          </p:nvPr>
        </p:nvSpPr>
        <p:spPr>
          <a:xfrm>
            <a:off x="304800" y="274638"/>
            <a:ext cx="6400800" cy="1143000"/>
          </a:xfrm>
        </p:spPr>
        <p:txBody>
          <a:bodyPr>
            <a:normAutofit/>
          </a:bodyPr>
          <a:lstStyle/>
          <a:p>
            <a:r>
              <a:rPr lang="en-US" dirty="0"/>
              <a:t>Exotic pet trade</a:t>
            </a:r>
          </a:p>
        </p:txBody>
      </p:sp>
      <p:sp>
        <p:nvSpPr>
          <p:cNvPr id="4" name="Content Placeholder 2">
            <a:extLst>
              <a:ext uri="{FF2B5EF4-FFF2-40B4-BE49-F238E27FC236}">
                <a16:creationId xmlns:a16="http://schemas.microsoft.com/office/drawing/2014/main" id="{97E77E85-61C8-82A0-1985-80599BD32352}"/>
              </a:ext>
            </a:extLst>
          </p:cNvPr>
          <p:cNvSpPr txBox="1">
            <a:spLocks/>
          </p:cNvSpPr>
          <p:nvPr/>
        </p:nvSpPr>
        <p:spPr>
          <a:xfrm>
            <a:off x="457200" y="1676400"/>
            <a:ext cx="5638800" cy="475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Illegal and legal trade in pets can be global in scope</a:t>
            </a:r>
          </a:p>
          <a:p>
            <a:r>
              <a:rPr lang="en-US" dirty="0"/>
              <a:t>Involves more than just demand and supply, but also differences in economic conditions and stability in governance and law enforcement from one country versus another</a:t>
            </a:r>
          </a:p>
          <a:p>
            <a:endParaRPr lang="en-US" dirty="0"/>
          </a:p>
          <a:p>
            <a:endParaRPr lang="en-US" dirty="0"/>
          </a:p>
        </p:txBody>
      </p:sp>
    </p:spTree>
    <p:extLst>
      <p:ext uri="{BB962C8B-B14F-4D97-AF65-F5344CB8AC3E}">
        <p14:creationId xmlns:p14="http://schemas.microsoft.com/office/powerpoint/2010/main" val="23242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10972800" cy="5516565"/>
          </a:xfrm>
        </p:spPr>
        <p:txBody>
          <a:bodyPr>
            <a:normAutofit lnSpcReduction="10000"/>
          </a:bodyPr>
          <a:lstStyle/>
          <a:p>
            <a:r>
              <a:rPr lang="en-US" dirty="0"/>
              <a:t>Typical flow of animals is from poorer countries to wealthier one</a:t>
            </a:r>
          </a:p>
          <a:p>
            <a:r>
              <a:rPr lang="en-US" dirty="0"/>
              <a:t>Status of legality in the exotic pet trade often centers around whether animals being sold are </a:t>
            </a:r>
            <a:r>
              <a:rPr lang="en-US" b="1" dirty="0"/>
              <a:t>wild-caught</a:t>
            </a:r>
            <a:r>
              <a:rPr lang="en-US" dirty="0"/>
              <a:t> (depletes population) or </a:t>
            </a:r>
            <a:r>
              <a:rPr lang="en-US" b="1" dirty="0"/>
              <a:t>captive bred </a:t>
            </a:r>
            <a:r>
              <a:rPr lang="en-US" dirty="0"/>
              <a:t>(considered sustainable, but not necessarily humane)</a:t>
            </a:r>
          </a:p>
          <a:p>
            <a:r>
              <a:rPr lang="en-US" dirty="0"/>
              <a:t>Trade regulated by CITES at a global level</a:t>
            </a:r>
          </a:p>
          <a:p>
            <a:r>
              <a:rPr lang="en-US" b="1" dirty="0"/>
              <a:t>Birds</a:t>
            </a:r>
            <a:r>
              <a:rPr lang="en-US" dirty="0"/>
              <a:t> are the most species-rich and abundant class reported in pet trade; </a:t>
            </a:r>
            <a:r>
              <a:rPr lang="en-US" b="1" dirty="0"/>
              <a:t>reptiles</a:t>
            </a:r>
            <a:r>
              <a:rPr lang="en-US" dirty="0"/>
              <a:t> were second most abundant. </a:t>
            </a:r>
          </a:p>
          <a:p>
            <a:r>
              <a:rPr lang="en-US" b="1" dirty="0"/>
              <a:t>Mammalian</a:t>
            </a:r>
            <a:r>
              <a:rPr lang="en-US" dirty="0"/>
              <a:t> and </a:t>
            </a:r>
            <a:r>
              <a:rPr lang="en-US" b="1" dirty="0"/>
              <a:t>reptilian</a:t>
            </a:r>
            <a:r>
              <a:rPr lang="en-US" dirty="0"/>
              <a:t> species traded as pets are more likely to be threatened.</a:t>
            </a:r>
          </a:p>
          <a:p>
            <a:endParaRPr lang="en-US" dirty="0"/>
          </a:p>
        </p:txBody>
      </p:sp>
    </p:spTree>
    <p:extLst>
      <p:ext uri="{BB962C8B-B14F-4D97-AF65-F5344CB8AC3E}">
        <p14:creationId xmlns:p14="http://schemas.microsoft.com/office/powerpoint/2010/main" val="369628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585D02-C0ED-44D4-9853-FF1B54EA74A6}"/>
              </a:ext>
            </a:extLst>
          </p:cNvPr>
          <p:cNvPicPr>
            <a:picLocks noChangeAspect="1"/>
          </p:cNvPicPr>
          <p:nvPr/>
        </p:nvPicPr>
        <p:blipFill>
          <a:blip r:embed="rId3"/>
          <a:stretch>
            <a:fillRect/>
          </a:stretch>
        </p:blipFill>
        <p:spPr>
          <a:xfrm>
            <a:off x="1580258" y="0"/>
            <a:ext cx="9031484" cy="6858000"/>
          </a:xfrm>
          <a:prstGeom prst="rect">
            <a:avLst/>
          </a:prstGeom>
        </p:spPr>
      </p:pic>
    </p:spTree>
    <p:extLst>
      <p:ext uri="{BB962C8B-B14F-4D97-AF65-F5344CB8AC3E}">
        <p14:creationId xmlns:p14="http://schemas.microsoft.com/office/powerpoint/2010/main" val="219244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080610-6F6E-A947-1EAE-344289FA9277}"/>
              </a:ext>
            </a:extLst>
          </p:cNvPr>
          <p:cNvPicPr>
            <a:picLocks noGrp="1" noChangeAspect="1"/>
          </p:cNvPicPr>
          <p:nvPr>
            <p:ph idx="1"/>
          </p:nvPr>
        </p:nvPicPr>
        <p:blipFill>
          <a:blip r:embed="rId2"/>
          <a:stretch>
            <a:fillRect/>
          </a:stretch>
        </p:blipFill>
        <p:spPr>
          <a:xfrm>
            <a:off x="1752600" y="298089"/>
            <a:ext cx="8991600" cy="6261822"/>
          </a:xfrm>
        </p:spPr>
      </p:pic>
    </p:spTree>
    <p:extLst>
      <p:ext uri="{BB962C8B-B14F-4D97-AF65-F5344CB8AC3E}">
        <p14:creationId xmlns:p14="http://schemas.microsoft.com/office/powerpoint/2010/main" val="258225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514600" y="152400"/>
            <a:ext cx="6858000" cy="1143000"/>
          </a:xfrm>
        </p:spPr>
        <p:txBody>
          <a:bodyPr>
            <a:normAutofit/>
          </a:bodyPr>
          <a:lstStyle/>
          <a:p>
            <a:pPr eaLnBrk="1" hangingPunct="1"/>
            <a:r>
              <a:rPr lang="en-US" altLang="en-US" sz="4000" dirty="0">
                <a:latin typeface="Calibri Light (Headings)"/>
                <a:cs typeface="Arial" panose="020B0604020202020204" pitchFamily="34" charset="0"/>
              </a:rPr>
              <a:t>Drivers of exotic pet trade</a:t>
            </a:r>
          </a:p>
        </p:txBody>
      </p:sp>
      <p:sp>
        <p:nvSpPr>
          <p:cNvPr id="87043" name="Content Placeholder 2"/>
          <p:cNvSpPr>
            <a:spLocks noGrp="1"/>
          </p:cNvSpPr>
          <p:nvPr>
            <p:ph idx="1"/>
          </p:nvPr>
        </p:nvSpPr>
        <p:spPr>
          <a:xfrm>
            <a:off x="434546" y="1295400"/>
            <a:ext cx="11734800" cy="5638800"/>
          </a:xfrm>
        </p:spPr>
        <p:txBody>
          <a:bodyPr>
            <a:normAutofit/>
          </a:bodyPr>
          <a:lstStyle/>
          <a:p>
            <a:pPr eaLnBrk="1" hangingPunct="1"/>
            <a:r>
              <a:rPr lang="en-US" altLang="en-US" sz="2600" dirty="0">
                <a:latin typeface="Calibri Light (Headings)"/>
                <a:cs typeface="Arial" panose="020B0604020202020204" pitchFamily="34" charset="0"/>
              </a:rPr>
              <a:t>Demand for pets by individuals in developed economies </a:t>
            </a:r>
          </a:p>
          <a:p>
            <a:pPr eaLnBrk="1" hangingPunct="1"/>
            <a:r>
              <a:rPr lang="en-US" altLang="en-US" sz="2600" dirty="0">
                <a:latin typeface="Calibri Light (Headings)"/>
                <a:cs typeface="Arial" panose="020B0604020202020204" pitchFamily="34" charset="0"/>
              </a:rPr>
              <a:t>Need for incomes and livelihoods where wildlife originates</a:t>
            </a:r>
          </a:p>
          <a:p>
            <a:r>
              <a:rPr lang="en-US" altLang="en-US" sz="2600" dirty="0">
                <a:latin typeface="Calibri Light (Headings)"/>
                <a:cs typeface="Arial" panose="020B0604020202020204" pitchFamily="34" charset="0"/>
              </a:rPr>
              <a:t>Allee effects – increase in selling price as rarity increases</a:t>
            </a:r>
          </a:p>
          <a:p>
            <a:pPr eaLnBrk="1" hangingPunct="1"/>
            <a:r>
              <a:rPr lang="en-US" altLang="en-US" sz="2600" dirty="0">
                <a:latin typeface="Calibri Light (Headings)"/>
                <a:cs typeface="Arial" panose="020B0604020202020204" pitchFamily="34" charset="0"/>
              </a:rPr>
              <a:t>Uneven legal geographies</a:t>
            </a:r>
            <a:endParaRPr lang="en-US" altLang="en-US" sz="2000" dirty="0">
              <a:latin typeface="Calibri Light (Headings)"/>
              <a:cs typeface="Arial" panose="020B0604020202020204" pitchFamily="34" charset="0"/>
            </a:endParaRPr>
          </a:p>
        </p:txBody>
      </p:sp>
      <p:pic>
        <p:nvPicPr>
          <p:cNvPr id="6" name="Picture 6" descr="http://thumbs.media.smithsonianmag.com/filer/Wildlife-Trafficking-631.jpg__800x600_q85_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2822"/>
            <a:ext cx="7222401" cy="343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macaws pet store lexington kentuck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531" y="3422822"/>
            <a:ext cx="4583093" cy="343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3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ormAutofit/>
          </a:bodyPr>
          <a:lstStyle/>
          <a:p>
            <a:r>
              <a:rPr lang="en-US" altLang="en-US" dirty="0"/>
              <a:t>Legal reptile pet trade import countries</a:t>
            </a:r>
          </a:p>
        </p:txBody>
      </p:sp>
      <p:pic>
        <p:nvPicPr>
          <p:cNvPr id="942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71751" y="1295400"/>
            <a:ext cx="10062949" cy="5966528"/>
          </a:xfrm>
        </p:spPr>
      </p:pic>
    </p:spTree>
    <p:extLst>
      <p:ext uri="{BB962C8B-B14F-4D97-AF65-F5344CB8AC3E}">
        <p14:creationId xmlns:p14="http://schemas.microsoft.com/office/powerpoint/2010/main" val="244333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normAutofit/>
          </a:bodyPr>
          <a:lstStyle/>
          <a:p>
            <a:r>
              <a:rPr lang="en-US" altLang="en-US" dirty="0"/>
              <a:t>Legal reptile pet trade export countries</a:t>
            </a:r>
          </a:p>
        </p:txBody>
      </p:sp>
      <p:pic>
        <p:nvPicPr>
          <p:cNvPr id="931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5732" y="1295400"/>
            <a:ext cx="11740535" cy="5686637"/>
          </a:xfrm>
        </p:spPr>
      </p:pic>
    </p:spTree>
    <p:extLst>
      <p:ext uri="{BB962C8B-B14F-4D97-AF65-F5344CB8AC3E}">
        <p14:creationId xmlns:p14="http://schemas.microsoft.com/office/powerpoint/2010/main" val="496162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603</Words>
  <Application>Microsoft Office PowerPoint</Application>
  <PresentationFormat>Widescreen</PresentationFormat>
  <Paragraphs>46</Paragraphs>
  <Slides>19</Slides>
  <Notes>14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Calibri Light (Headings)</vt:lpstr>
      <vt:lpstr>Office Theme</vt:lpstr>
      <vt:lpstr>The trade in wildlife</vt:lpstr>
      <vt:lpstr>PowerPoint Presentation</vt:lpstr>
      <vt:lpstr>Exotic pet trade</vt:lpstr>
      <vt:lpstr>PowerPoint Presentation</vt:lpstr>
      <vt:lpstr>PowerPoint Presentation</vt:lpstr>
      <vt:lpstr>PowerPoint Presentation</vt:lpstr>
      <vt:lpstr>Drivers of exotic pet trade</vt:lpstr>
      <vt:lpstr>Legal reptile pet trade import countries</vt:lpstr>
      <vt:lpstr>Legal reptile pet trade export countries</vt:lpstr>
      <vt:lpstr>PowerPoint Presentation</vt:lpstr>
      <vt:lpstr>PowerPoint Presentation</vt:lpstr>
      <vt:lpstr>PowerPoint Presentation</vt:lpstr>
      <vt:lpstr>PowerPoint Presentation</vt:lpstr>
      <vt:lpstr>PowerPoint Presentation</vt:lpstr>
      <vt:lpstr>PowerPoint Presentation</vt:lpstr>
      <vt:lpstr>Uneven legal geographies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Buying an exotic pet – Due Friday 9/30</dc:title>
  <dc:creator>JAS</dc:creator>
  <cp:lastModifiedBy>Stallins, Jon A.</cp:lastModifiedBy>
  <cp:revision>17</cp:revision>
  <dcterms:created xsi:type="dcterms:W3CDTF">2016-09-28T12:45:23Z</dcterms:created>
  <dcterms:modified xsi:type="dcterms:W3CDTF">2024-03-05T18:50:19Z</dcterms:modified>
</cp:coreProperties>
</file>