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791" r:id="rId2"/>
    <p:sldId id="777" r:id="rId3"/>
    <p:sldId id="779" r:id="rId4"/>
    <p:sldId id="785" r:id="rId5"/>
    <p:sldId id="775" r:id="rId6"/>
    <p:sldId id="763" r:id="rId7"/>
    <p:sldId id="765" r:id="rId8"/>
    <p:sldId id="766" r:id="rId9"/>
    <p:sldId id="750" r:id="rId10"/>
    <p:sldId id="754" r:id="rId11"/>
    <p:sldId id="782" r:id="rId12"/>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79"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5DEE9"/>
    <a:srgbClr val="FFFFFF"/>
    <a:srgbClr val="FFFF00"/>
    <a:srgbClr val="FF33CC"/>
    <a:srgbClr val="FEFDC5"/>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72111" autoAdjust="0"/>
  </p:normalViewPr>
  <p:slideViewPr>
    <p:cSldViewPr snapToGrid="0" showGuides="1">
      <p:cViewPr varScale="1">
        <p:scale>
          <a:sx n="62" d="100"/>
          <a:sy n="62" d="100"/>
        </p:scale>
        <p:origin x="917" y="58"/>
      </p:cViewPr>
      <p:guideLst>
        <p:guide orient="horz"/>
        <p:guide pos="7679"/>
      </p:guideLst>
    </p:cSldViewPr>
  </p:slideViewPr>
  <p:outlineViewPr>
    <p:cViewPr>
      <p:scale>
        <a:sx n="33" d="100"/>
        <a:sy n="33" d="100"/>
      </p:scale>
      <p:origin x="0" y="-11957"/>
    </p:cViewPr>
  </p:outlineViewPr>
  <p:notesTextViewPr>
    <p:cViewPr>
      <p:scale>
        <a:sx n="100" d="100"/>
        <a:sy n="100" d="100"/>
      </p:scale>
      <p:origin x="0" y="0"/>
    </p:cViewPr>
  </p:notesTextViewPr>
  <p:sorterViewPr>
    <p:cViewPr varScale="1">
      <p:scale>
        <a:sx n="1" d="1"/>
        <a:sy n="1" d="1"/>
      </p:scale>
      <p:origin x="0" y="-6134"/>
    </p:cViewPr>
  </p:sorterViewPr>
  <p:notesViewPr>
    <p:cSldViewPr snapToGrid="0" showGuides="1">
      <p:cViewPr varScale="1">
        <p:scale>
          <a:sx n="64" d="100"/>
          <a:sy n="64" d="100"/>
        </p:scale>
        <p:origin x="3101"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hangingPunct="1">
              <a:defRPr sz="1300">
                <a:latin typeface="Arial" charset="0"/>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hangingPunct="1">
              <a:defRPr sz="1300">
                <a:latin typeface="Arial" charset="0"/>
              </a:defRPr>
            </a:lvl1pPr>
          </a:lstStyle>
          <a:p>
            <a:pPr>
              <a:defRPr/>
            </a:pPr>
            <a:fld id="{C2C90950-469F-48F1-904E-FFCF3781433F}" type="datetimeFigureOut">
              <a:rPr lang="en-US"/>
              <a:pPr>
                <a:defRPr/>
              </a:pPr>
              <a:t>10/19/2023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hangingPunct="1">
              <a:defRPr sz="13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392027A8-B219-44E9-A165-DDA62CDC0E46}" type="slidenum">
              <a:rPr lang="en-US" altLang="en-US"/>
              <a:pPr>
                <a:defRPr/>
              </a:pPr>
              <a:t>‹#›</a:t>
            </a:fld>
            <a:endParaRPr lang="en-US" altLang="en-US" dirty="0"/>
          </a:p>
        </p:txBody>
      </p:sp>
    </p:spTree>
    <p:extLst>
      <p:ext uri="{BB962C8B-B14F-4D97-AF65-F5344CB8AC3E}">
        <p14:creationId xmlns:p14="http://schemas.microsoft.com/office/powerpoint/2010/main" val="393451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614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614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0C416483-E3CA-4389-B81A-1C3D07F789DD}" type="slidenum">
              <a:rPr lang="en-US" altLang="en-US"/>
              <a:pPr>
                <a:defRPr/>
              </a:pPr>
              <a:t>‹#›</a:t>
            </a:fld>
            <a:endParaRPr lang="en-US" altLang="en-US" dirty="0"/>
          </a:p>
        </p:txBody>
      </p:sp>
    </p:spTree>
    <p:extLst>
      <p:ext uri="{BB962C8B-B14F-4D97-AF65-F5344CB8AC3E}">
        <p14:creationId xmlns:p14="http://schemas.microsoft.com/office/powerpoint/2010/main" val="2502335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defTabSz="914350">
              <a:defRPr/>
            </a:pPr>
            <a:r>
              <a:rPr lang="en-US" b="0" dirty="0"/>
              <a:t>Non-DNA biochemicals can interact with the surfaces of DNA to facilitate novel modes of gene expression.  </a:t>
            </a:r>
          </a:p>
          <a:p>
            <a:pPr defTabSz="914350">
              <a:defRPr/>
            </a:pPr>
            <a:endParaRPr lang="en-US" b="0" dirty="0"/>
          </a:p>
          <a:p>
            <a:pPr defTabSz="914350">
              <a:defRPr/>
            </a:pPr>
            <a:r>
              <a:rPr lang="en-US" b="0" dirty="0"/>
              <a:t>Epigenetic signals can be passed on from one generation to the next</a:t>
            </a:r>
          </a:p>
          <a:p>
            <a:endParaRPr lang="en-US" sz="1200" kern="1200" baseline="0" dirty="0">
              <a:solidFill>
                <a:schemeClr val="tx1"/>
              </a:solidFill>
              <a:latin typeface="+mn-lt"/>
              <a:ea typeface="+mn-ea"/>
              <a:cs typeface="+mn-cs"/>
            </a:endParaRPr>
          </a:p>
          <a:p>
            <a:pPr defTabSz="914350">
              <a:defRPr/>
            </a:pPr>
            <a:endParaRPr lang="en-US" b="0" dirty="0"/>
          </a:p>
          <a:p>
            <a:pPr defTabSz="914350">
              <a:defRPr/>
            </a:pPr>
            <a:endParaRPr lang="en-US" b="0" dirty="0"/>
          </a:p>
          <a:p>
            <a:pPr defTabSz="914350">
              <a:defRPr/>
            </a:pPr>
            <a:endParaRPr lang="en-US" b="0" dirty="0"/>
          </a:p>
          <a:p>
            <a:pPr defTabSz="914350">
              <a:defRPr/>
            </a:pPr>
            <a:endParaRPr lang="en-US" dirty="0"/>
          </a:p>
          <a:p>
            <a:pPr defTabSz="914350">
              <a:defRPr/>
            </a:pPr>
            <a:endParaRPr lang="en-US" dirty="0"/>
          </a:p>
          <a:p>
            <a:pPr defTabSz="914350">
              <a:defRPr/>
            </a:pPr>
            <a:endParaRPr lang="en-US" dirty="0"/>
          </a:p>
          <a:p>
            <a:pPr defTabSz="914350">
              <a:defRPr/>
            </a:pPr>
            <a:endParaRPr lang="en-US" dirty="0"/>
          </a:p>
          <a:p>
            <a:pPr defTabSz="914350">
              <a:defRPr/>
            </a:pPr>
            <a:endParaRPr lang="en-US" dirty="0"/>
          </a:p>
          <a:p>
            <a:pPr defTabSz="914350">
              <a:defRPr/>
            </a:pPr>
            <a:endParaRPr lang="en-US" dirty="0"/>
          </a:p>
        </p:txBody>
      </p:sp>
      <p:sp>
        <p:nvSpPr>
          <p:cNvPr id="4" name="Slide Number Placeholder 3"/>
          <p:cNvSpPr>
            <a:spLocks noGrp="1"/>
          </p:cNvSpPr>
          <p:nvPr>
            <p:ph type="sldNum" sz="quarter" idx="10"/>
          </p:nvPr>
        </p:nvSpPr>
        <p:spPr/>
        <p:txBody>
          <a:bodyPr/>
          <a:lstStyle/>
          <a:p>
            <a:fld id="{61F61D30-6BC4-4911-98C9-4E12CFB73B1E}" type="slidenum">
              <a:rPr lang="en-US" smtClean="0"/>
              <a:pPr/>
              <a:t>4</a:t>
            </a:fld>
            <a:endParaRPr lang="en-US" dirty="0"/>
          </a:p>
        </p:txBody>
      </p:sp>
    </p:spTree>
    <p:extLst>
      <p:ext uri="{BB962C8B-B14F-4D97-AF65-F5344CB8AC3E}">
        <p14:creationId xmlns:p14="http://schemas.microsoft.com/office/powerpoint/2010/main" val="272074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457200" y="720725"/>
            <a:ext cx="6400800" cy="3600450"/>
          </a:xfrm>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4C0141-7935-4EFC-B6BD-C22D53950951}" type="slidenum">
              <a:rPr lang="en-US" altLang="en-US" smtClean="0"/>
              <a:pPr/>
              <a:t>5</a:t>
            </a:fld>
            <a:endParaRPr lang="en-US" altLang="en-US" dirty="0"/>
          </a:p>
        </p:txBody>
      </p:sp>
    </p:spTree>
    <p:extLst>
      <p:ext uri="{BB962C8B-B14F-4D97-AF65-F5344CB8AC3E}">
        <p14:creationId xmlns:p14="http://schemas.microsoft.com/office/powerpoint/2010/main" val="380904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57200" y="720725"/>
            <a:ext cx="6400800" cy="3600450"/>
          </a:xfrm>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addition of a methyl-group to the cytosine base: methylation. Cytosine methylation indicates gene silencing: methylated genes are not transcribed. </a:t>
            </a:r>
          </a:p>
          <a:p>
            <a:endParaRPr lang="en-US" altLang="en-US" dirty="0">
              <a:latin typeface="Arial" panose="020B0604020202020204" pitchFamily="34" charset="0"/>
            </a:endParaRPr>
          </a:p>
          <a:p>
            <a:r>
              <a:rPr lang="en-US" altLang="en-US" dirty="0">
                <a:latin typeface="Arial" panose="020B0604020202020204" pitchFamily="34" charset="0"/>
              </a:rPr>
              <a:t>Histone modifications also play an important role in epigenetic regulation. Histones are proteins that act as spools around which DNA winds</a:t>
            </a:r>
            <a:br>
              <a:rPr lang="en-US" altLang="en-US" dirty="0">
                <a:latin typeface="Arial" panose="020B0604020202020204" pitchFamily="34" charset="0"/>
              </a:rPr>
            </a:br>
            <a:br>
              <a:rPr lang="en-US" altLang="en-US" dirty="0">
                <a:latin typeface="Arial" panose="020B0604020202020204" pitchFamily="34" charset="0"/>
              </a:rPr>
            </a:br>
            <a:endParaRPr lang="en-US" altLang="en-US" dirty="0">
              <a:latin typeface="Arial" panose="020B0604020202020204" pitchFamily="34"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B69FD9-E9EC-4932-9D05-435C00517DE3}" type="slidenum">
              <a:rPr lang="en-US" altLang="en-US" smtClean="0"/>
              <a:pPr/>
              <a:t>6</a:t>
            </a:fld>
            <a:endParaRPr lang="en-US" altLang="en-US" dirty="0"/>
          </a:p>
        </p:txBody>
      </p:sp>
    </p:spTree>
    <p:extLst>
      <p:ext uri="{BB962C8B-B14F-4D97-AF65-F5344CB8AC3E}">
        <p14:creationId xmlns:p14="http://schemas.microsoft.com/office/powerpoint/2010/main" val="316249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Same</a:t>
            </a:r>
            <a:r>
              <a:rPr lang="en-US" baseline="0" dirty="0"/>
              <a:t> plant genome</a:t>
            </a:r>
          </a:p>
          <a:p>
            <a:r>
              <a:rPr lang="en-US" baseline="0" dirty="0"/>
              <a:t>Different epigenetic modification</a:t>
            </a:r>
          </a:p>
          <a:p>
            <a:r>
              <a:rPr lang="en-US" baseline="0" dirty="0"/>
              <a:t>Stably inherited and expressed phenotypes over multiple generations</a:t>
            </a:r>
            <a:endParaRPr lang="en-US" dirty="0"/>
          </a:p>
        </p:txBody>
      </p:sp>
      <p:sp>
        <p:nvSpPr>
          <p:cNvPr id="4" name="Slide Number Placeholder 3"/>
          <p:cNvSpPr>
            <a:spLocks noGrp="1"/>
          </p:cNvSpPr>
          <p:nvPr>
            <p:ph type="sldNum" sz="quarter" idx="10"/>
          </p:nvPr>
        </p:nvSpPr>
        <p:spPr/>
        <p:txBody>
          <a:bodyPr/>
          <a:lstStyle/>
          <a:p>
            <a:pPr>
              <a:defRPr/>
            </a:pPr>
            <a:fld id="{0C416483-E3CA-4389-B81A-1C3D07F789DD}" type="slidenum">
              <a:rPr lang="en-US" altLang="en-US" smtClean="0"/>
              <a:pPr>
                <a:defRPr/>
              </a:pPr>
              <a:t>7</a:t>
            </a:fld>
            <a:endParaRPr lang="en-US" altLang="en-US" dirty="0"/>
          </a:p>
        </p:txBody>
      </p:sp>
    </p:spTree>
    <p:extLst>
      <p:ext uri="{BB962C8B-B14F-4D97-AF65-F5344CB8AC3E}">
        <p14:creationId xmlns:p14="http://schemas.microsoft.com/office/powerpoint/2010/main" val="399534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a:t>Bacterial cells outnumber our cells 10 to 1.</a:t>
            </a:r>
          </a:p>
          <a:p>
            <a:pPr eaLnBrk="1" fontAlgn="auto" hangingPunct="1">
              <a:spcBef>
                <a:spcPts val="0"/>
              </a:spcBef>
              <a:spcAft>
                <a:spcPts val="0"/>
              </a:spcAft>
              <a:defRPr/>
            </a:pPr>
            <a:br>
              <a:rPr lang="en-US" baseline="0" dirty="0"/>
            </a:br>
            <a:r>
              <a:rPr lang="en-US" baseline="0" dirty="0"/>
              <a:t>Even bacteria contain viruses and plasmids – they too have a microbiome. </a:t>
            </a:r>
          </a:p>
          <a:p>
            <a:pPr eaLnBrk="1" fontAlgn="auto" hangingPunct="1">
              <a:spcBef>
                <a:spcPts val="0"/>
              </a:spcBef>
              <a:spcAft>
                <a:spcPts val="0"/>
              </a:spcAft>
              <a:defRPr/>
            </a:pPr>
            <a:endParaRPr lang="en-US" baseline="0" dirty="0"/>
          </a:p>
          <a:p>
            <a:pPr eaLnBrk="1" fontAlgn="auto" hangingPunct="1">
              <a:spcBef>
                <a:spcPts val="0"/>
              </a:spcBef>
              <a:spcAft>
                <a:spcPts val="0"/>
              </a:spcAft>
              <a:defRPr/>
            </a:pPr>
            <a:r>
              <a:rPr lang="en-US" altLang="en-US" sz="1200" dirty="0"/>
              <a:t>There are no sterile animals in nature. Most microbes are beneficial to their animal hosts. </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4D11AA-AF72-47DD-BA5F-35CE16E56651}" type="slidenum">
              <a:rPr lang="en-US" altLang="en-US" smtClean="0"/>
              <a:pPr/>
              <a:t>8</a:t>
            </a:fld>
            <a:endParaRPr lang="en-US" altLang="en-US" dirty="0"/>
          </a:p>
        </p:txBody>
      </p:sp>
    </p:spTree>
    <p:extLst>
      <p:ext uri="{BB962C8B-B14F-4D97-AF65-F5344CB8AC3E}">
        <p14:creationId xmlns:p14="http://schemas.microsoft.com/office/powerpoint/2010/main" val="305848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Soma – diploid cells, body cells</a:t>
            </a:r>
          </a:p>
          <a:p>
            <a:r>
              <a:rPr lang="en-US" dirty="0"/>
              <a:t>Germline – haploid</a:t>
            </a:r>
            <a:r>
              <a:rPr lang="en-US" baseline="0" dirty="0"/>
              <a:t> cells, sex cells, gametes. </a:t>
            </a:r>
            <a:br>
              <a:rPr lang="en-US" baseline="0" dirty="0"/>
            </a:br>
            <a:br>
              <a:rPr lang="en-US" baseline="0" dirty="0"/>
            </a:br>
            <a:r>
              <a:rPr lang="en-US" baseline="0" dirty="0"/>
              <a:t>https://www.youtube.com/watch?v=R42KqyxuFF0&amp;ab_channel=CarisLifeSciences</a:t>
            </a:r>
            <a:endParaRPr lang="en-US" dirty="0"/>
          </a:p>
        </p:txBody>
      </p:sp>
      <p:sp>
        <p:nvSpPr>
          <p:cNvPr id="4" name="Slide Number Placeholder 3"/>
          <p:cNvSpPr>
            <a:spLocks noGrp="1"/>
          </p:cNvSpPr>
          <p:nvPr>
            <p:ph type="sldNum" sz="quarter" idx="10"/>
          </p:nvPr>
        </p:nvSpPr>
        <p:spPr/>
        <p:txBody>
          <a:bodyPr/>
          <a:lstStyle/>
          <a:p>
            <a:pPr>
              <a:defRPr/>
            </a:pPr>
            <a:fld id="{0C416483-E3CA-4389-B81A-1C3D07F789DD}" type="slidenum">
              <a:rPr lang="en-US" altLang="en-US" smtClean="0"/>
              <a:pPr>
                <a:defRPr/>
              </a:pPr>
              <a:t>9</a:t>
            </a:fld>
            <a:endParaRPr lang="en-US" altLang="en-US" dirty="0"/>
          </a:p>
        </p:txBody>
      </p:sp>
    </p:spTree>
    <p:extLst>
      <p:ext uri="{BB962C8B-B14F-4D97-AF65-F5344CB8AC3E}">
        <p14:creationId xmlns:p14="http://schemas.microsoft.com/office/powerpoint/2010/main" val="73153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57200" y="720725"/>
            <a:ext cx="6400800" cy="36004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Researchers have pinpointed the precise genetic mutation that led to the darker moth and determined just when this mutation occurred. The mutation is on a “jumping gene,” or a transposable element, which can hop between locations on the genome.  It was not entirely the traditional narrative that the white butterflies were eaten when the trees darkened. What caused the darkening to begin with? A jumping gene initiated this color change, and then selection took place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87EE12-0101-4101-A3F1-8F5517C3663A}" type="slidenum">
              <a:rPr lang="en-US" altLang="en-US" smtClean="0"/>
              <a:pPr/>
              <a:t>10</a:t>
            </a:fld>
            <a:endParaRPr lang="en-US" altLang="en-US" dirty="0"/>
          </a:p>
        </p:txBody>
      </p:sp>
    </p:spTree>
    <p:extLst>
      <p:ext uri="{BB962C8B-B14F-4D97-AF65-F5344CB8AC3E}">
        <p14:creationId xmlns:p14="http://schemas.microsoft.com/office/powerpoint/2010/main" val="370770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416483-E3CA-4389-B81A-1C3D07F789DD}" type="slidenum">
              <a:rPr lang="en-US" altLang="en-US" smtClean="0"/>
              <a:pPr>
                <a:defRPr/>
              </a:pPr>
              <a:t>11</a:t>
            </a:fld>
            <a:endParaRPr lang="en-US" altLang="en-US" dirty="0"/>
          </a:p>
        </p:txBody>
      </p:sp>
    </p:spTree>
    <p:extLst>
      <p:ext uri="{BB962C8B-B14F-4D97-AF65-F5344CB8AC3E}">
        <p14:creationId xmlns:p14="http://schemas.microsoft.com/office/powerpoint/2010/main" val="332230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70C010-4CB1-4738-9831-CF6897E424A9}" type="slidenum">
              <a:rPr lang="en-US" altLang="en-US"/>
              <a:pPr>
                <a:defRPr/>
              </a:pPr>
              <a:t>‹#›</a:t>
            </a:fld>
            <a:endParaRPr lang="en-US" altLang="en-US" dirty="0"/>
          </a:p>
        </p:txBody>
      </p:sp>
    </p:spTree>
    <p:extLst>
      <p:ext uri="{BB962C8B-B14F-4D97-AF65-F5344CB8AC3E}">
        <p14:creationId xmlns:p14="http://schemas.microsoft.com/office/powerpoint/2010/main" val="199470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79705C-6232-4C81-BD75-96C1B2E0681F}" type="slidenum">
              <a:rPr lang="en-US" altLang="en-US"/>
              <a:pPr>
                <a:defRPr/>
              </a:pPr>
              <a:t>‹#›</a:t>
            </a:fld>
            <a:endParaRPr lang="en-US" altLang="en-US" dirty="0"/>
          </a:p>
        </p:txBody>
      </p:sp>
    </p:spTree>
    <p:extLst>
      <p:ext uri="{BB962C8B-B14F-4D97-AF65-F5344CB8AC3E}">
        <p14:creationId xmlns:p14="http://schemas.microsoft.com/office/powerpoint/2010/main" val="149779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A2417-7A13-4C53-B115-B93DB207F5A4}" type="slidenum">
              <a:rPr lang="en-US" altLang="en-US"/>
              <a:pPr>
                <a:defRPr/>
              </a:pPr>
              <a:t>‹#›</a:t>
            </a:fld>
            <a:endParaRPr lang="en-US" altLang="en-US" dirty="0"/>
          </a:p>
        </p:txBody>
      </p:sp>
    </p:spTree>
    <p:extLst>
      <p:ext uri="{BB962C8B-B14F-4D97-AF65-F5344CB8AC3E}">
        <p14:creationId xmlns:p14="http://schemas.microsoft.com/office/powerpoint/2010/main" val="146690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A0F4459-3E75-4B8B-9288-D5104378AD27}" type="slidenum">
              <a:rPr lang="en-US" altLang="en-US"/>
              <a:pPr>
                <a:defRPr/>
              </a:pPr>
              <a:t>‹#›</a:t>
            </a:fld>
            <a:endParaRPr lang="en-US" altLang="en-US" dirty="0"/>
          </a:p>
        </p:txBody>
      </p:sp>
    </p:spTree>
    <p:extLst>
      <p:ext uri="{BB962C8B-B14F-4D97-AF65-F5344CB8AC3E}">
        <p14:creationId xmlns:p14="http://schemas.microsoft.com/office/powerpoint/2010/main" val="970829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9FB41812-1EA8-4656-9A6C-496391D17E3C}" type="slidenum">
              <a:rPr lang="en-US" altLang="en-US"/>
              <a:pPr>
                <a:defRPr/>
              </a:pPr>
              <a:t>‹#›</a:t>
            </a:fld>
            <a:endParaRPr lang="en-US" altLang="en-US" dirty="0"/>
          </a:p>
        </p:txBody>
      </p:sp>
    </p:spTree>
    <p:extLst>
      <p:ext uri="{BB962C8B-B14F-4D97-AF65-F5344CB8AC3E}">
        <p14:creationId xmlns:p14="http://schemas.microsoft.com/office/powerpoint/2010/main" val="68240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5FF8DD-F2BA-419D-A7BE-E0F1A5A291AE}" type="slidenum">
              <a:rPr lang="en-US" altLang="en-US"/>
              <a:pPr>
                <a:defRPr/>
              </a:pPr>
              <a:t>‹#›</a:t>
            </a:fld>
            <a:endParaRPr lang="en-US" altLang="en-US" dirty="0"/>
          </a:p>
        </p:txBody>
      </p:sp>
    </p:spTree>
    <p:extLst>
      <p:ext uri="{BB962C8B-B14F-4D97-AF65-F5344CB8AC3E}">
        <p14:creationId xmlns:p14="http://schemas.microsoft.com/office/powerpoint/2010/main" val="20617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FC5CFA-3A8B-4C5E-94F4-A68EB592DD1F}" type="slidenum">
              <a:rPr lang="en-US" altLang="en-US"/>
              <a:pPr>
                <a:defRPr/>
              </a:pPr>
              <a:t>‹#›</a:t>
            </a:fld>
            <a:endParaRPr lang="en-US" altLang="en-US" dirty="0"/>
          </a:p>
        </p:txBody>
      </p:sp>
    </p:spTree>
    <p:extLst>
      <p:ext uri="{BB962C8B-B14F-4D97-AF65-F5344CB8AC3E}">
        <p14:creationId xmlns:p14="http://schemas.microsoft.com/office/powerpoint/2010/main" val="284577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FA4E63-DA84-4FD7-92B1-83CA41278117}" type="slidenum">
              <a:rPr lang="en-US" altLang="en-US"/>
              <a:pPr>
                <a:defRPr/>
              </a:pPr>
              <a:t>‹#›</a:t>
            </a:fld>
            <a:endParaRPr lang="en-US" altLang="en-US" dirty="0"/>
          </a:p>
        </p:txBody>
      </p:sp>
    </p:spTree>
    <p:extLst>
      <p:ext uri="{BB962C8B-B14F-4D97-AF65-F5344CB8AC3E}">
        <p14:creationId xmlns:p14="http://schemas.microsoft.com/office/powerpoint/2010/main" val="211447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DBF6CFF-BC8E-457C-A730-A909FC4E2BCF}" type="slidenum">
              <a:rPr lang="en-US" altLang="en-US"/>
              <a:pPr>
                <a:defRPr/>
              </a:pPr>
              <a:t>‹#›</a:t>
            </a:fld>
            <a:endParaRPr lang="en-US" altLang="en-US" dirty="0"/>
          </a:p>
        </p:txBody>
      </p:sp>
    </p:spTree>
    <p:extLst>
      <p:ext uri="{BB962C8B-B14F-4D97-AF65-F5344CB8AC3E}">
        <p14:creationId xmlns:p14="http://schemas.microsoft.com/office/powerpoint/2010/main" val="416731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E8950C1-3D14-480B-B559-E73A27DF88B6}" type="slidenum">
              <a:rPr lang="en-US" altLang="en-US"/>
              <a:pPr>
                <a:defRPr/>
              </a:pPr>
              <a:t>‹#›</a:t>
            </a:fld>
            <a:endParaRPr lang="en-US" altLang="en-US" dirty="0"/>
          </a:p>
        </p:txBody>
      </p:sp>
    </p:spTree>
    <p:extLst>
      <p:ext uri="{BB962C8B-B14F-4D97-AF65-F5344CB8AC3E}">
        <p14:creationId xmlns:p14="http://schemas.microsoft.com/office/powerpoint/2010/main" val="381949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39B68A0-451D-477C-868F-1626AB384B03}" type="slidenum">
              <a:rPr lang="en-US" altLang="en-US"/>
              <a:pPr>
                <a:defRPr/>
              </a:pPr>
              <a:t>‹#›</a:t>
            </a:fld>
            <a:endParaRPr lang="en-US" altLang="en-US" dirty="0"/>
          </a:p>
        </p:txBody>
      </p:sp>
    </p:spTree>
    <p:extLst>
      <p:ext uri="{BB962C8B-B14F-4D97-AF65-F5344CB8AC3E}">
        <p14:creationId xmlns:p14="http://schemas.microsoft.com/office/powerpoint/2010/main" val="117691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B4CEAF-B053-45A5-869D-FECD21F4D62F}" type="slidenum">
              <a:rPr lang="en-US" altLang="en-US"/>
              <a:pPr>
                <a:defRPr/>
              </a:pPr>
              <a:t>‹#›</a:t>
            </a:fld>
            <a:endParaRPr lang="en-US" altLang="en-US" dirty="0"/>
          </a:p>
        </p:txBody>
      </p:sp>
    </p:spTree>
    <p:extLst>
      <p:ext uri="{BB962C8B-B14F-4D97-AF65-F5344CB8AC3E}">
        <p14:creationId xmlns:p14="http://schemas.microsoft.com/office/powerpoint/2010/main" val="264990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747285-82A7-469E-960E-CC1378F26ADE}" type="slidenum">
              <a:rPr lang="en-US" altLang="en-US"/>
              <a:pPr>
                <a:defRPr/>
              </a:pPr>
              <a:t>‹#›</a:t>
            </a:fld>
            <a:endParaRPr lang="en-US" altLang="en-US" dirty="0"/>
          </a:p>
        </p:txBody>
      </p:sp>
    </p:spTree>
    <p:extLst>
      <p:ext uri="{BB962C8B-B14F-4D97-AF65-F5344CB8AC3E}">
        <p14:creationId xmlns:p14="http://schemas.microsoft.com/office/powerpoint/2010/main" val="262620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CC332D-3A55-41D3-936A-221232D62F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9CCABEC-ACD6-C9D1-62B9-56D29E1334ED}"/>
              </a:ext>
            </a:extLst>
          </p:cNvPr>
          <p:cNvPicPr>
            <a:picLocks noGrp="1" noChangeAspect="1"/>
          </p:cNvPicPr>
          <p:nvPr>
            <p:ph idx="1"/>
          </p:nvPr>
        </p:nvPicPr>
        <p:blipFill rotWithShape="1">
          <a:blip r:embed="rId2"/>
          <a:srcRect l="1546" t="3170"/>
          <a:stretch/>
        </p:blipFill>
        <p:spPr>
          <a:xfrm>
            <a:off x="210065" y="876473"/>
            <a:ext cx="6672649" cy="4807635"/>
          </a:xfrm>
        </p:spPr>
      </p:pic>
      <p:sp>
        <p:nvSpPr>
          <p:cNvPr id="4" name="Slide Number Placeholder 3">
            <a:extLst>
              <a:ext uri="{FF2B5EF4-FFF2-40B4-BE49-F238E27FC236}">
                <a16:creationId xmlns:a16="http://schemas.microsoft.com/office/drawing/2014/main" id="{5410084A-763F-1458-67B4-87FDF41795AA}"/>
              </a:ext>
            </a:extLst>
          </p:cNvPr>
          <p:cNvSpPr>
            <a:spLocks noGrp="1"/>
          </p:cNvSpPr>
          <p:nvPr>
            <p:ph type="sldNum" sz="quarter" idx="12"/>
          </p:nvPr>
        </p:nvSpPr>
        <p:spPr/>
        <p:txBody>
          <a:bodyPr/>
          <a:lstStyle/>
          <a:p>
            <a:pPr>
              <a:defRPr/>
            </a:pPr>
            <a:fld id="{5E5FF8DD-F2BA-419D-A7BE-E0F1A5A291AE}" type="slidenum">
              <a:rPr lang="en-US" altLang="en-US" smtClean="0"/>
              <a:pPr>
                <a:defRPr/>
              </a:pPr>
              <a:t>1</a:t>
            </a:fld>
            <a:endParaRPr lang="en-US" altLang="en-US" dirty="0"/>
          </a:p>
        </p:txBody>
      </p:sp>
      <p:pic>
        <p:nvPicPr>
          <p:cNvPr id="3" name="Picture 2" descr="A book cover with text&#10;&#10;Description automatically generated">
            <a:extLst>
              <a:ext uri="{FF2B5EF4-FFF2-40B4-BE49-F238E27FC236}">
                <a16:creationId xmlns:a16="http://schemas.microsoft.com/office/drawing/2014/main" id="{0B91ACCC-017B-0F84-E181-7FCD33E95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825" y="-136525"/>
            <a:ext cx="4574286" cy="6858000"/>
          </a:xfrm>
          <a:prstGeom prst="rect">
            <a:avLst/>
          </a:prstGeom>
        </p:spPr>
      </p:pic>
    </p:spTree>
    <p:extLst>
      <p:ext uri="{BB962C8B-B14F-4D97-AF65-F5344CB8AC3E}">
        <p14:creationId xmlns:p14="http://schemas.microsoft.com/office/powerpoint/2010/main" val="243002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174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0"/>
            <a:ext cx="9145603" cy="6858000"/>
          </a:xfrm>
        </p:spPr>
      </p:pic>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E323B5-0417-4A68-AC64-82F7946D5C2C}" type="slidenum">
              <a:rPr lang="en-US" altLang="en-US" sz="1400"/>
              <a:pPr>
                <a:spcBef>
                  <a:spcPct val="0"/>
                </a:spcBef>
                <a:buFontTx/>
                <a:buNone/>
              </a:pPr>
              <a:t>10</a:t>
            </a:fld>
            <a:endParaRPr lang="en-US" alt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13507"/>
            <a:ext cx="6235700" cy="1143000"/>
          </a:xfrm>
        </p:spPr>
        <p:txBody>
          <a:bodyPr/>
          <a:lstStyle/>
          <a:p>
            <a:r>
              <a:rPr lang="en-US" dirty="0"/>
              <a:t>The mobilome</a:t>
            </a:r>
          </a:p>
        </p:txBody>
      </p:sp>
      <p:sp>
        <p:nvSpPr>
          <p:cNvPr id="3" name="Content Placeholder 2"/>
          <p:cNvSpPr>
            <a:spLocks noGrp="1"/>
          </p:cNvSpPr>
          <p:nvPr>
            <p:ph idx="1"/>
          </p:nvPr>
        </p:nvSpPr>
        <p:spPr>
          <a:xfrm>
            <a:off x="254000" y="1373979"/>
            <a:ext cx="7289800" cy="4525963"/>
          </a:xfrm>
        </p:spPr>
        <p:txBody>
          <a:bodyPr/>
          <a:lstStyle/>
          <a:p>
            <a:r>
              <a:rPr lang="en-US" sz="2800" dirty="0">
                <a:latin typeface="Calibri Light" panose="020F0302020204030204" pitchFamily="34" charset="0"/>
              </a:rPr>
              <a:t>The mobilome is all mobile genetic elements in a genome. </a:t>
            </a:r>
          </a:p>
          <a:p>
            <a:r>
              <a:rPr lang="en-US" sz="2800" dirty="0">
                <a:latin typeface="Calibri Light" panose="020F0302020204030204" pitchFamily="34" charset="0"/>
              </a:rPr>
              <a:t>Transposons, or jumping genes, can move about on the genome and are major constituents of the mobilome in multi-celled animals.</a:t>
            </a:r>
          </a:p>
          <a:p>
            <a:r>
              <a:rPr lang="en-US" sz="2800" dirty="0">
                <a:latin typeface="Calibri Light" panose="020F0302020204030204" pitchFamily="34" charset="0"/>
              </a:rPr>
              <a:t>Horizontal gene transfer among bacteria is another component of the mobilome</a:t>
            </a:r>
          </a:p>
          <a:p>
            <a:r>
              <a:rPr lang="en-US" sz="2800" dirty="0">
                <a:latin typeface="Calibri Light" panose="020F0302020204030204" pitchFamily="34" charset="0"/>
              </a:rPr>
              <a:t>They may speed up evolution and introduce novel phenotypes upon which natural selection can occur</a:t>
            </a:r>
          </a:p>
        </p:txBody>
      </p:sp>
      <p:sp>
        <p:nvSpPr>
          <p:cNvPr id="4" name="Slide Number Placeholder 3"/>
          <p:cNvSpPr>
            <a:spLocks noGrp="1"/>
          </p:cNvSpPr>
          <p:nvPr>
            <p:ph type="sldNum" sz="quarter" idx="12"/>
          </p:nvPr>
        </p:nvSpPr>
        <p:spPr/>
        <p:txBody>
          <a:bodyPr/>
          <a:lstStyle/>
          <a:p>
            <a:pPr>
              <a:defRPr/>
            </a:pPr>
            <a:fld id="{5E5FF8DD-F2BA-419D-A7BE-E0F1A5A291AE}" type="slidenum">
              <a:rPr lang="en-US" altLang="en-US" smtClean="0"/>
              <a:pPr>
                <a:defRPr/>
              </a:pPr>
              <a:t>11</a:t>
            </a:fld>
            <a:endParaRPr lang="en-US" altLang="en-US" dirty="0"/>
          </a:p>
        </p:txBody>
      </p:sp>
      <p:pic>
        <p:nvPicPr>
          <p:cNvPr id="6" name="Picture 5" descr="Diagram&#10;&#10;Description automatically generated">
            <a:extLst>
              <a:ext uri="{FF2B5EF4-FFF2-40B4-BE49-F238E27FC236}">
                <a16:creationId xmlns:a16="http://schemas.microsoft.com/office/drawing/2014/main" id="{B1C77DC9-8721-37AA-13EB-DDF3C4240A5C}"/>
              </a:ext>
            </a:extLst>
          </p:cNvPr>
          <p:cNvPicPr>
            <a:picLocks noChangeAspect="1"/>
          </p:cNvPicPr>
          <p:nvPr/>
        </p:nvPicPr>
        <p:blipFill rotWithShape="1">
          <a:blip r:embed="rId3">
            <a:extLst>
              <a:ext uri="{28A0092B-C50C-407E-A947-70E740481C1C}">
                <a14:useLocalDpi xmlns:a14="http://schemas.microsoft.com/office/drawing/2010/main" val="0"/>
              </a:ext>
            </a:extLst>
          </a:blip>
          <a:srcRect l="50471" t="3918"/>
          <a:stretch/>
        </p:blipFill>
        <p:spPr>
          <a:xfrm>
            <a:off x="7543800" y="1028699"/>
            <a:ext cx="4010025" cy="5216525"/>
          </a:xfrm>
          <a:prstGeom prst="rect">
            <a:avLst/>
          </a:prstGeom>
        </p:spPr>
      </p:pic>
      <p:pic>
        <p:nvPicPr>
          <p:cNvPr id="8" name="Picture 7" descr="Diagram&#10;&#10;Description automatically generated">
            <a:extLst>
              <a:ext uri="{FF2B5EF4-FFF2-40B4-BE49-F238E27FC236}">
                <a16:creationId xmlns:a16="http://schemas.microsoft.com/office/drawing/2014/main" id="{578BE90F-D5CA-1CFF-6FE1-5B7B2C99F8CC}"/>
              </a:ext>
            </a:extLst>
          </p:cNvPr>
          <p:cNvPicPr>
            <a:picLocks noChangeAspect="1"/>
          </p:cNvPicPr>
          <p:nvPr/>
        </p:nvPicPr>
        <p:blipFill rotWithShape="1">
          <a:blip r:embed="rId3">
            <a:extLst>
              <a:ext uri="{28A0092B-C50C-407E-A947-70E740481C1C}">
                <a14:useLocalDpi xmlns:a14="http://schemas.microsoft.com/office/drawing/2010/main" val="0"/>
              </a:ext>
            </a:extLst>
          </a:blip>
          <a:srcRect l="59099" t="-2310" r="20980" b="96375"/>
          <a:stretch/>
        </p:blipFill>
        <p:spPr>
          <a:xfrm>
            <a:off x="8737600" y="523876"/>
            <a:ext cx="1612901" cy="322262"/>
          </a:xfrm>
          <a:prstGeom prst="rect">
            <a:avLst/>
          </a:prstGeom>
        </p:spPr>
      </p:pic>
    </p:spTree>
    <p:extLst>
      <p:ext uri="{BB962C8B-B14F-4D97-AF65-F5344CB8AC3E}">
        <p14:creationId xmlns:p14="http://schemas.microsoft.com/office/powerpoint/2010/main" val="359802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selection act upon?</a:t>
            </a:r>
          </a:p>
        </p:txBody>
      </p:sp>
      <p:sp>
        <p:nvSpPr>
          <p:cNvPr id="3" name="Content Placeholder 2"/>
          <p:cNvSpPr>
            <a:spLocks noGrp="1"/>
          </p:cNvSpPr>
          <p:nvPr>
            <p:ph idx="1"/>
          </p:nvPr>
        </p:nvSpPr>
        <p:spPr/>
        <p:txBody>
          <a:bodyPr/>
          <a:lstStyle/>
          <a:p>
            <a:r>
              <a:rPr lang="en-US" altLang="en-US" sz="2800" dirty="0">
                <a:latin typeface="Calibri Light" panose="020F0302020204030204" pitchFamily="34" charset="0"/>
              </a:rPr>
              <a:t>After the concepts of genes and DNA became accepted, genotype was considered the focus of selection. Natural selection occurred because of the traits of better adapted genotypes</a:t>
            </a:r>
          </a:p>
          <a:p>
            <a:r>
              <a:rPr lang="en-US" altLang="en-US" sz="2800" dirty="0">
                <a:latin typeface="Calibri Light" panose="020F0302020204030204" pitchFamily="34" charset="0"/>
              </a:rPr>
              <a:t>But it is more complicated now. The same genotype can have different phenotypes. </a:t>
            </a:r>
          </a:p>
          <a:p>
            <a:r>
              <a:rPr lang="en-US" altLang="en-US" sz="2800" dirty="0">
                <a:latin typeface="Calibri Light" panose="020F0302020204030204" pitchFamily="34" charset="0"/>
              </a:rPr>
              <a:t>Phenotype is the outward form of an organism, its biochemistry, and behavior -  all of its observable characteristics — which are influenced both by its genotype and by the environment.</a:t>
            </a:r>
          </a:p>
          <a:p>
            <a:r>
              <a:rPr lang="en-US" altLang="en-US" sz="2800" dirty="0">
                <a:latin typeface="Calibri Light" panose="020F0302020204030204" pitchFamily="34" charset="0"/>
              </a:rPr>
              <a:t>No simple tit-for-tat relationship between a gene and a phenotype</a:t>
            </a:r>
            <a:endParaRPr lang="en-US" altLang="en-US" dirty="0">
              <a:latin typeface="Calibri Light" panose="020F0302020204030204" pitchFamily="34" charset="0"/>
            </a:endParaRPr>
          </a:p>
          <a:p>
            <a:endParaRPr lang="en-US" altLang="en-US" dirty="0">
              <a:latin typeface="Calibri Light" panose="020F0302020204030204" pitchFamily="34" charset="0"/>
            </a:endParaRPr>
          </a:p>
          <a:p>
            <a:endParaRPr lang="en-US" altLang="en-US" dirty="0">
              <a:latin typeface="Calibri Light" panose="020F0302020204030204" pitchFamily="34" charset="0"/>
            </a:endParaRPr>
          </a:p>
          <a:p>
            <a:endParaRPr lang="en-US"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pPr>
              <a:defRPr/>
            </a:pPr>
            <a:fld id="{5E5FF8DD-F2BA-419D-A7BE-E0F1A5A291AE}" type="slidenum">
              <a:rPr lang="en-US" altLang="en-US" smtClean="0"/>
              <a:pPr>
                <a:defRPr/>
              </a:pPr>
              <a:t>2</a:t>
            </a:fld>
            <a:endParaRPr lang="en-US" altLang="en-US" dirty="0"/>
          </a:p>
        </p:txBody>
      </p:sp>
    </p:spTree>
    <p:extLst>
      <p:ext uri="{BB962C8B-B14F-4D97-AF65-F5344CB8AC3E}">
        <p14:creationId xmlns:p14="http://schemas.microsoft.com/office/powerpoint/2010/main" val="179675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Phenotypic plasticity</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0F06A1-81E5-473A-A1B3-48FBEDB8E1AE}" type="slidenum">
              <a:rPr lang="en-US" altLang="en-US" sz="1400"/>
              <a:pPr>
                <a:spcBef>
                  <a:spcPct val="0"/>
                </a:spcBef>
                <a:buFontTx/>
                <a:buNone/>
              </a:pPr>
              <a:t>3</a:t>
            </a:fld>
            <a:endParaRPr lang="en-US" altLang="en-US" sz="1400" dirty="0"/>
          </a:p>
        </p:txBody>
      </p:sp>
      <p:pic>
        <p:nvPicPr>
          <p:cNvPr id="143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58112"/>
            <a:ext cx="8969513" cy="413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4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resentation\The New Heredity.jpg"/>
          <p:cNvPicPr>
            <a:picLocks noChangeAspect="1" noChangeArrowheads="1"/>
          </p:cNvPicPr>
          <p:nvPr/>
        </p:nvPicPr>
        <p:blipFill>
          <a:blip r:embed="rId3" cstate="print"/>
          <a:srcRect t="17233" r="28807" b="21096"/>
          <a:stretch>
            <a:fillRect/>
          </a:stretch>
        </p:blipFill>
        <p:spPr bwMode="auto">
          <a:xfrm>
            <a:off x="226674" y="1066800"/>
            <a:ext cx="7302926" cy="5499100"/>
          </a:xfrm>
          <a:prstGeom prst="rect">
            <a:avLst/>
          </a:prstGeom>
          <a:noFill/>
        </p:spPr>
      </p:pic>
      <p:sp>
        <p:nvSpPr>
          <p:cNvPr id="3" name="TextBox 2"/>
          <p:cNvSpPr txBox="1"/>
          <p:nvPr/>
        </p:nvSpPr>
        <p:spPr>
          <a:xfrm>
            <a:off x="7620000" y="228601"/>
            <a:ext cx="4089400" cy="2677656"/>
          </a:xfrm>
          <a:prstGeom prst="rect">
            <a:avLst/>
          </a:prstGeom>
          <a:solidFill>
            <a:schemeClr val="bg1"/>
          </a:solidFill>
          <a:ln>
            <a:noFill/>
          </a:ln>
        </p:spPr>
        <p:txBody>
          <a:bodyPr wrap="square" rtlCol="0">
            <a:spAutoFit/>
          </a:bodyPr>
          <a:lstStyle/>
          <a:p>
            <a:r>
              <a:rPr lang="en-US" sz="2400" i="1" dirty="0"/>
              <a:t>Our bodies respond to our environment // By flicking some genes on, others off // Then, when we reproduce, it seems we don’t just pass on genes // But our on-off patterns too.</a:t>
            </a:r>
          </a:p>
        </p:txBody>
      </p:sp>
      <p:sp>
        <p:nvSpPr>
          <p:cNvPr id="6" name="Title 1"/>
          <p:cNvSpPr>
            <a:spLocks noGrp="1"/>
          </p:cNvSpPr>
          <p:nvPr>
            <p:ph type="title"/>
          </p:nvPr>
        </p:nvSpPr>
        <p:spPr>
          <a:xfrm>
            <a:off x="0" y="12701"/>
            <a:ext cx="5455920" cy="1143000"/>
          </a:xfrm>
        </p:spPr>
        <p:txBody>
          <a:bodyPr/>
          <a:lstStyle/>
          <a:p>
            <a:r>
              <a:rPr lang="en-US" dirty="0"/>
              <a:t>Epigenetics</a:t>
            </a:r>
          </a:p>
        </p:txBody>
      </p:sp>
    </p:spTree>
    <p:extLst>
      <p:ext uri="{BB962C8B-B14F-4D97-AF65-F5344CB8AC3E}">
        <p14:creationId xmlns:p14="http://schemas.microsoft.com/office/powerpoint/2010/main" val="12507037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altLang="en-US" dirty="0"/>
              <a:t>The epigenome</a:t>
            </a:r>
          </a:p>
        </p:txBody>
      </p:sp>
      <p:sp>
        <p:nvSpPr>
          <p:cNvPr id="66563" name="Content Placeholder 2"/>
          <p:cNvSpPr>
            <a:spLocks noGrp="1"/>
          </p:cNvSpPr>
          <p:nvPr>
            <p:ph idx="1"/>
          </p:nvPr>
        </p:nvSpPr>
        <p:spPr/>
        <p:txBody>
          <a:bodyPr>
            <a:normAutofit/>
          </a:bodyPr>
          <a:lstStyle/>
          <a:p>
            <a:pPr>
              <a:defRPr/>
            </a:pPr>
            <a:r>
              <a:rPr lang="en-US" altLang="en-US" sz="2800" dirty="0"/>
              <a:t>For decades, change in an organism’s DNA sequence has been considered the primary mode of evolutionary change.</a:t>
            </a:r>
          </a:p>
          <a:p>
            <a:pPr>
              <a:defRPr/>
            </a:pPr>
            <a:r>
              <a:rPr lang="en-US" altLang="en-US" sz="2800" dirty="0"/>
              <a:t>However, environmental contexts around DNA can alter what genes are turned on and off. </a:t>
            </a:r>
          </a:p>
          <a:p>
            <a:pPr>
              <a:defRPr/>
            </a:pPr>
            <a:r>
              <a:rPr lang="en-US" altLang="en-US" sz="2800" dirty="0"/>
              <a:t>The same DNA sequence can produce different phenotypes through epigenetic modifications</a:t>
            </a:r>
          </a:p>
          <a:p>
            <a:pPr>
              <a:defRPr/>
            </a:pPr>
            <a:r>
              <a:rPr lang="en-US" altLang="en-US" sz="2800" dirty="0"/>
              <a:t>Epigenetic modifications can even be passed on to offspring</a:t>
            </a:r>
          </a:p>
          <a:p>
            <a:pPr>
              <a:defRPr/>
            </a:pPr>
            <a:r>
              <a:rPr lang="en-US" altLang="en-US" sz="2800" dirty="0"/>
              <a:t>The epigenome: the biochemical markers that modify the products of the genome</a:t>
            </a:r>
          </a:p>
          <a:p>
            <a:pPr marL="0" indent="0">
              <a:buNone/>
              <a:defRPr/>
            </a:pPr>
            <a:endParaRPr lang="en-US" altLang="en-US" sz="2800" dirty="0"/>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40</a:t>
            </a:r>
          </a:p>
        </p:txBody>
      </p:sp>
    </p:spTree>
    <p:extLst>
      <p:ext uri="{BB962C8B-B14F-4D97-AF65-F5344CB8AC3E}">
        <p14:creationId xmlns:p14="http://schemas.microsoft.com/office/powerpoint/2010/main" val="245941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3" name="Content Placeholder 2"/>
          <p:cNvSpPr>
            <a:spLocks noGrp="1"/>
          </p:cNvSpPr>
          <p:nvPr>
            <p:ph idx="1"/>
          </p:nvPr>
        </p:nvSpPr>
        <p:spPr>
          <a:xfrm>
            <a:off x="406400" y="272760"/>
            <a:ext cx="6560647" cy="7267861"/>
          </a:xfrm>
        </p:spPr>
        <p:txBody>
          <a:bodyPr/>
          <a:lstStyle/>
          <a:p>
            <a:r>
              <a:rPr lang="en-US" altLang="en-US" sz="2800" dirty="0"/>
              <a:t>These biochemicals markers can bind to DNA and change its function without modifying DNA sequence</a:t>
            </a:r>
          </a:p>
          <a:p>
            <a:r>
              <a:rPr lang="en-US" altLang="en-US" sz="2800" dirty="0"/>
              <a:t>Methylation and histone modifications are two types of epigenetic mechanisms that can turn genes on and off</a:t>
            </a:r>
          </a:p>
          <a:p>
            <a:r>
              <a:rPr lang="en-US" altLang="en-US" sz="2800" dirty="0"/>
              <a:t>They develop from environmental exposures (stress, chemicals, environmental change). </a:t>
            </a:r>
          </a:p>
          <a:p>
            <a:endParaRPr lang="en-US" altLang="en-US" sz="2400" dirty="0"/>
          </a:p>
          <a:p>
            <a:pPr marL="457200" lvl="1" indent="0">
              <a:buNone/>
            </a:pPr>
            <a:endParaRPr lang="en-US" altLang="en-US" sz="2000" dirty="0"/>
          </a:p>
        </p:txBody>
      </p:sp>
      <p:sp>
        <p:nvSpPr>
          <p:cNvPr id="148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3186BB-9BBC-49B2-868C-2DEC4CB9C0E7}" type="slidenum">
              <a:rPr lang="en-US" altLang="en-US" sz="1400"/>
              <a:pPr>
                <a:spcBef>
                  <a:spcPct val="0"/>
                </a:spcBef>
                <a:buFontTx/>
                <a:buNone/>
              </a:pPr>
              <a:t>6</a:t>
            </a:fld>
            <a:endParaRPr lang="en-US" altLang="en-US" sz="1400" dirty="0"/>
          </a:p>
        </p:txBody>
      </p:sp>
      <p:pic>
        <p:nvPicPr>
          <p:cNvPr id="148485" name="Picture 3" descr="C:\Users\JAS\Desktop\6a00e5500940a98834017c32491718970b-500wi.jpg"/>
          <p:cNvPicPr>
            <a:picLocks noChangeAspect="1" noChangeArrowheads="1"/>
          </p:cNvPicPr>
          <p:nvPr/>
        </p:nvPicPr>
        <p:blipFill>
          <a:blip r:embed="rId3">
            <a:extLst>
              <a:ext uri="{28A0092B-C50C-407E-A947-70E740481C1C}">
                <a14:useLocalDpi xmlns:a14="http://schemas.microsoft.com/office/drawing/2010/main" val="0"/>
              </a:ext>
            </a:extLst>
          </a:blip>
          <a:srcRect r="28229"/>
          <a:stretch>
            <a:fillRect/>
          </a:stretch>
        </p:blipFill>
        <p:spPr bwMode="auto">
          <a:xfrm>
            <a:off x="7284145" y="272760"/>
            <a:ext cx="2401771" cy="630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1524001" y="238125"/>
            <a:ext cx="9032875" cy="1143000"/>
          </a:xfrm>
        </p:spPr>
        <p:txBody>
          <a:bodyPr>
            <a:normAutofit/>
          </a:bodyPr>
          <a:lstStyle/>
          <a:p>
            <a:pPr>
              <a:defRPr/>
            </a:pPr>
            <a:r>
              <a:rPr lang="en-US" altLang="en-US" dirty="0"/>
              <a:t>Epigenetics and natural selection</a:t>
            </a:r>
            <a:endParaRPr lang="en-US" altLang="en-US" i="1" dirty="0"/>
          </a:p>
        </p:txBody>
      </p:sp>
      <p:sp>
        <p:nvSpPr>
          <p:cNvPr id="151555" name="Content Placeholder 2"/>
          <p:cNvSpPr>
            <a:spLocks noGrp="1"/>
          </p:cNvSpPr>
          <p:nvPr>
            <p:ph idx="1"/>
          </p:nvPr>
        </p:nvSpPr>
        <p:spPr>
          <a:xfrm>
            <a:off x="355600" y="1804989"/>
            <a:ext cx="5989638" cy="4916487"/>
          </a:xfrm>
        </p:spPr>
        <p:txBody>
          <a:bodyPr/>
          <a:lstStyle/>
          <a:p>
            <a:r>
              <a:rPr lang="en-US" altLang="en-US" sz="2400" dirty="0">
                <a:latin typeface="Calibri Light" panose="020F0302020204030204" pitchFamily="34" charset="0"/>
              </a:rPr>
              <a:t>Researchers created </a:t>
            </a:r>
            <a:r>
              <a:rPr lang="en-US" altLang="en-US" sz="2400" i="1" dirty="0">
                <a:latin typeface="Calibri Light" panose="020F0302020204030204" pitchFamily="34" charset="0"/>
              </a:rPr>
              <a:t>Arabidopsis </a:t>
            </a:r>
            <a:r>
              <a:rPr lang="en-US" altLang="en-US" sz="2400" dirty="0">
                <a:latin typeface="Calibri Light" panose="020F0302020204030204" pitchFamily="34" charset="0"/>
              </a:rPr>
              <a:t>plants with distinct patterns of low and high methylation sites in their genomes</a:t>
            </a:r>
          </a:p>
          <a:p>
            <a:r>
              <a:rPr lang="en-US" altLang="en-US" sz="2400" dirty="0">
                <a:latin typeface="Calibri Light" panose="020F0302020204030204" pitchFamily="34" charset="0"/>
              </a:rPr>
              <a:t>DNA methylation patterns were associated with heritable variation in flowering time and root length</a:t>
            </a:r>
          </a:p>
          <a:p>
            <a:r>
              <a:rPr lang="en-US" altLang="en-US" sz="2400" dirty="0">
                <a:latin typeface="Calibri Light" panose="020F0302020204030204" pitchFamily="34" charset="0"/>
              </a:rPr>
              <a:t>Methylation patterns were stable over the eight generations </a:t>
            </a:r>
          </a:p>
          <a:p>
            <a:r>
              <a:rPr lang="en-US" altLang="en-US" sz="2400" dirty="0">
                <a:latin typeface="Calibri Light" panose="020F0302020204030204" pitchFamily="34" charset="0"/>
              </a:rPr>
              <a:t>Showed that methylation has an impact on phenotypic variation that selection can act upon</a:t>
            </a:r>
          </a:p>
          <a:p>
            <a:endParaRPr lang="en-US" altLang="en-US" sz="1600" dirty="0">
              <a:latin typeface="Calibri Light" panose="020F0302020204030204" pitchFamily="34" charset="0"/>
            </a:endParaRP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42965D-17F5-4B26-99A0-7BFC65726285}" type="slidenum">
              <a:rPr lang="en-US" altLang="en-US" sz="1400"/>
              <a:pPr>
                <a:spcBef>
                  <a:spcPct val="0"/>
                </a:spcBef>
                <a:buFontTx/>
                <a:buNone/>
              </a:pPr>
              <a:t>7</a:t>
            </a:fld>
            <a:endParaRPr lang="en-US" altLang="en-US" sz="1400" dirty="0"/>
          </a:p>
        </p:txBody>
      </p:sp>
      <p:pic>
        <p:nvPicPr>
          <p:cNvPr id="151557" name="Picture 6" descr="http://www.nature.com/ncomms/2013/131128/ncomms3875/images/ncomms3875-f1.jpg"/>
          <p:cNvPicPr>
            <a:picLocks noChangeAspect="1" noChangeArrowheads="1"/>
          </p:cNvPicPr>
          <p:nvPr/>
        </p:nvPicPr>
        <p:blipFill>
          <a:blip r:embed="rId3">
            <a:extLst>
              <a:ext uri="{28A0092B-C50C-407E-A947-70E740481C1C}">
                <a14:useLocalDpi xmlns:a14="http://schemas.microsoft.com/office/drawing/2010/main" val="0"/>
              </a:ext>
            </a:extLst>
          </a:blip>
          <a:srcRect r="46352"/>
          <a:stretch>
            <a:fillRect/>
          </a:stretch>
        </p:blipFill>
        <p:spPr bwMode="auto">
          <a:xfrm>
            <a:off x="6496051" y="1841501"/>
            <a:ext cx="381317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2578" name="Title 1"/>
          <p:cNvSpPr>
            <a:spLocks noGrp="1"/>
          </p:cNvSpPr>
          <p:nvPr>
            <p:ph type="title"/>
          </p:nvPr>
        </p:nvSpPr>
        <p:spPr>
          <a:xfrm>
            <a:off x="5753100" y="274638"/>
            <a:ext cx="4914900" cy="1143000"/>
          </a:xfrm>
        </p:spPr>
        <p:txBody>
          <a:bodyPr/>
          <a:lstStyle/>
          <a:p>
            <a:r>
              <a:rPr lang="en-US" altLang="en-US" dirty="0"/>
              <a:t>Microbiomes</a:t>
            </a:r>
          </a:p>
        </p:txBody>
      </p:sp>
      <p:sp>
        <p:nvSpPr>
          <p:cNvPr id="15257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03A812-2A5B-4135-BE9F-118E46566B75}" type="slidenum">
              <a:rPr lang="en-US" altLang="en-US" sz="1400"/>
              <a:pPr>
                <a:spcBef>
                  <a:spcPct val="0"/>
                </a:spcBef>
                <a:buFontTx/>
                <a:buNone/>
              </a:pPr>
              <a:t>8</a:t>
            </a:fld>
            <a:endParaRPr lang="en-US" altLang="en-US" sz="1400" dirty="0"/>
          </a:p>
        </p:txBody>
      </p:sp>
      <p:sp>
        <p:nvSpPr>
          <p:cNvPr id="152580" name="Content Placeholder 2"/>
          <p:cNvSpPr>
            <a:spLocks noGrp="1"/>
          </p:cNvSpPr>
          <p:nvPr>
            <p:ph idx="1"/>
          </p:nvPr>
        </p:nvSpPr>
        <p:spPr>
          <a:xfrm>
            <a:off x="101600" y="274638"/>
            <a:ext cx="4810327" cy="5668965"/>
          </a:xfrm>
        </p:spPr>
        <p:txBody>
          <a:bodyPr/>
          <a:lstStyle/>
          <a:p>
            <a:r>
              <a:rPr lang="en-US" altLang="en-US" sz="2300" dirty="0">
                <a:latin typeface="Calibri Light" panose="020F0302020204030204" pitchFamily="34" charset="0"/>
              </a:rPr>
              <a:t>Animals and plants are associated with a diverse array of resident microbiota.</a:t>
            </a:r>
          </a:p>
          <a:p>
            <a:r>
              <a:rPr lang="en-US" altLang="en-US" sz="2300" dirty="0">
                <a:latin typeface="Calibri Light" panose="020F0302020204030204" pitchFamily="34" charset="0"/>
              </a:rPr>
              <a:t>Metagenome: the genome of an organism inclusive of the bacteria, viruses and other microbiota living within and on it</a:t>
            </a:r>
          </a:p>
          <a:p>
            <a:r>
              <a:rPr lang="en-US" altLang="en-US" sz="2300" dirty="0">
                <a:latin typeface="Calibri Light" panose="020F0302020204030204" pitchFamily="34" charset="0"/>
              </a:rPr>
              <a:t>Besides producing their own biochemicals, organisms in the microbiome can alter host gene expression and its products in their host</a:t>
            </a:r>
          </a:p>
          <a:p>
            <a:r>
              <a:rPr lang="en-US" altLang="en-US" sz="2300" dirty="0">
                <a:latin typeface="Calibri Light" panose="020F0302020204030204" pitchFamily="34" charset="0"/>
              </a:rPr>
              <a:t>Horizontal gene transfer can take place among the constituent microbiota of an organism</a:t>
            </a:r>
          </a:p>
          <a:p>
            <a:r>
              <a:rPr lang="en-US" altLang="en-US" sz="2300" dirty="0">
                <a:latin typeface="Calibri Light" panose="020F0302020204030204" pitchFamily="34" charset="0"/>
              </a:rPr>
              <a:t>Holobiont: the view of an organism as a collection of organism</a:t>
            </a:r>
          </a:p>
          <a:p>
            <a:endParaRPr lang="en-US" altLang="en-US" sz="2400" dirty="0">
              <a:latin typeface="Calibri Light" panose="020F0302020204030204" pitchFamily="34" charset="0"/>
            </a:endParaRPr>
          </a:p>
        </p:txBody>
      </p:sp>
      <p:pic>
        <p:nvPicPr>
          <p:cNvPr id="3" name="Picture 2">
            <a:extLst>
              <a:ext uri="{FF2B5EF4-FFF2-40B4-BE49-F238E27FC236}">
                <a16:creationId xmlns:a16="http://schemas.microsoft.com/office/drawing/2014/main" id="{3FEF1B3A-6E77-B584-C062-692B4ED24397}"/>
              </a:ext>
            </a:extLst>
          </p:cNvPr>
          <p:cNvPicPr>
            <a:picLocks noChangeAspect="1"/>
          </p:cNvPicPr>
          <p:nvPr/>
        </p:nvPicPr>
        <p:blipFill>
          <a:blip r:embed="rId3"/>
          <a:stretch>
            <a:fillRect/>
          </a:stretch>
        </p:blipFill>
        <p:spPr>
          <a:xfrm>
            <a:off x="4911927" y="1664494"/>
            <a:ext cx="7178473" cy="4333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09600" y="274638"/>
            <a:ext cx="5308600" cy="1143000"/>
          </a:xfrm>
        </p:spPr>
        <p:txBody>
          <a:bodyPr/>
          <a:lstStyle/>
          <a:p>
            <a:r>
              <a:rPr lang="en-US" altLang="en-US" dirty="0"/>
              <a:t>The microbiome and natural selection</a:t>
            </a:r>
          </a:p>
        </p:txBody>
      </p:sp>
      <p:sp>
        <p:nvSpPr>
          <p:cNvPr id="6147" name="Content Placeholder 2"/>
          <p:cNvSpPr>
            <a:spLocks noGrp="1"/>
          </p:cNvSpPr>
          <p:nvPr>
            <p:ph idx="1"/>
          </p:nvPr>
        </p:nvSpPr>
        <p:spPr>
          <a:xfrm>
            <a:off x="0" y="1767841"/>
            <a:ext cx="6883400" cy="4953635"/>
          </a:xfrm>
        </p:spPr>
        <p:txBody>
          <a:bodyPr/>
          <a:lstStyle/>
          <a:p>
            <a:r>
              <a:rPr lang="en-US" altLang="en-US" sz="2800" dirty="0">
                <a:latin typeface="Calibri Light" panose="020F0302020204030204" pitchFamily="34" charset="0"/>
              </a:rPr>
              <a:t>The influence of the microbiome on the host soma (body cells) and germline (sex cells, i.e., eggs and sperm) can potentially give rise to novel phenotypes that natural selection can then act upon</a:t>
            </a:r>
          </a:p>
          <a:p>
            <a:pPr lvl="1"/>
            <a:r>
              <a:rPr lang="en-US" altLang="en-US" sz="2000" dirty="0">
                <a:latin typeface="Calibri Light" panose="020F0302020204030204" pitchFamily="34" charset="0"/>
              </a:rPr>
              <a:t>The microbiome can be shared and inherited (B). Changes in its composition can alter fitness.</a:t>
            </a:r>
          </a:p>
          <a:p>
            <a:pPr lvl="1"/>
            <a:r>
              <a:rPr lang="en-US" altLang="en-US" sz="2000" dirty="0">
                <a:latin typeface="Calibri Light" panose="020F0302020204030204" pitchFamily="34" charset="0"/>
              </a:rPr>
              <a:t>The microbiome can alter gene expression in germline cells and create conditions that influence traits (C)</a:t>
            </a:r>
          </a:p>
          <a:p>
            <a:pPr lvl="1"/>
            <a:r>
              <a:rPr lang="en-US" altLang="en-US" sz="2000" dirty="0">
                <a:latin typeface="Calibri Light" panose="020F0302020204030204" pitchFamily="34" charset="0"/>
              </a:rPr>
              <a:t>The microbiome can alter germline cells through epigenetic mechanisms that can be inherited in subsequent generations. (D)</a:t>
            </a:r>
          </a:p>
          <a:p>
            <a:pPr marL="0" indent="0">
              <a:buNone/>
            </a:pPr>
            <a:endParaRPr lang="en-US" altLang="en-US" sz="2000" dirty="0">
              <a:latin typeface="Calibri Light" panose="020F0302020204030204" pitchFamily="34" charset="0"/>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9767A6-AFCA-45F3-952F-62FEB714353A}" type="slidenum">
              <a:rPr lang="en-US" altLang="en-US" sz="1400"/>
              <a:pPr>
                <a:spcBef>
                  <a:spcPct val="0"/>
                </a:spcBef>
                <a:buFontTx/>
                <a:buNone/>
              </a:pPr>
              <a:t>9</a:t>
            </a:fld>
            <a:endParaRPr lang="en-US" altLang="en-US" sz="1400" dirty="0"/>
          </a:p>
        </p:txBody>
      </p:sp>
      <p:pic>
        <p:nvPicPr>
          <p:cNvPr id="5" name="Content Placeholder 4"/>
          <p:cNvPicPr>
            <a:picLocks noChangeAspect="1"/>
          </p:cNvPicPr>
          <p:nvPr/>
        </p:nvPicPr>
        <p:blipFill rotWithShape="1">
          <a:blip r:embed="rId3">
            <a:extLst>
              <a:ext uri="{28A0092B-C50C-407E-A947-70E740481C1C}">
                <a14:useLocalDpi xmlns:a14="http://schemas.microsoft.com/office/drawing/2010/main" val="0"/>
              </a:ext>
            </a:extLst>
          </a:blip>
          <a:srcRect b="-1408"/>
          <a:stretch/>
        </p:blipFill>
        <p:spPr bwMode="auto">
          <a:xfrm>
            <a:off x="7188202" y="238859"/>
            <a:ext cx="4559298" cy="63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4757</TotalTime>
  <Words>819</Words>
  <Application>Microsoft Office PowerPoint</Application>
  <PresentationFormat>Widescreen</PresentationFormat>
  <Paragraphs>81</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Default Design</vt:lpstr>
      <vt:lpstr>PowerPoint Presentation</vt:lpstr>
      <vt:lpstr>What does selection act upon?</vt:lpstr>
      <vt:lpstr>Phenotypic plasticity</vt:lpstr>
      <vt:lpstr>Epigenetics</vt:lpstr>
      <vt:lpstr>The epigenome</vt:lpstr>
      <vt:lpstr>PowerPoint Presentation</vt:lpstr>
      <vt:lpstr>Epigenetics and natural selection</vt:lpstr>
      <vt:lpstr>Microbiomes</vt:lpstr>
      <vt:lpstr>The microbiome and natural selection</vt:lpstr>
      <vt:lpstr>PowerPoint Presentation</vt:lpstr>
      <vt:lpstr>The mobilome</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Stallins</dc:creator>
  <cp:lastModifiedBy>Stallins, Jon A.</cp:lastModifiedBy>
  <cp:revision>573</cp:revision>
  <dcterms:created xsi:type="dcterms:W3CDTF">2003-09-10T00:10:26Z</dcterms:created>
  <dcterms:modified xsi:type="dcterms:W3CDTF">2023-10-19T13:21:40Z</dcterms:modified>
</cp:coreProperties>
</file>