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317" r:id="rId2"/>
    <p:sldId id="720" r:id="rId3"/>
    <p:sldId id="398" r:id="rId4"/>
    <p:sldId id="399" r:id="rId5"/>
    <p:sldId id="365" r:id="rId6"/>
    <p:sldId id="401" r:id="rId7"/>
    <p:sldId id="257" r:id="rId8"/>
    <p:sldId id="258" r:id="rId9"/>
    <p:sldId id="414" r:id="rId10"/>
    <p:sldId id="548" r:id="rId11"/>
    <p:sldId id="360" r:id="rId12"/>
    <p:sldId id="404" r:id="rId13"/>
    <p:sldId id="478" r:id="rId14"/>
    <p:sldId id="423" r:id="rId15"/>
    <p:sldId id="620" r:id="rId16"/>
    <p:sldId id="570" r:id="rId17"/>
    <p:sldId id="664" r:id="rId18"/>
    <p:sldId id="661" r:id="rId19"/>
    <p:sldId id="530" r:id="rId20"/>
    <p:sldId id="410" r:id="rId21"/>
    <p:sldId id="590" r:id="rId22"/>
    <p:sldId id="417" r:id="rId23"/>
    <p:sldId id="416" r:id="rId24"/>
    <p:sldId id="418" r:id="rId25"/>
    <p:sldId id="721" r:id="rId26"/>
    <p:sldId id="568" r:id="rId27"/>
    <p:sldId id="615" r:id="rId28"/>
    <p:sldId id="567" r:id="rId29"/>
    <p:sldId id="561" r:id="rId30"/>
    <p:sldId id="722" r:id="rId31"/>
    <p:sldId id="614" r:id="rId32"/>
    <p:sldId id="665" r:id="rId33"/>
    <p:sldId id="723" r:id="rId34"/>
    <p:sldId id="581" r:id="rId35"/>
    <p:sldId id="564" r:id="rId36"/>
    <p:sldId id="563" r:id="rId37"/>
    <p:sldId id="666" r:id="rId38"/>
    <p:sldId id="521" r:id="rId39"/>
    <p:sldId id="657" r:id="rId40"/>
    <p:sldId id="565" r:id="rId41"/>
    <p:sldId id="668" r:id="rId42"/>
    <p:sldId id="566" r:id="rId43"/>
    <p:sldId id="669" r:id="rId44"/>
    <p:sldId id="673" r:id="rId45"/>
    <p:sldId id="641" r:id="rId46"/>
    <p:sldId id="670" r:id="rId47"/>
    <p:sldId id="409" r:id="rId48"/>
    <p:sldId id="493" r:id="rId49"/>
    <p:sldId id="494" r:id="rId50"/>
    <p:sldId id="589" r:id="rId51"/>
    <p:sldId id="718" r:id="rId52"/>
    <p:sldId id="618" r:id="rId53"/>
    <p:sldId id="261" r:id="rId54"/>
    <p:sldId id="262" r:id="rId55"/>
    <p:sldId id="263" r:id="rId56"/>
    <p:sldId id="264" r:id="rId57"/>
    <p:sldId id="714" r:id="rId58"/>
    <p:sldId id="439" r:id="rId59"/>
    <p:sldId id="522" r:id="rId60"/>
    <p:sldId id="481" r:id="rId61"/>
    <p:sldId id="440" r:id="rId62"/>
    <p:sldId id="471" r:id="rId63"/>
    <p:sldId id="534" r:id="rId64"/>
    <p:sldId id="642" r:id="rId65"/>
    <p:sldId id="461" r:id="rId66"/>
    <p:sldId id="454" r:id="rId67"/>
    <p:sldId id="724" r:id="rId68"/>
    <p:sldId id="712" r:id="rId69"/>
    <p:sldId id="690" r:id="rId70"/>
    <p:sldId id="656" r:id="rId71"/>
    <p:sldId id="396" r:id="rId72"/>
    <p:sldId id="455" r:id="rId73"/>
    <p:sldId id="578" r:id="rId74"/>
    <p:sldId id="457" r:id="rId75"/>
    <p:sldId id="577" r:id="rId76"/>
    <p:sldId id="709" r:id="rId77"/>
    <p:sldId id="644" r:id="rId78"/>
    <p:sldId id="711" r:id="rId79"/>
    <p:sldId id="645" r:id="rId80"/>
    <p:sldId id="692" r:id="rId81"/>
    <p:sldId id="728" r:id="rId82"/>
    <p:sldId id="463" r:id="rId83"/>
    <p:sldId id="727" r:id="rId84"/>
    <p:sldId id="266" r:id="rId85"/>
    <p:sldId id="630" r:id="rId86"/>
    <p:sldId id="621" r:id="rId87"/>
    <p:sldId id="726" r:id="rId88"/>
    <p:sldId id="574" r:id="rId89"/>
    <p:sldId id="686" r:id="rId90"/>
    <p:sldId id="683" r:id="rId91"/>
    <p:sldId id="682" r:id="rId92"/>
    <p:sldId id="646" r:id="rId93"/>
    <p:sldId id="639" r:id="rId94"/>
    <p:sldId id="708" r:id="rId95"/>
    <p:sldId id="701" r:id="rId96"/>
    <p:sldId id="698" r:id="rId97"/>
    <p:sldId id="717" r:id="rId98"/>
    <p:sldId id="719" r:id="rId99"/>
    <p:sldId id="715" r:id="rId100"/>
    <p:sldId id="695" r:id="rId101"/>
    <p:sldId id="607" r:id="rId102"/>
    <p:sldId id="608" r:id="rId103"/>
    <p:sldId id="383" r:id="rId10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A57CAC61-2790-4237-AB17-CBBB74C38334}">
          <p14:sldIdLst>
            <p14:sldId id="317"/>
            <p14:sldId id="720"/>
            <p14:sldId id="398"/>
            <p14:sldId id="399"/>
            <p14:sldId id="365"/>
            <p14:sldId id="401"/>
            <p14:sldId id="257"/>
            <p14:sldId id="258"/>
            <p14:sldId id="414"/>
            <p14:sldId id="548"/>
            <p14:sldId id="360"/>
            <p14:sldId id="404"/>
            <p14:sldId id="478"/>
          </p14:sldIdLst>
        </p14:section>
        <p14:section name="Trophic cascades" id="{B953437A-2E53-485E-962D-68366A530BEA}">
          <p14:sldIdLst>
            <p14:sldId id="423"/>
            <p14:sldId id="620"/>
          </p14:sldIdLst>
        </p14:section>
        <p14:section name="Yellowstone" id="{1C0BF92C-5563-4444-B62C-75F421C0B574}">
          <p14:sldIdLst>
            <p14:sldId id="570"/>
            <p14:sldId id="664"/>
            <p14:sldId id="661"/>
            <p14:sldId id="530"/>
          </p14:sldIdLst>
        </p14:section>
        <p14:section name="Dingos and mesopredator release" id="{545CE0CC-D501-4436-AADB-6C898EC6B012}">
          <p14:sldIdLst>
            <p14:sldId id="410"/>
            <p14:sldId id="590"/>
            <p14:sldId id="417"/>
            <p14:sldId id="416"/>
            <p14:sldId id="418"/>
            <p14:sldId id="721"/>
            <p14:sldId id="568"/>
            <p14:sldId id="615"/>
            <p14:sldId id="567"/>
            <p14:sldId id="561"/>
            <p14:sldId id="722"/>
            <p14:sldId id="614"/>
            <p14:sldId id="665"/>
            <p14:sldId id="723"/>
            <p14:sldId id="581"/>
            <p14:sldId id="564"/>
            <p14:sldId id="563"/>
            <p14:sldId id="666"/>
            <p14:sldId id="521"/>
            <p14:sldId id="657"/>
            <p14:sldId id="565"/>
            <p14:sldId id="668"/>
            <p14:sldId id="566"/>
            <p14:sldId id="669"/>
          </p14:sldIdLst>
        </p14:section>
        <p14:section name="Thinking more critically about trophic cascades" id="{6CD2F9CD-675E-4479-811A-065E6A31E4C8}">
          <p14:sldIdLst>
            <p14:sldId id="673"/>
            <p14:sldId id="641"/>
            <p14:sldId id="670"/>
            <p14:sldId id="409"/>
            <p14:sldId id="493"/>
            <p14:sldId id="494"/>
            <p14:sldId id="589"/>
            <p14:sldId id="718"/>
            <p14:sldId id="618"/>
            <p14:sldId id="261"/>
            <p14:sldId id="262"/>
            <p14:sldId id="263"/>
            <p14:sldId id="264"/>
            <p14:sldId id="714"/>
            <p14:sldId id="439"/>
            <p14:sldId id="522"/>
            <p14:sldId id="481"/>
            <p14:sldId id="440"/>
            <p14:sldId id="471"/>
            <p14:sldId id="534"/>
            <p14:sldId id="642"/>
          </p14:sldIdLst>
        </p14:section>
        <p14:section name="Positive interactions" id="{354D763A-68C9-4DBA-A0B0-ECC749010F82}">
          <p14:sldIdLst>
            <p14:sldId id="461"/>
            <p14:sldId id="454"/>
            <p14:sldId id="724"/>
            <p14:sldId id="712"/>
            <p14:sldId id="690"/>
            <p14:sldId id="656"/>
            <p14:sldId id="396"/>
            <p14:sldId id="455"/>
            <p14:sldId id="578"/>
            <p14:sldId id="457"/>
            <p14:sldId id="577"/>
            <p14:sldId id="709"/>
            <p14:sldId id="644"/>
            <p14:sldId id="711"/>
            <p14:sldId id="645"/>
          </p14:sldIdLst>
        </p14:section>
        <p14:section name="Old versus new views of biotic interactions" id="{7EAD7E0D-357B-4ACD-B4B7-D812BD0538F2}">
          <p14:sldIdLst>
            <p14:sldId id="692"/>
            <p14:sldId id="728"/>
            <p14:sldId id="463"/>
            <p14:sldId id="727"/>
            <p14:sldId id="266"/>
            <p14:sldId id="630"/>
            <p14:sldId id="621"/>
            <p14:sldId id="726"/>
            <p14:sldId id="574"/>
            <p14:sldId id="686"/>
            <p14:sldId id="683"/>
            <p14:sldId id="682"/>
            <p14:sldId id="646"/>
            <p14:sldId id="639"/>
            <p14:sldId id="708"/>
            <p14:sldId id="701"/>
            <p14:sldId id="698"/>
            <p14:sldId id="717"/>
            <p14:sldId id="719"/>
            <p14:sldId id="715"/>
            <p14:sldId id="695"/>
            <p14:sldId id="607"/>
            <p14:sldId id="608"/>
            <p14:sldId id="383"/>
          </p14:sldIdLst>
        </p14:section>
      </p14:sectionLst>
    </p:ext>
    <p:ext uri="{EFAFB233-063F-42B5-8137-9DF3F51BA10A}">
      <p15:sldGuideLst xmlns:p15="http://schemas.microsoft.com/office/powerpoint/2012/main">
        <p15:guide id="1" orient="horz"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00FF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6" autoAdjust="0"/>
    <p:restoredTop sz="74874" autoAdjust="0"/>
  </p:normalViewPr>
  <p:slideViewPr>
    <p:cSldViewPr snapToGrid="0">
      <p:cViewPr varScale="1">
        <p:scale>
          <a:sx n="64" d="100"/>
          <a:sy n="64" d="100"/>
        </p:scale>
        <p:origin x="1277" y="62"/>
      </p:cViewPr>
      <p:guideLst>
        <p:guide orient="horz"/>
        <p:guide pos="7680"/>
      </p:guideLst>
    </p:cSldViewPr>
  </p:slideViewPr>
  <p:outlineViewPr>
    <p:cViewPr>
      <p:scale>
        <a:sx n="33" d="100"/>
        <a:sy n="33" d="100"/>
      </p:scale>
      <p:origin x="0" y="-648"/>
    </p:cViewPr>
  </p:outlineViewPr>
  <p:notesTextViewPr>
    <p:cViewPr>
      <p:scale>
        <a:sx n="100" d="100"/>
        <a:sy n="100" d="100"/>
      </p:scale>
      <p:origin x="0" y="0"/>
    </p:cViewPr>
  </p:notesTextViewPr>
  <p:sorterViewPr>
    <p:cViewPr>
      <p:scale>
        <a:sx n="75" d="100"/>
        <a:sy n="75" d="100"/>
      </p:scale>
      <p:origin x="0" y="-29016"/>
    </p:cViewPr>
  </p:sorterViewPr>
  <p:notesViewPr>
    <p:cSldViewPr snapToGrid="0">
      <p:cViewPr varScale="1">
        <p:scale>
          <a:sx n="86" d="100"/>
          <a:sy n="86" d="100"/>
        </p:scale>
        <p:origin x="-312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EC870C4-1869-3EC9-E2DA-8F12F2E7EDC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dirty="0"/>
          </a:p>
        </p:txBody>
      </p:sp>
      <p:sp>
        <p:nvSpPr>
          <p:cNvPr id="61443" name="Rectangle 3">
            <a:extLst>
              <a:ext uri="{FF2B5EF4-FFF2-40B4-BE49-F238E27FC236}">
                <a16:creationId xmlns:a16="http://schemas.microsoft.com/office/drawing/2014/main" id="{DFC44829-99F3-DE18-FEDC-D6822DB64A0C}"/>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dirty="0"/>
          </a:p>
        </p:txBody>
      </p:sp>
      <p:sp>
        <p:nvSpPr>
          <p:cNvPr id="3076" name="Rectangle 4">
            <a:extLst>
              <a:ext uri="{FF2B5EF4-FFF2-40B4-BE49-F238E27FC236}">
                <a16:creationId xmlns:a16="http://schemas.microsoft.com/office/drawing/2014/main" id="{EEC00B60-5FD5-828E-4330-8DB7DAF8DA4A}"/>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5" name="Rectangle 5">
            <a:extLst>
              <a:ext uri="{FF2B5EF4-FFF2-40B4-BE49-F238E27FC236}">
                <a16:creationId xmlns:a16="http://schemas.microsoft.com/office/drawing/2014/main" id="{895FB3AA-8B57-A210-E205-E50EAC4C407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6">
            <a:extLst>
              <a:ext uri="{FF2B5EF4-FFF2-40B4-BE49-F238E27FC236}">
                <a16:creationId xmlns:a16="http://schemas.microsoft.com/office/drawing/2014/main" id="{ED471BA8-6A05-7169-5BA9-243AE01A700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dirty="0"/>
          </a:p>
        </p:txBody>
      </p:sp>
      <p:sp>
        <p:nvSpPr>
          <p:cNvPr id="61447" name="Rectangle 7">
            <a:extLst>
              <a:ext uri="{FF2B5EF4-FFF2-40B4-BE49-F238E27FC236}">
                <a16:creationId xmlns:a16="http://schemas.microsoft.com/office/drawing/2014/main" id="{060A7AD8-7B04-B1F8-7403-1D374F1651C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BAF32BC-0181-48CC-9973-7712B3D15CF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0FD2737-0E60-24CE-240A-4EA86D43F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DD5E05-D78D-4653-B959-031755D4A4A8}" type="slidenum">
              <a:rPr lang="en-US" altLang="en-US"/>
              <a:pPr/>
              <a:t>1</a:t>
            </a:fld>
            <a:endParaRPr lang="en-US" altLang="en-US" dirty="0"/>
          </a:p>
        </p:txBody>
      </p:sp>
      <p:sp>
        <p:nvSpPr>
          <p:cNvPr id="5123" name="Rectangle 2">
            <a:extLst>
              <a:ext uri="{FF2B5EF4-FFF2-40B4-BE49-F238E27FC236}">
                <a16:creationId xmlns:a16="http://schemas.microsoft.com/office/drawing/2014/main" id="{A02B7B1C-8130-D40B-264F-9DF7801FFD5D}"/>
              </a:ext>
            </a:extLst>
          </p:cNvPr>
          <p:cNvSpPr>
            <a:spLocks noGrp="1" noRot="1" noChangeAspect="1" noChangeArrowheads="1" noTextEdit="1"/>
          </p:cNvSpPr>
          <p:nvPr>
            <p:ph type="sldImg"/>
          </p:nvPr>
        </p:nvSpPr>
        <p:spPr>
          <a:xfrm>
            <a:off x="381000" y="685800"/>
            <a:ext cx="6096000" cy="3429000"/>
          </a:xfrm>
          <a:ln/>
        </p:spPr>
      </p:sp>
      <p:sp>
        <p:nvSpPr>
          <p:cNvPr id="5124" name="Rectangle 3">
            <a:extLst>
              <a:ext uri="{FF2B5EF4-FFF2-40B4-BE49-F238E27FC236}">
                <a16:creationId xmlns:a16="http://schemas.microsoft.com/office/drawing/2014/main" id="{2A21AABA-8F25-38D4-AD55-FCAF27749D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Relationships as metaphor, their effects on geographic pattern</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F3CF6EB3-73C9-D556-29E1-A61698B6DE0B}"/>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4E3FA64F-DA68-E513-6B29-EFAD0724B2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Keeler, Harriet L. (1900). Our Native Trees and How to Identify Them. New York: Charles Scriber's Sons, pp. 109–112.</a:t>
            </a:r>
          </a:p>
          <a:p>
            <a:endParaRPr lang="en-US" altLang="en-US" dirty="0">
              <a:latin typeface="Arial" panose="020B0604020202020204" pitchFamily="34" charset="0"/>
            </a:endParaRPr>
          </a:p>
          <a:p>
            <a:r>
              <a:rPr lang="en-US" altLang="en-US" i="1" dirty="0">
                <a:latin typeface="Arial" panose="020B0604020202020204" pitchFamily="34" charset="0"/>
              </a:rPr>
              <a:t>When Kentucky was first settled by Anglo-pioneers from the Atlantic states who commenced their career in the primeval wilderness, almost without the necessaries of life, except as they produced them from the fertile soil, they fancied that they had discovered a substitute for coffee in the seeds of this tree; and accordingly the name of Coffee-tree was bestowed upon it. But when communication was established with the sea-ports, they gladly relinquished their Kentucky beverage for the more grateful flavor of the Indian berry; and no use is at present made of it in that manner</a:t>
            </a:r>
            <a:r>
              <a:rPr lang="en-US" altLang="en-US" sz="1400" dirty="0">
                <a:latin typeface="Arial" panose="020B0604020202020204" pitchFamily="34" charset="0"/>
              </a:rPr>
              <a:t>.”</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0F849374-2B23-9F67-D419-0E153187B5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76365D-16C7-4A4A-B264-464EE510D490}" type="slidenum">
              <a:rPr lang="en-US" altLang="en-US"/>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C4E3B76-BFD9-7B81-CB3B-7F8A2DBD5EE2}"/>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D7771A7D-1B07-CB3C-BF36-1D6FDF02815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Robert Paine, who coined the term keystone species</a:t>
            </a:r>
          </a:p>
        </p:txBody>
      </p:sp>
      <p:sp>
        <p:nvSpPr>
          <p:cNvPr id="21508" name="Slide Number Placeholder 3">
            <a:extLst>
              <a:ext uri="{FF2B5EF4-FFF2-40B4-BE49-F238E27FC236}">
                <a16:creationId xmlns:a16="http://schemas.microsoft.com/office/drawing/2014/main" id="{08EA8DAB-0474-F9BB-65E8-7F59950FF6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C459A3-E79C-4A1A-B49D-38C6266F8803}" type="slidenum">
              <a:rPr lang="en-US" altLang="en-US"/>
              <a:pPr/>
              <a:t>11</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7C465BC0-2C37-B8D2-E7B3-ED7D4B95078C}"/>
              </a:ext>
            </a:extLst>
          </p:cNvPr>
          <p:cNvSpPr>
            <a:spLocks noGrp="1" noRot="1" noChangeAspect="1" noChangeArrowheads="1" noTextEdit="1"/>
          </p:cNvSpPr>
          <p:nvPr>
            <p:ph type="sldImg"/>
          </p:nvPr>
        </p:nvSpPr>
        <p:spPr>
          <a:xfrm>
            <a:off x="381000" y="685800"/>
            <a:ext cx="6096000" cy="3429000"/>
          </a:xfrm>
          <a:ln/>
        </p:spPr>
      </p:sp>
      <p:sp>
        <p:nvSpPr>
          <p:cNvPr id="23555" name="Notes Placeholder 2">
            <a:extLst>
              <a:ext uri="{FF2B5EF4-FFF2-40B4-BE49-F238E27FC236}">
                <a16:creationId xmlns:a16="http://schemas.microsoft.com/office/drawing/2014/main" id="{2E8F9A8D-3B3A-401F-B2D6-2D838DCC0F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green world hypothesis was proposed in 1960 by the scientists </a:t>
            </a:r>
            <a:r>
              <a:rPr lang="en-US" b="0" dirty="0"/>
              <a:t>Nelson Hairston, Frederick Smith and Lawrence Slobodkin. </a:t>
            </a:r>
            <a:endParaRPr lang="en-US" altLang="en-US" b="0" dirty="0">
              <a:latin typeface="Arial" panose="020B0604020202020204" pitchFamily="34" charset="0"/>
            </a:endParaRPr>
          </a:p>
        </p:txBody>
      </p:sp>
      <p:sp>
        <p:nvSpPr>
          <p:cNvPr id="23556" name="Slide Number Placeholder 3">
            <a:extLst>
              <a:ext uri="{FF2B5EF4-FFF2-40B4-BE49-F238E27FC236}">
                <a16:creationId xmlns:a16="http://schemas.microsoft.com/office/drawing/2014/main" id="{3FBFDA18-D7DE-F644-AF5D-1AA894E913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F9D679-09B6-40AB-B785-0A64B8C67A98}" type="slidenum">
              <a:rPr lang="en-US" altLang="en-US"/>
              <a:pPr/>
              <a:t>12</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677CF17-8942-8BA1-196F-101F1FE479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74F431-6DBC-4D51-9319-90BC73F642B0}" type="slidenum">
              <a:rPr lang="en-US" altLang="en-US"/>
              <a:pPr/>
              <a:t>13</a:t>
            </a:fld>
            <a:endParaRPr lang="en-US" altLang="en-US" dirty="0"/>
          </a:p>
        </p:txBody>
      </p:sp>
      <p:sp>
        <p:nvSpPr>
          <p:cNvPr id="25603" name="Rectangle 2">
            <a:extLst>
              <a:ext uri="{FF2B5EF4-FFF2-40B4-BE49-F238E27FC236}">
                <a16:creationId xmlns:a16="http://schemas.microsoft.com/office/drawing/2014/main" id="{088DFAE0-1F82-5DE3-1CBC-8C6598AC7DB8}"/>
              </a:ext>
            </a:extLst>
          </p:cNvPr>
          <p:cNvSpPr>
            <a:spLocks noGrp="1" noRot="1" noChangeAspect="1" noChangeArrowheads="1" noTextEdit="1"/>
          </p:cNvSpPr>
          <p:nvPr>
            <p:ph type="sldImg"/>
          </p:nvPr>
        </p:nvSpPr>
        <p:spPr>
          <a:xfrm>
            <a:off x="381000" y="685800"/>
            <a:ext cx="6096000" cy="3429000"/>
          </a:xfrm>
          <a:ln/>
        </p:spPr>
      </p:sp>
      <p:sp>
        <p:nvSpPr>
          <p:cNvPr id="25604" name="Rectangle 3">
            <a:extLst>
              <a:ext uri="{FF2B5EF4-FFF2-40B4-BE49-F238E27FC236}">
                <a16:creationId xmlns:a16="http://schemas.microsoft.com/office/drawing/2014/main" id="{4CD547EC-E286-650D-39A3-E90F09B9EB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Deer browsing examples from the collection of Aldo Leopold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8CBE183-AAD6-F910-3626-5D4CE5DB7F97}"/>
              </a:ext>
            </a:extLst>
          </p:cNvPr>
          <p:cNvSpPr>
            <a:spLocks noGrp="1" noRot="1" noChangeAspect="1" noChangeArrowheads="1" noTextEdit="1"/>
          </p:cNvSpPr>
          <p:nvPr>
            <p:ph type="sldImg"/>
          </p:nvPr>
        </p:nvSpPr>
        <p:spPr>
          <a:xfrm>
            <a:off x="381000" y="685800"/>
            <a:ext cx="6096000" cy="3429000"/>
          </a:xfrm>
          <a:ln/>
        </p:spPr>
      </p:sp>
      <p:sp>
        <p:nvSpPr>
          <p:cNvPr id="27651" name="Notes Placeholder 2">
            <a:extLst>
              <a:ext uri="{FF2B5EF4-FFF2-40B4-BE49-F238E27FC236}">
                <a16:creationId xmlns:a16="http://schemas.microsoft.com/office/drawing/2014/main" id="{DB35CFD1-180B-6BD4-043D-6D21E39C31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7652" name="Slide Number Placeholder 3">
            <a:extLst>
              <a:ext uri="{FF2B5EF4-FFF2-40B4-BE49-F238E27FC236}">
                <a16:creationId xmlns:a16="http://schemas.microsoft.com/office/drawing/2014/main" id="{8E9B2DEB-8FAD-5D2E-FC5D-37708541AB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0230A4-E6A8-41DF-B0A0-E2FA833E7FB0}" type="slidenum">
              <a:rPr lang="en-US" altLang="en-US"/>
              <a:pPr/>
              <a:t>14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446E3754-62E4-CC67-E7B4-92C40D4DA063}"/>
              </a:ext>
            </a:extLst>
          </p:cNvPr>
          <p:cNvSpPr>
            <a:spLocks noGrp="1" noRot="1" noChangeAspect="1" noChangeArrowheads="1" noTextEdit="1"/>
          </p:cNvSpPr>
          <p:nvPr>
            <p:ph type="sldImg"/>
          </p:nvPr>
        </p:nvSpPr>
        <p:spPr>
          <a:xfrm>
            <a:off x="381000" y="685800"/>
            <a:ext cx="6096000" cy="3429000"/>
          </a:xfrm>
          <a:ln/>
        </p:spPr>
      </p:sp>
      <p:sp>
        <p:nvSpPr>
          <p:cNvPr id="93187" name="Notes Placeholder 2">
            <a:extLst>
              <a:ext uri="{FF2B5EF4-FFF2-40B4-BE49-F238E27FC236}">
                <a16:creationId xmlns:a16="http://schemas.microsoft.com/office/drawing/2014/main" id="{166F21C9-F968-6840-9AA8-B2F302CD94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Trophic downgrading of Earth</a:t>
            </a:r>
            <a:br>
              <a:rPr lang="en-US" altLang="en-US" dirty="0"/>
            </a:br>
            <a:br>
              <a:rPr lang="en-US" altLang="en-US" dirty="0"/>
            </a:br>
            <a:r>
              <a:rPr lang="en-US" altLang="en-US" dirty="0">
                <a:latin typeface="Arial" panose="020B0604020202020204" pitchFamily="34" charset="0"/>
              </a:rPr>
              <a:t>Large carnivore ranges have contracted globally, leaving only a few places with more than one or two large predators.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Until recently, large apex consumers were ubiquitous across the globe and had been for millions of years. The loss of these animals may be humankind’s most pervasive influence on nature. Although such losses are widely viewed as an ethical and aesthetic problem, recent research reveals extensive cascading effects of their disappearance in marine, terrestrial, and freshwater ecosystems worldwide. This empirical work supports long-standing theory about the role of top-down forcing in ecosystems but also highlights the unanticipated impacts of trophic cascades on processes as diverse as the dynamics of disease, wildfire, carbon sequestration, invasive species, and biogeochemical cycles. These findings emphasize the urgent need for interdisciplinary research to forecast the effects of trophic downgrading on process, function, and resilience in global ecosystems.</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https://science.sciencemag.org/content/333/6040/301</a:t>
            </a:r>
          </a:p>
        </p:txBody>
      </p:sp>
      <p:sp>
        <p:nvSpPr>
          <p:cNvPr id="93188" name="Slide Number Placeholder 3">
            <a:extLst>
              <a:ext uri="{FF2B5EF4-FFF2-40B4-BE49-F238E27FC236}">
                <a16:creationId xmlns:a16="http://schemas.microsoft.com/office/drawing/2014/main" id="{74798E86-28FA-7BDC-C133-7A79707D8B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8C64E8-9B3E-4C18-B4B4-3E1D86AC9764}" type="slidenum">
              <a:rPr lang="en-US" altLang="en-US">
                <a:latin typeface="Calibri" panose="020F0502020204030204" pitchFamily="34" charset="0"/>
              </a:rPr>
              <a:pPr/>
              <a:t>15</a:t>
            </a:fld>
            <a:endParaRPr lang="en-US" altLang="en-US"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59D679F-2929-4350-7723-0A1D9A2234BB}"/>
              </a:ext>
            </a:extLst>
          </p:cNvPr>
          <p:cNvSpPr>
            <a:spLocks noGrp="1" noRot="1" noChangeAspect="1" noChangeArrowheads="1" noTextEdit="1"/>
          </p:cNvSpPr>
          <p:nvPr>
            <p:ph type="sldImg"/>
          </p:nvPr>
        </p:nvSpPr>
        <p:spPr>
          <a:xfrm>
            <a:off x="381000" y="685800"/>
            <a:ext cx="6096000" cy="3429000"/>
          </a:xfrm>
          <a:ln/>
        </p:spPr>
      </p:sp>
      <p:sp>
        <p:nvSpPr>
          <p:cNvPr id="30723" name="Notes Placeholder 2">
            <a:extLst>
              <a:ext uri="{FF2B5EF4-FFF2-40B4-BE49-F238E27FC236}">
                <a16:creationId xmlns:a16="http://schemas.microsoft.com/office/drawing/2014/main" id="{D126EA84-B6BF-A3B1-286C-4756B25562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Ev</a:t>
            </a:r>
          </a:p>
        </p:txBody>
      </p:sp>
      <p:sp>
        <p:nvSpPr>
          <p:cNvPr id="30724" name="Slide Number Placeholder 3">
            <a:extLst>
              <a:ext uri="{FF2B5EF4-FFF2-40B4-BE49-F238E27FC236}">
                <a16:creationId xmlns:a16="http://schemas.microsoft.com/office/drawing/2014/main" id="{B2238378-C3F9-9C75-E97C-F680D3298B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44B59F-810F-4267-95FD-D59ABD4C3E1C}" type="slidenum">
              <a:rPr lang="en-US" altLang="en-US"/>
              <a:pPr/>
              <a:t>17</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521D81F5-47A3-5A2B-EB31-E4DA7442B1AD}"/>
              </a:ext>
            </a:extLst>
          </p:cNvPr>
          <p:cNvSpPr>
            <a:spLocks noGrp="1" noRot="1" noChangeAspect="1" noChangeArrowheads="1" noTextEdit="1"/>
          </p:cNvSpPr>
          <p:nvPr>
            <p:ph type="sldImg"/>
          </p:nvPr>
        </p:nvSpPr>
        <p:spPr>
          <a:xfrm>
            <a:off x="381000" y="685800"/>
            <a:ext cx="6096000" cy="3429000"/>
          </a:xfrm>
          <a:ln/>
        </p:spPr>
      </p:sp>
      <p:sp>
        <p:nvSpPr>
          <p:cNvPr id="32771" name="Notes Placeholder 2">
            <a:extLst>
              <a:ext uri="{FF2B5EF4-FFF2-40B4-BE49-F238E27FC236}">
                <a16:creationId xmlns:a16="http://schemas.microsoft.com/office/drawing/2014/main" id="{0A49C75E-AD66-E87A-37FA-13B2C10181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2772" name="Slide Number Placeholder 3">
            <a:extLst>
              <a:ext uri="{FF2B5EF4-FFF2-40B4-BE49-F238E27FC236}">
                <a16:creationId xmlns:a16="http://schemas.microsoft.com/office/drawing/2014/main" id="{569A7E1B-08E7-3BD4-55EC-E1FA2E1162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566E92-52D5-4A95-A887-74831324953C}" type="slidenum">
              <a:rPr lang="en-US" altLang="en-US"/>
              <a:pPr/>
              <a:t>18</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325A589D-01AC-8987-19B1-A9DFC476DE6C}"/>
              </a:ext>
            </a:extLst>
          </p:cNvPr>
          <p:cNvSpPr>
            <a:spLocks noGrp="1" noRot="1" noChangeAspect="1" noChangeArrowheads="1" noTextEdit="1"/>
          </p:cNvSpPr>
          <p:nvPr>
            <p:ph type="sldImg"/>
          </p:nvPr>
        </p:nvSpPr>
        <p:spPr>
          <a:xfrm>
            <a:off x="381000" y="685800"/>
            <a:ext cx="6096000" cy="3429000"/>
          </a:xfrm>
          <a:ln/>
        </p:spPr>
      </p:sp>
      <p:sp>
        <p:nvSpPr>
          <p:cNvPr id="34819" name="Notes Placeholder 2">
            <a:extLst>
              <a:ext uri="{FF2B5EF4-FFF2-40B4-BE49-F238E27FC236}">
                <a16:creationId xmlns:a16="http://schemas.microsoft.com/office/drawing/2014/main" id="{1377AD7E-B5EC-F36D-FEAA-C4F4175CB2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Which side is with wolves present and which is without wolves in the park?</a:t>
            </a:r>
          </a:p>
        </p:txBody>
      </p:sp>
      <p:sp>
        <p:nvSpPr>
          <p:cNvPr id="34820" name="Slide Number Placeholder 3">
            <a:extLst>
              <a:ext uri="{FF2B5EF4-FFF2-40B4-BE49-F238E27FC236}">
                <a16:creationId xmlns:a16="http://schemas.microsoft.com/office/drawing/2014/main" id="{629716BF-623E-D883-9B4D-3D7F4635BE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EC38A7-81A9-487F-88BE-088DCC96428F}" type="slidenum">
              <a:rPr lang="en-US" altLang="en-US"/>
              <a:pPr/>
              <a:t>19</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F3B46238-BFEC-D305-3671-161B3F987007}"/>
              </a:ext>
            </a:extLst>
          </p:cNvPr>
          <p:cNvSpPr>
            <a:spLocks noGrp="1" noRot="1" noChangeAspect="1" noChangeArrowheads="1" noTextEdit="1"/>
          </p:cNvSpPr>
          <p:nvPr>
            <p:ph type="sldImg"/>
          </p:nvPr>
        </p:nvSpPr>
        <p:spPr>
          <a:xfrm>
            <a:off x="381000" y="685800"/>
            <a:ext cx="6096000" cy="3429000"/>
          </a:xfrm>
          <a:ln/>
        </p:spPr>
      </p:sp>
      <p:sp>
        <p:nvSpPr>
          <p:cNvPr id="36867" name="Notes Placeholder 2">
            <a:extLst>
              <a:ext uri="{FF2B5EF4-FFF2-40B4-BE49-F238E27FC236}">
                <a16:creationId xmlns:a16="http://schemas.microsoft.com/office/drawing/2014/main" id="{967E981E-D0AD-8ABD-FA45-1EBA208D94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r>
              <a:rPr lang="en-US" altLang="en-US" dirty="0">
                <a:latin typeface="Arial" panose="020B0604020202020204" pitchFamily="34" charset="0"/>
              </a:rPr>
              <a:t>During the last 150 years, Australia has suffered the world's highest rate of mammal decline and extinction, and most evidence points to introduced mid-sized predators (the red fox and the feral cat) as the cause. Dingoes were persecuted from the beginning of European settlement in Australia and have been eliminated or made rare over large parts of the continent. There is a strong positive relationship between the survival of marsupials and the geographical overlap with high-density dingo populations. The rarity of dingoes was a critical factor which allowed smaller predators to overwhelm marsupial prey, triggering extinction over much of the continent. This is evidence of a crucial role of top predators in maintaining prey biodiversity at large scales in terrestrial ecosystems and suggests that many remaining Australian mammals would benefit from the positive management of dingoes.</a:t>
            </a:r>
          </a:p>
          <a:p>
            <a:pPr defTabSz="912813"/>
            <a:endParaRPr lang="en-US" altLang="en-US" dirty="0">
              <a:latin typeface="Arial" panose="020B0604020202020204" pitchFamily="34" charset="0"/>
            </a:endParaRPr>
          </a:p>
          <a:p>
            <a:pPr defTabSz="912813"/>
            <a:endParaRPr lang="en-US" altLang="en-US" dirty="0">
              <a:latin typeface="Arial" panose="020B0604020202020204" pitchFamily="34" charset="0"/>
            </a:endParaRPr>
          </a:p>
        </p:txBody>
      </p:sp>
      <p:sp>
        <p:nvSpPr>
          <p:cNvPr id="36868" name="Slide Number Placeholder 3">
            <a:extLst>
              <a:ext uri="{FF2B5EF4-FFF2-40B4-BE49-F238E27FC236}">
                <a16:creationId xmlns:a16="http://schemas.microsoft.com/office/drawing/2014/main" id="{8AF84542-3FBE-C821-E3A2-CADBFAFE77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F64A3C-B8C0-477E-85C1-3CD973AA2F4A}" type="slidenum">
              <a:rPr lang="en-US" altLang="en-US"/>
              <a:pPr/>
              <a:t>20</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C763684C-B1F0-0844-BC58-79303C9DF740}"/>
              </a:ext>
            </a:extLst>
          </p:cNvPr>
          <p:cNvSpPr>
            <a:spLocks noGrp="1" noRot="1" noChangeAspect="1" noChangeArrowheads="1" noTextEdit="1"/>
          </p:cNvSpPr>
          <p:nvPr>
            <p:ph type="sldImg"/>
          </p:nvPr>
        </p:nvSpPr>
        <p:spPr>
          <a:xfrm>
            <a:off x="381000" y="685800"/>
            <a:ext cx="6096000" cy="3429000"/>
          </a:xfrm>
          <a:ln/>
        </p:spPr>
      </p:sp>
      <p:sp>
        <p:nvSpPr>
          <p:cNvPr id="124931" name="Notes Placeholder 2">
            <a:extLst>
              <a:ext uri="{FF2B5EF4-FFF2-40B4-BE49-F238E27FC236}">
                <a16:creationId xmlns:a16="http://schemas.microsoft.com/office/drawing/2014/main" id="{35FDCFD2-3798-7A11-072E-199A98DD0E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Valid, but not very nuanced. Time and space are not considered, or are at least assumed to be static. The Red King hypothesis and the Red Queen hypothesis convey that biotic interactions have a spatiotemporal component. In other words context matters. While the above chart is useful, it doesn’t capture the dynamism and variability of biotic interactions. </a:t>
            </a:r>
          </a:p>
        </p:txBody>
      </p:sp>
      <p:sp>
        <p:nvSpPr>
          <p:cNvPr id="124932" name="Slide Number Placeholder 3">
            <a:extLst>
              <a:ext uri="{FF2B5EF4-FFF2-40B4-BE49-F238E27FC236}">
                <a16:creationId xmlns:a16="http://schemas.microsoft.com/office/drawing/2014/main" id="{8E502273-B5E1-12F5-166D-FFFED772F3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CF2C92-BDB6-447F-BC4E-75D2F356DC20}" type="slidenum">
              <a:rPr lang="en-US" altLang="en-US"/>
              <a:pPr/>
              <a:t>2</a:t>
            </a:fld>
            <a:endParaRPr lang="en-US" altLang="en-US" dirty="0"/>
          </a:p>
        </p:txBody>
      </p:sp>
    </p:spTree>
    <p:extLst>
      <p:ext uri="{BB962C8B-B14F-4D97-AF65-F5344CB8AC3E}">
        <p14:creationId xmlns:p14="http://schemas.microsoft.com/office/powerpoint/2010/main" val="166671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3D58E4D-4085-1508-F830-4A2A9E1FD136}"/>
              </a:ext>
            </a:extLst>
          </p:cNvPr>
          <p:cNvSpPr>
            <a:spLocks noGrp="1" noRot="1" noChangeAspect="1" noChangeArrowheads="1" noTextEdit="1"/>
          </p:cNvSpPr>
          <p:nvPr>
            <p:ph type="sldImg"/>
          </p:nvPr>
        </p:nvSpPr>
        <p:spPr>
          <a:xfrm>
            <a:off x="381000" y="685800"/>
            <a:ext cx="6096000" cy="3429000"/>
          </a:xfrm>
          <a:ln/>
        </p:spPr>
      </p:sp>
      <p:sp>
        <p:nvSpPr>
          <p:cNvPr id="38915" name="Notes Placeholder 2">
            <a:extLst>
              <a:ext uri="{FF2B5EF4-FFF2-40B4-BE49-F238E27FC236}">
                <a16:creationId xmlns:a16="http://schemas.microsoft.com/office/drawing/2014/main" id="{81DA71F6-296F-5CBE-17C4-A33A4B5A4C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Over the past 2 decades, scientists have documented sharp declines in marsupials in Australia.  The European influx beginning 2 centuries ago turned the island continent into a crucible of extinction. Since then, 29 land animal species have gone extinct, including, most famously, the thylacine, or Tasmanian tiger, which winked out early last century. Other vanished fauna include species of bettongs, bandicoots, potoroos, bilbies, and wallabies. Australia’s losses represent about a third of the world’s mammal extinctions over the past 500 years. Many disappeared before 1950, after getting squeezed out of habitats and falling prey to invaders including cats and European red foxes. Another invader, the cane toad, has been a bane to northern quolls, which eat the toads and succumb to poison they secrete.  The quoll is a carnivorous marsupial native to mainland Australia, New Guinea, and Tasmania. It is primarily nocturnal and spends most of the day in its den. Of the six species of quoll, four are found in Australia and two in New Guinea. They are largely solitary, but come together for a few social interactions such as mating which occurs during the winter season. The quoll eats small mammals such as rabbits, small birds, lizards, and insects.</a:t>
            </a:r>
          </a:p>
        </p:txBody>
      </p:sp>
      <p:sp>
        <p:nvSpPr>
          <p:cNvPr id="38916" name="Slide Number Placeholder 3">
            <a:extLst>
              <a:ext uri="{FF2B5EF4-FFF2-40B4-BE49-F238E27FC236}">
                <a16:creationId xmlns:a16="http://schemas.microsoft.com/office/drawing/2014/main" id="{390290B7-3C87-EDB8-3364-3F96789F52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2798F1-E8AF-44FE-A2FA-EBB8DE9A6376}" type="slidenum">
              <a:rPr lang="en-US" altLang="en-US"/>
              <a:pPr/>
              <a:t>21</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0FD5BA8-0C1F-E82F-66B2-7208579DFEC3}"/>
              </a:ext>
            </a:extLst>
          </p:cNvPr>
          <p:cNvSpPr>
            <a:spLocks noGrp="1" noRot="1" noChangeAspect="1" noChangeArrowheads="1" noTextEdit="1"/>
          </p:cNvSpPr>
          <p:nvPr>
            <p:ph type="sldImg"/>
          </p:nvPr>
        </p:nvSpPr>
        <p:spPr>
          <a:xfrm>
            <a:off x="381000" y="685800"/>
            <a:ext cx="6096000" cy="3429000"/>
          </a:xfrm>
          <a:ln/>
        </p:spPr>
      </p:sp>
      <p:sp>
        <p:nvSpPr>
          <p:cNvPr id="40963" name="Notes Placeholder 2">
            <a:extLst>
              <a:ext uri="{FF2B5EF4-FFF2-40B4-BE49-F238E27FC236}">
                <a16:creationId xmlns:a16="http://schemas.microsoft.com/office/drawing/2014/main" id="{D07CD870-FCAF-7C3D-7DF7-826A589F388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91FCFBC4-A62D-26E5-AE10-03077B8EB6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91830F-A439-4384-8389-3542AD13BF67}" type="slidenum">
              <a:rPr lang="en-US" altLang="en-US"/>
              <a:pPr/>
              <a:t>22</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05904103-2D5D-B555-37CA-CEB0B23578F0}"/>
              </a:ext>
            </a:extLst>
          </p:cNvPr>
          <p:cNvSpPr>
            <a:spLocks noGrp="1" noRot="1" noChangeAspect="1" noChangeArrowheads="1" noTextEdit="1"/>
          </p:cNvSpPr>
          <p:nvPr>
            <p:ph type="sldImg"/>
          </p:nvPr>
        </p:nvSpPr>
        <p:spPr>
          <a:xfrm>
            <a:off x="381000" y="685800"/>
            <a:ext cx="6096000" cy="3429000"/>
          </a:xfrm>
          <a:ln/>
        </p:spPr>
      </p:sp>
      <p:sp>
        <p:nvSpPr>
          <p:cNvPr id="43011" name="Notes Placeholder 2">
            <a:extLst>
              <a:ext uri="{FF2B5EF4-FFF2-40B4-BE49-F238E27FC236}">
                <a16:creationId xmlns:a16="http://schemas.microsoft.com/office/drawing/2014/main" id="{19533A32-EB8A-2FAF-66B0-0DE510F8EB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Gilbert’s potoroo is Australia's most endangered animal. The species was discovered in 1840 by a naturalist called John Gilbert. It was then thought to have become extinct until being rediscovered in Western Australia. Conservation efforts have grown an initial wild population of 30-40 to over 100</a:t>
            </a:r>
          </a:p>
        </p:txBody>
      </p:sp>
      <p:sp>
        <p:nvSpPr>
          <p:cNvPr id="43012" name="Slide Number Placeholder 3">
            <a:extLst>
              <a:ext uri="{FF2B5EF4-FFF2-40B4-BE49-F238E27FC236}">
                <a16:creationId xmlns:a16="http://schemas.microsoft.com/office/drawing/2014/main" id="{B03FB550-ACCA-0F8F-71B4-19E8545178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084624-0E61-448B-AC88-F69CBCBA844B}" type="slidenum">
              <a:rPr lang="en-US" altLang="en-US"/>
              <a:pPr/>
              <a:t>23</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29E0161-FED3-4DB7-215F-D1D8DB9F8154}"/>
              </a:ext>
            </a:extLst>
          </p:cNvPr>
          <p:cNvSpPr>
            <a:spLocks noGrp="1" noRot="1" noChangeAspect="1" noChangeArrowheads="1" noTextEdit="1"/>
          </p:cNvSpPr>
          <p:nvPr>
            <p:ph type="sldImg"/>
          </p:nvPr>
        </p:nvSpPr>
        <p:spPr>
          <a:xfrm>
            <a:off x="381000" y="685800"/>
            <a:ext cx="6096000" cy="3429000"/>
          </a:xfrm>
          <a:ln/>
        </p:spPr>
      </p:sp>
      <p:sp>
        <p:nvSpPr>
          <p:cNvPr id="45059" name="Notes Placeholder 2">
            <a:extLst>
              <a:ext uri="{FF2B5EF4-FFF2-40B4-BE49-F238E27FC236}">
                <a16:creationId xmlns:a16="http://schemas.microsoft.com/office/drawing/2014/main" id="{EB1A6657-383B-3B42-2745-59781985AF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Easter bilby</a:t>
            </a:r>
          </a:p>
        </p:txBody>
      </p:sp>
      <p:sp>
        <p:nvSpPr>
          <p:cNvPr id="45060" name="Slide Number Placeholder 3">
            <a:extLst>
              <a:ext uri="{FF2B5EF4-FFF2-40B4-BE49-F238E27FC236}">
                <a16:creationId xmlns:a16="http://schemas.microsoft.com/office/drawing/2014/main" id="{70FDEBD5-053F-8109-2425-83F803D1BF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fld id="{BBFFB540-95B3-438A-A6C1-5DA55DB75E28}" type="slidenum">
              <a:rPr lang="en-US" altLang="en-US"/>
              <a:pPr/>
              <a:t>24</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3F79B17E-21D9-2D24-6D8D-B177185029F1}"/>
              </a:ext>
            </a:extLst>
          </p:cNvPr>
          <p:cNvSpPr>
            <a:spLocks noGrp="1" noRot="1" noChangeAspect="1" noChangeArrowheads="1" noTextEdit="1"/>
          </p:cNvSpPr>
          <p:nvPr>
            <p:ph type="sldImg"/>
          </p:nvPr>
        </p:nvSpPr>
        <p:spPr>
          <a:xfrm>
            <a:off x="381000" y="685800"/>
            <a:ext cx="6096000" cy="3429000"/>
          </a:xfrm>
          <a:ln/>
        </p:spPr>
      </p:sp>
      <p:sp>
        <p:nvSpPr>
          <p:cNvPr id="47107" name="Notes Placeholder 2">
            <a:extLst>
              <a:ext uri="{FF2B5EF4-FFF2-40B4-BE49-F238E27FC236}">
                <a16:creationId xmlns:a16="http://schemas.microsoft.com/office/drawing/2014/main" id="{3F92A050-C0F9-7769-37F8-B94115D772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dingo was introduced to Australia by people at least 3500 years ago and has an ambiguous status owing to its brief history on the continent</a:t>
            </a:r>
          </a:p>
        </p:txBody>
      </p:sp>
      <p:sp>
        <p:nvSpPr>
          <p:cNvPr id="47108" name="Slide Number Placeholder 3">
            <a:extLst>
              <a:ext uri="{FF2B5EF4-FFF2-40B4-BE49-F238E27FC236}">
                <a16:creationId xmlns:a16="http://schemas.microsoft.com/office/drawing/2014/main" id="{6FEE4A75-4CB9-D64E-0FDF-F07E605BC9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F42C62-2915-4CD4-89B8-6ABA9D4A9461}" type="slidenum">
              <a:rPr lang="en-US" altLang="en-US"/>
              <a:pPr/>
              <a:t>26</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7DBBB28-A357-1A50-00A4-51B7A272D6E8}"/>
              </a:ext>
            </a:extLst>
          </p:cNvPr>
          <p:cNvSpPr>
            <a:spLocks noGrp="1" noRot="1" noChangeAspect="1" noChangeArrowheads="1" noTextEdit="1"/>
          </p:cNvSpPr>
          <p:nvPr>
            <p:ph type="sldImg"/>
          </p:nvPr>
        </p:nvSpPr>
        <p:spPr>
          <a:xfrm>
            <a:off x="381000" y="685800"/>
            <a:ext cx="6096000" cy="3429000"/>
          </a:xfrm>
          <a:ln/>
        </p:spPr>
      </p:sp>
      <p:sp>
        <p:nvSpPr>
          <p:cNvPr id="49155" name="Notes Placeholder 2">
            <a:extLst>
              <a:ext uri="{FF2B5EF4-FFF2-40B4-BE49-F238E27FC236}">
                <a16:creationId xmlns:a16="http://schemas.microsoft.com/office/drawing/2014/main" id="{2E644869-2806-71D5-7C9F-7D2F61E999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Dingo fence built un 1880s to keep dingos out of southeastern corner of Australia</a:t>
            </a:r>
          </a:p>
        </p:txBody>
      </p:sp>
      <p:sp>
        <p:nvSpPr>
          <p:cNvPr id="49156" name="Slide Number Placeholder 3">
            <a:extLst>
              <a:ext uri="{FF2B5EF4-FFF2-40B4-BE49-F238E27FC236}">
                <a16:creationId xmlns:a16="http://schemas.microsoft.com/office/drawing/2014/main" id="{67D6E3B3-82E5-3D24-B2AD-70C34ED20F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495CCA-D3C7-4683-B9E2-7ACC1B8880D1}" type="slidenum">
              <a:rPr lang="en-US" altLang="en-US"/>
              <a:pPr/>
              <a:t>27</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32873E32-A919-1561-75CB-927382B310CA}"/>
              </a:ext>
            </a:extLst>
          </p:cNvPr>
          <p:cNvSpPr>
            <a:spLocks noGrp="1" noRot="1" noChangeAspect="1" noChangeArrowheads="1" noTextEdit="1"/>
          </p:cNvSpPr>
          <p:nvPr>
            <p:ph type="sldImg"/>
          </p:nvPr>
        </p:nvSpPr>
        <p:spPr>
          <a:xfrm>
            <a:off x="381000" y="685800"/>
            <a:ext cx="6096000" cy="3429000"/>
          </a:xfrm>
          <a:ln/>
        </p:spPr>
      </p:sp>
      <p:sp>
        <p:nvSpPr>
          <p:cNvPr id="52227" name="Notes Placeholder 2">
            <a:extLst>
              <a:ext uri="{FF2B5EF4-FFF2-40B4-BE49-F238E27FC236}">
                <a16:creationId xmlns:a16="http://schemas.microsoft.com/office/drawing/2014/main" id="{ABE5506F-1365-CCAC-50DE-5CBBC10E8B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2228" name="Slide Number Placeholder 3">
            <a:extLst>
              <a:ext uri="{FF2B5EF4-FFF2-40B4-BE49-F238E27FC236}">
                <a16:creationId xmlns:a16="http://schemas.microsoft.com/office/drawing/2014/main" id="{1E38B2D7-15DC-C79A-9CE7-D42F0F69CC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B1B4D5-DBB2-4FA8-BD8C-8308F64479E7}" type="slidenum">
              <a:rPr lang="en-US" altLang="en-US"/>
              <a:pPr/>
              <a:t>29</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https://www.theguardian.com/australia-news/2023/may/06/the-hunt-the-little-known-war-being-waged-over-horse-and-hound-foxhunting-in-australia</a:t>
            </a:r>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30</a:t>
            </a:fld>
            <a:endParaRPr lang="en-US" altLang="en-US" dirty="0"/>
          </a:p>
        </p:txBody>
      </p:sp>
    </p:spTree>
    <p:extLst>
      <p:ext uri="{BB962C8B-B14F-4D97-AF65-F5344CB8AC3E}">
        <p14:creationId xmlns:p14="http://schemas.microsoft.com/office/powerpoint/2010/main" val="292593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D779A5A-5B4C-9313-F13E-88540D709A59}"/>
              </a:ext>
            </a:extLst>
          </p:cNvPr>
          <p:cNvSpPr>
            <a:spLocks noGrp="1" noRot="1" noChangeAspect="1" noChangeArrowheads="1" noTextEdit="1"/>
          </p:cNvSpPr>
          <p:nvPr>
            <p:ph type="sldImg"/>
          </p:nvPr>
        </p:nvSpPr>
        <p:spPr>
          <a:xfrm>
            <a:off x="381000" y="685800"/>
            <a:ext cx="6096000" cy="3429000"/>
          </a:xfrm>
          <a:ln/>
        </p:spPr>
      </p:sp>
      <p:sp>
        <p:nvSpPr>
          <p:cNvPr id="56323" name="Notes Placeholder 2">
            <a:extLst>
              <a:ext uri="{FF2B5EF4-FFF2-40B4-BE49-F238E27FC236}">
                <a16:creationId xmlns:a16="http://schemas.microsoft.com/office/drawing/2014/main" id="{A35B8A1D-C74E-2ABF-7582-754F0C7BDE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Fox hunting </a:t>
            </a:r>
          </a:p>
        </p:txBody>
      </p:sp>
      <p:sp>
        <p:nvSpPr>
          <p:cNvPr id="56324" name="Slide Number Placeholder 3">
            <a:extLst>
              <a:ext uri="{FF2B5EF4-FFF2-40B4-BE49-F238E27FC236}">
                <a16:creationId xmlns:a16="http://schemas.microsoft.com/office/drawing/2014/main" id="{6A5405FD-058F-9A20-66B1-950354B6C8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6D893F-32A1-4103-9E2D-B93EFC156C6A}" type="slidenum">
              <a:rPr lang="en-US" altLang="en-US"/>
              <a:pPr/>
              <a:t>32</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https://www.northqueenslandregister.com.au/story/4955055/foxes-on-the-run/</a:t>
            </a:r>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33</a:t>
            </a:fld>
            <a:endParaRPr lang="en-US" altLang="en-US" dirty="0"/>
          </a:p>
        </p:txBody>
      </p:sp>
    </p:spTree>
    <p:extLst>
      <p:ext uri="{BB962C8B-B14F-4D97-AF65-F5344CB8AC3E}">
        <p14:creationId xmlns:p14="http://schemas.microsoft.com/office/powerpoint/2010/main" val="5775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D6AAC6E-4CCE-E7B3-5A64-704E10412038}"/>
              </a:ext>
            </a:extLst>
          </p:cNvPr>
          <p:cNvSpPr>
            <a:spLocks noGrp="1" noRot="1" noChangeAspect="1" noChangeArrowheads="1" noTextEdit="1"/>
          </p:cNvSpPr>
          <p:nvPr>
            <p:ph type="sldImg"/>
          </p:nvPr>
        </p:nvSpPr>
        <p:spPr>
          <a:xfrm>
            <a:off x="381000" y="685800"/>
            <a:ext cx="6096000" cy="3429000"/>
          </a:xfrm>
          <a:ln/>
        </p:spPr>
      </p:sp>
      <p:sp>
        <p:nvSpPr>
          <p:cNvPr id="7171" name="Notes Placeholder 2">
            <a:extLst>
              <a:ext uri="{FF2B5EF4-FFF2-40B4-BE49-F238E27FC236}">
                <a16:creationId xmlns:a16="http://schemas.microsoft.com/office/drawing/2014/main" id="{5B493231-F80E-7826-0DBE-68B623569D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Googling food webs</a:t>
            </a:r>
          </a:p>
        </p:txBody>
      </p:sp>
      <p:sp>
        <p:nvSpPr>
          <p:cNvPr id="7172" name="Slide Number Placeholder 3">
            <a:extLst>
              <a:ext uri="{FF2B5EF4-FFF2-40B4-BE49-F238E27FC236}">
                <a16:creationId xmlns:a16="http://schemas.microsoft.com/office/drawing/2014/main" id="{5FDDC14D-22B2-4164-46D3-65CCA09540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0CCA87-074C-4924-8E37-4A6B73AD9133}" type="slidenum">
              <a:rPr lang="en-US" altLang="en-US"/>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34</a:t>
            </a:fld>
            <a:endParaRPr lang="en-US" altLang="en-US" dirty="0"/>
          </a:p>
        </p:txBody>
      </p:sp>
    </p:spTree>
    <p:extLst>
      <p:ext uri="{BB962C8B-B14F-4D97-AF65-F5344CB8AC3E}">
        <p14:creationId xmlns:p14="http://schemas.microsoft.com/office/powerpoint/2010/main" val="3204413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30DA1D33-5305-3D11-28D2-8B1370FA1EB8}"/>
              </a:ext>
            </a:extLst>
          </p:cNvPr>
          <p:cNvSpPr>
            <a:spLocks noGrp="1" noRot="1" noChangeAspect="1" noChangeArrowheads="1" noTextEdit="1"/>
          </p:cNvSpPr>
          <p:nvPr>
            <p:ph type="sldImg"/>
          </p:nvPr>
        </p:nvSpPr>
        <p:spPr>
          <a:xfrm>
            <a:off x="381000" y="685800"/>
            <a:ext cx="6096000" cy="3429000"/>
          </a:xfrm>
          <a:ln/>
        </p:spPr>
      </p:sp>
      <p:sp>
        <p:nvSpPr>
          <p:cNvPr id="58371" name="Notes Placeholder 2">
            <a:extLst>
              <a:ext uri="{FF2B5EF4-FFF2-40B4-BE49-F238E27FC236}">
                <a16:creationId xmlns:a16="http://schemas.microsoft.com/office/drawing/2014/main" id="{B47A691B-ABEF-3DCF-05A0-11E66B63FD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3613"/>
            <a:r>
              <a:rPr lang="en-US" altLang="en-US" dirty="0">
                <a:latin typeface="Arial" panose="020B0604020202020204" pitchFamily="34" charset="0"/>
              </a:rPr>
              <a:t>One of Australia’s 15 million feral cats eats a phascogale</a:t>
            </a:r>
          </a:p>
          <a:p>
            <a:pPr defTabSz="963613"/>
            <a:endParaRPr lang="en-US" altLang="en-US" dirty="0">
              <a:latin typeface="Arial" panose="020B0604020202020204" pitchFamily="34" charset="0"/>
            </a:endParaRPr>
          </a:p>
          <a:p>
            <a:pPr defTabSz="963613"/>
            <a:r>
              <a:rPr lang="en-US" altLang="en-US" dirty="0">
                <a:latin typeface="Arial" panose="020B0604020202020204" pitchFamily="34" charset="0"/>
              </a:rPr>
              <a:t>http://www.theaustralian.com.au/national-affairs/greg-hunt-calls-for-eradication-of-feral-cats-that-kill-75m-animals-a-night/story-fn59niix-1226939644027?nk=f4331cf1254aa801b5fc47db3e314ab1</a:t>
            </a:r>
          </a:p>
          <a:p>
            <a:pPr defTabSz="963613"/>
            <a:endParaRPr lang="en-US" altLang="en-US" dirty="0">
              <a:latin typeface="Arial" panose="020B0604020202020204" pitchFamily="34" charset="0"/>
            </a:endParaRPr>
          </a:p>
        </p:txBody>
      </p:sp>
      <p:sp>
        <p:nvSpPr>
          <p:cNvPr id="58372" name="Slide Number Placeholder 3">
            <a:extLst>
              <a:ext uri="{FF2B5EF4-FFF2-40B4-BE49-F238E27FC236}">
                <a16:creationId xmlns:a16="http://schemas.microsoft.com/office/drawing/2014/main" id="{CD5C07ED-1E5E-AFE9-047D-7496CF6545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2B5507-4434-4D5A-864E-A994837BA2EC}" type="slidenum">
              <a:rPr lang="en-US" altLang="en-US"/>
              <a:pPr/>
              <a:t>35</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CDE68921-8FBC-4542-EE0E-0F3508CD2788}"/>
              </a:ext>
            </a:extLst>
          </p:cNvPr>
          <p:cNvSpPr>
            <a:spLocks noGrp="1" noRot="1" noChangeAspect="1" noChangeArrowheads="1" noTextEdit="1"/>
          </p:cNvSpPr>
          <p:nvPr>
            <p:ph type="sldImg"/>
          </p:nvPr>
        </p:nvSpPr>
        <p:spPr>
          <a:xfrm>
            <a:off x="381000" y="685800"/>
            <a:ext cx="6096000" cy="3429000"/>
          </a:xfrm>
          <a:ln/>
        </p:spPr>
      </p:sp>
      <p:sp>
        <p:nvSpPr>
          <p:cNvPr id="60419" name="Notes Placeholder 2">
            <a:extLst>
              <a:ext uri="{FF2B5EF4-FFF2-40B4-BE49-F238E27FC236}">
                <a16:creationId xmlns:a16="http://schemas.microsoft.com/office/drawing/2014/main" id="{E012B465-49B1-CCAB-6837-91E42D311B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http://www.daff.qld.gov.au/__data/assets/pdf_file/0004/61987/IPA-Feral-Cat-Ecology-PA26.pdf</a:t>
            </a:r>
          </a:p>
        </p:txBody>
      </p:sp>
      <p:sp>
        <p:nvSpPr>
          <p:cNvPr id="60420" name="Slide Number Placeholder 3">
            <a:extLst>
              <a:ext uri="{FF2B5EF4-FFF2-40B4-BE49-F238E27FC236}">
                <a16:creationId xmlns:a16="http://schemas.microsoft.com/office/drawing/2014/main" id="{037A8DC8-3217-6AEA-4DD5-0A272E5668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4902CD-615F-47DA-B4B5-B2A8138DB3AD}" type="slidenum">
              <a:rPr lang="en-US" altLang="en-US"/>
              <a:pPr/>
              <a:t>36</a:t>
            </a:fld>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478373FE-F4EE-671E-029C-69C45CD152BF}"/>
              </a:ext>
            </a:extLst>
          </p:cNvPr>
          <p:cNvSpPr>
            <a:spLocks noGrp="1" noRot="1" noChangeAspect="1" noChangeArrowheads="1" noTextEdit="1"/>
          </p:cNvSpPr>
          <p:nvPr>
            <p:ph type="sldImg"/>
          </p:nvPr>
        </p:nvSpPr>
        <p:spPr>
          <a:xfrm>
            <a:off x="381000" y="685800"/>
            <a:ext cx="6096000" cy="3429000"/>
          </a:xfrm>
          <a:ln/>
        </p:spPr>
      </p:sp>
      <p:sp>
        <p:nvSpPr>
          <p:cNvPr id="62467" name="Notes Placeholder 2">
            <a:extLst>
              <a:ext uri="{FF2B5EF4-FFF2-40B4-BE49-F238E27FC236}">
                <a16:creationId xmlns:a16="http://schemas.microsoft.com/office/drawing/2014/main" id="{FAD5AD1A-FCAB-A42D-9849-7D813A5ACE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Feral cat hunting</a:t>
            </a:r>
          </a:p>
        </p:txBody>
      </p:sp>
      <p:sp>
        <p:nvSpPr>
          <p:cNvPr id="62468" name="Slide Number Placeholder 3">
            <a:extLst>
              <a:ext uri="{FF2B5EF4-FFF2-40B4-BE49-F238E27FC236}">
                <a16:creationId xmlns:a16="http://schemas.microsoft.com/office/drawing/2014/main" id="{72A652AF-BA8F-FAB8-F50C-FCC9F5DBC6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5AA526-581F-4330-8979-27849C4749A8}" type="slidenum">
              <a:rPr lang="en-US" altLang="en-US"/>
              <a:pPr/>
              <a:t>37</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3671AE33-6B81-57AF-8B1B-C4F20435CC5B}"/>
              </a:ext>
            </a:extLst>
          </p:cNvPr>
          <p:cNvSpPr>
            <a:spLocks noGrp="1" noRot="1" noChangeAspect="1" noChangeArrowheads="1" noTextEdit="1"/>
          </p:cNvSpPr>
          <p:nvPr>
            <p:ph type="sldImg"/>
          </p:nvPr>
        </p:nvSpPr>
        <p:spPr>
          <a:xfrm>
            <a:off x="381000" y="685800"/>
            <a:ext cx="6096000" cy="3429000"/>
          </a:xfrm>
          <a:ln/>
        </p:spPr>
      </p:sp>
      <p:sp>
        <p:nvSpPr>
          <p:cNvPr id="64515" name="Notes Placeholder 2">
            <a:extLst>
              <a:ext uri="{FF2B5EF4-FFF2-40B4-BE49-F238E27FC236}">
                <a16:creationId xmlns:a16="http://schemas.microsoft.com/office/drawing/2014/main" id="{8670FAA8-AEA1-CE6A-7E6B-E23072132E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Invasive species are regarded as one of the top five drivers of the global extinction crisis. In response, extreme measures have been applied in an attempt to control or eradicate invasives, with little success overall. We tested the idea that state shifts to invasive dominance are symptomatic of losses in ecosystem resilience, due to the suppression of apex predators. This concept was investigated in Australia where the high rate of mammalian extinctions is largely attributed to the destructive influence of invasive species. Intensive pest control is widely applied across the continent, simultaneously eliminating Australia’s apex predator, the dingo (</a:t>
            </a:r>
            <a:r>
              <a:rPr lang="en-US" altLang="en-US" i="1" dirty="0">
                <a:latin typeface="Arial" panose="020B0604020202020204" pitchFamily="34" charset="0"/>
              </a:rPr>
              <a:t>Canis lupus dingo</a:t>
            </a:r>
            <a:r>
              <a:rPr lang="en-US" altLang="en-US" dirty="0">
                <a:latin typeface="Arial" panose="020B0604020202020204" pitchFamily="34" charset="0"/>
              </a:rPr>
              <a:t>). We show that predator management accounts for shifts between two main ecosystem states. Lethal control fractures dingo social structure and leads to bottom-up driven increases in invasive mesopredators and herbivores. Where control is relaxed, dingoes re-establish top–down regulation of ecosystems, allowing for the recovery of biodiversity and productivity.</a:t>
            </a:r>
          </a:p>
        </p:txBody>
      </p:sp>
      <p:sp>
        <p:nvSpPr>
          <p:cNvPr id="64516" name="Slide Number Placeholder 3">
            <a:extLst>
              <a:ext uri="{FF2B5EF4-FFF2-40B4-BE49-F238E27FC236}">
                <a16:creationId xmlns:a16="http://schemas.microsoft.com/office/drawing/2014/main" id="{970BD8FA-519D-9E1F-751C-A039B89F48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F8F1AF-ECFA-4927-BFB1-130EEBE26306}" type="slidenum">
              <a:rPr lang="en-US" altLang="en-US"/>
              <a:pPr/>
              <a:t>38</a:t>
            </a:fld>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AC3938D-87D6-2E2D-5430-FA19F05E26CB}"/>
              </a:ext>
            </a:extLst>
          </p:cNvPr>
          <p:cNvSpPr>
            <a:spLocks noGrp="1" noRot="1" noChangeAspect="1" noChangeArrowheads="1" noTextEdit="1"/>
          </p:cNvSpPr>
          <p:nvPr>
            <p:ph type="sldImg"/>
          </p:nvPr>
        </p:nvSpPr>
        <p:spPr>
          <a:xfrm>
            <a:off x="381000" y="685800"/>
            <a:ext cx="6096000" cy="3429000"/>
          </a:xfrm>
          <a:ln/>
        </p:spPr>
      </p:sp>
      <p:sp>
        <p:nvSpPr>
          <p:cNvPr id="66563" name="Notes Placeholder 2">
            <a:extLst>
              <a:ext uri="{FF2B5EF4-FFF2-40B4-BE49-F238E27FC236}">
                <a16:creationId xmlns:a16="http://schemas.microsoft.com/office/drawing/2014/main" id="{89DD688B-6E4D-0CEB-8485-9B0BA7D5F5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Can dingoes can help restore Australia’s rangeland biodiversity, and potentially provide proof-of-concept for apex predator reintroductions globally? This question follows from the precedents set by studies in Yellowstone. But how are things different here in Australia? Will it work?</a:t>
            </a:r>
          </a:p>
          <a:p>
            <a:endParaRPr lang="en-US" altLang="en-US" dirty="0">
              <a:latin typeface="Arial" panose="020B0604020202020204" pitchFamily="34" charset="0"/>
            </a:endParaRPr>
          </a:p>
        </p:txBody>
      </p:sp>
      <p:sp>
        <p:nvSpPr>
          <p:cNvPr id="66564" name="Slide Number Placeholder 3">
            <a:extLst>
              <a:ext uri="{FF2B5EF4-FFF2-40B4-BE49-F238E27FC236}">
                <a16:creationId xmlns:a16="http://schemas.microsoft.com/office/drawing/2014/main" id="{1A195417-716E-C42A-12AF-C04AFCE5FE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3AE71B-4D40-4FCE-A421-3E5B0E454FFA}" type="slidenum">
              <a:rPr lang="en-US" altLang="en-US"/>
              <a:pPr/>
              <a:t>39</a:t>
            </a:fld>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0FD55BE-A0C4-0811-6C59-552818F2D8F7}"/>
              </a:ext>
            </a:extLst>
          </p:cNvPr>
          <p:cNvSpPr>
            <a:spLocks noGrp="1" noRot="1" noChangeAspect="1" noChangeArrowheads="1" noTextEdit="1"/>
          </p:cNvSpPr>
          <p:nvPr>
            <p:ph type="sldImg"/>
          </p:nvPr>
        </p:nvSpPr>
        <p:spPr>
          <a:xfrm>
            <a:off x="381000" y="685800"/>
            <a:ext cx="6096000" cy="3429000"/>
          </a:xfrm>
          <a:ln/>
        </p:spPr>
      </p:sp>
      <p:sp>
        <p:nvSpPr>
          <p:cNvPr id="69635" name="Notes Placeholder 2">
            <a:extLst>
              <a:ext uri="{FF2B5EF4-FFF2-40B4-BE49-F238E27FC236}">
                <a16:creationId xmlns:a16="http://schemas.microsoft.com/office/drawing/2014/main" id="{0678F2D4-3546-5980-13CE-6F129982AE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Dingo, now that they have been given an ecological justification for keeping them around, have also been implicated in attacks on humans.  </a:t>
            </a:r>
          </a:p>
        </p:txBody>
      </p:sp>
      <p:sp>
        <p:nvSpPr>
          <p:cNvPr id="69636" name="Slide Number Placeholder 3">
            <a:extLst>
              <a:ext uri="{FF2B5EF4-FFF2-40B4-BE49-F238E27FC236}">
                <a16:creationId xmlns:a16="http://schemas.microsoft.com/office/drawing/2014/main" id="{F493F086-9206-6F26-5F31-7DEA7CE6B44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355D83-02C7-4382-8573-7E687730B9A7}" type="slidenum">
              <a:rPr lang="en-US" altLang="en-US"/>
              <a:pPr/>
              <a:t>41</a:t>
            </a:fld>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C996464-77D3-8248-4C56-C899457F5144}"/>
              </a:ext>
            </a:extLst>
          </p:cNvPr>
          <p:cNvSpPr>
            <a:spLocks noGrp="1" noRot="1" noChangeAspect="1" noChangeArrowheads="1" noTextEdit="1"/>
          </p:cNvSpPr>
          <p:nvPr>
            <p:ph type="sldImg"/>
          </p:nvPr>
        </p:nvSpPr>
        <p:spPr>
          <a:xfrm>
            <a:off x="381000" y="685800"/>
            <a:ext cx="6096000" cy="3429000"/>
          </a:xfrm>
          <a:ln/>
        </p:spPr>
      </p:sp>
      <p:sp>
        <p:nvSpPr>
          <p:cNvPr id="71683" name="Notes Placeholder 2">
            <a:extLst>
              <a:ext uri="{FF2B5EF4-FFF2-40B4-BE49-F238E27FC236}">
                <a16:creationId xmlns:a16="http://schemas.microsoft.com/office/drawing/2014/main" id="{F949B64E-06B2-8EDA-255D-BD0266C75D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http://www.nytimes.com/2012/03/06/science/australias-view-of-the-dingo-evolves.html?pagewanted=all</a:t>
            </a:r>
          </a:p>
          <a:p>
            <a:endParaRPr lang="en-US" altLang="en-US" dirty="0">
              <a:latin typeface="Arial" panose="020B0604020202020204" pitchFamily="34" charset="0"/>
            </a:endParaRPr>
          </a:p>
        </p:txBody>
      </p:sp>
      <p:sp>
        <p:nvSpPr>
          <p:cNvPr id="71684" name="Slide Number Placeholder 3">
            <a:extLst>
              <a:ext uri="{FF2B5EF4-FFF2-40B4-BE49-F238E27FC236}">
                <a16:creationId xmlns:a16="http://schemas.microsoft.com/office/drawing/2014/main" id="{35D4ECF2-8729-4F6F-2D59-D9BBA30CF0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637505-7B11-4697-8291-7FF849E91A5D}" type="slidenum">
              <a:rPr lang="en-US" altLang="en-US"/>
              <a:pPr/>
              <a:t>42</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C7EF335F-7083-AF1C-5D4E-675963D72740}"/>
              </a:ext>
            </a:extLst>
          </p:cNvPr>
          <p:cNvSpPr>
            <a:spLocks noGrp="1" noRot="1" noChangeAspect="1" noChangeArrowheads="1" noTextEdit="1"/>
          </p:cNvSpPr>
          <p:nvPr>
            <p:ph type="sldImg"/>
          </p:nvPr>
        </p:nvSpPr>
        <p:spPr>
          <a:xfrm>
            <a:off x="381000" y="685800"/>
            <a:ext cx="6096000" cy="3429000"/>
          </a:xfrm>
          <a:ln/>
        </p:spPr>
      </p:sp>
      <p:sp>
        <p:nvSpPr>
          <p:cNvPr id="73731" name="Notes Placeholder 2">
            <a:extLst>
              <a:ext uri="{FF2B5EF4-FFF2-40B4-BE49-F238E27FC236}">
                <a16:creationId xmlns:a16="http://schemas.microsoft.com/office/drawing/2014/main" id="{A9B44442-30F4-1F00-0F93-905118457C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73732" name="Slide Number Placeholder 3">
            <a:extLst>
              <a:ext uri="{FF2B5EF4-FFF2-40B4-BE49-F238E27FC236}">
                <a16:creationId xmlns:a16="http://schemas.microsoft.com/office/drawing/2014/main" id="{007A6888-D29D-3482-8738-C6B9C589C6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9089DB-D886-4EEB-A1B2-8E590D502BAD}" type="slidenum">
              <a:rPr lang="en-US" altLang="en-US"/>
              <a:pPr/>
              <a:t>43</a:t>
            </a:fld>
            <a:endParaRPr lang="en-US"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654128B9-CA86-EB30-FB70-35BAA256CFB0}"/>
              </a:ext>
            </a:extLst>
          </p:cNvPr>
          <p:cNvSpPr>
            <a:spLocks noGrp="1" noRot="1" noChangeAspect="1" noChangeArrowheads="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707FBF6E-A3F5-3905-4B2C-CDED7E762FF6}"/>
              </a:ext>
            </a:extLst>
          </p:cNvPr>
          <p:cNvSpPr>
            <a:spLocks noGrp="1"/>
          </p:cNvSpPr>
          <p:nvPr>
            <p:ph type="body" idx="1"/>
          </p:nvPr>
        </p:nvSpPr>
        <p:spPr/>
        <p:txBody>
          <a:bodyPr/>
          <a:lstStyle/>
          <a:p>
            <a:pPr>
              <a:defRPr/>
            </a:pPr>
            <a:r>
              <a:rPr lang="en-US" dirty="0">
                <a:latin typeface="+mn-lt"/>
              </a:rPr>
              <a:t>Vultures, which are the only obligate vertebrate scavengers, have experienced the most rapid decline in conservation status of any group of birds over the past decade and comprise the most threatened avian functional guild in the world. Of the 22 vulture species, nine are critically endangered, three are endangered, four are near threatened, and six are least concern</a:t>
            </a:r>
          </a:p>
          <a:p>
            <a:pPr>
              <a:defRPr/>
            </a:pPr>
            <a:endParaRPr lang="en-US" dirty="0">
              <a:latin typeface="+mn-lt"/>
            </a:endParaRPr>
          </a:p>
          <a:p>
            <a:pPr>
              <a:defRPr/>
            </a:pPr>
            <a:r>
              <a:rPr lang="en-US" dirty="0"/>
              <a:t>In India, Pakistan, Nepal, vulture populations declined by as much as 99.9% from 1992 to 2007. Vultures were exposed to diclofenac when they consumed carcasses of livestock that died within a few days of drug treatment. </a:t>
            </a:r>
          </a:p>
          <a:p>
            <a:pPr>
              <a:defRPr/>
            </a:pPr>
            <a:endParaRPr lang="en-US" dirty="0"/>
          </a:p>
          <a:p>
            <a:pPr>
              <a:defRPr/>
            </a:pPr>
            <a:r>
              <a:rPr lang="en-US" dirty="0"/>
              <a:t>And in other parts of the world: in Central and South America, 60–95% of carcasses are located and consumed by vultures. Most carcasses were located within 12 h by turkey vultures. Due to their competitive advantage in finding and consuming carrion, vultures likely consume more meat in Central and South America than all mammalian predators combined.  Similarly, before their recent decline, vultures in the Serengeti of East Africa were estimated to consume about the same amount of meat as all the mammal predators. </a:t>
            </a:r>
          </a:p>
          <a:p>
            <a:pPr>
              <a:defRPr/>
            </a:pPr>
            <a:endParaRPr lang="en-US" dirty="0"/>
          </a:p>
          <a:p>
            <a:pPr>
              <a:defRPr/>
            </a:pPr>
            <a:r>
              <a:rPr lang="en-US" altLang="en-US" dirty="0">
                <a:latin typeface="Arial" panose="020B0604020202020204" pitchFamily="34" charset="0"/>
              </a:rPr>
              <a:t>Dietary toxins are causing vulture populations in Africa to crash, as well. The deliberate poisoning of mammalian carnivores, such as jackals, hyenas and lions, to avenge the loss of livestock is common in Africa and has led to widespread unintentional poisoning of vultures. With the recent escalation of rhino and elephant poaching across the continent, poachers are also now intentionally poisoning vultures, whose circling over carcasses can quickly lead authorities to the crime site  Carbofuran, a widespread and cheap insecticide that is highly toxic is a primary culprit for such poisonings. However, numerous types of poisons have been used throughout Africa, including strychnine and synthetic organic pesticides. These poisons are incredibly effective at killing wildlife. For example, in 2013, a single poisoned elephant carcass in Namibia killed as many as 600 vultures</a:t>
            </a:r>
          </a:p>
          <a:p>
            <a:pPr>
              <a:defRPr/>
            </a:pPr>
            <a:endParaRPr lang="en-US" dirty="0"/>
          </a:p>
          <a:p>
            <a:pPr>
              <a:defRPr/>
            </a:pPr>
            <a:endParaRPr lang="en-US" dirty="0">
              <a:latin typeface="+mn-lt"/>
            </a:endParaRPr>
          </a:p>
          <a:p>
            <a:pPr>
              <a:defRPr/>
            </a:pPr>
            <a:endParaRPr lang="en-US" dirty="0">
              <a:latin typeface="+mn-lt"/>
            </a:endParaRPr>
          </a:p>
        </p:txBody>
      </p:sp>
      <p:sp>
        <p:nvSpPr>
          <p:cNvPr id="76804" name="Slide Number Placeholder 3">
            <a:extLst>
              <a:ext uri="{FF2B5EF4-FFF2-40B4-BE49-F238E27FC236}">
                <a16:creationId xmlns:a16="http://schemas.microsoft.com/office/drawing/2014/main" id="{89D01BD1-FEA6-C114-EC7E-34B36CE9ED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2FE63D-0A14-461E-AF3B-B1086E998CDD}" type="slidenum">
              <a:rPr lang="en-US" altLang="en-US"/>
              <a:pPr/>
              <a:t>45</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58EB681-606B-8116-9ED0-279FC1688FB6}"/>
              </a:ext>
            </a:extLst>
          </p:cNvPr>
          <p:cNvSpPr>
            <a:spLocks noGrp="1" noRot="1" noChangeAspect="1" noChangeArrowheads="1" noTextEdit="1"/>
          </p:cNvSpPr>
          <p:nvPr>
            <p:ph type="sldImg"/>
          </p:nvPr>
        </p:nvSpPr>
        <p:spPr>
          <a:xfrm>
            <a:off x="381000" y="685800"/>
            <a:ext cx="6096000" cy="3429000"/>
          </a:xfrm>
          <a:ln/>
        </p:spPr>
      </p:sp>
      <p:sp>
        <p:nvSpPr>
          <p:cNvPr id="9219" name="Notes Placeholder 2">
            <a:extLst>
              <a:ext uri="{FF2B5EF4-FFF2-40B4-BE49-F238E27FC236}">
                <a16:creationId xmlns:a16="http://schemas.microsoft.com/office/drawing/2014/main" id="{D4EBF80F-BE72-AB73-FA80-52BA7828CA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06DC35A1-A989-5098-EFE8-026110DD0E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17EC20-7F18-429E-8E00-3136EF3E3D95}" type="slidenum">
              <a:rPr lang="en-US" altLang="en-US"/>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C7E956E-EB32-EC27-E21B-B393626F6E65}"/>
              </a:ext>
            </a:extLst>
          </p:cNvPr>
          <p:cNvSpPr>
            <a:spLocks noGrp="1" noRot="1" noChangeAspect="1" noChangeArrowheads="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3155F2C6-1B8F-00C1-EFB4-2F79AA836DF1}"/>
              </a:ext>
            </a:extLst>
          </p:cNvPr>
          <p:cNvSpPr>
            <a:spLocks noGrp="1"/>
          </p:cNvSpPr>
          <p:nvPr>
            <p:ph type="body" idx="1"/>
          </p:nvPr>
        </p:nvSpPr>
        <p:spPr/>
        <p:txBody>
          <a:bodyPr/>
          <a:lstStyle/>
          <a:p>
            <a:pPr>
              <a:defRPr/>
            </a:pPr>
            <a:br>
              <a:rPr lang="en-US" dirty="0">
                <a:latin typeface="+mn-lt"/>
              </a:rPr>
            </a:br>
            <a:endParaRPr lang="en-US" dirty="0">
              <a:latin typeface="+mn-lt"/>
            </a:endParaRPr>
          </a:p>
          <a:p>
            <a:pPr>
              <a:defRPr/>
            </a:pPr>
            <a:r>
              <a:rPr lang="en-US" dirty="0">
                <a:latin typeface="+mn-lt"/>
              </a:rPr>
              <a:t>With the decline of vultures in India, feral dog numbers increased by 7 million, despite widespread sterilization programs. This increase in dogs resulted in 39 million dog bites from 1992 to 2003, causing an estimated 48,000 human rabies mortalities in India. </a:t>
            </a:r>
          </a:p>
          <a:p>
            <a:pPr>
              <a:defRPr/>
            </a:pPr>
            <a:br>
              <a:rPr lang="en-US" dirty="0">
                <a:latin typeface="+mn-lt"/>
              </a:rPr>
            </a:br>
            <a:r>
              <a:rPr lang="en-US" dirty="0">
                <a:latin typeface="+mn-lt"/>
              </a:rPr>
              <a:t>https://www.youtube.com/watch?v=RMTOiALikK0</a:t>
            </a:r>
          </a:p>
        </p:txBody>
      </p:sp>
      <p:sp>
        <p:nvSpPr>
          <p:cNvPr id="78852" name="Slide Number Placeholder 3">
            <a:extLst>
              <a:ext uri="{FF2B5EF4-FFF2-40B4-BE49-F238E27FC236}">
                <a16:creationId xmlns:a16="http://schemas.microsoft.com/office/drawing/2014/main" id="{06F2B8DA-4E03-7EB1-A70D-6AB2D3EA83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0C2CB8-B785-4221-90EA-A9CDFFFDB78E}" type="slidenum">
              <a:rPr lang="en-US" altLang="en-US"/>
              <a:pPr/>
              <a:t>46</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D8B5A78-9B85-738D-1064-C91AF0ADFE05}"/>
              </a:ext>
            </a:extLst>
          </p:cNvPr>
          <p:cNvSpPr>
            <a:spLocks noGrp="1" noRot="1" noChangeAspect="1" noChangeArrowheads="1" noTextEdit="1"/>
          </p:cNvSpPr>
          <p:nvPr>
            <p:ph type="sldImg"/>
          </p:nvPr>
        </p:nvSpPr>
        <p:spPr>
          <a:xfrm>
            <a:off x="381000" y="685800"/>
            <a:ext cx="6096000" cy="3429000"/>
          </a:xfrm>
          <a:ln/>
        </p:spPr>
      </p:sp>
      <p:sp>
        <p:nvSpPr>
          <p:cNvPr id="80899" name="Notes Placeholder 2">
            <a:extLst>
              <a:ext uri="{FF2B5EF4-FFF2-40B4-BE49-F238E27FC236}">
                <a16:creationId xmlns:a16="http://schemas.microsoft.com/office/drawing/2014/main" id="{A8F500BA-B26D-2CB3-B377-97F202CDA7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0900" name="Slide Number Placeholder 3">
            <a:extLst>
              <a:ext uri="{FF2B5EF4-FFF2-40B4-BE49-F238E27FC236}">
                <a16:creationId xmlns:a16="http://schemas.microsoft.com/office/drawing/2014/main" id="{16934AB4-D50F-3E83-5401-7936A1F41A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1C902D-C216-4ED0-86D2-81CB2E914878}" type="slidenum">
              <a:rPr lang="en-US" altLang="en-US"/>
              <a:pPr/>
              <a:t>47</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E45032F2-675E-DF79-A53F-6563587F5888}"/>
              </a:ext>
            </a:extLst>
          </p:cNvPr>
          <p:cNvSpPr>
            <a:spLocks noGrp="1" noRot="1" noChangeAspect="1" noChangeArrowheads="1" noTextEdit="1"/>
          </p:cNvSpPr>
          <p:nvPr>
            <p:ph type="sldImg"/>
          </p:nvPr>
        </p:nvSpPr>
        <p:spPr>
          <a:xfrm>
            <a:off x="381000" y="685800"/>
            <a:ext cx="6096000" cy="3429000"/>
          </a:xfrm>
          <a:ln/>
        </p:spPr>
      </p:sp>
      <p:sp>
        <p:nvSpPr>
          <p:cNvPr id="82947" name="Notes Placeholder 2">
            <a:extLst>
              <a:ext uri="{FF2B5EF4-FFF2-40B4-BE49-F238E27FC236}">
                <a16:creationId xmlns:a16="http://schemas.microsoft.com/office/drawing/2014/main" id="{7DB98E84-45DD-14F5-6BFD-E5A8FEEC57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Elton saw the world through a bottom up view: the base of the pyramid exerted more control on the abundance of organisms. And indeed it does. However, both bottom up and top down controls are operative in the world.</a:t>
            </a:r>
          </a:p>
          <a:p>
            <a:endParaRPr lang="en-US" altLang="en-US" dirty="0">
              <a:latin typeface="Arial" panose="020B0604020202020204" pitchFamily="34" charset="0"/>
            </a:endParaRPr>
          </a:p>
        </p:txBody>
      </p:sp>
      <p:sp>
        <p:nvSpPr>
          <p:cNvPr id="82948" name="Slide Number Placeholder 3">
            <a:extLst>
              <a:ext uri="{FF2B5EF4-FFF2-40B4-BE49-F238E27FC236}">
                <a16:creationId xmlns:a16="http://schemas.microsoft.com/office/drawing/2014/main" id="{954EB089-F529-51CD-39C4-9C984B6311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2E5544-3D7B-4C27-B3B0-ACEAA58733D5}" type="slidenum">
              <a:rPr lang="en-US" altLang="en-US"/>
              <a:pPr/>
              <a:t>48</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E5E72F41-9311-CB20-3779-23B7A55E3A93}"/>
              </a:ext>
            </a:extLst>
          </p:cNvPr>
          <p:cNvSpPr>
            <a:spLocks noGrp="1" noRot="1" noChangeAspect="1" noChangeArrowheads="1" noTextEdit="1"/>
          </p:cNvSpPr>
          <p:nvPr>
            <p:ph type="sldImg"/>
          </p:nvPr>
        </p:nvSpPr>
        <p:spPr>
          <a:xfrm>
            <a:off x="381000" y="685800"/>
            <a:ext cx="6096000" cy="3429000"/>
          </a:xfrm>
          <a:ln/>
        </p:spPr>
      </p:sp>
      <p:sp>
        <p:nvSpPr>
          <p:cNvPr id="87043" name="Notes Placeholder 2">
            <a:extLst>
              <a:ext uri="{FF2B5EF4-FFF2-40B4-BE49-F238E27FC236}">
                <a16:creationId xmlns:a16="http://schemas.microsoft.com/office/drawing/2014/main" id="{67E0F417-8E2C-4B9B-B8FF-63181D641F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87044" name="Slide Number Placeholder 3">
            <a:extLst>
              <a:ext uri="{FF2B5EF4-FFF2-40B4-BE49-F238E27FC236}">
                <a16:creationId xmlns:a16="http://schemas.microsoft.com/office/drawing/2014/main" id="{ADBFCEE3-A473-52BC-986F-227CEF42FD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8A2E04-4588-4BF4-94C3-8FA085D49A35}" type="slidenum">
              <a:rPr lang="en-US" altLang="en-US"/>
              <a:pPr/>
              <a:t>49</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652C83B5-0D72-9F70-7874-BD170FB1601F}"/>
              </a:ext>
            </a:extLst>
          </p:cNvPr>
          <p:cNvSpPr>
            <a:spLocks noGrp="1" noRot="1" noChangeAspect="1" noChangeArrowheads="1" noTextEdit="1"/>
          </p:cNvSpPr>
          <p:nvPr>
            <p:ph type="sldImg"/>
          </p:nvPr>
        </p:nvSpPr>
        <p:spPr>
          <a:xfrm>
            <a:off x="381000" y="685800"/>
            <a:ext cx="6096000" cy="3429000"/>
          </a:xfrm>
          <a:ln/>
        </p:spPr>
      </p:sp>
      <p:sp>
        <p:nvSpPr>
          <p:cNvPr id="89091" name="Notes Placeholder 2">
            <a:extLst>
              <a:ext uri="{FF2B5EF4-FFF2-40B4-BE49-F238E27FC236}">
                <a16:creationId xmlns:a16="http://schemas.microsoft.com/office/drawing/2014/main" id="{2B8CAE15-CBCC-4C36-A7DE-A281FDF869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Aboriginals were thought to be hunter gatherers but actually use fire to shape the land for resources. They often set small fires in parts of the country and among particular peoples to create landscape heterogeneity or patchiness, thus increasing biodiversity and the number of monitor lizards, an important food source.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9092" name="Slide Number Placeholder 3">
            <a:extLst>
              <a:ext uri="{FF2B5EF4-FFF2-40B4-BE49-F238E27FC236}">
                <a16:creationId xmlns:a16="http://schemas.microsoft.com/office/drawing/2014/main" id="{5723DEEB-2D3C-6CA3-D8E8-7D1428BAED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61EB5D-F0DD-48CC-93F2-77A0983F9060}" type="slidenum">
              <a:rPr lang="en-US" altLang="en-US"/>
              <a:pPr/>
              <a:t>50</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51</a:t>
            </a:fld>
            <a:endParaRPr lang="en-US" altLang="en-US" dirty="0"/>
          </a:p>
        </p:txBody>
      </p:sp>
    </p:spTree>
    <p:extLst>
      <p:ext uri="{BB962C8B-B14F-4D97-AF65-F5344CB8AC3E}">
        <p14:creationId xmlns:p14="http://schemas.microsoft.com/office/powerpoint/2010/main" val="19886389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6AEBDC3-CB9F-510B-F7CD-B88249BBCF48}"/>
              </a:ext>
            </a:extLst>
          </p:cNvPr>
          <p:cNvSpPr>
            <a:spLocks noGrp="1" noRot="1" noChangeAspect="1" noChangeArrowheads="1" noTextEdit="1"/>
          </p:cNvSpPr>
          <p:nvPr>
            <p:ph type="sldImg"/>
          </p:nvPr>
        </p:nvSpPr>
        <p:spPr>
          <a:xfrm>
            <a:off x="381000" y="685800"/>
            <a:ext cx="6096000" cy="3429000"/>
          </a:xfrm>
          <a:ln/>
        </p:spPr>
      </p:sp>
      <p:sp>
        <p:nvSpPr>
          <p:cNvPr id="91139" name="Notes Placeholder 2">
            <a:extLst>
              <a:ext uri="{FF2B5EF4-FFF2-40B4-BE49-F238E27FC236}">
                <a16:creationId xmlns:a16="http://schemas.microsoft.com/office/drawing/2014/main" id="{C9D98A41-9009-B478-E23E-AEF6573B0D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1140" name="Slide Number Placeholder 3">
            <a:extLst>
              <a:ext uri="{FF2B5EF4-FFF2-40B4-BE49-F238E27FC236}">
                <a16:creationId xmlns:a16="http://schemas.microsoft.com/office/drawing/2014/main" id="{F07C0826-9296-0625-8908-FD7CB4C9BF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7E2714-26B5-480B-A1EE-1524CED46516}" type="slidenum">
              <a:rPr lang="en-US" altLang="en-US"/>
              <a:pPr/>
              <a:t>52</a:t>
            </a:fld>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381000" y="685800"/>
            <a:ext cx="6096000" cy="3429000"/>
          </a:xfrm>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Ferreting out the role of each of these factors in the YNP elk decline is a complex task Certainly under some conditions wolves can seriously reduce prey herds. However, such a wolf effect occurs primarily when other conditions, usually adverse weather, is also affecting the prey or when populations are small and isolated. There have been worse winter conditions, drought, human harvest of elk, increased grizzly bear numbers and long-term reduction in moose numbers since widespread fire in 1988. </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n-lt"/>
              </a:rPr>
              <a:t>A major elk herd that migrates between Yellowstone National Park and central Montana has dropped in size to fewer than 4,000 animals. Montana wildlife authorities say the herd now stands at around 3,900. That’s compared to more than 20,000 elk in 1992, only a few years before Canadian gray wolves were introduced into Yellowstone. Officials say more hunters and other predators such as mountain lions and bears have also taken their toll on the herd.</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http://www.sciencedirect.com/science/article/pii/S0006320712001462</a:t>
            </a:r>
          </a:p>
          <a:p>
            <a:endParaRPr lang="en-US" altLang="en-US" dirty="0">
              <a:latin typeface="Arial" panose="020B0604020202020204" pitchFamily="34" charset="0"/>
            </a:endParaRPr>
          </a:p>
          <a:p>
            <a:r>
              <a:rPr lang="en-US" altLang="en-US" dirty="0">
                <a:latin typeface="Arial" panose="020B0604020202020204" pitchFamily="34" charset="0"/>
              </a:rPr>
              <a:t>A decade after the park was established in 1872, most of the wolves, cougars, and many smaller predators were largely gone from Yellowstone—a drastic culling whose consequences are still playing out.  Grizzlies managed to stay on, largely because of their popularity at dumps and sites where they were intentionally fed to entertain the tourists. In the 1930s, one hotel built an outdoor arena with bleachers so 1500 people could view the 50 or more bears snuffling among the garbage every night.</a:t>
            </a:r>
          </a:p>
          <a:p>
            <a:endParaRPr lang="en-US" altLang="en-US" dirty="0">
              <a:latin typeface="Arial" panose="020B0604020202020204" pitchFamily="34" charset="0"/>
            </a:endParaRPr>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B9D2A9-3858-455E-B86F-56F52F7FACF4}" type="slidenum">
              <a:rPr lang="en-US" altLang="en-US" smtClean="0"/>
              <a:pPr/>
              <a:t>53</a:t>
            </a:fld>
            <a:endParaRPr lang="en-US" altLang="en-US" dirty="0"/>
          </a:p>
        </p:txBody>
      </p:sp>
    </p:spTree>
    <p:extLst>
      <p:ext uri="{BB962C8B-B14F-4D97-AF65-F5344CB8AC3E}">
        <p14:creationId xmlns:p14="http://schemas.microsoft.com/office/powerpoint/2010/main" val="587662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F5EDD7-E507-42BA-AF96-00DA4E7D6AA4}" type="slidenum">
              <a:rPr lang="en-US" altLang="en-US" smtClean="0"/>
              <a:pPr>
                <a:defRPr/>
              </a:pPr>
              <a:t>54</a:t>
            </a:fld>
            <a:endParaRPr lang="en-US" altLang="en-US" dirty="0"/>
          </a:p>
        </p:txBody>
      </p:sp>
    </p:spTree>
    <p:extLst>
      <p:ext uri="{BB962C8B-B14F-4D97-AF65-F5344CB8AC3E}">
        <p14:creationId xmlns:p14="http://schemas.microsoft.com/office/powerpoint/2010/main" val="8869887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381000" y="685800"/>
            <a:ext cx="6096000" cy="3429000"/>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average length of the growing season in the contiguous 48 states has increased by nearly two weeks since the beginning of the 20</a:t>
            </a:r>
            <a:r>
              <a:rPr lang="en-US" altLang="en-US" baseline="30000" dirty="0">
                <a:latin typeface="Arial" panose="020B0604020202020204" pitchFamily="34" charset="0"/>
              </a:rPr>
              <a:t>th</a:t>
            </a:r>
            <a:r>
              <a:rPr lang="en-US" altLang="en-US" dirty="0">
                <a:latin typeface="Arial" panose="020B0604020202020204" pitchFamily="34" charset="0"/>
              </a:rPr>
              <a:t> century. A particularly large and steady increase occurred over the last 30 years.</a:t>
            </a:r>
          </a:p>
          <a:p>
            <a:endParaRPr lang="en-US" altLang="en-US" dirty="0">
              <a:latin typeface="Arial" panose="020B0604020202020204" pitchFamily="34" charset="0"/>
            </a:endParaRPr>
          </a:p>
          <a:p>
            <a:r>
              <a:rPr lang="en-US" altLang="en-US" dirty="0">
                <a:latin typeface="Arial" panose="020B0604020202020204" pitchFamily="34" charset="0"/>
              </a:rPr>
              <a:t>The length of the growing season has increased more rapidly in the West than in the East. In the West, the length of the growing season has increased at an average rate of about 22 days per century since 1895, compared with a rate of about eight days per century in the East.</a:t>
            </a:r>
          </a:p>
          <a:p>
            <a:endParaRPr lang="en-US" altLang="en-US" dirty="0">
              <a:latin typeface="Arial" panose="020B0604020202020204" pitchFamily="34" charset="0"/>
            </a:endParaRPr>
          </a:p>
          <a:p>
            <a:r>
              <a:rPr lang="en-US" altLang="en-US" dirty="0">
                <a:latin typeface="Arial" panose="020B0604020202020204" pitchFamily="34" charset="0"/>
              </a:rPr>
              <a:t>http://www.epa.gov/climatechange/science/indicators/health-society/growing-season.html</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A93DA4-4536-45DF-9405-D6B38D1AC59A}" type="slidenum">
              <a:rPr lang="en-US" altLang="en-US" smtClean="0"/>
              <a:pPr/>
              <a:t>57</a:t>
            </a:fld>
            <a:endParaRPr lang="en-US" altLang="en-US" dirty="0"/>
          </a:p>
        </p:txBody>
      </p:sp>
    </p:spTree>
    <p:extLst>
      <p:ext uri="{BB962C8B-B14F-4D97-AF65-F5344CB8AC3E}">
        <p14:creationId xmlns:p14="http://schemas.microsoft.com/office/powerpoint/2010/main" val="2648165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03DE888-7F7D-A2EC-8681-57C19DEFA5BE}"/>
              </a:ext>
            </a:extLst>
          </p:cNvPr>
          <p:cNvSpPr>
            <a:spLocks noGrp="1" noRot="1" noChangeAspect="1" noChangeArrowheads="1" noTextEdit="1"/>
          </p:cNvSpPr>
          <p:nvPr>
            <p:ph type="sldImg"/>
          </p:nvPr>
        </p:nvSpPr>
        <p:spPr>
          <a:xfrm>
            <a:off x="381000" y="685800"/>
            <a:ext cx="6096000" cy="3429000"/>
          </a:xfrm>
          <a:ln/>
        </p:spPr>
      </p:sp>
      <p:sp>
        <p:nvSpPr>
          <p:cNvPr id="11267" name="Notes Placeholder 2">
            <a:extLst>
              <a:ext uri="{FF2B5EF4-FFF2-40B4-BE49-F238E27FC236}">
                <a16:creationId xmlns:a16="http://schemas.microsoft.com/office/drawing/2014/main" id="{E9DBA0C6-6185-8F80-6845-BACDBC29C94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"[I]t takes all the running you can do, to keep in the same place.“ </a:t>
            </a:r>
          </a:p>
          <a:p>
            <a:endParaRPr lang="en-US" altLang="en-US" dirty="0">
              <a:latin typeface="Arial" panose="020B0604020202020204" pitchFamily="34" charset="0"/>
            </a:endParaRPr>
          </a:p>
          <a:p>
            <a:r>
              <a:rPr lang="en-US" altLang="en-US" dirty="0">
                <a:latin typeface="Arial" panose="020B0604020202020204" pitchFamily="34" charset="0"/>
              </a:rPr>
              <a:t>As species that live at each other's expense coevolve, they are engaged in a constant evolutionary struggle for a survival advantage. They need "all the running they can do" because the landscape around them is constantly changing.    </a:t>
            </a:r>
          </a:p>
          <a:p>
            <a:endParaRPr lang="en-US" altLang="en-US" dirty="0">
              <a:latin typeface="Arial" panose="020B0604020202020204" pitchFamily="34" charset="0"/>
            </a:endParaRPr>
          </a:p>
        </p:txBody>
      </p:sp>
      <p:sp>
        <p:nvSpPr>
          <p:cNvPr id="11268" name="Slide Number Placeholder 3">
            <a:extLst>
              <a:ext uri="{FF2B5EF4-FFF2-40B4-BE49-F238E27FC236}">
                <a16:creationId xmlns:a16="http://schemas.microsoft.com/office/drawing/2014/main" id="{40120A52-4C95-BC73-693A-8A54D2A1A7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FE3AC0-4DD7-42DB-8976-DE073259983B}" type="slidenum">
              <a:rPr lang="en-US" altLang="en-US"/>
              <a:pPr/>
              <a:t>5</a:t>
            </a:fld>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E8DA1E62-D618-F9A9-9D46-92DCF82B15AF}"/>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02FCAAC5-933E-CDE9-ED2E-7CD4814F16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1380" name="Slide Number Placeholder 3">
            <a:extLst>
              <a:ext uri="{FF2B5EF4-FFF2-40B4-BE49-F238E27FC236}">
                <a16:creationId xmlns:a16="http://schemas.microsoft.com/office/drawing/2014/main" id="{0A895AC4-9EDC-8ABE-FC0D-5811166C80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06E626-4C04-417A-BAA6-778631D865DB}" type="slidenum">
              <a:rPr lang="en-US" altLang="en-US"/>
              <a:pPr/>
              <a:t>58</a:t>
            </a:fld>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12A71EDA-F949-A114-071A-0833BE4F4B86}"/>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56910E39-97A0-6591-26B4-AD73CE34EF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Competitive exclusion can lead to extinction, but it does not often play out that way.  Why:  resource partitioning, habitat shift, and character displacement</a:t>
            </a:r>
          </a:p>
          <a:p>
            <a:endParaRPr lang="en-US" altLang="en-US" dirty="0">
              <a:latin typeface="Arial" panose="020B0604020202020204" pitchFamily="34" charset="0"/>
            </a:endParaRPr>
          </a:p>
        </p:txBody>
      </p:sp>
      <p:sp>
        <p:nvSpPr>
          <p:cNvPr id="103428" name="Slide Number Placeholder 3">
            <a:extLst>
              <a:ext uri="{FF2B5EF4-FFF2-40B4-BE49-F238E27FC236}">
                <a16:creationId xmlns:a16="http://schemas.microsoft.com/office/drawing/2014/main" id="{CC39A0C8-53F1-A12B-827D-36A9171B28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028D34-7C9C-42D5-8763-0BA4E74EB7D8}" type="slidenum">
              <a:rPr lang="en-US" altLang="en-US"/>
              <a:pPr/>
              <a:t>59</a:t>
            </a:fld>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9C3E09B-E44A-2587-BF40-E5C333688C6A}"/>
              </a:ext>
            </a:extLst>
          </p:cNvPr>
          <p:cNvSpPr>
            <a:spLocks noGrp="1" noRot="1" noChangeAspect="1" noTextEdit="1"/>
          </p:cNvSpPr>
          <p:nvPr>
            <p:ph type="sldImg"/>
          </p:nvPr>
        </p:nvSpPr>
        <p:spPr>
          <a:ln/>
        </p:spPr>
      </p:sp>
      <p:sp>
        <p:nvSpPr>
          <p:cNvPr id="105475" name="Notes Placeholder 2">
            <a:extLst>
              <a:ext uri="{FF2B5EF4-FFF2-40B4-BE49-F238E27FC236}">
                <a16:creationId xmlns:a16="http://schemas.microsoft.com/office/drawing/2014/main" id="{F2515FC4-8E88-5F37-8A05-5347D0F807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Character displacement can be taken as competition</a:t>
            </a:r>
          </a:p>
        </p:txBody>
      </p:sp>
      <p:sp>
        <p:nvSpPr>
          <p:cNvPr id="105476" name="Slide Number Placeholder 3">
            <a:extLst>
              <a:ext uri="{FF2B5EF4-FFF2-40B4-BE49-F238E27FC236}">
                <a16:creationId xmlns:a16="http://schemas.microsoft.com/office/drawing/2014/main" id="{4C686ECC-4D30-7F55-99F7-6BD1D7A131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CED408-A30E-49D0-888F-DED695C3F2C4}" type="slidenum">
              <a:rPr lang="en-US" altLang="en-US"/>
              <a:pPr/>
              <a:t>60</a:t>
            </a:fld>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11648486-D3AF-7974-FBCF-93CCE8109259}"/>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47B6462A-0AE9-053E-1175-506E08B65C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SW US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Cliff chimpmunk, </a:t>
            </a:r>
            <a:r>
              <a:rPr lang="en-US" altLang="en-US" i="1" dirty="0">
                <a:latin typeface="Arial" panose="020B0604020202020204" pitchFamily="34" charset="0"/>
              </a:rPr>
              <a:t>Neotamias dorsalis</a:t>
            </a:r>
            <a:r>
              <a:rPr lang="en-US" altLang="en-US" dirty="0">
                <a:latin typeface="Arial" panose="020B0604020202020204" pitchFamily="34" charset="0"/>
              </a:rPr>
              <a:t>, is a more aggressive defender of food than </a:t>
            </a:r>
            <a:r>
              <a:rPr lang="en-US" altLang="en-US" i="1" dirty="0">
                <a:latin typeface="Arial" panose="020B0604020202020204" pitchFamily="34" charset="0"/>
              </a:rPr>
              <a:t>Neotamias umbrinus</a:t>
            </a:r>
            <a:r>
              <a:rPr lang="en-US" altLang="en-US" dirty="0">
                <a:latin typeface="Arial" panose="020B0604020202020204" pitchFamily="34" charset="0"/>
              </a:rPr>
              <a:t>, which is “mellower” and less likely aggressively defend food sources.</a:t>
            </a:r>
            <a:br>
              <a:rPr lang="en-US" altLang="en-US" dirty="0">
                <a:latin typeface="Arial" panose="020B0604020202020204" pitchFamily="34" charset="0"/>
              </a:rPr>
            </a:br>
            <a:endParaRPr lang="en-US" altLang="en-US" dirty="0">
              <a:latin typeface="Arial" panose="020B0604020202020204" pitchFamily="34" charset="0"/>
            </a:endParaRPr>
          </a:p>
        </p:txBody>
      </p:sp>
      <p:sp>
        <p:nvSpPr>
          <p:cNvPr id="107524" name="Slide Number Placeholder 3">
            <a:extLst>
              <a:ext uri="{FF2B5EF4-FFF2-40B4-BE49-F238E27FC236}">
                <a16:creationId xmlns:a16="http://schemas.microsoft.com/office/drawing/2014/main" id="{113D4B9D-D318-4BB0-0FBA-D4352F0A45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7A46A3-40C2-4B84-BCAE-DEF779D76AA8}" type="slidenum">
              <a:rPr lang="en-US" altLang="en-US"/>
              <a:pPr/>
              <a:t>61</a:t>
            </a:fld>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3D4AE0C2-6E68-3E98-CC7D-6D02A6F7F2E0}"/>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7224FDBE-C790-2263-475D-E3CFEA9144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Habitat shift in response to competition. Habitat shift is a solution to the potential for competitive exclusion. </a:t>
            </a:r>
          </a:p>
          <a:p>
            <a:endParaRPr lang="en-US" altLang="en-US" dirty="0">
              <a:latin typeface="Arial" panose="020B0604020202020204" pitchFamily="34" charset="0"/>
            </a:endParaRPr>
          </a:p>
          <a:p>
            <a:r>
              <a:rPr lang="en-US" altLang="en-US" dirty="0">
                <a:latin typeface="Arial" panose="020B0604020202020204" pitchFamily="34" charset="0"/>
              </a:rPr>
              <a:t>Food is more abundant at higher elevations, acorns, pine combs. Climate is denser, cooler and supports more vegetation. Lower elevations are drier and more open in terms of vegetation. </a:t>
            </a:r>
          </a:p>
          <a:p>
            <a:endParaRPr lang="en-US" altLang="en-US" dirty="0">
              <a:latin typeface="Arial" panose="020B0604020202020204" pitchFamily="34" charset="0"/>
            </a:endParaRPr>
          </a:p>
          <a:p>
            <a:r>
              <a:rPr lang="en-US" altLang="en-US" dirty="0">
                <a:latin typeface="Arial" panose="020B0604020202020204" pitchFamily="34" charset="0"/>
              </a:rPr>
              <a:t>Experimental results confirmed that N. dorsalis is able to exclude N. umbrinus from open woodlands by aggressively defending patchy food resources on the ground, where chipmunks do most of their traveling.  </a:t>
            </a:r>
          </a:p>
          <a:p>
            <a:endParaRPr lang="en-US" altLang="en-US" dirty="0">
              <a:latin typeface="Arial" panose="020B0604020202020204" pitchFamily="34" charset="0"/>
            </a:endParaRPr>
          </a:p>
          <a:p>
            <a:r>
              <a:rPr lang="en-US" altLang="en-US" dirty="0">
                <a:latin typeface="Arial" panose="020B0604020202020204" pitchFamily="34" charset="0"/>
              </a:rPr>
              <a:t>However, in denser forests at higher elevations, food is abundant and harder to defend. N umbrinus wins out because it does not waste excessive time and energy on fruitless defenses. </a:t>
            </a:r>
          </a:p>
          <a:p>
            <a:endParaRPr lang="en-US" altLang="en-US" dirty="0">
              <a:latin typeface="Arial" panose="020B0604020202020204" pitchFamily="34" charset="0"/>
            </a:endParaRPr>
          </a:p>
          <a:p>
            <a:r>
              <a:rPr lang="en-US" altLang="en-US" dirty="0">
                <a:latin typeface="Arial" panose="020B0604020202020204" pitchFamily="34" charset="0"/>
              </a:rPr>
              <a:t>N. quadrivittatus is like N. dorsalis in that it is a more aggressive defender of food caches</a:t>
            </a:r>
          </a:p>
        </p:txBody>
      </p:sp>
      <p:sp>
        <p:nvSpPr>
          <p:cNvPr id="109572" name="Slide Number Placeholder 3">
            <a:extLst>
              <a:ext uri="{FF2B5EF4-FFF2-40B4-BE49-F238E27FC236}">
                <a16:creationId xmlns:a16="http://schemas.microsoft.com/office/drawing/2014/main" id="{4C16AC05-7AE3-0FD9-48AF-E2FA34B36E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326952-C2CB-41AD-9AFD-6F90DA5E6A04}" type="slidenum">
              <a:rPr lang="en-US" altLang="en-US"/>
              <a:pPr/>
              <a:t>62</a:t>
            </a:fld>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974A138F-39FF-66EE-97D0-DD2BFA41DB43}"/>
              </a:ext>
            </a:extLst>
          </p:cNvPr>
          <p:cNvSpPr>
            <a:spLocks noGrp="1" noRot="1" noChangeAspect="1" noTextEdit="1"/>
          </p:cNvSpPr>
          <p:nvPr>
            <p:ph type="sldImg"/>
          </p:nvPr>
        </p:nvSpPr>
        <p:spPr>
          <a:ln/>
        </p:spPr>
      </p:sp>
      <p:sp>
        <p:nvSpPr>
          <p:cNvPr id="111619" name="Notes Placeholder 2">
            <a:extLst>
              <a:ext uri="{FF2B5EF4-FFF2-40B4-BE49-F238E27FC236}">
                <a16:creationId xmlns:a16="http://schemas.microsoft.com/office/drawing/2014/main" id="{DE4C6A7D-3CD9-34D4-4C03-2D7B7779E6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make it difficult to detect the level at which competition in the past shapes the present; what we see today is a ghost (as expressed as differences in resource partitioning, habitat shift, and character displacement) of the competition that occurred earlier</a:t>
            </a:r>
          </a:p>
        </p:txBody>
      </p:sp>
      <p:sp>
        <p:nvSpPr>
          <p:cNvPr id="111620" name="Slide Number Placeholder 3">
            <a:extLst>
              <a:ext uri="{FF2B5EF4-FFF2-40B4-BE49-F238E27FC236}">
                <a16:creationId xmlns:a16="http://schemas.microsoft.com/office/drawing/2014/main" id="{2C9A45B6-93A5-AC02-E374-6552C4F7F2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CB94964-4BC9-4F82-A2F1-574865EA3DD2}" type="slidenum">
              <a:rPr lang="en-US" altLang="en-US"/>
              <a:pPr/>
              <a:t>63</a:t>
            </a:fld>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E4C1ABE8-5A1A-76C5-B1D0-FB6FFBF078E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A81A078A-4B01-4273-2365-6BB173B6D7FC}"/>
              </a:ext>
            </a:extLst>
          </p:cNvPr>
          <p:cNvSpPr>
            <a:spLocks noGrp="1"/>
          </p:cNvSpPr>
          <p:nvPr>
            <p:ph type="body" idx="1"/>
          </p:nvPr>
        </p:nvSpPr>
        <p:spPr/>
        <p:txBody>
          <a:bodyPr/>
          <a:lstStyle/>
          <a:p>
            <a:pPr>
              <a:defRPr/>
            </a:pPr>
            <a:r>
              <a:rPr lang="en-US" dirty="0">
                <a:latin typeface="+mn-lt"/>
              </a:rPr>
              <a:t>Competition, as well as other external controls, can impact the dispersal of trees on mountain slopes. In mountains and in the tundra climatic warming tends to promote an upward or northward shift of alpine treelines at local and regional scales. However, migration rates to cooler temperatures can be controlled by interspecific interactions like competition. Thicker, heavier cover of vegetation promotes more interspecific competitive interactions and thus slows the rate of upward movement.  </a:t>
            </a:r>
            <a:br>
              <a:rPr lang="en-US" dirty="0">
                <a:latin typeface="+mn-lt"/>
              </a:rPr>
            </a:br>
            <a:br>
              <a:rPr lang="en-US" dirty="0">
                <a:latin typeface="+mn-lt"/>
              </a:rPr>
            </a:br>
            <a:endParaRPr lang="en-US" dirty="0">
              <a:latin typeface="+mn-lt"/>
            </a:endParaRPr>
          </a:p>
          <a:p>
            <a:pPr>
              <a:defRPr/>
            </a:pPr>
            <a:r>
              <a:rPr lang="en-US" dirty="0">
                <a:latin typeface="+mn-lt"/>
              </a:rPr>
              <a:t> </a:t>
            </a:r>
          </a:p>
        </p:txBody>
      </p:sp>
      <p:sp>
        <p:nvSpPr>
          <p:cNvPr id="113668" name="Slide Number Placeholder 3">
            <a:extLst>
              <a:ext uri="{FF2B5EF4-FFF2-40B4-BE49-F238E27FC236}">
                <a16:creationId xmlns:a16="http://schemas.microsoft.com/office/drawing/2014/main" id="{8B633C3F-6619-CED5-BE08-C22A18B426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64D413-1D87-4253-8F36-66F6EA19CE27}" type="slidenum">
              <a:rPr lang="en-US" altLang="en-US"/>
              <a:pPr/>
              <a:t>64</a:t>
            </a:fld>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46AE2C44-8D35-8D10-ACA6-16440EEA6EC9}"/>
              </a:ext>
            </a:extLst>
          </p:cNvPr>
          <p:cNvSpPr>
            <a:spLocks noGrp="1" noRot="1" noChangeAspect="1" noChangeArrowheads="1" noTextEdit="1"/>
          </p:cNvSpPr>
          <p:nvPr>
            <p:ph type="sldImg"/>
          </p:nvPr>
        </p:nvSpPr>
        <p:spPr>
          <a:xfrm>
            <a:off x="381000" y="685800"/>
            <a:ext cx="6096000" cy="3429000"/>
          </a:xfrm>
          <a:ln/>
        </p:spPr>
      </p:sp>
      <p:sp>
        <p:nvSpPr>
          <p:cNvPr id="95235" name="Notes Placeholder 2">
            <a:extLst>
              <a:ext uri="{FF2B5EF4-FFF2-40B4-BE49-F238E27FC236}">
                <a16:creationId xmlns:a16="http://schemas.microsoft.com/office/drawing/2014/main" id="{FF1B7C67-FD59-63A6-3EE9-C36A558B2B8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5236" name="Slide Number Placeholder 3">
            <a:extLst>
              <a:ext uri="{FF2B5EF4-FFF2-40B4-BE49-F238E27FC236}">
                <a16:creationId xmlns:a16="http://schemas.microsoft.com/office/drawing/2014/main" id="{8EDCAD81-11E2-10C5-983D-A2C8A953BF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A16115-218F-4DDE-87C5-4219B009CF52}" type="slidenum">
              <a:rPr lang="en-US" altLang="en-US"/>
              <a:pPr/>
              <a:t>65</a:t>
            </a:fld>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7FBF9092-8D10-74A8-3A50-18130D112D41}"/>
              </a:ext>
            </a:extLst>
          </p:cNvPr>
          <p:cNvSpPr>
            <a:spLocks noGrp="1" noRot="1" noChangeAspect="1" noChangeArrowheads="1" noTextEdit="1"/>
          </p:cNvSpPr>
          <p:nvPr>
            <p:ph type="sldImg"/>
          </p:nvPr>
        </p:nvSpPr>
        <p:spPr>
          <a:xfrm>
            <a:off x="381000" y="685800"/>
            <a:ext cx="6096000" cy="3429000"/>
          </a:xfrm>
          <a:ln/>
        </p:spPr>
      </p:sp>
      <p:sp>
        <p:nvSpPr>
          <p:cNvPr id="97283" name="Notes Placeholder 2">
            <a:extLst>
              <a:ext uri="{FF2B5EF4-FFF2-40B4-BE49-F238E27FC236}">
                <a16:creationId xmlns:a16="http://schemas.microsoft.com/office/drawing/2014/main" id="{E232D8A3-8A7F-8B54-880B-62FAB27915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Beaver dam in Tierra del Fuego</a:t>
            </a:r>
          </a:p>
        </p:txBody>
      </p:sp>
      <p:sp>
        <p:nvSpPr>
          <p:cNvPr id="97284" name="Slide Number Placeholder 3">
            <a:extLst>
              <a:ext uri="{FF2B5EF4-FFF2-40B4-BE49-F238E27FC236}">
                <a16:creationId xmlns:a16="http://schemas.microsoft.com/office/drawing/2014/main" id="{897F75D1-DD9D-6746-BA03-E4940B4C5D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6112AA-8BF0-41F7-8452-B4EBED8E170B}" type="slidenum">
              <a:rPr lang="en-US" altLang="en-US"/>
              <a:pPr/>
              <a:t>66</a:t>
            </a:fld>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24D7E4CC-2180-71EE-C557-454A605DFB90}"/>
              </a:ext>
            </a:extLst>
          </p:cNvPr>
          <p:cNvSpPr>
            <a:spLocks noGrp="1" noRot="1" noChangeAspect="1" noChangeArrowheads="1" noTextEdit="1"/>
          </p:cNvSpPr>
          <p:nvPr>
            <p:ph type="sldImg"/>
          </p:nvPr>
        </p:nvSpPr>
        <p:spPr>
          <a:xfrm>
            <a:off x="381000" y="685800"/>
            <a:ext cx="6096000" cy="3429000"/>
          </a:xfrm>
          <a:ln/>
        </p:spPr>
      </p:sp>
      <p:sp>
        <p:nvSpPr>
          <p:cNvPr id="101379" name="Notes Placeholder 2">
            <a:extLst>
              <a:ext uri="{FF2B5EF4-FFF2-40B4-BE49-F238E27FC236}">
                <a16:creationId xmlns:a16="http://schemas.microsoft.com/office/drawing/2014/main" id="{E3D399FE-5748-7DA7-296B-4CCBEF1647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Organism, Hitler, and WWII</a:t>
            </a:r>
          </a:p>
        </p:txBody>
      </p:sp>
      <p:sp>
        <p:nvSpPr>
          <p:cNvPr id="101380" name="Slide Number Placeholder 3">
            <a:extLst>
              <a:ext uri="{FF2B5EF4-FFF2-40B4-BE49-F238E27FC236}">
                <a16:creationId xmlns:a16="http://schemas.microsoft.com/office/drawing/2014/main" id="{DBEAF970-D19D-5055-F15A-E48C1CA01A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3BD3B01-449B-4DDC-B099-D1AAC0C72246}" type="slidenum">
              <a:rPr lang="en-US" altLang="en-US"/>
              <a:pPr/>
              <a:t>68</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52AAD38-4327-0E22-F9BB-D00891A58DB2}"/>
              </a:ext>
            </a:extLst>
          </p:cNvPr>
          <p:cNvSpPr>
            <a:spLocks noGrp="1" noRot="1" noChangeAspect="1" noChangeArrowheads="1" noTextEdit="1"/>
          </p:cNvSpPr>
          <p:nvPr>
            <p:ph type="sldImg"/>
          </p:nvPr>
        </p:nvSpPr>
        <p:spPr>
          <a:xfrm>
            <a:off x="381000" y="685800"/>
            <a:ext cx="6096000" cy="3429000"/>
          </a:xfrm>
          <a:ln/>
        </p:spPr>
      </p:sp>
      <p:sp>
        <p:nvSpPr>
          <p:cNvPr id="13315" name="Notes Placeholder 2">
            <a:extLst>
              <a:ext uri="{FF2B5EF4-FFF2-40B4-BE49-F238E27FC236}">
                <a16:creationId xmlns:a16="http://schemas.microsoft.com/office/drawing/2014/main" id="{B1C3CE95-3948-AB07-5A84-AF73F3A0AA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predation upon snails by crabs reflects a Red Queen interaction.  The thickness of shells and the size and musculature of crab claws have grown over time. </a:t>
            </a:r>
          </a:p>
          <a:p>
            <a:endParaRPr lang="en-US" altLang="en-US" dirty="0">
              <a:latin typeface="Arial" panose="020B0604020202020204" pitchFamily="34" charset="0"/>
            </a:endParaRPr>
          </a:p>
          <a:p>
            <a:r>
              <a:rPr lang="en-US" altLang="en-US" dirty="0">
                <a:latin typeface="Arial" panose="020B0604020202020204" pitchFamily="34" charset="0"/>
              </a:rPr>
              <a:t>This example also illustrates selective predation – crabs prefer right-handed snails to munch on. </a:t>
            </a:r>
          </a:p>
          <a:p>
            <a:endParaRPr lang="en-US" altLang="en-US" dirty="0">
              <a:latin typeface="Arial" panose="020B0604020202020204" pitchFamily="34" charset="0"/>
            </a:endParaRPr>
          </a:p>
          <a:p>
            <a:r>
              <a:rPr lang="en-US" altLang="en-US" dirty="0">
                <a:latin typeface="Arial" panose="020B0604020202020204" pitchFamily="34" charset="0"/>
              </a:rPr>
              <a:t>Being a leftie promotes survival from attacks, at least in the world of snails and crabs. While rare in nature, many organisms including humans have some, but few, members that are lefties. Left coiling snails have a competitive advantage as long as they remain rare. This parallels some social interactions in human cultures, such as sporting competitions in which left-handed players enjoy an advantage over their right-handed opponents.</a:t>
            </a:r>
          </a:p>
          <a:p>
            <a:endParaRPr lang="en-US" altLang="en-US" dirty="0">
              <a:latin typeface="Arial" panose="020B0604020202020204" pitchFamily="34" charset="0"/>
            </a:endParaRPr>
          </a:p>
          <a:p>
            <a:r>
              <a:rPr lang="en-US" altLang="en-US" dirty="0">
                <a:latin typeface="Arial" panose="020B0604020202020204" pitchFamily="34" charset="0"/>
              </a:rPr>
              <a:t>The overwhelming majority of snail species are right-handed — their shells coil clockwise. Some predatory crabs are “righties” — and have a specialized tooth on their right claw that acts like a can opener to crack and peel the snail shells. The ‘sinistral advantage,’ or advantage to being left-handed, is that it would be like using a can opener backwards for the crab to crack and peel the snail shell. Based on measures of the frequency of unsuccessful crab predation left as repair scars on the snail’s shell in specimens from the fossil record, ten out of the eleven species pairs studies showed more scars on the right-handed shells, suggesting that crabs are attacking them in preference to their left-handed counterparts. These traces of failed predation indicated to the researchers that left-handed coiling enhances survival from attacks by right-handed crabs. A right-handed crab often abandons a left-handed snail before it breaks the shell. In the balance of selection processes, the survival advantage of sinistrality may be as important a selection pressure as mate selection. </a:t>
            </a:r>
          </a:p>
          <a:p>
            <a:endParaRPr lang="en-US" altLang="en-US" dirty="0">
              <a:latin typeface="Arial" panose="020B0604020202020204" pitchFamily="34" charset="0"/>
            </a:endParaRPr>
          </a:p>
          <a:p>
            <a:r>
              <a:rPr lang="en-US" altLang="en-US" dirty="0">
                <a:latin typeface="Arial" panose="020B0604020202020204" pitchFamily="34" charset="0"/>
              </a:rPr>
              <a:t>Which snails, right or left coiling, would you expect to have thicker shells?</a:t>
            </a:r>
          </a:p>
        </p:txBody>
      </p:sp>
      <p:sp>
        <p:nvSpPr>
          <p:cNvPr id="13316" name="Slide Number Placeholder 3">
            <a:extLst>
              <a:ext uri="{FF2B5EF4-FFF2-40B4-BE49-F238E27FC236}">
                <a16:creationId xmlns:a16="http://schemas.microsoft.com/office/drawing/2014/main" id="{F39777D6-D03B-3C7A-7E16-77408A0784A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F3636F-A927-44F9-A837-ED42283E0AF9}" type="slidenum">
              <a:rPr lang="en-US" altLang="en-US"/>
              <a:pPr/>
              <a:t>6</a:t>
            </a:fld>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8ADDC0AF-0904-9A16-D7B6-E81F95A90B01}"/>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21A9B3B3-BACD-4768-C902-202BC52277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Senita moth and senita cactus</a:t>
            </a:r>
          </a:p>
        </p:txBody>
      </p:sp>
      <p:sp>
        <p:nvSpPr>
          <p:cNvPr id="202756" name="Slide Number Placeholder 3">
            <a:extLst>
              <a:ext uri="{FF2B5EF4-FFF2-40B4-BE49-F238E27FC236}">
                <a16:creationId xmlns:a16="http://schemas.microsoft.com/office/drawing/2014/main" id="{C029B975-AECF-BEC7-D6EE-7B9F0F6555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2DDE5F-B06C-4936-B31E-66D9112712FF}" type="slidenum">
              <a:rPr lang="en-US" altLang="en-US"/>
              <a:pPr/>
              <a:t>69</a:t>
            </a:fld>
            <a:endParaRPr lang="en-US"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959E0461-42EA-6262-EE3F-46D6C8A58096}"/>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1AD053D1-96D1-CC3B-E9DD-95951BD325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Evolution matters in the sense of defining a biotic interaction. What would happen if a specialist moth underwent a phenotypic change that altered the efficiency of the pollination services they provide?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204804" name="Slide Number Placeholder 3">
            <a:extLst>
              <a:ext uri="{FF2B5EF4-FFF2-40B4-BE49-F238E27FC236}">
                <a16:creationId xmlns:a16="http://schemas.microsoft.com/office/drawing/2014/main" id="{2D980148-2141-244E-ED78-299B99359F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B5DE8A-D364-4E76-B01A-C99E43D509F9}" type="slidenum">
              <a:rPr lang="en-US" altLang="en-US"/>
              <a:pPr/>
              <a:t>70</a:t>
            </a:fld>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29F5A15E-49A8-9713-F554-2B96390097A5}"/>
              </a:ext>
            </a:extLst>
          </p:cNvPr>
          <p:cNvSpPr>
            <a:spLocks noGrp="1" noRot="1" noChangeAspect="1" noChangeArrowheads="1" noTextEdit="1"/>
          </p:cNvSpPr>
          <p:nvPr>
            <p:ph type="sldImg"/>
          </p:nvPr>
        </p:nvSpPr>
        <p:spPr>
          <a:xfrm>
            <a:off x="381000" y="685800"/>
            <a:ext cx="6096000" cy="3429000"/>
          </a:xfrm>
          <a:ln/>
        </p:spPr>
      </p:sp>
      <p:sp>
        <p:nvSpPr>
          <p:cNvPr id="103427" name="Notes Placeholder 2">
            <a:extLst>
              <a:ext uri="{FF2B5EF4-FFF2-40B4-BE49-F238E27FC236}">
                <a16:creationId xmlns:a16="http://schemas.microsoft.com/office/drawing/2014/main" id="{5E00075C-56C2-8996-D81A-2CCC78302D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03428" name="Slide Number Placeholder 3">
            <a:extLst>
              <a:ext uri="{FF2B5EF4-FFF2-40B4-BE49-F238E27FC236}">
                <a16:creationId xmlns:a16="http://schemas.microsoft.com/office/drawing/2014/main" id="{570C5E76-511B-F78E-7FDD-12C2C6D0FA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19F300-0A1B-4F64-9DB2-138C85A0EA7D}" type="slidenum">
              <a:rPr lang="en-US" altLang="en-US"/>
              <a:pPr/>
              <a:t>71</a:t>
            </a:fld>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70DCCEC7-395B-6653-E4BA-3F43DD172A3C}"/>
              </a:ext>
            </a:extLst>
          </p:cNvPr>
          <p:cNvSpPr>
            <a:spLocks noGrp="1" noRot="1" noChangeAspect="1" noChangeArrowheads="1" noTextEdit="1"/>
          </p:cNvSpPr>
          <p:nvPr>
            <p:ph type="sldImg"/>
          </p:nvPr>
        </p:nvSpPr>
        <p:spPr>
          <a:xfrm>
            <a:off x="381000" y="685800"/>
            <a:ext cx="6096000" cy="3429000"/>
          </a:xfrm>
          <a:ln/>
        </p:spPr>
      </p:sp>
      <p:sp>
        <p:nvSpPr>
          <p:cNvPr id="105475" name="Notes Placeholder 2">
            <a:extLst>
              <a:ext uri="{FF2B5EF4-FFF2-40B4-BE49-F238E27FC236}">
                <a16:creationId xmlns:a16="http://schemas.microsoft.com/office/drawing/2014/main" id="{4ED11231-1AAB-730D-8445-D4A37FDC04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Bears transport salmon out of the stream to eat, leaving behind nutrients. More tree cover along salmon streams</a:t>
            </a:r>
          </a:p>
          <a:p>
            <a:endParaRPr lang="en-US" altLang="en-US" dirty="0">
              <a:latin typeface="Arial" panose="020B0604020202020204" pitchFamily="34" charset="0"/>
            </a:endParaRPr>
          </a:p>
          <a:p>
            <a:r>
              <a:rPr lang="en-US" altLang="en-US" dirty="0">
                <a:latin typeface="Arial" panose="020B0604020202020204" pitchFamily="34" charset="0"/>
              </a:rPr>
              <a:t>Redds – excavations made by female salmon during breeding</a:t>
            </a:r>
          </a:p>
        </p:txBody>
      </p:sp>
      <p:sp>
        <p:nvSpPr>
          <p:cNvPr id="105476" name="Slide Number Placeholder 3">
            <a:extLst>
              <a:ext uri="{FF2B5EF4-FFF2-40B4-BE49-F238E27FC236}">
                <a16:creationId xmlns:a16="http://schemas.microsoft.com/office/drawing/2014/main" id="{2ADEF1B2-914F-8F7E-7514-2F7342A2AA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70467A-A58F-4A75-89C5-B1CBC4C37F46}" type="slidenum">
              <a:rPr lang="en-US" altLang="en-US"/>
              <a:pPr/>
              <a:t>72</a:t>
            </a:fld>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85DC6A1-B3D8-B275-738E-B216AFF5710D}"/>
              </a:ext>
            </a:extLst>
          </p:cNvPr>
          <p:cNvSpPr>
            <a:spLocks noGrp="1" noRot="1" noChangeAspect="1" noChangeArrowheads="1" noTextEdit="1"/>
          </p:cNvSpPr>
          <p:nvPr>
            <p:ph type="sldImg"/>
          </p:nvPr>
        </p:nvSpPr>
        <p:spPr>
          <a:xfrm>
            <a:off x="381000" y="685800"/>
            <a:ext cx="6096000" cy="3429000"/>
          </a:xfrm>
          <a:ln/>
        </p:spPr>
      </p:sp>
      <p:sp>
        <p:nvSpPr>
          <p:cNvPr id="108547" name="Notes Placeholder 2">
            <a:extLst>
              <a:ext uri="{FF2B5EF4-FFF2-40B4-BE49-F238E27FC236}">
                <a16:creationId xmlns:a16="http://schemas.microsoft.com/office/drawing/2014/main" id="{FEFE1D01-D53E-9B5E-3C49-75C57DBEB9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Bears transport salmon out of the stream to eat, leaving behind nutrients. More tree cover along salmon streams</a:t>
            </a:r>
          </a:p>
        </p:txBody>
      </p:sp>
      <p:sp>
        <p:nvSpPr>
          <p:cNvPr id="108548" name="Slide Number Placeholder 3">
            <a:extLst>
              <a:ext uri="{FF2B5EF4-FFF2-40B4-BE49-F238E27FC236}">
                <a16:creationId xmlns:a16="http://schemas.microsoft.com/office/drawing/2014/main" id="{CA1ACDDB-0997-E61D-5BF2-CF6349A3A6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7D0B0E-94E9-4412-B658-E7D3F83E8ADB}" type="slidenum">
              <a:rPr lang="en-US" altLang="en-US"/>
              <a:pPr/>
              <a:t>74</a:t>
            </a:fld>
            <a:endParaRPr lang="en-US"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69D9A7C5-1DBF-D334-5126-24BC46CA3345}"/>
              </a:ext>
            </a:extLst>
          </p:cNvPr>
          <p:cNvSpPr>
            <a:spLocks noGrp="1" noRot="1" noChangeAspect="1" noChangeArrowheads="1" noTextEdit="1"/>
          </p:cNvSpPr>
          <p:nvPr>
            <p:ph type="sldImg"/>
          </p:nvPr>
        </p:nvSpPr>
        <p:spPr>
          <a:xfrm>
            <a:off x="381000" y="685800"/>
            <a:ext cx="6096000" cy="3429000"/>
          </a:xfrm>
          <a:ln/>
        </p:spPr>
      </p:sp>
      <p:sp>
        <p:nvSpPr>
          <p:cNvPr id="110595" name="Notes Placeholder 2">
            <a:extLst>
              <a:ext uri="{FF2B5EF4-FFF2-40B4-BE49-F238E27FC236}">
                <a16:creationId xmlns:a16="http://schemas.microsoft.com/office/drawing/2014/main" id="{E8B0B87D-8F5B-B74B-89B7-C82158518E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0596" name="Slide Number Placeholder 3">
            <a:extLst>
              <a:ext uri="{FF2B5EF4-FFF2-40B4-BE49-F238E27FC236}">
                <a16:creationId xmlns:a16="http://schemas.microsoft.com/office/drawing/2014/main" id="{5374DB18-B96B-9797-35BF-3CA086163C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AF556B-A4A7-4B92-BE78-E8E5B9ED8E64}" type="slidenum">
              <a:rPr lang="en-US" altLang="en-US"/>
              <a:pPr/>
              <a:t>75</a:t>
            </a:fld>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0DE6CD0C-FA6C-3701-E721-7CD295B56E83}"/>
              </a:ext>
            </a:extLst>
          </p:cNvPr>
          <p:cNvSpPr>
            <a:spLocks noGrp="1" noRot="1" noChangeAspect="1" noChangeArrowheads="1" noTextEdit="1"/>
          </p:cNvSpPr>
          <p:nvPr>
            <p:ph type="sldImg"/>
          </p:nvPr>
        </p:nvSpPr>
        <p:spPr>
          <a:xfrm>
            <a:off x="381000" y="685800"/>
            <a:ext cx="6096000" cy="3429000"/>
          </a:xfrm>
          <a:ln/>
        </p:spPr>
      </p:sp>
      <p:sp>
        <p:nvSpPr>
          <p:cNvPr id="120835" name="Notes Placeholder 2">
            <a:extLst>
              <a:ext uri="{FF2B5EF4-FFF2-40B4-BE49-F238E27FC236}">
                <a16:creationId xmlns:a16="http://schemas.microsoft.com/office/drawing/2014/main" id="{5AF8A6B7-9E59-4AE0-D06B-5908CD6242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Whales and their food may help in retaining limiting nutrients (N, P, and Fe) in the surface layer and releasing these nutrients slowly into the water</a:t>
            </a:r>
          </a:p>
          <a:p>
            <a:endParaRPr lang="en-US" altLang="en-US" dirty="0">
              <a:latin typeface="Arial" panose="020B0604020202020204" pitchFamily="34" charset="0"/>
            </a:endParaRPr>
          </a:p>
          <a:p>
            <a:r>
              <a:rPr lang="en-US" altLang="en-US" dirty="0">
                <a:latin typeface="Arial" panose="020B0604020202020204" pitchFamily="34" charset="0"/>
              </a:rPr>
              <a:t>https://www.ncbi.nlm.nih.gov/pmc/articles/PMC4743783/pdf/pnas.201502549.pdf</a:t>
            </a:r>
          </a:p>
        </p:txBody>
      </p:sp>
      <p:sp>
        <p:nvSpPr>
          <p:cNvPr id="120836" name="Slide Number Placeholder 3">
            <a:extLst>
              <a:ext uri="{FF2B5EF4-FFF2-40B4-BE49-F238E27FC236}">
                <a16:creationId xmlns:a16="http://schemas.microsoft.com/office/drawing/2014/main" id="{17A63E86-28A5-0B7A-7E2A-393A5D4591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CBEEB-E53D-4AC7-B376-5989642576EE}" type="slidenum">
              <a:rPr lang="en-US" altLang="en-US"/>
              <a:pPr/>
              <a:t>76</a:t>
            </a:fld>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B850C4A4-1088-1F50-E621-F23B10369FA2}"/>
              </a:ext>
            </a:extLst>
          </p:cNvPr>
          <p:cNvSpPr>
            <a:spLocks noGrp="1" noRot="1" noChangeAspect="1" noChangeArrowheads="1" noTextEdit="1"/>
          </p:cNvSpPr>
          <p:nvPr>
            <p:ph type="sldImg"/>
          </p:nvPr>
        </p:nvSpPr>
        <p:spPr>
          <a:xfrm>
            <a:off x="381000" y="685800"/>
            <a:ext cx="6096000" cy="3429000"/>
          </a:xfrm>
          <a:ln/>
        </p:spPr>
      </p:sp>
      <p:sp>
        <p:nvSpPr>
          <p:cNvPr id="114691" name="Notes Placeholder 2">
            <a:extLst>
              <a:ext uri="{FF2B5EF4-FFF2-40B4-BE49-F238E27FC236}">
                <a16:creationId xmlns:a16="http://schemas.microsoft.com/office/drawing/2014/main" id="{FC8C73AB-CCF9-7685-96AE-FF500CCF46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14692" name="Slide Number Placeholder 3">
            <a:extLst>
              <a:ext uri="{FF2B5EF4-FFF2-40B4-BE49-F238E27FC236}">
                <a16:creationId xmlns:a16="http://schemas.microsoft.com/office/drawing/2014/main" id="{0D0944E6-DF54-E083-86D2-70658B105C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23802C-FB29-4B3C-A262-7474109538A9}" type="slidenum">
              <a:rPr lang="en-US" altLang="en-US"/>
              <a:pPr/>
              <a:t>77</a:t>
            </a:fld>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7B6CC149-6A22-7230-C81B-4B92A2D4E291}"/>
              </a:ext>
            </a:extLst>
          </p:cNvPr>
          <p:cNvSpPr>
            <a:spLocks noGrp="1" noRot="1" noChangeAspect="1" noChangeArrowheads="1" noTextEdit="1"/>
          </p:cNvSpPr>
          <p:nvPr>
            <p:ph type="sldImg"/>
          </p:nvPr>
        </p:nvSpPr>
        <p:spPr>
          <a:xfrm>
            <a:off x="381000" y="685800"/>
            <a:ext cx="6096000" cy="3429000"/>
          </a:xfrm>
          <a:ln/>
        </p:spPr>
      </p:sp>
      <p:sp>
        <p:nvSpPr>
          <p:cNvPr id="122883" name="Notes Placeholder 2">
            <a:extLst>
              <a:ext uri="{FF2B5EF4-FFF2-40B4-BE49-F238E27FC236}">
                <a16:creationId xmlns:a16="http://schemas.microsoft.com/office/drawing/2014/main" id="{860B7275-D6C3-1121-73F7-13E1C17202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Migratory caribou (right) would transport these nutrients far inland away from rivers and into the continental interior. This ocean-continent nutrient pump illustrates facultative engineering and how animal and plant taxa modify their environment and facilitate coexistence of other species. </a:t>
            </a:r>
          </a:p>
        </p:txBody>
      </p:sp>
      <p:sp>
        <p:nvSpPr>
          <p:cNvPr id="122884" name="Slide Number Placeholder 3">
            <a:extLst>
              <a:ext uri="{FF2B5EF4-FFF2-40B4-BE49-F238E27FC236}">
                <a16:creationId xmlns:a16="http://schemas.microsoft.com/office/drawing/2014/main" id="{1EECD024-0B2B-6CB5-A215-73628F8D48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C66D29-CFBC-404D-9907-2C5567D7E160}" type="slidenum">
              <a:rPr lang="en-US" altLang="en-US"/>
              <a:pPr/>
              <a:t>78</a:t>
            </a:fld>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6FB998B5-E0B3-AB92-EBCE-CD120C238925}"/>
              </a:ext>
            </a:extLst>
          </p:cNvPr>
          <p:cNvSpPr>
            <a:spLocks noGrp="1" noRot="1" noChangeAspect="1" noChangeArrowheads="1" noTextEdit="1"/>
          </p:cNvSpPr>
          <p:nvPr>
            <p:ph type="sldImg"/>
          </p:nvPr>
        </p:nvSpPr>
        <p:spPr>
          <a:xfrm>
            <a:off x="381000" y="685800"/>
            <a:ext cx="6096000" cy="3429000"/>
          </a:xfrm>
          <a:ln/>
        </p:spPr>
      </p:sp>
      <p:sp>
        <p:nvSpPr>
          <p:cNvPr id="116739" name="Notes Placeholder 2">
            <a:extLst>
              <a:ext uri="{FF2B5EF4-FFF2-40B4-BE49-F238E27FC236}">
                <a16:creationId xmlns:a16="http://schemas.microsoft.com/office/drawing/2014/main" id="{7A29F548-EABD-97DD-F9C0-3C02A854DB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Some of the greatest concentrations of primary productivity are in the ocean, where large quantities of biomass and nutrients originate in phytoplankton blooms.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Whales and their food may help in retaining limiting nutrients (N, P, and Fe) in the surface layer and releasing these nutrients slowly into the water – the whale pump</a:t>
            </a:r>
          </a:p>
          <a:p>
            <a:endParaRPr lang="en-US" altLang="en-US" dirty="0">
              <a:latin typeface="Arial" panose="020B0604020202020204" pitchFamily="34" charset="0"/>
            </a:endParaRPr>
          </a:p>
          <a:p>
            <a:r>
              <a:rPr lang="en-US" altLang="en-US" dirty="0">
                <a:latin typeface="Arial" panose="020B0604020202020204" pitchFamily="34" charset="0"/>
              </a:rPr>
              <a:t>https://www.ncbi.nlm.nih.gov/pmc/articles/PMC4743783/pdf/pnas.201502549.pdf</a:t>
            </a:r>
          </a:p>
          <a:p>
            <a:endParaRPr lang="en-US" altLang="en-US" dirty="0">
              <a:latin typeface="Arial" panose="020B0604020202020204" pitchFamily="34" charset="0"/>
            </a:endParaRPr>
          </a:p>
        </p:txBody>
      </p:sp>
      <p:sp>
        <p:nvSpPr>
          <p:cNvPr id="116740" name="Slide Number Placeholder 3">
            <a:extLst>
              <a:ext uri="{FF2B5EF4-FFF2-40B4-BE49-F238E27FC236}">
                <a16:creationId xmlns:a16="http://schemas.microsoft.com/office/drawing/2014/main" id="{37286D7A-4F57-E959-1C27-B2BD939E9E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619540-097E-4A1E-8357-BDC7E1DEAE27}" type="slidenum">
              <a:rPr lang="en-US" altLang="en-US"/>
              <a:pPr/>
              <a:t>79</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381000" y="685800"/>
            <a:ext cx="6096000" cy="3429000"/>
          </a:xfrm>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Highly selective predation: the balsalm wooly adelgid feeds exclusively on Fraser fir, red spruce, another high elevation conifer of the Smoky Mountains is not preyed upon. In this example, note how this selective predation has cascading effects upon the structure of the entire high elevation forest of the Appalachian Mountains.</a:t>
            </a:r>
          </a:p>
          <a:p>
            <a:endParaRPr lang="en-US" altLang="en-US" dirty="0">
              <a:latin typeface="Arial" panose="020B0604020202020204" pitchFamily="34" charset="0"/>
            </a:endParaRPr>
          </a:p>
          <a:p>
            <a:r>
              <a:rPr lang="en-US" altLang="en-US" dirty="0">
                <a:latin typeface="Arial" panose="020B0604020202020204" pitchFamily="34" charset="0"/>
              </a:rPr>
              <a:t>1956</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1A94DF-8344-439D-BB46-7C93F58B5C4C}" type="slidenum">
              <a:rPr lang="en-US" altLang="en-US" smtClean="0"/>
              <a:pPr/>
              <a:t>7</a:t>
            </a:fld>
            <a:endParaRPr lang="en-US" altLang="en-US" dirty="0"/>
          </a:p>
        </p:txBody>
      </p:sp>
    </p:spTree>
    <p:extLst>
      <p:ext uri="{BB962C8B-B14F-4D97-AF65-F5344CB8AC3E}">
        <p14:creationId xmlns:p14="http://schemas.microsoft.com/office/powerpoint/2010/main" val="38873231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C763684C-B1F0-0844-BC58-79303C9DF740}"/>
              </a:ext>
            </a:extLst>
          </p:cNvPr>
          <p:cNvSpPr>
            <a:spLocks noGrp="1" noRot="1" noChangeAspect="1" noChangeArrowheads="1" noTextEdit="1"/>
          </p:cNvSpPr>
          <p:nvPr>
            <p:ph type="sldImg"/>
          </p:nvPr>
        </p:nvSpPr>
        <p:spPr>
          <a:xfrm>
            <a:off x="381000" y="685800"/>
            <a:ext cx="6096000" cy="3429000"/>
          </a:xfrm>
          <a:ln/>
        </p:spPr>
      </p:sp>
      <p:sp>
        <p:nvSpPr>
          <p:cNvPr id="124931" name="Notes Placeholder 2">
            <a:extLst>
              <a:ext uri="{FF2B5EF4-FFF2-40B4-BE49-F238E27FC236}">
                <a16:creationId xmlns:a16="http://schemas.microsoft.com/office/drawing/2014/main" id="{35FDCFD2-3798-7A11-072E-199A98DD0E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Valid, but not very nuanced. Time and space are not considered, or are at least assumed to be static. The Red King hypothesis and the Red Queen hypothesis convey that biotic interactions have a temporal component. They are also. In other words context matters. While the above chart is useful, it doesn’t capture the dynamism and variability of biotic interactions. </a:t>
            </a:r>
          </a:p>
        </p:txBody>
      </p:sp>
      <p:sp>
        <p:nvSpPr>
          <p:cNvPr id="124932" name="Slide Number Placeholder 3">
            <a:extLst>
              <a:ext uri="{FF2B5EF4-FFF2-40B4-BE49-F238E27FC236}">
                <a16:creationId xmlns:a16="http://schemas.microsoft.com/office/drawing/2014/main" id="{8E502273-B5E1-12F5-166D-FFFED772F3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CCF2C92-BDB6-447F-BC4E-75D2F356DC20}" type="slidenum">
              <a:rPr lang="en-US" altLang="en-US"/>
              <a:pPr/>
              <a:t>80</a:t>
            </a:fld>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8B42501-0435-DFAE-ED3C-7C6EC747EB7A}"/>
              </a:ext>
            </a:extLst>
          </p:cNvPr>
          <p:cNvSpPr>
            <a:spLocks noGrp="1" noRot="1" noChangeAspect="1" noChangeArrowheads="1" noTextEdit="1"/>
          </p:cNvSpPr>
          <p:nvPr>
            <p:ph type="sldImg"/>
          </p:nvPr>
        </p:nvSpPr>
        <p:spPr>
          <a:xfrm>
            <a:off x="381000" y="685800"/>
            <a:ext cx="6096000" cy="3429000"/>
          </a:xfrm>
          <a:ln/>
        </p:spPr>
      </p:sp>
      <p:sp>
        <p:nvSpPr>
          <p:cNvPr id="126979" name="Notes Placeholder 2">
            <a:extLst>
              <a:ext uri="{FF2B5EF4-FFF2-40B4-BE49-F238E27FC236}">
                <a16:creationId xmlns:a16="http://schemas.microsoft.com/office/drawing/2014/main" id="{E7B1D6E4-066C-1D89-C735-A4900CEBC7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26980" name="Slide Number Placeholder 3">
            <a:extLst>
              <a:ext uri="{FF2B5EF4-FFF2-40B4-BE49-F238E27FC236}">
                <a16:creationId xmlns:a16="http://schemas.microsoft.com/office/drawing/2014/main" id="{E69E3333-CD4C-B824-DC55-BDBF3B5DD2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3A0F79-FE84-4CF0-882A-867AF05690A3}" type="slidenum">
              <a:rPr lang="en-US" altLang="en-US"/>
              <a:pPr/>
              <a:t>81</a:t>
            </a:fld>
            <a:endParaRPr lang="en-US" altLang="en-US" dirty="0"/>
          </a:p>
        </p:txBody>
      </p:sp>
    </p:spTree>
    <p:extLst>
      <p:ext uri="{BB962C8B-B14F-4D97-AF65-F5344CB8AC3E}">
        <p14:creationId xmlns:p14="http://schemas.microsoft.com/office/powerpoint/2010/main" val="33635730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8B42501-0435-DFAE-ED3C-7C6EC747EB7A}"/>
              </a:ext>
            </a:extLst>
          </p:cNvPr>
          <p:cNvSpPr>
            <a:spLocks noGrp="1" noRot="1" noChangeAspect="1" noChangeArrowheads="1" noTextEdit="1"/>
          </p:cNvSpPr>
          <p:nvPr>
            <p:ph type="sldImg"/>
          </p:nvPr>
        </p:nvSpPr>
        <p:spPr>
          <a:xfrm>
            <a:off x="381000" y="685800"/>
            <a:ext cx="6096000" cy="3429000"/>
          </a:xfrm>
          <a:ln/>
        </p:spPr>
      </p:sp>
      <p:sp>
        <p:nvSpPr>
          <p:cNvPr id="126979" name="Notes Placeholder 2">
            <a:extLst>
              <a:ext uri="{FF2B5EF4-FFF2-40B4-BE49-F238E27FC236}">
                <a16:creationId xmlns:a16="http://schemas.microsoft.com/office/drawing/2014/main" id="{E7B1D6E4-066C-1D89-C735-A4900CEBC7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26980" name="Slide Number Placeholder 3">
            <a:extLst>
              <a:ext uri="{FF2B5EF4-FFF2-40B4-BE49-F238E27FC236}">
                <a16:creationId xmlns:a16="http://schemas.microsoft.com/office/drawing/2014/main" id="{E69E3333-CD4C-B824-DC55-BDBF3B5DD2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3A0F79-FE84-4CF0-882A-867AF05690A3}" type="slidenum">
              <a:rPr lang="en-US" altLang="en-US"/>
              <a:pPr/>
              <a:t>82</a:t>
            </a:fld>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8B42501-0435-DFAE-ED3C-7C6EC747EB7A}"/>
              </a:ext>
            </a:extLst>
          </p:cNvPr>
          <p:cNvSpPr>
            <a:spLocks noGrp="1" noRot="1" noChangeAspect="1" noChangeArrowheads="1" noTextEdit="1"/>
          </p:cNvSpPr>
          <p:nvPr>
            <p:ph type="sldImg"/>
          </p:nvPr>
        </p:nvSpPr>
        <p:spPr>
          <a:xfrm>
            <a:off x="381000" y="685800"/>
            <a:ext cx="6096000" cy="3429000"/>
          </a:xfrm>
          <a:ln/>
        </p:spPr>
      </p:sp>
      <p:sp>
        <p:nvSpPr>
          <p:cNvPr id="126979" name="Notes Placeholder 2">
            <a:extLst>
              <a:ext uri="{FF2B5EF4-FFF2-40B4-BE49-F238E27FC236}">
                <a16:creationId xmlns:a16="http://schemas.microsoft.com/office/drawing/2014/main" id="{E7B1D6E4-066C-1D89-C735-A4900CEBC7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26980" name="Slide Number Placeholder 3">
            <a:extLst>
              <a:ext uri="{FF2B5EF4-FFF2-40B4-BE49-F238E27FC236}">
                <a16:creationId xmlns:a16="http://schemas.microsoft.com/office/drawing/2014/main" id="{E69E3333-CD4C-B824-DC55-BDBF3B5DD2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3A0F79-FE84-4CF0-882A-867AF05690A3}" type="slidenum">
              <a:rPr lang="en-US" altLang="en-US"/>
              <a:pPr/>
              <a:t>83</a:t>
            </a:fld>
            <a:endParaRPr lang="en-US" altLang="en-US" dirty="0"/>
          </a:p>
        </p:txBody>
      </p:sp>
    </p:spTree>
    <p:extLst>
      <p:ext uri="{BB962C8B-B14F-4D97-AF65-F5344CB8AC3E}">
        <p14:creationId xmlns:p14="http://schemas.microsoft.com/office/powerpoint/2010/main" val="38668136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F5E8AA8-D47A-01C8-BC58-8A7634C4D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44FE2B-A9FB-484D-A8BE-83B551119B28}" type="slidenum">
              <a:rPr lang="en-US" altLang="en-US"/>
              <a:pPr/>
              <a:t>84</a:t>
            </a:fld>
            <a:endParaRPr lang="en-US" altLang="en-US" dirty="0"/>
          </a:p>
        </p:txBody>
      </p:sp>
      <p:sp>
        <p:nvSpPr>
          <p:cNvPr id="129027" name="Rectangle 2">
            <a:extLst>
              <a:ext uri="{FF2B5EF4-FFF2-40B4-BE49-F238E27FC236}">
                <a16:creationId xmlns:a16="http://schemas.microsoft.com/office/drawing/2014/main" id="{0A538419-0DDF-53EC-D74E-4B7F86B2582C}"/>
              </a:ext>
            </a:extLst>
          </p:cNvPr>
          <p:cNvSpPr>
            <a:spLocks noGrp="1" noRot="1" noChangeAspect="1" noChangeArrowheads="1" noTextEdit="1"/>
          </p:cNvSpPr>
          <p:nvPr>
            <p:ph type="sldImg"/>
          </p:nvPr>
        </p:nvSpPr>
        <p:spPr>
          <a:xfrm>
            <a:off x="381000" y="685800"/>
            <a:ext cx="6096000" cy="3429000"/>
          </a:xfrm>
          <a:ln/>
        </p:spPr>
      </p:sp>
      <p:sp>
        <p:nvSpPr>
          <p:cNvPr id="129028" name="Rectangle 3">
            <a:extLst>
              <a:ext uri="{FF2B5EF4-FFF2-40B4-BE49-F238E27FC236}">
                <a16:creationId xmlns:a16="http://schemas.microsoft.com/office/drawing/2014/main" id="{3B7DD3B2-109C-4614-9918-080540DF64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Nurse plants can impact seedling emergence, but once saguaro matures, it may begin to compete with the creosote bush for water.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Saguaro germinating under woody shrub.   Facilitation may lead to competition later----biotic processes are not necessarily fixed throughout an organism’s life span.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Paloverde, creosote bush</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Hydraulic lift: uptake of water by other plants makes water more available for adjacent plants. Creosote bush has a deeper taproot and brings water up from the subsurface and makes soil moisture higher, conditions that help a germinating saguaro. However, as the saguaro matures, its shallow spreading roots near the surface may intercept rainfall and limit its downward movement and ultimately its availability for the creosote bush. </a:t>
            </a:r>
          </a:p>
          <a:p>
            <a:pPr eaLnBrk="1" hangingPunct="1"/>
            <a:endParaRPr lang="en-US" altLang="en-US" dirty="0">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6C6002E8-0B21-9782-3ADB-7DD7F5BEB791}"/>
              </a:ext>
            </a:extLst>
          </p:cNvPr>
          <p:cNvSpPr>
            <a:spLocks noGrp="1" noRot="1" noChangeAspect="1" noChangeArrowheads="1" noTextEdit="1"/>
          </p:cNvSpPr>
          <p:nvPr>
            <p:ph type="sldImg"/>
          </p:nvPr>
        </p:nvSpPr>
        <p:spPr>
          <a:xfrm>
            <a:off x="381000" y="685800"/>
            <a:ext cx="6096000" cy="3429000"/>
          </a:xfrm>
          <a:ln/>
        </p:spPr>
      </p:sp>
      <p:sp>
        <p:nvSpPr>
          <p:cNvPr id="131075" name="Notes Placeholder 2">
            <a:extLst>
              <a:ext uri="{FF2B5EF4-FFF2-40B4-BE49-F238E27FC236}">
                <a16:creationId xmlns:a16="http://schemas.microsoft.com/office/drawing/2014/main" id="{18842B9D-A895-99CF-00E0-4D916BFE2E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Biotic interactions change over lifespan of organism</a:t>
            </a:r>
          </a:p>
          <a:p>
            <a:endParaRPr lang="en-US" altLang="en-US" dirty="0">
              <a:latin typeface="Arial" panose="020B0604020202020204" pitchFamily="34" charset="0"/>
            </a:endParaRPr>
          </a:p>
        </p:txBody>
      </p:sp>
      <p:sp>
        <p:nvSpPr>
          <p:cNvPr id="131076" name="Slide Number Placeholder 3">
            <a:extLst>
              <a:ext uri="{FF2B5EF4-FFF2-40B4-BE49-F238E27FC236}">
                <a16:creationId xmlns:a16="http://schemas.microsoft.com/office/drawing/2014/main" id="{8009D5E9-EB0E-244B-6F6F-CA2696B926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D62E8D-ACD9-43C4-BA07-DDB53B593CA2}" type="slidenum">
              <a:rPr lang="en-US" altLang="en-US"/>
              <a:pPr/>
              <a:t>85</a:t>
            </a:fld>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DE31B81F-DDFE-A7AE-00B9-83AB66FD13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F996F57-9B04-450F-9ACF-D453760C99EC}" type="slidenum">
              <a:rPr lang="en-US" altLang="en-US"/>
              <a:pPr/>
              <a:t>86</a:t>
            </a:fld>
            <a:endParaRPr lang="en-US" altLang="en-US" dirty="0"/>
          </a:p>
        </p:txBody>
      </p:sp>
      <p:sp>
        <p:nvSpPr>
          <p:cNvPr id="120835" name="Rectangle 2">
            <a:extLst>
              <a:ext uri="{FF2B5EF4-FFF2-40B4-BE49-F238E27FC236}">
                <a16:creationId xmlns:a16="http://schemas.microsoft.com/office/drawing/2014/main" id="{87143CC9-2DA6-EC7C-094A-F6E1C5B9BEF2}"/>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8227C42A-B186-5C57-80F3-67F23E2EB8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Mistletoe (Phoradendron spp.)  is found in hardwoods. </a:t>
            </a:r>
            <a:br>
              <a:rPr lang="en-US" altLang="en-US" dirty="0">
                <a:latin typeface="Arial" panose="020B0604020202020204" pitchFamily="34" charset="0"/>
              </a:rPr>
            </a:br>
            <a:endParaRPr lang="en-US" altLang="en-US" dirty="0">
              <a:latin typeface="Arial" panose="020B0604020202020204" pitchFamily="34" charset="0"/>
            </a:endParaRPr>
          </a:p>
          <a:p>
            <a:pPr eaLnBrk="1" hangingPunct="1"/>
            <a:r>
              <a:rPr lang="en-US" altLang="en-US" dirty="0">
                <a:latin typeface="Arial" panose="020B0604020202020204" pitchFamily="34" charset="0"/>
              </a:rPr>
              <a:t>Damage more commonly only results in growth reduction. Phoradendron is a hemi-parasite  They bear evergreen leaves that carry out some photosynthesis of their own, relying on the host mainly for mineral nutrients from the ground obtained through the host’s xylem, water tissue.  </a:t>
            </a:r>
          </a:p>
          <a:p>
            <a:pPr eaLnBrk="1" hangingPunct="1"/>
            <a:endParaRPr lang="en-US" altLang="en-US" dirty="0">
              <a:latin typeface="Arial" panose="020B0604020202020204" pitchFamily="34" charset="0"/>
            </a:endParaRPr>
          </a:p>
          <a:p>
            <a:r>
              <a:rPr lang="en-US" altLang="en-US" dirty="0">
                <a:latin typeface="Arial" panose="020B0604020202020204" pitchFamily="34" charset="0"/>
              </a:rPr>
              <a:t>They are obligate stem parasites whose dependency ranges from holoparasitic to hemiparasitic, and they are characterized by the development of a haustorium, an absorptive organ that serves as a sort of root, attaching to the host and penetrating its conductive tissues in order to pass nutrients to the parasite.</a:t>
            </a:r>
            <a:br>
              <a:rPr lang="en-US" altLang="en-US" dirty="0">
                <a:latin typeface="Arial" panose="020B0604020202020204" pitchFamily="34" charset="0"/>
              </a:rPr>
            </a:br>
            <a:br>
              <a:rPr lang="en-US" altLang="en-US" dirty="0">
                <a:latin typeface="Arial" panose="020B0604020202020204" pitchFamily="34" charset="0"/>
              </a:rPr>
            </a:br>
            <a:r>
              <a:rPr lang="en-US" altLang="en-US" i="1" dirty="0">
                <a:latin typeface="Arial" panose="020B0604020202020204" pitchFamily="34" charset="0"/>
              </a:rPr>
              <a:t>Phoradendron serotinum</a:t>
            </a:r>
            <a:r>
              <a:rPr lang="en-US" altLang="en-US" dirty="0">
                <a:latin typeface="Arial" panose="020B0604020202020204" pitchFamily="34" charset="0"/>
              </a:rPr>
              <a:t> is used in North America as Christmas decoration, substituting for the European mistletoe </a:t>
            </a:r>
            <a:r>
              <a:rPr lang="en-US" altLang="en-US" i="1" dirty="0">
                <a:latin typeface="Arial" panose="020B0604020202020204" pitchFamily="34" charset="0"/>
              </a:rPr>
              <a:t>Viscum album</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dirty="0">
                <a:latin typeface="Arial" panose="020B0604020202020204" pitchFamily="34" charset="0"/>
              </a:rPr>
              <a:t>Many species of mistletoe, more than 1,300 in all. Despite the associations with winter, many of them grow in the tropics. There are even mistletoes that grow on mangrove trees. All mistletoes are parasites, and grow on other plants, stealing water, minerals and other nutrients from their hosts. Some mistletoes even grow on other mistletoes. To a botanist, “mistletoe” refers to a way of life rather than to one particular family of plants. It’s a habit that’s evolved independently several times.</a:t>
            </a:r>
          </a:p>
          <a:p>
            <a:endParaRPr lang="en-US" altLang="en-US" dirty="0">
              <a:latin typeface="Arial" panose="020B0604020202020204" pitchFamily="34" charset="0"/>
            </a:endParaRPr>
          </a:p>
          <a:p>
            <a:r>
              <a:rPr lang="en-US" altLang="en-US" dirty="0">
                <a:latin typeface="Arial" panose="020B0604020202020204" pitchFamily="34" charset="0"/>
              </a:rPr>
              <a:t>Most mistletoes are “hemiparasites.” This means they don’t rely on their hosts for all their needs: Instead, they harvest the sun’s energy to make some sugars for themselves. Heavy mistletoe infestation in a tree can lead to water stress, and increased susceptibility to insects or disease or even death. Mistletoes are an important resource. Some birds collect the leaves to make a lining for their nests. Others nest in mistletoe clumps. And plenty of animals drink mistletoe nectar, or eat the leaves or the berries. </a:t>
            </a:r>
          </a:p>
          <a:p>
            <a:br>
              <a:rPr lang="en-US" altLang="en-US" dirty="0">
                <a:latin typeface="Arial" panose="020B0604020202020204" pitchFamily="34" charset="0"/>
              </a:rPr>
            </a:br>
            <a:r>
              <a:rPr lang="en-US" altLang="en-US" dirty="0">
                <a:latin typeface="Arial" panose="020B0604020202020204" pitchFamily="34" charset="0"/>
              </a:rPr>
              <a:t>In Europe and North America, mistletoes make berries in winter. They thus provide food for birds when most other plants don’t. And presumably, those berries explain why mistletoe became a traditional decoration at this time of year, and how it came to be used in a kissing ritual.</a:t>
            </a:r>
          </a:p>
          <a:p>
            <a:endParaRPr lang="en-US" altLang="en-US" dirty="0">
              <a:latin typeface="Arial" panose="020B0604020202020204" pitchFamily="34" charset="0"/>
            </a:endParaRPr>
          </a:p>
          <a:p>
            <a:r>
              <a:rPr lang="en-US" altLang="en-US" dirty="0">
                <a:latin typeface="Arial" panose="020B0604020202020204" pitchFamily="34" charset="0"/>
              </a:rPr>
              <a:t>The flesh is sticky, and forms a viscous goop. The stickiness means that, after eating the berries</a:t>
            </a:r>
            <a:r>
              <a:rPr lang="en-US" altLang="en-US" b="1" dirty="0">
                <a:latin typeface="Arial" panose="020B0604020202020204" pitchFamily="34" charset="0"/>
              </a:rPr>
              <a:t>, </a:t>
            </a:r>
            <a:r>
              <a:rPr lang="en-US" altLang="en-US" dirty="0">
                <a:latin typeface="Arial" panose="020B0604020202020204" pitchFamily="34" charset="0"/>
              </a:rPr>
              <a:t>birds often regurgitate the seeds and then wipe their bills on twigs — leading to the seeds’ getting glued to the tree, where they can germinate and begin the cycle anew. The stickiness persists through the gut, making it hard to defecate mistletoe seeds. To deal with this, birds like the silky flycatcher, </a:t>
            </a:r>
            <a:r>
              <a:rPr lang="en-US" altLang="en-US" i="1" dirty="0">
                <a:latin typeface="Arial" panose="020B0604020202020204" pitchFamily="34" charset="0"/>
              </a:rPr>
              <a:t>Phainopepla nitens</a:t>
            </a:r>
            <a:r>
              <a:rPr lang="en-US" altLang="en-US" dirty="0">
                <a:latin typeface="Arial" panose="020B0604020202020204" pitchFamily="34" charset="0"/>
              </a:rPr>
              <a:t>, that are mistletoe specialists, have evolved a “waggle dance” — also known as butt-wiping behavior — where they clean up by rubbing themselves against twigs. Indeed, the association with bird droppings may even be the origin of the word: Some evidence suggests that “mistletoe” comes from Anglo-Saxon for “dung on a twig.” </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0C070B0F-6B46-1A4E-8929-3674E08713A9}"/>
              </a:ext>
            </a:extLst>
          </p:cNvPr>
          <p:cNvSpPr>
            <a:spLocks noGrp="1" noRot="1" noChangeAspect="1" noChangeArrowheads="1" noTextEdit="1"/>
          </p:cNvSpPr>
          <p:nvPr>
            <p:ph type="sldImg"/>
          </p:nvPr>
        </p:nvSpPr>
        <p:spPr>
          <a:xfrm>
            <a:off x="381000" y="685800"/>
            <a:ext cx="6096000" cy="3429000"/>
          </a:xfrm>
          <a:ln/>
        </p:spPr>
      </p:sp>
      <p:sp>
        <p:nvSpPr>
          <p:cNvPr id="133123" name="Notes Placeholder 2">
            <a:extLst>
              <a:ext uri="{FF2B5EF4-FFF2-40B4-BE49-F238E27FC236}">
                <a16:creationId xmlns:a16="http://schemas.microsoft.com/office/drawing/2014/main" id="{F0B1FFF0-B6D2-FC13-2DF2-D46C1D1650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Specialist bird dispersers</a:t>
            </a:r>
          </a:p>
        </p:txBody>
      </p:sp>
      <p:sp>
        <p:nvSpPr>
          <p:cNvPr id="133124" name="Slide Number Placeholder 3">
            <a:extLst>
              <a:ext uri="{FF2B5EF4-FFF2-40B4-BE49-F238E27FC236}">
                <a16:creationId xmlns:a16="http://schemas.microsoft.com/office/drawing/2014/main" id="{73180ED8-2D31-5596-31A4-31C80FBB16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CBB3C3-F00D-4109-A161-4F5D231233A1}" type="slidenum">
              <a:rPr lang="en-US" altLang="en-US"/>
              <a:pPr/>
              <a:t>87</a:t>
            </a:fld>
            <a:endParaRPr lang="en-US" altLang="en-US" dirty="0"/>
          </a:p>
        </p:txBody>
      </p:sp>
    </p:spTree>
    <p:extLst>
      <p:ext uri="{BB962C8B-B14F-4D97-AF65-F5344CB8AC3E}">
        <p14:creationId xmlns:p14="http://schemas.microsoft.com/office/powerpoint/2010/main" val="31466369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8C965BCA-0995-185D-A374-DFE9F2986AB6}"/>
              </a:ext>
            </a:extLst>
          </p:cNvPr>
          <p:cNvSpPr>
            <a:spLocks noGrp="1" noRot="1" noChangeAspect="1" noChangeArrowheads="1" noTextEdit="1"/>
          </p:cNvSpPr>
          <p:nvPr>
            <p:ph type="sldImg"/>
          </p:nvPr>
        </p:nvSpPr>
        <p:spPr>
          <a:xfrm>
            <a:off x="381000" y="685800"/>
            <a:ext cx="6096000" cy="3429000"/>
          </a:xfrm>
          <a:ln/>
        </p:spPr>
      </p:sp>
      <p:sp>
        <p:nvSpPr>
          <p:cNvPr id="135171" name="Notes Placeholder 2">
            <a:extLst>
              <a:ext uri="{FF2B5EF4-FFF2-40B4-BE49-F238E27FC236}">
                <a16:creationId xmlns:a16="http://schemas.microsoft.com/office/drawing/2014/main" id="{104C7114-2DA0-1060-B8AE-05EA27DA59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image reflects more than just a parasite living off a tree.</a:t>
            </a:r>
          </a:p>
          <a:p>
            <a:endParaRPr lang="en-US" altLang="en-US" dirty="0">
              <a:latin typeface="Arial" panose="020B0604020202020204" pitchFamily="34" charset="0"/>
            </a:endParaRPr>
          </a:p>
          <a:p>
            <a:r>
              <a:rPr lang="en-US" altLang="en-US" dirty="0">
                <a:latin typeface="Arial" panose="020B0604020202020204" pitchFamily="34" charset="0"/>
              </a:rPr>
              <a:t>Parasites can have positive effects on other species within communities, despite the negative impacts on their hosts. </a:t>
            </a:r>
          </a:p>
          <a:p>
            <a:endParaRPr lang="en-US" altLang="en-US" dirty="0">
              <a:latin typeface="Arial" panose="020B0604020202020204" pitchFamily="34" charset="0"/>
            </a:endParaRPr>
          </a:p>
          <a:p>
            <a:r>
              <a:rPr lang="en-US" altLang="en-US" dirty="0">
                <a:latin typeface="Arial" panose="020B0604020202020204" pitchFamily="34" charset="0"/>
              </a:rPr>
              <a:t>http://www.nytimes.com/2012/12/18/science/beyond-the-kiss-mistletoe-helps-feed-forests-study-suggests.html?ref=science</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Not only bird diversity, but also soil nutrients are higher where mistletoe is present. It drops leaves more often than host trees and its dropped leaves have more nutrients, creating a unique soil trophic web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35172" name="Slide Number Placeholder 3">
            <a:extLst>
              <a:ext uri="{FF2B5EF4-FFF2-40B4-BE49-F238E27FC236}">
                <a16:creationId xmlns:a16="http://schemas.microsoft.com/office/drawing/2014/main" id="{20E28619-3E6B-A0E9-2B2C-F68C0A9805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C434CC-99E6-4253-BA74-C0B96E3A7C5D}" type="slidenum">
              <a:rPr lang="en-US" altLang="en-US"/>
              <a:pPr/>
              <a:t>88</a:t>
            </a:fld>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6">
            <a:extLst>
              <a:ext uri="{FF2B5EF4-FFF2-40B4-BE49-F238E27FC236}">
                <a16:creationId xmlns:a16="http://schemas.microsoft.com/office/drawing/2014/main" id="{68E0ABDF-9D9D-3740-78B6-F4EF979580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85D585-343B-4A96-84FD-00535A46CCF5}" type="slidenum">
              <a:rPr lang="en-GB" altLang="en-US"/>
              <a:pPr/>
              <a:t>89</a:t>
            </a:fld>
            <a:endParaRPr lang="en-GB" altLang="en-US" dirty="0"/>
          </a:p>
        </p:txBody>
      </p:sp>
      <p:sp>
        <p:nvSpPr>
          <p:cNvPr id="137219" name="Rectangle 1">
            <a:extLst>
              <a:ext uri="{FF2B5EF4-FFF2-40B4-BE49-F238E27FC236}">
                <a16:creationId xmlns:a16="http://schemas.microsoft.com/office/drawing/2014/main" id="{4FEC86DB-26B2-AA3A-F779-5386AC23824B}"/>
              </a:ext>
            </a:extLst>
          </p:cNvPr>
          <p:cNvSpPr>
            <a:spLocks noGrp="1" noRot="1" noChangeAspect="1" noChangeArrowheads="1" noTextEdit="1"/>
          </p:cNvSpPr>
          <p:nvPr>
            <p:ph type="sldImg"/>
          </p:nvPr>
        </p:nvSpPr>
        <p:spPr>
          <a:xfrm>
            <a:off x="217488" y="812800"/>
            <a:ext cx="7123112" cy="4008438"/>
          </a:xfrm>
          <a:solidFill>
            <a:srgbClr val="FFFFFF"/>
          </a:solidFill>
          <a:ln/>
        </p:spPr>
      </p:sp>
      <p:sp>
        <p:nvSpPr>
          <p:cNvPr id="137220" name="Text Box 2">
            <a:extLst>
              <a:ext uri="{FF2B5EF4-FFF2-40B4-BE49-F238E27FC236}">
                <a16:creationId xmlns:a16="http://schemas.microsoft.com/office/drawing/2014/main" id="{BEFA31EB-FF70-9149-02B3-7BF9B77AADDB}"/>
              </a:ext>
            </a:extLst>
          </p:cNvPr>
          <p:cNvSpPr>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584"/>
          <a:lstStyle/>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dirty="0">
                <a:latin typeface="Arial" panose="020B0604020202020204" pitchFamily="34" charset="0"/>
              </a:rPr>
              <a:t>Schematic illustration of mistletoe effects driving long‐term vegetation change in an individual host tree. (a) A tree lacking mistletoe receives sporadic visitations of frugivorous birds. (b) Once the tree is parasitized by mistletoe, it has greater chances to be re‐infected due to the greater activity of avian seed dispersers. In addition to mistletoe seeds, frugivores disperse seeds of co‐fruiting plants under the host canopy. With time, intense parasitic loads coupled to greater frugivore activity not only enhance seed deposition, but also organic matter inputs beneath the host canopy, giving rise to local soil enrichment that favors seedling establishment and subsequent plant growth. Moreover, heavily parasitized trees produce less biomass, which permits greater amounts of light to penetrate the forest canopy, having a positive effect on growth of understory woody plants already established beneath the host. (c) This positive loop would intensify as the system matures, ending with the death of the host, which would finally be replaced by zoochorous understory vegetation</a:t>
            </a:r>
          </a:p>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i="1" dirty="0">
              <a:latin typeface="Arial" panose="020B0604020202020204" pitchFamily="34" charset="0"/>
            </a:endParaRPr>
          </a:p>
          <a:p>
            <a:pPr algn="just"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dirty="0">
                <a:latin typeface="Arial" panose="020B0604020202020204" pitchFamily="34" charset="0"/>
              </a:rPr>
              <a:t>onlinelibrary.wiley.com/doi/10.1111/1365-2435.12907/full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381000" y="685800"/>
            <a:ext cx="6096000" cy="342900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2008</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877BD2-AFFC-4766-84E5-CC07A65E1D11}" type="slidenum">
              <a:rPr lang="en-US" altLang="en-US" smtClean="0"/>
              <a:pPr/>
              <a:t>8</a:t>
            </a:fld>
            <a:endParaRPr lang="en-US" altLang="en-US" dirty="0"/>
          </a:p>
        </p:txBody>
      </p:sp>
    </p:spTree>
    <p:extLst>
      <p:ext uri="{BB962C8B-B14F-4D97-AF65-F5344CB8AC3E}">
        <p14:creationId xmlns:p14="http://schemas.microsoft.com/office/powerpoint/2010/main" val="40952710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7DE2C58E-1906-187F-D851-6B5DDAF24758}"/>
              </a:ext>
            </a:extLst>
          </p:cNvPr>
          <p:cNvSpPr>
            <a:spLocks noGrp="1" noRot="1" noChangeAspect="1" noChangeArrowheads="1" noTextEdit="1"/>
          </p:cNvSpPr>
          <p:nvPr>
            <p:ph type="sldImg"/>
          </p:nvPr>
        </p:nvSpPr>
        <p:spPr>
          <a:xfrm>
            <a:off x="381000" y="685800"/>
            <a:ext cx="6096000" cy="3429000"/>
          </a:xfrm>
          <a:ln/>
        </p:spPr>
      </p:sp>
      <p:sp>
        <p:nvSpPr>
          <p:cNvPr id="139267" name="Notes Placeholder 2">
            <a:extLst>
              <a:ext uri="{FF2B5EF4-FFF2-40B4-BE49-F238E27FC236}">
                <a16:creationId xmlns:a16="http://schemas.microsoft.com/office/drawing/2014/main" id="{0B850D69-3D7B-110E-E466-078C8D6C17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39268" name="Slide Number Placeholder 3">
            <a:extLst>
              <a:ext uri="{FF2B5EF4-FFF2-40B4-BE49-F238E27FC236}">
                <a16:creationId xmlns:a16="http://schemas.microsoft.com/office/drawing/2014/main" id="{6E801769-C4AA-99D4-2287-5257D7246E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40C5F5-0D38-4CB5-AAF1-EA8D9FEBB18F}" type="slidenum">
              <a:rPr lang="en-US" altLang="en-US"/>
              <a:pPr/>
              <a:t>90</a:t>
            </a:fld>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106B87E2-1BE8-37C3-645B-9937E964C0EB}"/>
              </a:ext>
            </a:extLst>
          </p:cNvPr>
          <p:cNvSpPr>
            <a:spLocks noGrp="1" noRot="1" noChangeAspect="1" noChangeArrowheads="1" noTextEdit="1"/>
          </p:cNvSpPr>
          <p:nvPr>
            <p:ph type="sldImg"/>
          </p:nvPr>
        </p:nvSpPr>
        <p:spPr>
          <a:xfrm>
            <a:off x="381000" y="685800"/>
            <a:ext cx="6096000" cy="3429000"/>
          </a:xfrm>
          <a:ln/>
        </p:spPr>
      </p:sp>
      <p:sp>
        <p:nvSpPr>
          <p:cNvPr id="141315" name="Notes Placeholder 2">
            <a:extLst>
              <a:ext uri="{FF2B5EF4-FFF2-40B4-BE49-F238E27FC236}">
                <a16:creationId xmlns:a16="http://schemas.microsoft.com/office/drawing/2014/main" id="{413B9CE9-11E2-6809-BED7-662196CF50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latin typeface="Arial" panose="020B0604020202020204" pitchFamily="34" charset="0"/>
              </a:rPr>
              <a:t>Researchers have mapped the location of lightning strikes in tropical forests and documented the patterns of mortality and recovery. </a:t>
            </a:r>
          </a:p>
          <a:p>
            <a:endParaRPr lang="en-US" altLang="en-US" dirty="0">
              <a:latin typeface="Arial" panose="020B0604020202020204" pitchFamily="34" charset="0"/>
            </a:endParaRPr>
          </a:p>
        </p:txBody>
      </p:sp>
      <p:sp>
        <p:nvSpPr>
          <p:cNvPr id="141316" name="Slide Number Placeholder 3">
            <a:extLst>
              <a:ext uri="{FF2B5EF4-FFF2-40B4-BE49-F238E27FC236}">
                <a16:creationId xmlns:a16="http://schemas.microsoft.com/office/drawing/2014/main" id="{93A9D48D-D47A-7C86-A7BF-74E3FDE68A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C3A6C9D-7633-4B8C-B8C7-400D62A2A49F}" type="slidenum">
              <a:rPr lang="en-US" altLang="en-US"/>
              <a:pPr/>
              <a:t>91</a:t>
            </a:fld>
            <a:endParaRPr lang="en-US"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246CA2A7-37F3-ACF2-A03A-CAB99130621A}"/>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B8410EE5-F231-D684-8B94-0AA8225396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29380" name="Slide Number Placeholder 3">
            <a:extLst>
              <a:ext uri="{FF2B5EF4-FFF2-40B4-BE49-F238E27FC236}">
                <a16:creationId xmlns:a16="http://schemas.microsoft.com/office/drawing/2014/main" id="{DEF0B526-2CAD-9C35-F12F-F0095C2BE3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514843-EEFE-4DF6-BBC4-C5DA9AC9E075}" type="slidenum">
              <a:rPr lang="en-US" altLang="en-US"/>
              <a:pPr/>
              <a:t>92</a:t>
            </a:fld>
            <a:endParaRPr lang="en-US" altLang="en-US" dirty="0"/>
          </a:p>
        </p:txBody>
      </p:sp>
    </p:spTree>
    <p:extLst>
      <p:ext uri="{BB962C8B-B14F-4D97-AF65-F5344CB8AC3E}">
        <p14:creationId xmlns:p14="http://schemas.microsoft.com/office/powerpoint/2010/main" val="41199639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87E141E3-9556-51C9-48CD-9F34FE51C18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F9B15D6-DAA8-EBED-568B-FDA88CFC379F}"/>
              </a:ext>
            </a:extLst>
          </p:cNvPr>
          <p:cNvSpPr>
            <a:spLocks noGrp="1"/>
          </p:cNvSpPr>
          <p:nvPr>
            <p:ph type="body" idx="1"/>
          </p:nvPr>
        </p:nvSpPr>
        <p:spPr/>
        <p:txBody>
          <a:bodyPr/>
          <a:lstStyle/>
          <a:p>
            <a:pPr>
              <a:defRPr/>
            </a:pPr>
            <a:r>
              <a:rPr lang="en-US" dirty="0">
                <a:latin typeface="+mn-lt"/>
              </a:rPr>
              <a:t>Scarce resources favor meek birds. Highly competitive birds expend large amount of energy defending food stores. This causes more physiological stress, which can impact biological health and survival. </a:t>
            </a:r>
          </a:p>
          <a:p>
            <a:pPr>
              <a:defRPr/>
            </a:pPr>
            <a:endParaRPr lang="en-US" dirty="0">
              <a:latin typeface="+mn-lt"/>
            </a:endParaRPr>
          </a:p>
          <a:p>
            <a:pPr>
              <a:defRPr/>
            </a:pPr>
            <a:r>
              <a:rPr lang="en-US" dirty="0">
                <a:latin typeface="+mn-lt"/>
              </a:rPr>
              <a:t>When bird populations are dense, competition for territories, mates, and food sharpens, and one might expect aggressive individuals to win out. But when birds have to compete for scarce resources, the aggressive ones often get into fights, which take a physical toll. Aggressive birds also strain to keep all their young fed, further taxing their health. Thus, compared with more docile individuals, these birds are more likely to wear themselves out and fail to survive to the next breeding year. Only when densities are low do these high strung birds outcompete gentler ones and thrive</a:t>
            </a:r>
          </a:p>
          <a:p>
            <a:pPr>
              <a:defRPr/>
            </a:pPr>
            <a:endParaRPr lang="en-US" dirty="0">
              <a:latin typeface="+mn-lt"/>
            </a:endParaRPr>
          </a:p>
          <a:p>
            <a:pPr>
              <a:defRPr/>
            </a:pPr>
            <a:endParaRPr lang="en-US" dirty="0"/>
          </a:p>
        </p:txBody>
      </p:sp>
      <p:sp>
        <p:nvSpPr>
          <p:cNvPr id="234500" name="Slide Number Placeholder 3">
            <a:extLst>
              <a:ext uri="{FF2B5EF4-FFF2-40B4-BE49-F238E27FC236}">
                <a16:creationId xmlns:a16="http://schemas.microsoft.com/office/drawing/2014/main" id="{3B886E39-8026-58EB-4B76-88B682019A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1A7713-4E53-44BC-97D5-59426BC1D1B7}" type="slidenum">
              <a:rPr lang="en-US" altLang="en-US"/>
              <a:pPr/>
              <a:t>93</a:t>
            </a:fld>
            <a:endParaRPr lang="en-US"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F5F9E15A-2408-241E-963E-BF89BC08ACD3}"/>
              </a:ext>
            </a:extLst>
          </p:cNvPr>
          <p:cNvSpPr>
            <a:spLocks noGrp="1" noRot="1" noChangeAspect="1" noTextEdit="1"/>
          </p:cNvSpPr>
          <p:nvPr>
            <p:ph type="sldImg"/>
          </p:nvPr>
        </p:nvSpPr>
        <p:spPr>
          <a:ln/>
        </p:spPr>
      </p:sp>
      <p:sp>
        <p:nvSpPr>
          <p:cNvPr id="251907" name="Notes Placeholder 2">
            <a:extLst>
              <a:ext uri="{FF2B5EF4-FFF2-40B4-BE49-F238E27FC236}">
                <a16:creationId xmlns:a16="http://schemas.microsoft.com/office/drawing/2014/main" id="{571AEB46-541B-86B5-E85A-6BD7967FC2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https://www.youtube.com/watch?v=6zHUNAx7q1M</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Urban adaptor</a:t>
            </a:r>
          </a:p>
        </p:txBody>
      </p:sp>
      <p:sp>
        <p:nvSpPr>
          <p:cNvPr id="251908" name="Slide Number Placeholder 3">
            <a:extLst>
              <a:ext uri="{FF2B5EF4-FFF2-40B4-BE49-F238E27FC236}">
                <a16:creationId xmlns:a16="http://schemas.microsoft.com/office/drawing/2014/main" id="{6D0C85D4-8CD8-B468-27EC-0103789ED0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910D3E-4DF4-4053-870C-5719F3285B41}" type="slidenum">
              <a:rPr lang="en-US" altLang="en-US"/>
              <a:pPr/>
              <a:t>94</a:t>
            </a:fld>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FBE4D34F-3980-F0CA-B4F3-8E60E6E4C2F3}"/>
              </a:ext>
            </a:extLst>
          </p:cNvPr>
          <p:cNvSpPr>
            <a:spLocks noGrp="1" noRot="1" noChangeAspect="1" noTextEdit="1"/>
          </p:cNvSpPr>
          <p:nvPr>
            <p:ph type="sldImg"/>
          </p:nvPr>
        </p:nvSpPr>
        <p:spPr>
          <a:ln/>
        </p:spPr>
      </p:sp>
      <p:sp>
        <p:nvSpPr>
          <p:cNvPr id="243715" name="Notes Placeholder 2">
            <a:extLst>
              <a:ext uri="{FF2B5EF4-FFF2-40B4-BE49-F238E27FC236}">
                <a16:creationId xmlns:a16="http://schemas.microsoft.com/office/drawing/2014/main" id="{1DE56AD0-3F41-771F-E560-A471D4D83B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43716" name="Slide Number Placeholder 3">
            <a:extLst>
              <a:ext uri="{FF2B5EF4-FFF2-40B4-BE49-F238E27FC236}">
                <a16:creationId xmlns:a16="http://schemas.microsoft.com/office/drawing/2014/main" id="{B519E53D-345E-9C21-3D4E-4DA1250BCC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5B3A55-FE6C-47D6-9B42-9EF6679471AC}" type="slidenum">
              <a:rPr lang="en-US" altLang="en-US"/>
              <a:pPr/>
              <a:t>95</a:t>
            </a:fld>
            <a:endParaRPr lang="en-US" alt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8F84B6D3-129B-D0DB-7D81-1F1E018EB903}"/>
              </a:ext>
            </a:extLst>
          </p:cNvPr>
          <p:cNvSpPr>
            <a:spLocks noGrp="1" noRot="1" noChangeAspect="1" noTextEdit="1"/>
          </p:cNvSpPr>
          <p:nvPr>
            <p:ph type="sldImg"/>
          </p:nvPr>
        </p:nvSpPr>
        <p:spPr>
          <a:ln/>
        </p:spPr>
      </p:sp>
      <p:sp>
        <p:nvSpPr>
          <p:cNvPr id="245763" name="Notes Placeholder 2">
            <a:extLst>
              <a:ext uri="{FF2B5EF4-FFF2-40B4-BE49-F238E27FC236}">
                <a16:creationId xmlns:a16="http://schemas.microsoft.com/office/drawing/2014/main" id="{0527F2ED-5ACA-7A91-F9A7-AB4959E853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Yet when researchers at Germany’s Max Plank Institute for Ornithology tracked stork paths using a GPS logger</a:t>
            </a:r>
            <a:r>
              <a:rPr lang="en-US" altLang="en-US" b="1" dirty="0">
                <a:latin typeface="Arial" panose="020B0604020202020204" pitchFamily="34" charset="0"/>
              </a:rPr>
              <a:t> </a:t>
            </a:r>
            <a:r>
              <a:rPr lang="en-US" altLang="en-US" dirty="0">
                <a:latin typeface="Arial" panose="020B0604020202020204" pitchFamily="34" charset="0"/>
              </a:rPr>
              <a:t>in 2016, they found that some had skipped the grueling migration across the Sahara Desert. That year, the birds stopped, instead, in cities like Madrid, Spain, and Rabat, Morocco. Apparently, they had developed a taste for junk food, in particular the stuff that piles up in landfills along the migration route</a:t>
            </a:r>
          </a:p>
          <a:p>
            <a:endParaRPr lang="en-US" altLang="en-US" dirty="0">
              <a:latin typeface="Arial" panose="020B0604020202020204" pitchFamily="34" charset="0"/>
            </a:endParaRPr>
          </a:p>
          <a:p>
            <a:r>
              <a:rPr lang="en-US" altLang="en-US" dirty="0">
                <a:latin typeface="Arial" panose="020B0604020202020204" pitchFamily="34" charset="0"/>
              </a:rPr>
              <a:t>https://www.citylab.com/life/2017/09/where-the-animals-go-book-urban-development-animal-migration/540174/?utm_source=nl__link6_092117&amp;silverid=MzEwMTkyMjY4Njg4S0</a:t>
            </a:r>
          </a:p>
          <a:p>
            <a:endParaRPr lang="en-US" altLang="en-US" dirty="0">
              <a:latin typeface="Arial" panose="020B0604020202020204" pitchFamily="34" charset="0"/>
            </a:endParaRPr>
          </a:p>
          <a:p>
            <a:r>
              <a:rPr lang="en-US" altLang="en-US" dirty="0">
                <a:latin typeface="Arial" panose="020B0604020202020204" pitchFamily="34" charset="0"/>
              </a:rPr>
              <a:t>Less energy would be expended in foraging in a dump versus their natural habitat. Migration route is also a source of mortality – the dump may be safer. </a:t>
            </a:r>
          </a:p>
          <a:p>
            <a:endParaRPr lang="en-US" altLang="en-US" dirty="0">
              <a:latin typeface="Arial" panose="020B0604020202020204" pitchFamily="34" charset="0"/>
            </a:endParaRPr>
          </a:p>
          <a:p>
            <a:r>
              <a:rPr lang="en-US" altLang="en-US" dirty="0">
                <a:latin typeface="Arial" panose="020B0604020202020204" pitchFamily="34" charset="0"/>
              </a:rPr>
              <a:t>If open dumps closed, what might happen?</a:t>
            </a:r>
          </a:p>
          <a:p>
            <a:endParaRPr lang="en-US" altLang="en-US" dirty="0">
              <a:latin typeface="Arial" panose="020B0604020202020204" pitchFamily="34" charset="0"/>
            </a:endParaRPr>
          </a:p>
          <a:p>
            <a:r>
              <a:rPr lang="en-US" altLang="en-US" dirty="0">
                <a:latin typeface="Arial" panose="020B0604020202020204" pitchFamily="34" charset="0"/>
              </a:rPr>
              <a:t>https://www.nytimes.com/2016/03/17/science/seduced-by-junk-food-storks-are-opting-not-to-migrate.html</a:t>
            </a:r>
          </a:p>
          <a:p>
            <a:endParaRPr lang="en-US" altLang="en-US" dirty="0">
              <a:latin typeface="Arial" panose="020B0604020202020204" pitchFamily="34" charset="0"/>
            </a:endParaRPr>
          </a:p>
        </p:txBody>
      </p:sp>
      <p:sp>
        <p:nvSpPr>
          <p:cNvPr id="245764" name="Slide Number Placeholder 3">
            <a:extLst>
              <a:ext uri="{FF2B5EF4-FFF2-40B4-BE49-F238E27FC236}">
                <a16:creationId xmlns:a16="http://schemas.microsoft.com/office/drawing/2014/main" id="{05D1FC56-2416-3888-387B-F90C2F8D97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A5AB7B-4D6D-4049-9C95-5A0904405811}" type="slidenum">
              <a:rPr lang="en-US" altLang="en-US"/>
              <a:pPr/>
              <a:t>96</a:t>
            </a:fld>
            <a:endParaRPr lang="en-US" alt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231F20"/>
                </a:solidFill>
                <a:latin typeface="AdvTT1ef22648.B"/>
              </a:rPr>
              <a:t>Diversity in cultural species and behavioral domains. </a:t>
            </a:r>
            <a:r>
              <a:rPr lang="en-US" sz="1800" b="0" i="0" u="none" strike="noStrike" baseline="0" dirty="0">
                <a:solidFill>
                  <a:srgbClr val="231F20"/>
                </a:solidFill>
                <a:latin typeface="AdvTTec37d199"/>
              </a:rPr>
              <a:t>(</a:t>
            </a:r>
            <a:r>
              <a:rPr lang="en-US" sz="1800" b="0" i="0" u="none" strike="noStrike" baseline="0" dirty="0">
                <a:solidFill>
                  <a:srgbClr val="231F20"/>
                </a:solidFill>
                <a:latin typeface="AdvTT1ef22648.B"/>
              </a:rPr>
              <a:t>A</a:t>
            </a:r>
            <a:r>
              <a:rPr lang="en-US" sz="1800" b="0" i="0" u="none" strike="noStrike" baseline="0" dirty="0">
                <a:solidFill>
                  <a:srgbClr val="231F20"/>
                </a:solidFill>
                <a:latin typeface="AdvTTec37d199"/>
              </a:rPr>
              <a:t>) After filial imprinting on the costumed human pilot of a microlight aircraft, young cranes followed the flight path of this surrogate parent, adopting it as a traditional migratory route. (</a:t>
            </a:r>
            <a:r>
              <a:rPr lang="en-US" sz="1800" b="0" i="0" u="none" strike="noStrike" baseline="0" dirty="0">
                <a:solidFill>
                  <a:srgbClr val="231F20"/>
                </a:solidFill>
                <a:latin typeface="AdvTT1ef22648.B"/>
              </a:rPr>
              <a:t>B</a:t>
            </a:r>
            <a:r>
              <a:rPr lang="en-US" sz="1800" b="0" i="0" u="none" strike="noStrike" baseline="0" dirty="0">
                <a:solidFill>
                  <a:srgbClr val="231F20"/>
                </a:solidFill>
                <a:latin typeface="AdvTTec37d199"/>
              </a:rPr>
              <a:t>) Female fruit flies (left) that witness a male marked with one of two colors mating (top right) later prefer to mate with similarly colored males. This behavior is further copied by others, initiating a tradition. (</a:t>
            </a:r>
            <a:r>
              <a:rPr lang="en-US" sz="1800" b="0" i="0" u="none" strike="noStrike" baseline="0" dirty="0">
                <a:solidFill>
                  <a:srgbClr val="231F20"/>
                </a:solidFill>
                <a:latin typeface="AdvTT1ef22648.B"/>
              </a:rPr>
              <a:t>C</a:t>
            </a:r>
            <a:r>
              <a:rPr lang="en-US" sz="1800" b="0" i="0" u="none" strike="noStrike" baseline="0" dirty="0">
                <a:solidFill>
                  <a:srgbClr val="231F20"/>
                </a:solidFill>
                <a:latin typeface="AdvTTec37d199"/>
              </a:rPr>
              <a:t>) Bighorn sheep translocated to unfamiliar locations were initially sedentary, but spring migration and skill in reaching higher-altitude grazing grounds expanded over decades, implicating intergenerational cultural transmission. (</a:t>
            </a:r>
            <a:r>
              <a:rPr lang="en-US" sz="1800" b="0" i="0" u="none" strike="noStrike" baseline="0" dirty="0">
                <a:solidFill>
                  <a:srgbClr val="231F20"/>
                </a:solidFill>
                <a:latin typeface="AdvTT1ef22648.B"/>
              </a:rPr>
              <a:t>D</a:t>
            </a:r>
            <a:r>
              <a:rPr lang="en-US" sz="1800" b="0" i="0" u="none" strike="noStrike" baseline="0" dirty="0">
                <a:solidFill>
                  <a:srgbClr val="231F20"/>
                </a:solidFill>
                <a:latin typeface="AdvTTec37d199"/>
              </a:rPr>
              <a:t>) Groups of vervet monkeys were trained to avoid bitter-tasting</a:t>
            </a:r>
          </a:p>
          <a:p>
            <a:pPr algn="l"/>
            <a:r>
              <a:rPr lang="en-US" sz="1800" b="0" i="0" u="none" strike="noStrike" baseline="0" dirty="0">
                <a:solidFill>
                  <a:srgbClr val="231F20"/>
                </a:solidFill>
                <a:latin typeface="AdvTTec37d199"/>
              </a:rPr>
              <a:t>corn of one color and to prefer the other. Later, when offered these options with no distasteful additive, both naïve infants and immigrating adult males adopted the experimentally created local group preference. (</a:t>
            </a:r>
            <a:r>
              <a:rPr lang="en-US" sz="1800" b="0" i="0" u="none" strike="noStrike" baseline="0" dirty="0">
                <a:solidFill>
                  <a:srgbClr val="231F20"/>
                </a:solidFill>
                <a:latin typeface="AdvTT1ef22648.B"/>
              </a:rPr>
              <a:t>E</a:t>
            </a:r>
            <a:r>
              <a:rPr lang="en-US" sz="1800" b="0" i="0" u="none" strike="noStrike" baseline="0" dirty="0">
                <a:solidFill>
                  <a:srgbClr val="231F20"/>
                </a:solidFill>
                <a:latin typeface="AdvTTec37d199"/>
              </a:rPr>
              <a:t>) Young meerkats learn scorpion predation because adults initially supply live prey with stingers removed and later provide unmodified prey as the young meerkats mature. (</a:t>
            </a:r>
            <a:r>
              <a:rPr lang="en-US" sz="1800" b="0" i="0" u="none" strike="noStrike" baseline="0" dirty="0">
                <a:solidFill>
                  <a:srgbClr val="231F20"/>
                </a:solidFill>
                <a:latin typeface="AdvTT1ef22648.B"/>
              </a:rPr>
              <a:t>F</a:t>
            </a:r>
            <a:r>
              <a:rPr lang="en-US" sz="1800" b="0" i="0" u="none" strike="noStrike" baseline="0" dirty="0">
                <a:solidFill>
                  <a:srgbClr val="231F20"/>
                </a:solidFill>
                <a:latin typeface="AdvTTec37d199"/>
              </a:rPr>
              <a:t>) A humpback whale innovation of slapping the sea surface to refine predation, known as </a:t>
            </a:r>
            <a:r>
              <a:rPr lang="en-US" sz="1800" b="0" i="0" u="none" strike="noStrike" baseline="0" dirty="0">
                <a:solidFill>
                  <a:srgbClr val="231F20"/>
                </a:solidFill>
                <a:latin typeface="AdvTTec37d199+20"/>
              </a:rPr>
              <a:t>“</a:t>
            </a:r>
            <a:r>
              <a:rPr lang="en-US" sz="1800" b="0" i="0" u="none" strike="noStrike" baseline="0" dirty="0">
                <a:solidFill>
                  <a:srgbClr val="231F20"/>
                </a:solidFill>
                <a:latin typeface="AdvTTec37d199"/>
              </a:rPr>
              <a:t>lobtail feeding,</a:t>
            </a:r>
            <a:r>
              <a:rPr lang="en-US" sz="1800" b="0" i="0" u="none" strike="noStrike" baseline="0" dirty="0">
                <a:solidFill>
                  <a:srgbClr val="231F20"/>
                </a:solidFill>
                <a:latin typeface="AdvTTec37d199+20"/>
              </a:rPr>
              <a:t>” </a:t>
            </a:r>
            <a:r>
              <a:rPr lang="en-US" sz="1800" b="0" i="0" u="none" strike="noStrike" baseline="0" dirty="0">
                <a:solidFill>
                  <a:srgbClr val="231F20"/>
                </a:solidFill>
                <a:latin typeface="AdvTTec37d199"/>
              </a:rPr>
              <a:t>spread over two decades to create a new tradition in hundreds of other humpbacks. </a:t>
            </a:r>
            <a:endParaRPr lang="en-US" dirty="0"/>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97</a:t>
            </a:fld>
            <a:endParaRPr lang="en-US" altLang="en-US" dirty="0"/>
          </a:p>
        </p:txBody>
      </p:sp>
    </p:spTree>
    <p:extLst>
      <p:ext uri="{BB962C8B-B14F-4D97-AF65-F5344CB8AC3E}">
        <p14:creationId xmlns:p14="http://schemas.microsoft.com/office/powerpoint/2010/main" val="341242974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https://nicheconstruction.com/is-social-transmission-a-forgotten-force-in-coevolution/</a:t>
            </a:r>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98</a:t>
            </a:fld>
            <a:endParaRPr lang="en-US" altLang="en-US" dirty="0"/>
          </a:p>
        </p:txBody>
      </p:sp>
    </p:spTree>
    <p:extLst>
      <p:ext uri="{BB962C8B-B14F-4D97-AF65-F5344CB8AC3E}">
        <p14:creationId xmlns:p14="http://schemas.microsoft.com/office/powerpoint/2010/main" val="4340699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https://www.uky.edu/env/stormwater/protecting-our-streams</a:t>
            </a:r>
          </a:p>
        </p:txBody>
      </p:sp>
      <p:sp>
        <p:nvSpPr>
          <p:cNvPr id="4" name="Slide Number Placeholder 3"/>
          <p:cNvSpPr>
            <a:spLocks noGrp="1"/>
          </p:cNvSpPr>
          <p:nvPr>
            <p:ph type="sldNum" sz="quarter" idx="5"/>
          </p:nvPr>
        </p:nvSpPr>
        <p:spPr/>
        <p:txBody>
          <a:bodyPr/>
          <a:lstStyle/>
          <a:p>
            <a:pPr>
              <a:defRPr/>
            </a:pPr>
            <a:fld id="{EBAF32BC-0181-48CC-9973-7712B3D15CFB}" type="slidenum">
              <a:rPr lang="en-US" altLang="en-US" smtClean="0"/>
              <a:pPr>
                <a:defRPr/>
              </a:pPr>
              <a:t>99</a:t>
            </a:fld>
            <a:endParaRPr lang="en-US" altLang="en-US" dirty="0"/>
          </a:p>
        </p:txBody>
      </p:sp>
    </p:spTree>
    <p:extLst>
      <p:ext uri="{BB962C8B-B14F-4D97-AF65-F5344CB8AC3E}">
        <p14:creationId xmlns:p14="http://schemas.microsoft.com/office/powerpoint/2010/main" val="250821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76E37398-E3AE-94F3-3073-86B0D6BA3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fld id="{70E884B9-E1EE-4E97-A928-9B1E851D7952}" type="slidenum">
              <a:rPr lang="en-US" altLang="en-US"/>
              <a:pPr/>
              <a:t>9</a:t>
            </a:fld>
            <a:endParaRPr lang="en-US" altLang="en-US" dirty="0"/>
          </a:p>
        </p:txBody>
      </p:sp>
      <p:sp>
        <p:nvSpPr>
          <p:cNvPr id="17411" name="Rectangle 2">
            <a:extLst>
              <a:ext uri="{FF2B5EF4-FFF2-40B4-BE49-F238E27FC236}">
                <a16:creationId xmlns:a16="http://schemas.microsoft.com/office/drawing/2014/main" id="{D1AC174F-D1CB-6816-A920-7F5D0B6F8D9D}"/>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FFC2B36D-77B2-2F1F-C6B8-B2E0A1E5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Also an example of selective predation</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Trees who fruit is eaten to increase the likelihood of seed dispersal.  </a:t>
            </a:r>
            <a:br>
              <a:rPr lang="en-US" altLang="en-US" dirty="0">
                <a:latin typeface="Arial" panose="020B0604020202020204" pitchFamily="34" charset="0"/>
              </a:rPr>
            </a:br>
            <a:endParaRPr lang="en-US" altLang="en-US" dirty="0">
              <a:latin typeface="Arial" panose="020B0604020202020204" pitchFamily="34" charset="0"/>
            </a:endParaRPr>
          </a:p>
          <a:p>
            <a:pPr eaLnBrk="1" hangingPunct="1"/>
            <a:r>
              <a:rPr lang="en-US" altLang="en-US" dirty="0">
                <a:latin typeface="Arial" panose="020B0604020202020204" pitchFamily="34" charset="0"/>
              </a:rPr>
              <a:t>Fortunately, the papaya (top right) and the avocado (bottom right) are widely propagated by humans and other animals today. However, they evolved in the presence of much larger herbivores, and developed traits to attract them (fruity flesh) so as to disperse their seeds.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So when these megafauna when extinct, humans became in many cases their dispersal agent.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B495C3F7-0C7D-98D0-22F6-003084BEF986}"/>
              </a:ext>
            </a:extLst>
          </p:cNvPr>
          <p:cNvSpPr>
            <a:spLocks noGrp="1" noRot="1" noChangeAspect="1" noTextEdit="1"/>
          </p:cNvSpPr>
          <p:nvPr>
            <p:ph type="sldImg"/>
          </p:nvPr>
        </p:nvSpPr>
        <p:spPr>
          <a:ln/>
        </p:spPr>
      </p:sp>
      <p:sp>
        <p:nvSpPr>
          <p:cNvPr id="262147" name="Notes Placeholder 2">
            <a:extLst>
              <a:ext uri="{FF2B5EF4-FFF2-40B4-BE49-F238E27FC236}">
                <a16:creationId xmlns:a16="http://schemas.microsoft.com/office/drawing/2014/main" id="{BB7CA41B-B839-B25F-3671-ECBFDE8E57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Peregrines may be changing in response to city life. Researchers in the United Kingdom have found urban falcon nests lined with bat remains. This suggests that the falcons are moving, at least in part, from diurnal to nocturnal hunting</a:t>
            </a:r>
          </a:p>
        </p:txBody>
      </p:sp>
      <p:sp>
        <p:nvSpPr>
          <p:cNvPr id="262148" name="Slide Number Placeholder 3">
            <a:extLst>
              <a:ext uri="{FF2B5EF4-FFF2-40B4-BE49-F238E27FC236}">
                <a16:creationId xmlns:a16="http://schemas.microsoft.com/office/drawing/2014/main" id="{8E01226D-A81A-D314-1AF4-45CE82EEC5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B0ED71-ABCC-433E-8030-54F51CE2F375}" type="slidenum">
              <a:rPr lang="en-US" altLang="en-US"/>
              <a:pPr/>
              <a:t>100</a:t>
            </a:fld>
            <a:endParaRPr lang="en-US"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a:extLst>
              <a:ext uri="{FF2B5EF4-FFF2-40B4-BE49-F238E27FC236}">
                <a16:creationId xmlns:a16="http://schemas.microsoft.com/office/drawing/2014/main" id="{80DE7A82-891F-EFE0-AB79-08C5A30BF808}"/>
              </a:ext>
            </a:extLst>
          </p:cNvPr>
          <p:cNvSpPr>
            <a:spLocks noGrp="1" noRot="1" noChangeAspect="1" noTextEdit="1"/>
          </p:cNvSpPr>
          <p:nvPr>
            <p:ph type="sldImg"/>
          </p:nvPr>
        </p:nvSpPr>
        <p:spPr>
          <a:ln/>
        </p:spPr>
      </p:sp>
      <p:sp>
        <p:nvSpPr>
          <p:cNvPr id="256003" name="Notes Placeholder 2">
            <a:extLst>
              <a:ext uri="{FF2B5EF4-FFF2-40B4-BE49-F238E27FC236}">
                <a16:creationId xmlns:a16="http://schemas.microsoft.com/office/drawing/2014/main" id="{EF3F64F5-DEDB-D4D3-8872-2CC8E257C7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latin typeface="Arial" panose="020B0604020202020204" pitchFamily="34" charset="0"/>
              </a:rPr>
              <a:t>The potential or perceived threat of a negative biotic interactions may have costs . </a:t>
            </a:r>
          </a:p>
          <a:p>
            <a:pPr>
              <a:spcBef>
                <a:spcPct val="0"/>
              </a:spcBef>
            </a:pPr>
            <a:endParaRPr lang="en-US" altLang="en-US" dirty="0">
              <a:latin typeface="Arial" panose="020B0604020202020204" pitchFamily="34" charset="0"/>
            </a:endParaRPr>
          </a:p>
          <a:p>
            <a:pPr>
              <a:spcBef>
                <a:spcPct val="0"/>
              </a:spcBef>
            </a:pPr>
            <a:r>
              <a:rPr lang="en-US" altLang="en-US" dirty="0">
                <a:latin typeface="TimesNewRomanPS"/>
              </a:rPr>
              <a:t>The fear of predation can, by itself, strongly affect the number of offspring produced over an annual cycle by song sparrows. </a:t>
            </a:r>
          </a:p>
          <a:p>
            <a:pPr>
              <a:spcBef>
                <a:spcPct val="0"/>
              </a:spcBef>
            </a:pPr>
            <a:endParaRPr lang="en-US" altLang="en-US" dirty="0">
              <a:latin typeface="TimesNewRomanPS"/>
            </a:endParaRPr>
          </a:p>
          <a:p>
            <a:pPr>
              <a:spcBef>
                <a:spcPct val="0"/>
              </a:spcBef>
            </a:pPr>
            <a:r>
              <a:rPr lang="en-US" altLang="en-US" dirty="0">
                <a:latin typeface="Arial" panose="020B0604020202020204" pitchFamily="34" charset="0"/>
              </a:rPr>
              <a:t>The ‘‘landscape of fear’’ model has been proposed as a unifying concept in ecology, describing, in part, how animals behave and move about in their environment. The basic model predicts that as an animal’s landscape changes from low to high risk of predation, prey species will alter their behavior to risk avoidance.</a:t>
            </a:r>
          </a:p>
          <a:p>
            <a:pPr>
              <a:spcBef>
                <a:spcPct val="0"/>
              </a:spcBef>
            </a:pPr>
            <a:endParaRPr lang="en-US" altLang="en-US" dirty="0">
              <a:latin typeface="TimesNewRomanPS"/>
            </a:endParaRPr>
          </a:p>
          <a:p>
            <a:pPr>
              <a:spcBef>
                <a:spcPct val="0"/>
              </a:spcBef>
            </a:pPr>
            <a:endParaRPr lang="en-US" altLang="en-US" dirty="0">
              <a:latin typeface="Arial" panose="020B0604020202020204" pitchFamily="34" charset="0"/>
            </a:endParaRPr>
          </a:p>
        </p:txBody>
      </p:sp>
      <p:sp>
        <p:nvSpPr>
          <p:cNvPr id="256004" name="Slide Number Placeholder 3">
            <a:extLst>
              <a:ext uri="{FF2B5EF4-FFF2-40B4-BE49-F238E27FC236}">
                <a16:creationId xmlns:a16="http://schemas.microsoft.com/office/drawing/2014/main" id="{993E7192-D536-796C-25A5-F5162B8D5B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389E6-39F3-4DAD-AA59-5261B1C5CE47}" type="slidenum">
              <a:rPr lang="en-US" altLang="en-US"/>
              <a:pPr/>
              <a:t>101</a:t>
            </a:fld>
            <a:endParaRPr lang="en-US" alt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a:extLst>
              <a:ext uri="{FF2B5EF4-FFF2-40B4-BE49-F238E27FC236}">
                <a16:creationId xmlns:a16="http://schemas.microsoft.com/office/drawing/2014/main" id="{7584E01D-0186-0997-6099-4852E9DCC2B9}"/>
              </a:ext>
            </a:extLst>
          </p:cNvPr>
          <p:cNvSpPr>
            <a:spLocks noGrp="1" noRot="1" noChangeAspect="1" noTextEdit="1"/>
          </p:cNvSpPr>
          <p:nvPr>
            <p:ph type="sldImg"/>
          </p:nvPr>
        </p:nvSpPr>
        <p:spPr>
          <a:ln/>
        </p:spPr>
      </p:sp>
      <p:sp>
        <p:nvSpPr>
          <p:cNvPr id="258051" name="Notes Placeholder 2">
            <a:extLst>
              <a:ext uri="{FF2B5EF4-FFF2-40B4-BE49-F238E27FC236}">
                <a16:creationId xmlns:a16="http://schemas.microsoft.com/office/drawing/2014/main" id="{104DF8A3-F506-4AE7-8BE5-C4CC11F375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http://calgaryherald.com/news/local-news/elk-calving-season-leads-to-warnings-in-Banff</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Do we have a more positive relationship with elk through their learned behavior, and our responses to it?</a:t>
            </a:r>
          </a:p>
        </p:txBody>
      </p:sp>
      <p:sp>
        <p:nvSpPr>
          <p:cNvPr id="258052" name="Slide Number Placeholder 3">
            <a:extLst>
              <a:ext uri="{FF2B5EF4-FFF2-40B4-BE49-F238E27FC236}">
                <a16:creationId xmlns:a16="http://schemas.microsoft.com/office/drawing/2014/main" id="{AB4F2874-2766-1302-F94F-8579728F99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7997EA-06C9-453C-BCE0-D351070075C9}" type="slidenum">
              <a:rPr lang="en-US" altLang="en-US"/>
              <a:pPr/>
              <a:t>102</a:t>
            </a:fld>
            <a:endParaRPr lang="en-US"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a:extLst>
              <a:ext uri="{FF2B5EF4-FFF2-40B4-BE49-F238E27FC236}">
                <a16:creationId xmlns:a16="http://schemas.microsoft.com/office/drawing/2014/main" id="{4FF7907D-226D-9C52-68F6-BB7725BE84DF}"/>
              </a:ext>
            </a:extLst>
          </p:cNvPr>
          <p:cNvSpPr>
            <a:spLocks noGrp="1" noRot="1" noChangeAspect="1" noTextEdit="1"/>
          </p:cNvSpPr>
          <p:nvPr>
            <p:ph type="sldImg"/>
          </p:nvPr>
        </p:nvSpPr>
        <p:spPr>
          <a:ln/>
        </p:spPr>
      </p:sp>
      <p:sp>
        <p:nvSpPr>
          <p:cNvPr id="266243" name="Notes Placeholder 2">
            <a:extLst>
              <a:ext uri="{FF2B5EF4-FFF2-40B4-BE49-F238E27FC236}">
                <a16:creationId xmlns:a16="http://schemas.microsoft.com/office/drawing/2014/main" id="{A8C4B918-293A-B9A5-E975-4D680CF95E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Humans construct as well as destroy habitats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Our habitat construction can be incidental, as in the way in which cities have had an unintended effect of increasing the number of niches and microclimates for other organisms to exploit.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Our habitat construction is also intentional, as with the construction of artificial reef. </a:t>
            </a:r>
          </a:p>
        </p:txBody>
      </p:sp>
      <p:sp>
        <p:nvSpPr>
          <p:cNvPr id="266244" name="Slide Number Placeholder 3">
            <a:extLst>
              <a:ext uri="{FF2B5EF4-FFF2-40B4-BE49-F238E27FC236}">
                <a16:creationId xmlns:a16="http://schemas.microsoft.com/office/drawing/2014/main" id="{3EBBB48A-D9A8-FFB7-CE52-B4AA8E16EA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F8D35D-141B-4A9E-A54B-8FA878E9D074}" type="slidenum">
              <a:rPr lang="en-US" altLang="en-US"/>
              <a:pPr/>
              <a:t>103</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02B1192-195C-E4B1-E9D9-5C3B38B0A8F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7BDB32A-699D-246E-2082-CEF1AB5D174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D82B51B-7232-0D13-DC71-FA24E3076642}"/>
              </a:ext>
            </a:extLst>
          </p:cNvPr>
          <p:cNvSpPr>
            <a:spLocks noGrp="1" noChangeArrowheads="1"/>
          </p:cNvSpPr>
          <p:nvPr>
            <p:ph type="sldNum" sz="quarter" idx="12"/>
          </p:nvPr>
        </p:nvSpPr>
        <p:spPr>
          <a:ln/>
        </p:spPr>
        <p:txBody>
          <a:bodyPr/>
          <a:lstStyle>
            <a:lvl1pPr>
              <a:defRPr/>
            </a:lvl1pPr>
          </a:lstStyle>
          <a:p>
            <a:pPr>
              <a:defRPr/>
            </a:pPr>
            <a:fld id="{2D82B25A-0C27-41BF-8882-9C497E78D99D}" type="slidenum">
              <a:rPr lang="en-US" altLang="en-US"/>
              <a:pPr>
                <a:defRPr/>
              </a:pPr>
              <a:t>‹#›</a:t>
            </a:fld>
            <a:endParaRPr lang="en-US" altLang="en-US" dirty="0"/>
          </a:p>
        </p:txBody>
      </p:sp>
    </p:spTree>
    <p:extLst>
      <p:ext uri="{BB962C8B-B14F-4D97-AF65-F5344CB8AC3E}">
        <p14:creationId xmlns:p14="http://schemas.microsoft.com/office/powerpoint/2010/main" val="121360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81086F-0D63-0E0A-70DF-FC740CFEB17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412D23E-DDA6-DD66-BB88-C4C7FC9BE83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9AA0F93-F4FC-6A61-906A-CD1648E0A752}"/>
              </a:ext>
            </a:extLst>
          </p:cNvPr>
          <p:cNvSpPr>
            <a:spLocks noGrp="1" noChangeArrowheads="1"/>
          </p:cNvSpPr>
          <p:nvPr>
            <p:ph type="sldNum" sz="quarter" idx="12"/>
          </p:nvPr>
        </p:nvSpPr>
        <p:spPr>
          <a:ln/>
        </p:spPr>
        <p:txBody>
          <a:bodyPr/>
          <a:lstStyle>
            <a:lvl1pPr>
              <a:defRPr/>
            </a:lvl1pPr>
          </a:lstStyle>
          <a:p>
            <a:pPr>
              <a:defRPr/>
            </a:pPr>
            <a:fld id="{31C9856C-7C4E-48C3-BCF5-C0F2C063955A}" type="slidenum">
              <a:rPr lang="en-US" altLang="en-US"/>
              <a:pPr>
                <a:defRPr/>
              </a:pPr>
              <a:t>‹#›</a:t>
            </a:fld>
            <a:endParaRPr lang="en-US" altLang="en-US" dirty="0"/>
          </a:p>
        </p:txBody>
      </p:sp>
    </p:spTree>
    <p:extLst>
      <p:ext uri="{BB962C8B-B14F-4D97-AF65-F5344CB8AC3E}">
        <p14:creationId xmlns:p14="http://schemas.microsoft.com/office/powerpoint/2010/main" val="1909527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E0367E-3245-9E81-85AB-A46F7FF8686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26BBBE1-92D1-D9DD-DB72-4C4B03DC1CA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B57CFBB-DB74-0C15-AD7E-F60CD3A3775A}"/>
              </a:ext>
            </a:extLst>
          </p:cNvPr>
          <p:cNvSpPr>
            <a:spLocks noGrp="1" noChangeArrowheads="1"/>
          </p:cNvSpPr>
          <p:nvPr>
            <p:ph type="sldNum" sz="quarter" idx="12"/>
          </p:nvPr>
        </p:nvSpPr>
        <p:spPr>
          <a:ln/>
        </p:spPr>
        <p:txBody>
          <a:bodyPr/>
          <a:lstStyle>
            <a:lvl1pPr>
              <a:defRPr/>
            </a:lvl1pPr>
          </a:lstStyle>
          <a:p>
            <a:pPr>
              <a:defRPr/>
            </a:pPr>
            <a:fld id="{59E909EA-CE53-4164-AFD1-D1C806E546CF}" type="slidenum">
              <a:rPr lang="en-US" altLang="en-US"/>
              <a:pPr>
                <a:defRPr/>
              </a:pPr>
              <a:t>‹#›</a:t>
            </a:fld>
            <a:endParaRPr lang="en-US" altLang="en-US" dirty="0"/>
          </a:p>
        </p:txBody>
      </p:sp>
    </p:spTree>
    <p:extLst>
      <p:ext uri="{BB962C8B-B14F-4D97-AF65-F5344CB8AC3E}">
        <p14:creationId xmlns:p14="http://schemas.microsoft.com/office/powerpoint/2010/main" val="381426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34B702-94EB-2D5E-E750-ED67BF89A4B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933C28FE-9E94-F0DF-C59E-744DFA5002E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618734C0-B5CD-B5A3-0758-E8CC5F88F2B1}"/>
              </a:ext>
            </a:extLst>
          </p:cNvPr>
          <p:cNvSpPr>
            <a:spLocks noGrp="1" noChangeArrowheads="1"/>
          </p:cNvSpPr>
          <p:nvPr>
            <p:ph type="sldNum" sz="quarter" idx="12"/>
          </p:nvPr>
        </p:nvSpPr>
        <p:spPr>
          <a:ln/>
        </p:spPr>
        <p:txBody>
          <a:bodyPr/>
          <a:lstStyle>
            <a:lvl1pPr>
              <a:defRPr/>
            </a:lvl1pPr>
          </a:lstStyle>
          <a:p>
            <a:pPr>
              <a:defRPr/>
            </a:pPr>
            <a:fld id="{6C6E5646-3C1A-4295-B1A9-DA3048F5E127}" type="slidenum">
              <a:rPr lang="en-US" altLang="en-US"/>
              <a:pPr>
                <a:defRPr/>
              </a:pPr>
              <a:t>‹#›</a:t>
            </a:fld>
            <a:endParaRPr lang="en-US" altLang="en-US" dirty="0"/>
          </a:p>
        </p:txBody>
      </p:sp>
    </p:spTree>
    <p:extLst>
      <p:ext uri="{BB962C8B-B14F-4D97-AF65-F5344CB8AC3E}">
        <p14:creationId xmlns:p14="http://schemas.microsoft.com/office/powerpoint/2010/main" val="1836521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AFA6A1B-0381-3568-D93C-234DA1370BE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58C5CC69-99CF-C063-CBE0-00B047057FC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D3088555-40E9-C38F-2A86-B7725E887BCA}"/>
              </a:ext>
            </a:extLst>
          </p:cNvPr>
          <p:cNvSpPr>
            <a:spLocks noGrp="1" noChangeArrowheads="1"/>
          </p:cNvSpPr>
          <p:nvPr>
            <p:ph type="sldNum" sz="quarter" idx="12"/>
          </p:nvPr>
        </p:nvSpPr>
        <p:spPr>
          <a:ln/>
        </p:spPr>
        <p:txBody>
          <a:bodyPr/>
          <a:lstStyle>
            <a:lvl1pPr>
              <a:defRPr/>
            </a:lvl1pPr>
          </a:lstStyle>
          <a:p>
            <a:pPr>
              <a:defRPr/>
            </a:pPr>
            <a:fld id="{F8A525AC-175C-4EB8-BBED-3815066074D5}" type="slidenum">
              <a:rPr lang="en-US" altLang="en-US"/>
              <a:pPr>
                <a:defRPr/>
              </a:pPr>
              <a:t>‹#›</a:t>
            </a:fld>
            <a:endParaRPr lang="en-US" altLang="en-US" dirty="0"/>
          </a:p>
        </p:txBody>
      </p:sp>
    </p:spTree>
    <p:extLst>
      <p:ext uri="{BB962C8B-B14F-4D97-AF65-F5344CB8AC3E}">
        <p14:creationId xmlns:p14="http://schemas.microsoft.com/office/powerpoint/2010/main" val="2777229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29E7D91-93C3-B1BB-9E5F-1B3173DD888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5823AB6B-0F23-FA59-271E-2AEDF3C8243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6">
            <a:extLst>
              <a:ext uri="{FF2B5EF4-FFF2-40B4-BE49-F238E27FC236}">
                <a16:creationId xmlns:a16="http://schemas.microsoft.com/office/drawing/2014/main" id="{DF89273D-4BEB-8508-5E35-72A8F8CE71E0}"/>
              </a:ext>
            </a:extLst>
          </p:cNvPr>
          <p:cNvSpPr>
            <a:spLocks noGrp="1" noChangeArrowheads="1"/>
          </p:cNvSpPr>
          <p:nvPr>
            <p:ph type="sldNum" sz="quarter" idx="12"/>
          </p:nvPr>
        </p:nvSpPr>
        <p:spPr>
          <a:ln/>
        </p:spPr>
        <p:txBody>
          <a:bodyPr/>
          <a:lstStyle>
            <a:lvl1pPr>
              <a:defRPr/>
            </a:lvl1pPr>
          </a:lstStyle>
          <a:p>
            <a:pPr>
              <a:defRPr/>
            </a:pPr>
            <a:fld id="{2254A31B-9167-4D13-A021-384187FA4E59}" type="slidenum">
              <a:rPr lang="en-US" altLang="en-US"/>
              <a:pPr>
                <a:defRPr/>
              </a:pPr>
              <a:t>‹#›</a:t>
            </a:fld>
            <a:endParaRPr lang="en-US" altLang="en-US" dirty="0"/>
          </a:p>
        </p:txBody>
      </p:sp>
    </p:spTree>
    <p:extLst>
      <p:ext uri="{BB962C8B-B14F-4D97-AF65-F5344CB8AC3E}">
        <p14:creationId xmlns:p14="http://schemas.microsoft.com/office/powerpoint/2010/main" val="92232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A8C6BABE-699E-C6D9-32CA-636F6EB2AF70}"/>
              </a:ext>
            </a:extLst>
          </p:cNvPr>
          <p:cNvSpPr>
            <a:spLocks noGrp="1" noChangeArrowheads="1"/>
          </p:cNvSpPr>
          <p:nvPr>
            <p:ph type="dt" idx="10"/>
          </p:nvPr>
        </p:nvSpPr>
        <p:spPr/>
        <p:txBody>
          <a:bodyPr/>
          <a:lstStyle>
            <a:lvl1pPr>
              <a:defRPr/>
            </a:lvl1pPr>
          </a:lstStyle>
          <a:p>
            <a:pPr>
              <a:defRPr/>
            </a:pPr>
            <a:endParaRPr lang="en-US" dirty="0"/>
          </a:p>
        </p:txBody>
      </p:sp>
      <p:sp>
        <p:nvSpPr>
          <p:cNvPr id="6" name="Rectangle 4">
            <a:extLst>
              <a:ext uri="{FF2B5EF4-FFF2-40B4-BE49-F238E27FC236}">
                <a16:creationId xmlns:a16="http://schemas.microsoft.com/office/drawing/2014/main" id="{091DB3C8-A60E-77FD-F4CB-41DE3C9C716F}"/>
              </a:ext>
            </a:extLst>
          </p:cNvPr>
          <p:cNvSpPr>
            <a:spLocks noGrp="1" noChangeArrowheads="1"/>
          </p:cNvSpPr>
          <p:nvPr>
            <p:ph type="ftr" idx="11"/>
          </p:nvPr>
        </p:nvSpPr>
        <p:spPr/>
        <p:txBody>
          <a:bodyPr/>
          <a:lstStyle>
            <a:lvl1pPr>
              <a:defRPr/>
            </a:lvl1pPr>
          </a:lstStyle>
          <a:p>
            <a:pPr>
              <a:defRPr/>
            </a:pPr>
            <a:endParaRPr lang="en-US" dirty="0"/>
          </a:p>
        </p:txBody>
      </p:sp>
      <p:sp>
        <p:nvSpPr>
          <p:cNvPr id="7" name="Rectangle 5">
            <a:extLst>
              <a:ext uri="{FF2B5EF4-FFF2-40B4-BE49-F238E27FC236}">
                <a16:creationId xmlns:a16="http://schemas.microsoft.com/office/drawing/2014/main" id="{208CAD65-2207-0698-316C-C7EE9118FE0B}"/>
              </a:ext>
            </a:extLst>
          </p:cNvPr>
          <p:cNvSpPr>
            <a:spLocks noGrp="1" noChangeArrowheads="1"/>
          </p:cNvSpPr>
          <p:nvPr>
            <p:ph type="sldNum" idx="12"/>
          </p:nvPr>
        </p:nvSpPr>
        <p:spPr/>
        <p:txBody>
          <a:bodyPr/>
          <a:lstStyle>
            <a:lvl1pPr>
              <a:defRPr smtClean="0"/>
            </a:lvl1pPr>
          </a:lstStyle>
          <a:p>
            <a:pPr>
              <a:defRPr/>
            </a:pPr>
            <a:fld id="{9240E439-D7DC-4599-A4E1-2C18F72F87F5}" type="slidenum">
              <a:rPr lang="en-GB" altLang="en-US"/>
              <a:pPr>
                <a:defRPr/>
              </a:pPr>
              <a:t>‹#›</a:t>
            </a:fld>
            <a:endParaRPr lang="en-GB" altLang="en-US" dirty="0"/>
          </a:p>
        </p:txBody>
      </p:sp>
    </p:spTree>
    <p:extLst>
      <p:ext uri="{BB962C8B-B14F-4D97-AF65-F5344CB8AC3E}">
        <p14:creationId xmlns:p14="http://schemas.microsoft.com/office/powerpoint/2010/main" val="45043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55DDB6-EE60-CE8E-F28C-EF0E7468D9A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36044BAA-FFE3-7286-4CF1-6D376A47D10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562BE99-AC21-ECD6-BF1C-526C089E6D9D}"/>
              </a:ext>
            </a:extLst>
          </p:cNvPr>
          <p:cNvSpPr>
            <a:spLocks noGrp="1" noChangeArrowheads="1"/>
          </p:cNvSpPr>
          <p:nvPr>
            <p:ph type="sldNum" sz="quarter" idx="12"/>
          </p:nvPr>
        </p:nvSpPr>
        <p:spPr>
          <a:ln/>
        </p:spPr>
        <p:txBody>
          <a:bodyPr/>
          <a:lstStyle>
            <a:lvl1pPr>
              <a:defRPr/>
            </a:lvl1pPr>
          </a:lstStyle>
          <a:p>
            <a:pPr>
              <a:defRPr/>
            </a:pPr>
            <a:fld id="{6E2D1D6C-081D-463A-B49C-7EE3A876BD6A}" type="slidenum">
              <a:rPr lang="en-US" altLang="en-US"/>
              <a:pPr>
                <a:defRPr/>
              </a:pPr>
              <a:t>‹#›</a:t>
            </a:fld>
            <a:endParaRPr lang="en-US" altLang="en-US" dirty="0"/>
          </a:p>
        </p:txBody>
      </p:sp>
    </p:spTree>
    <p:extLst>
      <p:ext uri="{BB962C8B-B14F-4D97-AF65-F5344CB8AC3E}">
        <p14:creationId xmlns:p14="http://schemas.microsoft.com/office/powerpoint/2010/main" val="153092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50229DE-8F40-564E-85AC-F7E80917A41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F8DC4DA-6568-3790-A3F8-4F0C8D01648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6F59418-AB4E-958F-9FB9-56755E5D0849}"/>
              </a:ext>
            </a:extLst>
          </p:cNvPr>
          <p:cNvSpPr>
            <a:spLocks noGrp="1" noChangeArrowheads="1"/>
          </p:cNvSpPr>
          <p:nvPr>
            <p:ph type="sldNum" sz="quarter" idx="12"/>
          </p:nvPr>
        </p:nvSpPr>
        <p:spPr>
          <a:ln/>
        </p:spPr>
        <p:txBody>
          <a:bodyPr/>
          <a:lstStyle>
            <a:lvl1pPr>
              <a:defRPr/>
            </a:lvl1pPr>
          </a:lstStyle>
          <a:p>
            <a:pPr>
              <a:defRPr/>
            </a:pPr>
            <a:fld id="{77197C12-D7E1-4183-9BE8-33E7A05ECD2B}" type="slidenum">
              <a:rPr lang="en-US" altLang="en-US"/>
              <a:pPr>
                <a:defRPr/>
              </a:pPr>
              <a:t>‹#›</a:t>
            </a:fld>
            <a:endParaRPr lang="en-US" altLang="en-US" dirty="0"/>
          </a:p>
        </p:txBody>
      </p:sp>
    </p:spTree>
    <p:extLst>
      <p:ext uri="{BB962C8B-B14F-4D97-AF65-F5344CB8AC3E}">
        <p14:creationId xmlns:p14="http://schemas.microsoft.com/office/powerpoint/2010/main" val="384892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891150-55A3-5456-1E06-857DD6515F4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FA9693F-65D8-E5E2-D9ED-9EDB39A3DE3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9AE06AE-D28F-28FC-E158-E32BB9EDF92D}"/>
              </a:ext>
            </a:extLst>
          </p:cNvPr>
          <p:cNvSpPr>
            <a:spLocks noGrp="1" noChangeArrowheads="1"/>
          </p:cNvSpPr>
          <p:nvPr>
            <p:ph type="sldNum" sz="quarter" idx="12"/>
          </p:nvPr>
        </p:nvSpPr>
        <p:spPr>
          <a:ln/>
        </p:spPr>
        <p:txBody>
          <a:bodyPr/>
          <a:lstStyle>
            <a:lvl1pPr>
              <a:defRPr/>
            </a:lvl1pPr>
          </a:lstStyle>
          <a:p>
            <a:pPr>
              <a:defRPr/>
            </a:pPr>
            <a:fld id="{BAD5DF5F-A82F-46ED-B66C-10D8D2D00555}" type="slidenum">
              <a:rPr lang="en-US" altLang="en-US"/>
              <a:pPr>
                <a:defRPr/>
              </a:pPr>
              <a:t>‹#›</a:t>
            </a:fld>
            <a:endParaRPr lang="en-US" altLang="en-US" dirty="0"/>
          </a:p>
        </p:txBody>
      </p:sp>
    </p:spTree>
    <p:extLst>
      <p:ext uri="{BB962C8B-B14F-4D97-AF65-F5344CB8AC3E}">
        <p14:creationId xmlns:p14="http://schemas.microsoft.com/office/powerpoint/2010/main" val="1758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D969E1-92B8-F1CB-58A4-C029F3F129B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006C22F3-4957-0297-BB66-F21EF2F13F8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3CDE0A03-4FF8-21E9-553F-8B259879FC57}"/>
              </a:ext>
            </a:extLst>
          </p:cNvPr>
          <p:cNvSpPr>
            <a:spLocks noGrp="1" noChangeArrowheads="1"/>
          </p:cNvSpPr>
          <p:nvPr>
            <p:ph type="sldNum" sz="quarter" idx="12"/>
          </p:nvPr>
        </p:nvSpPr>
        <p:spPr>
          <a:ln/>
        </p:spPr>
        <p:txBody>
          <a:bodyPr/>
          <a:lstStyle>
            <a:lvl1pPr>
              <a:defRPr/>
            </a:lvl1pPr>
          </a:lstStyle>
          <a:p>
            <a:pPr>
              <a:defRPr/>
            </a:pPr>
            <a:fld id="{329D861A-AFCC-4CCF-922D-856412BB5D8C}" type="slidenum">
              <a:rPr lang="en-US" altLang="en-US"/>
              <a:pPr>
                <a:defRPr/>
              </a:pPr>
              <a:t>‹#›</a:t>
            </a:fld>
            <a:endParaRPr lang="en-US" altLang="en-US" dirty="0"/>
          </a:p>
        </p:txBody>
      </p:sp>
    </p:spTree>
    <p:extLst>
      <p:ext uri="{BB962C8B-B14F-4D97-AF65-F5344CB8AC3E}">
        <p14:creationId xmlns:p14="http://schemas.microsoft.com/office/powerpoint/2010/main" val="227167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B003F5-CABB-281D-DE2E-063AB660FF8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BBFED7E3-1AE2-02F9-D30E-98E0637491B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C8633F0-7B11-1B7A-491B-289862D36FFC}"/>
              </a:ext>
            </a:extLst>
          </p:cNvPr>
          <p:cNvSpPr>
            <a:spLocks noGrp="1" noChangeArrowheads="1"/>
          </p:cNvSpPr>
          <p:nvPr>
            <p:ph type="sldNum" sz="quarter" idx="12"/>
          </p:nvPr>
        </p:nvSpPr>
        <p:spPr>
          <a:ln/>
        </p:spPr>
        <p:txBody>
          <a:bodyPr/>
          <a:lstStyle>
            <a:lvl1pPr>
              <a:defRPr/>
            </a:lvl1pPr>
          </a:lstStyle>
          <a:p>
            <a:pPr>
              <a:defRPr/>
            </a:pPr>
            <a:fld id="{09BE2CF8-8FCB-4F7F-A488-22AA70329BD2}" type="slidenum">
              <a:rPr lang="en-US" altLang="en-US"/>
              <a:pPr>
                <a:defRPr/>
              </a:pPr>
              <a:t>‹#›</a:t>
            </a:fld>
            <a:endParaRPr lang="en-US" altLang="en-US" dirty="0"/>
          </a:p>
        </p:txBody>
      </p:sp>
    </p:spTree>
    <p:extLst>
      <p:ext uri="{BB962C8B-B14F-4D97-AF65-F5344CB8AC3E}">
        <p14:creationId xmlns:p14="http://schemas.microsoft.com/office/powerpoint/2010/main" val="31654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B03C07-8351-076B-499A-11EBC69B3CB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F77965E0-2E36-5996-CB48-64B16FA2B03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FE20662A-FD15-6D9B-91FE-3F7C5FA52169}"/>
              </a:ext>
            </a:extLst>
          </p:cNvPr>
          <p:cNvSpPr>
            <a:spLocks noGrp="1" noChangeArrowheads="1"/>
          </p:cNvSpPr>
          <p:nvPr>
            <p:ph type="sldNum" sz="quarter" idx="12"/>
          </p:nvPr>
        </p:nvSpPr>
        <p:spPr>
          <a:ln/>
        </p:spPr>
        <p:txBody>
          <a:bodyPr/>
          <a:lstStyle>
            <a:lvl1pPr>
              <a:defRPr/>
            </a:lvl1pPr>
          </a:lstStyle>
          <a:p>
            <a:pPr>
              <a:defRPr/>
            </a:pPr>
            <a:fld id="{64353D1B-6A7B-4EB2-8FD7-64E6004E1FBC}" type="slidenum">
              <a:rPr lang="en-US" altLang="en-US"/>
              <a:pPr>
                <a:defRPr/>
              </a:pPr>
              <a:t>‹#›</a:t>
            </a:fld>
            <a:endParaRPr lang="en-US" altLang="en-US" dirty="0"/>
          </a:p>
        </p:txBody>
      </p:sp>
    </p:spTree>
    <p:extLst>
      <p:ext uri="{BB962C8B-B14F-4D97-AF65-F5344CB8AC3E}">
        <p14:creationId xmlns:p14="http://schemas.microsoft.com/office/powerpoint/2010/main" val="41547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88A786-D7AF-6E52-6A12-C7511488631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6D7887D5-34D3-B4B2-E898-3DD48F0DCCB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1A746C46-C2FF-5AF8-0B5A-5CFA005588C8}"/>
              </a:ext>
            </a:extLst>
          </p:cNvPr>
          <p:cNvSpPr>
            <a:spLocks noGrp="1" noChangeArrowheads="1"/>
          </p:cNvSpPr>
          <p:nvPr>
            <p:ph type="sldNum" sz="quarter" idx="12"/>
          </p:nvPr>
        </p:nvSpPr>
        <p:spPr>
          <a:ln/>
        </p:spPr>
        <p:txBody>
          <a:bodyPr/>
          <a:lstStyle>
            <a:lvl1pPr>
              <a:defRPr/>
            </a:lvl1pPr>
          </a:lstStyle>
          <a:p>
            <a:pPr>
              <a:defRPr/>
            </a:pPr>
            <a:fld id="{32B53829-834F-4144-BE1F-5C117455ED86}" type="slidenum">
              <a:rPr lang="en-US" altLang="en-US"/>
              <a:pPr>
                <a:defRPr/>
              </a:pPr>
              <a:t>‹#›</a:t>
            </a:fld>
            <a:endParaRPr lang="en-US" altLang="en-US" dirty="0"/>
          </a:p>
        </p:txBody>
      </p:sp>
    </p:spTree>
    <p:extLst>
      <p:ext uri="{BB962C8B-B14F-4D97-AF65-F5344CB8AC3E}">
        <p14:creationId xmlns:p14="http://schemas.microsoft.com/office/powerpoint/2010/main" val="67277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A57551B-3FDA-101B-8F61-5B027D34C79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555F3790-E8EC-42A7-369B-9395E0D82C7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39BCD7A9-08DE-B4C3-4D0B-27E5654696B0}"/>
              </a:ext>
            </a:extLst>
          </p:cNvPr>
          <p:cNvSpPr>
            <a:spLocks noGrp="1" noChangeArrowheads="1"/>
          </p:cNvSpPr>
          <p:nvPr>
            <p:ph type="sldNum" sz="quarter" idx="12"/>
          </p:nvPr>
        </p:nvSpPr>
        <p:spPr>
          <a:ln/>
        </p:spPr>
        <p:txBody>
          <a:bodyPr/>
          <a:lstStyle>
            <a:lvl1pPr>
              <a:defRPr/>
            </a:lvl1pPr>
          </a:lstStyle>
          <a:p>
            <a:pPr>
              <a:defRPr/>
            </a:pPr>
            <a:fld id="{7C8B4010-BB29-45FA-BD1D-1909B734541D}" type="slidenum">
              <a:rPr lang="en-US" altLang="en-US"/>
              <a:pPr>
                <a:defRPr/>
              </a:pPr>
              <a:t>‹#›</a:t>
            </a:fld>
            <a:endParaRPr lang="en-US" altLang="en-US" dirty="0"/>
          </a:p>
        </p:txBody>
      </p:sp>
    </p:spTree>
    <p:extLst>
      <p:ext uri="{BB962C8B-B14F-4D97-AF65-F5344CB8AC3E}">
        <p14:creationId xmlns:p14="http://schemas.microsoft.com/office/powerpoint/2010/main" val="155229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5F58447-B132-2B29-5B5C-B03A3494C62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1E5BEC6-E2DC-F7F8-1727-8F5A41C86D1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258284-509A-5FA6-DA8E-9AC8B7AA2CC3}"/>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1029" name="Rectangle 5">
            <a:extLst>
              <a:ext uri="{FF2B5EF4-FFF2-40B4-BE49-F238E27FC236}">
                <a16:creationId xmlns:a16="http://schemas.microsoft.com/office/drawing/2014/main" id="{74E3442F-0801-FA68-5770-0E4524CAA5F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1030" name="Rectangle 6">
            <a:extLst>
              <a:ext uri="{FF2B5EF4-FFF2-40B4-BE49-F238E27FC236}">
                <a16:creationId xmlns:a16="http://schemas.microsoft.com/office/drawing/2014/main" id="{9D5F3B61-9467-B6DF-5FEA-0979E3C211A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51EED6A5-07B7-40C2-B031-BA4D33567E37}"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Light" panose="020F0302020204030204" pitchFamily="34" charset="0"/>
        </a:defRPr>
      </a:lvl2pPr>
      <a:lvl3pPr algn="ctr" rtl="0" eaLnBrk="0" fontAlgn="base" hangingPunct="0">
        <a:spcBef>
          <a:spcPct val="0"/>
        </a:spcBef>
        <a:spcAft>
          <a:spcPct val="0"/>
        </a:spcAft>
        <a:defRPr sz="4400">
          <a:solidFill>
            <a:schemeClr val="tx2"/>
          </a:solidFill>
          <a:latin typeface="Calibri Light" panose="020F0302020204030204" pitchFamily="34" charset="0"/>
        </a:defRPr>
      </a:lvl3pPr>
      <a:lvl4pPr algn="ctr" rtl="0" eaLnBrk="0" fontAlgn="base" hangingPunct="0">
        <a:spcBef>
          <a:spcPct val="0"/>
        </a:spcBef>
        <a:spcAft>
          <a:spcPct val="0"/>
        </a:spcAft>
        <a:defRPr sz="4400">
          <a:solidFill>
            <a:schemeClr val="tx2"/>
          </a:solidFill>
          <a:latin typeface="Calibri Light" panose="020F0302020204030204" pitchFamily="34" charset="0"/>
        </a:defRPr>
      </a:lvl4pPr>
      <a:lvl5pPr algn="ctr" rtl="0" eaLnBrk="0" fontAlgn="base" hangingPunct="0">
        <a:spcBef>
          <a:spcPct val="0"/>
        </a:spcBef>
        <a:spcAft>
          <a:spcPct val="0"/>
        </a:spcAft>
        <a:defRPr sz="4400">
          <a:solidFill>
            <a:schemeClr val="tx2"/>
          </a:solidFill>
          <a:latin typeface="Calibri Light" panose="020F0302020204030204"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time_continue=14&amp;v=TVqOhkK8fKk"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02.xml.rels><?xml version="1.0" encoding="UTF-8" standalone="yes"?>
<Relationships xmlns="http://schemas.openxmlformats.org/package/2006/relationships"><Relationship Id="rId3" Type="http://schemas.openxmlformats.org/officeDocument/2006/relationships/hyperlink" Target="https://www.youtube.com/watch?v=kdP-Z7JPIgw"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3.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pbs.org/wnet/nature/scientist-profile-bob-paine-mpuvwc/2022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R0NRn0IGkR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www.nytimes.com/2021/03/13/science/lions-south-africa-wildlife-parks.html?referringSource=articleShare" TargetMode="External"/><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15.xml"/><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youtube.com/watch?v=6zHUNAx7q1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HNvoLfnDAOw"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wnjyviXKmrI"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110.jpg"/></Relationships>
</file>

<file path=ppt/slides/_rels/slide9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015F24E-7937-C635-EFCF-6FACBEF38C09}"/>
              </a:ext>
            </a:extLst>
          </p:cNvPr>
          <p:cNvSpPr>
            <a:spLocks noGrp="1" noChangeArrowheads="1"/>
          </p:cNvSpPr>
          <p:nvPr>
            <p:ph type="title"/>
          </p:nvPr>
        </p:nvSpPr>
        <p:spPr>
          <a:xfrm>
            <a:off x="609600" y="274638"/>
            <a:ext cx="10972800" cy="1143000"/>
          </a:xfrm>
        </p:spPr>
        <p:txBody>
          <a:bodyPr wrap="square" anchor="ctr">
            <a:normAutofit/>
          </a:bodyPr>
          <a:lstStyle/>
          <a:p>
            <a:pPr eaLnBrk="1" hangingPunct="1"/>
            <a:r>
              <a:rPr lang="en-US" altLang="en-US" dirty="0"/>
              <a:t>Biotic interactions</a:t>
            </a:r>
          </a:p>
        </p:txBody>
      </p:sp>
      <p:sp>
        <p:nvSpPr>
          <p:cNvPr id="4099" name="Rectangle 3">
            <a:extLst>
              <a:ext uri="{FF2B5EF4-FFF2-40B4-BE49-F238E27FC236}">
                <a16:creationId xmlns:a16="http://schemas.microsoft.com/office/drawing/2014/main" id="{03043CCA-7E1C-6226-F17D-214B0DEA99A2}"/>
              </a:ext>
            </a:extLst>
          </p:cNvPr>
          <p:cNvSpPr>
            <a:spLocks noGrp="1" noChangeArrowheads="1"/>
          </p:cNvSpPr>
          <p:nvPr>
            <p:ph type="body" sz="half" idx="3"/>
          </p:nvPr>
        </p:nvSpPr>
        <p:spPr>
          <a:xfrm>
            <a:off x="609600" y="1417638"/>
            <a:ext cx="10972800" cy="2187575"/>
          </a:xfrm>
        </p:spPr>
        <p:txBody>
          <a:bodyPr wrap="square" anchor="t">
            <a:normAutofit/>
          </a:bodyPr>
          <a:lstStyle/>
          <a:p>
            <a:pPr eaLnBrk="1" hangingPunct="1"/>
            <a:r>
              <a:rPr lang="en-US" altLang="en-US" dirty="0"/>
              <a:t>Interactions categorized along a spectrum spanning negative (benefits are to one species of the interaction) to positive interactions (benefits are spread more evenly among the interacting species)</a:t>
            </a:r>
          </a:p>
          <a:p>
            <a:pPr eaLnBrk="1" hangingPunct="1"/>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9F60237-6B8F-B479-4510-94B435DFAAB9}"/>
              </a:ext>
            </a:extLst>
          </p:cNvPr>
          <p:cNvSpPr>
            <a:spLocks noGrp="1" noChangeArrowheads="1"/>
          </p:cNvSpPr>
          <p:nvPr>
            <p:ph type="title"/>
          </p:nvPr>
        </p:nvSpPr>
        <p:spPr>
          <a:xfrm>
            <a:off x="522514" y="355601"/>
            <a:ext cx="5892800" cy="1143000"/>
          </a:xfrm>
        </p:spPr>
        <p:txBody>
          <a:bodyPr/>
          <a:lstStyle/>
          <a:p>
            <a:r>
              <a:rPr lang="en-US" altLang="en-US" dirty="0"/>
              <a:t>Kentucky coffee tree </a:t>
            </a:r>
            <a:br>
              <a:rPr lang="en-US" altLang="en-US" dirty="0"/>
            </a:br>
            <a:r>
              <a:rPr lang="en-US" altLang="en-US" dirty="0"/>
              <a:t>(</a:t>
            </a:r>
            <a:r>
              <a:rPr lang="en-US" altLang="en-US" i="1" dirty="0"/>
              <a:t>Gymnocladus dioicus)</a:t>
            </a:r>
            <a:endParaRPr lang="en-US" altLang="en-US" dirty="0"/>
          </a:p>
        </p:txBody>
      </p:sp>
      <p:sp>
        <p:nvSpPr>
          <p:cNvPr id="18435" name="Content Placeholder 2">
            <a:extLst>
              <a:ext uri="{FF2B5EF4-FFF2-40B4-BE49-F238E27FC236}">
                <a16:creationId xmlns:a16="http://schemas.microsoft.com/office/drawing/2014/main" id="{8E3752ED-6FF7-85B9-BA27-776FC2CD09E4}"/>
              </a:ext>
            </a:extLst>
          </p:cNvPr>
          <p:cNvSpPr>
            <a:spLocks noGrp="1" noChangeArrowheads="1"/>
          </p:cNvSpPr>
          <p:nvPr>
            <p:ph sz="half" idx="1"/>
          </p:nvPr>
        </p:nvSpPr>
        <p:spPr>
          <a:xfrm>
            <a:off x="290286" y="1824038"/>
            <a:ext cx="6735989" cy="4525962"/>
          </a:xfrm>
        </p:spPr>
        <p:txBody>
          <a:bodyPr/>
          <a:lstStyle/>
          <a:p>
            <a:r>
              <a:rPr lang="en-US" altLang="en-US" sz="2400" dirty="0"/>
              <a:t>An anachronistic fruit – it’s original herbivore dispersers are extinct</a:t>
            </a:r>
          </a:p>
          <a:p>
            <a:r>
              <a:rPr lang="en-US" altLang="en-US" sz="2400" dirty="0"/>
              <a:t>No recognized non-human dispersal agent other than water if near stream </a:t>
            </a:r>
          </a:p>
          <a:p>
            <a:r>
              <a:rPr lang="en-US" altLang="en-US" sz="2400" dirty="0"/>
              <a:t>Large seeds with carbohydrate pulp</a:t>
            </a:r>
          </a:p>
          <a:p>
            <a:r>
              <a:rPr lang="en-US" altLang="en-US" sz="2400" dirty="0"/>
              <a:t>Seeds set (sprout) best after scarification and exposure to low ph environments during animal digestion</a:t>
            </a:r>
          </a:p>
          <a:p>
            <a:r>
              <a:rPr lang="en-US" altLang="en-US" sz="2400" dirty="0"/>
              <a:t>Increasingly rare tree</a:t>
            </a:r>
          </a:p>
          <a:p>
            <a:endParaRPr lang="en-US" altLang="en-US" sz="2800" dirty="0"/>
          </a:p>
          <a:p>
            <a:endParaRPr lang="en-US" altLang="en-US" sz="2800" dirty="0"/>
          </a:p>
        </p:txBody>
      </p:sp>
      <p:pic>
        <p:nvPicPr>
          <p:cNvPr id="18436" name="Picture 3" descr="C:\Users\JAS\Desktop\image19126.jpg">
            <a:extLst>
              <a:ext uri="{FF2B5EF4-FFF2-40B4-BE49-F238E27FC236}">
                <a16:creationId xmlns:a16="http://schemas.microsoft.com/office/drawing/2014/main" id="{5BE0FFDE-DE66-9893-594D-9706CEEAD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786" y="3327302"/>
            <a:ext cx="4556786" cy="353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C:\Users\JAS\Desktop\kentucky_coffeetree_seed_pod_2.jpg">
            <a:extLst>
              <a:ext uri="{FF2B5EF4-FFF2-40B4-BE49-F238E27FC236}">
                <a16:creationId xmlns:a16="http://schemas.microsoft.com/office/drawing/2014/main" id="{925CB727-BE1F-35E2-0262-17453FF34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786" y="0"/>
            <a:ext cx="457127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a:extLst>
              <a:ext uri="{FF2B5EF4-FFF2-40B4-BE49-F238E27FC236}">
                <a16:creationId xmlns:a16="http://schemas.microsoft.com/office/drawing/2014/main" id="{7614CF1E-08BF-6438-ABC2-118C3E9B1FD7}"/>
              </a:ext>
            </a:extLst>
          </p:cNvPr>
          <p:cNvSpPr>
            <a:spLocks noGrp="1"/>
          </p:cNvSpPr>
          <p:nvPr>
            <p:ph type="title"/>
          </p:nvPr>
        </p:nvSpPr>
        <p:spPr/>
        <p:txBody>
          <a:bodyPr/>
          <a:lstStyle/>
          <a:p>
            <a:r>
              <a:rPr lang="en-US" altLang="en-US" dirty="0"/>
              <a:t>Nocturnality as mammal response to humans</a:t>
            </a:r>
          </a:p>
        </p:txBody>
      </p:sp>
      <p:pic>
        <p:nvPicPr>
          <p:cNvPr id="261123" name="Content Placeholder 3">
            <a:extLst>
              <a:ext uri="{FF2B5EF4-FFF2-40B4-BE49-F238E27FC236}">
                <a16:creationId xmlns:a16="http://schemas.microsoft.com/office/drawing/2014/main" id="{859CD8BE-58E7-5378-531D-E89CC33940B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40368" y="1417638"/>
            <a:ext cx="11628059" cy="4995194"/>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Title 1">
            <a:extLst>
              <a:ext uri="{FF2B5EF4-FFF2-40B4-BE49-F238E27FC236}">
                <a16:creationId xmlns:a16="http://schemas.microsoft.com/office/drawing/2014/main" id="{C94E3F14-4495-E2D6-B608-E20BBA5F418F}"/>
              </a:ext>
            </a:extLst>
          </p:cNvPr>
          <p:cNvSpPr>
            <a:spLocks noGrp="1"/>
          </p:cNvSpPr>
          <p:nvPr>
            <p:ph type="title"/>
          </p:nvPr>
        </p:nvSpPr>
        <p:spPr>
          <a:xfrm>
            <a:off x="0" y="330200"/>
            <a:ext cx="4864769" cy="1143000"/>
          </a:xfrm>
        </p:spPr>
        <p:txBody>
          <a:bodyPr/>
          <a:lstStyle/>
          <a:p>
            <a:r>
              <a:rPr lang="en-US" altLang="en-US" dirty="0"/>
              <a:t>Landscapes of fear</a:t>
            </a:r>
          </a:p>
        </p:txBody>
      </p:sp>
      <p:sp>
        <p:nvSpPr>
          <p:cNvPr id="254979" name="Content Placeholder 2">
            <a:extLst>
              <a:ext uri="{FF2B5EF4-FFF2-40B4-BE49-F238E27FC236}">
                <a16:creationId xmlns:a16="http://schemas.microsoft.com/office/drawing/2014/main" id="{AE907AC2-8234-2368-2F00-7FA6D05C2AC5}"/>
              </a:ext>
            </a:extLst>
          </p:cNvPr>
          <p:cNvSpPr>
            <a:spLocks noGrp="1"/>
          </p:cNvSpPr>
          <p:nvPr>
            <p:ph idx="1"/>
          </p:nvPr>
        </p:nvSpPr>
        <p:spPr>
          <a:xfrm>
            <a:off x="421106" y="1430338"/>
            <a:ext cx="4259178" cy="4525962"/>
          </a:xfrm>
        </p:spPr>
        <p:txBody>
          <a:bodyPr/>
          <a:lstStyle/>
          <a:p>
            <a:r>
              <a:rPr lang="en-US" altLang="en-US" sz="2800" dirty="0"/>
              <a:t>The potential or perceived threat of a negative biotic interactions can be enough to have an impact on an organism</a:t>
            </a:r>
          </a:p>
          <a:p>
            <a:endParaRPr lang="en-US" altLang="en-US" sz="2800" dirty="0"/>
          </a:p>
        </p:txBody>
      </p:sp>
      <p:pic>
        <p:nvPicPr>
          <p:cNvPr id="254980" name="Content Placeholder 3">
            <a:hlinkClick r:id="rId3"/>
            <a:extLst>
              <a:ext uri="{FF2B5EF4-FFF2-40B4-BE49-F238E27FC236}">
                <a16:creationId xmlns:a16="http://schemas.microsoft.com/office/drawing/2014/main" id="{BCE28B5B-4BB9-5FB8-C7D0-13B59C9A1B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7116" y="505995"/>
            <a:ext cx="6873518" cy="5450305"/>
          </a:xfrm>
          <a:prstGeom prst="rect">
            <a:avLst/>
          </a:prstGeom>
          <a:noFill/>
          <a:ln w="3175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Content Placeholder 1">
            <a:hlinkClick r:id="rId3"/>
            <a:extLst>
              <a:ext uri="{FF2B5EF4-FFF2-40B4-BE49-F238E27FC236}">
                <a16:creationId xmlns:a16="http://schemas.microsoft.com/office/drawing/2014/main" id="{F467B853-9FF4-952C-3178-293AEC051388}"/>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782764" y="465139"/>
            <a:ext cx="8620125" cy="5788025"/>
          </a:xfrm>
          <a:ln w="92075">
            <a:solidFill>
              <a:srgbClr val="0070C0"/>
            </a:solid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Documents and Settings\Jon Anthony Stallins\Desktop\aug20_reef_pic.jpg">
            <a:extLst>
              <a:ext uri="{FF2B5EF4-FFF2-40B4-BE49-F238E27FC236}">
                <a16:creationId xmlns:a16="http://schemas.microsoft.com/office/drawing/2014/main" id="{3C44E372-DEC0-D146-44F8-83A3ABDBD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7200"/>
            <a:ext cx="40386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9" name="Picture 3" descr="C:\Documents and Settings\Jon Anthony Stallins\Desktop\reefcone.jpg">
            <a:extLst>
              <a:ext uri="{FF2B5EF4-FFF2-40B4-BE49-F238E27FC236}">
                <a16:creationId xmlns:a16="http://schemas.microsoft.com/office/drawing/2014/main" id="{B6356BFA-96D6-12EA-15BB-A3A154B73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457201"/>
            <a:ext cx="37512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0" name="Picture 4" descr="C:\Documents and Settings\Jon Anthony Stallins\Desktop\untitled.bmp">
            <a:extLst>
              <a:ext uri="{FF2B5EF4-FFF2-40B4-BE49-F238E27FC236}">
                <a16:creationId xmlns:a16="http://schemas.microsoft.com/office/drawing/2014/main" id="{2B533E14-BC22-1B4A-56E0-E40B2D847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3657601"/>
            <a:ext cx="289877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1" name="Picture 5" descr="C:\Documents and Settings\Jon Anthony Stallins\Desktop\artificial_reef_4_hnd.jpg">
            <a:extLst>
              <a:ext uri="{FF2B5EF4-FFF2-40B4-BE49-F238E27FC236}">
                <a16:creationId xmlns:a16="http://schemas.microsoft.com/office/drawing/2014/main" id="{39FD41E6-6445-9A3B-C70A-11519E2E0F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793" r="24130" b="6429"/>
          <a:stretch>
            <a:fillRect/>
          </a:stretch>
        </p:blipFill>
        <p:spPr bwMode="auto">
          <a:xfrm>
            <a:off x="4724400" y="36576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2" name="Picture 6" descr="C:\Documents and Settings\Jon Anthony Stallins\Desktop\71838045_28cd489ba9.jpg">
            <a:extLst>
              <a:ext uri="{FF2B5EF4-FFF2-40B4-BE49-F238E27FC236}">
                <a16:creationId xmlns:a16="http://schemas.microsoft.com/office/drawing/2014/main" id="{972774CB-C687-4784-CB48-D5DD18237B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904" r="8138" b="2686"/>
          <a:stretch>
            <a:fillRect/>
          </a:stretch>
        </p:blipFill>
        <p:spPr bwMode="auto">
          <a:xfrm>
            <a:off x="7772400" y="36576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a:extLst>
              <a:ext uri="{FF2B5EF4-FFF2-40B4-BE49-F238E27FC236}">
                <a16:creationId xmlns:a16="http://schemas.microsoft.com/office/drawing/2014/main" id="{95D9D69D-A773-7DEF-0F83-4EA5F8370287}"/>
              </a:ext>
            </a:extLst>
          </p:cNvPr>
          <p:cNvSpPr>
            <a:spLocks noGrp="1" noChangeArrowheads="1"/>
          </p:cNvSpPr>
          <p:nvPr>
            <p:ph type="title"/>
          </p:nvPr>
        </p:nvSpPr>
        <p:spPr>
          <a:xfrm>
            <a:off x="4761116" y="274638"/>
            <a:ext cx="6821283" cy="1143000"/>
          </a:xfrm>
        </p:spPr>
        <p:txBody>
          <a:bodyPr wrap="square" anchor="ctr">
            <a:normAutofit fontScale="90000"/>
          </a:bodyPr>
          <a:lstStyle/>
          <a:p>
            <a:r>
              <a:rPr lang="en-US" altLang="en-US" dirty="0"/>
              <a:t>Predation and the concept of top-down control</a:t>
            </a:r>
          </a:p>
        </p:txBody>
      </p:sp>
      <p:pic>
        <p:nvPicPr>
          <p:cNvPr id="20482" name="Picture 4">
            <a:extLst>
              <a:ext uri="{FF2B5EF4-FFF2-40B4-BE49-F238E27FC236}">
                <a16:creationId xmlns:a16="http://schemas.microsoft.com/office/drawing/2014/main" id="{814B2921-FAFA-BC6D-8B61-CE78851E4B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960" y="0"/>
            <a:ext cx="4451040" cy="69032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4" name="Content Placeholder 2">
            <a:extLst>
              <a:ext uri="{FF2B5EF4-FFF2-40B4-BE49-F238E27FC236}">
                <a16:creationId xmlns:a16="http://schemas.microsoft.com/office/drawing/2014/main" id="{0E15285F-F317-987A-3120-F2C5BB92660D}"/>
              </a:ext>
            </a:extLst>
          </p:cNvPr>
          <p:cNvSpPr>
            <a:spLocks noGrp="1" noChangeArrowheads="1"/>
          </p:cNvSpPr>
          <p:nvPr>
            <p:ph sz="half" idx="2"/>
          </p:nvPr>
        </p:nvSpPr>
        <p:spPr>
          <a:xfrm>
            <a:off x="5355772" y="1869124"/>
            <a:ext cx="6444343" cy="4525963"/>
          </a:xfrm>
        </p:spPr>
        <p:txBody>
          <a:bodyPr wrap="square" anchor="t">
            <a:normAutofit/>
          </a:bodyPr>
          <a:lstStyle/>
          <a:p>
            <a:r>
              <a:rPr lang="en-US" altLang="en-US" dirty="0"/>
              <a:t>Keystone species</a:t>
            </a:r>
          </a:p>
          <a:p>
            <a:pPr lvl="1"/>
            <a:r>
              <a:rPr lang="en-US" altLang="en-US" sz="2800" dirty="0"/>
              <a:t>Exert strong top-down control on community composition</a:t>
            </a:r>
          </a:p>
          <a:p>
            <a:pPr lvl="1"/>
            <a:r>
              <a:rPr lang="en-US" altLang="en-US" sz="2800" dirty="0"/>
              <a:t>Sea stars are keystone species in rocky marine intertidal habitats</a:t>
            </a:r>
          </a:p>
          <a:p>
            <a:pPr lvl="1"/>
            <a:r>
              <a:rPr lang="en-US" altLang="en-US" sz="2800" dirty="0">
                <a:hlinkClick r:id="rId4"/>
              </a:rPr>
              <a:t>Robert Paine coined the term keystone species</a:t>
            </a:r>
            <a:endParaRPr lang="en-US" altLang="en-US" sz="2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7706A40-9CF5-340B-78AD-12DA351933A4}"/>
              </a:ext>
            </a:extLst>
          </p:cNvPr>
          <p:cNvSpPr>
            <a:spLocks noGrp="1" noChangeArrowheads="1"/>
          </p:cNvSpPr>
          <p:nvPr>
            <p:ph type="title"/>
          </p:nvPr>
        </p:nvSpPr>
        <p:spPr/>
        <p:txBody>
          <a:bodyPr/>
          <a:lstStyle/>
          <a:p>
            <a:r>
              <a:rPr lang="en-US" altLang="en-US" dirty="0">
                <a:solidFill>
                  <a:schemeClr val="bg1"/>
                </a:solidFill>
              </a:rPr>
              <a:t>Green World Hypothesis</a:t>
            </a:r>
          </a:p>
        </p:txBody>
      </p:sp>
      <p:sp>
        <p:nvSpPr>
          <p:cNvPr id="22531" name="Content Placeholder 2">
            <a:extLst>
              <a:ext uri="{FF2B5EF4-FFF2-40B4-BE49-F238E27FC236}">
                <a16:creationId xmlns:a16="http://schemas.microsoft.com/office/drawing/2014/main" id="{5972A542-BAA5-795C-166A-3D501BC2A0C8}"/>
              </a:ext>
            </a:extLst>
          </p:cNvPr>
          <p:cNvSpPr>
            <a:spLocks noGrp="1" noChangeArrowheads="1"/>
          </p:cNvSpPr>
          <p:nvPr>
            <p:ph idx="1"/>
          </p:nvPr>
        </p:nvSpPr>
        <p:spPr>
          <a:xfrm>
            <a:off x="1833563" y="1417638"/>
            <a:ext cx="4508500" cy="4621212"/>
          </a:xfrm>
          <a:solidFill>
            <a:schemeClr val="bg1">
              <a:alpha val="70195"/>
            </a:schemeClr>
          </a:solidFill>
        </p:spPr>
        <p:txBody>
          <a:bodyPr/>
          <a:lstStyle/>
          <a:p>
            <a:r>
              <a:rPr lang="en-US" altLang="en-US" dirty="0"/>
              <a:t>The world is green because predators keep the herbivores in check.</a:t>
            </a:r>
          </a:p>
          <a:p>
            <a:r>
              <a:rPr lang="en-US" altLang="en-US" dirty="0"/>
              <a:t>Without predators, herbivores would defoliate the planet  </a:t>
            </a:r>
          </a:p>
          <a:p>
            <a:endParaRPr lang="en-US" altLang="en-US" dirty="0"/>
          </a:p>
        </p:txBody>
      </p:sp>
      <p:pic>
        <p:nvPicPr>
          <p:cNvPr id="22532" name="Picture 6" descr="C:\Documents and Settings\Tony Stallins\Desktop\elephant-herd-grazing.jpg">
            <a:extLst>
              <a:ext uri="{FF2B5EF4-FFF2-40B4-BE49-F238E27FC236}">
                <a16:creationId xmlns:a16="http://schemas.microsoft.com/office/drawing/2014/main" id="{5D1C69DC-F890-508A-2E68-0DF7A2943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289" y="1387476"/>
            <a:ext cx="348297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C:\Documents and Settings\Tony Stallins\Desktop\Henry%20Mountain%20Bison_BLM.jpg">
            <a:extLst>
              <a:ext uri="{FF2B5EF4-FFF2-40B4-BE49-F238E27FC236}">
                <a16:creationId xmlns:a16="http://schemas.microsoft.com/office/drawing/2014/main" id="{1C5227B1-46FA-0C9F-58C5-3767B7271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063" y="3724276"/>
            <a:ext cx="3522662"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orel">
            <a:extLst>
              <a:ext uri="{FF2B5EF4-FFF2-40B4-BE49-F238E27FC236}">
                <a16:creationId xmlns:a16="http://schemas.microsoft.com/office/drawing/2014/main" id="{CD138273-31B9-18C9-A0CA-EA9B2BD7D9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
            <a:ext cx="78486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53AC7EC-F1C7-74EF-1808-89C101673D57}"/>
              </a:ext>
            </a:extLst>
          </p:cNvPr>
          <p:cNvSpPr>
            <a:spLocks noGrp="1" noChangeArrowheads="1"/>
          </p:cNvSpPr>
          <p:nvPr>
            <p:ph type="title"/>
          </p:nvPr>
        </p:nvSpPr>
        <p:spPr>
          <a:xfrm>
            <a:off x="217714" y="246063"/>
            <a:ext cx="5578250" cy="1143000"/>
          </a:xfrm>
        </p:spPr>
        <p:txBody>
          <a:bodyPr/>
          <a:lstStyle/>
          <a:p>
            <a:r>
              <a:rPr lang="en-US" altLang="en-US" dirty="0"/>
              <a:t>Trophic cascades</a:t>
            </a:r>
          </a:p>
        </p:txBody>
      </p:sp>
      <p:sp>
        <p:nvSpPr>
          <p:cNvPr id="26627" name="Content Placeholder 2">
            <a:extLst>
              <a:ext uri="{FF2B5EF4-FFF2-40B4-BE49-F238E27FC236}">
                <a16:creationId xmlns:a16="http://schemas.microsoft.com/office/drawing/2014/main" id="{C23C7315-1E88-25DE-2BC5-06DAA6709CF4}"/>
              </a:ext>
            </a:extLst>
          </p:cNvPr>
          <p:cNvSpPr>
            <a:spLocks noGrp="1" noChangeArrowheads="1"/>
          </p:cNvSpPr>
          <p:nvPr>
            <p:ph idx="1"/>
          </p:nvPr>
        </p:nvSpPr>
        <p:spPr>
          <a:xfrm>
            <a:off x="217715" y="1603376"/>
            <a:ext cx="5102430" cy="4525963"/>
          </a:xfrm>
        </p:spPr>
        <p:txBody>
          <a:bodyPr/>
          <a:lstStyle/>
          <a:p>
            <a:r>
              <a:rPr lang="en-US" altLang="en-US" sz="2800" dirty="0"/>
              <a:t>These are the changes in an ecosystem that develop in response to alteration of abundances of predators.</a:t>
            </a:r>
          </a:p>
          <a:p>
            <a:r>
              <a:rPr lang="en-US" altLang="en-US" sz="2800" dirty="0"/>
              <a:t>Emphasis is on top down control of ecosystems by the presence or absence of predators</a:t>
            </a:r>
          </a:p>
          <a:p>
            <a:r>
              <a:rPr lang="en-US" altLang="en-US" sz="2800" dirty="0"/>
              <a:t>Trophic cascade controls likely exert an immense influence on present-day landscapes</a:t>
            </a:r>
          </a:p>
        </p:txBody>
      </p:sp>
      <p:pic>
        <p:nvPicPr>
          <p:cNvPr id="26628" name="Content Placeholder 3">
            <a:extLst>
              <a:ext uri="{FF2B5EF4-FFF2-40B4-BE49-F238E27FC236}">
                <a16:creationId xmlns:a16="http://schemas.microsoft.com/office/drawing/2014/main" id="{AD812C74-D689-0F91-9730-D191D22AF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8249" y="403000"/>
            <a:ext cx="6237765" cy="5726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3" name="Content Placeholder 3">
            <a:extLst>
              <a:ext uri="{FF2B5EF4-FFF2-40B4-BE49-F238E27FC236}">
                <a16:creationId xmlns:a16="http://schemas.microsoft.com/office/drawing/2014/main" id="{AB60AB96-096C-CE71-9BEA-9DADF58F38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914"/>
          <a:stretch>
            <a:fillRect/>
          </a:stretch>
        </p:blipFill>
        <p:spPr>
          <a:xfrm>
            <a:off x="893618" y="-138546"/>
            <a:ext cx="10016836" cy="6827306"/>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a:extLst>
              <a:ext uri="{FF2B5EF4-FFF2-40B4-BE49-F238E27FC236}">
                <a16:creationId xmlns:a16="http://schemas.microsoft.com/office/drawing/2014/main" id="{B5D694F6-8C52-8B01-D23E-4A52D78851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67075" y="1016001"/>
            <a:ext cx="5678488" cy="5713413"/>
          </a:xfrm>
        </p:spPr>
      </p:pic>
      <p:sp>
        <p:nvSpPr>
          <p:cNvPr id="28675" name="Title 1">
            <a:extLst>
              <a:ext uri="{FF2B5EF4-FFF2-40B4-BE49-F238E27FC236}">
                <a16:creationId xmlns:a16="http://schemas.microsoft.com/office/drawing/2014/main" id="{8BE41E9E-BA90-D7ED-E988-9574CC81C39A}"/>
              </a:ext>
            </a:extLst>
          </p:cNvPr>
          <p:cNvSpPr>
            <a:spLocks noGrp="1" noChangeArrowheads="1"/>
          </p:cNvSpPr>
          <p:nvPr>
            <p:ph type="title"/>
          </p:nvPr>
        </p:nvSpPr>
        <p:spPr>
          <a:xfrm>
            <a:off x="2098676" y="1588"/>
            <a:ext cx="8304213" cy="1143000"/>
          </a:xfrm>
        </p:spPr>
        <p:txBody>
          <a:bodyPr/>
          <a:lstStyle/>
          <a:p>
            <a:r>
              <a:rPr lang="en-US" altLang="en-US" dirty="0"/>
              <a:t>Yellowstone National Park, WY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17D13F04-9C80-3AD6-F22B-43EA54C88D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0737" y="87478"/>
            <a:ext cx="5652633" cy="64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a:extLst>
              <a:ext uri="{FF2B5EF4-FFF2-40B4-BE49-F238E27FC236}">
                <a16:creationId xmlns:a16="http://schemas.microsoft.com/office/drawing/2014/main" id="{1419B678-9D64-82CF-3753-3B17D505E8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89339" y="-114300"/>
            <a:ext cx="5064125" cy="6788150"/>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4 Principles biotic\Figure4-1-RiparianWillowsBefore&amp;AfterWolves.gif">
            <a:extLst>
              <a:ext uri="{FF2B5EF4-FFF2-40B4-BE49-F238E27FC236}">
                <a16:creationId xmlns:a16="http://schemas.microsoft.com/office/drawing/2014/main" id="{B9EFF584-5975-2CB9-565D-CF10C9D175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171" y="-37182"/>
            <a:ext cx="8766629" cy="690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Content Placeholder 3">
            <a:extLst>
              <a:ext uri="{FF2B5EF4-FFF2-40B4-BE49-F238E27FC236}">
                <a16:creationId xmlns:a16="http://schemas.microsoft.com/office/drawing/2014/main" id="{525D480E-E56D-4065-AF4E-684A5BFAF7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1168400"/>
            <a:ext cx="8926513" cy="5689600"/>
          </a:xfrm>
        </p:spPr>
      </p:pic>
      <p:sp>
        <p:nvSpPr>
          <p:cNvPr id="123907" name="Title 1">
            <a:extLst>
              <a:ext uri="{FF2B5EF4-FFF2-40B4-BE49-F238E27FC236}">
                <a16:creationId xmlns:a16="http://schemas.microsoft.com/office/drawing/2014/main" id="{A8CFA136-156C-5E2B-EF03-D6276F81CB02}"/>
              </a:ext>
            </a:extLst>
          </p:cNvPr>
          <p:cNvSpPr>
            <a:spLocks noGrp="1" noChangeArrowheads="1"/>
          </p:cNvSpPr>
          <p:nvPr>
            <p:ph type="title"/>
          </p:nvPr>
        </p:nvSpPr>
        <p:spPr/>
        <p:txBody>
          <a:bodyPr/>
          <a:lstStyle/>
          <a:p>
            <a:r>
              <a:rPr lang="en-US" altLang="en-US" dirty="0"/>
              <a:t>Old view of biotic interactions</a:t>
            </a:r>
          </a:p>
        </p:txBody>
      </p:sp>
    </p:spTree>
    <p:extLst>
      <p:ext uri="{BB962C8B-B14F-4D97-AF65-F5344CB8AC3E}">
        <p14:creationId xmlns:p14="http://schemas.microsoft.com/office/powerpoint/2010/main" val="2144221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3CE0AEBE-B8A6-C7A3-9FC4-37C4752341CA}"/>
              </a:ext>
            </a:extLst>
          </p:cNvPr>
          <p:cNvSpPr>
            <a:spLocks noGrp="1" noChangeArrowheads="1"/>
          </p:cNvSpPr>
          <p:nvPr>
            <p:ph type="title"/>
          </p:nvPr>
        </p:nvSpPr>
        <p:spPr>
          <a:xfrm>
            <a:off x="2946400" y="-11977"/>
            <a:ext cx="5588000" cy="1143000"/>
          </a:xfrm>
        </p:spPr>
        <p:txBody>
          <a:bodyPr wrap="square" anchor="ctr">
            <a:normAutofit/>
          </a:bodyPr>
          <a:lstStyle/>
          <a:p>
            <a:r>
              <a:rPr lang="en-US" altLang="en-US" dirty="0"/>
              <a:t>Mesopredator release</a:t>
            </a:r>
          </a:p>
        </p:txBody>
      </p:sp>
      <p:pic>
        <p:nvPicPr>
          <p:cNvPr id="35845" name="Picture 2" descr="http://tiger.towson.edu/%7Esrando3/large_australia_wildlife_park_volunteers__6_%5b1%5d.jpg">
            <a:extLst>
              <a:ext uri="{FF2B5EF4-FFF2-40B4-BE49-F238E27FC236}">
                <a16:creationId xmlns:a16="http://schemas.microsoft.com/office/drawing/2014/main" id="{A64B44BD-4554-CEBA-82CF-34680704D0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1" r="-3" b="-3"/>
          <a:stretch/>
        </p:blipFill>
        <p:spPr bwMode="auto">
          <a:xfrm>
            <a:off x="-57909" y="1193368"/>
            <a:ext cx="6255509" cy="525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843" name="Content Placeholder 2">
            <a:extLst>
              <a:ext uri="{FF2B5EF4-FFF2-40B4-BE49-F238E27FC236}">
                <a16:creationId xmlns:a16="http://schemas.microsoft.com/office/drawing/2014/main" id="{ED4F5A25-9DE0-FDF9-1026-DE5F700DD72F}"/>
              </a:ext>
            </a:extLst>
          </p:cNvPr>
          <p:cNvSpPr>
            <a:spLocks noGrp="1" noChangeArrowheads="1"/>
          </p:cNvSpPr>
          <p:nvPr>
            <p:ph sz="quarter" idx="2"/>
          </p:nvPr>
        </p:nvSpPr>
        <p:spPr>
          <a:xfrm>
            <a:off x="6197600" y="1193368"/>
            <a:ext cx="5384800" cy="2592820"/>
          </a:xfrm>
        </p:spPr>
        <p:txBody>
          <a:bodyPr wrap="square" anchor="t">
            <a:normAutofit/>
          </a:bodyPr>
          <a:lstStyle/>
          <a:p>
            <a:pPr>
              <a:lnSpc>
                <a:spcPct val="90000"/>
              </a:lnSpc>
            </a:pPr>
            <a:r>
              <a:rPr lang="en-US" altLang="en-US" sz="2700" dirty="0"/>
              <a:t>Elimination of apex predators can lead to the counterintuitive decline of native prey populations through the ecological release of smaller predator species</a:t>
            </a:r>
          </a:p>
        </p:txBody>
      </p:sp>
      <p:pic>
        <p:nvPicPr>
          <p:cNvPr id="35844" name="Picture 4" descr="http://i.telegraph.co.uk/multimedia/archive/01294/kangaroo_1294763c.jpg">
            <a:extLst>
              <a:ext uri="{FF2B5EF4-FFF2-40B4-BE49-F238E27FC236}">
                <a16:creationId xmlns:a16="http://schemas.microsoft.com/office/drawing/2014/main" id="{A0ACBF51-9DAF-3D9B-B0BE-1DB036D7B5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3" b="21985"/>
          <a:stretch/>
        </p:blipFill>
        <p:spPr bwMode="auto">
          <a:xfrm>
            <a:off x="6197600" y="3786188"/>
            <a:ext cx="5384800" cy="2727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3645D916-9053-7C8E-819A-D5391BD5FB3C}"/>
              </a:ext>
            </a:extLst>
          </p:cNvPr>
          <p:cNvSpPr>
            <a:spLocks noGrp="1" noChangeArrowheads="1"/>
          </p:cNvSpPr>
          <p:nvPr>
            <p:ph type="title"/>
          </p:nvPr>
        </p:nvSpPr>
        <p:spPr>
          <a:xfrm>
            <a:off x="1981200" y="0"/>
            <a:ext cx="8229600" cy="1143000"/>
          </a:xfrm>
        </p:spPr>
        <p:txBody>
          <a:bodyPr/>
          <a:lstStyle/>
          <a:p>
            <a:r>
              <a:rPr lang="en-US" altLang="en-US" dirty="0"/>
              <a:t>Quolls</a:t>
            </a:r>
          </a:p>
        </p:txBody>
      </p:sp>
      <p:pic>
        <p:nvPicPr>
          <p:cNvPr id="37891" name="Picture 6" descr="Dasyurus maculatus.jpg">
            <a:extLst>
              <a:ext uri="{FF2B5EF4-FFF2-40B4-BE49-F238E27FC236}">
                <a16:creationId xmlns:a16="http://schemas.microsoft.com/office/drawing/2014/main" id="{CBC13BE4-76F7-431E-AC28-13A0EE27A6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76" b="13342"/>
          <a:stretch/>
        </p:blipFill>
        <p:spPr bwMode="auto">
          <a:xfrm>
            <a:off x="143092" y="1011382"/>
            <a:ext cx="11905815" cy="563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4589B574-D3B8-EE27-97F2-0E755298A206}"/>
              </a:ext>
            </a:extLst>
          </p:cNvPr>
          <p:cNvSpPr>
            <a:spLocks noGrp="1" noChangeArrowheads="1"/>
          </p:cNvSpPr>
          <p:nvPr>
            <p:ph type="title"/>
          </p:nvPr>
        </p:nvSpPr>
        <p:spPr>
          <a:xfrm>
            <a:off x="0" y="274638"/>
            <a:ext cx="3713018" cy="1143000"/>
          </a:xfrm>
        </p:spPr>
        <p:txBody>
          <a:bodyPr/>
          <a:lstStyle/>
          <a:p>
            <a:r>
              <a:rPr lang="en-US" altLang="en-US" dirty="0"/>
              <a:t>Bettongs</a:t>
            </a:r>
          </a:p>
        </p:txBody>
      </p:sp>
      <p:sp>
        <p:nvSpPr>
          <p:cNvPr id="39939" name="Rectangle 3">
            <a:extLst>
              <a:ext uri="{FF2B5EF4-FFF2-40B4-BE49-F238E27FC236}">
                <a16:creationId xmlns:a16="http://schemas.microsoft.com/office/drawing/2014/main" id="{D6E1ABDD-DFCB-2D38-4DD6-F69AFBB7C105}"/>
              </a:ext>
            </a:extLst>
          </p:cNvPr>
          <p:cNvSpPr>
            <a:spLocks noGrp="1" noChangeArrowheads="1"/>
          </p:cNvSpPr>
          <p:nvPr>
            <p:ph type="body" idx="1"/>
          </p:nvPr>
        </p:nvSpPr>
        <p:spPr>
          <a:xfrm>
            <a:off x="180109" y="1447801"/>
            <a:ext cx="3431743" cy="4525963"/>
          </a:xfrm>
        </p:spPr>
        <p:txBody>
          <a:bodyPr/>
          <a:lstStyle/>
          <a:p>
            <a:pPr>
              <a:lnSpc>
                <a:spcPct val="90000"/>
              </a:lnSpc>
            </a:pPr>
            <a:r>
              <a:rPr lang="en-US" altLang="en-US" sz="2800" dirty="0"/>
              <a:t>Prefer arid climates</a:t>
            </a:r>
          </a:p>
          <a:p>
            <a:pPr>
              <a:lnSpc>
                <a:spcPct val="90000"/>
              </a:lnSpc>
            </a:pPr>
            <a:r>
              <a:rPr lang="en-US" altLang="en-US" sz="2800" dirty="0"/>
              <a:t>Nocturnal to avoid moisture loss</a:t>
            </a:r>
          </a:p>
          <a:p>
            <a:pPr>
              <a:lnSpc>
                <a:spcPct val="90000"/>
              </a:lnSpc>
            </a:pPr>
            <a:r>
              <a:rPr lang="en-US" altLang="en-US" sz="2800" dirty="0"/>
              <a:t>Four species</a:t>
            </a:r>
          </a:p>
          <a:p>
            <a:pPr>
              <a:lnSpc>
                <a:spcPct val="90000"/>
              </a:lnSpc>
            </a:pPr>
            <a:r>
              <a:rPr lang="en-US" altLang="en-US" sz="2800" dirty="0"/>
              <a:t>Endangered northern bettong</a:t>
            </a:r>
          </a:p>
          <a:p>
            <a:pPr>
              <a:lnSpc>
                <a:spcPct val="90000"/>
              </a:lnSpc>
            </a:pPr>
            <a:r>
              <a:rPr lang="en-US" altLang="en-US" sz="2800" dirty="0"/>
              <a:t>Only small isolated populations in Northern Queensland</a:t>
            </a:r>
          </a:p>
        </p:txBody>
      </p:sp>
      <p:pic>
        <p:nvPicPr>
          <p:cNvPr id="39940" name="Picture 5" descr="C:\Documents and Settings\Jon Anthony Stallins\Desktop\NorthernBettong.jpg">
            <a:extLst>
              <a:ext uri="{FF2B5EF4-FFF2-40B4-BE49-F238E27FC236}">
                <a16:creationId xmlns:a16="http://schemas.microsoft.com/office/drawing/2014/main" id="{A90092D5-F63A-F3B6-8CEB-00D17F497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852" y="574963"/>
            <a:ext cx="8563451" cy="570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BC5E3EE-07F2-A5F5-7B66-2E2B97D9F562}"/>
              </a:ext>
            </a:extLst>
          </p:cNvPr>
          <p:cNvSpPr>
            <a:spLocks noGrp="1" noChangeArrowheads="1"/>
          </p:cNvSpPr>
          <p:nvPr>
            <p:ph type="title"/>
          </p:nvPr>
        </p:nvSpPr>
        <p:spPr>
          <a:xfrm>
            <a:off x="1159328" y="160336"/>
            <a:ext cx="4397829" cy="1143000"/>
          </a:xfrm>
        </p:spPr>
        <p:txBody>
          <a:bodyPr/>
          <a:lstStyle/>
          <a:p>
            <a:r>
              <a:rPr lang="en-US" altLang="en-US" dirty="0"/>
              <a:t>Potoroo</a:t>
            </a:r>
          </a:p>
        </p:txBody>
      </p:sp>
      <p:sp>
        <p:nvSpPr>
          <p:cNvPr id="25603" name="Rectangle 3">
            <a:extLst>
              <a:ext uri="{FF2B5EF4-FFF2-40B4-BE49-F238E27FC236}">
                <a16:creationId xmlns:a16="http://schemas.microsoft.com/office/drawing/2014/main" id="{04251F51-9CFB-EFDB-FC69-53EB991B1BAF}"/>
              </a:ext>
            </a:extLst>
          </p:cNvPr>
          <p:cNvSpPr>
            <a:spLocks noGrp="1" noChangeArrowheads="1"/>
          </p:cNvSpPr>
          <p:nvPr>
            <p:ph type="body" idx="1"/>
          </p:nvPr>
        </p:nvSpPr>
        <p:spPr>
          <a:xfrm>
            <a:off x="391886" y="1600201"/>
            <a:ext cx="5932714" cy="4525963"/>
          </a:xfrm>
        </p:spPr>
        <p:txBody>
          <a:bodyPr/>
          <a:lstStyle/>
          <a:p>
            <a:pPr>
              <a:defRPr/>
            </a:pPr>
            <a:r>
              <a:rPr lang="en-US" sz="2600" dirty="0">
                <a:latin typeface="+mj-lt"/>
              </a:rPr>
              <a:t>The broad-faced potoroo of southwestern Australia has been missing since 1875</a:t>
            </a:r>
          </a:p>
          <a:p>
            <a:pPr>
              <a:defRPr/>
            </a:pPr>
            <a:r>
              <a:rPr lang="en-US" sz="2600" dirty="0">
                <a:latin typeface="+mj-lt"/>
              </a:rPr>
              <a:t>Gilberts’s potoroo, after being missing for over 120 years was just rediscovered in southwest Australia</a:t>
            </a:r>
          </a:p>
          <a:p>
            <a:pPr>
              <a:defRPr/>
            </a:pPr>
            <a:r>
              <a:rPr lang="en-US" sz="2600" dirty="0">
                <a:latin typeface="+mj-lt"/>
              </a:rPr>
              <a:t>Two other extant species, the long-nosed and the long-footed potoroo</a:t>
            </a:r>
          </a:p>
          <a:p>
            <a:pPr>
              <a:defRPr/>
            </a:pPr>
            <a:endParaRPr lang="en-US" sz="2400" dirty="0"/>
          </a:p>
        </p:txBody>
      </p:sp>
      <p:pic>
        <p:nvPicPr>
          <p:cNvPr id="41988" name="Picture 4">
            <a:extLst>
              <a:ext uri="{FF2B5EF4-FFF2-40B4-BE49-F238E27FC236}">
                <a16:creationId xmlns:a16="http://schemas.microsoft.com/office/drawing/2014/main" id="{EE8130F6-7EF4-B25B-34F7-22AB90A0E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029" y="274637"/>
            <a:ext cx="4742542" cy="632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id="{6A236526-2169-06D8-9994-F4BEB485B6FB}"/>
              </a:ext>
            </a:extLst>
          </p:cNvPr>
          <p:cNvSpPr txBox="1">
            <a:spLocks noChangeArrowheads="1"/>
          </p:cNvSpPr>
          <p:nvPr/>
        </p:nvSpPr>
        <p:spPr bwMode="auto">
          <a:xfrm>
            <a:off x="4123872" y="6126164"/>
            <a:ext cx="312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a:spcBef>
                <a:spcPct val="50000"/>
              </a:spcBef>
              <a:buFontTx/>
              <a:buNone/>
            </a:pPr>
            <a:r>
              <a:rPr lang="en-US" altLang="en-US" sz="2000" dirty="0">
                <a:latin typeface="+mj-lt"/>
              </a:rPr>
              <a:t>Long-nosed potoroo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D798731-F378-E9B9-2545-D52FA5C6A66E}"/>
              </a:ext>
            </a:extLst>
          </p:cNvPr>
          <p:cNvSpPr>
            <a:spLocks noGrp="1" noChangeArrowheads="1"/>
          </p:cNvSpPr>
          <p:nvPr>
            <p:ph type="title"/>
          </p:nvPr>
        </p:nvSpPr>
        <p:spPr>
          <a:xfrm>
            <a:off x="333829" y="148432"/>
            <a:ext cx="11733480" cy="1143000"/>
          </a:xfrm>
        </p:spPr>
        <p:txBody>
          <a:bodyPr/>
          <a:lstStyle/>
          <a:p>
            <a:r>
              <a:rPr lang="en-US" altLang="en-US" dirty="0"/>
              <a:t>Bilbys</a:t>
            </a:r>
          </a:p>
        </p:txBody>
      </p:sp>
      <p:sp>
        <p:nvSpPr>
          <p:cNvPr id="44035" name="Rectangle 3">
            <a:extLst>
              <a:ext uri="{FF2B5EF4-FFF2-40B4-BE49-F238E27FC236}">
                <a16:creationId xmlns:a16="http://schemas.microsoft.com/office/drawing/2014/main" id="{61B08732-34EF-D32F-C036-C7F6AF71B40F}"/>
              </a:ext>
            </a:extLst>
          </p:cNvPr>
          <p:cNvSpPr>
            <a:spLocks noGrp="1" noChangeArrowheads="1"/>
          </p:cNvSpPr>
          <p:nvPr>
            <p:ph type="body" idx="1"/>
          </p:nvPr>
        </p:nvSpPr>
        <p:spPr>
          <a:xfrm>
            <a:off x="133843" y="1600200"/>
            <a:ext cx="2872593" cy="4525963"/>
          </a:xfrm>
        </p:spPr>
        <p:txBody>
          <a:bodyPr/>
          <a:lstStyle/>
          <a:p>
            <a:pPr>
              <a:lnSpc>
                <a:spcPct val="90000"/>
              </a:lnSpc>
            </a:pPr>
            <a:r>
              <a:rPr lang="en-US" altLang="en-US" sz="2800" dirty="0"/>
              <a:t>Burrowing marsupial</a:t>
            </a:r>
          </a:p>
          <a:p>
            <a:pPr>
              <a:lnSpc>
                <a:spcPct val="90000"/>
              </a:lnSpc>
            </a:pPr>
            <a:r>
              <a:rPr lang="en-US" altLang="en-US" sz="2800" dirty="0"/>
              <a:t>Only three locations of isolated bilbies exist today</a:t>
            </a:r>
          </a:p>
        </p:txBody>
      </p:sp>
      <p:pic>
        <p:nvPicPr>
          <p:cNvPr id="44036" name="Picture 4">
            <a:extLst>
              <a:ext uri="{FF2B5EF4-FFF2-40B4-BE49-F238E27FC236}">
                <a16:creationId xmlns:a16="http://schemas.microsoft.com/office/drawing/2014/main" id="{5DBF35F8-1A20-B338-00BF-3893952E0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776" y="1291432"/>
            <a:ext cx="8695395" cy="523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resources0.news.com.au/images/2013/03/31/1226608/630140-bilby-meme.jpg">
            <a:extLst>
              <a:ext uri="{FF2B5EF4-FFF2-40B4-BE49-F238E27FC236}">
                <a16:creationId xmlns:a16="http://schemas.microsoft.com/office/drawing/2014/main" id="{8076A929-E070-CECC-6A62-92E971C42E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795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4205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674EA326-7866-3B6D-EE15-3FFF6EA184E9}"/>
              </a:ext>
            </a:extLst>
          </p:cNvPr>
          <p:cNvSpPr>
            <a:spLocks noGrp="1" noChangeArrowheads="1"/>
          </p:cNvSpPr>
          <p:nvPr>
            <p:ph type="title"/>
          </p:nvPr>
        </p:nvSpPr>
        <p:spPr>
          <a:xfrm>
            <a:off x="1981200" y="660400"/>
            <a:ext cx="8229600" cy="1143000"/>
          </a:xfrm>
        </p:spPr>
        <p:txBody>
          <a:bodyPr/>
          <a:lstStyle/>
          <a:p>
            <a:r>
              <a:rPr lang="en-US" altLang="en-US" dirty="0"/>
              <a:t>Wild Dog Act  called for the culling of </a:t>
            </a:r>
            <a:r>
              <a:rPr lang="en-US" altLang="en-US" b="1" i="1" dirty="0"/>
              <a:t>Canis lupus dingo</a:t>
            </a:r>
            <a:endParaRPr lang="en-US" altLang="en-US" dirty="0"/>
          </a:p>
        </p:txBody>
      </p:sp>
      <p:pic>
        <p:nvPicPr>
          <p:cNvPr id="46083" name="Picture 2" descr="http://upload.wikimedia.org/wikipedia/en/6/69/1912_Wild_Dogs_Act_Australia.png">
            <a:extLst>
              <a:ext uri="{FF2B5EF4-FFF2-40B4-BE49-F238E27FC236}">
                <a16:creationId xmlns:a16="http://schemas.microsoft.com/office/drawing/2014/main" id="{3880C682-B252-D987-4614-7B0B83923C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53974" y="2362881"/>
            <a:ext cx="8056826" cy="4125004"/>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upload.wikimedia.org/wikipedia/commons/6/66/Queensland_State_Archives_5037_Dingo_Fence_Launceston_two_rows_barb_56_1952.png">
            <a:extLst>
              <a:ext uri="{FF2B5EF4-FFF2-40B4-BE49-F238E27FC236}">
                <a16:creationId xmlns:a16="http://schemas.microsoft.com/office/drawing/2014/main" id="{3C330146-E392-FD77-7A3E-EA3F8CACDC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6564" y="-125413"/>
            <a:ext cx="9532937" cy="6848476"/>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Content Placeholder 3">
            <a:extLst>
              <a:ext uri="{FF2B5EF4-FFF2-40B4-BE49-F238E27FC236}">
                <a16:creationId xmlns:a16="http://schemas.microsoft.com/office/drawing/2014/main" id="{25A2FED4-0877-F4AD-30E1-088E239F40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57439" y="252413"/>
            <a:ext cx="6657975" cy="6259512"/>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Jon Anthony Stallins\Desktop\rspb20063711f02.jpg">
            <a:extLst>
              <a:ext uri="{FF2B5EF4-FFF2-40B4-BE49-F238E27FC236}">
                <a16:creationId xmlns:a16="http://schemas.microsoft.com/office/drawing/2014/main" id="{FDFEF83E-639A-05BF-869C-EE746FC94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527" y="67593"/>
            <a:ext cx="7121237" cy="666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4">
            <a:extLst>
              <a:ext uri="{FF2B5EF4-FFF2-40B4-BE49-F238E27FC236}">
                <a16:creationId xmlns:a16="http://schemas.microsoft.com/office/drawing/2014/main" id="{61EE7C3A-3BEB-074D-9DDE-FCEBD605A3EF}"/>
              </a:ext>
            </a:extLst>
          </p:cNvPr>
          <p:cNvSpPr txBox="1">
            <a:spLocks noChangeArrowheads="1"/>
          </p:cNvSpPr>
          <p:nvPr/>
        </p:nvSpPr>
        <p:spPr bwMode="auto">
          <a:xfrm>
            <a:off x="6536892" y="4549775"/>
            <a:ext cx="38100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800" dirty="0">
                <a:latin typeface="Arial" panose="020B0604020202020204" pitchFamily="34" charset="0"/>
              </a:rPr>
              <a:t>(A) Distribution of proportion of marsupial extinctions.  </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(B) Remaining high density distribution of dingoes</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endParaRPr lang="en-US" altLang="en-US" sz="1800" dirty="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8D1BECF7-A582-A959-2956-9919B040432D}"/>
              </a:ext>
            </a:extLst>
          </p:cNvPr>
          <p:cNvSpPr>
            <a:spLocks noGrp="1" noChangeArrowheads="1"/>
          </p:cNvSpPr>
          <p:nvPr>
            <p:ph type="title"/>
          </p:nvPr>
        </p:nvSpPr>
        <p:spPr>
          <a:xfrm>
            <a:off x="0" y="274638"/>
            <a:ext cx="3920836" cy="1143000"/>
          </a:xfrm>
        </p:spPr>
        <p:txBody>
          <a:bodyPr wrap="square" anchor="ctr">
            <a:normAutofit fontScale="90000"/>
          </a:bodyPr>
          <a:lstStyle/>
          <a:p>
            <a:r>
              <a:rPr lang="en-US" altLang="en-US" dirty="0"/>
              <a:t>Negative </a:t>
            </a:r>
            <a:br>
              <a:rPr lang="en-US" altLang="en-US" dirty="0"/>
            </a:br>
            <a:r>
              <a:rPr lang="en-US" altLang="en-US" dirty="0"/>
              <a:t>interactions</a:t>
            </a:r>
          </a:p>
        </p:txBody>
      </p:sp>
      <p:sp>
        <p:nvSpPr>
          <p:cNvPr id="6147" name="Content Placeholder 2">
            <a:extLst>
              <a:ext uri="{FF2B5EF4-FFF2-40B4-BE49-F238E27FC236}">
                <a16:creationId xmlns:a16="http://schemas.microsoft.com/office/drawing/2014/main" id="{4856C4FD-5D93-179D-88A9-909B0A44E29F}"/>
              </a:ext>
            </a:extLst>
          </p:cNvPr>
          <p:cNvSpPr>
            <a:spLocks noGrp="1" noChangeArrowheads="1"/>
          </p:cNvSpPr>
          <p:nvPr>
            <p:ph sz="half" idx="1"/>
          </p:nvPr>
        </p:nvSpPr>
        <p:spPr>
          <a:xfrm>
            <a:off x="595745" y="1877292"/>
            <a:ext cx="5384800" cy="4525963"/>
          </a:xfrm>
        </p:spPr>
        <p:txBody>
          <a:bodyPr wrap="square" anchor="t">
            <a:normAutofit/>
          </a:bodyPr>
          <a:lstStyle/>
          <a:p>
            <a:r>
              <a:rPr lang="en-US" altLang="en-US" b="1" dirty="0"/>
              <a:t>Predation</a:t>
            </a:r>
          </a:p>
          <a:p>
            <a:r>
              <a:rPr lang="en-US" altLang="en-US" b="1" dirty="0"/>
              <a:t>Competition</a:t>
            </a:r>
          </a:p>
          <a:p>
            <a:r>
              <a:rPr lang="en-US" altLang="en-US" dirty="0"/>
              <a:t>Parasitism</a:t>
            </a:r>
          </a:p>
          <a:p>
            <a:r>
              <a:rPr lang="en-US" altLang="en-US" dirty="0"/>
              <a:t>Amensalism</a:t>
            </a:r>
          </a:p>
        </p:txBody>
      </p:sp>
      <p:pic>
        <p:nvPicPr>
          <p:cNvPr id="6148" name="Picture 7" descr="http://hollywouldink.files.wordpress.com/2011/12/lion-eating.jpg">
            <a:extLst>
              <a:ext uri="{FF2B5EF4-FFF2-40B4-BE49-F238E27FC236}">
                <a16:creationId xmlns:a16="http://schemas.microsoft.com/office/drawing/2014/main" id="{C6662F80-3B31-893C-2769-C4F81FC3ED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850" b="1"/>
          <a:stretch/>
        </p:blipFill>
        <p:spPr bwMode="auto">
          <a:xfrm>
            <a:off x="4032641" y="0"/>
            <a:ext cx="8159359"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AF73A80-110A-AA17-99B4-F2562E961DD8}"/>
              </a:ext>
            </a:extLst>
          </p:cNvPr>
          <p:cNvPicPr>
            <a:picLocks noGrp="1" noChangeAspect="1"/>
          </p:cNvPicPr>
          <p:nvPr>
            <p:ph idx="1"/>
          </p:nvPr>
        </p:nvPicPr>
        <p:blipFill>
          <a:blip r:embed="rId3"/>
          <a:stretch>
            <a:fillRect/>
          </a:stretch>
        </p:blipFill>
        <p:spPr>
          <a:xfrm>
            <a:off x="733927" y="-21795"/>
            <a:ext cx="10443411" cy="6901589"/>
          </a:xfrm>
        </p:spPr>
      </p:pic>
    </p:spTree>
    <p:extLst>
      <p:ext uri="{BB962C8B-B14F-4D97-AF65-F5344CB8AC3E}">
        <p14:creationId xmlns:p14="http://schemas.microsoft.com/office/powerpoint/2010/main" val="2749168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8" descr="http://www.invasiveanimals.com/wp-content/gallery/invasive-species/fox-with-prey-smaller2.jpg">
            <a:extLst>
              <a:ext uri="{FF2B5EF4-FFF2-40B4-BE49-F238E27FC236}">
                <a16:creationId xmlns:a16="http://schemas.microsoft.com/office/drawing/2014/main" id="{FE36A6CE-6DBC-A191-0B82-CE515DDD48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094788" cy="6858000"/>
          </a:xfr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http://resources1.news.com.au/images/2012/07/15/1226426/651077-mitch-fagan.jpg">
            <a:extLst>
              <a:ext uri="{FF2B5EF4-FFF2-40B4-BE49-F238E27FC236}">
                <a16:creationId xmlns:a16="http://schemas.microsoft.com/office/drawing/2014/main" id="{32371AA4-CB78-DD8C-C10B-4C9FA29305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2180720" cy="68580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imals on a truck&#10;&#10;Description automatically generated">
            <a:extLst>
              <a:ext uri="{FF2B5EF4-FFF2-40B4-BE49-F238E27FC236}">
                <a16:creationId xmlns:a16="http://schemas.microsoft.com/office/drawing/2014/main" id="{EB887BC8-BE74-BEC3-EF7D-BADC075366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261" y="252663"/>
            <a:ext cx="11708130" cy="6605337"/>
          </a:xfrm>
        </p:spPr>
      </p:pic>
    </p:spTree>
    <p:extLst>
      <p:ext uri="{BB962C8B-B14F-4D97-AF65-F5344CB8AC3E}">
        <p14:creationId xmlns:p14="http://schemas.microsoft.com/office/powerpoint/2010/main" val="1556935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Content Placeholder 3">
            <a:extLst>
              <a:ext uri="{FF2B5EF4-FFF2-40B4-BE49-F238E27FC236}">
                <a16:creationId xmlns:a16="http://schemas.microsoft.com/office/drawing/2014/main" id="{C2518520-830A-5495-5DBB-A08FECD6B8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95476" y="342901"/>
            <a:ext cx="8843963" cy="614362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Minister calls to eradicate feral cats">
            <a:extLst>
              <a:ext uri="{FF2B5EF4-FFF2-40B4-BE49-F238E27FC236}">
                <a16:creationId xmlns:a16="http://schemas.microsoft.com/office/drawing/2014/main" id="{3F25361B-348E-09E6-02BB-7779388A5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64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a:extLst>
              <a:ext uri="{FF2B5EF4-FFF2-40B4-BE49-F238E27FC236}">
                <a16:creationId xmlns:a16="http://schemas.microsoft.com/office/drawing/2014/main" id="{A693C3A6-EF3E-37AC-6AED-5A840A9D0A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0"/>
            <a:ext cx="7604125" cy="67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 result for cat hunting australia">
            <a:extLst>
              <a:ext uri="{FF2B5EF4-FFF2-40B4-BE49-F238E27FC236}">
                <a16:creationId xmlns:a16="http://schemas.microsoft.com/office/drawing/2014/main" id="{2E0D1E21-6436-CF80-F1B5-1978E45236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33700" y="-61913"/>
            <a:ext cx="6324600" cy="6919913"/>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D690434F-EE35-5F2B-326D-5DFD68B89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9" y="247650"/>
            <a:ext cx="6943725"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Content Placeholder 3">
            <a:extLst>
              <a:ext uri="{FF2B5EF4-FFF2-40B4-BE49-F238E27FC236}">
                <a16:creationId xmlns:a16="http://schemas.microsoft.com/office/drawing/2014/main" id="{70925B85-FED3-1167-C0AD-483103A00E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85"/>
          <a:stretch>
            <a:fillRect/>
          </a:stretch>
        </p:blipFill>
        <p:spPr>
          <a:xfrm>
            <a:off x="2527577" y="0"/>
            <a:ext cx="7136846" cy="672565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3C78666-EC3D-13D7-3579-9504B53E8C34}"/>
              </a:ext>
            </a:extLst>
          </p:cNvPr>
          <p:cNvSpPr>
            <a:spLocks noGrp="1" noChangeArrowheads="1"/>
          </p:cNvSpPr>
          <p:nvPr>
            <p:ph type="title"/>
          </p:nvPr>
        </p:nvSpPr>
        <p:spPr/>
        <p:txBody>
          <a:bodyPr/>
          <a:lstStyle/>
          <a:p>
            <a:r>
              <a:rPr lang="en-US" altLang="en-US" dirty="0"/>
              <a:t>Predation</a:t>
            </a:r>
          </a:p>
        </p:txBody>
      </p:sp>
      <p:sp>
        <p:nvSpPr>
          <p:cNvPr id="8195" name="Content Placeholder 2">
            <a:extLst>
              <a:ext uri="{FF2B5EF4-FFF2-40B4-BE49-F238E27FC236}">
                <a16:creationId xmlns:a16="http://schemas.microsoft.com/office/drawing/2014/main" id="{3AC1A73A-07A5-7818-4B1B-951AA9235C37}"/>
              </a:ext>
            </a:extLst>
          </p:cNvPr>
          <p:cNvSpPr>
            <a:spLocks noGrp="1" noChangeArrowheads="1"/>
          </p:cNvSpPr>
          <p:nvPr>
            <p:ph idx="1"/>
          </p:nvPr>
        </p:nvSpPr>
        <p:spPr>
          <a:xfrm>
            <a:off x="493486" y="1417638"/>
            <a:ext cx="6123214" cy="4525962"/>
          </a:xfrm>
        </p:spPr>
        <p:txBody>
          <a:bodyPr/>
          <a:lstStyle/>
          <a:p>
            <a:r>
              <a:rPr lang="en-US" altLang="en-US" dirty="0"/>
              <a:t>Interactions in which one organism consumes all or part of another. </a:t>
            </a:r>
          </a:p>
          <a:p>
            <a:pPr lvl="1"/>
            <a:r>
              <a:rPr lang="en-US" altLang="en-US" dirty="0"/>
              <a:t>Predator-prey</a:t>
            </a:r>
          </a:p>
          <a:p>
            <a:pPr lvl="1"/>
            <a:r>
              <a:rPr lang="en-US" altLang="en-US" dirty="0"/>
              <a:t>Herbivore-plant</a:t>
            </a:r>
          </a:p>
          <a:p>
            <a:r>
              <a:rPr lang="en-US" altLang="en-US" dirty="0"/>
              <a:t>These relationships shape biogeographic distributions in time and space</a:t>
            </a:r>
          </a:p>
          <a:p>
            <a:pPr lvl="2"/>
            <a:endParaRPr lang="en-US" altLang="en-US" dirty="0"/>
          </a:p>
          <a:p>
            <a:endParaRPr lang="en-US" altLang="en-US" dirty="0"/>
          </a:p>
        </p:txBody>
      </p:sp>
      <p:pic>
        <p:nvPicPr>
          <p:cNvPr id="8196" name="Picture 4" descr="C:\Documents and Settings\Tony Stallins\Desktop\1580661448_cf63703898.jpg">
            <a:extLst>
              <a:ext uri="{FF2B5EF4-FFF2-40B4-BE49-F238E27FC236}">
                <a16:creationId xmlns:a16="http://schemas.microsoft.com/office/drawing/2014/main" id="{3C216EA8-FD44-56A8-2208-876229987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499"/>
          <a:stretch>
            <a:fillRect/>
          </a:stretch>
        </p:blipFill>
        <p:spPr bwMode="auto">
          <a:xfrm>
            <a:off x="6742113" y="3684588"/>
            <a:ext cx="39243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C:\Documents and Settings\Tony Stallins\Desktop\Lynx.gif">
            <a:extLst>
              <a:ext uri="{FF2B5EF4-FFF2-40B4-BE49-F238E27FC236}">
                <a16:creationId xmlns:a16="http://schemas.microsoft.com/office/drawing/2014/main" id="{1B0C098A-2770-46A5-96EC-CB743DAF7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114" y="1377950"/>
            <a:ext cx="3868737"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id="{003D20E5-D450-3F39-6A15-1191D626C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669" y="1058863"/>
            <a:ext cx="10945573" cy="447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14" descr="data:image/jpeg;base64,/9j/4AAQSkZJRgABAQAAAQABAAD/2wCEAAkGBxQSEhUUExQUFRUUGBUUFxgYFBQUFBcYFBcXFxcVFBUYHCggGBolHBQUITEhJSkrLi4uFx8zODMsNygtLisBCgoKDg0OGxAQGywkICQsLCwsLCwsLCwsLCwsLCwsLCwsLCwsLCwsLCwsLCwsLCwsLCwsLCwsLCwsLCwsLCwsLP/AABEIALQA8AMBIgACEQEDEQH/xAAcAAABBQEBAQAAAAAAAAAAAAAFAAMEBgcCAQj/xAA+EAABAwIEAwYDBgQGAgMAAAABAAIDBBEFEiExBkFREyJhcYGRBzKhFEJSscHRI2Lh8BVDcpKiwiSCFjNT/8QAGQEAAwEBAQAAAAAAAAAAAAAAAgMEAQAF/8QAJREAAgICAgICAwADAAAAAAAAAAECEQMhEjEEQSJREzKBM2Fx/9oADAMBAAIRAxEAPwDM0fwzhKaeBk7DHkfM2nF3EOzuIAuLbahAUaw/iSaGBkDMuRk7KoXGudlrAm/y90aIAiVXcFVEUdTITGW0jxHKA4k3LWOuBbUWePqo+K8KT09JFVvy9lNbLYkuGZpcMwt0aVcOC66Svixhj7Z6iITAAWGZoe02HpGPRX3EsPZPC6iIDvs32LTwOh+jSfVacYrjvCFRSvbHIGkuYJO6bhoJIAcSBY6HRQjhDm6vIb4bu06jl6raMRZNLiUzoWwP7GNrT213Mj0vm6NP5+in1WEQunopHthzuzh2Vo7OQ5b3Ddjz1PVC7OMGdRDe5t1sB9Lr00IG5LfMW+i1XjDEoWPyNgjZ2Lnhp7ouXWuTppqNN91zh9SKXDftjYI55ZZcvfaLBjSdBppo0+6HYWjKpaBzRcWc3qNvXoo4at4pcCgZicw7Nhilpe1yFoIa4vDTlHLQckAxlsVZhLKl8EUUjZcg7JoFml2W3iLW9lvXZ1fRk7Y7+AC5K1H4dYJDnnnc1sogiL2tcLjMbm5Hk3pzUXBKmqq6uSaOlogY4g15ewNhjuSRJ/q0d6BammY00ZzTxF7msYMznkNaBzc42AHqQncQo3wSOilblew2c24Njva481stfTxsrsJm7KnMk/askMY/hEtaxzZI7cwSbHxTUOIU8uNTxzxU7XxtdHA5zBZ8jspvJf5nch6oqMsxYKajfxBZUNqstTFDE9rAB2LQ2N4ue+Ot/wBEHyo4AyOF0Avcq6DUwA5sllTmVIhdRw0Qm3J8hNuC6jhhy5au3BNlcEPBGqDAHPbmccoOo01XHDGG9vKL/Kyxd49Ar9JCNkqcvQcY3sr+FNMLw0m99QVoeGy3aqHikOUBw+6foVaOHaq4CPG9C8kaYYkbZcKTKLqMVZFk7R8+WSsvbJuomyDxOg/deYWlp4L4qbhs3aGMyl7CxzQ4NNjYgXIKsuCfEER1tTUuYXNqMrezDx3MlspLiLH73usopwSbn80co5R8rcuw1tY/0813RtWaDgnGTWy1XaRPkZU3Lw1wDmXLsoDtNLOIvpsnKnj2JrqU9kGClL7RteHZmublAzEDLbS51uqMJAxovrvYch42HzFQC7MbBpcTyBtr/M79B9FjdBrHYdxLGmTzSzljhmcXBpdsHHbTX128EVwLjuKOA01RSmSEOD2BjwHNN7m97X11uLc90DpMBml0NmjoBp68yfEo3Q8H23KW8i9DY+O/ZJo/iK91bNUOgJbJF2DI2yWyNvcEkt1O/LmmcNxV3+HCh7E3D+07TNp82a2W36o3S8PxsN7IiykaOQSpZWOj48Rrg3+C5zsuYSMyPbtmH9390z/8hp4DPD9lkbFIwRvZnHaXGbW/Qh/XkitOMuyh8W4T28fas/8AsjGtvvs5g+I3HqghmfRmTCuyp4rxuHPoXR0/Zihc+zO0uHNdlaG3y3Byt311KbxbiPDamofLLRTFsre//FAfnuO82xsBYW3CrWKwlrtdQdQet0PKtTtWQtUyw8c8T/4hMx7YzGyNgjYC7M6173ceqkvxCnNE2AU9qgOzGa41F7267aW2VTR/DY80jB4hNh7BZP4WqIYJHPqKYzsLS0N00cba66dR6oM9upsLAk6b28LrWsLpA5uwt5CyH49wpG8XaMjvDb+i1T+zXj+jNMqRap1dQPiNni35FRXBNTTFNUMOCbcFIc1NSBccRXpkqT2ZKfw6lu69r2Sp5Ix7GwxykXThWk7KG333d536D2RV7uX96qt0GKEXBuLnX+/VGzWANHdGuuuiQnex1VoYxEZo3DnY/TVLhSt5J1paW8rk7XVcw2cxTFvQpuP2hWZdM1yJ92piRRsIqszQpM6qhImkj5+shdZJd59kVcbAnpqq9mubqJFJPidpYf34o5g8B1QOmOitWEaBBkdIdhXyJcWGNOhRnD6NjRYAeyH5uaI0jrqSTPTjFIPYa0Iw1gCAUDyEYhlvsui0DKI+8rkLkkrwFLm9hRSHc2o6qfSToU2S+nMKXAlezWtGf8Y4UGPkYBo272eDTqW/30VJIWs8bQXDHjfK8eeXX/ssnK9Dx5WjzPIjTOUfwx+WRh8QgBRqPl6KuC7JZGr8OVIGnVHaqmzarP6Opdla9m4sVb8HxbtW+KyO9D39gvFKNjhleAR1KqOLcOFgJYb9Bzt+q0HE6W/3tTytohkNA5ushGXcW5eSGSlDo74y7KDPQiMtD797TodVzW4UIyCdQ7a6u2P4bnaJGgFzNW9CRy/oo1VUBzGsqIMrHjR7e8AdifAj9VNJzl7HRUVtIq2GwsEgbYEvNh+ev5LnFqNtLILON3bt6WveydoyIahrMocWvAbf2Dgehuj3+GGepmc4amP+H4ad9vne3ulxjfYcnQKoQPvi4aMx9To1T5os13NcL/QeA8UzgFJI4SMe3VpIIG99vyCfraCRrdrW1tyHgmxdCpAennLZCHnXl0QvFwY5rnnqpWLOkdY2tl6DUlQ8amzRsLgc2ov4J2N/IDKriXbhjELgK0yvuFlHDGIZTZaNS1OZqqTpkjRijzofIqvxtR5xQSNqnHInUosrJQO0VbhKOUbuSTk6KsXYZbIimGvtyQqJ3dN+Sn0Z1spmXWHqYX9EXpQDtog1O4W1Oqmsmtsb+qHo12GLJGPRMQ1OgBT0cutkMmjFYhEn428kwZVHqcXYzmLnldLq2EnrY3xP8jD0cR7j+ixuewJstZ4jqxLSSWFnNGYa8xcfkSsge+51V3irTPN8t/JHRKNtcgBcjDHq2BGy08OVNwW31b9Qi89S6LVoy33VQwl38QC9r6KwcQxvDBY6WS8nxkU4txplywuV8rA8t0G5XVc8lw6bDl6FV3hHEpGUxBvqbAo7SODyM+l+m90OWdnKNMeqaYhpaNMwvpqD0PgVzwue1hkhlF3MNxf1+ibx/GRTsJbYBtyXEXOm9hpf3QbhD4jskdrdw2JOUOA66AaLIY29nSkqoIYtgDWZHBurLDbX19AvKeXNIy25V1xANljbI03B5joqHWsMUgd+E3HiDulNcJGp8old4q4xFJK9kADbO77uZceQ8k/g+PuqGjMQ8O2I3v0I5KoY3StklmD83Zvc4hzQHEHcA9LEKdwnh7mBoZmLWuDnvIytFr2AvuVTUHED5J0SMUxgtksGOyg94lpA90/iUDJoS5o1GoRjFq9sgyZe7zP6qvYfKGPMf3CNOvupVp2hr2qKvTymN91oeA1+YBZ1irbOKM8MV+wV16JGgZhNF2r7ONmjc8/IIlPglLICIiWPHUkg+6d4ep/4LnDcn9/2XcNGHDex+qgyZHypHq+Pgh+K32yr1FEYjY8tkQw3UqfiTA4AG2Zpt7JnD4rELeVoD8fGWie5tl1G4sdp4KcIrgdR6p80vOw052/cpNj/AGdUWZ17nKOfJM1ckI+Wps7o3varilwwPfmkkJHIHRvsp02DQl2Z2p1tYdd9AtSR0m29EYYjIz7+YeIsjuDYk6YjwQmSnGXKW6AaEnVS+G3hr8vVC4I22EMXlyktv05238UFqYpoSwsbF/EO5BcfMm91acVpM2V1hfUHQHa1kzSADcN080KpGtNrQKx10ooJjIxrHNDbZb6gkXNuSyq63jGqftaWZvWJ/wBASPyWB3VXiu0zzvMtSR2SjTAgRKsDRorYkdjsL8pBHLVaFgn/AJcYzAabrO2haJwJUAMLdLoM6uIzE6YYqqZsLLtAAaNAheDYjPOTliLrH5hYBEuIJB2R8U9wpC6OEFo336qFbZb1ED8Z4W57THNdjZA3K8A2H4mnoddCqlgfDDIJX9k/tnvBDWgC+txrl0A13WruMj/mJt0c0ZfY6Jp1O92ubK0bhoDfqAqVnajQh492ytxVMtI1tMHZg0DtOevIA8v6LzFSXluUEkaG21z1RKkpGzkhoIJJuTubc/JNx0s8D8r42OjJcS7UnXa3RI3N2ymCj0UGqp3MmNgQSfMFTKZxN9SS37tiDbwHNWxuEZ3vmcS5p0jZpZu1ymqOiDXai3K+5RcaAyNJtFdL3gF3ZSGw1FtD5gXKFztMnfy2Lb32Zp66/RX6owhtv88tHTI4eXgqVilHCxzi10jdLWMYP5OTHGhUZWU+siJJ+X/cmsOe5j/6hTahjCdJGnzaW/uor6cjUWPkQjUwZQCXCOIBr+yfs/Y+PRWKlgALmnduizsGxuNCNleMAxYTAXNpALEHZ/j5pObH7RV4me1+OX8GYcPAkfc6ke6G5sryPFWZkAJvs8E6j9lW6+M9pY6HYpS7HTDVBLdG4gAR1+jf6qq0MpaR0VkpqkO1SpKmEpWGoKdjrXaHHnzt6qXJTNA2Cg0TrbEa2T9XVi+UalZy2MpMGYy8W5BDMIuZBlOo/NOYrOGvAfoLadCoeG4hG2cEHS6Z/wBOWujQYnXBvva/smxYjUA+KZbWs1N/DTXfkE095Za+yRN/QSQSg2LeRBHuF89tboFtdZifZwyvG7WOI9Bp9VjIaqvDumeb5zXJDZCsLdggJaj7RovQxnnnoRzh6pLHoEiuDgZgStydBQ7LXWxvmcG7AIvVYm+mja1gF/HZR4jnaMuhCGVAmdK3Ns3mfzXn/qegvl2WdtTPUhjXPbGDrYC5PmSrXT0eVmXfTc7lVihxKNmW5aXeSs9NVAjfXonxpk07QCqIsjjl0/0i31XlVK8t8+XI+asD8Pa619TuosuGAnQFdHGovZqyFUgc+FuV4zjkR+WqndoHNBbcfp5o9NQ2Zy35oNWUhykNOXx0/JNaXYM583ZUsVxN7XWDu9yINj53CqvEGNX7ri2TrnF3f7hqrDjsEcQJc4km+pH7LJcckBku1Kbd7GQivRPnhY7UEsPQnM3/AHbj1B80yQ4b+h5HyKao5MwT0RLSbbHccvZAMZDKTXEG4NiOaRXhVBCHKHiB4OoDjbyv5r2WuMj8xFrlA4nWI9vfRT4tEicEnaLcOSUo02HYm6KZTyEMFubreygU0wsilK20YdvleD6HRSyKYkg1rmDxN7HyXMVU69768+qm4jTh7WuHK/11VZrY54zeMteOlrO/quhEZbZYnu7QZXat8VDlwloILdENocYeR3i5pG47Mmw6khF6XFWluY1EXO4LTmsOZFtEbb6MpfYYwiMjxtb6qwSMDhY81Rq7GJWGNsIc90x7pPcAGlnZdSRc+CtOGxSNNpX53Gxva1uo90mS0E67QM4otHRy8iQ1vq4hZflV7+IdXpHH+IulPkO6z/t7KkZVV464wPM8mXKY3lRcS6IblT7irMPsmZIdOiWBtLnhA2HVXThSFosStyypB442yyUzsm+iNROZK1Q62jD2d3dRsKGR1iV57dOi2rVkl/D1jma6x5eCkUWHStN+0KNwxhwU2ClAsijBC5ZGNU00g53RD7UR8wTFTHoLGyjV9QMuUusbbH91Qmkid7ZAxnGCGk9PyWe4vxHnuA4t8dUQxvGC0Fj+V7H+qplVU5zyt7+6TLLbopx4tWyNiE73X7xKp1YSVb547i6rGJsIOll0Ww3/AKFhdwdkRqh4IfFJq1Huyu261mMBWSypwgDfRRpZb7bKpRIGwxwnAJK+mYdRnzeZaCR9QFLxehMM0kZHyuNvK+n0Qjhuq7Osgf8Ahkb9e7+q074jYXcsqWC7XgNf/K4bE+B29PFdkhcNeh+CdSr7KJSSckcwep3jds4II9hbqE8JCbEaEKFx5Ft0WugnsHRu3b9R1TFXSncb8j+6iunztbIPmZuPBE6Oqa8IEqGRkQ6OsjvlmZr1FwfcIkyKLdsrgOeupThoWncX8U6zDGDYBa2x0Zj1BHEHZxd7+p1P9EWlI1dfYb8vNNUkbQNNCgfH1Y+npmZR3Z3ujLr7WFyLeIv7FAoucqF5siStlHxvEBUTPkHy/K3/AEt0H7+qggKHUAsddpTkVd+ID8leseqR47du2Scq9kckyZp52TEjkzHFq7BJFIwucAFoeE4cREHLOqOYg6aLVeFJLxWcb3WZlcRuJ1IlYTXg91yn/ZWuPdVaxOjfHJdvyqwYMWkAl2q87b0WtKrQapI3A2vop8tTkN97IeHPB0Gibq69zdx7orcUKq2SDieZwGx1Ivzsq5xFijnX7qelxDtHNLGkuabi2pPUWTdbWZrgtsR1FvoVnLkglHi+irYjhT5A02u08+YQyppGQtIN7nmrHiOJdm0gNcTzbYkjxsqs2mmq3jK1ziTZoAOvO3S62kmGm2t9At852Q/EKO4Fyi00eV2XLqCQR0tuFCxKJzrNYCXHQNaC5x8ABqU2IEn9AxlPtyRxsQDRqhkFM9j8srXNcN2uaWuHm12oRqSEFm9lpkmUxzlyvUnK8gOAbajcajzC+ieH6ps0DcwDo5WAlp1BuNQvnXmtj+FGJdpTmMnWJ2X0Oo/X2WxNOOIeB3xXfBeSLe272eBH3h4qqxwWW80bkOx7hKGp71uzk/G0bn+ZvNT5cK7RVDP6kZCxmUJqOfK64NjzCPY9wzPTAl7czPxt1b5nmFXI4LuUjTj+xVFKW4sPU+Jm3929VMjrb8kI7S5EbBdztLDey0rg3h3sG536vP8AxH7pfYcp8FYNwahmlNmsIHNzgQ0ful8YsPa3C22/ypYyDz712k/8lobAqX8YmE4ZIB+KM/7XAqjDjSdkObK5vZgrzmaoThZSIjom5Aq0Tnkb0+5yjZV25y0xDsb9Vp/A8mZtiFlQfZW3hLHXMeByWSjaCTpmpzC4s4KFHhrmm7Sp8UwlaCiNK0WsoMkCqGSkEKoudCxjfmDYD6Pu0+1lxi4E74I9mufKDbpHa9lJhq7EGw0aG79NlAkkLezLQLxl7t98+90bqgFYMxKM0/YmBpifM8w5S8G19nF3SwJVR+IOPGSp7KElxiaInP8AxvbfMfdWesp6bO13YMADi5zS64dfltoEDqooRI5zIw0E3AGoaDyCW/pDYv2y44ZHap+2P/zqelj/APaRxDh/xCYw6k+zOoqcaDtah/o27W/R30QSuxyR1OyJrA3IWuDr3JyG4FrKLinGLvtEVQYheIEBmc2N73Jdl036ck5NCWmOTYNRS9lNlka11U+mkvJfOSXAPv8Ad7wGniguN4UaFjHwueysmq30sLs9gI75bkEW1u3X+ZDmYtNVQiijY1r31D52vMmUBxzOym4sLdb8k58WOIYpMQpmuDJ2UrR2jA7+G97yDI24vb5Gjmi1RqTujj4hYm2SpigzmWSkiEMspFu0kNnH0H6lDJ3DIgdbVRyTPlhibAx5uImnM1gsNAbDxOw3Ut812oH2HVJFZsuXFJjbDe6RCtIzhXP4YVuSqLf/ANG29W6j8yqYUSwCs7Goik/A9pPlezvoStXZx9K0MuyLxlA6UaIg+sbFG6SRwaxgLnE7ADUo5xOuzvHMUhpYXSzOs0cubjya0cysCxbiYSSF7KaGO5NgMxFv5gCAT5AJri/i92IT5zdsbbiJn4Wnmf5jYX9kIZZVYfGjx+W2JllknoN8P8VPppS/7PG8OIzAdx2nR2vsts4T4kp61v8ACdZ4F3RusHj05jxCwaGJSaQyNkYYXFsgN2uG7fHyWZvCx1a0dDyJXR9KAKvcfUvaUMzf5SfYXUzh3FO3j73ztADtLA6fMByB1TuPw54Ht/EMvvovOglaKGfK0S9eER4ioPs9XNF+B5A8jqPoVBKNowZK8eu3Jlzlxh7ZS6STKd1D7RNukK5mo1fhTGw4BpKvkROW4Xz9g2KmJwstm4Xx9kjQCdUucOQalQcie4ndcTVXVO1os3M07qu1UhJsTZSyg4jYyskz1UYOuqYdVMd8qiDDGuuSbrmpDgLNCBWhtRY1WvdY8kBqGFoPNT5Xuva/mmKoix8kyOwXopuLVd9Nx0QB0mu1lYaylLnbZR9Fz9laRbRMOToGU+hFkXZOOY2UGelym4UMzOF7LKObG14QukiFWRDRC9YvXBeNXGn0dwtWdrSQSc3MbfzAsfyTvENRdgitcO1d0tyBQL4Q1Pa0IZzhkczzBs8D0zK9jDWm5I1KY5L2CtHzzxdw0YSZIgch3b+A+Hgq/HPYeK+icc4fD2lo5rDuJ8K+zVnZZb3s7bSx5hU4ZMCdVY7TTty6kBaf8POGwI+2kF3SDS42Z4ee/ss8a3ktr+HdSJcPp3cwzIfNnd/RN85uMUKwVyZy6kdTStkbqzmP5TurMQDb3ScwHQhetFtF5Ldlh8/fGOj7PEXO5SMY/wBdWn8lS1qXx6pLSUsvVskZ9C1w/NyyxGCclRnKSVGcVzNQ2V5ddFeWQ2ccAKy4HXmOxBVesptObBY3RqNJpOM7Cz1OONRSDU2WTTTlcitNxqs5XphVXRrdDUgHR1wp9TV3GllneD4ppa6MgF2zyPVJkkug1vbO8TOXvZteiDy4ubWU6TDuZddC6+ONnO6xIPkgdU1T3aO2TLmjdpT09Q21kOlkHIo6B5DsspUJ8l11I+6bcVx1jiSSSpJjgrhJJcEbD8AJjesZ90Cnd6ntgT7NHsthJSSQvsWwbWvsx7udisLx+vdUVLnyWu0BgsLAAdEkl6nhJbZPlYytZ+ELv/At0kfb6H9UkkXn/wCP+neP+xd0kkl4xcZn8dowaSE82zC3qxwKxNq9STF0AeFQikkskahFesCSSE4eY0J5JJLYxESYqM3dJJcjidTvLbWKsVDVOI3XiSWxnofnq3dVWq6c5jqvUkaBGJJSQouc3SSWgjma6ZkckksOP//Z">
            <a:extLst>
              <a:ext uri="{FF2B5EF4-FFF2-40B4-BE49-F238E27FC236}">
                <a16:creationId xmlns:a16="http://schemas.microsoft.com/office/drawing/2014/main" id="{510CFF1B-EFD7-0045-5A22-0E12AC4B172D}"/>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a:spcBef>
                <a:spcPct val="0"/>
              </a:spcBef>
              <a:buFontTx/>
              <a:buNone/>
            </a:pPr>
            <a:endParaRPr lang="en-US" altLang="en-US" sz="1800" dirty="0">
              <a:latin typeface="Arial" panose="020B0604020202020204" pitchFamily="34" charset="0"/>
            </a:endParaRPr>
          </a:p>
        </p:txBody>
      </p:sp>
      <p:pic>
        <p:nvPicPr>
          <p:cNvPr id="7" name="Picture 6">
            <a:extLst>
              <a:ext uri="{FF2B5EF4-FFF2-40B4-BE49-F238E27FC236}">
                <a16:creationId xmlns:a16="http://schemas.microsoft.com/office/drawing/2014/main" id="{EB4BEF1E-9E1E-6736-0634-E0FDD5325E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574" y="431913"/>
            <a:ext cx="10644895" cy="599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3">
            <a:extLst>
              <a:ext uri="{FF2B5EF4-FFF2-40B4-BE49-F238E27FC236}">
                <a16:creationId xmlns:a16="http://schemas.microsoft.com/office/drawing/2014/main" id="{784F86DF-2E04-7420-B0A6-7BC858969A5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26154" y="-1"/>
            <a:ext cx="9391035" cy="6676571"/>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https://asouthernmigration.files.wordpress.com/2010/04/p10805581.jpg">
            <a:hlinkClick r:id="rId3"/>
            <a:extLst>
              <a:ext uri="{FF2B5EF4-FFF2-40B4-BE49-F238E27FC236}">
                <a16:creationId xmlns:a16="http://schemas.microsoft.com/office/drawing/2014/main" id="{A4290678-1C91-0A99-71E9-095024CC67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1" y="160339"/>
            <a:ext cx="4340225" cy="6486525"/>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72707" name="AutoShape 14" descr="data:image/jpeg;base64,/9j/4AAQSkZJRgABAQAAAQABAAD/2wCEAAkGBxQSEhUUExQUFRUUGBUUFxgYFBQUFBcYFBcXFxcVFBUYHCggGBolHBQUITEhJSkrLi4uFx8zODMsNygtLisBCgoKDg0OGxAQGywkICQsLCwsLCwsLCwsLCwsLCwsLCwsLCwsLCwsLCwsLCwsLCwsLCwsLCwsLCwsLCwsLCwsLP/AABEIALQA8AMBIgACEQEDEQH/xAAcAAABBQEBAQAAAAAAAAAAAAAFAAMEBgcCAQj/xAA+EAABAwIEAwYDBgQGAgMAAAABAAIDBBEFEiExBkFREyJhcYGRBzKhFEJSscHRI2Lh8BVDcpKiwiSCFjNT/8QAGQEAAwEBAQAAAAAAAAAAAAAAAgMEAQAF/8QAJREAAgICAgICAwADAAAAAAAAAAECEQMhEjEEQSJREzKBM2Fx/9oADAMBAAIRAxEAPwDM0fwzhKaeBk7DHkfM2nF3EOzuIAuLbahAUaw/iSaGBkDMuRk7KoXGudlrAm/y90aIAiVXcFVEUdTITGW0jxHKA4k3LWOuBbUWePqo+K8KT09JFVvy9lNbLYkuGZpcMwt0aVcOC66Svixhj7Z6iITAAWGZoe02HpGPRX3EsPZPC6iIDvs32LTwOh+jSfVacYrjvCFRSvbHIGkuYJO6bhoJIAcSBY6HRQjhDm6vIb4bu06jl6raMRZNLiUzoWwP7GNrT213Mj0vm6NP5+in1WEQunopHthzuzh2Vo7OQ5b3Ddjz1PVC7OMGdRDe5t1sB9Lr00IG5LfMW+i1XjDEoWPyNgjZ2Lnhp7ouXWuTppqNN91zh9SKXDftjYI55ZZcvfaLBjSdBppo0+6HYWjKpaBzRcWc3qNvXoo4at4pcCgZicw7Nhilpe1yFoIa4vDTlHLQckAxlsVZhLKl8EUUjZcg7JoFml2W3iLW9lvXZ1fRk7Y7+AC5K1H4dYJDnnnc1sogiL2tcLjMbm5Hk3pzUXBKmqq6uSaOlogY4g15ewNhjuSRJ/q0d6BammY00ZzTxF7msYMznkNaBzc42AHqQncQo3wSOilblew2c24Njva481stfTxsrsJm7KnMk/askMY/hEtaxzZI7cwSbHxTUOIU8uNTxzxU7XxtdHA5zBZ8jspvJf5nch6oqMsxYKajfxBZUNqstTFDE9rAB2LQ2N4ue+Ot/wBEHyo4AyOF0Avcq6DUwA5sllTmVIhdRw0Qm3J8hNuC6jhhy5au3BNlcEPBGqDAHPbmccoOo01XHDGG9vKL/Kyxd49Ar9JCNkqcvQcY3sr+FNMLw0m99QVoeGy3aqHikOUBw+6foVaOHaq4CPG9C8kaYYkbZcKTKLqMVZFk7R8+WSsvbJuomyDxOg/deYWlp4L4qbhs3aGMyl7CxzQ4NNjYgXIKsuCfEER1tTUuYXNqMrezDx3MlspLiLH73usopwSbn80co5R8rcuw1tY/0813RtWaDgnGTWy1XaRPkZU3Lw1wDmXLsoDtNLOIvpsnKnj2JrqU9kGClL7RteHZmublAzEDLbS51uqMJAxovrvYch42HzFQC7MbBpcTyBtr/M79B9FjdBrHYdxLGmTzSzljhmcXBpdsHHbTX128EVwLjuKOA01RSmSEOD2BjwHNN7m97X11uLc90DpMBml0NmjoBp68yfEo3Q8H23KW8i9DY+O/ZJo/iK91bNUOgJbJF2DI2yWyNvcEkt1O/LmmcNxV3+HCh7E3D+07TNp82a2W36o3S8PxsN7IiykaOQSpZWOj48Rrg3+C5zsuYSMyPbtmH9390z/8hp4DPD9lkbFIwRvZnHaXGbW/Qh/XkitOMuyh8W4T28fas/8AsjGtvvs5g+I3HqghmfRmTCuyp4rxuHPoXR0/Zihc+zO0uHNdlaG3y3Byt311KbxbiPDamofLLRTFsre//FAfnuO82xsBYW3CrWKwlrtdQdQet0PKtTtWQtUyw8c8T/4hMx7YzGyNgjYC7M6173ceqkvxCnNE2AU9qgOzGa41F7267aW2VTR/DY80jB4hNh7BZP4WqIYJHPqKYzsLS0N00cba66dR6oM9upsLAk6b28LrWsLpA5uwt5CyH49wpG8XaMjvDb+i1T+zXj+jNMqRap1dQPiNni35FRXBNTTFNUMOCbcFIc1NSBccRXpkqT2ZKfw6lu69r2Sp5Ix7GwxykXThWk7KG333d536D2RV7uX96qt0GKEXBuLnX+/VGzWANHdGuuuiQnex1VoYxEZo3DnY/TVLhSt5J1paW8rk7XVcw2cxTFvQpuP2hWZdM1yJ92piRRsIqszQpM6qhImkj5+shdZJd59kVcbAnpqq9mubqJFJPidpYf34o5g8B1QOmOitWEaBBkdIdhXyJcWGNOhRnD6NjRYAeyH5uaI0jrqSTPTjFIPYa0Iw1gCAUDyEYhlvsui0DKI+8rkLkkrwFLm9hRSHc2o6qfSToU2S+nMKXAlezWtGf8Y4UGPkYBo272eDTqW/30VJIWs8bQXDHjfK8eeXX/ssnK9Dx5WjzPIjTOUfwx+WRh8QgBRqPl6KuC7JZGr8OVIGnVHaqmzarP6Opdla9m4sVb8HxbtW+KyO9D39gvFKNjhleAR1KqOLcOFgJYb9Bzt+q0HE6W/3tTytohkNA5ushGXcW5eSGSlDo74y7KDPQiMtD797TodVzW4UIyCdQ7a6u2P4bnaJGgFzNW9CRy/oo1VUBzGsqIMrHjR7e8AdifAj9VNJzl7HRUVtIq2GwsEgbYEvNh+ev5LnFqNtLILON3bt6WveydoyIahrMocWvAbf2Dgehuj3+GGepmc4amP+H4ad9vne3ulxjfYcnQKoQPvi4aMx9To1T5os13NcL/QeA8UzgFJI4SMe3VpIIG99vyCfraCRrdrW1tyHgmxdCpAennLZCHnXl0QvFwY5rnnqpWLOkdY2tl6DUlQ8amzRsLgc2ov4J2N/IDKriXbhjELgK0yvuFlHDGIZTZaNS1OZqqTpkjRijzofIqvxtR5xQSNqnHInUosrJQO0VbhKOUbuSTk6KsXYZbIimGvtyQqJ3dN+Sn0Z1spmXWHqYX9EXpQDtog1O4W1Oqmsmtsb+qHo12GLJGPRMQ1OgBT0cutkMmjFYhEn428kwZVHqcXYzmLnldLq2EnrY3xP8jD0cR7j+ixuewJstZ4jqxLSSWFnNGYa8xcfkSsge+51V3irTPN8t/JHRKNtcgBcjDHq2BGy08OVNwW31b9Qi89S6LVoy33VQwl38QC9r6KwcQxvDBY6WS8nxkU4txplywuV8rA8t0G5XVc8lw6bDl6FV3hHEpGUxBvqbAo7SODyM+l+m90OWdnKNMeqaYhpaNMwvpqD0PgVzwue1hkhlF3MNxf1+ibx/GRTsJbYBtyXEXOm9hpf3QbhD4jskdrdw2JOUOA66AaLIY29nSkqoIYtgDWZHBurLDbX19AvKeXNIy25V1xANljbI03B5joqHWsMUgd+E3HiDulNcJGp8old4q4xFJK9kADbO77uZceQ8k/g+PuqGjMQ8O2I3v0I5KoY3StklmD83Zvc4hzQHEHcA9LEKdwnh7mBoZmLWuDnvIytFr2AvuVTUHED5J0SMUxgtksGOyg94lpA90/iUDJoS5o1GoRjFq9sgyZe7zP6qvYfKGPMf3CNOvupVp2hr2qKvTymN91oeA1+YBZ1irbOKM8MV+wV16JGgZhNF2r7ONmjc8/IIlPglLICIiWPHUkg+6d4ep/4LnDcn9/2XcNGHDex+qgyZHypHq+Pgh+K32yr1FEYjY8tkQw3UqfiTA4AG2Zpt7JnD4rELeVoD8fGWie5tl1G4sdp4KcIrgdR6p80vOw052/cpNj/AGdUWZ17nKOfJM1ckI+Wps7o3varilwwPfmkkJHIHRvsp02DQl2Z2p1tYdd9AtSR0m29EYYjIz7+YeIsjuDYk6YjwQmSnGXKW6AaEnVS+G3hr8vVC4I22EMXlyktv05238UFqYpoSwsbF/EO5BcfMm91acVpM2V1hfUHQHa1kzSADcN080KpGtNrQKx10ooJjIxrHNDbZb6gkXNuSyq63jGqftaWZvWJ/wBASPyWB3VXiu0zzvMtSR2SjTAgRKsDRorYkdjsL8pBHLVaFgn/AJcYzAabrO2haJwJUAMLdLoM6uIzE6YYqqZsLLtAAaNAheDYjPOTliLrH5hYBEuIJB2R8U9wpC6OEFo336qFbZb1ED8Z4W57THNdjZA3K8A2H4mnoddCqlgfDDIJX9k/tnvBDWgC+txrl0A13WruMj/mJt0c0ZfY6Jp1O92ubK0bhoDfqAqVnajQh492ytxVMtI1tMHZg0DtOevIA8v6LzFSXluUEkaG21z1RKkpGzkhoIJJuTubc/JNx0s8D8r42OjJcS7UnXa3RI3N2ymCj0UGqp3MmNgQSfMFTKZxN9SS37tiDbwHNWxuEZ3vmcS5p0jZpZu1ymqOiDXai3K+5RcaAyNJtFdL3gF3ZSGw1FtD5gXKFztMnfy2Lb32Zp66/RX6owhtv88tHTI4eXgqVilHCxzi10jdLWMYP5OTHGhUZWU+siJJ+X/cmsOe5j/6hTahjCdJGnzaW/uor6cjUWPkQjUwZQCXCOIBr+yfs/Y+PRWKlgALmnduizsGxuNCNleMAxYTAXNpALEHZ/j5pObH7RV4me1+OX8GYcPAkfc6ke6G5sryPFWZkAJvs8E6j9lW6+M9pY6HYpS7HTDVBLdG4gAR1+jf6qq0MpaR0VkpqkO1SpKmEpWGoKdjrXaHHnzt6qXJTNA2Cg0TrbEa2T9XVi+UalZy2MpMGYy8W5BDMIuZBlOo/NOYrOGvAfoLadCoeG4hG2cEHS6Z/wBOWujQYnXBvva/smxYjUA+KZbWs1N/DTXfkE095Za+yRN/QSQSg2LeRBHuF89tboFtdZifZwyvG7WOI9Bp9VjIaqvDumeb5zXJDZCsLdggJaj7RovQxnnnoRzh6pLHoEiuDgZgStydBQ7LXWxvmcG7AIvVYm+mja1gF/HZR4jnaMuhCGVAmdK3Ns3mfzXn/qegvl2WdtTPUhjXPbGDrYC5PmSrXT0eVmXfTc7lVihxKNmW5aXeSs9NVAjfXonxpk07QCqIsjjl0/0i31XlVK8t8+XI+asD8Pa619TuosuGAnQFdHGovZqyFUgc+FuV4zjkR+WqndoHNBbcfp5o9NQ2Zy35oNWUhykNOXx0/JNaXYM583ZUsVxN7XWDu9yINj53CqvEGNX7ri2TrnF3f7hqrDjsEcQJc4km+pH7LJcckBku1Kbd7GQivRPnhY7UEsPQnM3/AHbj1B80yQ4b+h5HyKao5MwT0RLSbbHccvZAMZDKTXEG4NiOaRXhVBCHKHiB4OoDjbyv5r2WuMj8xFrlA4nWI9vfRT4tEicEnaLcOSUo02HYm6KZTyEMFubreygU0wsilK20YdvleD6HRSyKYkg1rmDxN7HyXMVU69768+qm4jTh7WuHK/11VZrY54zeMteOlrO/quhEZbZYnu7QZXat8VDlwloILdENocYeR3i5pG47Mmw6khF6XFWluY1EXO4LTmsOZFtEbb6MpfYYwiMjxtb6qwSMDhY81Rq7GJWGNsIc90x7pPcAGlnZdSRc+CtOGxSNNpX53Gxva1uo90mS0E67QM4otHRy8iQ1vq4hZflV7+IdXpHH+IulPkO6z/t7KkZVV464wPM8mXKY3lRcS6IblT7irMPsmZIdOiWBtLnhA2HVXThSFosStyypB442yyUzsm+iNROZK1Q62jD2d3dRsKGR1iV57dOi2rVkl/D1jma6x5eCkUWHStN+0KNwxhwU2ClAsijBC5ZGNU00g53RD7UR8wTFTHoLGyjV9QMuUusbbH91Qmkid7ZAxnGCGk9PyWe4vxHnuA4t8dUQxvGC0Fj+V7H+qplVU5zyt7+6TLLbopx4tWyNiE73X7xKp1YSVb547i6rGJsIOll0Ww3/AKFhdwdkRqh4IfFJq1Huyu261mMBWSypwgDfRRpZb7bKpRIGwxwnAJK+mYdRnzeZaCR9QFLxehMM0kZHyuNvK+n0Qjhuq7Osgf8Ahkb9e7+q074jYXcsqWC7XgNf/K4bE+B29PFdkhcNeh+CdSr7KJSSckcwep3jds4II9hbqE8JCbEaEKFx5Ft0WugnsHRu3b9R1TFXSncb8j+6iunztbIPmZuPBE6Oqa8IEqGRkQ6OsjvlmZr1FwfcIkyKLdsrgOeupThoWncX8U6zDGDYBa2x0Zj1BHEHZxd7+p1P9EWlI1dfYb8vNNUkbQNNCgfH1Y+npmZR3Z3ujLr7WFyLeIv7FAoucqF5siStlHxvEBUTPkHy/K3/AEt0H7+qggKHUAsddpTkVd+ID8leseqR47du2Scq9kckyZp52TEjkzHFq7BJFIwucAFoeE4cREHLOqOYg6aLVeFJLxWcb3WZlcRuJ1IlYTXg91yn/ZWuPdVaxOjfHJdvyqwYMWkAl2q87b0WtKrQapI3A2vop8tTkN97IeHPB0Gibq69zdx7orcUKq2SDieZwGx1Ivzsq5xFijnX7qelxDtHNLGkuabi2pPUWTdbWZrgtsR1FvoVnLkglHi+irYjhT5A02u08+YQyppGQtIN7nmrHiOJdm0gNcTzbYkjxsqs2mmq3jK1ziTZoAOvO3S62kmGm2t9At852Q/EKO4Fyi00eV2XLqCQR0tuFCxKJzrNYCXHQNaC5x8ABqU2IEn9AxlPtyRxsQDRqhkFM9j8srXNcN2uaWuHm12oRqSEFm9lpkmUxzlyvUnK8gOAbajcajzC+ieH6ps0DcwDo5WAlp1BuNQvnXmtj+FGJdpTmMnWJ2X0Oo/X2WxNOOIeB3xXfBeSLe272eBH3h4qqxwWW80bkOx7hKGp71uzk/G0bn+ZvNT5cK7RVDP6kZCxmUJqOfK64NjzCPY9wzPTAl7czPxt1b5nmFXI4LuUjTj+xVFKW4sPU+Jm3929VMjrb8kI7S5EbBdztLDey0rg3h3sG536vP8AxH7pfYcp8FYNwahmlNmsIHNzgQ0ful8YsPa3C22/ypYyDz712k/8lobAqX8YmE4ZIB+KM/7XAqjDjSdkObK5vZgrzmaoThZSIjom5Aq0Tnkb0+5yjZV25y0xDsb9Vp/A8mZtiFlQfZW3hLHXMeByWSjaCTpmpzC4s4KFHhrmm7Sp8UwlaCiNK0WsoMkCqGSkEKoudCxjfmDYD6Pu0+1lxi4E74I9mufKDbpHa9lJhq7EGw0aG79NlAkkLezLQLxl7t98+90bqgFYMxKM0/YmBpifM8w5S8G19nF3SwJVR+IOPGSp7KElxiaInP8AxvbfMfdWesp6bO13YMADi5zS64dfltoEDqooRI5zIw0E3AGoaDyCW/pDYv2y44ZHap+2P/zqelj/APaRxDh/xCYw6k+zOoqcaDtah/o27W/R30QSuxyR1OyJrA3IWuDr3JyG4FrKLinGLvtEVQYheIEBmc2N73Jdl036ck5NCWmOTYNRS9lNlka11U+mkvJfOSXAPv8Ad7wGniguN4UaFjHwueysmq30sLs9gI75bkEW1u3X+ZDmYtNVQiijY1r31D52vMmUBxzOym4sLdb8k58WOIYpMQpmuDJ2UrR2jA7+G97yDI24vb5Gjmi1RqTujj4hYm2SpigzmWSkiEMspFu0kNnH0H6lDJ3DIgdbVRyTPlhibAx5uImnM1gsNAbDxOw3Ut812oH2HVJFZsuXFJjbDe6RCtIzhXP4YVuSqLf/ANG29W6j8yqYUSwCs7Goik/A9pPlezvoStXZx9K0MuyLxlA6UaIg+sbFG6SRwaxgLnE7ADUo5xOuzvHMUhpYXSzOs0cubjya0cysCxbiYSSF7KaGO5NgMxFv5gCAT5AJri/i92IT5zdsbbiJn4Wnmf5jYX9kIZZVYfGjx+W2JllknoN8P8VPppS/7PG8OIzAdx2nR2vsts4T4kp61v8ACdZ4F3RusHj05jxCwaGJSaQyNkYYXFsgN2uG7fHyWZvCx1a0dDyJXR9KAKvcfUvaUMzf5SfYXUzh3FO3j73ztADtLA6fMByB1TuPw54Ht/EMvvovOglaKGfK0S9eER4ioPs9XNF+B5A8jqPoVBKNowZK8eu3Jlzlxh7ZS6STKd1D7RNukK5mo1fhTGw4BpKvkROW4Xz9g2KmJwstm4Xx9kjQCdUucOQalQcie4ndcTVXVO1os3M07qu1UhJsTZSyg4jYyskz1UYOuqYdVMd8qiDDGuuSbrmpDgLNCBWhtRY1WvdY8kBqGFoPNT5Xuva/mmKoix8kyOwXopuLVd9Nx0QB0mu1lYaylLnbZR9Fz9laRbRMOToGU+hFkXZOOY2UGelym4UMzOF7LKObG14QukiFWRDRC9YvXBeNXGn0dwtWdrSQSc3MbfzAsfyTvENRdgitcO1d0tyBQL4Q1Pa0IZzhkczzBs8D0zK9jDWm5I1KY5L2CtHzzxdw0YSZIgch3b+A+Hgq/HPYeK+icc4fD2lo5rDuJ8K+zVnZZb3s7bSx5hU4ZMCdVY7TTty6kBaf8POGwI+2kF3SDS42Z4ee/ss8a3ktr+HdSJcPp3cwzIfNnd/RN85uMUKwVyZy6kdTStkbqzmP5TurMQDb3ScwHQhetFtF5Ldlh8/fGOj7PEXO5SMY/wBdWn8lS1qXx6pLSUsvVskZ9C1w/NyyxGCclRnKSVGcVzNQ2V5ddFeWQ2ccAKy4HXmOxBVesptObBY3RqNJpOM7Cz1OONRSDU2WTTTlcitNxqs5XphVXRrdDUgHR1wp9TV3GllneD4ppa6MgF2zyPVJkkug1vbO8TOXvZteiDy4ubWU6TDuZddC6+ONnO6xIPkgdU1T3aO2TLmjdpT09Q21kOlkHIo6B5DsspUJ8l11I+6bcVx1jiSSSpJjgrhJJcEbD8AJjesZ90Cnd6ntgT7NHsthJSSQvsWwbWvsx7udisLx+vdUVLnyWu0BgsLAAdEkl6nhJbZPlYytZ+ELv/At0kfb6H9UkkXn/wCP+neP+xd0kkl4xcZn8dowaSE82zC3qxwKxNq9STF0AeFQikkskahFesCSSE4eY0J5JJLYxESYqM3dJJcjidTvLbWKsVDVOI3XiSWxnofnq3dVWq6c5jqvUkaBGJJSQouc3SSWgjma6ZkckksOP//Z">
            <a:extLst>
              <a:ext uri="{FF2B5EF4-FFF2-40B4-BE49-F238E27FC236}">
                <a16:creationId xmlns:a16="http://schemas.microsoft.com/office/drawing/2014/main" id="{BA41D879-79AB-DE4E-67AC-D59E9E66F91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a:spcBef>
                <a:spcPct val="0"/>
              </a:spcBef>
              <a:buFontTx/>
              <a:buNone/>
            </a:pPr>
            <a:endParaRPr lang="en-US" altLang="en-US" sz="1800" dirty="0">
              <a:latin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5">
            <a:extLst>
              <a:ext uri="{FF2B5EF4-FFF2-40B4-BE49-F238E27FC236}">
                <a16:creationId xmlns:a16="http://schemas.microsoft.com/office/drawing/2014/main" id="{1C432E90-976E-81D1-0351-4DD8092426E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28006" y="1298455"/>
            <a:ext cx="10854394" cy="5427197"/>
          </a:xfrm>
        </p:spPr>
      </p:pic>
      <p:sp>
        <p:nvSpPr>
          <p:cNvPr id="2" name="Title 1">
            <a:extLst>
              <a:ext uri="{FF2B5EF4-FFF2-40B4-BE49-F238E27FC236}">
                <a16:creationId xmlns:a16="http://schemas.microsoft.com/office/drawing/2014/main" id="{8D4F2805-FB62-EACF-D99C-DBFDFADC0F18}"/>
              </a:ext>
            </a:extLst>
          </p:cNvPr>
          <p:cNvSpPr>
            <a:spLocks noGrp="1"/>
          </p:cNvSpPr>
          <p:nvPr>
            <p:ph type="title"/>
          </p:nvPr>
        </p:nvSpPr>
        <p:spPr>
          <a:xfrm>
            <a:off x="609600" y="132348"/>
            <a:ext cx="10972800" cy="1143000"/>
          </a:xfrm>
        </p:spPr>
        <p:txBody>
          <a:bodyPr/>
          <a:lstStyle/>
          <a:p>
            <a:r>
              <a:rPr lang="en-US" dirty="0"/>
              <a:t>Thinking more critically about trophic cascades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0FD3749A-7139-BF58-DD2C-E94155A59851}"/>
              </a:ext>
            </a:extLst>
          </p:cNvPr>
          <p:cNvSpPr>
            <a:spLocks noGrp="1" noChangeArrowheads="1"/>
          </p:cNvSpPr>
          <p:nvPr>
            <p:ph type="title"/>
          </p:nvPr>
        </p:nvSpPr>
        <p:spPr>
          <a:xfrm>
            <a:off x="187061" y="608466"/>
            <a:ext cx="4760686" cy="1143000"/>
          </a:xfrm>
        </p:spPr>
        <p:txBody>
          <a:bodyPr/>
          <a:lstStyle/>
          <a:p>
            <a:r>
              <a:rPr lang="en-US" altLang="en-US" dirty="0"/>
              <a:t>Trophic cascades are not just for predators</a:t>
            </a:r>
          </a:p>
        </p:txBody>
      </p:sp>
      <p:sp>
        <p:nvSpPr>
          <p:cNvPr id="75779" name="Content Placeholder 2">
            <a:extLst>
              <a:ext uri="{FF2B5EF4-FFF2-40B4-BE49-F238E27FC236}">
                <a16:creationId xmlns:a16="http://schemas.microsoft.com/office/drawing/2014/main" id="{0976CFDD-6C61-04E8-034E-DFBB0D67879D}"/>
              </a:ext>
            </a:extLst>
          </p:cNvPr>
          <p:cNvSpPr>
            <a:spLocks noGrp="1" noChangeArrowheads="1"/>
          </p:cNvSpPr>
          <p:nvPr>
            <p:ph idx="1"/>
          </p:nvPr>
        </p:nvSpPr>
        <p:spPr>
          <a:xfrm>
            <a:off x="346718" y="2636838"/>
            <a:ext cx="4441372" cy="4525962"/>
          </a:xfrm>
        </p:spPr>
        <p:txBody>
          <a:bodyPr/>
          <a:lstStyle/>
          <a:p>
            <a:r>
              <a:rPr lang="en-US" altLang="en-US" sz="2800" dirty="0"/>
              <a:t>Decline of vultures</a:t>
            </a:r>
          </a:p>
          <a:p>
            <a:pPr lvl="1"/>
            <a:r>
              <a:rPr lang="en-US" altLang="en-US" sz="2400" dirty="0"/>
              <a:t>Avian obligate scavengers</a:t>
            </a:r>
          </a:p>
          <a:p>
            <a:pPr lvl="1"/>
            <a:r>
              <a:rPr lang="en-US" altLang="en-US" sz="2400" dirty="0"/>
              <a:t> Poisoned by the cattle drug diclofenac in south Asia, particularly India</a:t>
            </a:r>
          </a:p>
          <a:p>
            <a:pPr lvl="1"/>
            <a:r>
              <a:rPr lang="en-US" altLang="en-US" sz="2400" dirty="0"/>
              <a:t>Veterinary drug administered to livestock </a:t>
            </a:r>
          </a:p>
          <a:p>
            <a:pPr lvl="1"/>
            <a:r>
              <a:rPr lang="en-US" altLang="en-US" sz="2400" dirty="0"/>
              <a:t>Vultures fed on livestock carcasses</a:t>
            </a:r>
          </a:p>
        </p:txBody>
      </p:sp>
      <p:pic>
        <p:nvPicPr>
          <p:cNvPr id="75780" name="Picture 1">
            <a:extLst>
              <a:ext uri="{FF2B5EF4-FFF2-40B4-BE49-F238E27FC236}">
                <a16:creationId xmlns:a16="http://schemas.microsoft.com/office/drawing/2014/main" id="{E32D4D8A-9D01-1A49-424C-592F0AA0DCDE}"/>
              </a:ext>
            </a:extLst>
          </p:cNvPr>
          <p:cNvPicPr>
            <a:picLocks noChangeAspect="1"/>
          </p:cNvPicPr>
          <p:nvPr/>
        </p:nvPicPr>
        <p:blipFill>
          <a:blip r:embed="rId3">
            <a:extLst>
              <a:ext uri="{28A0092B-C50C-407E-A947-70E740481C1C}">
                <a14:useLocalDpi xmlns:a14="http://schemas.microsoft.com/office/drawing/2010/main" val="0"/>
              </a:ext>
            </a:extLst>
          </a:blip>
          <a:srcRect l="21864" r="16576"/>
          <a:stretch>
            <a:fillRect/>
          </a:stretch>
        </p:blipFill>
        <p:spPr bwMode="auto">
          <a:xfrm>
            <a:off x="4947747" y="0"/>
            <a:ext cx="6391049" cy="696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
            <a:extLst>
              <a:ext uri="{FF2B5EF4-FFF2-40B4-BE49-F238E27FC236}">
                <a16:creationId xmlns:a16="http://schemas.microsoft.com/office/drawing/2014/main" id="{A26DE291-D9B1-17C5-87F0-494BEC6082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37486" y="3600604"/>
            <a:ext cx="2339939" cy="305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B93474AA-8607-55A0-E135-9EA9D0CE1E11}"/>
              </a:ext>
            </a:extLst>
          </p:cNvPr>
          <p:cNvSpPr>
            <a:spLocks noGrp="1" noChangeArrowheads="1"/>
          </p:cNvSpPr>
          <p:nvPr>
            <p:ph type="title"/>
          </p:nvPr>
        </p:nvSpPr>
        <p:spPr>
          <a:xfrm>
            <a:off x="246744" y="274638"/>
            <a:ext cx="5486400" cy="1143000"/>
          </a:xfrm>
        </p:spPr>
        <p:txBody>
          <a:bodyPr/>
          <a:lstStyle/>
          <a:p>
            <a:pPr marL="342900" indent="-342900"/>
            <a:r>
              <a:rPr lang="en-US" altLang="en-US" sz="4000" dirty="0"/>
              <a:t>Vulture decline and mesopredator release</a:t>
            </a:r>
          </a:p>
        </p:txBody>
      </p:sp>
      <p:sp>
        <p:nvSpPr>
          <p:cNvPr id="77827" name="Content Placeholder 2">
            <a:extLst>
              <a:ext uri="{FF2B5EF4-FFF2-40B4-BE49-F238E27FC236}">
                <a16:creationId xmlns:a16="http://schemas.microsoft.com/office/drawing/2014/main" id="{7384E79D-0603-8247-79A7-756B413BA948}"/>
              </a:ext>
            </a:extLst>
          </p:cNvPr>
          <p:cNvSpPr>
            <a:spLocks noGrp="1" noChangeArrowheads="1"/>
          </p:cNvSpPr>
          <p:nvPr>
            <p:ph idx="1"/>
          </p:nvPr>
        </p:nvSpPr>
        <p:spPr>
          <a:xfrm>
            <a:off x="0" y="1757362"/>
            <a:ext cx="5733144" cy="4962751"/>
          </a:xfrm>
        </p:spPr>
        <p:txBody>
          <a:bodyPr/>
          <a:lstStyle/>
          <a:p>
            <a:pPr lvl="1">
              <a:buFont typeface="Arial" panose="020B0604020202020204" pitchFamily="34" charset="0"/>
              <a:buChar char="•"/>
            </a:pPr>
            <a:r>
              <a:rPr lang="en-US" altLang="en-US" dirty="0"/>
              <a:t>Increase in numbers of facultative scavengers: gulls, ravens, crows</a:t>
            </a:r>
          </a:p>
          <a:p>
            <a:pPr lvl="1">
              <a:buFont typeface="Arial" panose="020B0604020202020204" pitchFamily="34" charset="0"/>
              <a:buChar char="•"/>
            </a:pPr>
            <a:r>
              <a:rPr lang="en-US" altLang="en-US" dirty="0"/>
              <a:t>Increases in these birds have resulted in increases in nest predation on other birds</a:t>
            </a:r>
          </a:p>
          <a:p>
            <a:pPr lvl="1">
              <a:buFont typeface="Arial" panose="020B0604020202020204" pitchFamily="34" charset="0"/>
              <a:buChar char="•"/>
            </a:pPr>
            <a:r>
              <a:rPr lang="en-US" altLang="en-US" dirty="0"/>
              <a:t>Feral dogs increased in India due to uneaten carcasses, leading to uptick in rabies in humans – which was already a problem before vulture decline</a:t>
            </a:r>
          </a:p>
        </p:txBody>
      </p:sp>
      <p:pic>
        <p:nvPicPr>
          <p:cNvPr id="77828" name="Picture 1">
            <a:extLst>
              <a:ext uri="{FF2B5EF4-FFF2-40B4-BE49-F238E27FC236}">
                <a16:creationId xmlns:a16="http://schemas.microsoft.com/office/drawing/2014/main" id="{A592E8BD-2687-C086-11A0-278E6B11EC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3144" y="475527"/>
            <a:ext cx="6386286" cy="59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72AB209-918E-0E99-4A2F-20C6FBD9BD02}"/>
              </a:ext>
            </a:extLst>
          </p:cNvPr>
          <p:cNvSpPr>
            <a:spLocks noGrp="1" noChangeArrowheads="1"/>
          </p:cNvSpPr>
          <p:nvPr>
            <p:ph type="title"/>
          </p:nvPr>
        </p:nvSpPr>
        <p:spPr>
          <a:xfrm>
            <a:off x="609600" y="274638"/>
            <a:ext cx="4426857" cy="1143000"/>
          </a:xfrm>
        </p:spPr>
        <p:txBody>
          <a:bodyPr/>
          <a:lstStyle/>
          <a:p>
            <a:r>
              <a:rPr lang="en-US" altLang="en-US" dirty="0"/>
              <a:t>Trophic cascades: criticisms</a:t>
            </a:r>
          </a:p>
        </p:txBody>
      </p:sp>
      <p:sp>
        <p:nvSpPr>
          <p:cNvPr id="79875" name="Content Placeholder 2">
            <a:extLst>
              <a:ext uri="{FF2B5EF4-FFF2-40B4-BE49-F238E27FC236}">
                <a16:creationId xmlns:a16="http://schemas.microsoft.com/office/drawing/2014/main" id="{898A30A5-36F6-0D57-4520-B65C73FD128F}"/>
              </a:ext>
            </a:extLst>
          </p:cNvPr>
          <p:cNvSpPr>
            <a:spLocks noGrp="1" noChangeArrowheads="1"/>
          </p:cNvSpPr>
          <p:nvPr>
            <p:ph idx="1"/>
          </p:nvPr>
        </p:nvSpPr>
        <p:spPr>
          <a:xfrm>
            <a:off x="609600" y="1890487"/>
            <a:ext cx="4688114" cy="4525963"/>
          </a:xfrm>
        </p:spPr>
        <p:txBody>
          <a:bodyPr/>
          <a:lstStyle/>
          <a:p>
            <a:r>
              <a:rPr lang="en-US" altLang="en-US" sz="2800" dirty="0"/>
              <a:t>Trophic cascades are difficult to document because prior conditions not always known</a:t>
            </a:r>
          </a:p>
        </p:txBody>
      </p:sp>
      <p:pic>
        <p:nvPicPr>
          <p:cNvPr id="79876" name="Picture 2">
            <a:extLst>
              <a:ext uri="{FF2B5EF4-FFF2-40B4-BE49-F238E27FC236}">
                <a16:creationId xmlns:a16="http://schemas.microsoft.com/office/drawing/2014/main" id="{30FF3FA7-695B-6A3E-4F7A-CF7AA675D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469" y="274638"/>
            <a:ext cx="4426856" cy="636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5851359D-0B68-BB7F-8041-EE5608B6D0B8}"/>
              </a:ext>
            </a:extLst>
          </p:cNvPr>
          <p:cNvSpPr>
            <a:spLocks noGrp="1" noChangeArrowheads="1"/>
          </p:cNvSpPr>
          <p:nvPr>
            <p:ph type="title"/>
          </p:nvPr>
        </p:nvSpPr>
        <p:spPr>
          <a:xfrm>
            <a:off x="609600" y="274638"/>
            <a:ext cx="5384800" cy="1143000"/>
          </a:xfrm>
        </p:spPr>
        <p:txBody>
          <a:bodyPr/>
          <a:lstStyle/>
          <a:p>
            <a:r>
              <a:rPr lang="en-US" altLang="en-US" dirty="0"/>
              <a:t>Trophic cascades: criticisms</a:t>
            </a:r>
          </a:p>
        </p:txBody>
      </p:sp>
      <p:sp>
        <p:nvSpPr>
          <p:cNvPr id="81923" name="Content Placeholder 2">
            <a:extLst>
              <a:ext uri="{FF2B5EF4-FFF2-40B4-BE49-F238E27FC236}">
                <a16:creationId xmlns:a16="http://schemas.microsoft.com/office/drawing/2014/main" id="{9947AC47-506E-EF3E-8080-EC2658CC2A6C}"/>
              </a:ext>
            </a:extLst>
          </p:cNvPr>
          <p:cNvSpPr>
            <a:spLocks noGrp="1" noChangeArrowheads="1"/>
          </p:cNvSpPr>
          <p:nvPr>
            <p:ph idx="1"/>
          </p:nvPr>
        </p:nvSpPr>
        <p:spPr>
          <a:xfrm>
            <a:off x="609600" y="1600201"/>
            <a:ext cx="3228976" cy="4525963"/>
          </a:xfrm>
        </p:spPr>
        <p:txBody>
          <a:bodyPr/>
          <a:lstStyle/>
          <a:p>
            <a:r>
              <a:rPr lang="en-US" altLang="en-US" dirty="0"/>
              <a:t>Trophic cascade may overemphasize the importance of top-down controls over bottom-up or other types of controls.</a:t>
            </a:r>
          </a:p>
        </p:txBody>
      </p:sp>
      <p:pic>
        <p:nvPicPr>
          <p:cNvPr id="81924" name="Picture 4" descr="C:\Documents and Settings\tony\Desktop\1284_image2_Energy_Pyramid_for_Galvbay.jpg">
            <a:extLst>
              <a:ext uri="{FF2B5EF4-FFF2-40B4-BE49-F238E27FC236}">
                <a16:creationId xmlns:a16="http://schemas.microsoft.com/office/drawing/2014/main" id="{BEAF4EA4-52D4-E653-C6C2-6FBCF994A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314" y="399143"/>
            <a:ext cx="5565797" cy="618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FFE0948F-2210-9172-2916-6C1699648CA2}"/>
              </a:ext>
            </a:extLst>
          </p:cNvPr>
          <p:cNvSpPr>
            <a:spLocks noGrp="1" noChangeArrowheads="1"/>
          </p:cNvSpPr>
          <p:nvPr>
            <p:ph type="title"/>
          </p:nvPr>
        </p:nvSpPr>
        <p:spPr>
          <a:xfrm>
            <a:off x="492917" y="564924"/>
            <a:ext cx="5313363" cy="1143000"/>
          </a:xfrm>
        </p:spPr>
        <p:txBody>
          <a:bodyPr/>
          <a:lstStyle/>
          <a:p>
            <a:r>
              <a:rPr lang="en-US" altLang="en-US" dirty="0"/>
              <a:t>Trophic cascades: criticisms</a:t>
            </a:r>
          </a:p>
        </p:txBody>
      </p:sp>
      <p:sp>
        <p:nvSpPr>
          <p:cNvPr id="86019" name="Content Placeholder 2">
            <a:extLst>
              <a:ext uri="{FF2B5EF4-FFF2-40B4-BE49-F238E27FC236}">
                <a16:creationId xmlns:a16="http://schemas.microsoft.com/office/drawing/2014/main" id="{3F34560F-8E41-E4F7-B10F-FF19FDEB1EB0}"/>
              </a:ext>
            </a:extLst>
          </p:cNvPr>
          <p:cNvSpPr>
            <a:spLocks noGrp="1" noChangeArrowheads="1"/>
          </p:cNvSpPr>
          <p:nvPr>
            <p:ph idx="1"/>
          </p:nvPr>
        </p:nvSpPr>
        <p:spPr>
          <a:xfrm>
            <a:off x="609600" y="2110469"/>
            <a:ext cx="5079999" cy="4525963"/>
          </a:xfrm>
        </p:spPr>
        <p:txBody>
          <a:bodyPr/>
          <a:lstStyle/>
          <a:p>
            <a:r>
              <a:rPr lang="en-US" altLang="en-US" sz="2800" dirty="0"/>
              <a:t>Changes in predator abundance can have different outcomes depending upon context. </a:t>
            </a:r>
          </a:p>
          <a:p>
            <a:pPr lvl="1"/>
            <a:r>
              <a:rPr lang="en-US" altLang="en-US" sz="2400" dirty="0"/>
              <a:t>Hunting and culling of older male cougars brought in more males</a:t>
            </a:r>
          </a:p>
        </p:txBody>
      </p:sp>
      <p:pic>
        <p:nvPicPr>
          <p:cNvPr id="86020" name="Picture 1">
            <a:extLst>
              <a:ext uri="{FF2B5EF4-FFF2-40B4-BE49-F238E27FC236}">
                <a16:creationId xmlns:a16="http://schemas.microsoft.com/office/drawing/2014/main" id="{AB93F3A6-3876-2F32-F6F2-5CAD668EA2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963" y="420915"/>
            <a:ext cx="603461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B1F3169-4F16-892B-E3B2-A892200F6378}"/>
              </a:ext>
            </a:extLst>
          </p:cNvPr>
          <p:cNvSpPr>
            <a:spLocks noGrp="1"/>
          </p:cNvSpPr>
          <p:nvPr>
            <p:ph type="title"/>
          </p:nvPr>
        </p:nvSpPr>
        <p:spPr>
          <a:xfrm>
            <a:off x="609600" y="274638"/>
            <a:ext cx="10972800" cy="1143000"/>
          </a:xfrm>
        </p:spPr>
        <p:txBody>
          <a:bodyPr wrap="square" anchor="ctr">
            <a:normAutofit/>
          </a:bodyPr>
          <a:lstStyle/>
          <a:p>
            <a:pPr>
              <a:defRPr/>
            </a:pPr>
            <a:r>
              <a:rPr lang="en-US" dirty="0"/>
              <a:t>Red Queen Hypothesis (Van Valen, 1973)</a:t>
            </a:r>
          </a:p>
        </p:txBody>
      </p:sp>
      <p:sp>
        <p:nvSpPr>
          <p:cNvPr id="15363" name="Content Placeholder 2">
            <a:extLst>
              <a:ext uri="{FF2B5EF4-FFF2-40B4-BE49-F238E27FC236}">
                <a16:creationId xmlns:a16="http://schemas.microsoft.com/office/drawing/2014/main" id="{E5CC1793-ABA3-04F4-632B-F939DF249CED}"/>
              </a:ext>
            </a:extLst>
          </p:cNvPr>
          <p:cNvSpPr>
            <a:spLocks noGrp="1"/>
          </p:cNvSpPr>
          <p:nvPr>
            <p:ph sz="half" idx="1"/>
          </p:nvPr>
        </p:nvSpPr>
        <p:spPr>
          <a:xfrm>
            <a:off x="609600" y="1600201"/>
            <a:ext cx="5384800" cy="4525963"/>
          </a:xfrm>
        </p:spPr>
        <p:txBody>
          <a:bodyPr wrap="square" anchor="t">
            <a:normAutofit/>
          </a:bodyPr>
          <a:lstStyle/>
          <a:p>
            <a:pPr>
              <a:defRPr/>
            </a:pPr>
            <a:r>
              <a:rPr lang="en-US" altLang="en-US" dirty="0"/>
              <a:t>Never-ending evolutionary interactions between predators and prey, herbivores and plants</a:t>
            </a:r>
          </a:p>
          <a:p>
            <a:pPr marL="457200" lvl="1" indent="0">
              <a:buNone/>
              <a:defRPr/>
            </a:pPr>
            <a:endParaRPr lang="en-US" altLang="en-US" sz="2800" dirty="0"/>
          </a:p>
          <a:p>
            <a:pPr lvl="1">
              <a:defRPr/>
            </a:pPr>
            <a:endParaRPr lang="en-US" altLang="en-US" sz="2800" dirty="0"/>
          </a:p>
          <a:p>
            <a:pPr>
              <a:defRPr/>
            </a:pPr>
            <a:endParaRPr lang="en-US" altLang="en-US" dirty="0"/>
          </a:p>
        </p:txBody>
      </p:sp>
      <p:pic>
        <p:nvPicPr>
          <p:cNvPr id="10244" name="Picture 4" descr="C:\Documents and Settings\Tony Stallins\Desktop\Red-Queen-733517.jpg">
            <a:extLst>
              <a:ext uri="{FF2B5EF4-FFF2-40B4-BE49-F238E27FC236}">
                <a16:creationId xmlns:a16="http://schemas.microsoft.com/office/drawing/2014/main" id="{C60D9B8C-75AF-BD53-E90E-A1F93DE09C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97600" y="1802445"/>
            <a:ext cx="5384800" cy="4121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7B2070A8-F79F-A604-1476-1B889A959DEA}"/>
              </a:ext>
            </a:extLst>
          </p:cNvPr>
          <p:cNvSpPr>
            <a:spLocks noGrp="1" noChangeArrowheads="1"/>
          </p:cNvSpPr>
          <p:nvPr>
            <p:ph type="title"/>
          </p:nvPr>
        </p:nvSpPr>
        <p:spPr>
          <a:xfrm>
            <a:off x="609600" y="274638"/>
            <a:ext cx="10972800" cy="1143000"/>
          </a:xfrm>
        </p:spPr>
        <p:txBody>
          <a:bodyPr vert="horz" wrap="square" lIns="91440" tIns="45720" rIns="91440" bIns="45720" numCol="1" anchor="ctr" anchorCtr="0" compatLnSpc="1">
            <a:prstTxWarp prst="textNoShape">
              <a:avLst/>
            </a:prstTxWarp>
            <a:normAutofit/>
          </a:bodyPr>
          <a:lstStyle/>
          <a:p>
            <a:r>
              <a:rPr lang="en-US" altLang="en-US" dirty="0">
                <a:latin typeface="+mj-lt"/>
                <a:ea typeface="+mj-ea"/>
                <a:cs typeface="+mj-cs"/>
              </a:rPr>
              <a:t>Trophic cascades: criticisms</a:t>
            </a:r>
          </a:p>
        </p:txBody>
      </p:sp>
      <p:pic>
        <p:nvPicPr>
          <p:cNvPr id="88068" name="Picture 2" descr="http://treatyrepublic.net/images/2010/martu-hunter.jpg">
            <a:extLst>
              <a:ext uri="{FF2B5EF4-FFF2-40B4-BE49-F238E27FC236}">
                <a16:creationId xmlns:a16="http://schemas.microsoft.com/office/drawing/2014/main" id="{2F30B126-1066-DF81-B8A4-A4E81DEA74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242" y="1778677"/>
            <a:ext cx="6086906" cy="4032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8067" name="Content Placeholder 2">
            <a:extLst>
              <a:ext uri="{FF2B5EF4-FFF2-40B4-BE49-F238E27FC236}">
                <a16:creationId xmlns:a16="http://schemas.microsoft.com/office/drawing/2014/main" id="{630F056B-89B6-E28F-C3E6-D1C316964767}"/>
              </a:ext>
            </a:extLst>
          </p:cNvPr>
          <p:cNvSpPr>
            <a:spLocks noGrp="1" noChangeArrowheads="1"/>
          </p:cNvSpPr>
          <p:nvPr>
            <p:ph sz="quarter" idx="2"/>
          </p:nvPr>
        </p:nvSpPr>
        <p:spPr>
          <a:xfrm>
            <a:off x="6197600" y="1600200"/>
            <a:ext cx="5384800" cy="2185988"/>
          </a:xfrm>
        </p:spPr>
        <p:txBody>
          <a:bodyPr vert="horz" wrap="square" lIns="91440" tIns="45720" rIns="91440" bIns="45720" numCol="1" anchor="t" anchorCtr="0" compatLnSpc="1">
            <a:prstTxWarp prst="textNoShape">
              <a:avLst/>
            </a:prstTxWarp>
            <a:normAutofit/>
          </a:bodyPr>
          <a:lstStyle/>
          <a:p>
            <a:r>
              <a:rPr lang="en-US" altLang="en-US" dirty="0"/>
              <a:t>Many interacting factors in space and time: loss of predators rarely occurs in the absence of other changes</a:t>
            </a:r>
          </a:p>
        </p:txBody>
      </p:sp>
      <p:sp>
        <p:nvSpPr>
          <p:cNvPr id="88069" name="Rectangle 4">
            <a:extLst>
              <a:ext uri="{FF2B5EF4-FFF2-40B4-BE49-F238E27FC236}">
                <a16:creationId xmlns:a16="http://schemas.microsoft.com/office/drawing/2014/main" id="{7C2E55E9-A89A-3EBC-3FC3-BD27E978E9E7}"/>
              </a:ext>
            </a:extLst>
          </p:cNvPr>
          <p:cNvSpPr>
            <a:spLocks noChangeArrowheads="1"/>
          </p:cNvSpPr>
          <p:nvPr/>
        </p:nvSpPr>
        <p:spPr bwMode="auto">
          <a:xfrm>
            <a:off x="6197600" y="3938589"/>
            <a:ext cx="53848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a:lnSpc>
                <a:spcPct val="90000"/>
              </a:lnSpc>
              <a:buFontTx/>
              <a:buNone/>
            </a:pPr>
            <a:r>
              <a:rPr lang="en-US" altLang="en-US" sz="2000" dirty="0">
                <a:latin typeface="+mn-lt"/>
              </a:rPr>
              <a:t>Aboriginal fire stick farming has declined as fewer individuals practice it.  Fewer fires, led to greater build up of fuel and leaf litter and consequently larger, higher temperature fires occurred. This left understory more open and made predation on marsupials by cats and foxes easier. These changes accompanied the decline of the dingo.</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567B14D5-D670-5287-6ABE-CE4DC9CFAD49}"/>
              </a:ext>
            </a:extLst>
          </p:cNvPr>
          <p:cNvPicPr>
            <a:picLocks noChangeAspect="1"/>
          </p:cNvPicPr>
          <p:nvPr/>
        </p:nvPicPr>
        <p:blipFill>
          <a:blip r:embed="rId4"/>
          <a:stretch>
            <a:fillRect/>
          </a:stretch>
        </p:blipFill>
        <p:spPr>
          <a:xfrm>
            <a:off x="3470151" y="0"/>
            <a:ext cx="5251697" cy="6858000"/>
          </a:xfrm>
          <a:prstGeom prst="rect">
            <a:avLst/>
          </a:prstGeom>
          <a:ln w="41275">
            <a:solidFill>
              <a:srgbClr val="0070C0"/>
            </a:solidFill>
          </a:ln>
        </p:spPr>
      </p:pic>
    </p:spTree>
    <p:extLst>
      <p:ext uri="{BB962C8B-B14F-4D97-AF65-F5344CB8AC3E}">
        <p14:creationId xmlns:p14="http://schemas.microsoft.com/office/powerpoint/2010/main" val="300394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DC4CBB81-85A8-388E-02BB-C7E1D0095A3A}"/>
              </a:ext>
            </a:extLst>
          </p:cNvPr>
          <p:cNvSpPr>
            <a:spLocks noGrp="1" noChangeArrowheads="1"/>
          </p:cNvSpPr>
          <p:nvPr>
            <p:ph type="title"/>
          </p:nvPr>
        </p:nvSpPr>
        <p:spPr>
          <a:xfrm>
            <a:off x="609600" y="274638"/>
            <a:ext cx="6763657" cy="1143000"/>
          </a:xfrm>
        </p:spPr>
        <p:txBody>
          <a:bodyPr/>
          <a:lstStyle/>
          <a:p>
            <a:r>
              <a:rPr lang="en-US" altLang="en-US" dirty="0"/>
              <a:t>Revisiting the Yellowstone trophic cascade</a:t>
            </a:r>
          </a:p>
        </p:txBody>
      </p:sp>
      <p:sp>
        <p:nvSpPr>
          <p:cNvPr id="96259" name="Content Placeholder 2">
            <a:extLst>
              <a:ext uri="{FF2B5EF4-FFF2-40B4-BE49-F238E27FC236}">
                <a16:creationId xmlns:a16="http://schemas.microsoft.com/office/drawing/2014/main" id="{0078AE3F-E589-D2AE-2580-46232F1E2A73}"/>
              </a:ext>
            </a:extLst>
          </p:cNvPr>
          <p:cNvSpPr>
            <a:spLocks noGrp="1"/>
          </p:cNvSpPr>
          <p:nvPr>
            <p:ph idx="1"/>
          </p:nvPr>
        </p:nvSpPr>
        <p:spPr>
          <a:xfrm>
            <a:off x="333830" y="1840832"/>
            <a:ext cx="7254422" cy="4742530"/>
          </a:xfrm>
        </p:spPr>
        <p:txBody>
          <a:bodyPr/>
          <a:lstStyle/>
          <a:p>
            <a:pPr>
              <a:defRPr/>
            </a:pPr>
            <a:r>
              <a:rPr lang="en-US" altLang="en-US" sz="2400" dirty="0"/>
              <a:t>Cascading effects of predator absence would have less relevance outside of Yellowstone because of pervasive anthropogenic influences there</a:t>
            </a:r>
          </a:p>
          <a:p>
            <a:pPr>
              <a:defRPr/>
            </a:pPr>
            <a:r>
              <a:rPr lang="en-US" altLang="en-US" sz="2400" dirty="0"/>
              <a:t>In lower 48 only Yellowstone has entire assemblage of large carnivores and ungulates present at end of Pleistocene (and even then, there have been significant human-modification of wildlife abundance in Yellowstone)</a:t>
            </a:r>
          </a:p>
          <a:p>
            <a:pPr>
              <a:defRPr/>
            </a:pPr>
            <a:r>
              <a:rPr lang="en-US" altLang="en-US" sz="2400" dirty="0"/>
              <a:t>Despite this, conservation decisions made in Yellowstone are often weighed heavily when considering conservation strategies in other areas.</a:t>
            </a:r>
          </a:p>
          <a:p>
            <a:pPr marL="0" indent="0">
              <a:buNone/>
              <a:defRPr/>
            </a:pPr>
            <a:r>
              <a:rPr lang="en-US" altLang="en-US" sz="2400" dirty="0"/>
              <a:t> </a:t>
            </a:r>
          </a:p>
          <a:p>
            <a:pPr>
              <a:defRPr/>
            </a:pPr>
            <a:endParaRPr lang="en-US" altLang="en-US" dirty="0"/>
          </a:p>
        </p:txBody>
      </p:sp>
      <p:pic>
        <p:nvPicPr>
          <p:cNvPr id="90116" name="Picture 5">
            <a:extLst>
              <a:ext uri="{FF2B5EF4-FFF2-40B4-BE49-F238E27FC236}">
                <a16:creationId xmlns:a16="http://schemas.microsoft.com/office/drawing/2014/main" id="{09DD4E29-85F4-47A2-2CD6-A47F2F6F2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0571" y="38982"/>
            <a:ext cx="3381829" cy="67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609600" y="274638"/>
            <a:ext cx="10972800" cy="1143000"/>
          </a:xfrm>
        </p:spPr>
        <p:txBody>
          <a:bodyPr vert="horz" wrap="square" lIns="91440" tIns="45720" rIns="91440" bIns="45720" numCol="1" anchor="ctr" anchorCtr="0" compatLnSpc="1">
            <a:prstTxWarp prst="textNoShape">
              <a:avLst/>
            </a:prstTxWarp>
            <a:normAutofit/>
          </a:bodyPr>
          <a:lstStyle/>
          <a:p>
            <a:pPr>
              <a:lnSpc>
                <a:spcPct val="90000"/>
              </a:lnSpc>
            </a:pPr>
            <a:r>
              <a:rPr lang="en-US" altLang="en-US" sz="3700" dirty="0">
                <a:latin typeface="+mj-lt"/>
                <a:ea typeface="+mj-ea"/>
                <a:cs typeface="+mj-cs"/>
              </a:rPr>
              <a:t>Elk numbers also impacted by other grizzlies and cougar</a:t>
            </a:r>
          </a:p>
        </p:txBody>
      </p:sp>
      <p:pic>
        <p:nvPicPr>
          <p:cNvPr id="117764" name="Picture 5" descr="http://www.eastidahonews.com/wp-content/uploads/2013/03/Elk.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64" r="11275" b="2"/>
          <a:stretch/>
        </p:blipFill>
        <p:spPr bwMode="auto">
          <a:xfrm>
            <a:off x="55213" y="1506037"/>
            <a:ext cx="6040787" cy="5077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7763" name="Content Placeholder 2"/>
          <p:cNvSpPr>
            <a:spLocks noGrp="1"/>
          </p:cNvSpPr>
          <p:nvPr>
            <p:ph sz="quarter" idx="2"/>
          </p:nvPr>
        </p:nvSpPr>
        <p:spPr>
          <a:xfrm>
            <a:off x="6197599" y="1600199"/>
            <a:ext cx="5939187" cy="4525963"/>
          </a:xfrm>
        </p:spPr>
        <p:txBody>
          <a:bodyPr vert="horz" wrap="square" lIns="91440" tIns="45720" rIns="91440" bIns="45720" numCol="1" anchor="t" anchorCtr="0" compatLnSpc="1">
            <a:prstTxWarp prst="textNoShape">
              <a:avLst/>
            </a:prstTxWarp>
            <a:normAutofit/>
          </a:bodyPr>
          <a:lstStyle/>
          <a:p>
            <a:pPr>
              <a:lnSpc>
                <a:spcPct val="90000"/>
              </a:lnSpc>
            </a:pPr>
            <a:r>
              <a:rPr lang="en-US" altLang="en-US" sz="2500" dirty="0"/>
              <a:t>Since widespread fire in 1988, drought, human harvest of elk, increased grizzly bear numbers </a:t>
            </a:r>
          </a:p>
          <a:p>
            <a:pPr>
              <a:lnSpc>
                <a:spcPct val="90000"/>
              </a:lnSpc>
            </a:pPr>
            <a:r>
              <a:rPr lang="en-US" altLang="en-US" sz="2500" dirty="0"/>
              <a:t>Elk, particularly young or sick, are predated upon by grizzly bears, which never went extinct from the park</a:t>
            </a:r>
          </a:p>
          <a:p>
            <a:pPr>
              <a:lnSpc>
                <a:spcPct val="90000"/>
              </a:lnSpc>
            </a:pPr>
            <a:r>
              <a:rPr lang="en-US" altLang="en-US" sz="2500" dirty="0"/>
              <a:t>Cougar were hunted out of existence in park in 1926 but returned in 1972</a:t>
            </a:r>
          </a:p>
        </p:txBody>
      </p:sp>
    </p:spTree>
    <p:extLst>
      <p:ext uri="{BB962C8B-B14F-4D97-AF65-F5344CB8AC3E}">
        <p14:creationId xmlns:p14="http://schemas.microsoft.com/office/powerpoint/2010/main" val="1292962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4126" y="27451"/>
            <a:ext cx="9012845" cy="6803098"/>
          </a:xfrm>
        </p:spPr>
      </p:pic>
      <p:sp>
        <p:nvSpPr>
          <p:cNvPr id="5" name="Rectangle 4"/>
          <p:cNvSpPr/>
          <p:nvPr/>
        </p:nvSpPr>
        <p:spPr>
          <a:xfrm>
            <a:off x="2610800" y="2757003"/>
            <a:ext cx="3176917" cy="843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278796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1974"/>
          <a:stretch>
            <a:fillRect/>
          </a:stretch>
        </p:blipFill>
        <p:spPr>
          <a:xfrm>
            <a:off x="1581286" y="-1"/>
            <a:ext cx="9181921" cy="6734629"/>
          </a:xfrm>
        </p:spPr>
      </p:pic>
      <p:sp>
        <p:nvSpPr>
          <p:cNvPr id="5" name="Rectangle 4"/>
          <p:cNvSpPr/>
          <p:nvPr/>
        </p:nvSpPr>
        <p:spPr>
          <a:xfrm>
            <a:off x="2048045" y="2566706"/>
            <a:ext cx="2277212" cy="812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2048045" y="3422367"/>
            <a:ext cx="2277212" cy="812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2048045" y="918568"/>
            <a:ext cx="3177097" cy="9682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802764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t="3052" b="2"/>
          <a:stretch>
            <a:fillRect/>
          </a:stretch>
        </p:blipFill>
        <p:spPr>
          <a:xfrm>
            <a:off x="387229" y="1273657"/>
            <a:ext cx="11098228" cy="4310686"/>
          </a:xfrm>
        </p:spPr>
      </p:pic>
      <p:sp>
        <p:nvSpPr>
          <p:cNvPr id="5" name="Rectangle 4"/>
          <p:cNvSpPr/>
          <p:nvPr/>
        </p:nvSpPr>
        <p:spPr>
          <a:xfrm>
            <a:off x="886335" y="2162461"/>
            <a:ext cx="3351835" cy="12665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9258992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a:xfrm>
            <a:off x="609601" y="274637"/>
            <a:ext cx="4165599" cy="1936353"/>
          </a:xfrm>
        </p:spPr>
        <p:txBody>
          <a:bodyPr/>
          <a:lstStyle/>
          <a:p>
            <a:r>
              <a:rPr lang="en-US" altLang="en-US" dirty="0"/>
              <a:t>Longer growing season</a:t>
            </a:r>
          </a:p>
        </p:txBody>
      </p:sp>
      <p:sp>
        <p:nvSpPr>
          <p:cNvPr id="113667" name="Content Placeholder 2"/>
          <p:cNvSpPr>
            <a:spLocks noGrp="1"/>
          </p:cNvSpPr>
          <p:nvPr>
            <p:ph idx="1"/>
          </p:nvPr>
        </p:nvSpPr>
        <p:spPr>
          <a:xfrm>
            <a:off x="222420" y="2210991"/>
            <a:ext cx="4686464" cy="3394472"/>
          </a:xfrm>
        </p:spPr>
        <p:txBody>
          <a:bodyPr/>
          <a:lstStyle/>
          <a:p>
            <a:r>
              <a:rPr lang="en-US" altLang="en-US" dirty="0"/>
              <a:t>The growing season in Yellowstone has increased 27 days since the elimination of wolves from Yellowstone</a:t>
            </a:r>
          </a:p>
        </p:txBody>
      </p:sp>
      <p:pic>
        <p:nvPicPr>
          <p:cNvPr id="90119" name="Picture 7" descr="Line graph showing changes in the average length of the growing season in western states versus eastern states from 1895 to 2013."/>
          <p:cNvPicPr>
            <a:picLocks noChangeAspect="1" noChangeArrowheads="1"/>
          </p:cNvPicPr>
          <p:nvPr/>
        </p:nvPicPr>
        <p:blipFill>
          <a:blip r:embed="rId3"/>
          <a:srcRect/>
          <a:stretch>
            <a:fillRect/>
          </a:stretch>
        </p:blipFill>
        <p:spPr bwMode="auto">
          <a:xfrm>
            <a:off x="5162382" y="953747"/>
            <a:ext cx="6806945" cy="4950506"/>
          </a:xfrm>
          <a:prstGeom prst="rect">
            <a:avLst/>
          </a:prstGeom>
          <a:noFill/>
          <a:ln>
            <a:solidFill>
              <a:schemeClr val="accent2">
                <a:lumMod val="60000"/>
                <a:lumOff val="40000"/>
              </a:schemeClr>
            </a:solidFill>
          </a:ln>
        </p:spPr>
      </p:pic>
    </p:spTree>
    <p:extLst>
      <p:ext uri="{BB962C8B-B14F-4D97-AF65-F5344CB8AC3E}">
        <p14:creationId xmlns:p14="http://schemas.microsoft.com/office/powerpoint/2010/main" val="1788153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FF25C011-4749-6349-C7BF-DA18460C62C7}"/>
              </a:ext>
            </a:extLst>
          </p:cNvPr>
          <p:cNvSpPr>
            <a:spLocks noGrp="1"/>
          </p:cNvSpPr>
          <p:nvPr>
            <p:ph type="title"/>
          </p:nvPr>
        </p:nvSpPr>
        <p:spPr/>
        <p:txBody>
          <a:bodyPr/>
          <a:lstStyle/>
          <a:p>
            <a:r>
              <a:rPr lang="en-US" altLang="en-US" dirty="0"/>
              <a:t>Competition</a:t>
            </a:r>
          </a:p>
        </p:txBody>
      </p:sp>
      <p:sp>
        <p:nvSpPr>
          <p:cNvPr id="100355" name="Content Placeholder 2">
            <a:extLst>
              <a:ext uri="{FF2B5EF4-FFF2-40B4-BE49-F238E27FC236}">
                <a16:creationId xmlns:a16="http://schemas.microsoft.com/office/drawing/2014/main" id="{6D1094FA-7963-D0F0-F7D3-4782EDE197E6}"/>
              </a:ext>
            </a:extLst>
          </p:cNvPr>
          <p:cNvSpPr>
            <a:spLocks noGrp="1"/>
          </p:cNvSpPr>
          <p:nvPr>
            <p:ph idx="1"/>
          </p:nvPr>
        </p:nvSpPr>
        <p:spPr>
          <a:xfrm>
            <a:off x="609601" y="1706563"/>
            <a:ext cx="11313694" cy="4525962"/>
          </a:xfrm>
        </p:spPr>
        <p:txBody>
          <a:bodyPr/>
          <a:lstStyle/>
          <a:p>
            <a:pPr>
              <a:defRPr/>
            </a:pPr>
            <a:r>
              <a:rPr lang="en-US" altLang="en-US" sz="2800" dirty="0"/>
              <a:t>Costs incurred due to common pursuit of resources (sunlight, water, nutrients, mates)</a:t>
            </a:r>
          </a:p>
          <a:p>
            <a:pPr lvl="1">
              <a:defRPr/>
            </a:pPr>
            <a:r>
              <a:rPr lang="en-US" altLang="en-US" sz="2400" dirty="0"/>
              <a:t>Intraspecific competition (within the same species)</a:t>
            </a:r>
          </a:p>
          <a:p>
            <a:pPr lvl="2">
              <a:defRPr/>
            </a:pPr>
            <a:r>
              <a:rPr lang="en-US" altLang="en-US" sz="2000" dirty="0"/>
              <a:t>Tree seedlings that sprout underneath their parent tree</a:t>
            </a:r>
          </a:p>
          <a:p>
            <a:pPr lvl="2">
              <a:defRPr/>
            </a:pPr>
            <a:r>
              <a:rPr lang="en-US" altLang="en-US" sz="2000" dirty="0"/>
              <a:t>Siblings competing for resources provided by the parent</a:t>
            </a:r>
          </a:p>
          <a:p>
            <a:pPr lvl="1">
              <a:defRPr/>
            </a:pPr>
            <a:r>
              <a:rPr lang="en-US" altLang="en-US" sz="2400" dirty="0"/>
              <a:t>Interspecific competition (between different species)</a:t>
            </a:r>
          </a:p>
          <a:p>
            <a:pPr>
              <a:defRPr/>
            </a:pPr>
            <a:r>
              <a:rPr lang="en-US" altLang="en-US" sz="2800" dirty="0"/>
              <a:t>Many different competition-related concepts</a:t>
            </a:r>
          </a:p>
          <a:p>
            <a:pPr marL="914400" lvl="2" indent="0">
              <a:buNone/>
              <a:defRPr/>
            </a:pPr>
            <a:endParaRPr lang="en-US" altLang="en-US" sz="2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a:extLst>
              <a:ext uri="{FF2B5EF4-FFF2-40B4-BE49-F238E27FC236}">
                <a16:creationId xmlns:a16="http://schemas.microsoft.com/office/drawing/2014/main" id="{DC08C39B-1C53-7CE8-F1EB-173059D44E2D}"/>
              </a:ext>
            </a:extLst>
          </p:cNvPr>
          <p:cNvPicPr>
            <a:picLocks noChangeAspect="1"/>
          </p:cNvPicPr>
          <p:nvPr/>
        </p:nvPicPr>
        <p:blipFill>
          <a:blip r:embed="rId3">
            <a:extLst>
              <a:ext uri="{28A0092B-C50C-407E-A947-70E740481C1C}">
                <a14:useLocalDpi xmlns:a14="http://schemas.microsoft.com/office/drawing/2010/main" val="0"/>
              </a:ext>
            </a:extLst>
          </a:blip>
          <a:srcRect l="19872" t="22466" r="18901" b="28789"/>
          <a:stretch>
            <a:fillRect/>
          </a:stretch>
        </p:blipFill>
        <p:spPr bwMode="auto">
          <a:xfrm>
            <a:off x="6103938" y="1022350"/>
            <a:ext cx="43688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1">
            <a:extLst>
              <a:ext uri="{FF2B5EF4-FFF2-40B4-BE49-F238E27FC236}">
                <a16:creationId xmlns:a16="http://schemas.microsoft.com/office/drawing/2014/main" id="{718613D5-8618-2576-680F-E10E42B63ADE}"/>
              </a:ext>
            </a:extLst>
          </p:cNvPr>
          <p:cNvSpPr>
            <a:spLocks noGrp="1"/>
          </p:cNvSpPr>
          <p:nvPr>
            <p:ph type="title"/>
          </p:nvPr>
        </p:nvSpPr>
        <p:spPr>
          <a:xfrm>
            <a:off x="1795463" y="-120650"/>
            <a:ext cx="8229600" cy="1143000"/>
          </a:xfrm>
        </p:spPr>
        <p:txBody>
          <a:bodyPr/>
          <a:lstStyle/>
          <a:p>
            <a:r>
              <a:rPr lang="en-US" altLang="en-US" dirty="0"/>
              <a:t>Competitive exclusion</a:t>
            </a:r>
          </a:p>
        </p:txBody>
      </p:sp>
      <p:pic>
        <p:nvPicPr>
          <p:cNvPr id="102404" name="Picture 2" descr="C:\Users\JAS\Desktop\microsoft-monopoly4.jpg">
            <a:extLst>
              <a:ext uri="{FF2B5EF4-FFF2-40B4-BE49-F238E27FC236}">
                <a16:creationId xmlns:a16="http://schemas.microsoft.com/office/drawing/2014/main" id="{B2736655-B8B0-8641-689C-E06A9DBEA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739" y="1036638"/>
            <a:ext cx="327342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2">
            <a:extLst>
              <a:ext uri="{FF2B5EF4-FFF2-40B4-BE49-F238E27FC236}">
                <a16:creationId xmlns:a16="http://schemas.microsoft.com/office/drawing/2014/main" id="{DE7F8BC0-952E-D3C6-3603-7F605880E6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13064" y="3667126"/>
            <a:ext cx="2897187"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4">
            <a:extLst>
              <a:ext uri="{FF2B5EF4-FFF2-40B4-BE49-F238E27FC236}">
                <a16:creationId xmlns:a16="http://schemas.microsoft.com/office/drawing/2014/main" id="{99B49311-47FD-AACD-C5FB-EACF20D8D620}"/>
              </a:ext>
            </a:extLst>
          </p:cNvPr>
          <p:cNvPicPr>
            <a:picLocks noChangeAspect="1"/>
          </p:cNvPicPr>
          <p:nvPr/>
        </p:nvPicPr>
        <p:blipFill>
          <a:blip r:embed="rId6">
            <a:extLst>
              <a:ext uri="{28A0092B-C50C-407E-A947-70E740481C1C}">
                <a14:useLocalDpi xmlns:a14="http://schemas.microsoft.com/office/drawing/2010/main" val="0"/>
              </a:ext>
            </a:extLst>
          </a:blip>
          <a:srcRect t="22008" b="19539"/>
          <a:stretch>
            <a:fillRect/>
          </a:stretch>
        </p:blipFill>
        <p:spPr bwMode="auto">
          <a:xfrm>
            <a:off x="5999164" y="3667125"/>
            <a:ext cx="39211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Documents and Settings\Jon Anthony Stallins\Desktop\untitled.bmp">
            <a:extLst>
              <a:ext uri="{FF2B5EF4-FFF2-40B4-BE49-F238E27FC236}">
                <a16:creationId xmlns:a16="http://schemas.microsoft.com/office/drawing/2014/main" id="{E4A38237-A1A5-72FF-F15C-2317A53E6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47" y="1974994"/>
            <a:ext cx="7147694" cy="39856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descr="C:\Documents and Settings\Jon Anthony Stallins\Desktop\CRB14.jpg">
            <a:extLst>
              <a:ext uri="{FF2B5EF4-FFF2-40B4-BE49-F238E27FC236}">
                <a16:creationId xmlns:a16="http://schemas.microsoft.com/office/drawing/2014/main" id="{B5DA48F3-2CAF-A787-738C-C9047D27F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5" y="1974994"/>
            <a:ext cx="2617787" cy="39856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Documents and Settings\tony\Desktop\Hendricks_claw_sm.jpg">
            <a:extLst>
              <a:ext uri="{FF2B5EF4-FFF2-40B4-BE49-F238E27FC236}">
                <a16:creationId xmlns:a16="http://schemas.microsoft.com/office/drawing/2014/main" id="{ACB9FC35-8129-8F1D-00FD-FBC90668D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5438" y="1974994"/>
            <a:ext cx="4260417" cy="39092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1">
            <a:extLst>
              <a:ext uri="{FF2B5EF4-FFF2-40B4-BE49-F238E27FC236}">
                <a16:creationId xmlns:a16="http://schemas.microsoft.com/office/drawing/2014/main" id="{39FAB5B3-8D09-5400-838D-2703634CF7D0}"/>
              </a:ext>
            </a:extLst>
          </p:cNvPr>
          <p:cNvSpPr>
            <a:spLocks noGrp="1" noChangeArrowheads="1"/>
          </p:cNvSpPr>
          <p:nvPr>
            <p:ph type="title"/>
          </p:nvPr>
        </p:nvSpPr>
        <p:spPr>
          <a:xfrm>
            <a:off x="609600" y="274638"/>
            <a:ext cx="10972800" cy="1143000"/>
          </a:xfrm>
        </p:spPr>
        <p:txBody>
          <a:bodyPr wrap="square" anchor="ctr">
            <a:normAutofit fontScale="90000"/>
          </a:bodyPr>
          <a:lstStyle/>
          <a:p>
            <a:r>
              <a:rPr lang="en-US" altLang="en-US" dirty="0"/>
              <a:t>Selective predation - snail evolution and crab predation</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C48F4EE5-4173-C69F-1164-759CF3613C6B}"/>
              </a:ext>
            </a:extLst>
          </p:cNvPr>
          <p:cNvSpPr>
            <a:spLocks noGrp="1"/>
          </p:cNvSpPr>
          <p:nvPr>
            <p:ph type="title"/>
          </p:nvPr>
        </p:nvSpPr>
        <p:spPr>
          <a:xfrm>
            <a:off x="1524793" y="142290"/>
            <a:ext cx="9142413" cy="1143000"/>
          </a:xfrm>
        </p:spPr>
        <p:txBody>
          <a:bodyPr/>
          <a:lstStyle/>
          <a:p>
            <a:r>
              <a:rPr lang="en-US" altLang="en-US" dirty="0"/>
              <a:t>Character displacement </a:t>
            </a:r>
          </a:p>
        </p:txBody>
      </p:sp>
      <p:pic>
        <p:nvPicPr>
          <p:cNvPr id="104451" name="Picture 4" descr="beak depth">
            <a:extLst>
              <a:ext uri="{FF2B5EF4-FFF2-40B4-BE49-F238E27FC236}">
                <a16:creationId xmlns:a16="http://schemas.microsoft.com/office/drawing/2014/main" id="{D1BE504E-B70C-3334-7CFB-051F23CE6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3" t="145" r="31709" b="24512"/>
          <a:stretch>
            <a:fillRect/>
          </a:stretch>
        </p:blipFill>
        <p:spPr bwMode="auto">
          <a:xfrm>
            <a:off x="4451351" y="1402573"/>
            <a:ext cx="6629733" cy="5080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3">
            <a:extLst>
              <a:ext uri="{FF2B5EF4-FFF2-40B4-BE49-F238E27FC236}">
                <a16:creationId xmlns:a16="http://schemas.microsoft.com/office/drawing/2014/main" id="{D5D4A544-3B80-7367-D229-DAF1F3100187}"/>
              </a:ext>
            </a:extLst>
          </p:cNvPr>
          <p:cNvSpPr>
            <a:spLocks noChangeArrowheads="1"/>
          </p:cNvSpPr>
          <p:nvPr/>
        </p:nvSpPr>
        <p:spPr bwMode="auto">
          <a:xfrm>
            <a:off x="409075" y="1817689"/>
            <a:ext cx="3926390" cy="304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hangingPunct="1">
              <a:spcBef>
                <a:spcPct val="0"/>
              </a:spcBef>
              <a:defRPr/>
            </a:pPr>
            <a:r>
              <a:rPr lang="en-US" altLang="en-US" sz="2400" dirty="0">
                <a:latin typeface="+mn-lt"/>
              </a:rPr>
              <a:t>Character displacement, along with resource partitioning and habitat shift are solutions to coexistence that circumvent competive exclusion and local extinction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9BE97CFC-BAFA-860B-892E-903460FDDA57}"/>
              </a:ext>
            </a:extLst>
          </p:cNvPr>
          <p:cNvSpPr>
            <a:spLocks noGrp="1"/>
          </p:cNvSpPr>
          <p:nvPr>
            <p:ph type="title"/>
          </p:nvPr>
        </p:nvSpPr>
        <p:spPr/>
        <p:txBody>
          <a:bodyPr/>
          <a:lstStyle/>
          <a:p>
            <a:r>
              <a:rPr lang="en-US" altLang="en-US" sz="4000" dirty="0"/>
              <a:t>Habitat shift and resource partitioning</a:t>
            </a:r>
            <a:endParaRPr lang="en-US" altLang="en-US" dirty="0"/>
          </a:p>
        </p:txBody>
      </p:sp>
      <p:pic>
        <p:nvPicPr>
          <p:cNvPr id="106499" name="Picture 5" descr="C:\Documents and Settings\Tony Stallins\Desktop\tamidors.jpg">
            <a:extLst>
              <a:ext uri="{FF2B5EF4-FFF2-40B4-BE49-F238E27FC236}">
                <a16:creationId xmlns:a16="http://schemas.microsoft.com/office/drawing/2014/main" id="{3105D1E1-8CE6-79B1-31D4-F01F6FEEA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7793"/>
          <a:stretch>
            <a:fillRect/>
          </a:stretch>
        </p:blipFill>
        <p:spPr bwMode="auto">
          <a:xfrm>
            <a:off x="1706563" y="1612901"/>
            <a:ext cx="4895850"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Rectangle 5">
            <a:extLst>
              <a:ext uri="{FF2B5EF4-FFF2-40B4-BE49-F238E27FC236}">
                <a16:creationId xmlns:a16="http://schemas.microsoft.com/office/drawing/2014/main" id="{2C961796-D84B-873D-FEB8-9F964B5D33F1}"/>
              </a:ext>
            </a:extLst>
          </p:cNvPr>
          <p:cNvSpPr>
            <a:spLocks noChangeArrowheads="1"/>
          </p:cNvSpPr>
          <p:nvPr/>
        </p:nvSpPr>
        <p:spPr bwMode="auto">
          <a:xfrm>
            <a:off x="1600200" y="6172200"/>
            <a:ext cx="3719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800" dirty="0">
                <a:latin typeface="Arial" panose="020B0604020202020204" pitchFamily="34" charset="0"/>
              </a:rPr>
              <a:t>Cliff chipmunk, </a:t>
            </a:r>
            <a:r>
              <a:rPr lang="en-US" altLang="en-US" sz="1800" i="1" dirty="0">
                <a:latin typeface="Arial" panose="020B0604020202020204" pitchFamily="34" charset="0"/>
              </a:rPr>
              <a:t>Neotamias dorsalis</a:t>
            </a:r>
          </a:p>
        </p:txBody>
      </p:sp>
      <p:pic>
        <p:nvPicPr>
          <p:cNvPr id="106501" name="Picture 6" descr="Streifenhörnchen Zion.jpg">
            <a:extLst>
              <a:ext uri="{FF2B5EF4-FFF2-40B4-BE49-F238E27FC236}">
                <a16:creationId xmlns:a16="http://schemas.microsoft.com/office/drawing/2014/main" id="{C24E2B98-8295-6550-B1EC-24CD5A886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620" r="23766"/>
          <a:stretch>
            <a:fillRect/>
          </a:stretch>
        </p:blipFill>
        <p:spPr bwMode="auto">
          <a:xfrm>
            <a:off x="6145213" y="1631950"/>
            <a:ext cx="4354512"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2" name="TextBox 5">
            <a:extLst>
              <a:ext uri="{FF2B5EF4-FFF2-40B4-BE49-F238E27FC236}">
                <a16:creationId xmlns:a16="http://schemas.microsoft.com/office/drawing/2014/main" id="{3B06809A-CC4E-E3C4-CE5E-957C2C0F1879}"/>
              </a:ext>
            </a:extLst>
          </p:cNvPr>
          <p:cNvSpPr txBox="1">
            <a:spLocks noChangeArrowheads="1"/>
          </p:cNvSpPr>
          <p:nvPr/>
        </p:nvSpPr>
        <p:spPr bwMode="auto">
          <a:xfrm>
            <a:off x="6096001" y="6172200"/>
            <a:ext cx="4019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a:spcBef>
                <a:spcPct val="0"/>
              </a:spcBef>
              <a:buFontTx/>
              <a:buNone/>
            </a:pPr>
            <a:r>
              <a:rPr lang="en-US" altLang="en-US" sz="1800" dirty="0">
                <a:latin typeface="Arial" panose="020B0604020202020204" pitchFamily="34" charset="0"/>
              </a:rPr>
              <a:t>Uinta chipmunk, Neotamias umbrinus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C:\Documents and Settings\Tony Stallins\Desktop\new-2.jpg">
            <a:extLst>
              <a:ext uri="{FF2B5EF4-FFF2-40B4-BE49-F238E27FC236}">
                <a16:creationId xmlns:a16="http://schemas.microsoft.com/office/drawing/2014/main" id="{D704FE18-6468-1090-F9A5-D87F78BEE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860"/>
          <a:stretch>
            <a:fillRect/>
          </a:stretch>
        </p:blipFill>
        <p:spPr bwMode="auto">
          <a:xfrm>
            <a:off x="188543" y="682542"/>
            <a:ext cx="11814913" cy="549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EAB9754C-60FD-AE6E-5ABE-7F344451DE7A}"/>
              </a:ext>
            </a:extLst>
          </p:cNvPr>
          <p:cNvSpPr>
            <a:spLocks noGrp="1"/>
          </p:cNvSpPr>
          <p:nvPr>
            <p:ph type="title"/>
          </p:nvPr>
        </p:nvSpPr>
        <p:spPr/>
        <p:txBody>
          <a:bodyPr/>
          <a:lstStyle/>
          <a:p>
            <a:r>
              <a:rPr lang="en-US" altLang="en-US" dirty="0"/>
              <a:t>Ghost of competition past</a:t>
            </a:r>
          </a:p>
        </p:txBody>
      </p:sp>
      <p:sp>
        <p:nvSpPr>
          <p:cNvPr id="110595" name="Content Placeholder 2">
            <a:extLst>
              <a:ext uri="{FF2B5EF4-FFF2-40B4-BE49-F238E27FC236}">
                <a16:creationId xmlns:a16="http://schemas.microsoft.com/office/drawing/2014/main" id="{C20E8050-003C-2D27-D2C6-5191527E0224}"/>
              </a:ext>
            </a:extLst>
          </p:cNvPr>
          <p:cNvSpPr>
            <a:spLocks noGrp="1"/>
          </p:cNvSpPr>
          <p:nvPr>
            <p:ph idx="1"/>
          </p:nvPr>
        </p:nvSpPr>
        <p:spPr>
          <a:xfrm>
            <a:off x="336884" y="1657351"/>
            <a:ext cx="4554204" cy="4525963"/>
          </a:xfrm>
        </p:spPr>
        <p:txBody>
          <a:bodyPr/>
          <a:lstStyle/>
          <a:p>
            <a:r>
              <a:rPr lang="en-US" altLang="en-US" sz="2400" dirty="0"/>
              <a:t>Term coined to stress that interspecific competition, acting as an evolutionary force in the past, has often left its mark on the distribution of species, even when there is no present-day competition between them. </a:t>
            </a:r>
          </a:p>
        </p:txBody>
      </p:sp>
      <p:pic>
        <p:nvPicPr>
          <p:cNvPr id="110596" name="Picture 1">
            <a:extLst>
              <a:ext uri="{FF2B5EF4-FFF2-40B4-BE49-F238E27FC236}">
                <a16:creationId xmlns:a16="http://schemas.microsoft.com/office/drawing/2014/main" id="{22709CE1-E6C9-8494-61E2-16F4661B24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1088" y="1611314"/>
            <a:ext cx="6490786" cy="486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CD0BED25-E039-85E9-18DE-D81BEF63F296}"/>
              </a:ext>
            </a:extLst>
          </p:cNvPr>
          <p:cNvSpPr>
            <a:spLocks noGrp="1"/>
          </p:cNvSpPr>
          <p:nvPr>
            <p:ph type="title"/>
          </p:nvPr>
        </p:nvSpPr>
        <p:spPr>
          <a:xfrm>
            <a:off x="1524001" y="274638"/>
            <a:ext cx="9142413" cy="1143000"/>
          </a:xfrm>
        </p:spPr>
        <p:txBody>
          <a:bodyPr/>
          <a:lstStyle/>
          <a:p>
            <a:r>
              <a:rPr lang="en-US" altLang="en-US" sz="4000" dirty="0"/>
              <a:t>Treeline advance reflects not just warming temps but also competition</a:t>
            </a:r>
          </a:p>
        </p:txBody>
      </p:sp>
      <p:pic>
        <p:nvPicPr>
          <p:cNvPr id="112643" name="Content Placeholder 3">
            <a:extLst>
              <a:ext uri="{FF2B5EF4-FFF2-40B4-BE49-F238E27FC236}">
                <a16:creationId xmlns:a16="http://schemas.microsoft.com/office/drawing/2014/main" id="{2653D233-1577-6698-7DD8-ECA38D067E6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68287" y="1582737"/>
            <a:ext cx="5184775" cy="5000625"/>
          </a:xfrm>
        </p:spPr>
      </p:pic>
      <p:sp>
        <p:nvSpPr>
          <p:cNvPr id="2" name="Content Placeholder 2">
            <a:extLst>
              <a:ext uri="{FF2B5EF4-FFF2-40B4-BE49-F238E27FC236}">
                <a16:creationId xmlns:a16="http://schemas.microsoft.com/office/drawing/2014/main" id="{4A4A149B-5140-BC6B-DCCE-A8831D963F71}"/>
              </a:ext>
            </a:extLst>
          </p:cNvPr>
          <p:cNvSpPr txBox="1">
            <a:spLocks/>
          </p:cNvSpPr>
          <p:nvPr/>
        </p:nvSpPr>
        <p:spPr bwMode="auto">
          <a:xfrm>
            <a:off x="336884" y="1657351"/>
            <a:ext cx="45542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spcBef>
                <a:spcPct val="0"/>
              </a:spcBef>
            </a:pPr>
            <a:r>
              <a:rPr lang="en-US" altLang="en-US" sz="2400" dirty="0">
                <a:latin typeface="+mj-lt"/>
              </a:rPr>
              <a:t>Where vegetation cover is sparse, upward change in elevation is greater because there is less competition among plants as they disperse and establish.</a:t>
            </a:r>
          </a:p>
          <a:p>
            <a:pPr>
              <a:spcBef>
                <a:spcPct val="0"/>
              </a:spcBef>
            </a:pPr>
            <a:endParaRPr lang="en-US" altLang="en-US" sz="2400" dirty="0">
              <a:latin typeface="+mj-lt"/>
            </a:endParaRPr>
          </a:p>
          <a:p>
            <a:pPr>
              <a:spcBef>
                <a:spcPct val="0"/>
              </a:spcBef>
            </a:pPr>
            <a:r>
              <a:rPr lang="en-US" altLang="en-US" sz="2400" dirty="0">
                <a:latin typeface="+mj-lt"/>
              </a:rPr>
              <a:t>Biotic interactions and external conditions are intertwined – just as external and internal controls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4210" name="Picture 2" descr="C:\Documents and Settings\Jon Anthony Stallins\My Documents\Backup\Courses\Biogeography\Lectures\CAS\CAS images\epiphytes.jpg">
            <a:extLst>
              <a:ext uri="{FF2B5EF4-FFF2-40B4-BE49-F238E27FC236}">
                <a16:creationId xmlns:a16="http://schemas.microsoft.com/office/drawing/2014/main" id="{EF775C6E-FDE5-BEA3-2BAA-109547739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28575"/>
            <a:ext cx="4608512"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2" descr="C:\Documents and Settings\Jon Anthony Stallins\Desktop\800px-Beaver_dam_in_Tierra_del_Fuego.jpg">
            <a:extLst>
              <a:ext uri="{FF2B5EF4-FFF2-40B4-BE49-F238E27FC236}">
                <a16:creationId xmlns:a16="http://schemas.microsoft.com/office/drawing/2014/main" id="{9398B8CE-C25B-4C34-467B-31D83E99C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A22A-AAA0-F6ED-F12C-AE29D2F81B15}"/>
              </a:ext>
            </a:extLst>
          </p:cNvPr>
          <p:cNvSpPr>
            <a:spLocks noGrp="1"/>
          </p:cNvSpPr>
          <p:nvPr>
            <p:ph type="title"/>
          </p:nvPr>
        </p:nvSpPr>
        <p:spPr/>
        <p:txBody>
          <a:bodyPr/>
          <a:lstStyle/>
          <a:p>
            <a:r>
              <a:rPr lang="en-US" dirty="0"/>
              <a:t>Positive interactions</a:t>
            </a:r>
          </a:p>
        </p:txBody>
      </p:sp>
      <p:sp>
        <p:nvSpPr>
          <p:cNvPr id="3" name="Content Placeholder 2">
            <a:extLst>
              <a:ext uri="{FF2B5EF4-FFF2-40B4-BE49-F238E27FC236}">
                <a16:creationId xmlns:a16="http://schemas.microsoft.com/office/drawing/2014/main" id="{6FEB4619-984D-42BE-B7DB-B4D808E7FE75}"/>
              </a:ext>
            </a:extLst>
          </p:cNvPr>
          <p:cNvSpPr>
            <a:spLocks noGrp="1"/>
          </p:cNvSpPr>
          <p:nvPr>
            <p:ph idx="1"/>
          </p:nvPr>
        </p:nvSpPr>
        <p:spPr/>
        <p:txBody>
          <a:bodyPr/>
          <a:lstStyle/>
          <a:p>
            <a:r>
              <a:rPr lang="en-US" dirty="0"/>
              <a:t>Facilitation - species positively affects another species by making the environment more favorable for the second species, without any direct harm or benefit to itself. </a:t>
            </a:r>
          </a:p>
          <a:p>
            <a:r>
              <a:rPr lang="en-US" dirty="0"/>
              <a:t>Mutualism - interaction in which two different species interact in a way that benefits both of them. </a:t>
            </a:r>
          </a:p>
          <a:p>
            <a:r>
              <a:rPr lang="en-US" dirty="0"/>
              <a:t>Both facilitation and mutualism are important biotic interactions that contribute to the coexistence of different species</a:t>
            </a:r>
          </a:p>
        </p:txBody>
      </p:sp>
    </p:spTree>
    <p:extLst>
      <p:ext uri="{BB962C8B-B14F-4D97-AF65-F5344CB8AC3E}">
        <p14:creationId xmlns:p14="http://schemas.microsoft.com/office/powerpoint/2010/main" val="41824909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30081F92-A394-E951-5AD5-0124710D0098}"/>
              </a:ext>
            </a:extLst>
          </p:cNvPr>
          <p:cNvSpPr>
            <a:spLocks noGrp="1" noChangeArrowheads="1"/>
          </p:cNvSpPr>
          <p:nvPr>
            <p:ph type="title"/>
          </p:nvPr>
        </p:nvSpPr>
        <p:spPr/>
        <p:txBody>
          <a:bodyPr/>
          <a:lstStyle/>
          <a:p>
            <a:r>
              <a:rPr lang="en-US" altLang="en-US" dirty="0"/>
              <a:t>Positive interactions</a:t>
            </a:r>
          </a:p>
        </p:txBody>
      </p:sp>
      <p:sp>
        <p:nvSpPr>
          <p:cNvPr id="86019" name="Content Placeholder 2">
            <a:extLst>
              <a:ext uri="{FF2B5EF4-FFF2-40B4-BE49-F238E27FC236}">
                <a16:creationId xmlns:a16="http://schemas.microsoft.com/office/drawing/2014/main" id="{6529EBD5-4AC6-3FBC-E8E6-282EFA1834B1}"/>
              </a:ext>
            </a:extLst>
          </p:cNvPr>
          <p:cNvSpPr>
            <a:spLocks noGrp="1" noChangeArrowheads="1"/>
          </p:cNvSpPr>
          <p:nvPr>
            <p:ph idx="1"/>
          </p:nvPr>
        </p:nvSpPr>
        <p:spPr>
          <a:xfrm>
            <a:off x="885371" y="1417638"/>
            <a:ext cx="10580915" cy="4525962"/>
          </a:xfrm>
        </p:spPr>
        <p:txBody>
          <a:bodyPr/>
          <a:lstStyle/>
          <a:p>
            <a:r>
              <a:rPr lang="en-US" altLang="en-US" sz="3100" dirty="0"/>
              <a:t>Facilitation and mutualism were topics of interest early in the development of ecology at the start of the 20</a:t>
            </a:r>
            <a:r>
              <a:rPr lang="en-US" altLang="en-US" sz="3100" baseline="30000" dirty="0"/>
              <a:t>th</a:t>
            </a:r>
            <a:r>
              <a:rPr lang="en-US" altLang="en-US" sz="3100" dirty="0"/>
              <a:t> century</a:t>
            </a:r>
          </a:p>
          <a:p>
            <a:r>
              <a:rPr lang="en-US" altLang="en-US" sz="3100" dirty="0"/>
              <a:t>However, competition and antagonistic interactions became to be seen as main structuring agent by early ecologists</a:t>
            </a:r>
          </a:p>
          <a:p>
            <a:r>
              <a:rPr lang="en-US" altLang="en-US" sz="3100" dirty="0"/>
              <a:t>Turn back in the last three decades to positive interactions and the coexistence of both positive and negative interactions</a:t>
            </a:r>
          </a:p>
          <a:p>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a:extLst>
              <a:ext uri="{FF2B5EF4-FFF2-40B4-BE49-F238E27FC236}">
                <a16:creationId xmlns:a16="http://schemas.microsoft.com/office/drawing/2014/main" id="{BD3FA5B3-EDEA-FCC7-60A1-B34C9A7CE623}"/>
              </a:ext>
            </a:extLst>
          </p:cNvPr>
          <p:cNvSpPr>
            <a:spLocks noGrp="1"/>
          </p:cNvSpPr>
          <p:nvPr>
            <p:ph type="title"/>
          </p:nvPr>
        </p:nvSpPr>
        <p:spPr>
          <a:xfrm>
            <a:off x="156411" y="720725"/>
            <a:ext cx="6287253" cy="1143000"/>
          </a:xfrm>
        </p:spPr>
        <p:txBody>
          <a:bodyPr/>
          <a:lstStyle/>
          <a:p>
            <a:r>
              <a:rPr lang="en-US" altLang="en-US" sz="4000" dirty="0"/>
              <a:t>Obligate pollination mutualism</a:t>
            </a:r>
          </a:p>
        </p:txBody>
      </p:sp>
      <p:sp>
        <p:nvSpPr>
          <p:cNvPr id="201731" name="Content Placeholder 2">
            <a:extLst>
              <a:ext uri="{FF2B5EF4-FFF2-40B4-BE49-F238E27FC236}">
                <a16:creationId xmlns:a16="http://schemas.microsoft.com/office/drawing/2014/main" id="{07079C2D-3826-F5A1-3E6C-2869CFFF325F}"/>
              </a:ext>
            </a:extLst>
          </p:cNvPr>
          <p:cNvSpPr>
            <a:spLocks noGrp="1"/>
          </p:cNvSpPr>
          <p:nvPr>
            <p:ph idx="1"/>
          </p:nvPr>
        </p:nvSpPr>
        <p:spPr>
          <a:xfrm>
            <a:off x="413751" y="2332038"/>
            <a:ext cx="5842252" cy="4525962"/>
          </a:xfrm>
        </p:spPr>
        <p:txBody>
          <a:bodyPr/>
          <a:lstStyle/>
          <a:p>
            <a:r>
              <a:rPr lang="en-US" altLang="en-US" sz="2800" dirty="0"/>
              <a:t>For some plants and pollinators</a:t>
            </a:r>
          </a:p>
          <a:p>
            <a:pPr lvl="1"/>
            <a:r>
              <a:rPr lang="en-US" altLang="en-US" sz="2400" dirty="0"/>
              <a:t>Yucca and yucca moth</a:t>
            </a:r>
          </a:p>
          <a:p>
            <a:pPr lvl="1"/>
            <a:r>
              <a:rPr lang="en-US" altLang="en-US" sz="2400" dirty="0"/>
              <a:t>Senita cactus and senita moth</a:t>
            </a:r>
          </a:p>
          <a:p>
            <a:r>
              <a:rPr lang="en-US" altLang="en-US" sz="2800" dirty="0"/>
              <a:t>Indicative of strong co-evolutionary development</a:t>
            </a:r>
          </a:p>
        </p:txBody>
      </p:sp>
      <p:pic>
        <p:nvPicPr>
          <p:cNvPr id="201732" name="Picture 3">
            <a:extLst>
              <a:ext uri="{FF2B5EF4-FFF2-40B4-BE49-F238E27FC236}">
                <a16:creationId xmlns:a16="http://schemas.microsoft.com/office/drawing/2014/main" id="{73C79667-4033-3BFE-CAC5-61C97A0C0E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3664" y="88900"/>
            <a:ext cx="40290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4">
            <a:extLst>
              <a:ext uri="{FF2B5EF4-FFF2-40B4-BE49-F238E27FC236}">
                <a16:creationId xmlns:a16="http://schemas.microsoft.com/office/drawing/2014/main" id="{6523F30B-207F-F467-EC8D-19ABC66E2C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495551"/>
            <a:ext cx="4132262"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descr="C:\Documents and Settings\tony\Desktop\Biogeography\1 Lectures\4 Principles historic\Images Principles historic\clingmansdo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927" y="-10898"/>
            <a:ext cx="10238509" cy="686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7650" name="Title 1"/>
          <p:cNvSpPr>
            <a:spLocks noGrp="1"/>
          </p:cNvSpPr>
          <p:nvPr>
            <p:ph type="title"/>
          </p:nvPr>
        </p:nvSpPr>
        <p:spPr>
          <a:xfrm>
            <a:off x="83127" y="0"/>
            <a:ext cx="12025745" cy="857250"/>
          </a:xfrm>
        </p:spPr>
        <p:txBody>
          <a:bodyPr>
            <a:normAutofit/>
          </a:bodyPr>
          <a:lstStyle/>
          <a:p>
            <a:r>
              <a:rPr lang="en-US" altLang="en-US" sz="3000" dirty="0"/>
              <a:t>Selective predation – herbivory: Fraser fir and balsam wooly adelgid</a:t>
            </a:r>
          </a:p>
        </p:txBody>
      </p:sp>
    </p:spTree>
    <p:extLst>
      <p:ext uri="{BB962C8B-B14F-4D97-AF65-F5344CB8AC3E}">
        <p14:creationId xmlns:p14="http://schemas.microsoft.com/office/powerpoint/2010/main" val="1838577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a:extLst>
              <a:ext uri="{FF2B5EF4-FFF2-40B4-BE49-F238E27FC236}">
                <a16:creationId xmlns:a16="http://schemas.microsoft.com/office/drawing/2014/main" id="{A52FC751-F2FF-BB96-5783-F469B7ACB6F9}"/>
              </a:ext>
            </a:extLst>
          </p:cNvPr>
          <p:cNvSpPr>
            <a:spLocks noGrp="1"/>
          </p:cNvSpPr>
          <p:nvPr>
            <p:ph type="title"/>
          </p:nvPr>
        </p:nvSpPr>
        <p:spPr/>
        <p:txBody>
          <a:bodyPr/>
          <a:lstStyle/>
          <a:p>
            <a:r>
              <a:rPr lang="en-US" altLang="en-US" b="1" dirty="0">
                <a:solidFill>
                  <a:srgbClr val="FF0000"/>
                </a:solidFill>
              </a:rPr>
              <a:t>Red King </a:t>
            </a:r>
            <a:r>
              <a:rPr lang="en-US" altLang="en-US" dirty="0"/>
              <a:t>Effect</a:t>
            </a:r>
          </a:p>
        </p:txBody>
      </p:sp>
      <p:sp>
        <p:nvSpPr>
          <p:cNvPr id="203779" name="Content Placeholder 2">
            <a:extLst>
              <a:ext uri="{FF2B5EF4-FFF2-40B4-BE49-F238E27FC236}">
                <a16:creationId xmlns:a16="http://schemas.microsoft.com/office/drawing/2014/main" id="{FE84F687-816E-5D74-A844-DF06C272C7AD}"/>
              </a:ext>
            </a:extLst>
          </p:cNvPr>
          <p:cNvSpPr>
            <a:spLocks noGrp="1"/>
          </p:cNvSpPr>
          <p:nvPr>
            <p:ph idx="1"/>
          </p:nvPr>
        </p:nvSpPr>
        <p:spPr/>
        <p:txBody>
          <a:bodyPr/>
          <a:lstStyle/>
          <a:p>
            <a:r>
              <a:rPr lang="en-US" altLang="en-US" dirty="0"/>
              <a:t>Red Queen effect arises in negative biotic interactions – constant change and selection</a:t>
            </a:r>
          </a:p>
          <a:p>
            <a:r>
              <a:rPr lang="en-US" altLang="en-US" dirty="0"/>
              <a:t>Is rapid evolution useful in a co-evolutionary mutualistic relationship?</a:t>
            </a:r>
          </a:p>
          <a:p>
            <a:r>
              <a:rPr lang="en-US" altLang="en-US" dirty="0"/>
              <a:t>Not always:  slower evolution may be favored with mutualisms. This is the </a:t>
            </a:r>
            <a:r>
              <a:rPr lang="en-US" altLang="en-US" dirty="0">
                <a:solidFill>
                  <a:srgbClr val="FF0000"/>
                </a:solidFill>
              </a:rPr>
              <a:t>Red King </a:t>
            </a:r>
            <a:r>
              <a:rPr lang="en-US" altLang="en-US" dirty="0"/>
              <a:t>effect</a:t>
            </a:r>
          </a:p>
          <a:p>
            <a:r>
              <a:rPr lang="en-US" altLang="en-US" dirty="0"/>
              <a:t>Biotic interactions have an evolutionary component – time, space, in other words context shape them.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51941D2D-C16C-9219-73DB-A2F5EEE66A73}"/>
              </a:ext>
            </a:extLst>
          </p:cNvPr>
          <p:cNvSpPr>
            <a:spLocks noGrp="1" noChangeArrowheads="1"/>
          </p:cNvSpPr>
          <p:nvPr>
            <p:ph type="title"/>
          </p:nvPr>
        </p:nvSpPr>
        <p:spPr>
          <a:xfrm>
            <a:off x="608641" y="273629"/>
            <a:ext cx="10968960" cy="1143480"/>
          </a:xfrm>
        </p:spPr>
        <p:txBody>
          <a:bodyPr wrap="square" anchor="ctr">
            <a:normAutofit/>
          </a:bodyPr>
          <a:lstStyle/>
          <a:p>
            <a:r>
              <a:rPr lang="en-US" altLang="en-US" dirty="0"/>
              <a:t>Facilitative engineering</a:t>
            </a:r>
          </a:p>
        </p:txBody>
      </p:sp>
      <p:sp>
        <p:nvSpPr>
          <p:cNvPr id="87043" name="Content Placeholder 2">
            <a:extLst>
              <a:ext uri="{FF2B5EF4-FFF2-40B4-BE49-F238E27FC236}">
                <a16:creationId xmlns:a16="http://schemas.microsoft.com/office/drawing/2014/main" id="{A8115932-5C42-12C6-7390-321E281F46F3}"/>
              </a:ext>
            </a:extLst>
          </p:cNvPr>
          <p:cNvSpPr>
            <a:spLocks noGrp="1"/>
          </p:cNvSpPr>
          <p:nvPr>
            <p:ph sz="half" idx="1"/>
          </p:nvPr>
        </p:nvSpPr>
        <p:spPr>
          <a:xfrm>
            <a:off x="608641" y="1604330"/>
            <a:ext cx="10968960" cy="4980041"/>
          </a:xfrm>
        </p:spPr>
        <p:txBody>
          <a:bodyPr wrap="square" anchor="t">
            <a:normAutofit/>
          </a:bodyPr>
          <a:lstStyle/>
          <a:p>
            <a:pPr>
              <a:lnSpc>
                <a:spcPct val="90000"/>
              </a:lnSpc>
              <a:defRPr/>
            </a:pPr>
            <a:r>
              <a:rPr lang="en-US" altLang="en-US" dirty="0"/>
              <a:t>Modification of availability of abiotic or biotic conditions or resources through habitat construction or habitat amelioration (reduction of abiotic or biotic stress)</a:t>
            </a:r>
          </a:p>
          <a:p>
            <a:pPr>
              <a:lnSpc>
                <a:spcPct val="90000"/>
              </a:lnSpc>
              <a:defRPr/>
            </a:pPr>
            <a:r>
              <a:rPr lang="en-US" altLang="en-US" dirty="0"/>
              <a:t>Terms range widely to describe these facilitator taxa, such as ‘ecosystem engineer’ or a ‘driver’ species. Keystone species can be facilitator, but this term is typically applied to species that influence abundances of other species through predation</a:t>
            </a:r>
          </a:p>
          <a:p>
            <a:pPr marL="457200" lvl="1" indent="0">
              <a:lnSpc>
                <a:spcPct val="90000"/>
              </a:lnSpc>
              <a:buNone/>
              <a:defRPr/>
            </a:pPr>
            <a:endParaRPr lang="en-US" altLang="en-US" sz="2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450" name="Picture 2" descr="C:\Documents and Settings\Jon Anthony Stallins\Desktop\streamchum.jpg">
            <a:extLst>
              <a:ext uri="{FF2B5EF4-FFF2-40B4-BE49-F238E27FC236}">
                <a16:creationId xmlns:a16="http://schemas.microsoft.com/office/drawing/2014/main" id="{57883308-8D78-947F-42EA-781EE3B49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Content Placeholder 3">
            <a:extLst>
              <a:ext uri="{FF2B5EF4-FFF2-40B4-BE49-F238E27FC236}">
                <a16:creationId xmlns:a16="http://schemas.microsoft.com/office/drawing/2014/main" id="{C38F32FC-B008-1F47-C2D5-9A028C605F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3974" y="84023"/>
            <a:ext cx="10424051" cy="6689954"/>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7522" name="Picture 2" descr="C:\Documents and Settings\Jon Anthony Stallins\Desktop\187918196_4c7e156fab.jpg">
            <a:extLst>
              <a:ext uri="{FF2B5EF4-FFF2-40B4-BE49-F238E27FC236}">
                <a16:creationId xmlns:a16="http://schemas.microsoft.com/office/drawing/2014/main" id="{E1029CE7-BF5F-5A19-B46E-D79FA8387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763"/>
            <a:ext cx="9096375"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14BA4BC5-488A-D730-2289-A1C58DCE5AFA}"/>
              </a:ext>
            </a:extLst>
          </p:cNvPr>
          <p:cNvSpPr>
            <a:spLocks noGrp="1" noChangeArrowheads="1"/>
          </p:cNvSpPr>
          <p:nvPr>
            <p:ph type="title"/>
          </p:nvPr>
        </p:nvSpPr>
        <p:spPr>
          <a:xfrm>
            <a:off x="1981200" y="396875"/>
            <a:ext cx="8229600" cy="1143000"/>
          </a:xfrm>
        </p:spPr>
        <p:txBody>
          <a:bodyPr/>
          <a:lstStyle/>
          <a:p>
            <a:r>
              <a:rPr lang="en-US" altLang="en-US" dirty="0"/>
              <a:t>Salmonids as ecosystem engineers</a:t>
            </a:r>
          </a:p>
        </p:txBody>
      </p:sp>
      <p:sp>
        <p:nvSpPr>
          <p:cNvPr id="109571" name="Content Placeholder 2">
            <a:extLst>
              <a:ext uri="{FF2B5EF4-FFF2-40B4-BE49-F238E27FC236}">
                <a16:creationId xmlns:a16="http://schemas.microsoft.com/office/drawing/2014/main" id="{E5341AA7-9908-399E-9C52-FE7745F1FCE6}"/>
              </a:ext>
            </a:extLst>
          </p:cNvPr>
          <p:cNvSpPr>
            <a:spLocks noGrp="1" noChangeArrowheads="1"/>
          </p:cNvSpPr>
          <p:nvPr>
            <p:ph idx="1"/>
          </p:nvPr>
        </p:nvSpPr>
        <p:spPr>
          <a:xfrm>
            <a:off x="783771" y="1711326"/>
            <a:ext cx="10668000" cy="4525963"/>
          </a:xfrm>
        </p:spPr>
        <p:txBody>
          <a:bodyPr/>
          <a:lstStyle/>
          <a:p>
            <a:r>
              <a:rPr lang="en-US" altLang="en-US" dirty="0"/>
              <a:t>Direct effects in response to mass spawning of salmonids</a:t>
            </a:r>
          </a:p>
          <a:p>
            <a:pPr lvl="1"/>
            <a:r>
              <a:rPr lang="en-US" altLang="en-US" dirty="0"/>
              <a:t>Changes to streambed topography</a:t>
            </a:r>
          </a:p>
          <a:p>
            <a:pPr lvl="1"/>
            <a:r>
              <a:rPr lang="en-US" altLang="en-US" dirty="0"/>
              <a:t>Changes in volumes of sediment moving through the river</a:t>
            </a:r>
          </a:p>
          <a:p>
            <a:pPr lvl="1"/>
            <a:r>
              <a:rPr lang="en-US" altLang="en-US" dirty="0"/>
              <a:t>Changes in the river channel morphology</a:t>
            </a:r>
          </a:p>
          <a:p>
            <a:r>
              <a:rPr lang="en-US" altLang="en-US" dirty="0"/>
              <a:t>Indirect effects through carcasses</a:t>
            </a:r>
          </a:p>
          <a:p>
            <a:pPr lvl="1"/>
            <a:r>
              <a:rPr lang="en-US" altLang="en-US" dirty="0"/>
              <a:t>Contributes nutrients to the riparian zone, which may influence the vegetation and bank stability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Content Placeholder 3">
            <a:extLst>
              <a:ext uri="{FF2B5EF4-FFF2-40B4-BE49-F238E27FC236}">
                <a16:creationId xmlns:a16="http://schemas.microsoft.com/office/drawing/2014/main" id="{E63CA195-BF8D-9C53-9C33-C8603857F5A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230328"/>
            <a:ext cx="9797142" cy="6658117"/>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Content Placeholder 2">
            <a:extLst>
              <a:ext uri="{FF2B5EF4-FFF2-40B4-BE49-F238E27FC236}">
                <a16:creationId xmlns:a16="http://schemas.microsoft.com/office/drawing/2014/main" id="{CDBACD01-DBF7-087E-4B90-4CEDFCE32962}"/>
              </a:ext>
            </a:extLst>
          </p:cNvPr>
          <p:cNvSpPr>
            <a:spLocks noGrp="1" noChangeArrowheads="1"/>
          </p:cNvSpPr>
          <p:nvPr>
            <p:ph idx="1"/>
          </p:nvPr>
        </p:nvSpPr>
        <p:spPr>
          <a:xfrm>
            <a:off x="464457" y="1784351"/>
            <a:ext cx="11524343" cy="5305425"/>
          </a:xfrm>
        </p:spPr>
        <p:txBody>
          <a:bodyPr/>
          <a:lstStyle/>
          <a:p>
            <a:r>
              <a:rPr lang="en-US" altLang="en-US" dirty="0"/>
              <a:t>Shape ecosystems of entire continents</a:t>
            </a:r>
          </a:p>
          <a:p>
            <a:r>
              <a:rPr lang="en-US" altLang="en-US" dirty="0"/>
              <a:t>Whales, sea birds, salmon, and bison in North America formed interlinked system moving nutrients from deep ocean to continental interiors</a:t>
            </a:r>
          </a:p>
          <a:p>
            <a:pPr lvl="1"/>
            <a:r>
              <a:rPr lang="en-US" altLang="en-US" sz="2400" dirty="0"/>
              <a:t>Large marine mammal populations helped maintain nutrients in surface waters</a:t>
            </a:r>
          </a:p>
          <a:p>
            <a:pPr lvl="1"/>
            <a:r>
              <a:rPr lang="en-US" altLang="en-US" sz="2400" dirty="0"/>
              <a:t>Seabirds and anadromous fish like salmon moved nutrients from the ocean to coast</a:t>
            </a:r>
          </a:p>
          <a:p>
            <a:pPr lvl="1"/>
            <a:r>
              <a:rPr lang="en-US" altLang="en-US" sz="2400" dirty="0"/>
              <a:t>Large terrestrial animals (bears, bison, antelope, caribou) moved nutrients away from hotspots and dispersed them across continental interior.</a:t>
            </a:r>
          </a:p>
          <a:p>
            <a:endParaRPr lang="en-US" altLang="en-US" dirty="0"/>
          </a:p>
          <a:p>
            <a:pPr marL="0" indent="0">
              <a:buNone/>
            </a:pPr>
            <a:br>
              <a:rPr lang="en-US" altLang="en-US" dirty="0"/>
            </a:br>
            <a:endParaRPr lang="en-US" altLang="en-US" dirty="0"/>
          </a:p>
          <a:p>
            <a:endParaRPr lang="en-US" altLang="en-US" dirty="0"/>
          </a:p>
        </p:txBody>
      </p:sp>
      <p:sp>
        <p:nvSpPr>
          <p:cNvPr id="113667" name="Title 1">
            <a:extLst>
              <a:ext uri="{FF2B5EF4-FFF2-40B4-BE49-F238E27FC236}">
                <a16:creationId xmlns:a16="http://schemas.microsoft.com/office/drawing/2014/main" id="{3D1D4DCF-1A1D-338D-7DFC-F0F2BB172A42}"/>
              </a:ext>
            </a:extLst>
          </p:cNvPr>
          <p:cNvSpPr>
            <a:spLocks noGrp="1" noChangeArrowheads="1"/>
          </p:cNvSpPr>
          <p:nvPr>
            <p:ph type="title"/>
          </p:nvPr>
        </p:nvSpPr>
        <p:spPr>
          <a:xfrm>
            <a:off x="0" y="168276"/>
            <a:ext cx="12192000" cy="1325563"/>
          </a:xfrm>
        </p:spPr>
        <p:txBody>
          <a:bodyPr/>
          <a:lstStyle/>
          <a:p>
            <a:r>
              <a:rPr lang="en-US" altLang="en-US" dirty="0"/>
              <a:t>Effects of highly mobile engineer species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Content Placeholder 3">
            <a:extLst>
              <a:ext uri="{FF2B5EF4-FFF2-40B4-BE49-F238E27FC236}">
                <a16:creationId xmlns:a16="http://schemas.microsoft.com/office/drawing/2014/main" id="{11B7B58A-A973-60E2-CB4E-C436948161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107950"/>
            <a:ext cx="6589713" cy="6548438"/>
          </a:xfrm>
        </p:spPr>
      </p:pic>
      <p:pic>
        <p:nvPicPr>
          <p:cNvPr id="121859" name="Picture 4">
            <a:extLst>
              <a:ext uri="{FF2B5EF4-FFF2-40B4-BE49-F238E27FC236}">
                <a16:creationId xmlns:a16="http://schemas.microsoft.com/office/drawing/2014/main" id="{B4867A2F-4D19-190D-97E2-0CCC0F67CB02}"/>
              </a:ext>
            </a:extLst>
          </p:cNvPr>
          <p:cNvPicPr>
            <a:picLocks noChangeAspect="1"/>
          </p:cNvPicPr>
          <p:nvPr/>
        </p:nvPicPr>
        <p:blipFill>
          <a:blip r:embed="rId4">
            <a:extLst>
              <a:ext uri="{28A0092B-C50C-407E-A947-70E740481C1C}">
                <a14:useLocalDpi xmlns:a14="http://schemas.microsoft.com/office/drawing/2010/main" val="0"/>
              </a:ext>
            </a:extLst>
          </a:blip>
          <a:srcRect l="30734" r="39876"/>
          <a:stretch>
            <a:fillRect/>
          </a:stretch>
        </p:blipFill>
        <p:spPr bwMode="auto">
          <a:xfrm>
            <a:off x="7967664" y="273051"/>
            <a:ext cx="2687637"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Content Placeholder 2">
            <a:extLst>
              <a:ext uri="{FF2B5EF4-FFF2-40B4-BE49-F238E27FC236}">
                <a16:creationId xmlns:a16="http://schemas.microsoft.com/office/drawing/2014/main" id="{125F1E84-DE49-ACC8-C8E5-687A85ED2541}"/>
              </a:ext>
            </a:extLst>
          </p:cNvPr>
          <p:cNvSpPr>
            <a:spLocks noGrp="1" noChangeArrowheads="1"/>
          </p:cNvSpPr>
          <p:nvPr>
            <p:ph idx="1"/>
          </p:nvPr>
        </p:nvSpPr>
        <p:spPr>
          <a:xfrm>
            <a:off x="96254" y="284164"/>
            <a:ext cx="4403558" cy="8980487"/>
          </a:xfrm>
        </p:spPr>
        <p:txBody>
          <a:bodyPr/>
          <a:lstStyle/>
          <a:p>
            <a:r>
              <a:rPr lang="en-US" altLang="en-US" sz="2800" dirty="0"/>
              <a:t>Global capacity of animals to move nutrients from concentrated patches in the ocean </a:t>
            </a:r>
            <a:r>
              <a:rPr lang="en-US" altLang="en-US" sz="2800" b="1" dirty="0"/>
              <a:t>has decreased to 8% of former terrestrial levels and 5% of its marine levels</a:t>
            </a:r>
          </a:p>
          <a:p>
            <a:pPr marL="0" indent="0">
              <a:buNone/>
            </a:pPr>
            <a:endParaRPr lang="en-US" altLang="en-US" sz="2400" dirty="0"/>
          </a:p>
        </p:txBody>
      </p:sp>
      <p:pic>
        <p:nvPicPr>
          <p:cNvPr id="2" name="Content Placeholder 3">
            <a:extLst>
              <a:ext uri="{FF2B5EF4-FFF2-40B4-BE49-F238E27FC236}">
                <a16:creationId xmlns:a16="http://schemas.microsoft.com/office/drawing/2014/main" id="{6B017C87-21ED-4BD2-63D8-F0DC676C6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596" y="121400"/>
            <a:ext cx="6704847" cy="6029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E:\3 Principles biotic\repeat 3.1.JPG"/>
          <p:cNvPicPr>
            <a:picLocks noChangeAspect="1" noChangeArrowheads="1"/>
          </p:cNvPicPr>
          <p:nvPr/>
        </p:nvPicPr>
        <p:blipFill>
          <a:blip r:embed="rId3" cstate="print">
            <a:extLst>
              <a:ext uri="{28A0092B-C50C-407E-A947-70E740481C1C}">
                <a14:useLocalDpi xmlns:a14="http://schemas.microsoft.com/office/drawing/2010/main" val="0"/>
              </a:ext>
            </a:extLst>
          </a:blip>
          <a:srcRect r="6" b="18"/>
          <a:stretch>
            <a:fillRect/>
          </a:stretch>
        </p:blipFill>
        <p:spPr bwMode="auto">
          <a:xfrm>
            <a:off x="1607128" y="-51954"/>
            <a:ext cx="9213273" cy="690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502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Content Placeholder 3">
            <a:extLst>
              <a:ext uri="{FF2B5EF4-FFF2-40B4-BE49-F238E27FC236}">
                <a16:creationId xmlns:a16="http://schemas.microsoft.com/office/drawing/2014/main" id="{525D480E-E56D-4065-AF4E-684A5BFAF7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1168400"/>
            <a:ext cx="8926513" cy="5689600"/>
          </a:xfrm>
        </p:spPr>
      </p:pic>
      <p:sp>
        <p:nvSpPr>
          <p:cNvPr id="123907" name="Title 1">
            <a:extLst>
              <a:ext uri="{FF2B5EF4-FFF2-40B4-BE49-F238E27FC236}">
                <a16:creationId xmlns:a16="http://schemas.microsoft.com/office/drawing/2014/main" id="{A8CFA136-156C-5E2B-EF03-D6276F81CB02}"/>
              </a:ext>
            </a:extLst>
          </p:cNvPr>
          <p:cNvSpPr>
            <a:spLocks noGrp="1" noChangeArrowheads="1"/>
          </p:cNvSpPr>
          <p:nvPr>
            <p:ph type="title"/>
          </p:nvPr>
        </p:nvSpPr>
        <p:spPr/>
        <p:txBody>
          <a:bodyPr/>
          <a:lstStyle/>
          <a:p>
            <a:r>
              <a:rPr lang="en-US" altLang="en-US" dirty="0"/>
              <a:t>Old view of biotic interactions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86FBD037-318F-BAD8-4AE9-7D9DBB820CD0}"/>
              </a:ext>
            </a:extLst>
          </p:cNvPr>
          <p:cNvSpPr>
            <a:spLocks noGrp="1" noChangeArrowheads="1"/>
          </p:cNvSpPr>
          <p:nvPr>
            <p:ph type="title"/>
          </p:nvPr>
        </p:nvSpPr>
        <p:spPr/>
        <p:txBody>
          <a:bodyPr/>
          <a:lstStyle/>
          <a:p>
            <a:r>
              <a:rPr lang="en-US" altLang="en-US" dirty="0"/>
              <a:t>New view of biotic interactions</a:t>
            </a:r>
          </a:p>
        </p:txBody>
      </p:sp>
      <p:sp>
        <p:nvSpPr>
          <p:cNvPr id="3" name="Content Placeholder 2">
            <a:extLst>
              <a:ext uri="{FF2B5EF4-FFF2-40B4-BE49-F238E27FC236}">
                <a16:creationId xmlns:a16="http://schemas.microsoft.com/office/drawing/2014/main" id="{D6938218-F655-EB54-7C40-86439F0FBB85}"/>
              </a:ext>
            </a:extLst>
          </p:cNvPr>
          <p:cNvSpPr>
            <a:spLocks noGrp="1"/>
          </p:cNvSpPr>
          <p:nvPr>
            <p:ph sz="half" idx="1"/>
          </p:nvPr>
        </p:nvSpPr>
        <p:spPr>
          <a:xfrm>
            <a:off x="385011" y="1600201"/>
            <a:ext cx="4427621" cy="4525963"/>
          </a:xfrm>
        </p:spPr>
        <p:txBody>
          <a:bodyPr/>
          <a:lstStyle/>
          <a:p>
            <a:pPr marL="342900" lvl="1" indent="-342900">
              <a:buFontTx/>
              <a:buChar char="•"/>
              <a:defRPr/>
            </a:pPr>
            <a:r>
              <a:rPr lang="en-US" sz="2800" dirty="0">
                <a:latin typeface="+mj-lt"/>
              </a:rPr>
              <a:t>Biotic interactions are indirect as well as direct. They cannot be examined in isolation of other organisms and their biotic influences</a:t>
            </a:r>
            <a:endParaRPr lang="en-US" sz="2400" dirty="0">
              <a:latin typeface="+mj-lt"/>
            </a:endParaRPr>
          </a:p>
          <a:p>
            <a:pPr marL="742950" lvl="2" indent="-342900">
              <a:defRPr/>
            </a:pPr>
            <a:endParaRPr lang="en-US" sz="2400" dirty="0">
              <a:latin typeface="+mj-lt"/>
            </a:endParaRPr>
          </a:p>
          <a:p>
            <a:pPr marL="0" lvl="1" indent="0">
              <a:buNone/>
              <a:defRPr/>
            </a:pPr>
            <a:endParaRPr lang="en-US" dirty="0">
              <a:latin typeface="+mj-lt"/>
            </a:endParaRPr>
          </a:p>
          <a:p>
            <a:pPr marL="342900" lvl="1" indent="-342900">
              <a:buFontTx/>
              <a:buChar char="•"/>
              <a:defRPr/>
            </a:pPr>
            <a:endParaRPr lang="en-US" sz="1600" dirty="0">
              <a:latin typeface="+mj-lt"/>
            </a:endParaRPr>
          </a:p>
          <a:p>
            <a:pPr>
              <a:buFontTx/>
              <a:buNone/>
              <a:defRPr/>
            </a:pPr>
            <a:endParaRPr lang="en-US" sz="1600" dirty="0">
              <a:latin typeface="+mj-lt"/>
            </a:endParaRPr>
          </a:p>
        </p:txBody>
      </p:sp>
      <p:pic>
        <p:nvPicPr>
          <p:cNvPr id="2" name="Picture 2">
            <a:extLst>
              <a:ext uri="{FF2B5EF4-FFF2-40B4-BE49-F238E27FC236}">
                <a16:creationId xmlns:a16="http://schemas.microsoft.com/office/drawing/2014/main" id="{DC61BF1C-AA02-455E-5A45-D52AC80C8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333"/>
          <a:stretch>
            <a:fillRect/>
          </a:stretch>
        </p:blipFill>
        <p:spPr bwMode="auto">
          <a:xfrm>
            <a:off x="4910472" y="1692276"/>
            <a:ext cx="654685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8327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86FBD037-318F-BAD8-4AE9-7D9DBB820CD0}"/>
              </a:ext>
            </a:extLst>
          </p:cNvPr>
          <p:cNvSpPr>
            <a:spLocks noGrp="1" noChangeArrowheads="1"/>
          </p:cNvSpPr>
          <p:nvPr>
            <p:ph type="title"/>
          </p:nvPr>
        </p:nvSpPr>
        <p:spPr/>
        <p:txBody>
          <a:bodyPr/>
          <a:lstStyle/>
          <a:p>
            <a:r>
              <a:rPr lang="en-US" altLang="en-US" dirty="0"/>
              <a:t>New view of biotic interactions</a:t>
            </a:r>
          </a:p>
        </p:txBody>
      </p:sp>
      <p:sp>
        <p:nvSpPr>
          <p:cNvPr id="3" name="Content Placeholder 2">
            <a:extLst>
              <a:ext uri="{FF2B5EF4-FFF2-40B4-BE49-F238E27FC236}">
                <a16:creationId xmlns:a16="http://schemas.microsoft.com/office/drawing/2014/main" id="{D6938218-F655-EB54-7C40-86439F0FBB85}"/>
              </a:ext>
            </a:extLst>
          </p:cNvPr>
          <p:cNvSpPr>
            <a:spLocks noGrp="1"/>
          </p:cNvSpPr>
          <p:nvPr>
            <p:ph sz="half" idx="1"/>
          </p:nvPr>
        </p:nvSpPr>
        <p:spPr>
          <a:xfrm>
            <a:off x="385011" y="1600201"/>
            <a:ext cx="11105147" cy="4525963"/>
          </a:xfrm>
        </p:spPr>
        <p:txBody>
          <a:bodyPr/>
          <a:lstStyle/>
          <a:p>
            <a:pPr marL="342900" lvl="1" indent="-342900">
              <a:buFontTx/>
              <a:buChar char="•"/>
              <a:defRPr/>
            </a:pPr>
            <a:r>
              <a:rPr lang="en-US" sz="2800" dirty="0">
                <a:latin typeface="+mj-lt"/>
              </a:rPr>
              <a:t>Biotic interactions change through time and across space - they depend upon context.</a:t>
            </a:r>
          </a:p>
          <a:p>
            <a:pPr marL="742950" lvl="2" indent="-342900">
              <a:defRPr/>
            </a:pPr>
            <a:r>
              <a:rPr lang="en-US" sz="2400" dirty="0">
                <a:latin typeface="+mj-lt"/>
              </a:rPr>
              <a:t>Nurse trees:  facilitation </a:t>
            </a:r>
            <a:r>
              <a:rPr lang="en-US" sz="2400" b="1" dirty="0">
                <a:latin typeface="+mj-lt"/>
              </a:rPr>
              <a:t>and</a:t>
            </a:r>
            <a:r>
              <a:rPr lang="en-US" sz="2400" dirty="0">
                <a:latin typeface="+mj-lt"/>
              </a:rPr>
              <a:t> then competition</a:t>
            </a:r>
          </a:p>
          <a:p>
            <a:pPr marL="742950" lvl="2" indent="-342900">
              <a:defRPr/>
            </a:pPr>
            <a:r>
              <a:rPr lang="en-US" sz="2400" dirty="0">
                <a:latin typeface="+mj-lt"/>
              </a:rPr>
              <a:t>Mistletoe:  parasitism, mutualism, </a:t>
            </a:r>
            <a:r>
              <a:rPr lang="en-US" sz="2400" b="1" dirty="0">
                <a:latin typeface="+mj-lt"/>
              </a:rPr>
              <a:t>and</a:t>
            </a:r>
            <a:r>
              <a:rPr lang="en-US" sz="2400" dirty="0">
                <a:latin typeface="+mj-lt"/>
              </a:rPr>
              <a:t> facilitation</a:t>
            </a:r>
          </a:p>
          <a:p>
            <a:pPr marL="742950" lvl="2" indent="-342900">
              <a:defRPr/>
            </a:pPr>
            <a:r>
              <a:rPr lang="en-US" sz="2400" dirty="0">
                <a:latin typeface="+mj-lt"/>
              </a:rPr>
              <a:t>Lianas: competition </a:t>
            </a:r>
            <a:r>
              <a:rPr lang="en-US" sz="2400" b="1" dirty="0">
                <a:latin typeface="+mj-lt"/>
              </a:rPr>
              <a:t>and</a:t>
            </a:r>
            <a:r>
              <a:rPr lang="en-US" sz="2400" dirty="0">
                <a:latin typeface="+mj-lt"/>
              </a:rPr>
              <a:t> facilitation</a:t>
            </a:r>
          </a:p>
          <a:p>
            <a:pPr marL="742950" lvl="2" indent="-342900">
              <a:defRPr/>
            </a:pPr>
            <a:endParaRPr lang="en-US" sz="2400" dirty="0">
              <a:latin typeface="+mj-lt"/>
            </a:endParaRPr>
          </a:p>
          <a:p>
            <a:pPr marL="0" lvl="1" indent="0">
              <a:buNone/>
              <a:defRPr/>
            </a:pPr>
            <a:endParaRPr lang="en-US" dirty="0">
              <a:latin typeface="+mj-lt"/>
            </a:endParaRPr>
          </a:p>
          <a:p>
            <a:pPr marL="342900" lvl="1" indent="-342900">
              <a:buFontTx/>
              <a:buChar char="•"/>
              <a:defRPr/>
            </a:pPr>
            <a:endParaRPr lang="en-US" sz="1600" dirty="0">
              <a:latin typeface="+mj-lt"/>
            </a:endParaRPr>
          </a:p>
          <a:p>
            <a:pPr>
              <a:buFontTx/>
              <a:buNone/>
              <a:defRPr/>
            </a:pPr>
            <a:endParaRPr lang="en-US" sz="1600" dirty="0">
              <a:latin typeface="+mj-l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86FBD037-318F-BAD8-4AE9-7D9DBB820CD0}"/>
              </a:ext>
            </a:extLst>
          </p:cNvPr>
          <p:cNvSpPr>
            <a:spLocks noGrp="1" noChangeArrowheads="1"/>
          </p:cNvSpPr>
          <p:nvPr>
            <p:ph type="title"/>
          </p:nvPr>
        </p:nvSpPr>
        <p:spPr/>
        <p:txBody>
          <a:bodyPr/>
          <a:lstStyle/>
          <a:p>
            <a:r>
              <a:rPr lang="en-US" altLang="en-US" dirty="0"/>
              <a:t>New view of biotic interactions</a:t>
            </a:r>
          </a:p>
        </p:txBody>
      </p:sp>
      <p:sp>
        <p:nvSpPr>
          <p:cNvPr id="3" name="Content Placeholder 2">
            <a:extLst>
              <a:ext uri="{FF2B5EF4-FFF2-40B4-BE49-F238E27FC236}">
                <a16:creationId xmlns:a16="http://schemas.microsoft.com/office/drawing/2014/main" id="{D6938218-F655-EB54-7C40-86439F0FBB85}"/>
              </a:ext>
            </a:extLst>
          </p:cNvPr>
          <p:cNvSpPr>
            <a:spLocks noGrp="1"/>
          </p:cNvSpPr>
          <p:nvPr>
            <p:ph sz="half" idx="1"/>
          </p:nvPr>
        </p:nvSpPr>
        <p:spPr>
          <a:xfrm>
            <a:off x="385011" y="1600201"/>
            <a:ext cx="11105147" cy="4525963"/>
          </a:xfrm>
        </p:spPr>
        <p:txBody>
          <a:bodyPr/>
          <a:lstStyle/>
          <a:p>
            <a:pPr marL="342900" lvl="1" indent="-342900">
              <a:buFontTx/>
              <a:buChar char="•"/>
              <a:defRPr/>
            </a:pPr>
            <a:r>
              <a:rPr lang="en-US" sz="2800" dirty="0">
                <a:latin typeface="+mj-lt"/>
              </a:rPr>
              <a:t>Biotic interactions change through time and across space - they depend upon context.</a:t>
            </a:r>
          </a:p>
          <a:p>
            <a:pPr marL="742950" lvl="2" indent="-342900">
              <a:defRPr/>
            </a:pPr>
            <a:r>
              <a:rPr lang="en-US" sz="2400" dirty="0">
                <a:latin typeface="+mj-lt"/>
              </a:rPr>
              <a:t>Nurse trees:  facilitation </a:t>
            </a:r>
            <a:r>
              <a:rPr lang="en-US" sz="2400" b="1" dirty="0">
                <a:latin typeface="+mj-lt"/>
              </a:rPr>
              <a:t>and</a:t>
            </a:r>
            <a:r>
              <a:rPr lang="en-US" sz="2400" dirty="0">
                <a:latin typeface="+mj-lt"/>
              </a:rPr>
              <a:t> then competition</a:t>
            </a:r>
          </a:p>
          <a:p>
            <a:pPr marL="742950" lvl="2" indent="-342900">
              <a:defRPr/>
            </a:pPr>
            <a:r>
              <a:rPr lang="en-US" sz="2400" dirty="0">
                <a:latin typeface="+mj-lt"/>
              </a:rPr>
              <a:t>Mistletoe:  parasitism, mutualism, </a:t>
            </a:r>
            <a:r>
              <a:rPr lang="en-US" sz="2400" b="1" dirty="0">
                <a:latin typeface="+mj-lt"/>
              </a:rPr>
              <a:t>and</a:t>
            </a:r>
            <a:r>
              <a:rPr lang="en-US" sz="2400" dirty="0">
                <a:latin typeface="+mj-lt"/>
              </a:rPr>
              <a:t> facilitation</a:t>
            </a:r>
          </a:p>
          <a:p>
            <a:pPr marL="742950" lvl="2" indent="-342900">
              <a:defRPr/>
            </a:pPr>
            <a:r>
              <a:rPr lang="en-US" sz="2400" dirty="0">
                <a:latin typeface="+mj-lt"/>
              </a:rPr>
              <a:t>Lianas: competition </a:t>
            </a:r>
            <a:r>
              <a:rPr lang="en-US" sz="2400" b="1" dirty="0">
                <a:latin typeface="+mj-lt"/>
              </a:rPr>
              <a:t>and</a:t>
            </a:r>
            <a:r>
              <a:rPr lang="en-US" sz="2400" dirty="0">
                <a:latin typeface="+mj-lt"/>
              </a:rPr>
              <a:t> facilitation</a:t>
            </a:r>
          </a:p>
          <a:p>
            <a:pPr marL="742950" lvl="2" indent="-342900">
              <a:defRPr/>
            </a:pPr>
            <a:endParaRPr lang="en-US" sz="2400" dirty="0">
              <a:latin typeface="+mj-lt"/>
            </a:endParaRPr>
          </a:p>
          <a:p>
            <a:pPr marL="0" lvl="1" indent="0">
              <a:buNone/>
              <a:defRPr/>
            </a:pPr>
            <a:endParaRPr lang="en-US" dirty="0">
              <a:latin typeface="+mj-lt"/>
            </a:endParaRPr>
          </a:p>
          <a:p>
            <a:pPr marL="342900" lvl="1" indent="-342900">
              <a:buFontTx/>
              <a:buChar char="•"/>
              <a:defRPr/>
            </a:pPr>
            <a:endParaRPr lang="en-US" sz="1600" dirty="0">
              <a:latin typeface="+mj-lt"/>
            </a:endParaRPr>
          </a:p>
          <a:p>
            <a:pPr>
              <a:buFontTx/>
              <a:buNone/>
              <a:defRPr/>
            </a:pPr>
            <a:endParaRPr lang="en-US" sz="1600" dirty="0">
              <a:latin typeface="+mj-lt"/>
            </a:endParaRPr>
          </a:p>
        </p:txBody>
      </p:sp>
    </p:spTree>
    <p:extLst>
      <p:ext uri="{BB962C8B-B14F-4D97-AF65-F5344CB8AC3E}">
        <p14:creationId xmlns:p14="http://schemas.microsoft.com/office/powerpoint/2010/main" val="256200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8002" name="Picture 2" descr="creosotebush_saguaro">
            <a:extLst>
              <a:ext uri="{FF2B5EF4-FFF2-40B4-BE49-F238E27FC236}">
                <a16:creationId xmlns:a16="http://schemas.microsoft.com/office/drawing/2014/main" id="{E322A1E3-7F13-EE06-EE59-49E484F8726C}"/>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5600" y="76200"/>
            <a:ext cx="4470400" cy="6781800"/>
          </a:xfrm>
          <a:noFill/>
        </p:spPr>
      </p:pic>
      <p:pic>
        <p:nvPicPr>
          <p:cNvPr id="128003" name="Picture 4" descr="nurse saguaro">
            <a:extLst>
              <a:ext uri="{FF2B5EF4-FFF2-40B4-BE49-F238E27FC236}">
                <a16:creationId xmlns:a16="http://schemas.microsoft.com/office/drawing/2014/main" id="{56F993A9-C36A-5C92-123D-BCD0AAA67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600"/>
            <a:ext cx="433228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0" name="Content Placeholder 2">
            <a:extLst>
              <a:ext uri="{FF2B5EF4-FFF2-40B4-BE49-F238E27FC236}">
                <a16:creationId xmlns:a16="http://schemas.microsoft.com/office/drawing/2014/main" id="{D483B652-5513-6DB0-69D5-7A6DB3A179F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13076" y="200026"/>
            <a:ext cx="6462713" cy="6289675"/>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descr="mistletoe">
            <a:extLst>
              <a:ext uri="{FF2B5EF4-FFF2-40B4-BE49-F238E27FC236}">
                <a16:creationId xmlns:a16="http://schemas.microsoft.com/office/drawing/2014/main" id="{AC3749C2-55D6-05C5-78ED-CBABB75B61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28" r="20154"/>
          <a:stretch/>
        </p:blipFill>
        <p:spPr bwMode="auto">
          <a:xfrm>
            <a:off x="4211053" y="126878"/>
            <a:ext cx="7790447" cy="576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a:extLst>
              <a:ext uri="{FF2B5EF4-FFF2-40B4-BE49-F238E27FC236}">
                <a16:creationId xmlns:a16="http://schemas.microsoft.com/office/drawing/2014/main" id="{62EBA553-438A-5F23-EC5E-280F00183BBD}"/>
              </a:ext>
            </a:extLst>
          </p:cNvPr>
          <p:cNvSpPr>
            <a:spLocks noChangeArrowheads="1"/>
          </p:cNvSpPr>
          <p:nvPr/>
        </p:nvSpPr>
        <p:spPr bwMode="auto">
          <a:xfrm>
            <a:off x="1524000" y="0"/>
            <a:ext cx="300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1600" dirty="0">
                <a:latin typeface="Arial" panose="020B0604020202020204" pitchFamily="34" charset="0"/>
              </a:rPr>
              <a:t>, </a:t>
            </a:r>
          </a:p>
        </p:txBody>
      </p:sp>
      <p:pic>
        <p:nvPicPr>
          <p:cNvPr id="119813" name="Picture 4">
            <a:extLst>
              <a:ext uri="{FF2B5EF4-FFF2-40B4-BE49-F238E27FC236}">
                <a16:creationId xmlns:a16="http://schemas.microsoft.com/office/drawing/2014/main" id="{6F6E9D59-C8F6-2AC8-1CBA-545EA877EA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 y="4101143"/>
            <a:ext cx="3184931" cy="2646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7" descr="Image result for haustorium mistletoe">
            <a:extLst>
              <a:ext uri="{FF2B5EF4-FFF2-40B4-BE49-F238E27FC236}">
                <a16:creationId xmlns:a16="http://schemas.microsoft.com/office/drawing/2014/main" id="{9451AF60-6703-4886-2945-60FFEE0A6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471" y="4101143"/>
            <a:ext cx="29083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DA9C9BC-4D18-8106-1435-4B0F3903F0A2}"/>
              </a:ext>
            </a:extLst>
          </p:cNvPr>
          <p:cNvSpPr>
            <a:spLocks noGrp="1" noChangeArrowheads="1"/>
          </p:cNvSpPr>
          <p:nvPr>
            <p:ph type="title"/>
          </p:nvPr>
        </p:nvSpPr>
        <p:spPr>
          <a:xfrm>
            <a:off x="96063" y="338138"/>
            <a:ext cx="4006706" cy="1143000"/>
          </a:xfrm>
        </p:spPr>
        <p:txBody>
          <a:bodyPr/>
          <a:lstStyle/>
          <a:p>
            <a:r>
              <a:rPr lang="en-US" altLang="en-US" dirty="0"/>
              <a:t>Mistletoe as parasite…</a:t>
            </a:r>
          </a:p>
        </p:txBody>
      </p:sp>
      <p:sp>
        <p:nvSpPr>
          <p:cNvPr id="66564" name="Rectangle 4">
            <a:extLst>
              <a:ext uri="{FF2B5EF4-FFF2-40B4-BE49-F238E27FC236}">
                <a16:creationId xmlns:a16="http://schemas.microsoft.com/office/drawing/2014/main" id="{6174FD18-7D55-E84C-1C58-138A872A1523}"/>
              </a:ext>
            </a:extLst>
          </p:cNvPr>
          <p:cNvSpPr>
            <a:spLocks noChangeArrowheads="1"/>
          </p:cNvSpPr>
          <p:nvPr/>
        </p:nvSpPr>
        <p:spPr bwMode="auto">
          <a:xfrm>
            <a:off x="2923674" y="6039480"/>
            <a:ext cx="9077826" cy="707886"/>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eaLnBrk="1" hangingPunct="1">
              <a:spcBef>
                <a:spcPct val="0"/>
              </a:spcBef>
              <a:buFontTx/>
              <a:buNone/>
            </a:pPr>
            <a:r>
              <a:rPr lang="en-US" altLang="en-US" sz="2000" i="1" dirty="0">
                <a:latin typeface="Arial" panose="020B0604020202020204" pitchFamily="34" charset="0"/>
              </a:rPr>
              <a:t>Phoradendron serotinum, </a:t>
            </a:r>
            <a:r>
              <a:rPr lang="en-US" altLang="en-US" sz="2000" dirty="0">
                <a:latin typeface="Arial" panose="020B0604020202020204" pitchFamily="34" charset="0"/>
              </a:rPr>
              <a:t>a generalist hemiparasitic mistletoe of woody trees. This species requires a degree of parasitism, but can also photosynthesize.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 calcmode="lin" valueType="num">
                                      <p:cBhvr additive="base">
                                        <p:cTn id="7" dur="500" fill="hold"/>
                                        <p:tgtEl>
                                          <p:spTgt spid="66564"/>
                                        </p:tgtEl>
                                        <p:attrNameLst>
                                          <p:attrName>ppt_x</p:attrName>
                                        </p:attrNameLst>
                                      </p:cBhvr>
                                      <p:tavLst>
                                        <p:tav tm="0">
                                          <p:val>
                                            <p:strVal val="#ppt_x"/>
                                          </p:val>
                                        </p:tav>
                                        <p:tav tm="100000">
                                          <p:val>
                                            <p:strVal val="#ppt_x"/>
                                          </p:val>
                                        </p:tav>
                                      </p:tavLst>
                                    </p:anim>
                                    <p:anim calcmode="lin" valueType="num">
                                      <p:cBhvr additive="base">
                                        <p:cTn id="8" dur="500" fill="hold"/>
                                        <p:tgtEl>
                                          <p:spTgt spid="665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2CCC01A4-2066-1C9C-0754-EF9A21CF0E30}"/>
              </a:ext>
            </a:extLst>
          </p:cNvPr>
          <p:cNvSpPr>
            <a:spLocks noGrp="1" noChangeArrowheads="1"/>
          </p:cNvSpPr>
          <p:nvPr>
            <p:ph type="title"/>
          </p:nvPr>
        </p:nvSpPr>
        <p:spPr>
          <a:xfrm>
            <a:off x="420915" y="710066"/>
            <a:ext cx="4006706" cy="1143000"/>
          </a:xfrm>
        </p:spPr>
        <p:txBody>
          <a:bodyPr/>
          <a:lstStyle/>
          <a:p>
            <a:r>
              <a:rPr lang="en-US" altLang="en-US" dirty="0"/>
              <a:t>…as mutualistic partner </a:t>
            </a:r>
          </a:p>
        </p:txBody>
      </p:sp>
      <p:pic>
        <p:nvPicPr>
          <p:cNvPr id="132099" name="Content Placeholder 1">
            <a:extLst>
              <a:ext uri="{FF2B5EF4-FFF2-40B4-BE49-F238E27FC236}">
                <a16:creationId xmlns:a16="http://schemas.microsoft.com/office/drawing/2014/main" id="{C17CC033-4650-2CAA-4ED9-BED72DD670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992915" y="274638"/>
            <a:ext cx="6589486" cy="6604819"/>
          </a:xfrm>
        </p:spPr>
      </p:pic>
    </p:spTree>
    <p:extLst>
      <p:ext uri="{BB962C8B-B14F-4D97-AF65-F5344CB8AC3E}">
        <p14:creationId xmlns:p14="http://schemas.microsoft.com/office/powerpoint/2010/main" val="28434330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5F5096A3-ECDA-44E8-A343-F324BB9FB495}"/>
              </a:ext>
            </a:extLst>
          </p:cNvPr>
          <p:cNvSpPr>
            <a:spLocks noGrp="1" noChangeArrowheads="1"/>
          </p:cNvSpPr>
          <p:nvPr>
            <p:ph type="title"/>
          </p:nvPr>
        </p:nvSpPr>
        <p:spPr/>
        <p:txBody>
          <a:bodyPr/>
          <a:lstStyle/>
          <a:p>
            <a:r>
              <a:rPr lang="en-US" altLang="en-US" dirty="0"/>
              <a:t>…as </a:t>
            </a:r>
            <a:r>
              <a:rPr lang="en-US" altLang="en-US" dirty="0" err="1"/>
              <a:t>faciltative</a:t>
            </a:r>
            <a:r>
              <a:rPr lang="en-US" altLang="en-US" dirty="0"/>
              <a:t> engineer</a:t>
            </a:r>
          </a:p>
        </p:txBody>
      </p:sp>
      <p:pic>
        <p:nvPicPr>
          <p:cNvPr id="134147" name="Picture 4" descr="http://www.forkword.com/plog/wp/wp-content/uploads/2012/09/mistletoe-tree.png">
            <a:extLst>
              <a:ext uri="{FF2B5EF4-FFF2-40B4-BE49-F238E27FC236}">
                <a16:creationId xmlns:a16="http://schemas.microsoft.com/office/drawing/2014/main" id="{81722984-EB9F-7BCA-8408-B5BCCAE97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675" y="1355953"/>
            <a:ext cx="7457810" cy="53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id="{42CD0D8C-41B5-2816-C42F-FE86947E5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063" y="775954"/>
            <a:ext cx="11046577" cy="530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6195" name="Picture 3">
            <a:extLst>
              <a:ext uri="{FF2B5EF4-FFF2-40B4-BE49-F238E27FC236}">
                <a16:creationId xmlns:a16="http://schemas.microsoft.com/office/drawing/2014/main" id="{C7360CD7-3E9E-C669-0001-CF860385E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1">
            <a:extLst>
              <a:ext uri="{FF2B5EF4-FFF2-40B4-BE49-F238E27FC236}">
                <a16:creationId xmlns:a16="http://schemas.microsoft.com/office/drawing/2014/main" id="{0B489478-A35B-0E2C-8736-1C877B8EA5D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7975" y="1220500"/>
            <a:ext cx="3571298" cy="5455395"/>
          </a:xfrm>
          <a:noFill/>
        </p:spPr>
      </p:pic>
      <p:pic>
        <p:nvPicPr>
          <p:cNvPr id="16387" name="Picture 6" descr="papaya">
            <a:extLst>
              <a:ext uri="{FF2B5EF4-FFF2-40B4-BE49-F238E27FC236}">
                <a16:creationId xmlns:a16="http://schemas.microsoft.com/office/drawing/2014/main" id="{C1BFD4A7-8B1F-8095-CABC-1A2CF34C5F3D}"/>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t="5357" b="8928"/>
          <a:stretch>
            <a:fillRect/>
          </a:stretch>
        </p:blipFill>
        <p:spPr>
          <a:xfrm>
            <a:off x="4026694" y="1220500"/>
            <a:ext cx="4286035" cy="5511004"/>
          </a:xfrm>
          <a:noFill/>
        </p:spPr>
      </p:pic>
      <p:pic>
        <p:nvPicPr>
          <p:cNvPr id="16388" name="Picture 9" descr="javocado">
            <a:extLst>
              <a:ext uri="{FF2B5EF4-FFF2-40B4-BE49-F238E27FC236}">
                <a16:creationId xmlns:a16="http://schemas.microsoft.com/office/drawing/2014/main" id="{DD2A6AC6-8E0A-4C04-42FF-D889918CD3C3}"/>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489697" y="1328738"/>
            <a:ext cx="3564164" cy="2586038"/>
          </a:xfrm>
          <a:noFill/>
        </p:spPr>
      </p:pic>
      <p:sp>
        <p:nvSpPr>
          <p:cNvPr id="16389" name="Title 1">
            <a:extLst>
              <a:ext uri="{FF2B5EF4-FFF2-40B4-BE49-F238E27FC236}">
                <a16:creationId xmlns:a16="http://schemas.microsoft.com/office/drawing/2014/main" id="{60ACF239-CCE2-4136-F6D8-E723E8174BC6}"/>
              </a:ext>
            </a:extLst>
          </p:cNvPr>
          <p:cNvSpPr>
            <a:spLocks noGrp="1" noChangeArrowheads="1"/>
          </p:cNvSpPr>
          <p:nvPr>
            <p:ph type="title"/>
          </p:nvPr>
        </p:nvSpPr>
        <p:spPr>
          <a:xfrm>
            <a:off x="138545" y="185738"/>
            <a:ext cx="11956473" cy="1143000"/>
          </a:xfrm>
        </p:spPr>
        <p:txBody>
          <a:bodyPr/>
          <a:lstStyle/>
          <a:p>
            <a:r>
              <a:rPr lang="en-US" altLang="en-US" dirty="0"/>
              <a:t>Herbivory in the past shapes biogeography today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8242" name="Picture 5">
            <a:extLst>
              <a:ext uri="{FF2B5EF4-FFF2-40B4-BE49-F238E27FC236}">
                <a16:creationId xmlns:a16="http://schemas.microsoft.com/office/drawing/2014/main" id="{89C742C2-B504-631E-EC92-5212895903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5314" y="266701"/>
            <a:ext cx="3640137" cy="647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Picture 7">
            <a:extLst>
              <a:ext uri="{FF2B5EF4-FFF2-40B4-BE49-F238E27FC236}">
                <a16:creationId xmlns:a16="http://schemas.microsoft.com/office/drawing/2014/main" id="{254AA693-DE76-3227-0F03-EBFFE5D5096D}"/>
              </a:ext>
            </a:extLst>
          </p:cNvPr>
          <p:cNvPicPr>
            <a:picLocks noChangeAspect="1"/>
          </p:cNvPicPr>
          <p:nvPr/>
        </p:nvPicPr>
        <p:blipFill>
          <a:blip r:embed="rId4">
            <a:extLst>
              <a:ext uri="{28A0092B-C50C-407E-A947-70E740481C1C}">
                <a14:useLocalDpi xmlns:a14="http://schemas.microsoft.com/office/drawing/2010/main" val="0"/>
              </a:ext>
            </a:extLst>
          </a:blip>
          <a:srcRect l="16962" r="20506"/>
          <a:stretch>
            <a:fillRect/>
          </a:stretch>
        </p:blipFill>
        <p:spPr bwMode="auto">
          <a:xfrm>
            <a:off x="5667376" y="266700"/>
            <a:ext cx="4652963"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Rectangle 8">
            <a:extLst>
              <a:ext uri="{FF2B5EF4-FFF2-40B4-BE49-F238E27FC236}">
                <a16:creationId xmlns:a16="http://schemas.microsoft.com/office/drawing/2014/main" id="{5E9743E0-BE52-3B0A-4BB1-BA6A2411FC86}"/>
              </a:ext>
            </a:extLst>
          </p:cNvPr>
          <p:cNvSpPr>
            <a:spLocks noChangeArrowheads="1"/>
          </p:cNvSpPr>
          <p:nvPr/>
        </p:nvSpPr>
        <p:spPr bwMode="auto">
          <a:xfrm>
            <a:off x="5667375" y="538638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Light" panose="020F0302020204030204" pitchFamily="34" charset="0"/>
              </a:defRPr>
            </a:lvl1pPr>
            <a:lvl2pPr marL="742950" indent="-285750">
              <a:spcBef>
                <a:spcPct val="20000"/>
              </a:spcBef>
              <a:buChar char="–"/>
              <a:defRPr sz="2800">
                <a:solidFill>
                  <a:schemeClr val="tx1"/>
                </a:solidFill>
                <a:latin typeface="Calibri Light" panose="020F0302020204030204" pitchFamily="34" charset="0"/>
              </a:defRPr>
            </a:lvl2pPr>
            <a:lvl3pPr marL="1143000" indent="-228600">
              <a:spcBef>
                <a:spcPct val="20000"/>
              </a:spcBef>
              <a:buChar char="•"/>
              <a:defRPr sz="2400">
                <a:solidFill>
                  <a:schemeClr val="tx1"/>
                </a:solidFill>
                <a:latin typeface="Calibri Light" panose="020F0302020204030204" pitchFamily="34" charset="0"/>
              </a:defRPr>
            </a:lvl3pPr>
            <a:lvl4pPr marL="1600200" indent="-228600">
              <a:spcBef>
                <a:spcPct val="20000"/>
              </a:spcBef>
              <a:buChar char="–"/>
              <a:defRPr sz="2000">
                <a:solidFill>
                  <a:schemeClr val="tx1"/>
                </a:solidFill>
                <a:latin typeface="Calibri Light" panose="020F0302020204030204" pitchFamily="34" charset="0"/>
              </a:defRPr>
            </a:lvl4pPr>
            <a:lvl5pPr marL="2057400" indent="-228600">
              <a:spcBef>
                <a:spcPct val="20000"/>
              </a:spcBef>
              <a:buChar char="»"/>
              <a:defRPr sz="2000">
                <a:solidFill>
                  <a:schemeClr val="tx1"/>
                </a:solidFill>
                <a:latin typeface="Calibri Light" panose="020F0302020204030204" pitchFamily="34" charset="0"/>
              </a:defRPr>
            </a:lvl5pPr>
            <a:lvl6pPr marL="2514600" indent="-228600" eaLnBrk="0" fontAlgn="base" hangingPunct="0">
              <a:spcBef>
                <a:spcPct val="20000"/>
              </a:spcBef>
              <a:spcAft>
                <a:spcPct val="0"/>
              </a:spcAft>
              <a:buChar char="»"/>
              <a:defRPr sz="2000">
                <a:solidFill>
                  <a:schemeClr val="tx1"/>
                </a:solidFill>
                <a:latin typeface="Calibri Light" panose="020F0302020204030204" pitchFamily="34" charset="0"/>
              </a:defRPr>
            </a:lvl6pPr>
            <a:lvl7pPr marL="2971800" indent="-228600" eaLnBrk="0" fontAlgn="base" hangingPunct="0">
              <a:spcBef>
                <a:spcPct val="20000"/>
              </a:spcBef>
              <a:spcAft>
                <a:spcPct val="0"/>
              </a:spcAft>
              <a:buChar char="»"/>
              <a:defRPr sz="2000">
                <a:solidFill>
                  <a:schemeClr val="tx1"/>
                </a:solidFill>
                <a:latin typeface="Calibri Light" panose="020F0302020204030204" pitchFamily="34" charset="0"/>
              </a:defRPr>
            </a:lvl7pPr>
            <a:lvl8pPr marL="3429000" indent="-228600" eaLnBrk="0" fontAlgn="base" hangingPunct="0">
              <a:spcBef>
                <a:spcPct val="20000"/>
              </a:spcBef>
              <a:spcAft>
                <a:spcPct val="0"/>
              </a:spcAft>
              <a:buChar char="»"/>
              <a:defRPr sz="2000">
                <a:solidFill>
                  <a:schemeClr val="tx1"/>
                </a:solidFill>
                <a:latin typeface="Calibri Light" panose="020F0302020204030204" pitchFamily="34" charset="0"/>
              </a:defRPr>
            </a:lvl8pPr>
            <a:lvl9pPr marL="3886200" indent="-228600" eaLnBrk="0" fontAlgn="base" hangingPunct="0">
              <a:spcBef>
                <a:spcPct val="20000"/>
              </a:spcBef>
              <a:spcAft>
                <a:spcPct val="0"/>
              </a:spcAft>
              <a:buChar char="»"/>
              <a:defRPr sz="2000">
                <a:solidFill>
                  <a:schemeClr val="tx1"/>
                </a:solidFill>
                <a:latin typeface="Calibri Light" panose="020F0302020204030204" pitchFamily="34" charset="0"/>
              </a:defRPr>
            </a:lvl9pPr>
          </a:lstStyle>
          <a:p>
            <a:pPr>
              <a:spcBef>
                <a:spcPct val="30000"/>
              </a:spcBef>
              <a:buFontTx/>
              <a:buNone/>
            </a:pPr>
            <a:r>
              <a:rPr lang="en-US" altLang="en-US" sz="1800" dirty="0">
                <a:latin typeface="Arial" panose="020B0604020202020204" pitchFamily="34" charset="0"/>
              </a:rPr>
              <a:t>Tropical regions have high rates of cloud to ground lightning but surprisingly little lightning damage to trees.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Content Placeholder 3">
            <a:extLst>
              <a:ext uri="{FF2B5EF4-FFF2-40B4-BE49-F238E27FC236}">
                <a16:creationId xmlns:a16="http://schemas.microsoft.com/office/drawing/2014/main" id="{91059F5C-51A4-14D4-EBB0-92197C75F2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6076" y="3241675"/>
            <a:ext cx="6194425" cy="3479800"/>
          </a:xfrm>
        </p:spPr>
      </p:pic>
      <p:pic>
        <p:nvPicPr>
          <p:cNvPr id="140291" name="Content Placeholder 3">
            <a:extLst>
              <a:ext uri="{FF2B5EF4-FFF2-40B4-BE49-F238E27FC236}">
                <a16:creationId xmlns:a16="http://schemas.microsoft.com/office/drawing/2014/main" id="{F7934C3C-C1F1-4237-2C70-9405990C066A}"/>
              </a:ext>
            </a:extLst>
          </p:cNvPr>
          <p:cNvPicPr>
            <a:picLocks noChangeAspect="1"/>
          </p:cNvPicPr>
          <p:nvPr/>
        </p:nvPicPr>
        <p:blipFill>
          <a:blip r:embed="rId4">
            <a:extLst>
              <a:ext uri="{28A0092B-C50C-407E-A947-70E740481C1C}">
                <a14:useLocalDpi xmlns:a14="http://schemas.microsoft.com/office/drawing/2010/main" val="0"/>
              </a:ext>
            </a:extLst>
          </a:blip>
          <a:srcRect l="49977" b="49814"/>
          <a:stretch>
            <a:fillRect/>
          </a:stretch>
        </p:blipFill>
        <p:spPr bwMode="auto">
          <a:xfrm>
            <a:off x="1684338" y="1262063"/>
            <a:ext cx="27051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6">
            <a:extLst>
              <a:ext uri="{FF2B5EF4-FFF2-40B4-BE49-F238E27FC236}">
                <a16:creationId xmlns:a16="http://schemas.microsoft.com/office/drawing/2014/main" id="{3751B6ED-F603-886D-B9BB-6155B93610E3}"/>
              </a:ext>
            </a:extLst>
          </p:cNvPr>
          <p:cNvPicPr>
            <a:picLocks noChangeAspect="1"/>
          </p:cNvPicPr>
          <p:nvPr/>
        </p:nvPicPr>
        <p:blipFill>
          <a:blip r:embed="rId5">
            <a:extLst>
              <a:ext uri="{28A0092B-C50C-407E-A947-70E740481C1C}">
                <a14:useLocalDpi xmlns:a14="http://schemas.microsoft.com/office/drawing/2010/main" val="0"/>
              </a:ext>
            </a:extLst>
          </a:blip>
          <a:srcRect r="24814"/>
          <a:stretch>
            <a:fillRect/>
          </a:stretch>
        </p:blipFill>
        <p:spPr bwMode="auto">
          <a:xfrm>
            <a:off x="7902576" y="3241675"/>
            <a:ext cx="2817813"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3" name="TextBox 7">
            <a:extLst>
              <a:ext uri="{FF2B5EF4-FFF2-40B4-BE49-F238E27FC236}">
                <a16:creationId xmlns:a16="http://schemas.microsoft.com/office/drawing/2014/main" id="{044239EF-F639-DF1D-B96F-0B9E383CE6DE}"/>
              </a:ext>
            </a:extLst>
          </p:cNvPr>
          <p:cNvSpPr txBox="1">
            <a:spLocks noChangeArrowheads="1"/>
          </p:cNvSpPr>
          <p:nvPr/>
        </p:nvSpPr>
        <p:spPr bwMode="auto">
          <a:xfrm>
            <a:off x="4573589" y="1262063"/>
            <a:ext cx="5881687" cy="16319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2000" dirty="0">
                <a:latin typeface="+mn-lt"/>
              </a:rPr>
              <a:t>While lianas are a structural parasite that can bring down a tree, they also facilitate a tree’s survival from a lightning strike. This illustrates how biotic interactions are contextual and can be positive or negative depending upon context.</a:t>
            </a:r>
          </a:p>
        </p:txBody>
      </p:sp>
      <p:sp>
        <p:nvSpPr>
          <p:cNvPr id="140294" name="Title 1">
            <a:extLst>
              <a:ext uri="{FF2B5EF4-FFF2-40B4-BE49-F238E27FC236}">
                <a16:creationId xmlns:a16="http://schemas.microsoft.com/office/drawing/2014/main" id="{EF20766E-2FFB-A67C-0BA6-6492DDD9B6A6}"/>
              </a:ext>
            </a:extLst>
          </p:cNvPr>
          <p:cNvSpPr>
            <a:spLocks noGrp="1" noChangeArrowheads="1"/>
          </p:cNvSpPr>
          <p:nvPr>
            <p:ph type="title"/>
          </p:nvPr>
        </p:nvSpPr>
        <p:spPr>
          <a:xfrm>
            <a:off x="1970088" y="3175"/>
            <a:ext cx="8229600" cy="1143000"/>
          </a:xfrm>
        </p:spPr>
        <p:txBody>
          <a:bodyPr/>
          <a:lstStyle/>
          <a:p>
            <a:pPr marL="342900" indent="-342900"/>
            <a:r>
              <a:rPr lang="en-US" altLang="en-US" sz="4000" dirty="0"/>
              <a:t>Lianas as parasite and facilitator</a:t>
            </a:r>
            <a:endParaRPr lang="en-US" altLang="en-US" sz="6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1">
            <a:extLst>
              <a:ext uri="{FF2B5EF4-FFF2-40B4-BE49-F238E27FC236}">
                <a16:creationId xmlns:a16="http://schemas.microsoft.com/office/drawing/2014/main" id="{1A2CCF07-2C5D-0010-E4DB-5B5BCDCA4675}"/>
              </a:ext>
            </a:extLst>
          </p:cNvPr>
          <p:cNvSpPr>
            <a:spLocks noGrp="1"/>
          </p:cNvSpPr>
          <p:nvPr>
            <p:ph type="title"/>
          </p:nvPr>
        </p:nvSpPr>
        <p:spPr/>
        <p:txBody>
          <a:bodyPr/>
          <a:lstStyle/>
          <a:p>
            <a:r>
              <a:rPr lang="en-US" altLang="en-US" dirty="0"/>
              <a:t>New view of biotic interactions</a:t>
            </a:r>
          </a:p>
        </p:txBody>
      </p:sp>
      <p:sp>
        <p:nvSpPr>
          <p:cNvPr id="228355" name="Content Placeholder 2">
            <a:extLst>
              <a:ext uri="{FF2B5EF4-FFF2-40B4-BE49-F238E27FC236}">
                <a16:creationId xmlns:a16="http://schemas.microsoft.com/office/drawing/2014/main" id="{6D9D2324-A561-AF56-B10D-EC041ECF072B}"/>
              </a:ext>
            </a:extLst>
          </p:cNvPr>
          <p:cNvSpPr>
            <a:spLocks noGrp="1"/>
          </p:cNvSpPr>
          <p:nvPr>
            <p:ph idx="1"/>
          </p:nvPr>
        </p:nvSpPr>
        <p:spPr/>
        <p:txBody>
          <a:bodyPr/>
          <a:lstStyle/>
          <a:p>
            <a:r>
              <a:rPr lang="en-US" altLang="en-US" dirty="0"/>
              <a:t>They are more </a:t>
            </a:r>
            <a:r>
              <a:rPr lang="en-US" altLang="en-US" b="1" dirty="0"/>
              <a:t>plastic and changeable</a:t>
            </a:r>
            <a:r>
              <a:rPr lang="en-US" altLang="en-US" dirty="0"/>
              <a:t> in terms of behavior.</a:t>
            </a:r>
          </a:p>
          <a:p>
            <a:r>
              <a:rPr lang="en-US" altLang="en-US" dirty="0"/>
              <a:t>Individual personality, learned behavior, animal cultures and social transmission make biotic interactions less fixed  </a:t>
            </a:r>
          </a:p>
        </p:txBody>
      </p:sp>
    </p:spTree>
    <p:extLst>
      <p:ext uri="{BB962C8B-B14F-4D97-AF65-F5344CB8AC3E}">
        <p14:creationId xmlns:p14="http://schemas.microsoft.com/office/powerpoint/2010/main" val="29119339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774ED9AF-5C97-695C-A944-A6C1910BD631}"/>
              </a:ext>
            </a:extLst>
          </p:cNvPr>
          <p:cNvSpPr>
            <a:spLocks noGrp="1"/>
          </p:cNvSpPr>
          <p:nvPr>
            <p:ph type="title"/>
          </p:nvPr>
        </p:nvSpPr>
        <p:spPr>
          <a:xfrm>
            <a:off x="111793" y="160589"/>
            <a:ext cx="5749258" cy="1325563"/>
          </a:xfrm>
        </p:spPr>
        <p:txBody>
          <a:bodyPr/>
          <a:lstStyle/>
          <a:p>
            <a:r>
              <a:rPr lang="en-US" altLang="en-US" dirty="0"/>
              <a:t>Individual personality </a:t>
            </a:r>
          </a:p>
        </p:txBody>
      </p:sp>
      <p:pic>
        <p:nvPicPr>
          <p:cNvPr id="233475" name="Content Placeholder 3">
            <a:extLst>
              <a:ext uri="{FF2B5EF4-FFF2-40B4-BE49-F238E27FC236}">
                <a16:creationId xmlns:a16="http://schemas.microsoft.com/office/drawing/2014/main" id="{1FDA81E9-A662-9DD6-CD58-19A69FE551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1473" y="1486152"/>
            <a:ext cx="5072895" cy="5028864"/>
          </a:xfrm>
        </p:spPr>
      </p:pic>
      <p:sp>
        <p:nvSpPr>
          <p:cNvPr id="3" name="Rectangle 2">
            <a:extLst>
              <a:ext uri="{FF2B5EF4-FFF2-40B4-BE49-F238E27FC236}">
                <a16:creationId xmlns:a16="http://schemas.microsoft.com/office/drawing/2014/main" id="{6F418716-715F-B620-8D8C-2D7D0016C783}"/>
              </a:ext>
            </a:extLst>
          </p:cNvPr>
          <p:cNvSpPr/>
          <p:nvPr/>
        </p:nvSpPr>
        <p:spPr>
          <a:xfrm>
            <a:off x="6330950" y="671513"/>
            <a:ext cx="5072894" cy="5201424"/>
          </a:xfrm>
          <a:prstGeom prst="rect">
            <a:avLst/>
          </a:prstGeom>
        </p:spPr>
        <p:txBody>
          <a:bodyPr wrap="square">
            <a:spAutoFit/>
          </a:bodyPr>
          <a:lstStyle/>
          <a:p>
            <a:pPr marL="285750" indent="-285750">
              <a:buFont typeface="Arial" panose="020B0604020202020204" pitchFamily="34" charset="0"/>
              <a:buChar char="•"/>
              <a:defRPr/>
            </a:pPr>
            <a:r>
              <a:rPr lang="en-US" sz="2800" dirty="0">
                <a:latin typeface="+mn-lt"/>
                <a:cs typeface="Arial" panose="020B0604020202020204" pitchFamily="34" charset="0"/>
              </a:rPr>
              <a:t>Animal personalities can be stable and quantifiable</a:t>
            </a:r>
          </a:p>
          <a:p>
            <a:pPr marL="285750" indent="-285750">
              <a:buFont typeface="Arial" panose="020B0604020202020204" pitchFamily="34" charset="0"/>
              <a:buChar char="•"/>
              <a:defRPr/>
            </a:pPr>
            <a:r>
              <a:rPr lang="en-US" sz="2800" dirty="0">
                <a:latin typeface="+mn-lt"/>
                <a:cs typeface="Arial" panose="020B0604020202020204" pitchFamily="34" charset="0"/>
              </a:rPr>
              <a:t>There are consistent differences between individuals that persist across circumstances</a:t>
            </a:r>
          </a:p>
          <a:p>
            <a:pPr marL="285750" indent="-285750">
              <a:buFont typeface="Arial" panose="020B0604020202020204" pitchFamily="34" charset="0"/>
              <a:buChar char="•"/>
              <a:defRPr/>
            </a:pPr>
            <a:r>
              <a:rPr lang="en-US" sz="2800" dirty="0">
                <a:latin typeface="+mn-lt"/>
                <a:cs typeface="Arial" panose="020B0604020202020204" pitchFamily="34" charset="0"/>
              </a:rPr>
              <a:t>Personality can impact survival, adaptation, distribution, and selection</a:t>
            </a:r>
          </a:p>
          <a:p>
            <a:pPr marL="285750" indent="-285750">
              <a:buFont typeface="Arial" panose="020B0604020202020204" pitchFamily="34" charset="0"/>
              <a:buChar char="•"/>
              <a:defRPr/>
            </a:pPr>
            <a:r>
              <a:rPr lang="en-US" sz="2800" dirty="0">
                <a:latin typeface="+mn-lt"/>
                <a:cs typeface="Arial" panose="020B0604020202020204" pitchFamily="34" charset="0"/>
              </a:rPr>
              <a:t>What personality is favored when food is scarce in European great tit communities?</a:t>
            </a:r>
          </a:p>
          <a:p>
            <a:pPr>
              <a:defRPr/>
            </a:pPr>
            <a:endParaRPr lang="en-US" sz="2400" dirty="0">
              <a:latin typeface="+mn-lt"/>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Content Placeholder 3">
            <a:hlinkClick r:id="rId3"/>
            <a:extLst>
              <a:ext uri="{FF2B5EF4-FFF2-40B4-BE49-F238E27FC236}">
                <a16:creationId xmlns:a16="http://schemas.microsoft.com/office/drawing/2014/main" id="{D36F859F-54EA-9817-E5A6-4F1B23ACF1B5}"/>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910390" y="1069765"/>
            <a:ext cx="10194758" cy="5586828"/>
          </a:xfrm>
          <a:ln w="22225">
            <a:solidFill>
              <a:schemeClr val="accent1"/>
            </a:solidFill>
            <a:miter lim="800000"/>
            <a:headEnd/>
            <a:tailEnd/>
          </a:ln>
        </p:spPr>
      </p:pic>
      <p:sp>
        <p:nvSpPr>
          <p:cNvPr id="2" name="Title 1">
            <a:extLst>
              <a:ext uri="{FF2B5EF4-FFF2-40B4-BE49-F238E27FC236}">
                <a16:creationId xmlns:a16="http://schemas.microsoft.com/office/drawing/2014/main" id="{95DD6D00-37AE-1E12-3EAC-F898EBC3B5A1}"/>
              </a:ext>
            </a:extLst>
          </p:cNvPr>
          <p:cNvSpPr>
            <a:spLocks noGrp="1"/>
          </p:cNvSpPr>
          <p:nvPr>
            <p:ph type="title"/>
          </p:nvPr>
        </p:nvSpPr>
        <p:spPr>
          <a:xfrm>
            <a:off x="2939214" y="-92074"/>
            <a:ext cx="5749258" cy="1325563"/>
          </a:xfrm>
        </p:spPr>
        <p:txBody>
          <a:bodyPr/>
          <a:lstStyle/>
          <a:p>
            <a:r>
              <a:rPr lang="en-US" altLang="en-US" dirty="0"/>
              <a:t>Learned behaviors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Content Placeholder 3">
            <a:extLst>
              <a:ext uri="{FF2B5EF4-FFF2-40B4-BE49-F238E27FC236}">
                <a16:creationId xmlns:a16="http://schemas.microsoft.com/office/drawing/2014/main" id="{121EE7B5-9D79-6D71-FBEE-F88BB45BCF8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226135" y="162719"/>
            <a:ext cx="8723313" cy="6532562"/>
          </a:xfrm>
        </p:spPr>
      </p:pic>
      <p:pic>
        <p:nvPicPr>
          <p:cNvPr id="3" name="Picture 2" descr="A couple of birds standing on a nest on a building&#10;&#10;Description automatically generated">
            <a:extLst>
              <a:ext uri="{FF2B5EF4-FFF2-40B4-BE49-F238E27FC236}">
                <a16:creationId xmlns:a16="http://schemas.microsoft.com/office/drawing/2014/main" id="{9205DABD-AD97-683F-6DA5-C6617878DFF6}"/>
              </a:ext>
            </a:extLst>
          </p:cNvPr>
          <p:cNvPicPr>
            <a:picLocks noChangeAspect="1"/>
          </p:cNvPicPr>
          <p:nvPr/>
        </p:nvPicPr>
        <p:blipFill rotWithShape="1">
          <a:blip r:embed="rId4">
            <a:extLst>
              <a:ext uri="{28A0092B-C50C-407E-A947-70E740481C1C}">
                <a14:useLocalDpi xmlns:a14="http://schemas.microsoft.com/office/drawing/2010/main" val="0"/>
              </a:ext>
            </a:extLst>
          </a:blip>
          <a:srcRect l="6848" r="24605"/>
          <a:stretch/>
        </p:blipFill>
        <p:spPr>
          <a:xfrm>
            <a:off x="0" y="0"/>
            <a:ext cx="3390985" cy="68580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4">
            <a:hlinkClick r:id="rId3"/>
            <a:extLst>
              <a:ext uri="{FF2B5EF4-FFF2-40B4-BE49-F238E27FC236}">
                <a16:creationId xmlns:a16="http://schemas.microsoft.com/office/drawing/2014/main" id="{57BCF4BD-A1BE-5807-9876-FDD87CC354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0788" y="82551"/>
            <a:ext cx="7440612" cy="6557963"/>
          </a:xfrm>
          <a:prstGeom prst="rect">
            <a:avLst/>
          </a:prstGeom>
          <a:noFill/>
          <a:ln w="349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3257-D713-FE03-4AA8-F98B3A29191B}"/>
              </a:ext>
            </a:extLst>
          </p:cNvPr>
          <p:cNvSpPr>
            <a:spLocks noGrp="1"/>
          </p:cNvSpPr>
          <p:nvPr>
            <p:ph type="title"/>
          </p:nvPr>
        </p:nvSpPr>
        <p:spPr>
          <a:xfrm>
            <a:off x="0" y="-182562"/>
            <a:ext cx="12192000" cy="1143000"/>
          </a:xfrm>
        </p:spPr>
        <p:txBody>
          <a:bodyPr/>
          <a:lstStyle/>
          <a:p>
            <a:r>
              <a:rPr lang="en-US" dirty="0"/>
              <a:t>Animal culture and social transmission</a:t>
            </a:r>
          </a:p>
        </p:txBody>
      </p:sp>
      <p:pic>
        <p:nvPicPr>
          <p:cNvPr id="7" name="Picture 6">
            <a:extLst>
              <a:ext uri="{FF2B5EF4-FFF2-40B4-BE49-F238E27FC236}">
                <a16:creationId xmlns:a16="http://schemas.microsoft.com/office/drawing/2014/main" id="{7D1B454E-5349-B921-21FF-EAD739CBC96D}"/>
              </a:ext>
            </a:extLst>
          </p:cNvPr>
          <p:cNvPicPr>
            <a:picLocks noChangeAspect="1"/>
          </p:cNvPicPr>
          <p:nvPr/>
        </p:nvPicPr>
        <p:blipFill>
          <a:blip r:embed="rId3"/>
          <a:stretch>
            <a:fillRect/>
          </a:stretch>
        </p:blipFill>
        <p:spPr>
          <a:xfrm>
            <a:off x="1194385" y="884276"/>
            <a:ext cx="9803230" cy="5887415"/>
          </a:xfrm>
          <a:prstGeom prst="rect">
            <a:avLst/>
          </a:prstGeom>
        </p:spPr>
      </p:pic>
    </p:spTree>
    <p:extLst>
      <p:ext uri="{BB962C8B-B14F-4D97-AF65-F5344CB8AC3E}">
        <p14:creationId xmlns:p14="http://schemas.microsoft.com/office/powerpoint/2010/main" val="9740218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03AC-19B6-058A-3E8F-7DC2417EE291}"/>
              </a:ext>
            </a:extLst>
          </p:cNvPr>
          <p:cNvSpPr>
            <a:spLocks noGrp="1"/>
          </p:cNvSpPr>
          <p:nvPr>
            <p:ph type="title"/>
          </p:nvPr>
        </p:nvSpPr>
        <p:spPr>
          <a:xfrm>
            <a:off x="757989" y="-14120"/>
            <a:ext cx="10972800" cy="1143000"/>
          </a:xfrm>
        </p:spPr>
        <p:txBody>
          <a:bodyPr/>
          <a:lstStyle/>
          <a:p>
            <a:r>
              <a:rPr lang="en-US" dirty="0">
                <a:hlinkClick r:id="rId3"/>
              </a:rPr>
              <a:t>Social transmission</a:t>
            </a:r>
            <a:endParaRPr lang="en-US" dirty="0"/>
          </a:p>
        </p:txBody>
      </p:sp>
      <p:sp>
        <p:nvSpPr>
          <p:cNvPr id="5" name="Text Placeholder 4">
            <a:extLst>
              <a:ext uri="{FF2B5EF4-FFF2-40B4-BE49-F238E27FC236}">
                <a16:creationId xmlns:a16="http://schemas.microsoft.com/office/drawing/2014/main" id="{B7373C66-4DB5-FB01-942D-365BD6E766F6}"/>
              </a:ext>
            </a:extLst>
          </p:cNvPr>
          <p:cNvSpPr>
            <a:spLocks noGrp="1"/>
          </p:cNvSpPr>
          <p:nvPr>
            <p:ph type="body" sz="half" idx="3"/>
          </p:nvPr>
        </p:nvSpPr>
        <p:spPr>
          <a:xfrm>
            <a:off x="667205" y="1417638"/>
            <a:ext cx="5428795" cy="4782271"/>
          </a:xfrm>
        </p:spPr>
        <p:txBody>
          <a:bodyPr/>
          <a:lstStyle/>
          <a:p>
            <a:r>
              <a:rPr lang="en-US" sz="2400" dirty="0"/>
              <a:t>Many invertebrates, plants, and some vertebrates have evolved a strategy called aposematism to protect themselves from being eaten. </a:t>
            </a:r>
          </a:p>
          <a:p>
            <a:r>
              <a:rPr lang="en-US" sz="2400" dirty="0"/>
              <a:t>This strategy works because it is a warning signal: species display bright conspicuous colors or patterns to alert educated predators that they are not good to eat. Prey are left unmolested. </a:t>
            </a:r>
          </a:p>
          <a:p>
            <a:r>
              <a:rPr lang="en-US" sz="2400" dirty="0"/>
              <a:t>How do easily-detectable prey survive until every predator learns? </a:t>
            </a:r>
          </a:p>
        </p:txBody>
      </p:sp>
      <p:pic>
        <p:nvPicPr>
          <p:cNvPr id="4" name="Picture 3" descr="A butterfly on grass with blue eyes&#10;&#10;Description automatically generated">
            <a:extLst>
              <a:ext uri="{FF2B5EF4-FFF2-40B4-BE49-F238E27FC236}">
                <a16:creationId xmlns:a16="http://schemas.microsoft.com/office/drawing/2014/main" id="{A8D9CB9D-CE9D-38BE-23AF-85F5B29E65FC}"/>
              </a:ext>
            </a:extLst>
          </p:cNvPr>
          <p:cNvPicPr>
            <a:picLocks noChangeAspect="1"/>
          </p:cNvPicPr>
          <p:nvPr/>
        </p:nvPicPr>
        <p:blipFill rotWithShape="1">
          <a:blip r:embed="rId4">
            <a:extLst>
              <a:ext uri="{28A0092B-C50C-407E-A947-70E740481C1C}">
                <a14:useLocalDpi xmlns:a14="http://schemas.microsoft.com/office/drawing/2010/main" val="0"/>
              </a:ext>
            </a:extLst>
          </a:blip>
          <a:srcRect l="13793" r="8131"/>
          <a:stretch/>
        </p:blipFill>
        <p:spPr>
          <a:xfrm>
            <a:off x="6244389" y="1223962"/>
            <a:ext cx="5751095" cy="5359400"/>
          </a:xfrm>
          <a:prstGeom prst="rect">
            <a:avLst/>
          </a:prstGeom>
        </p:spPr>
      </p:pic>
    </p:spTree>
    <p:extLst>
      <p:ext uri="{BB962C8B-B14F-4D97-AF65-F5344CB8AC3E}">
        <p14:creationId xmlns:p14="http://schemas.microsoft.com/office/powerpoint/2010/main" val="2717573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288F-C0DD-C00C-67A8-53DCF68B9C38}"/>
              </a:ext>
            </a:extLst>
          </p:cNvPr>
          <p:cNvSpPr>
            <a:spLocks noGrp="1"/>
          </p:cNvSpPr>
          <p:nvPr>
            <p:ph type="title"/>
          </p:nvPr>
        </p:nvSpPr>
        <p:spPr/>
        <p:txBody>
          <a:bodyPr/>
          <a:lstStyle/>
          <a:p>
            <a:r>
              <a:rPr lang="en-US" dirty="0"/>
              <a:t>Humans as major influence on all biotic interactions</a:t>
            </a:r>
          </a:p>
        </p:txBody>
      </p:sp>
      <p:sp>
        <p:nvSpPr>
          <p:cNvPr id="3" name="Content Placeholder 2">
            <a:extLst>
              <a:ext uri="{FF2B5EF4-FFF2-40B4-BE49-F238E27FC236}">
                <a16:creationId xmlns:a16="http://schemas.microsoft.com/office/drawing/2014/main" id="{16957BF3-D625-EA9D-ECD3-306AF7CD110B}"/>
              </a:ext>
            </a:extLst>
          </p:cNvPr>
          <p:cNvSpPr>
            <a:spLocks noGrp="1"/>
          </p:cNvSpPr>
          <p:nvPr>
            <p:ph idx="1"/>
          </p:nvPr>
        </p:nvSpPr>
        <p:spPr>
          <a:xfrm>
            <a:off x="228600" y="1600201"/>
            <a:ext cx="5027376" cy="4983161"/>
          </a:xfrm>
        </p:spPr>
        <p:txBody>
          <a:bodyPr/>
          <a:lstStyle/>
          <a:p>
            <a:r>
              <a:rPr lang="en-US" sz="2800" dirty="0"/>
              <a:t>Negative: avoidance of humans create pervasive changes in species distribution in time and space</a:t>
            </a:r>
          </a:p>
          <a:p>
            <a:r>
              <a:rPr lang="en-US" sz="2800" dirty="0"/>
              <a:t>Positive: humans are also intentional and unintentional facultative engineers. Synanthropic adaptations allow some animals and plants to live closer to humans and thrive.</a:t>
            </a:r>
          </a:p>
          <a:p>
            <a:endParaRPr lang="en-US" dirty="0"/>
          </a:p>
        </p:txBody>
      </p:sp>
      <p:pic>
        <p:nvPicPr>
          <p:cNvPr id="5" name="Picture 4" descr="Aerial view of a road and a river&#10;&#10;Description automatically generated">
            <a:extLst>
              <a:ext uri="{FF2B5EF4-FFF2-40B4-BE49-F238E27FC236}">
                <a16:creationId xmlns:a16="http://schemas.microsoft.com/office/drawing/2014/main" id="{4F88CA4B-276D-8353-A215-D1B3C8A429BB}"/>
              </a:ext>
            </a:extLst>
          </p:cNvPr>
          <p:cNvPicPr>
            <a:picLocks noChangeAspect="1"/>
          </p:cNvPicPr>
          <p:nvPr/>
        </p:nvPicPr>
        <p:blipFill rotWithShape="1">
          <a:blip r:embed="rId3">
            <a:extLst>
              <a:ext uri="{28A0092B-C50C-407E-A947-70E740481C1C}">
                <a14:useLocalDpi xmlns:a14="http://schemas.microsoft.com/office/drawing/2010/main" val="0"/>
              </a:ext>
            </a:extLst>
          </a:blip>
          <a:srcRect l="9576"/>
          <a:stretch/>
        </p:blipFill>
        <p:spPr>
          <a:xfrm>
            <a:off x="5690936" y="1720519"/>
            <a:ext cx="6151830" cy="4525963"/>
          </a:xfrm>
          <a:prstGeom prst="rect">
            <a:avLst/>
          </a:prstGeom>
        </p:spPr>
      </p:pic>
    </p:spTree>
    <p:extLst>
      <p:ext uri="{BB962C8B-B14F-4D97-AF65-F5344CB8AC3E}">
        <p14:creationId xmlns:p14="http://schemas.microsoft.com/office/powerpoint/2010/main" val="304285362"/>
      </p:ext>
    </p:extLst>
  </p:cSld>
  <p:clrMapOvr>
    <a:masterClrMapping/>
  </p:clrMapOvr>
</p:sld>
</file>

<file path=ppt/theme/theme1.xml><?xml version="1.0" encoding="utf-8"?>
<a:theme xmlns:a="http://schemas.openxmlformats.org/drawingml/2006/main" name="Default Design">
  <a:themeElements>
    <a:clrScheme name="Custom 9">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70C0"/>
      </a:hlink>
      <a:folHlink>
        <a:srgbClr val="0070C0"/>
      </a:folHlink>
    </a:clrScheme>
    <a:fontScheme name="Custom 5">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4211</TotalTime>
  <Words>7121</Words>
  <Application>Microsoft Office PowerPoint</Application>
  <PresentationFormat>Widescreen</PresentationFormat>
  <Paragraphs>452</Paragraphs>
  <Slides>103</Slides>
  <Notes>93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AdvTT1ef22648.B</vt:lpstr>
      <vt:lpstr>AdvTTec37d199</vt:lpstr>
      <vt:lpstr>AdvTTec37d199+20</vt:lpstr>
      <vt:lpstr>Arial</vt:lpstr>
      <vt:lpstr>Calibri</vt:lpstr>
      <vt:lpstr>Calibri Light</vt:lpstr>
      <vt:lpstr>TimesNewRomanPS</vt:lpstr>
      <vt:lpstr>Default Design</vt:lpstr>
      <vt:lpstr>Biotic interactions</vt:lpstr>
      <vt:lpstr>Old view of biotic interactions</vt:lpstr>
      <vt:lpstr>Negative  interactions</vt:lpstr>
      <vt:lpstr>Predation</vt:lpstr>
      <vt:lpstr>Red Queen Hypothesis (Van Valen, 1973)</vt:lpstr>
      <vt:lpstr>Selective predation - snail evolution and crab predation</vt:lpstr>
      <vt:lpstr>Selective predation – herbivory: Fraser fir and balsam wooly adelgid</vt:lpstr>
      <vt:lpstr>PowerPoint Presentation</vt:lpstr>
      <vt:lpstr>Herbivory in the past shapes biogeography today</vt:lpstr>
      <vt:lpstr>Kentucky coffee tree  (Gymnocladus dioicus)</vt:lpstr>
      <vt:lpstr>Predation and the concept of top-down control</vt:lpstr>
      <vt:lpstr>Green World Hypothesis</vt:lpstr>
      <vt:lpstr>PowerPoint Presentation</vt:lpstr>
      <vt:lpstr>Trophic cascades</vt:lpstr>
      <vt:lpstr>PowerPoint Presentation</vt:lpstr>
      <vt:lpstr>Yellowstone National Park, WY</vt:lpstr>
      <vt:lpstr>PowerPoint Presentation</vt:lpstr>
      <vt:lpstr>PowerPoint Presentation</vt:lpstr>
      <vt:lpstr>PowerPoint Presentation</vt:lpstr>
      <vt:lpstr>Mesopredator release</vt:lpstr>
      <vt:lpstr>Quolls</vt:lpstr>
      <vt:lpstr>Bettongs</vt:lpstr>
      <vt:lpstr>Potoroo</vt:lpstr>
      <vt:lpstr>Bilbys</vt:lpstr>
      <vt:lpstr>PowerPoint Presentation</vt:lpstr>
      <vt:lpstr>Wild Dog Act  called for the culling of Canis lupus dingo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Thinking more critically about trophic cascades</vt:lpstr>
      <vt:lpstr>Trophic cascades are not just for predators</vt:lpstr>
      <vt:lpstr>Vulture decline and mesopredator release</vt:lpstr>
      <vt:lpstr>Trophic cascades: criticisms</vt:lpstr>
      <vt:lpstr>Trophic cascades: criticisms</vt:lpstr>
      <vt:lpstr>Trophic cascades: criticisms</vt:lpstr>
      <vt:lpstr>Trophic cascades: criticisms</vt:lpstr>
      <vt:lpstr>PowerPoint Presentation</vt:lpstr>
      <vt:lpstr>Revisiting the Yellowstone trophic cascade</vt:lpstr>
      <vt:lpstr>Elk numbers also impacted by other grizzlies and cougar</vt:lpstr>
      <vt:lpstr>PowerPoint Presentation</vt:lpstr>
      <vt:lpstr>PowerPoint Presentation</vt:lpstr>
      <vt:lpstr>PowerPoint Presentation</vt:lpstr>
      <vt:lpstr>Longer growing season</vt:lpstr>
      <vt:lpstr>Competition</vt:lpstr>
      <vt:lpstr>Competitive exclusion</vt:lpstr>
      <vt:lpstr>Character displacement </vt:lpstr>
      <vt:lpstr>Habitat shift and resource partitioning</vt:lpstr>
      <vt:lpstr>PowerPoint Presentation</vt:lpstr>
      <vt:lpstr>Ghost of competition past</vt:lpstr>
      <vt:lpstr>Treeline advance reflects not just warming temps but also competition</vt:lpstr>
      <vt:lpstr>PowerPoint Presentation</vt:lpstr>
      <vt:lpstr>PowerPoint Presentation</vt:lpstr>
      <vt:lpstr>Positive interactions</vt:lpstr>
      <vt:lpstr>Positive interactions</vt:lpstr>
      <vt:lpstr>Obligate pollination mutualism</vt:lpstr>
      <vt:lpstr>Red King Effect</vt:lpstr>
      <vt:lpstr>Facilitative engineering</vt:lpstr>
      <vt:lpstr>PowerPoint Presentation</vt:lpstr>
      <vt:lpstr>PowerPoint Presentation</vt:lpstr>
      <vt:lpstr>PowerPoint Presentation</vt:lpstr>
      <vt:lpstr>Salmonids as ecosystem engineers</vt:lpstr>
      <vt:lpstr>PowerPoint Presentation</vt:lpstr>
      <vt:lpstr>Effects of highly mobile engineer species</vt:lpstr>
      <vt:lpstr>PowerPoint Presentation</vt:lpstr>
      <vt:lpstr>PowerPoint Presentation</vt:lpstr>
      <vt:lpstr>Old view of biotic interactions</vt:lpstr>
      <vt:lpstr>New view of biotic interactions</vt:lpstr>
      <vt:lpstr>New view of biotic interactions</vt:lpstr>
      <vt:lpstr>New view of biotic interactions</vt:lpstr>
      <vt:lpstr>PowerPoint Presentation</vt:lpstr>
      <vt:lpstr>PowerPoint Presentation</vt:lpstr>
      <vt:lpstr>Mistletoe as parasite…</vt:lpstr>
      <vt:lpstr>…as mutualistic partner </vt:lpstr>
      <vt:lpstr>…as faciltative engineer</vt:lpstr>
      <vt:lpstr>PowerPoint Presentation</vt:lpstr>
      <vt:lpstr>PowerPoint Presentation</vt:lpstr>
      <vt:lpstr>Lianas as parasite and facilitator</vt:lpstr>
      <vt:lpstr>New view of biotic interactions</vt:lpstr>
      <vt:lpstr>Individual personality </vt:lpstr>
      <vt:lpstr>Learned behaviors</vt:lpstr>
      <vt:lpstr>PowerPoint Presentation</vt:lpstr>
      <vt:lpstr>PowerPoint Presentation</vt:lpstr>
      <vt:lpstr>Animal culture and social transmission</vt:lpstr>
      <vt:lpstr>Social transmission</vt:lpstr>
      <vt:lpstr>Humans as major influence on all biotic interactions</vt:lpstr>
      <vt:lpstr>Nocturnality as mammal response to humans</vt:lpstr>
      <vt:lpstr>Landscapes of fear</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 Stallins</dc:creator>
  <cp:lastModifiedBy>Stallins, Jon A.</cp:lastModifiedBy>
  <cp:revision>523</cp:revision>
  <dcterms:created xsi:type="dcterms:W3CDTF">2003-09-10T00:10:26Z</dcterms:created>
  <dcterms:modified xsi:type="dcterms:W3CDTF">2023-09-22T15:51:48Z</dcterms:modified>
</cp:coreProperties>
</file>