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handoutMasterIdLst>
    <p:handoutMasterId r:id="rId61"/>
  </p:handoutMasterIdLst>
  <p:sldIdLst>
    <p:sldId id="673" r:id="rId2"/>
    <p:sldId id="671" r:id="rId3"/>
    <p:sldId id="672" r:id="rId4"/>
    <p:sldId id="607" r:id="rId5"/>
    <p:sldId id="619" r:id="rId6"/>
    <p:sldId id="384" r:id="rId7"/>
    <p:sldId id="300" r:id="rId8"/>
    <p:sldId id="367" r:id="rId9"/>
    <p:sldId id="385" r:id="rId10"/>
    <p:sldId id="651" r:id="rId11"/>
    <p:sldId id="433" r:id="rId12"/>
    <p:sldId id="494" r:id="rId13"/>
    <p:sldId id="396" r:id="rId14"/>
    <p:sldId id="309" r:id="rId15"/>
    <p:sldId id="674" r:id="rId16"/>
    <p:sldId id="388" r:id="rId17"/>
    <p:sldId id="679" r:id="rId18"/>
    <p:sldId id="397" r:id="rId19"/>
    <p:sldId id="426" r:id="rId20"/>
    <p:sldId id="383" r:id="rId21"/>
    <p:sldId id="389" r:id="rId22"/>
    <p:sldId id="447" r:id="rId23"/>
    <p:sldId id="387" r:id="rId24"/>
    <p:sldId id="262" r:id="rId25"/>
    <p:sldId id="310" r:id="rId26"/>
    <p:sldId id="678" r:id="rId27"/>
    <p:sldId id="399" r:id="rId28"/>
    <p:sldId id="401" r:id="rId29"/>
    <p:sldId id="390" r:id="rId30"/>
    <p:sldId id="325" r:id="rId31"/>
    <p:sldId id="375" r:id="rId32"/>
    <p:sldId id="405" r:id="rId33"/>
    <p:sldId id="445" r:id="rId34"/>
    <p:sldId id="443" r:id="rId35"/>
    <p:sldId id="335" r:id="rId36"/>
    <p:sldId id="394" r:id="rId37"/>
    <p:sldId id="676" r:id="rId38"/>
    <p:sldId id="637" r:id="rId39"/>
    <p:sldId id="636" r:id="rId40"/>
    <p:sldId id="638" r:id="rId41"/>
    <p:sldId id="639" r:id="rId42"/>
    <p:sldId id="640" r:id="rId43"/>
    <p:sldId id="641" r:id="rId44"/>
    <p:sldId id="427" r:id="rId45"/>
    <p:sldId id="392" r:id="rId46"/>
    <p:sldId id="677" r:id="rId47"/>
    <p:sldId id="642" r:id="rId48"/>
    <p:sldId id="643" r:id="rId49"/>
    <p:sldId id="644" r:id="rId50"/>
    <p:sldId id="664" r:id="rId51"/>
    <p:sldId id="660" r:id="rId52"/>
    <p:sldId id="662" r:id="rId53"/>
    <p:sldId id="661" r:id="rId54"/>
    <p:sldId id="665" r:id="rId55"/>
    <p:sldId id="681" r:id="rId56"/>
    <p:sldId id="680" r:id="rId57"/>
    <p:sldId id="666" r:id="rId58"/>
    <p:sldId id="667" r:id="rId59"/>
  </p:sldIdLst>
  <p:sldSz cx="12192000" cy="6858000"/>
  <p:notesSz cx="6881813" cy="9296400"/>
  <p:defaultTex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CC"/>
    <a:srgbClr val="66FF33"/>
    <a:srgbClr val="66FFCC"/>
    <a:srgbClr val="CCFF99"/>
    <a:srgbClr val="336600"/>
    <a:srgbClr val="99FF99"/>
    <a:srgbClr val="8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265" autoAdjust="0"/>
    <p:restoredTop sz="70103" autoAdjust="0"/>
  </p:normalViewPr>
  <p:slideViewPr>
    <p:cSldViewPr>
      <p:cViewPr varScale="1">
        <p:scale>
          <a:sx n="60" d="100"/>
          <a:sy n="60" d="100"/>
        </p:scale>
        <p:origin x="941" y="53"/>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5810" name="Rectangle 2">
            <a:extLst>
              <a:ext uri="{FF2B5EF4-FFF2-40B4-BE49-F238E27FC236}">
                <a16:creationId xmlns:a16="http://schemas.microsoft.com/office/drawing/2014/main" id="{E379751D-62E1-DB14-6249-C4BD3CCCEA04}"/>
              </a:ext>
            </a:extLst>
          </p:cNvPr>
          <p:cNvSpPr>
            <a:spLocks noGrp="1" noChangeArrowheads="1"/>
          </p:cNvSpPr>
          <p:nvPr>
            <p:ph type="hdr" sz="quarter"/>
          </p:nvPr>
        </p:nvSpPr>
        <p:spPr bwMode="auto">
          <a:xfrm>
            <a:off x="0" y="0"/>
            <a:ext cx="2982913"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defRPr>
            </a:lvl1pPr>
          </a:lstStyle>
          <a:p>
            <a:pPr>
              <a:defRPr/>
            </a:pPr>
            <a:endParaRPr lang="en-US"/>
          </a:p>
        </p:txBody>
      </p:sp>
      <p:sp>
        <p:nvSpPr>
          <p:cNvPr id="375811" name="Rectangle 3">
            <a:extLst>
              <a:ext uri="{FF2B5EF4-FFF2-40B4-BE49-F238E27FC236}">
                <a16:creationId xmlns:a16="http://schemas.microsoft.com/office/drawing/2014/main" id="{39173BAA-04DB-B6AF-91F0-526E368AA266}"/>
              </a:ext>
            </a:extLst>
          </p:cNvPr>
          <p:cNvSpPr>
            <a:spLocks noGrp="1" noChangeArrowheads="1"/>
          </p:cNvSpPr>
          <p:nvPr>
            <p:ph type="dt" sz="quarter" idx="1"/>
          </p:nvPr>
        </p:nvSpPr>
        <p:spPr bwMode="auto">
          <a:xfrm>
            <a:off x="3897313" y="0"/>
            <a:ext cx="2982912"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charset="0"/>
              </a:defRPr>
            </a:lvl1pPr>
          </a:lstStyle>
          <a:p>
            <a:pPr>
              <a:defRPr/>
            </a:pPr>
            <a:fld id="{2B082C0F-70BB-44B5-84D6-71DB676FF5C9}" type="datetimeFigureOut">
              <a:rPr lang="en-US"/>
              <a:pPr>
                <a:defRPr/>
              </a:pPr>
              <a:t>11/27/2023</a:t>
            </a:fld>
            <a:endParaRPr lang="en-US" dirty="0"/>
          </a:p>
        </p:txBody>
      </p:sp>
      <p:sp>
        <p:nvSpPr>
          <p:cNvPr id="375812" name="Rectangle 4">
            <a:extLst>
              <a:ext uri="{FF2B5EF4-FFF2-40B4-BE49-F238E27FC236}">
                <a16:creationId xmlns:a16="http://schemas.microsoft.com/office/drawing/2014/main" id="{56294A2F-9A2B-2E63-9484-5ADABA16421C}"/>
              </a:ext>
            </a:extLst>
          </p:cNvPr>
          <p:cNvSpPr>
            <a:spLocks noGrp="1" noChangeArrowheads="1"/>
          </p:cNvSpPr>
          <p:nvPr>
            <p:ph type="ftr" sz="quarter" idx="2"/>
          </p:nvPr>
        </p:nvSpPr>
        <p:spPr bwMode="auto">
          <a:xfrm>
            <a:off x="0" y="8829675"/>
            <a:ext cx="2982913"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defRPr>
            </a:lvl1pPr>
          </a:lstStyle>
          <a:p>
            <a:pPr>
              <a:defRPr/>
            </a:pPr>
            <a:endParaRPr lang="en-US"/>
          </a:p>
        </p:txBody>
      </p:sp>
      <p:sp>
        <p:nvSpPr>
          <p:cNvPr id="375813" name="Rectangle 5">
            <a:extLst>
              <a:ext uri="{FF2B5EF4-FFF2-40B4-BE49-F238E27FC236}">
                <a16:creationId xmlns:a16="http://schemas.microsoft.com/office/drawing/2014/main" id="{75D25BD2-3EF1-8951-2142-DD14032E3FED}"/>
              </a:ext>
            </a:extLst>
          </p:cNvPr>
          <p:cNvSpPr>
            <a:spLocks noGrp="1" noChangeArrowheads="1"/>
          </p:cNvSpPr>
          <p:nvPr>
            <p:ph type="sldNum" sz="quarter" idx="3"/>
          </p:nvPr>
        </p:nvSpPr>
        <p:spPr bwMode="auto">
          <a:xfrm>
            <a:off x="3897313" y="8829675"/>
            <a:ext cx="2982912"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978A9EF-ACD6-464A-B362-265F9F47D36F}"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390980E0-37F8-B109-68E5-55C6D35D8A03}"/>
              </a:ext>
            </a:extLst>
          </p:cNvPr>
          <p:cNvSpPr>
            <a:spLocks noGrp="1" noChangeArrowheads="1"/>
          </p:cNvSpPr>
          <p:nvPr>
            <p:ph type="hdr" sz="quarter"/>
          </p:nvPr>
        </p:nvSpPr>
        <p:spPr bwMode="auto">
          <a:xfrm>
            <a:off x="0" y="0"/>
            <a:ext cx="2982913" cy="4651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defTabSz="923925" eaLnBrk="1" hangingPunct="1">
              <a:defRPr sz="1200">
                <a:latin typeface="Arial" charset="0"/>
              </a:defRPr>
            </a:lvl1pPr>
          </a:lstStyle>
          <a:p>
            <a:pPr>
              <a:defRPr/>
            </a:pPr>
            <a:endParaRPr lang="en-US"/>
          </a:p>
        </p:txBody>
      </p:sp>
      <p:sp>
        <p:nvSpPr>
          <p:cNvPr id="6147" name="Rectangle 3">
            <a:extLst>
              <a:ext uri="{FF2B5EF4-FFF2-40B4-BE49-F238E27FC236}">
                <a16:creationId xmlns:a16="http://schemas.microsoft.com/office/drawing/2014/main" id="{8FD744FA-6D4E-B6A7-07FA-CB1F4526EFA0}"/>
              </a:ext>
            </a:extLst>
          </p:cNvPr>
          <p:cNvSpPr>
            <a:spLocks noGrp="1" noChangeArrowheads="1"/>
          </p:cNvSpPr>
          <p:nvPr>
            <p:ph type="dt" idx="1"/>
          </p:nvPr>
        </p:nvSpPr>
        <p:spPr bwMode="auto">
          <a:xfrm>
            <a:off x="3897313" y="0"/>
            <a:ext cx="2982912" cy="4651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defTabSz="923925" eaLnBrk="1" hangingPunct="1">
              <a:defRPr sz="1200">
                <a:latin typeface="Arial" charset="0"/>
              </a:defRPr>
            </a:lvl1pPr>
          </a:lstStyle>
          <a:p>
            <a:pPr>
              <a:defRPr/>
            </a:pPr>
            <a:endParaRPr lang="en-US"/>
          </a:p>
        </p:txBody>
      </p:sp>
      <p:sp>
        <p:nvSpPr>
          <p:cNvPr id="2052" name="Rectangle 4">
            <a:extLst>
              <a:ext uri="{FF2B5EF4-FFF2-40B4-BE49-F238E27FC236}">
                <a16:creationId xmlns:a16="http://schemas.microsoft.com/office/drawing/2014/main" id="{03B94D71-074B-BBD8-7C32-51EA56C01AA3}"/>
              </a:ext>
            </a:extLst>
          </p:cNvPr>
          <p:cNvSpPr>
            <a:spLocks noGrp="1" noRot="1" noChangeAspect="1" noChangeArrowheads="1" noTextEdit="1"/>
          </p:cNvSpPr>
          <p:nvPr>
            <p:ph type="sldImg" idx="2"/>
          </p:nvPr>
        </p:nvSpPr>
        <p:spPr bwMode="auto">
          <a:xfrm>
            <a:off x="342900" y="696913"/>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a:extLst>
              <a:ext uri="{FF2B5EF4-FFF2-40B4-BE49-F238E27FC236}">
                <a16:creationId xmlns:a16="http://schemas.microsoft.com/office/drawing/2014/main" id="{4AAF5FEF-83C8-B53E-CEAF-4657C2744482}"/>
              </a:ext>
            </a:extLst>
          </p:cNvPr>
          <p:cNvSpPr>
            <a:spLocks noGrp="1" noChangeArrowheads="1"/>
          </p:cNvSpPr>
          <p:nvPr>
            <p:ph type="body" sz="quarter" idx="3"/>
          </p:nvPr>
        </p:nvSpPr>
        <p:spPr bwMode="auto">
          <a:xfrm>
            <a:off x="688975" y="4416425"/>
            <a:ext cx="5505450" cy="4183063"/>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a:extLst>
              <a:ext uri="{FF2B5EF4-FFF2-40B4-BE49-F238E27FC236}">
                <a16:creationId xmlns:a16="http://schemas.microsoft.com/office/drawing/2014/main" id="{34194CC4-1AA0-477E-1BA4-20E667AC3FCF}"/>
              </a:ext>
            </a:extLst>
          </p:cNvPr>
          <p:cNvSpPr>
            <a:spLocks noGrp="1" noChangeArrowheads="1"/>
          </p:cNvSpPr>
          <p:nvPr>
            <p:ph type="ftr" sz="quarter" idx="4"/>
          </p:nvPr>
        </p:nvSpPr>
        <p:spPr bwMode="auto">
          <a:xfrm>
            <a:off x="0" y="8829675"/>
            <a:ext cx="2982913" cy="465138"/>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defTabSz="923925" eaLnBrk="1" hangingPunct="1">
              <a:defRPr sz="1200">
                <a:latin typeface="Arial" charset="0"/>
              </a:defRPr>
            </a:lvl1pPr>
          </a:lstStyle>
          <a:p>
            <a:pPr>
              <a:defRPr/>
            </a:pPr>
            <a:endParaRPr lang="en-US"/>
          </a:p>
        </p:txBody>
      </p:sp>
      <p:sp>
        <p:nvSpPr>
          <p:cNvPr id="6151" name="Rectangle 7">
            <a:extLst>
              <a:ext uri="{FF2B5EF4-FFF2-40B4-BE49-F238E27FC236}">
                <a16:creationId xmlns:a16="http://schemas.microsoft.com/office/drawing/2014/main" id="{86F3F9D5-174C-F18B-5808-FF75ED58E9BC}"/>
              </a:ext>
            </a:extLst>
          </p:cNvPr>
          <p:cNvSpPr>
            <a:spLocks noGrp="1" noChangeArrowheads="1"/>
          </p:cNvSpPr>
          <p:nvPr>
            <p:ph type="sldNum" sz="quarter" idx="5"/>
          </p:nvPr>
        </p:nvSpPr>
        <p:spPr bwMode="auto">
          <a:xfrm>
            <a:off x="3897313" y="8829675"/>
            <a:ext cx="2982912" cy="465138"/>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defTabSz="923925" eaLnBrk="1" hangingPunct="1">
              <a:defRPr sz="1200"/>
            </a:lvl1pPr>
          </a:lstStyle>
          <a:p>
            <a:pPr>
              <a:defRPr/>
            </a:pPr>
            <a:fld id="{59F9F8AD-F70C-4678-86B4-E722E682C46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59CAC287-FDF1-DF66-B330-DB65652D033D}"/>
              </a:ext>
            </a:extLst>
          </p:cNvPr>
          <p:cNvSpPr>
            <a:spLocks noGrp="1" noRot="1" noChangeAspect="1" noChangeArrowheads="1" noTextEdit="1"/>
          </p:cNvSpPr>
          <p:nvPr>
            <p:ph type="sldImg"/>
          </p:nvPr>
        </p:nvSpPr>
        <p:spPr>
          <a:ln/>
        </p:spPr>
      </p:sp>
      <p:sp>
        <p:nvSpPr>
          <p:cNvPr id="6147" name="Notes Placeholder 2">
            <a:extLst>
              <a:ext uri="{FF2B5EF4-FFF2-40B4-BE49-F238E27FC236}">
                <a16:creationId xmlns:a16="http://schemas.microsoft.com/office/drawing/2014/main" id="{D6A63B07-EDA9-A16F-F131-0DF94F1642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In short: if it is encompasses everything, then it explains nothing. And also: if all the types of biodiversity are correlated with each other, but not tightly, perhaps we should be more cautious about lumping them all together. Another reason to do away with biodiversity: it overshadows other types of value, like functional roles.</a:t>
            </a:r>
          </a:p>
        </p:txBody>
      </p:sp>
      <p:sp>
        <p:nvSpPr>
          <p:cNvPr id="6148" name="Slide Number Placeholder 3">
            <a:extLst>
              <a:ext uri="{FF2B5EF4-FFF2-40B4-BE49-F238E27FC236}">
                <a16:creationId xmlns:a16="http://schemas.microsoft.com/office/drawing/2014/main" id="{FA9C6D6B-FCC9-790D-E700-68A1FE1F52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4000">
                <a:solidFill>
                  <a:schemeClr val="tx1"/>
                </a:solidFill>
                <a:latin typeface="Arial" panose="020B0604020202020204" pitchFamily="34" charset="0"/>
              </a:defRPr>
            </a:lvl1pPr>
            <a:lvl2pPr marL="742950" indent="-285750" defTabSz="923925">
              <a:defRPr sz="4000">
                <a:solidFill>
                  <a:schemeClr val="tx1"/>
                </a:solidFill>
                <a:latin typeface="Arial" panose="020B0604020202020204" pitchFamily="34" charset="0"/>
              </a:defRPr>
            </a:lvl2pPr>
            <a:lvl3pPr marL="1143000" indent="-228600" defTabSz="923925">
              <a:defRPr sz="4000">
                <a:solidFill>
                  <a:schemeClr val="tx1"/>
                </a:solidFill>
                <a:latin typeface="Arial" panose="020B0604020202020204" pitchFamily="34" charset="0"/>
              </a:defRPr>
            </a:lvl3pPr>
            <a:lvl4pPr marL="1600200" indent="-228600" defTabSz="923925">
              <a:defRPr sz="4000">
                <a:solidFill>
                  <a:schemeClr val="tx1"/>
                </a:solidFill>
                <a:latin typeface="Arial" panose="020B0604020202020204" pitchFamily="34" charset="0"/>
              </a:defRPr>
            </a:lvl4pPr>
            <a:lvl5pPr marL="2057400" indent="-228600" defTabSz="923925">
              <a:defRPr sz="40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40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40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40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4000">
                <a:solidFill>
                  <a:schemeClr val="tx1"/>
                </a:solidFill>
                <a:latin typeface="Arial" panose="020B0604020202020204" pitchFamily="34" charset="0"/>
              </a:defRPr>
            </a:lvl9pPr>
          </a:lstStyle>
          <a:p>
            <a:fld id="{BAA23123-7C79-4585-9D22-DA5C05CE243B}" type="slidenum">
              <a:rPr lang="en-US" altLang="en-US" sz="1200" smtClean="0"/>
              <a:pPr/>
              <a:t>2</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5892E80A-7E96-BC5B-4C92-0FE17759E5FE}"/>
              </a:ext>
            </a:extLst>
          </p:cNvPr>
          <p:cNvSpPr>
            <a:spLocks noGrp="1" noRot="1" noChangeAspect="1" noChangeArrowheads="1" noTextEdit="1"/>
          </p:cNvSpPr>
          <p:nvPr>
            <p:ph type="sldImg"/>
          </p:nvPr>
        </p:nvSpPr>
        <p:spPr>
          <a:ln/>
        </p:spPr>
      </p:sp>
      <p:sp>
        <p:nvSpPr>
          <p:cNvPr id="24579" name="Rectangle 3">
            <a:extLst>
              <a:ext uri="{FF2B5EF4-FFF2-40B4-BE49-F238E27FC236}">
                <a16:creationId xmlns:a16="http://schemas.microsoft.com/office/drawing/2014/main" id="{8E12B0F5-F80B-E866-8B08-CD5759ADB9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https://www.cnn.com/videos/world/2022/11/19/black-naped-pheasant-pigeon-discovery-cprog-orig-aw-jc.cnn</a:t>
            </a:r>
          </a:p>
        </p:txBody>
      </p:sp>
      <p:sp>
        <p:nvSpPr>
          <p:cNvPr id="4" name="Slide Number Placeholder 3"/>
          <p:cNvSpPr>
            <a:spLocks noGrp="1"/>
          </p:cNvSpPr>
          <p:nvPr>
            <p:ph type="sldNum" sz="quarter" idx="5"/>
          </p:nvPr>
        </p:nvSpPr>
        <p:spPr/>
        <p:txBody>
          <a:bodyPr/>
          <a:lstStyle/>
          <a:p>
            <a:pPr>
              <a:defRPr/>
            </a:pPr>
            <a:fld id="{59F9F8AD-F70C-4678-86B4-E722E682C460}" type="slidenum">
              <a:rPr lang="en-US" altLang="en-US" smtClean="0"/>
              <a:pPr>
                <a:defRPr/>
              </a:pPr>
              <a:t>17</a:t>
            </a:fld>
            <a:endParaRPr lang="en-US" altLang="en-US"/>
          </a:p>
        </p:txBody>
      </p:sp>
    </p:spTree>
    <p:extLst>
      <p:ext uri="{BB962C8B-B14F-4D97-AF65-F5344CB8AC3E}">
        <p14:creationId xmlns:p14="http://schemas.microsoft.com/office/powerpoint/2010/main" val="3139638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F1B44377-4B33-B885-D015-8FD970F8E337}"/>
              </a:ext>
            </a:extLst>
          </p:cNvPr>
          <p:cNvSpPr>
            <a:spLocks noGrp="1" noRot="1" noChangeAspect="1" noChangeArrowheads="1" noTextEdit="1"/>
          </p:cNvSpPr>
          <p:nvPr>
            <p:ph type="sldImg"/>
          </p:nvPr>
        </p:nvSpPr>
        <p:spPr>
          <a:ln/>
        </p:spPr>
      </p:sp>
      <p:sp>
        <p:nvSpPr>
          <p:cNvPr id="30723" name="Notes Placeholder 2">
            <a:extLst>
              <a:ext uri="{FF2B5EF4-FFF2-40B4-BE49-F238E27FC236}">
                <a16:creationId xmlns:a16="http://schemas.microsoft.com/office/drawing/2014/main" id="{7E867AB8-38D7-377E-E630-06E07677903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Arial" panose="020B0604020202020204" pitchFamily="34" charset="0"/>
              </a:rPr>
              <a:t>Speciation: </a:t>
            </a:r>
            <a:r>
              <a:rPr lang="en-US" altLang="en-US">
                <a:latin typeface="Calibri Light" panose="020F0302020204030204" pitchFamily="34" charset="0"/>
              </a:rPr>
              <a:t>the evolutionary process by which new species arise. </a:t>
            </a:r>
          </a:p>
          <a:p>
            <a:pPr eaLnBrk="1" hangingPunct="1">
              <a:spcBef>
                <a:spcPct val="0"/>
              </a:spcBef>
            </a:pPr>
            <a:endParaRPr lang="en-US" altLang="en-US">
              <a:latin typeface="Calibri Light" panose="020F0302020204030204" pitchFamily="34" charset="0"/>
            </a:endParaRPr>
          </a:p>
          <a:p>
            <a:pPr eaLnBrk="1" hangingPunct="1">
              <a:spcBef>
                <a:spcPct val="0"/>
              </a:spcBef>
            </a:pPr>
            <a:r>
              <a:rPr lang="en-US" altLang="en-US">
                <a:latin typeface="Arial" panose="020B0604020202020204" pitchFamily="34" charset="0"/>
              </a:rPr>
              <a:t>Top</a:t>
            </a:r>
            <a:br>
              <a:rPr lang="en-US" altLang="en-US">
                <a:latin typeface="Arial" panose="020B0604020202020204" pitchFamily="34" charset="0"/>
              </a:rPr>
            </a:br>
            <a:r>
              <a:rPr lang="en-US" altLang="en-US">
                <a:latin typeface="Arial" panose="020B0604020202020204" pitchFamily="34" charset="0"/>
              </a:rPr>
              <a:t>In Washington and Idaho states in the USA, new species of Tragopogon. Tragopogon mirus is a hybrid formed in naturalised populations of the introduced European Tragopogon dubius and Tragopogon porrifolius. The purple flowers in the photo are T mirus interspersed among T dubius and T porrifolius.</a:t>
            </a:r>
          </a:p>
          <a:p>
            <a:pPr eaLnBrk="1" hangingPunct="1">
              <a:spcBef>
                <a:spcPct val="0"/>
              </a:spcBef>
            </a:pPr>
            <a:endParaRPr lang="en-US" altLang="en-US">
              <a:latin typeface="Arial" panose="020B0604020202020204" pitchFamily="34" charset="0"/>
            </a:endParaRPr>
          </a:p>
          <a:p>
            <a:pPr eaLnBrk="1" hangingPunct="1">
              <a:spcBef>
                <a:spcPct val="0"/>
              </a:spcBef>
            </a:pPr>
            <a:r>
              <a:rPr lang="en-US" altLang="en-US">
                <a:latin typeface="Arial" panose="020B0604020202020204" pitchFamily="34" charset="0"/>
              </a:rPr>
              <a:t>Bottom</a:t>
            </a:r>
            <a:br>
              <a:rPr lang="en-US" altLang="en-US">
                <a:latin typeface="Arial" panose="020B0604020202020204" pitchFamily="34" charset="0"/>
              </a:rPr>
            </a:br>
            <a:r>
              <a:rPr lang="en-US" altLang="en-US">
                <a:latin typeface="Arial" panose="020B0604020202020204" pitchFamily="34" charset="0"/>
              </a:rPr>
              <a:t>Humans are responsible for the formation and maintenance of new hybrid crops, such as the new hybrid wheat species Triticum aestivum</a:t>
            </a:r>
            <a:br>
              <a:rPr lang="en-US" altLang="en-US">
                <a:latin typeface="Arial" panose="020B0604020202020204" pitchFamily="34" charset="0"/>
              </a:rPr>
            </a:br>
            <a:endParaRPr lang="en-US" altLang="en-US">
              <a:latin typeface="Arial" panose="020B0604020202020204" pitchFamily="34" charset="0"/>
            </a:endParaRPr>
          </a:p>
        </p:txBody>
      </p:sp>
      <p:sp>
        <p:nvSpPr>
          <p:cNvPr id="30724" name="Slide Number Placeholder 3">
            <a:extLst>
              <a:ext uri="{FF2B5EF4-FFF2-40B4-BE49-F238E27FC236}">
                <a16:creationId xmlns:a16="http://schemas.microsoft.com/office/drawing/2014/main" id="{32AF521C-67B6-FF62-479D-147D52AF6D2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4000">
                <a:solidFill>
                  <a:schemeClr val="tx1"/>
                </a:solidFill>
                <a:latin typeface="Arial" panose="020B0604020202020204" pitchFamily="34" charset="0"/>
              </a:defRPr>
            </a:lvl1pPr>
            <a:lvl2pPr marL="742950" indent="-285750" defTabSz="923925">
              <a:defRPr sz="4000">
                <a:solidFill>
                  <a:schemeClr val="tx1"/>
                </a:solidFill>
                <a:latin typeface="Arial" panose="020B0604020202020204" pitchFamily="34" charset="0"/>
              </a:defRPr>
            </a:lvl2pPr>
            <a:lvl3pPr marL="1143000" indent="-228600" defTabSz="923925">
              <a:defRPr sz="4000">
                <a:solidFill>
                  <a:schemeClr val="tx1"/>
                </a:solidFill>
                <a:latin typeface="Arial" panose="020B0604020202020204" pitchFamily="34" charset="0"/>
              </a:defRPr>
            </a:lvl3pPr>
            <a:lvl4pPr marL="1600200" indent="-228600" defTabSz="923925">
              <a:defRPr sz="4000">
                <a:solidFill>
                  <a:schemeClr val="tx1"/>
                </a:solidFill>
                <a:latin typeface="Arial" panose="020B0604020202020204" pitchFamily="34" charset="0"/>
              </a:defRPr>
            </a:lvl4pPr>
            <a:lvl5pPr marL="2057400" indent="-228600" defTabSz="923925">
              <a:defRPr sz="40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40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40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40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4000">
                <a:solidFill>
                  <a:schemeClr val="tx1"/>
                </a:solidFill>
                <a:latin typeface="Arial" panose="020B0604020202020204" pitchFamily="34" charset="0"/>
              </a:defRPr>
            </a:lvl9pPr>
          </a:lstStyle>
          <a:p>
            <a:fld id="{629A7B1C-23E3-4909-953F-AF038ABB7FA0}" type="slidenum">
              <a:rPr lang="en-US" altLang="en-US" sz="1200" smtClean="0">
                <a:latin typeface="Calibri" panose="020F0502020204030204" pitchFamily="34" charset="0"/>
                <a:cs typeface="Arial" panose="020B0604020202020204" pitchFamily="34" charset="0"/>
              </a:rPr>
              <a:pPr/>
              <a:t>18</a:t>
            </a:fld>
            <a:endParaRPr lang="en-US" altLang="en-US" sz="1200">
              <a:latin typeface="Calibri" panose="020F0502020204030204" pitchFamily="34" charset="0"/>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C1DE9C15-6D44-25D2-CEF1-7A647B263461}"/>
              </a:ext>
            </a:extLst>
          </p:cNvPr>
          <p:cNvSpPr>
            <a:spLocks noGrp="1" noRot="1" noChangeAspect="1" noChangeArrowheads="1" noTextEdit="1"/>
          </p:cNvSpPr>
          <p:nvPr>
            <p:ph type="sldImg"/>
          </p:nvPr>
        </p:nvSpPr>
        <p:spPr>
          <a:ln/>
        </p:spPr>
      </p:sp>
      <p:sp>
        <p:nvSpPr>
          <p:cNvPr id="32771" name="Notes Placeholder 2">
            <a:extLst>
              <a:ext uri="{FF2B5EF4-FFF2-40B4-BE49-F238E27FC236}">
                <a16:creationId xmlns:a16="http://schemas.microsoft.com/office/drawing/2014/main" id="{0BA9E91E-A55E-11A8-75DD-2E66CB2BD6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Since March 19, 2018, there are only two known rhinos of this subspecies left, both of which are female; barring the existence of unknown or misclassified male northern white rhinos elsewhere in Africa, this makes the subspecies functionally extinct.</a:t>
            </a:r>
          </a:p>
        </p:txBody>
      </p:sp>
      <p:sp>
        <p:nvSpPr>
          <p:cNvPr id="32772" name="Slide Number Placeholder 3">
            <a:extLst>
              <a:ext uri="{FF2B5EF4-FFF2-40B4-BE49-F238E27FC236}">
                <a16:creationId xmlns:a16="http://schemas.microsoft.com/office/drawing/2014/main" id="{0A3334B7-93C4-B566-DB16-F80281DB7D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4000">
                <a:solidFill>
                  <a:schemeClr val="tx1"/>
                </a:solidFill>
                <a:latin typeface="Arial" panose="020B0604020202020204" pitchFamily="34" charset="0"/>
              </a:defRPr>
            </a:lvl1pPr>
            <a:lvl2pPr marL="742950" indent="-285750" defTabSz="923925">
              <a:defRPr sz="4000">
                <a:solidFill>
                  <a:schemeClr val="tx1"/>
                </a:solidFill>
                <a:latin typeface="Arial" panose="020B0604020202020204" pitchFamily="34" charset="0"/>
              </a:defRPr>
            </a:lvl2pPr>
            <a:lvl3pPr marL="1143000" indent="-228600" defTabSz="923925">
              <a:defRPr sz="4000">
                <a:solidFill>
                  <a:schemeClr val="tx1"/>
                </a:solidFill>
                <a:latin typeface="Arial" panose="020B0604020202020204" pitchFamily="34" charset="0"/>
              </a:defRPr>
            </a:lvl3pPr>
            <a:lvl4pPr marL="1600200" indent="-228600" defTabSz="923925">
              <a:defRPr sz="4000">
                <a:solidFill>
                  <a:schemeClr val="tx1"/>
                </a:solidFill>
                <a:latin typeface="Arial" panose="020B0604020202020204" pitchFamily="34" charset="0"/>
              </a:defRPr>
            </a:lvl4pPr>
            <a:lvl5pPr marL="2057400" indent="-228600" defTabSz="923925">
              <a:defRPr sz="40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40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40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40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4000">
                <a:solidFill>
                  <a:schemeClr val="tx1"/>
                </a:solidFill>
                <a:latin typeface="Arial" panose="020B0604020202020204" pitchFamily="34" charset="0"/>
              </a:defRPr>
            </a:lvl9pPr>
          </a:lstStyle>
          <a:p>
            <a:fld id="{0C51A35B-7FB4-4A44-9F73-9BF913CA18F3}" type="slidenum">
              <a:rPr lang="en-US" altLang="en-US" sz="1200" smtClean="0">
                <a:latin typeface="Calibri" panose="020F0502020204030204" pitchFamily="34" charset="0"/>
                <a:cs typeface="Arial" panose="020B0604020202020204" pitchFamily="34" charset="0"/>
              </a:rPr>
              <a:pPr/>
              <a:t>19</a:t>
            </a:fld>
            <a:endParaRPr lang="en-US" altLang="en-US" sz="1200">
              <a:latin typeface="Calibri" panose="020F0502020204030204" pitchFamily="34" charset="0"/>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9EE35EE9-D322-37AF-87F4-429F01004504}"/>
              </a:ext>
            </a:extLst>
          </p:cNvPr>
          <p:cNvSpPr>
            <a:spLocks noGrp="1" noRot="1" noChangeAspect="1" noChangeArrowheads="1" noTextEdit="1"/>
          </p:cNvSpPr>
          <p:nvPr>
            <p:ph type="sldImg"/>
          </p:nvPr>
        </p:nvSpPr>
        <p:spPr>
          <a:ln/>
        </p:spPr>
      </p:sp>
      <p:sp>
        <p:nvSpPr>
          <p:cNvPr id="34819" name="Notes Placeholder 2">
            <a:extLst>
              <a:ext uri="{FF2B5EF4-FFF2-40B4-BE49-F238E27FC236}">
                <a16:creationId xmlns:a16="http://schemas.microsoft.com/office/drawing/2014/main" id="{A5F9921B-37A4-BF5B-B610-424D51224E4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Arial" panose="020B0604020202020204" pitchFamily="34" charset="0"/>
              </a:rPr>
              <a:t>Numbers of species</a:t>
            </a:r>
          </a:p>
        </p:txBody>
      </p:sp>
      <p:sp>
        <p:nvSpPr>
          <p:cNvPr id="34820" name="Slide Number Placeholder 3">
            <a:extLst>
              <a:ext uri="{FF2B5EF4-FFF2-40B4-BE49-F238E27FC236}">
                <a16:creationId xmlns:a16="http://schemas.microsoft.com/office/drawing/2014/main" id="{B0B86F94-AE5A-B343-C285-C67A15F0899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4000">
                <a:solidFill>
                  <a:schemeClr val="tx1"/>
                </a:solidFill>
                <a:latin typeface="Arial" panose="020B0604020202020204" pitchFamily="34" charset="0"/>
              </a:defRPr>
            </a:lvl1pPr>
            <a:lvl2pPr marL="742950" indent="-285750" defTabSz="923925">
              <a:defRPr sz="4000">
                <a:solidFill>
                  <a:schemeClr val="tx1"/>
                </a:solidFill>
                <a:latin typeface="Arial" panose="020B0604020202020204" pitchFamily="34" charset="0"/>
              </a:defRPr>
            </a:lvl2pPr>
            <a:lvl3pPr marL="1143000" indent="-228600" defTabSz="923925">
              <a:defRPr sz="4000">
                <a:solidFill>
                  <a:schemeClr val="tx1"/>
                </a:solidFill>
                <a:latin typeface="Arial" panose="020B0604020202020204" pitchFamily="34" charset="0"/>
              </a:defRPr>
            </a:lvl3pPr>
            <a:lvl4pPr marL="1600200" indent="-228600" defTabSz="923925">
              <a:defRPr sz="4000">
                <a:solidFill>
                  <a:schemeClr val="tx1"/>
                </a:solidFill>
                <a:latin typeface="Arial" panose="020B0604020202020204" pitchFamily="34" charset="0"/>
              </a:defRPr>
            </a:lvl4pPr>
            <a:lvl5pPr marL="2057400" indent="-228600" defTabSz="923925">
              <a:defRPr sz="40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40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40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40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4000">
                <a:solidFill>
                  <a:schemeClr val="tx1"/>
                </a:solidFill>
                <a:latin typeface="Arial" panose="020B0604020202020204" pitchFamily="34" charset="0"/>
              </a:defRPr>
            </a:lvl9pPr>
          </a:lstStyle>
          <a:p>
            <a:fld id="{0DBEF528-1A89-4C10-9E72-F24E11AA0FAC}" type="slidenum">
              <a:rPr lang="en-US" altLang="en-US" sz="1200" smtClean="0">
                <a:latin typeface="Calibri" panose="020F0502020204030204" pitchFamily="34" charset="0"/>
                <a:cs typeface="Arial" panose="020B0604020202020204" pitchFamily="34" charset="0"/>
              </a:rPr>
              <a:pPr/>
              <a:t>20</a:t>
            </a:fld>
            <a:endParaRPr lang="en-US" altLang="en-US" sz="1200">
              <a:latin typeface="Calibri" panose="020F0502020204030204" pitchFamily="34"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340F02D6-DC2B-43F8-956A-511AC2FE8A7C}"/>
              </a:ext>
            </a:extLst>
          </p:cNvPr>
          <p:cNvSpPr>
            <a:spLocks noGrp="1" noRot="1" noChangeAspect="1" noChangeArrowheads="1" noTextEdit="1"/>
          </p:cNvSpPr>
          <p:nvPr>
            <p:ph type="sldImg"/>
          </p:nvPr>
        </p:nvSpPr>
        <p:spPr>
          <a:ln/>
        </p:spPr>
      </p:sp>
      <p:sp>
        <p:nvSpPr>
          <p:cNvPr id="36867" name="Rectangle 3">
            <a:extLst>
              <a:ext uri="{FF2B5EF4-FFF2-40B4-BE49-F238E27FC236}">
                <a16:creationId xmlns:a16="http://schemas.microsoft.com/office/drawing/2014/main" id="{96C3C049-BF17-D072-DAD2-8FE36B79BB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Arial" panose="020B0604020202020204" pitchFamily="34" charset="0"/>
              </a:rPr>
              <a:t>Became endangered species because of predation by the small Asian mongoose, which was introduced in colonial times to hunt snakes and rats, as well as by feral cats and dogs. The Cuban Solenodon was thought to have been extinct until a live specimen was found in 2003. The Hispaniolan solenodon, was also once thought to be extinct, probably more because of its secretive and elusive behavior than to low population numbers. Recent studies have proven that the species is widely distributed through the island of Hispaniola, but that does not tolerate habitat degradation.</a:t>
            </a:r>
            <a:br>
              <a:rPr lang="en-US" altLang="en-US">
                <a:latin typeface="Arial" panose="020B0604020202020204" pitchFamily="34" charset="0"/>
              </a:rPr>
            </a:br>
            <a:br>
              <a:rPr lang="en-US" altLang="en-US">
                <a:latin typeface="Arial" panose="020B0604020202020204" pitchFamily="34" charset="0"/>
              </a:rPr>
            </a:br>
            <a:r>
              <a:rPr lang="en-US" altLang="en-US">
                <a:latin typeface="Arial" panose="020B0604020202020204" pitchFamily="34" charset="0"/>
              </a:rPr>
              <a:t>https://www.youtube.com/watch?v=cWOPC2kt_IA&amp;ab_channel=ZSL-ZoologicalSocietyofLondon</a:t>
            </a:r>
          </a:p>
          <a:p>
            <a:pPr eaLnBrk="1" hangingPunct="1">
              <a:spcBef>
                <a:spcPct val="0"/>
              </a:spcBef>
            </a:pPr>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0B8248B8-D1F5-3289-B1B5-375F48AC0065}"/>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359333B2-A976-0FDF-F344-FCEFD66BDBB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0964" name="Slide Number Placeholder 3">
            <a:extLst>
              <a:ext uri="{FF2B5EF4-FFF2-40B4-BE49-F238E27FC236}">
                <a16:creationId xmlns:a16="http://schemas.microsoft.com/office/drawing/2014/main" id="{0D034F57-A341-C45E-05AF-717345053B1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4000">
                <a:solidFill>
                  <a:schemeClr val="tx1"/>
                </a:solidFill>
                <a:latin typeface="Arial" panose="020B0604020202020204" pitchFamily="34" charset="0"/>
              </a:defRPr>
            </a:lvl1pPr>
            <a:lvl2pPr marL="742950" indent="-285750" defTabSz="923925">
              <a:defRPr sz="4000">
                <a:solidFill>
                  <a:schemeClr val="tx1"/>
                </a:solidFill>
                <a:latin typeface="Arial" panose="020B0604020202020204" pitchFamily="34" charset="0"/>
              </a:defRPr>
            </a:lvl2pPr>
            <a:lvl3pPr marL="1143000" indent="-228600" defTabSz="923925">
              <a:defRPr sz="4000">
                <a:solidFill>
                  <a:schemeClr val="tx1"/>
                </a:solidFill>
                <a:latin typeface="Arial" panose="020B0604020202020204" pitchFamily="34" charset="0"/>
              </a:defRPr>
            </a:lvl3pPr>
            <a:lvl4pPr marL="1600200" indent="-228600" defTabSz="923925">
              <a:defRPr sz="4000">
                <a:solidFill>
                  <a:schemeClr val="tx1"/>
                </a:solidFill>
                <a:latin typeface="Arial" panose="020B0604020202020204" pitchFamily="34" charset="0"/>
              </a:defRPr>
            </a:lvl4pPr>
            <a:lvl5pPr marL="2057400" indent="-228600" defTabSz="923925">
              <a:defRPr sz="40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40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40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40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4000">
                <a:solidFill>
                  <a:schemeClr val="tx1"/>
                </a:solidFill>
                <a:latin typeface="Arial" panose="020B0604020202020204" pitchFamily="34" charset="0"/>
              </a:defRPr>
            </a:lvl9pPr>
          </a:lstStyle>
          <a:p>
            <a:fld id="{37B45A4B-4275-4027-9B3E-C334C000E857}" type="slidenum">
              <a:rPr lang="en-US" altLang="en-US" sz="1200" smtClean="0">
                <a:latin typeface="Calibri" panose="020F0502020204030204" pitchFamily="34" charset="0"/>
                <a:cs typeface="Arial" panose="020B0604020202020204" pitchFamily="34" charset="0"/>
              </a:rPr>
              <a:pPr/>
              <a:t>24</a:t>
            </a:fld>
            <a:endParaRPr lang="en-US" altLang="en-US" sz="1200">
              <a:latin typeface="Calibri" panose="020F0502020204030204" pitchFamily="34" charset="0"/>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7C4A59F3-0EF8-BEB6-FFEA-F6CBAEA66E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4000">
                <a:solidFill>
                  <a:schemeClr val="tx1"/>
                </a:solidFill>
                <a:latin typeface="Arial" panose="020B0604020202020204" pitchFamily="34" charset="0"/>
              </a:defRPr>
            </a:lvl1pPr>
            <a:lvl2pPr marL="742950" indent="-285750" defTabSz="923925">
              <a:defRPr sz="4000">
                <a:solidFill>
                  <a:schemeClr val="tx1"/>
                </a:solidFill>
                <a:latin typeface="Arial" panose="020B0604020202020204" pitchFamily="34" charset="0"/>
              </a:defRPr>
            </a:lvl2pPr>
            <a:lvl3pPr marL="1143000" indent="-228600" defTabSz="923925">
              <a:defRPr sz="4000">
                <a:solidFill>
                  <a:schemeClr val="tx1"/>
                </a:solidFill>
                <a:latin typeface="Arial" panose="020B0604020202020204" pitchFamily="34" charset="0"/>
              </a:defRPr>
            </a:lvl3pPr>
            <a:lvl4pPr marL="1600200" indent="-228600" defTabSz="923925">
              <a:defRPr sz="4000">
                <a:solidFill>
                  <a:schemeClr val="tx1"/>
                </a:solidFill>
                <a:latin typeface="Arial" panose="020B0604020202020204" pitchFamily="34" charset="0"/>
              </a:defRPr>
            </a:lvl4pPr>
            <a:lvl5pPr marL="2057400" indent="-228600" defTabSz="923925">
              <a:defRPr sz="40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40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40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40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4000">
                <a:solidFill>
                  <a:schemeClr val="tx1"/>
                </a:solidFill>
                <a:latin typeface="Arial" panose="020B0604020202020204" pitchFamily="34" charset="0"/>
              </a:defRPr>
            </a:lvl9pPr>
          </a:lstStyle>
          <a:p>
            <a:fld id="{5BC5AEFF-576E-487A-8DA4-BD35B5A13A25}" type="slidenum">
              <a:rPr lang="en-US" altLang="en-US" sz="1200" smtClean="0">
                <a:latin typeface="Calibri" panose="020F0502020204030204" pitchFamily="34" charset="0"/>
                <a:cs typeface="Arial" panose="020B0604020202020204" pitchFamily="34" charset="0"/>
              </a:rPr>
              <a:pPr/>
              <a:t>25</a:t>
            </a:fld>
            <a:endParaRPr lang="en-US" altLang="en-US" sz="1200">
              <a:latin typeface="Calibri" panose="020F0502020204030204" pitchFamily="34" charset="0"/>
              <a:cs typeface="Arial" panose="020B0604020202020204" pitchFamily="34" charset="0"/>
            </a:endParaRPr>
          </a:p>
        </p:txBody>
      </p:sp>
      <p:sp>
        <p:nvSpPr>
          <p:cNvPr id="43011" name="Rectangle 2">
            <a:extLst>
              <a:ext uri="{FF2B5EF4-FFF2-40B4-BE49-F238E27FC236}">
                <a16:creationId xmlns:a16="http://schemas.microsoft.com/office/drawing/2014/main" id="{B604DD81-7F91-D308-DC7B-7CA2E36EAE04}"/>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C3587D66-BAE1-6E7C-9853-E7D69C9458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latin typeface="Arial" panose="020B0604020202020204" pitchFamily="34" charset="0"/>
              </a:rPr>
              <a:t>Singer Tract Forest, Louisiana 1935 in photo of ivory-billed woodpecker at right. Supposedly the species went extinct in 1924, but last seen in Louisiana in 1944</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A population of ivory bills may have held on in Cuba until the 1980’s</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http://www.birds.cornell.edu/ivory/</a:t>
            </a:r>
            <a:br>
              <a:rPr lang="en-US" altLang="en-US" dirty="0">
                <a:latin typeface="Arial" panose="020B0604020202020204" pitchFamily="34" charset="0"/>
              </a:rPr>
            </a:br>
            <a:r>
              <a:rPr lang="en-US" altLang="en-US" dirty="0">
                <a:latin typeface="Arial" panose="020B0604020202020204" pitchFamily="34" charset="0"/>
              </a:rPr>
              <a:t>https://www.youtube.com/watch?v=Hzg6y0TtUYA&amp;t=295s</a:t>
            </a:r>
          </a:p>
          <a:p>
            <a:pPr eaLnBrk="1" hangingPunct="1">
              <a:spcBef>
                <a:spcPct val="0"/>
              </a:spcBef>
            </a:pPr>
            <a:endParaRPr lang="en-US" altLang="en-US" dirty="0">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https://www.washingtonpost.com/climate-environment/2022/12/19/ivory-billed-woodpecker-extinct/</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err="1"/>
              <a:t>Latta</a:t>
            </a:r>
            <a:r>
              <a:rPr lang="en-US" dirty="0"/>
              <a:t>, S. C., Michaels, M. A., </a:t>
            </a:r>
            <a:r>
              <a:rPr lang="en-US" dirty="0" err="1"/>
              <a:t>Michot</a:t>
            </a:r>
            <a:r>
              <a:rPr lang="en-US" dirty="0"/>
              <a:t>, T. C., Shrum, P. L., Johnson, P., Tischendorf, J., ... &amp; Ford, B. (2023). Multiple lines of evidence suggest the persistence of the Ivory‐billed Woodpecker (</a:t>
            </a:r>
            <a:r>
              <a:rPr lang="en-US" dirty="0" err="1"/>
              <a:t>Campephilus</a:t>
            </a:r>
            <a:r>
              <a:rPr lang="en-US" dirty="0"/>
              <a:t> </a:t>
            </a:r>
            <a:r>
              <a:rPr lang="en-US" dirty="0" err="1"/>
              <a:t>principalis</a:t>
            </a:r>
            <a:r>
              <a:rPr lang="en-US" dirty="0"/>
              <a:t>) in Louisiana. </a:t>
            </a:r>
            <a:r>
              <a:rPr lang="en-US" i="1" dirty="0"/>
              <a:t>Ecology and Evolution</a:t>
            </a:r>
            <a:r>
              <a:rPr lang="en-US" dirty="0"/>
              <a:t>, </a:t>
            </a:r>
            <a:r>
              <a:rPr lang="en-US" i="1" dirty="0"/>
              <a:t>13</a:t>
            </a:r>
            <a:r>
              <a:rPr lang="en-US" dirty="0"/>
              <a:t>(5), e10017.</a:t>
            </a:r>
          </a:p>
          <a:p>
            <a:endParaRPr lang="en-US" dirty="0"/>
          </a:p>
        </p:txBody>
      </p:sp>
      <p:sp>
        <p:nvSpPr>
          <p:cNvPr id="4" name="Slide Number Placeholder 3"/>
          <p:cNvSpPr>
            <a:spLocks noGrp="1"/>
          </p:cNvSpPr>
          <p:nvPr>
            <p:ph type="sldNum" sz="quarter" idx="5"/>
          </p:nvPr>
        </p:nvSpPr>
        <p:spPr/>
        <p:txBody>
          <a:bodyPr/>
          <a:lstStyle/>
          <a:p>
            <a:pPr>
              <a:defRPr/>
            </a:pPr>
            <a:fld id="{59F9F8AD-F70C-4678-86B4-E722E682C460}" type="slidenum">
              <a:rPr lang="en-US" altLang="en-US" smtClean="0"/>
              <a:pPr>
                <a:defRPr/>
              </a:pPr>
              <a:t>26</a:t>
            </a:fld>
            <a:endParaRPr lang="en-US" altLang="en-US"/>
          </a:p>
        </p:txBody>
      </p:sp>
    </p:spTree>
    <p:extLst>
      <p:ext uri="{BB962C8B-B14F-4D97-AF65-F5344CB8AC3E}">
        <p14:creationId xmlns:p14="http://schemas.microsoft.com/office/powerpoint/2010/main" val="3689299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2209813E-D35C-1747-99A1-98FFFC34DB82}"/>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id="{D93D1F7A-5AE7-CE8E-7C06-34D93CB609C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latin typeface="Arial" panose="020B0604020202020204" pitchFamily="34" charset="0"/>
            </a:endParaRPr>
          </a:p>
        </p:txBody>
      </p:sp>
      <p:sp>
        <p:nvSpPr>
          <p:cNvPr id="45060" name="Slide Number Placeholder 3">
            <a:extLst>
              <a:ext uri="{FF2B5EF4-FFF2-40B4-BE49-F238E27FC236}">
                <a16:creationId xmlns:a16="http://schemas.microsoft.com/office/drawing/2014/main" id="{00AC6921-311B-2291-ACDF-2ED58C89D9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4000">
                <a:solidFill>
                  <a:schemeClr val="tx1"/>
                </a:solidFill>
                <a:latin typeface="Arial" panose="020B0604020202020204" pitchFamily="34" charset="0"/>
              </a:defRPr>
            </a:lvl1pPr>
            <a:lvl2pPr marL="742950" indent="-285750" defTabSz="923925">
              <a:defRPr sz="4000">
                <a:solidFill>
                  <a:schemeClr val="tx1"/>
                </a:solidFill>
                <a:latin typeface="Arial" panose="020B0604020202020204" pitchFamily="34" charset="0"/>
              </a:defRPr>
            </a:lvl2pPr>
            <a:lvl3pPr marL="1143000" indent="-228600" defTabSz="923925">
              <a:defRPr sz="4000">
                <a:solidFill>
                  <a:schemeClr val="tx1"/>
                </a:solidFill>
                <a:latin typeface="Arial" panose="020B0604020202020204" pitchFamily="34" charset="0"/>
              </a:defRPr>
            </a:lvl3pPr>
            <a:lvl4pPr marL="1600200" indent="-228600" defTabSz="923925">
              <a:defRPr sz="4000">
                <a:solidFill>
                  <a:schemeClr val="tx1"/>
                </a:solidFill>
                <a:latin typeface="Arial" panose="020B0604020202020204" pitchFamily="34" charset="0"/>
              </a:defRPr>
            </a:lvl4pPr>
            <a:lvl5pPr marL="2057400" indent="-228600" defTabSz="923925">
              <a:defRPr sz="40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40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40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40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4000">
                <a:solidFill>
                  <a:schemeClr val="tx1"/>
                </a:solidFill>
                <a:latin typeface="Arial" panose="020B0604020202020204" pitchFamily="34" charset="0"/>
              </a:defRPr>
            </a:lvl9pPr>
          </a:lstStyle>
          <a:p>
            <a:fld id="{496BE1EC-EE3F-4FEF-B2C5-BEBE9C15422F}" type="slidenum">
              <a:rPr lang="en-US" altLang="en-US" sz="1200" smtClean="0">
                <a:latin typeface="Calibri" panose="020F0502020204030204" pitchFamily="34" charset="0"/>
                <a:cs typeface="Arial" panose="020B0604020202020204" pitchFamily="34" charset="0"/>
              </a:rPr>
              <a:pPr/>
              <a:t>27</a:t>
            </a:fld>
            <a:endParaRPr lang="en-US" altLang="en-US" sz="1200">
              <a:latin typeface="Calibri" panose="020F050202020403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8FAFBF37-7ED2-FB45-3753-CB3BA8173562}"/>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B983B187-86B2-C328-E422-87C1432F2F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Biodiversity thus understood is important from a scientific perspective, because it plays important explanatory roles within contemporary ecology. Moreover, although it does not encompass all valuable features of the natural world, this does not show that we should abandon it as a target of conservation.  Instead, biodiversity should be conceived as one of many grounds of value associated with ecosystems. This is consistent with concluding that a central aim of conservationists should be to protect biodiversity.</a:t>
            </a:r>
          </a:p>
        </p:txBody>
      </p:sp>
      <p:sp>
        <p:nvSpPr>
          <p:cNvPr id="9220" name="Slide Number Placeholder 3">
            <a:extLst>
              <a:ext uri="{FF2B5EF4-FFF2-40B4-BE49-F238E27FC236}">
                <a16:creationId xmlns:a16="http://schemas.microsoft.com/office/drawing/2014/main" id="{E9CD8CFC-02F6-415C-92FD-E5017DF08E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4000">
                <a:solidFill>
                  <a:schemeClr val="tx1"/>
                </a:solidFill>
                <a:latin typeface="Arial" panose="020B0604020202020204" pitchFamily="34" charset="0"/>
              </a:defRPr>
            </a:lvl1pPr>
            <a:lvl2pPr marL="742950" indent="-285750" defTabSz="923925">
              <a:defRPr sz="4000">
                <a:solidFill>
                  <a:schemeClr val="tx1"/>
                </a:solidFill>
                <a:latin typeface="Arial" panose="020B0604020202020204" pitchFamily="34" charset="0"/>
              </a:defRPr>
            </a:lvl2pPr>
            <a:lvl3pPr marL="1143000" indent="-228600" defTabSz="923925">
              <a:defRPr sz="4000">
                <a:solidFill>
                  <a:schemeClr val="tx1"/>
                </a:solidFill>
                <a:latin typeface="Arial" panose="020B0604020202020204" pitchFamily="34" charset="0"/>
              </a:defRPr>
            </a:lvl3pPr>
            <a:lvl4pPr marL="1600200" indent="-228600" defTabSz="923925">
              <a:defRPr sz="4000">
                <a:solidFill>
                  <a:schemeClr val="tx1"/>
                </a:solidFill>
                <a:latin typeface="Arial" panose="020B0604020202020204" pitchFamily="34" charset="0"/>
              </a:defRPr>
            </a:lvl4pPr>
            <a:lvl5pPr marL="2057400" indent="-228600" defTabSz="923925">
              <a:defRPr sz="40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40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40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40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4000">
                <a:solidFill>
                  <a:schemeClr val="tx1"/>
                </a:solidFill>
                <a:latin typeface="Arial" panose="020B0604020202020204" pitchFamily="34" charset="0"/>
              </a:defRPr>
            </a:lvl9pPr>
          </a:lstStyle>
          <a:p>
            <a:fld id="{881E9D4F-BC76-4107-8001-AE2706C52D11}" type="slidenum">
              <a:rPr lang="en-US" altLang="en-US" sz="1200" smtClean="0"/>
              <a:pPr/>
              <a:t>4</a:t>
            </a:fld>
            <a:endParaRPr lang="en-US" alt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AB72795D-7CBC-BBF7-CA60-0A7DC45F690A}"/>
              </a:ext>
            </a:extLst>
          </p:cNvPr>
          <p:cNvSpPr>
            <a:spLocks noGrp="1" noRot="1" noChangeAspect="1" noChangeArrowheads="1" noTextEdit="1"/>
          </p:cNvSpPr>
          <p:nvPr>
            <p:ph type="sldImg"/>
          </p:nvPr>
        </p:nvSpPr>
        <p:spPr>
          <a:ln/>
        </p:spPr>
      </p:sp>
      <p:sp>
        <p:nvSpPr>
          <p:cNvPr id="47107" name="Notes Placeholder 2">
            <a:extLst>
              <a:ext uri="{FF2B5EF4-FFF2-40B4-BE49-F238E27FC236}">
                <a16:creationId xmlns:a16="http://schemas.microsoft.com/office/drawing/2014/main" id="{A1163A76-B513-EB9F-0C00-A23787A29B9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Arial" panose="020B0604020202020204" pitchFamily="34" charset="0"/>
              </a:rPr>
              <a:t>http://www.australianscience.com.au/news/the-extinction-that-is-yet-to-come/</a:t>
            </a:r>
          </a:p>
        </p:txBody>
      </p:sp>
      <p:sp>
        <p:nvSpPr>
          <p:cNvPr id="47108" name="Slide Number Placeholder 3">
            <a:extLst>
              <a:ext uri="{FF2B5EF4-FFF2-40B4-BE49-F238E27FC236}">
                <a16:creationId xmlns:a16="http://schemas.microsoft.com/office/drawing/2014/main" id="{169305D4-040E-20EB-D220-3DFE78C5EAA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4000">
                <a:solidFill>
                  <a:schemeClr val="tx1"/>
                </a:solidFill>
                <a:latin typeface="Arial" panose="020B0604020202020204" pitchFamily="34" charset="0"/>
              </a:defRPr>
            </a:lvl1pPr>
            <a:lvl2pPr marL="742950" indent="-285750" defTabSz="923925">
              <a:defRPr sz="4000">
                <a:solidFill>
                  <a:schemeClr val="tx1"/>
                </a:solidFill>
                <a:latin typeface="Arial" panose="020B0604020202020204" pitchFamily="34" charset="0"/>
              </a:defRPr>
            </a:lvl2pPr>
            <a:lvl3pPr marL="1143000" indent="-228600" defTabSz="923925">
              <a:defRPr sz="4000">
                <a:solidFill>
                  <a:schemeClr val="tx1"/>
                </a:solidFill>
                <a:latin typeface="Arial" panose="020B0604020202020204" pitchFamily="34" charset="0"/>
              </a:defRPr>
            </a:lvl3pPr>
            <a:lvl4pPr marL="1600200" indent="-228600" defTabSz="923925">
              <a:defRPr sz="4000">
                <a:solidFill>
                  <a:schemeClr val="tx1"/>
                </a:solidFill>
                <a:latin typeface="Arial" panose="020B0604020202020204" pitchFamily="34" charset="0"/>
              </a:defRPr>
            </a:lvl4pPr>
            <a:lvl5pPr marL="2057400" indent="-228600" defTabSz="923925">
              <a:defRPr sz="40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40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40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40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4000">
                <a:solidFill>
                  <a:schemeClr val="tx1"/>
                </a:solidFill>
                <a:latin typeface="Arial" panose="020B0604020202020204" pitchFamily="34" charset="0"/>
              </a:defRPr>
            </a:lvl9pPr>
          </a:lstStyle>
          <a:p>
            <a:fld id="{C445B916-3D19-48D7-9B30-F6A04027A06E}" type="slidenum">
              <a:rPr lang="en-US" altLang="en-US" sz="1200" smtClean="0">
                <a:latin typeface="Calibri" panose="020F0502020204030204" pitchFamily="34" charset="0"/>
                <a:cs typeface="Arial" panose="020B0604020202020204" pitchFamily="34" charset="0"/>
              </a:rPr>
              <a:pPr/>
              <a:t>28</a:t>
            </a:fld>
            <a:endParaRPr lang="en-US" altLang="en-US" sz="1200">
              <a:latin typeface="Calibri" panose="020F0502020204030204" pitchFamily="34" charset="0"/>
              <a:cs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68DB6EA3-5B15-AC12-6694-DF4421CF13A7}"/>
              </a:ext>
            </a:extLst>
          </p:cNvPr>
          <p:cNvSpPr>
            <a:spLocks noGrp="1" noRot="1" noChangeAspect="1" noChangeArrowheads="1" noTextEdit="1"/>
          </p:cNvSpPr>
          <p:nvPr>
            <p:ph type="sldImg"/>
          </p:nvPr>
        </p:nvSpPr>
        <p:spPr>
          <a:ln/>
        </p:spPr>
      </p:sp>
      <p:sp>
        <p:nvSpPr>
          <p:cNvPr id="49155" name="Notes Placeholder 2">
            <a:extLst>
              <a:ext uri="{FF2B5EF4-FFF2-40B4-BE49-F238E27FC236}">
                <a16:creationId xmlns:a16="http://schemas.microsoft.com/office/drawing/2014/main" id="{2D95762F-E008-C625-56FD-4A78EF6DE6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Peregrine falcon</a:t>
            </a:r>
            <a:br>
              <a:rPr lang="en-US" altLang="en-US" dirty="0">
                <a:latin typeface="Arial" panose="020B0604020202020204" pitchFamily="34" charset="0"/>
              </a:rPr>
            </a:br>
            <a:r>
              <a:rPr lang="en-US" altLang="en-US" dirty="0">
                <a:latin typeface="Arial" panose="020B0604020202020204" pitchFamily="34" charset="0"/>
              </a:rPr>
              <a:t>Black-footed ferret</a:t>
            </a:r>
          </a:p>
        </p:txBody>
      </p:sp>
      <p:sp>
        <p:nvSpPr>
          <p:cNvPr id="49156" name="Slide Number Placeholder 3">
            <a:extLst>
              <a:ext uri="{FF2B5EF4-FFF2-40B4-BE49-F238E27FC236}">
                <a16:creationId xmlns:a16="http://schemas.microsoft.com/office/drawing/2014/main" id="{147D7D45-2561-7F88-11C4-47B58882F4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4000">
                <a:solidFill>
                  <a:schemeClr val="tx1"/>
                </a:solidFill>
                <a:latin typeface="Arial" panose="020B0604020202020204" pitchFamily="34" charset="0"/>
              </a:defRPr>
            </a:lvl1pPr>
            <a:lvl2pPr marL="742950" indent="-285750" defTabSz="923925">
              <a:defRPr sz="4000">
                <a:solidFill>
                  <a:schemeClr val="tx1"/>
                </a:solidFill>
                <a:latin typeface="Arial" panose="020B0604020202020204" pitchFamily="34" charset="0"/>
              </a:defRPr>
            </a:lvl2pPr>
            <a:lvl3pPr marL="1143000" indent="-228600" defTabSz="923925">
              <a:defRPr sz="4000">
                <a:solidFill>
                  <a:schemeClr val="tx1"/>
                </a:solidFill>
                <a:latin typeface="Arial" panose="020B0604020202020204" pitchFamily="34" charset="0"/>
              </a:defRPr>
            </a:lvl3pPr>
            <a:lvl4pPr marL="1600200" indent="-228600" defTabSz="923925">
              <a:defRPr sz="4000">
                <a:solidFill>
                  <a:schemeClr val="tx1"/>
                </a:solidFill>
                <a:latin typeface="Arial" panose="020B0604020202020204" pitchFamily="34" charset="0"/>
              </a:defRPr>
            </a:lvl4pPr>
            <a:lvl5pPr marL="2057400" indent="-228600" defTabSz="923925">
              <a:defRPr sz="40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40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40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40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4000">
                <a:solidFill>
                  <a:schemeClr val="tx1"/>
                </a:solidFill>
                <a:latin typeface="Arial" panose="020B0604020202020204" pitchFamily="34" charset="0"/>
              </a:defRPr>
            </a:lvl9pPr>
          </a:lstStyle>
          <a:p>
            <a:fld id="{2FD35081-3500-434A-BF1F-A11D8646E299}" type="slidenum">
              <a:rPr lang="en-US" altLang="en-US" sz="1200" smtClean="0"/>
              <a:pPr/>
              <a:t>29</a:t>
            </a:fld>
            <a:endParaRPr lang="en-US" alt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833AADA7-1023-7CE2-621C-0B16C6A97A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4000">
                <a:solidFill>
                  <a:schemeClr val="tx1"/>
                </a:solidFill>
                <a:latin typeface="Arial" panose="020B0604020202020204" pitchFamily="34" charset="0"/>
              </a:defRPr>
            </a:lvl1pPr>
            <a:lvl2pPr marL="742950" indent="-285750" defTabSz="923925">
              <a:defRPr sz="4000">
                <a:solidFill>
                  <a:schemeClr val="tx1"/>
                </a:solidFill>
                <a:latin typeface="Arial" panose="020B0604020202020204" pitchFamily="34" charset="0"/>
              </a:defRPr>
            </a:lvl2pPr>
            <a:lvl3pPr marL="1143000" indent="-228600" defTabSz="923925">
              <a:defRPr sz="4000">
                <a:solidFill>
                  <a:schemeClr val="tx1"/>
                </a:solidFill>
                <a:latin typeface="Arial" panose="020B0604020202020204" pitchFamily="34" charset="0"/>
              </a:defRPr>
            </a:lvl3pPr>
            <a:lvl4pPr marL="1600200" indent="-228600" defTabSz="923925">
              <a:defRPr sz="4000">
                <a:solidFill>
                  <a:schemeClr val="tx1"/>
                </a:solidFill>
                <a:latin typeface="Arial" panose="020B0604020202020204" pitchFamily="34" charset="0"/>
              </a:defRPr>
            </a:lvl4pPr>
            <a:lvl5pPr marL="2057400" indent="-228600" defTabSz="923925">
              <a:defRPr sz="40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40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40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40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4000">
                <a:solidFill>
                  <a:schemeClr val="tx1"/>
                </a:solidFill>
                <a:latin typeface="Arial" panose="020B0604020202020204" pitchFamily="34" charset="0"/>
              </a:defRPr>
            </a:lvl9pPr>
          </a:lstStyle>
          <a:p>
            <a:fld id="{D5894EEB-C71C-44AD-B95C-775A4AB63EB8}" type="slidenum">
              <a:rPr lang="en-US" altLang="en-US" sz="1200" smtClean="0">
                <a:latin typeface="Calibri" panose="020F0502020204030204" pitchFamily="34" charset="0"/>
                <a:cs typeface="Arial" panose="020B0604020202020204" pitchFamily="34" charset="0"/>
              </a:rPr>
              <a:pPr/>
              <a:t>30</a:t>
            </a:fld>
            <a:endParaRPr lang="en-US" altLang="en-US" sz="1200">
              <a:latin typeface="Calibri" panose="020F0502020204030204" pitchFamily="34" charset="0"/>
              <a:cs typeface="Arial" panose="020B0604020202020204" pitchFamily="34" charset="0"/>
            </a:endParaRPr>
          </a:p>
        </p:txBody>
      </p:sp>
      <p:sp>
        <p:nvSpPr>
          <p:cNvPr id="51203" name="Rectangle 2">
            <a:extLst>
              <a:ext uri="{FF2B5EF4-FFF2-40B4-BE49-F238E27FC236}">
                <a16:creationId xmlns:a16="http://schemas.microsoft.com/office/drawing/2014/main" id="{AA1B32E1-8F55-76D4-3EC5-0FC4B633084B}"/>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9CA7235B-3369-1C97-81E0-A3C0D2C289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0C95F106-E639-7A0A-126E-6DB568436AEA}"/>
              </a:ext>
            </a:extLst>
          </p:cNvPr>
          <p:cNvSpPr>
            <a:spLocks noGrp="1" noRot="1" noChangeAspect="1" noChangeArrowheads="1" noTextEdit="1"/>
          </p:cNvSpPr>
          <p:nvPr>
            <p:ph type="sldImg"/>
          </p:nvPr>
        </p:nvSpPr>
        <p:spPr>
          <a:ln/>
        </p:spPr>
      </p:sp>
      <p:sp>
        <p:nvSpPr>
          <p:cNvPr id="54275" name="Notes Placeholder 2">
            <a:extLst>
              <a:ext uri="{FF2B5EF4-FFF2-40B4-BE49-F238E27FC236}">
                <a16:creationId xmlns:a16="http://schemas.microsoft.com/office/drawing/2014/main" id="{1FE608E7-AF04-6823-8EAA-40DE5884F6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“To fragment” means “to break apart”; it does not mean “to shrink”.</a:t>
            </a:r>
          </a:p>
          <a:p>
            <a:endParaRPr lang="en-US" altLang="en-US">
              <a:latin typeface="Arial" panose="020B0604020202020204" pitchFamily="34" charset="0"/>
            </a:endParaRPr>
          </a:p>
          <a:p>
            <a:endParaRPr lang="en-US" altLang="en-US">
              <a:latin typeface="Arial" panose="020B0604020202020204" pitchFamily="34" charset="0"/>
            </a:endParaRPr>
          </a:p>
        </p:txBody>
      </p:sp>
      <p:sp>
        <p:nvSpPr>
          <p:cNvPr id="54276" name="Slide Number Placeholder 3">
            <a:extLst>
              <a:ext uri="{FF2B5EF4-FFF2-40B4-BE49-F238E27FC236}">
                <a16:creationId xmlns:a16="http://schemas.microsoft.com/office/drawing/2014/main" id="{D09489C7-2D1C-9B3D-05EF-6612771F09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4000">
                <a:solidFill>
                  <a:schemeClr val="tx1"/>
                </a:solidFill>
                <a:latin typeface="Arial" panose="020B0604020202020204" pitchFamily="34" charset="0"/>
              </a:defRPr>
            </a:lvl1pPr>
            <a:lvl2pPr marL="742950" indent="-285750" defTabSz="923925">
              <a:defRPr sz="4000">
                <a:solidFill>
                  <a:schemeClr val="tx1"/>
                </a:solidFill>
                <a:latin typeface="Arial" panose="020B0604020202020204" pitchFamily="34" charset="0"/>
              </a:defRPr>
            </a:lvl2pPr>
            <a:lvl3pPr marL="1143000" indent="-228600" defTabSz="923925">
              <a:defRPr sz="4000">
                <a:solidFill>
                  <a:schemeClr val="tx1"/>
                </a:solidFill>
                <a:latin typeface="Arial" panose="020B0604020202020204" pitchFamily="34" charset="0"/>
              </a:defRPr>
            </a:lvl3pPr>
            <a:lvl4pPr marL="1600200" indent="-228600" defTabSz="923925">
              <a:defRPr sz="4000">
                <a:solidFill>
                  <a:schemeClr val="tx1"/>
                </a:solidFill>
                <a:latin typeface="Arial" panose="020B0604020202020204" pitchFamily="34" charset="0"/>
              </a:defRPr>
            </a:lvl4pPr>
            <a:lvl5pPr marL="2057400" indent="-228600" defTabSz="923925">
              <a:defRPr sz="40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40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40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40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4000">
                <a:solidFill>
                  <a:schemeClr val="tx1"/>
                </a:solidFill>
                <a:latin typeface="Arial" panose="020B0604020202020204" pitchFamily="34" charset="0"/>
              </a:defRPr>
            </a:lvl9pPr>
          </a:lstStyle>
          <a:p>
            <a:fld id="{1C0F137B-3FC5-42C8-BE79-E8E46924C20D}" type="slidenum">
              <a:rPr lang="en-US" altLang="en-US" sz="1200" smtClean="0"/>
              <a:pPr/>
              <a:t>32</a:t>
            </a:fld>
            <a:endParaRPr lang="en-US" alt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365F05DC-D150-1667-92E4-52E6D4C2D5C7}"/>
              </a:ext>
            </a:extLst>
          </p:cNvPr>
          <p:cNvSpPr>
            <a:spLocks noGrp="1" noRot="1" noChangeAspect="1" noChangeArrowheads="1" noTextEdit="1"/>
          </p:cNvSpPr>
          <p:nvPr>
            <p:ph type="sldImg"/>
          </p:nvPr>
        </p:nvSpPr>
        <p:spPr>
          <a:ln/>
        </p:spPr>
      </p:sp>
      <p:sp>
        <p:nvSpPr>
          <p:cNvPr id="56323" name="Notes Placeholder 2">
            <a:extLst>
              <a:ext uri="{FF2B5EF4-FFF2-40B4-BE49-F238E27FC236}">
                <a16:creationId xmlns:a16="http://schemas.microsoft.com/office/drawing/2014/main" id="{77E2F07D-F1BE-8E12-9BB5-1AAD044DF3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Forest surrounding a church in Ethiopia</a:t>
            </a:r>
          </a:p>
        </p:txBody>
      </p:sp>
      <p:sp>
        <p:nvSpPr>
          <p:cNvPr id="56324" name="Slide Number Placeholder 3">
            <a:extLst>
              <a:ext uri="{FF2B5EF4-FFF2-40B4-BE49-F238E27FC236}">
                <a16:creationId xmlns:a16="http://schemas.microsoft.com/office/drawing/2014/main" id="{DA94E971-27CD-38B5-164A-381DF5C680F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4000">
                <a:solidFill>
                  <a:schemeClr val="tx1"/>
                </a:solidFill>
                <a:latin typeface="Arial" panose="020B0604020202020204" pitchFamily="34" charset="0"/>
              </a:defRPr>
            </a:lvl1pPr>
            <a:lvl2pPr marL="742950" indent="-285750" defTabSz="923925">
              <a:defRPr sz="4000">
                <a:solidFill>
                  <a:schemeClr val="tx1"/>
                </a:solidFill>
                <a:latin typeface="Arial" panose="020B0604020202020204" pitchFamily="34" charset="0"/>
              </a:defRPr>
            </a:lvl2pPr>
            <a:lvl3pPr marL="1143000" indent="-228600" defTabSz="923925">
              <a:defRPr sz="4000">
                <a:solidFill>
                  <a:schemeClr val="tx1"/>
                </a:solidFill>
                <a:latin typeface="Arial" panose="020B0604020202020204" pitchFamily="34" charset="0"/>
              </a:defRPr>
            </a:lvl3pPr>
            <a:lvl4pPr marL="1600200" indent="-228600" defTabSz="923925">
              <a:defRPr sz="4000">
                <a:solidFill>
                  <a:schemeClr val="tx1"/>
                </a:solidFill>
                <a:latin typeface="Arial" panose="020B0604020202020204" pitchFamily="34" charset="0"/>
              </a:defRPr>
            </a:lvl4pPr>
            <a:lvl5pPr marL="2057400" indent="-228600" defTabSz="923925">
              <a:defRPr sz="40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40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40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40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4000">
                <a:solidFill>
                  <a:schemeClr val="tx1"/>
                </a:solidFill>
                <a:latin typeface="Arial" panose="020B0604020202020204" pitchFamily="34" charset="0"/>
              </a:defRPr>
            </a:lvl9pPr>
          </a:lstStyle>
          <a:p>
            <a:fld id="{42EE5C92-209B-428A-AC19-20A8132C483E}" type="slidenum">
              <a:rPr lang="en-US" altLang="en-US" sz="1200" smtClean="0">
                <a:latin typeface="Calibri" panose="020F0502020204030204" pitchFamily="34" charset="0"/>
                <a:cs typeface="Arial" panose="020B0604020202020204" pitchFamily="34" charset="0"/>
              </a:rPr>
              <a:pPr/>
              <a:t>33</a:t>
            </a:fld>
            <a:endParaRPr lang="en-US" altLang="en-US" sz="1200">
              <a:latin typeface="Calibri" panose="020F0502020204030204" pitchFamily="34" charset="0"/>
              <a:cs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FF3F1E61-96B5-206E-E24E-0D0D3EFC72CD}"/>
              </a:ext>
            </a:extLst>
          </p:cNvPr>
          <p:cNvSpPr>
            <a:spLocks noGrp="1" noRot="1" noChangeAspect="1" noChangeArrowheads="1" noTextEdit="1"/>
          </p:cNvSpPr>
          <p:nvPr>
            <p:ph type="sldImg"/>
          </p:nvPr>
        </p:nvSpPr>
        <p:spPr>
          <a:ln/>
        </p:spPr>
      </p:sp>
      <p:sp>
        <p:nvSpPr>
          <p:cNvPr id="58371" name="Notes Placeholder 2">
            <a:extLst>
              <a:ext uri="{FF2B5EF4-FFF2-40B4-BE49-F238E27FC236}">
                <a16:creationId xmlns:a16="http://schemas.microsoft.com/office/drawing/2014/main" id="{11A8EF21-AB83-6D56-E6B4-267A36E91E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Island concept emphasizes decreasing size as the dominant facet of fragmentation</a:t>
            </a:r>
            <a:br>
              <a:rPr lang="en-US" altLang="en-US">
                <a:latin typeface="Arial" panose="020B0604020202020204" pitchFamily="34" charset="0"/>
              </a:rPr>
            </a:br>
            <a:br>
              <a:rPr lang="en-US" altLang="en-US">
                <a:latin typeface="Arial" panose="020B0604020202020204" pitchFamily="34" charset="0"/>
              </a:rPr>
            </a:br>
            <a:r>
              <a:rPr lang="en-US" altLang="en-US">
                <a:latin typeface="Arial" panose="020B0604020202020204" pitchFamily="34" charset="0"/>
              </a:rPr>
              <a:t>Large patches are implied as better for species richness</a:t>
            </a:r>
          </a:p>
        </p:txBody>
      </p:sp>
      <p:sp>
        <p:nvSpPr>
          <p:cNvPr id="58372" name="Slide Number Placeholder 3">
            <a:extLst>
              <a:ext uri="{FF2B5EF4-FFF2-40B4-BE49-F238E27FC236}">
                <a16:creationId xmlns:a16="http://schemas.microsoft.com/office/drawing/2014/main" id="{A4233787-9A74-B9DD-D7C3-529B2BBAB2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4000">
                <a:solidFill>
                  <a:schemeClr val="tx1"/>
                </a:solidFill>
                <a:latin typeface="Arial" panose="020B0604020202020204" pitchFamily="34" charset="0"/>
              </a:defRPr>
            </a:lvl1pPr>
            <a:lvl2pPr marL="742950" indent="-285750" defTabSz="923925">
              <a:defRPr sz="4000">
                <a:solidFill>
                  <a:schemeClr val="tx1"/>
                </a:solidFill>
                <a:latin typeface="Arial" panose="020B0604020202020204" pitchFamily="34" charset="0"/>
              </a:defRPr>
            </a:lvl2pPr>
            <a:lvl3pPr marL="1143000" indent="-228600" defTabSz="923925">
              <a:defRPr sz="4000">
                <a:solidFill>
                  <a:schemeClr val="tx1"/>
                </a:solidFill>
                <a:latin typeface="Arial" panose="020B0604020202020204" pitchFamily="34" charset="0"/>
              </a:defRPr>
            </a:lvl3pPr>
            <a:lvl4pPr marL="1600200" indent="-228600" defTabSz="923925">
              <a:defRPr sz="4000">
                <a:solidFill>
                  <a:schemeClr val="tx1"/>
                </a:solidFill>
                <a:latin typeface="Arial" panose="020B0604020202020204" pitchFamily="34" charset="0"/>
              </a:defRPr>
            </a:lvl4pPr>
            <a:lvl5pPr marL="2057400" indent="-228600" defTabSz="923925">
              <a:defRPr sz="40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40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40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40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4000">
                <a:solidFill>
                  <a:schemeClr val="tx1"/>
                </a:solidFill>
                <a:latin typeface="Arial" panose="020B0604020202020204" pitchFamily="34" charset="0"/>
              </a:defRPr>
            </a:lvl9pPr>
          </a:lstStyle>
          <a:p>
            <a:fld id="{323F5742-66FA-43B3-9071-EDE56E29558E}" type="slidenum">
              <a:rPr lang="en-US" altLang="en-US" sz="1200" smtClean="0"/>
              <a:pPr/>
              <a:t>34</a:t>
            </a:fld>
            <a:endParaRPr lang="en-US" alt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FF00FBEE-457A-C095-B4D2-4CB07CA45F5C}"/>
              </a:ext>
            </a:extLst>
          </p:cNvPr>
          <p:cNvSpPr>
            <a:spLocks noGrp="1" noRot="1" noChangeAspect="1" noChangeArrowheads="1" noTextEdit="1"/>
          </p:cNvSpPr>
          <p:nvPr>
            <p:ph type="sldImg"/>
          </p:nvPr>
        </p:nvSpPr>
        <p:spPr>
          <a:ln/>
        </p:spPr>
      </p:sp>
      <p:sp>
        <p:nvSpPr>
          <p:cNvPr id="60419" name="Notes Placeholder 2">
            <a:extLst>
              <a:ext uri="{FF2B5EF4-FFF2-40B4-BE49-F238E27FC236}">
                <a16:creationId xmlns:a16="http://schemas.microsoft.com/office/drawing/2014/main" id="{22A639BA-F810-899F-5DF7-1F2799E3BF3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Locations from the GPS tracking database and the Human Footprint Index. (A) GPS relocations of 803 individuals across 57 species plotted on the global map of the Human Footprint Index (HFI) spanning from 0 (low; yellow) to 50 (high; red).</a:t>
            </a:r>
            <a:br>
              <a:rPr lang="en-US" altLang="en-US">
                <a:latin typeface="Arial" panose="020B0604020202020204" pitchFamily="34" charset="0"/>
              </a:rPr>
            </a:br>
            <a:br>
              <a:rPr lang="en-US" altLang="en-US">
                <a:latin typeface="Arial" panose="020B0604020202020204" pitchFamily="34" charset="0"/>
              </a:rPr>
            </a:br>
            <a:r>
              <a:rPr lang="en-US" altLang="en-US">
                <a:latin typeface="Arial" panose="020B0604020202020204" pitchFamily="34" charset="0"/>
              </a:rPr>
              <a:t>Animal movement is fundamental for ecosystem functioning and species survival, yet the effects of the anthropogenic footprint on animal movements have not been estimated across species. Using a unique GPS-tracking database of 803 individuals across 57 species, we found that movements of mammals in areas with a comparatively high human footprint were on average one-half to one-third the extent of their movements in areas with a low human footprint. We attribute this reduction to behavioral changes of individual animals and to the exclusion of species with long-range movements from areas with higher human impact. Global loss of vagility alters a key ecological trait of animals that affects not only population persistence but also ecosystem processes such as predator-prey interactions, nutrient cycling, and disease transmission.</a:t>
            </a:r>
          </a:p>
          <a:p>
            <a:endParaRPr lang="en-US" altLang="en-US">
              <a:latin typeface="Arial" panose="020B0604020202020204" pitchFamily="34" charset="0"/>
            </a:endParaRPr>
          </a:p>
          <a:p>
            <a:r>
              <a:rPr lang="en-US" altLang="en-US">
                <a:latin typeface="Arial" panose="020B0604020202020204" pitchFamily="34" charset="0"/>
              </a:rPr>
              <a:t>Tucker, M. A., Böhning-Gaese, K., Fagan, W. F., Fryxell, J. M., Van Moorter, B., Alberts, S. C., ... &amp; Bartlam-Brooks, H. (2018). Moving in the Anthropocene: Global reductions in terrestrial mammalian movements. </a:t>
            </a:r>
            <a:r>
              <a:rPr lang="en-US" altLang="en-US" i="1">
                <a:latin typeface="Arial" panose="020B0604020202020204" pitchFamily="34" charset="0"/>
              </a:rPr>
              <a:t>Science</a:t>
            </a:r>
            <a:r>
              <a:rPr lang="en-US" altLang="en-US">
                <a:latin typeface="Arial" panose="020B0604020202020204" pitchFamily="34" charset="0"/>
              </a:rPr>
              <a:t>, </a:t>
            </a:r>
            <a:r>
              <a:rPr lang="en-US" altLang="en-US" i="1">
                <a:latin typeface="Arial" panose="020B0604020202020204" pitchFamily="34" charset="0"/>
              </a:rPr>
              <a:t>359</a:t>
            </a:r>
            <a:r>
              <a:rPr lang="en-US" altLang="en-US">
                <a:latin typeface="Arial" panose="020B0604020202020204" pitchFamily="34" charset="0"/>
              </a:rPr>
              <a:t>(6374), 466-469.</a:t>
            </a:r>
          </a:p>
        </p:txBody>
      </p:sp>
      <p:sp>
        <p:nvSpPr>
          <p:cNvPr id="60420" name="Slide Number Placeholder 3">
            <a:extLst>
              <a:ext uri="{FF2B5EF4-FFF2-40B4-BE49-F238E27FC236}">
                <a16:creationId xmlns:a16="http://schemas.microsoft.com/office/drawing/2014/main" id="{E1B708C1-B474-5755-754B-EBB366CF7D6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4000">
                <a:solidFill>
                  <a:schemeClr val="tx1"/>
                </a:solidFill>
                <a:latin typeface="Arial" panose="020B0604020202020204" pitchFamily="34" charset="0"/>
              </a:defRPr>
            </a:lvl1pPr>
            <a:lvl2pPr marL="742950" indent="-285750" defTabSz="923925">
              <a:defRPr sz="4000">
                <a:solidFill>
                  <a:schemeClr val="tx1"/>
                </a:solidFill>
                <a:latin typeface="Arial" panose="020B0604020202020204" pitchFamily="34" charset="0"/>
              </a:defRPr>
            </a:lvl2pPr>
            <a:lvl3pPr marL="1143000" indent="-228600" defTabSz="923925">
              <a:defRPr sz="4000">
                <a:solidFill>
                  <a:schemeClr val="tx1"/>
                </a:solidFill>
                <a:latin typeface="Arial" panose="020B0604020202020204" pitchFamily="34" charset="0"/>
              </a:defRPr>
            </a:lvl3pPr>
            <a:lvl4pPr marL="1600200" indent="-228600" defTabSz="923925">
              <a:defRPr sz="4000">
                <a:solidFill>
                  <a:schemeClr val="tx1"/>
                </a:solidFill>
                <a:latin typeface="Arial" panose="020B0604020202020204" pitchFamily="34" charset="0"/>
              </a:defRPr>
            </a:lvl4pPr>
            <a:lvl5pPr marL="2057400" indent="-228600" defTabSz="923925">
              <a:defRPr sz="40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40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40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40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4000">
                <a:solidFill>
                  <a:schemeClr val="tx1"/>
                </a:solidFill>
                <a:latin typeface="Arial" panose="020B0604020202020204" pitchFamily="34" charset="0"/>
              </a:defRPr>
            </a:lvl9pPr>
          </a:lstStyle>
          <a:p>
            <a:fld id="{BF0F9FAA-6FDD-4AA0-AD45-445FDBCE100B}" type="slidenum">
              <a:rPr lang="en-US" altLang="en-US" sz="1200" smtClean="0">
                <a:latin typeface="Calibri" panose="020F0502020204030204" pitchFamily="34" charset="0"/>
                <a:cs typeface="Arial" panose="020B0604020202020204" pitchFamily="34" charset="0"/>
              </a:rPr>
              <a:pPr/>
              <a:t>35</a:t>
            </a:fld>
            <a:endParaRPr lang="en-US" altLang="en-US" sz="1200">
              <a:latin typeface="Calibri" panose="020F0502020204030204" pitchFamily="34" charset="0"/>
              <a:cs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BAE0684F-2209-26A8-0CB2-EC73E230E2AA}"/>
              </a:ext>
            </a:extLst>
          </p:cNvPr>
          <p:cNvSpPr>
            <a:spLocks noGrp="1" noRot="1" noChangeAspect="1" noChangeArrowheads="1" noTextEdit="1"/>
          </p:cNvSpPr>
          <p:nvPr>
            <p:ph type="sldImg"/>
          </p:nvPr>
        </p:nvSpPr>
        <p:spPr>
          <a:ln/>
        </p:spPr>
      </p:sp>
      <p:sp>
        <p:nvSpPr>
          <p:cNvPr id="62467" name="Notes Placeholder 2">
            <a:extLst>
              <a:ext uri="{FF2B5EF4-FFF2-40B4-BE49-F238E27FC236}">
                <a16:creationId xmlns:a16="http://schemas.microsoft.com/office/drawing/2014/main" id="{A4378379-A17E-7819-7E57-D52793670CB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Arial" panose="020B0604020202020204" pitchFamily="34" charset="0"/>
              </a:rPr>
              <a:t>The mean has gone from 182 kilograms, or 400 lbs to 0.70-0.44 kg (1.5-1 lbs), and 0.06 kilograms, or a couple of ounces.  </a:t>
            </a:r>
          </a:p>
        </p:txBody>
      </p:sp>
      <p:sp>
        <p:nvSpPr>
          <p:cNvPr id="62468" name="Slide Number Placeholder 3">
            <a:extLst>
              <a:ext uri="{FF2B5EF4-FFF2-40B4-BE49-F238E27FC236}">
                <a16:creationId xmlns:a16="http://schemas.microsoft.com/office/drawing/2014/main" id="{4122AEEA-2C18-2938-B1F5-DC00ED08030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4000">
                <a:solidFill>
                  <a:schemeClr val="tx1"/>
                </a:solidFill>
                <a:latin typeface="Arial" panose="020B0604020202020204" pitchFamily="34" charset="0"/>
              </a:defRPr>
            </a:lvl1pPr>
            <a:lvl2pPr marL="742950" indent="-285750" defTabSz="923925">
              <a:defRPr sz="4000">
                <a:solidFill>
                  <a:schemeClr val="tx1"/>
                </a:solidFill>
                <a:latin typeface="Arial" panose="020B0604020202020204" pitchFamily="34" charset="0"/>
              </a:defRPr>
            </a:lvl2pPr>
            <a:lvl3pPr marL="1143000" indent="-228600" defTabSz="923925">
              <a:defRPr sz="4000">
                <a:solidFill>
                  <a:schemeClr val="tx1"/>
                </a:solidFill>
                <a:latin typeface="Arial" panose="020B0604020202020204" pitchFamily="34" charset="0"/>
              </a:defRPr>
            </a:lvl3pPr>
            <a:lvl4pPr marL="1600200" indent="-228600" defTabSz="923925">
              <a:defRPr sz="4000">
                <a:solidFill>
                  <a:schemeClr val="tx1"/>
                </a:solidFill>
                <a:latin typeface="Arial" panose="020B0604020202020204" pitchFamily="34" charset="0"/>
              </a:defRPr>
            </a:lvl4pPr>
            <a:lvl5pPr marL="2057400" indent="-228600" defTabSz="923925">
              <a:defRPr sz="40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40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40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40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4000">
                <a:solidFill>
                  <a:schemeClr val="tx1"/>
                </a:solidFill>
                <a:latin typeface="Arial" panose="020B0604020202020204" pitchFamily="34" charset="0"/>
              </a:defRPr>
            </a:lvl9pPr>
          </a:lstStyle>
          <a:p>
            <a:fld id="{7098984F-022F-4F4F-AC7B-2AAF37E173FD}" type="slidenum">
              <a:rPr lang="en-US" altLang="en-US" sz="1200" smtClean="0">
                <a:latin typeface="Calibri" panose="020F0502020204030204" pitchFamily="34" charset="0"/>
                <a:cs typeface="Arial" panose="020B0604020202020204" pitchFamily="34" charset="0"/>
              </a:rPr>
              <a:pPr/>
              <a:t>36</a:t>
            </a:fld>
            <a:endParaRPr lang="en-US" altLang="en-US" sz="1200">
              <a:latin typeface="Calibri" panose="020F0502020204030204" pitchFamily="34" charset="0"/>
              <a:cs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5AB492F6-C515-879E-5CFC-615445E73107}"/>
              </a:ext>
            </a:extLst>
          </p:cNvPr>
          <p:cNvSpPr>
            <a:spLocks noGrp="1" noRot="1" noChangeAspect="1" noChangeArrowheads="1" noTextEdit="1"/>
          </p:cNvSpPr>
          <p:nvPr>
            <p:ph type="sldImg"/>
          </p:nvPr>
        </p:nvSpPr>
        <p:spPr>
          <a:ln/>
        </p:spPr>
      </p:sp>
      <p:sp>
        <p:nvSpPr>
          <p:cNvPr id="71683" name="Rectangle 3">
            <a:extLst>
              <a:ext uri="{FF2B5EF4-FFF2-40B4-BE49-F238E27FC236}">
                <a16:creationId xmlns:a16="http://schemas.microsoft.com/office/drawing/2014/main" id="{BDB6B5DC-AAC1-9B50-9278-BADFE5DC61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5A7C7EB5-4E34-70BE-2C13-3D002399C9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4000">
                <a:solidFill>
                  <a:schemeClr val="tx1"/>
                </a:solidFill>
                <a:latin typeface="Arial" panose="020B0604020202020204" pitchFamily="34" charset="0"/>
              </a:defRPr>
            </a:lvl1pPr>
            <a:lvl2pPr marL="742950" indent="-285750" defTabSz="923925">
              <a:defRPr sz="4000">
                <a:solidFill>
                  <a:schemeClr val="tx1"/>
                </a:solidFill>
                <a:latin typeface="Arial" panose="020B0604020202020204" pitchFamily="34" charset="0"/>
              </a:defRPr>
            </a:lvl2pPr>
            <a:lvl3pPr marL="1143000" indent="-228600" defTabSz="923925">
              <a:defRPr sz="4000">
                <a:solidFill>
                  <a:schemeClr val="tx1"/>
                </a:solidFill>
                <a:latin typeface="Arial" panose="020B0604020202020204" pitchFamily="34" charset="0"/>
              </a:defRPr>
            </a:lvl3pPr>
            <a:lvl4pPr marL="1600200" indent="-228600" defTabSz="923925">
              <a:defRPr sz="4000">
                <a:solidFill>
                  <a:schemeClr val="tx1"/>
                </a:solidFill>
                <a:latin typeface="Arial" panose="020B0604020202020204" pitchFamily="34" charset="0"/>
              </a:defRPr>
            </a:lvl4pPr>
            <a:lvl5pPr marL="2057400" indent="-228600" defTabSz="923925">
              <a:defRPr sz="40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40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40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40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4000">
                <a:solidFill>
                  <a:schemeClr val="tx1"/>
                </a:solidFill>
                <a:latin typeface="Arial" panose="020B0604020202020204" pitchFamily="34" charset="0"/>
              </a:defRPr>
            </a:lvl9pPr>
          </a:lstStyle>
          <a:p>
            <a:fld id="{C4D9ED76-E536-4E2B-ABD5-F7E9E7B3878E}" type="slidenum">
              <a:rPr lang="en-US" altLang="en-US" sz="1200" smtClean="0">
                <a:latin typeface="Calibri" panose="020F0502020204030204" pitchFamily="34" charset="0"/>
                <a:cs typeface="Arial" panose="020B0604020202020204" pitchFamily="34" charset="0"/>
              </a:rPr>
              <a:pPr/>
              <a:t>43</a:t>
            </a:fld>
            <a:endParaRPr lang="en-US" altLang="en-US" sz="1200">
              <a:latin typeface="Calibri" panose="020F0502020204030204" pitchFamily="34" charset="0"/>
              <a:cs typeface="Arial" panose="020B0604020202020204" pitchFamily="34" charset="0"/>
            </a:endParaRPr>
          </a:p>
        </p:txBody>
      </p:sp>
      <p:sp>
        <p:nvSpPr>
          <p:cNvPr id="73731" name="Rectangle 2">
            <a:extLst>
              <a:ext uri="{FF2B5EF4-FFF2-40B4-BE49-F238E27FC236}">
                <a16:creationId xmlns:a16="http://schemas.microsoft.com/office/drawing/2014/main" id="{F326AA96-F402-AAA0-0924-9C3DF96E35F3}"/>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7E301A90-944B-4284-3C65-D7C5D4148D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E1BF2334-E3CF-8988-7749-4E69C0F0D0D4}"/>
              </a:ext>
            </a:extLst>
          </p:cNvPr>
          <p:cNvSpPr>
            <a:spLocks noGrp="1" noRot="1" noChangeAspect="1" noChangeArrowheads="1" noTextEdit="1"/>
          </p:cNvSpPr>
          <p:nvPr>
            <p:ph type="sldImg"/>
          </p:nvPr>
        </p:nvSpPr>
        <p:spPr>
          <a:ln/>
        </p:spPr>
      </p:sp>
      <p:sp>
        <p:nvSpPr>
          <p:cNvPr id="13315" name="Rectangle 3">
            <a:extLst>
              <a:ext uri="{FF2B5EF4-FFF2-40B4-BE49-F238E27FC236}">
                <a16:creationId xmlns:a16="http://schemas.microsoft.com/office/drawing/2014/main" id="{C5C81155-68D9-0578-0F31-396C75F2AB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46F710B4-C7B5-2914-00D3-7EB2B0BDA759}"/>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34D56546-E7DE-31F7-E926-C2395743095F}"/>
              </a:ext>
            </a:extLst>
          </p:cNvPr>
          <p:cNvSpPr>
            <a:spLocks noGrp="1"/>
          </p:cNvSpPr>
          <p:nvPr>
            <p:ph type="body" idx="1"/>
          </p:nvPr>
        </p:nvSpPr>
        <p:spPr/>
        <p:txBody>
          <a:bodyPr>
            <a:normAutofit lnSpcReduction="10000"/>
          </a:bodyPr>
          <a:lstStyle/>
          <a:p>
            <a:pPr eaLnBrk="1" fontAlgn="auto" hangingPunct="1">
              <a:spcBef>
                <a:spcPts val="0"/>
              </a:spcBef>
              <a:spcAft>
                <a:spcPts val="0"/>
              </a:spcAft>
              <a:defRPr/>
            </a:pPr>
            <a:r>
              <a:rPr lang="en-US" dirty="0"/>
              <a:t>A Century of Change in Kenya’s Mammal Communities: Increased Richness and Decreased Uniqueness in Six Protected Areas</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The potential for large-scale biodiversity losses as a result of climate change and human impact presents major challenges for ecology and conservation science. Governments around the world have established national parks and wildlife reserves to help protect biodiversity, but there are few studies on the long-term consequences of this strategy. We use Kenya as a case study to investigate species richness and other attributes of mammal communities in 6 protected areas over the past century. Museum records from African expeditions that comprehensively sampled mammals from these same areas in the early 1900’s provide a baseline for evaluating changes in species richness and community structure over time. We compare species lists assembled from archived specimens (1896–1950) to those of corresponding modern protected areas (1950– 2013). Species richness in Kenya was stable or increased at 5 out of 6 sites from historical to modern times. Beta-diversity, in contrast, decreased across all sites. Potential biases such as variable historical vs. modern collection effort and detection of small-bodied, rare, and low-visibility species do not account for the observed results. We attribute the pattern of decreased beta diversity primarily to increased site occupancy by common species across all body size classes. </a:t>
            </a:r>
            <a:br>
              <a:rPr lang="en-US" dirty="0"/>
            </a:br>
            <a:endParaRPr lang="en-US" dirty="0"/>
          </a:p>
          <a:p>
            <a:pPr eaLnBrk="1" fontAlgn="auto" hangingPunct="1">
              <a:spcBef>
                <a:spcPts val="0"/>
              </a:spcBef>
              <a:spcAft>
                <a:spcPts val="0"/>
              </a:spcAft>
              <a:defRPr/>
            </a:pPr>
            <a:r>
              <a:rPr lang="en-US" dirty="0"/>
              <a:t>http://www.nature.com/news/the-anthropocene-could-raise-biological-diversity-1.13863</a:t>
            </a:r>
          </a:p>
        </p:txBody>
      </p:sp>
      <p:sp>
        <p:nvSpPr>
          <p:cNvPr id="75780" name="Slide Number Placeholder 3">
            <a:extLst>
              <a:ext uri="{FF2B5EF4-FFF2-40B4-BE49-F238E27FC236}">
                <a16:creationId xmlns:a16="http://schemas.microsoft.com/office/drawing/2014/main" id="{F74747C4-D905-29DE-8652-54249709E1A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4000">
                <a:solidFill>
                  <a:schemeClr val="tx1"/>
                </a:solidFill>
                <a:latin typeface="Arial" panose="020B0604020202020204" pitchFamily="34" charset="0"/>
              </a:defRPr>
            </a:lvl1pPr>
            <a:lvl2pPr marL="742950" indent="-285750" defTabSz="923925">
              <a:defRPr sz="4000">
                <a:solidFill>
                  <a:schemeClr val="tx1"/>
                </a:solidFill>
                <a:latin typeface="Arial" panose="020B0604020202020204" pitchFamily="34" charset="0"/>
              </a:defRPr>
            </a:lvl2pPr>
            <a:lvl3pPr marL="1143000" indent="-228600" defTabSz="923925">
              <a:defRPr sz="4000">
                <a:solidFill>
                  <a:schemeClr val="tx1"/>
                </a:solidFill>
                <a:latin typeface="Arial" panose="020B0604020202020204" pitchFamily="34" charset="0"/>
              </a:defRPr>
            </a:lvl3pPr>
            <a:lvl4pPr marL="1600200" indent="-228600" defTabSz="923925">
              <a:defRPr sz="4000">
                <a:solidFill>
                  <a:schemeClr val="tx1"/>
                </a:solidFill>
                <a:latin typeface="Arial" panose="020B0604020202020204" pitchFamily="34" charset="0"/>
              </a:defRPr>
            </a:lvl4pPr>
            <a:lvl5pPr marL="2057400" indent="-228600" defTabSz="923925">
              <a:defRPr sz="40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40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40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40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4000">
                <a:solidFill>
                  <a:schemeClr val="tx1"/>
                </a:solidFill>
                <a:latin typeface="Arial" panose="020B0604020202020204" pitchFamily="34" charset="0"/>
              </a:defRPr>
            </a:lvl9pPr>
          </a:lstStyle>
          <a:p>
            <a:fld id="{CB414AB5-D108-40B1-B73B-01FEDED7FEE2}" type="slidenum">
              <a:rPr lang="en-US" altLang="en-US" sz="1200" smtClean="0">
                <a:latin typeface="Calibri" panose="020F0502020204030204" pitchFamily="34" charset="0"/>
                <a:cs typeface="Arial" panose="020B0604020202020204" pitchFamily="34" charset="0"/>
              </a:rPr>
              <a:pPr/>
              <a:t>44</a:t>
            </a:fld>
            <a:endParaRPr lang="en-US" altLang="en-US" sz="1200">
              <a:latin typeface="Calibri" panose="020F0502020204030204" pitchFamily="34" charset="0"/>
              <a:cs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18D218A6-2447-C8E9-16E1-A817C1C860A9}"/>
              </a:ext>
            </a:extLst>
          </p:cNvPr>
          <p:cNvSpPr>
            <a:spLocks noGrp="1" noRot="1" noChangeAspect="1" noChangeArrowheads="1" noTextEdit="1"/>
          </p:cNvSpPr>
          <p:nvPr>
            <p:ph type="sldImg"/>
          </p:nvPr>
        </p:nvSpPr>
        <p:spPr>
          <a:ln/>
        </p:spPr>
      </p:sp>
      <p:sp>
        <p:nvSpPr>
          <p:cNvPr id="77827" name="Notes Placeholder 2">
            <a:extLst>
              <a:ext uri="{FF2B5EF4-FFF2-40B4-BE49-F238E27FC236}">
                <a16:creationId xmlns:a16="http://schemas.microsoft.com/office/drawing/2014/main" id="{BFE3C1A1-998E-165E-CC16-4AF69FDA27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endParaRPr>
          </a:p>
        </p:txBody>
      </p:sp>
      <p:sp>
        <p:nvSpPr>
          <p:cNvPr id="77828" name="Slide Number Placeholder 3">
            <a:extLst>
              <a:ext uri="{FF2B5EF4-FFF2-40B4-BE49-F238E27FC236}">
                <a16:creationId xmlns:a16="http://schemas.microsoft.com/office/drawing/2014/main" id="{A3641978-CA09-F049-3D98-C240757F0DB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4000">
                <a:solidFill>
                  <a:schemeClr val="tx1"/>
                </a:solidFill>
                <a:latin typeface="Arial" panose="020B0604020202020204" pitchFamily="34" charset="0"/>
              </a:defRPr>
            </a:lvl1pPr>
            <a:lvl2pPr marL="742950" indent="-285750" defTabSz="923925">
              <a:defRPr sz="4000">
                <a:solidFill>
                  <a:schemeClr val="tx1"/>
                </a:solidFill>
                <a:latin typeface="Arial" panose="020B0604020202020204" pitchFamily="34" charset="0"/>
              </a:defRPr>
            </a:lvl2pPr>
            <a:lvl3pPr marL="1143000" indent="-228600" defTabSz="923925">
              <a:defRPr sz="4000">
                <a:solidFill>
                  <a:schemeClr val="tx1"/>
                </a:solidFill>
                <a:latin typeface="Arial" panose="020B0604020202020204" pitchFamily="34" charset="0"/>
              </a:defRPr>
            </a:lvl3pPr>
            <a:lvl4pPr marL="1600200" indent="-228600" defTabSz="923925">
              <a:defRPr sz="4000">
                <a:solidFill>
                  <a:schemeClr val="tx1"/>
                </a:solidFill>
                <a:latin typeface="Arial" panose="020B0604020202020204" pitchFamily="34" charset="0"/>
              </a:defRPr>
            </a:lvl4pPr>
            <a:lvl5pPr marL="2057400" indent="-228600" defTabSz="923925">
              <a:defRPr sz="40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40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40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40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4000">
                <a:solidFill>
                  <a:schemeClr val="tx1"/>
                </a:solidFill>
                <a:latin typeface="Arial" panose="020B0604020202020204" pitchFamily="34" charset="0"/>
              </a:defRPr>
            </a:lvl9pPr>
          </a:lstStyle>
          <a:p>
            <a:fld id="{B2224090-8417-49DC-B854-A5A9D3A8E057}" type="slidenum">
              <a:rPr lang="en-US" altLang="en-US" sz="1200" smtClean="0">
                <a:latin typeface="Calibri" panose="020F0502020204030204" pitchFamily="34" charset="0"/>
                <a:cs typeface="Arial" panose="020B0604020202020204" pitchFamily="34" charset="0"/>
              </a:rPr>
              <a:pPr/>
              <a:t>45</a:t>
            </a:fld>
            <a:endParaRPr lang="en-US" altLang="en-US" sz="1200">
              <a:latin typeface="Calibri" panose="020F0502020204030204" pitchFamily="34" charset="0"/>
              <a:cs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3C0400E6-81B4-5B47-35B4-6B24D06B0E14}"/>
              </a:ext>
            </a:extLst>
          </p:cNvPr>
          <p:cNvSpPr>
            <a:spLocks noGrp="1" noRot="1" noChangeAspect="1" noChangeArrowheads="1" noTextEdit="1"/>
          </p:cNvSpPr>
          <p:nvPr>
            <p:ph type="sldImg"/>
          </p:nvPr>
        </p:nvSpPr>
        <p:spPr>
          <a:ln/>
        </p:spPr>
      </p:sp>
      <p:sp>
        <p:nvSpPr>
          <p:cNvPr id="80899" name="Notes Placeholder 2">
            <a:extLst>
              <a:ext uri="{FF2B5EF4-FFF2-40B4-BE49-F238E27FC236}">
                <a16:creationId xmlns:a16="http://schemas.microsoft.com/office/drawing/2014/main" id="{21B3354E-A9D5-4DC4-A69B-953E7BE7E05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altLang="en-US" dirty="0">
                <a:latin typeface="Calibri Light" panose="020F0302020204030204" pitchFamily="34" charset="0"/>
                <a:cs typeface="Calibri Light" panose="020F0302020204030204" pitchFamily="34" charset="0"/>
              </a:rPr>
              <a:t>Many different ways to measure genetic diversity. It is common to examine genetic diversity as:</a:t>
            </a:r>
          </a:p>
          <a:p>
            <a:pPr eaLnBrk="1" hangingPunct="1">
              <a:defRPr/>
            </a:pPr>
            <a:endParaRPr lang="en-US" altLang="en-US" dirty="0">
              <a:latin typeface="Calibri Light" panose="020F0302020204030204" pitchFamily="34" charset="0"/>
              <a:cs typeface="Calibri Light" panose="020F0302020204030204" pitchFamily="34" charset="0"/>
            </a:endParaRPr>
          </a:p>
          <a:p>
            <a:pPr eaLnBrk="1" hangingPunct="1">
              <a:defRPr/>
            </a:pPr>
            <a:r>
              <a:rPr lang="en-US" altLang="en-US" dirty="0">
                <a:latin typeface="Calibri Light" panose="020F0302020204030204" pitchFamily="34" charset="0"/>
                <a:cs typeface="Calibri Light" panose="020F0302020204030204" pitchFamily="34" charset="0"/>
              </a:rPr>
              <a:t>Variability in genes and alleles</a:t>
            </a:r>
          </a:p>
          <a:p>
            <a:pPr eaLnBrk="1" hangingPunct="1">
              <a:defRPr/>
            </a:pPr>
            <a:r>
              <a:rPr lang="en-US" altLang="en-US" dirty="0">
                <a:latin typeface="Calibri Light" panose="020F0302020204030204" pitchFamily="34" charset="0"/>
                <a:cs typeface="Calibri Light" panose="020F0302020204030204" pitchFamily="34" charset="0"/>
              </a:rPr>
              <a:t>Variability in nucleotide sequence (C, T, A, G) as polymorphisms</a:t>
            </a:r>
          </a:p>
          <a:p>
            <a:pPr eaLnBrk="1" hangingPunct="1">
              <a:spcBef>
                <a:spcPct val="0"/>
              </a:spcBef>
            </a:pPr>
            <a:br>
              <a:rPr lang="en-US" altLang="en-US" dirty="0">
                <a:latin typeface="Arial" panose="020B0604020202020204" pitchFamily="34" charset="0"/>
              </a:rPr>
            </a:br>
            <a:r>
              <a:rPr lang="en-US" altLang="en-US" dirty="0">
                <a:latin typeface="Arial" panose="020B0604020202020204" pitchFamily="34" charset="0"/>
              </a:rPr>
              <a:t>Gene is defined as a section of DNA that encodes for a certain trait. An allele is defined as a variant form of a gene. </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Alleles can come in different extremes of size. At the lowest possible end one can be the single base choice of an SNP (single nucleotide polymorphism) At the higher end, it can be the sequence variations for the regions of the genome that code for the same protein which can be up to several thousand base pairs long</a:t>
            </a:r>
          </a:p>
          <a:p>
            <a:pPr eaLnBrk="1" hangingPunct="1">
              <a:spcBef>
                <a:spcPct val="0"/>
              </a:spcBef>
            </a:pPr>
            <a:endParaRPr lang="en-US" altLang="en-US" dirty="0">
              <a:latin typeface="Arial" panose="020B0604020202020204" pitchFamily="34" charset="0"/>
            </a:endParaRPr>
          </a:p>
          <a:p>
            <a:pPr eaLnBrk="1" hangingPunct="1">
              <a:spcBef>
                <a:spcPct val="0"/>
              </a:spcBef>
            </a:pPr>
            <a:br>
              <a:rPr lang="en-US" altLang="en-US" dirty="0">
                <a:latin typeface="Arial" panose="020B0604020202020204" pitchFamily="34" charset="0"/>
              </a:rPr>
            </a:br>
            <a:endParaRPr lang="en-US" altLang="en-US" dirty="0">
              <a:latin typeface="Arial" panose="020B0604020202020204" pitchFamily="34" charset="0"/>
            </a:endParaRPr>
          </a:p>
        </p:txBody>
      </p:sp>
      <p:sp>
        <p:nvSpPr>
          <p:cNvPr id="80900" name="Slide Number Placeholder 3">
            <a:extLst>
              <a:ext uri="{FF2B5EF4-FFF2-40B4-BE49-F238E27FC236}">
                <a16:creationId xmlns:a16="http://schemas.microsoft.com/office/drawing/2014/main" id="{A6806C2A-FB82-0380-9DCA-29099AEA5C2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4000">
                <a:solidFill>
                  <a:schemeClr val="tx1"/>
                </a:solidFill>
                <a:latin typeface="Arial" panose="020B0604020202020204" pitchFamily="34" charset="0"/>
              </a:defRPr>
            </a:lvl1pPr>
            <a:lvl2pPr marL="742950" indent="-285750" defTabSz="923925">
              <a:defRPr sz="4000">
                <a:solidFill>
                  <a:schemeClr val="tx1"/>
                </a:solidFill>
                <a:latin typeface="Arial" panose="020B0604020202020204" pitchFamily="34" charset="0"/>
              </a:defRPr>
            </a:lvl2pPr>
            <a:lvl3pPr marL="1143000" indent="-228600" defTabSz="923925">
              <a:defRPr sz="4000">
                <a:solidFill>
                  <a:schemeClr val="tx1"/>
                </a:solidFill>
                <a:latin typeface="Arial" panose="020B0604020202020204" pitchFamily="34" charset="0"/>
              </a:defRPr>
            </a:lvl3pPr>
            <a:lvl4pPr marL="1600200" indent="-228600" defTabSz="923925">
              <a:defRPr sz="4000">
                <a:solidFill>
                  <a:schemeClr val="tx1"/>
                </a:solidFill>
                <a:latin typeface="Arial" panose="020B0604020202020204" pitchFamily="34" charset="0"/>
              </a:defRPr>
            </a:lvl4pPr>
            <a:lvl5pPr marL="2057400" indent="-228600" defTabSz="923925">
              <a:defRPr sz="40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40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40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40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4000">
                <a:solidFill>
                  <a:schemeClr val="tx1"/>
                </a:solidFill>
                <a:latin typeface="Arial" panose="020B0604020202020204" pitchFamily="34" charset="0"/>
              </a:defRPr>
            </a:lvl9pPr>
          </a:lstStyle>
          <a:p>
            <a:fld id="{63A2E182-477D-4463-B303-5BF8E26F6BA7}" type="slidenum">
              <a:rPr lang="en-US" altLang="en-US" sz="1200" smtClean="0">
                <a:latin typeface="Calibri" panose="020F0502020204030204" pitchFamily="34" charset="0"/>
                <a:cs typeface="Arial" panose="020B0604020202020204" pitchFamily="34" charset="0"/>
              </a:rPr>
              <a:pPr/>
              <a:t>47</a:t>
            </a:fld>
            <a:endParaRPr lang="en-US" altLang="en-US" sz="1200">
              <a:latin typeface="Calibri" panose="020F0502020204030204" pitchFamily="34" charset="0"/>
              <a:cs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4729FD90-304D-CD3F-229B-08ABCDBFB64D}"/>
              </a:ext>
            </a:extLst>
          </p:cNvPr>
          <p:cNvSpPr>
            <a:spLocks noGrp="1" noRot="1" noChangeAspect="1" noChangeArrowheads="1" noTextEdit="1"/>
          </p:cNvSpPr>
          <p:nvPr>
            <p:ph type="sldImg"/>
          </p:nvPr>
        </p:nvSpPr>
        <p:spPr>
          <a:ln/>
        </p:spPr>
      </p:sp>
      <p:sp>
        <p:nvSpPr>
          <p:cNvPr id="83971" name="Notes Placeholder 2">
            <a:extLst>
              <a:ext uri="{FF2B5EF4-FFF2-40B4-BE49-F238E27FC236}">
                <a16:creationId xmlns:a16="http://schemas.microsoft.com/office/drawing/2014/main" id="{860B6226-CD6A-C71B-405D-47A2AEEFA4D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Arial" panose="020B0604020202020204" pitchFamily="34" charset="0"/>
              </a:rPr>
              <a:t>Function is often highly correlated with phenotype and the traits of an individual organism</a:t>
            </a:r>
          </a:p>
        </p:txBody>
      </p:sp>
      <p:sp>
        <p:nvSpPr>
          <p:cNvPr id="83972" name="Slide Number Placeholder 3">
            <a:extLst>
              <a:ext uri="{FF2B5EF4-FFF2-40B4-BE49-F238E27FC236}">
                <a16:creationId xmlns:a16="http://schemas.microsoft.com/office/drawing/2014/main" id="{D4C4D24A-89BF-252A-0B8F-972EB446647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4000">
                <a:solidFill>
                  <a:schemeClr val="tx1"/>
                </a:solidFill>
                <a:latin typeface="Arial" panose="020B0604020202020204" pitchFamily="34" charset="0"/>
              </a:defRPr>
            </a:lvl1pPr>
            <a:lvl2pPr marL="742950" indent="-285750" defTabSz="923925">
              <a:defRPr sz="4000">
                <a:solidFill>
                  <a:schemeClr val="tx1"/>
                </a:solidFill>
                <a:latin typeface="Arial" panose="020B0604020202020204" pitchFamily="34" charset="0"/>
              </a:defRPr>
            </a:lvl2pPr>
            <a:lvl3pPr marL="1143000" indent="-228600" defTabSz="923925">
              <a:defRPr sz="4000">
                <a:solidFill>
                  <a:schemeClr val="tx1"/>
                </a:solidFill>
                <a:latin typeface="Arial" panose="020B0604020202020204" pitchFamily="34" charset="0"/>
              </a:defRPr>
            </a:lvl3pPr>
            <a:lvl4pPr marL="1600200" indent="-228600" defTabSz="923925">
              <a:defRPr sz="4000">
                <a:solidFill>
                  <a:schemeClr val="tx1"/>
                </a:solidFill>
                <a:latin typeface="Arial" panose="020B0604020202020204" pitchFamily="34" charset="0"/>
              </a:defRPr>
            </a:lvl4pPr>
            <a:lvl5pPr marL="2057400" indent="-228600" defTabSz="923925">
              <a:defRPr sz="40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40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40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40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4000">
                <a:solidFill>
                  <a:schemeClr val="tx1"/>
                </a:solidFill>
                <a:latin typeface="Arial" panose="020B0604020202020204" pitchFamily="34" charset="0"/>
              </a:defRPr>
            </a:lvl9pPr>
          </a:lstStyle>
          <a:p>
            <a:fld id="{ED20463B-F0E9-495B-9A20-40711D4907C4}" type="slidenum">
              <a:rPr lang="en-US" altLang="en-US" sz="1200" smtClean="0">
                <a:latin typeface="Calibri" panose="020F0502020204030204" pitchFamily="34" charset="0"/>
                <a:cs typeface="Arial" panose="020B0604020202020204" pitchFamily="34" charset="0"/>
              </a:rPr>
              <a:pPr/>
              <a:t>49</a:t>
            </a:fld>
            <a:endParaRPr lang="en-US" altLang="en-US" sz="1200">
              <a:latin typeface="Calibri" panose="020F0502020204030204" pitchFamily="34" charset="0"/>
              <a:cs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33ABCA24-F5C7-8170-26A9-853E06BBECC3}"/>
              </a:ext>
            </a:extLst>
          </p:cNvPr>
          <p:cNvSpPr>
            <a:spLocks noGrp="1" noRot="1" noChangeAspect="1" noChangeArrowheads="1" noTextEdit="1"/>
          </p:cNvSpPr>
          <p:nvPr>
            <p:ph type="sldImg"/>
          </p:nvPr>
        </p:nvSpPr>
        <p:spPr>
          <a:ln/>
        </p:spPr>
      </p:sp>
      <p:sp>
        <p:nvSpPr>
          <p:cNvPr id="86019" name="Notes Placeholder 2">
            <a:extLst>
              <a:ext uri="{FF2B5EF4-FFF2-40B4-BE49-F238E27FC236}">
                <a16:creationId xmlns:a16="http://schemas.microsoft.com/office/drawing/2014/main" id="{A93F20E9-1FFA-542F-0B7E-954DD853E33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Interaction diversity can also be measured in terms of other biotic interactions, like competition, cooperation, mutualism, or parasitism</a:t>
            </a:r>
          </a:p>
        </p:txBody>
      </p:sp>
      <p:sp>
        <p:nvSpPr>
          <p:cNvPr id="86020" name="Slide Number Placeholder 3">
            <a:extLst>
              <a:ext uri="{FF2B5EF4-FFF2-40B4-BE49-F238E27FC236}">
                <a16:creationId xmlns:a16="http://schemas.microsoft.com/office/drawing/2014/main" id="{989F03BE-67DD-07D2-EBE9-51855BFFBF6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4000">
                <a:solidFill>
                  <a:schemeClr val="tx1"/>
                </a:solidFill>
                <a:latin typeface="Arial" panose="020B0604020202020204" pitchFamily="34" charset="0"/>
              </a:defRPr>
            </a:lvl1pPr>
            <a:lvl2pPr marL="742950" indent="-285750" defTabSz="923925">
              <a:defRPr sz="4000">
                <a:solidFill>
                  <a:schemeClr val="tx1"/>
                </a:solidFill>
                <a:latin typeface="Arial" panose="020B0604020202020204" pitchFamily="34" charset="0"/>
              </a:defRPr>
            </a:lvl2pPr>
            <a:lvl3pPr marL="1143000" indent="-228600" defTabSz="923925">
              <a:defRPr sz="4000">
                <a:solidFill>
                  <a:schemeClr val="tx1"/>
                </a:solidFill>
                <a:latin typeface="Arial" panose="020B0604020202020204" pitchFamily="34" charset="0"/>
              </a:defRPr>
            </a:lvl3pPr>
            <a:lvl4pPr marL="1600200" indent="-228600" defTabSz="923925">
              <a:defRPr sz="4000">
                <a:solidFill>
                  <a:schemeClr val="tx1"/>
                </a:solidFill>
                <a:latin typeface="Arial" panose="020B0604020202020204" pitchFamily="34" charset="0"/>
              </a:defRPr>
            </a:lvl4pPr>
            <a:lvl5pPr marL="2057400" indent="-228600" defTabSz="923925">
              <a:defRPr sz="40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40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40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40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4000">
                <a:solidFill>
                  <a:schemeClr val="tx1"/>
                </a:solidFill>
                <a:latin typeface="Arial" panose="020B0604020202020204" pitchFamily="34" charset="0"/>
              </a:defRPr>
            </a:lvl9pPr>
          </a:lstStyle>
          <a:p>
            <a:fld id="{322ADCA2-74AE-4A9A-9324-F5AE0D94B203}" type="slidenum">
              <a:rPr lang="en-US" altLang="en-US" sz="1200" smtClean="0">
                <a:latin typeface="Calibri" panose="020F0502020204030204" pitchFamily="34" charset="0"/>
                <a:cs typeface="Arial" panose="020B0604020202020204" pitchFamily="34" charset="0"/>
              </a:rPr>
              <a:pPr/>
              <a:t>50</a:t>
            </a:fld>
            <a:endParaRPr lang="en-US" altLang="en-US" sz="1200">
              <a:latin typeface="Calibri" panose="020F0502020204030204" pitchFamily="34" charset="0"/>
              <a:cs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B11CBBBE-7587-6303-57D0-68E2152A3D32}"/>
              </a:ext>
            </a:extLst>
          </p:cNvPr>
          <p:cNvSpPr>
            <a:spLocks noGrp="1" noRot="1" noChangeAspect="1" noChangeArrowheads="1" noTextEdit="1"/>
          </p:cNvSpPr>
          <p:nvPr>
            <p:ph type="sldImg"/>
          </p:nvPr>
        </p:nvSpPr>
        <p:spPr>
          <a:ln/>
        </p:spPr>
      </p:sp>
      <p:sp>
        <p:nvSpPr>
          <p:cNvPr id="89091" name="Notes Placeholder 2">
            <a:extLst>
              <a:ext uri="{FF2B5EF4-FFF2-40B4-BE49-F238E27FC236}">
                <a16:creationId xmlns:a16="http://schemas.microsoft.com/office/drawing/2014/main" id="{11EDF820-59B5-9CF4-6AB2-3F47BC89B57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Arial" panose="020B0604020202020204" pitchFamily="34" charset="0"/>
              </a:rPr>
              <a:t>Ten species of cryptic caterpillars in the Astraptes fulgerator complex from the Guanacaste Conservation Area in Costa Rica.  Think of them as subspecies. Whether or not you include subspecies as a taxonomic category or not would greatly influence the levels of diversity you derive.</a:t>
            </a:r>
          </a:p>
        </p:txBody>
      </p:sp>
      <p:sp>
        <p:nvSpPr>
          <p:cNvPr id="89092" name="Slide Number Placeholder 3">
            <a:extLst>
              <a:ext uri="{FF2B5EF4-FFF2-40B4-BE49-F238E27FC236}">
                <a16:creationId xmlns:a16="http://schemas.microsoft.com/office/drawing/2014/main" id="{3A7CAFEA-42B8-0060-7E25-78C4707185A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4000">
                <a:solidFill>
                  <a:schemeClr val="tx1"/>
                </a:solidFill>
                <a:latin typeface="Arial" panose="020B0604020202020204" pitchFamily="34" charset="0"/>
              </a:defRPr>
            </a:lvl1pPr>
            <a:lvl2pPr marL="742950" indent="-285750" defTabSz="923925">
              <a:defRPr sz="4000">
                <a:solidFill>
                  <a:schemeClr val="tx1"/>
                </a:solidFill>
                <a:latin typeface="Arial" panose="020B0604020202020204" pitchFamily="34" charset="0"/>
              </a:defRPr>
            </a:lvl2pPr>
            <a:lvl3pPr marL="1143000" indent="-228600" defTabSz="923925">
              <a:defRPr sz="4000">
                <a:solidFill>
                  <a:schemeClr val="tx1"/>
                </a:solidFill>
                <a:latin typeface="Arial" panose="020B0604020202020204" pitchFamily="34" charset="0"/>
              </a:defRPr>
            </a:lvl3pPr>
            <a:lvl4pPr marL="1600200" indent="-228600" defTabSz="923925">
              <a:defRPr sz="4000">
                <a:solidFill>
                  <a:schemeClr val="tx1"/>
                </a:solidFill>
                <a:latin typeface="Arial" panose="020B0604020202020204" pitchFamily="34" charset="0"/>
              </a:defRPr>
            </a:lvl4pPr>
            <a:lvl5pPr marL="2057400" indent="-228600" defTabSz="923925">
              <a:defRPr sz="40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40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40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40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4000">
                <a:solidFill>
                  <a:schemeClr val="tx1"/>
                </a:solidFill>
                <a:latin typeface="Arial" panose="020B0604020202020204" pitchFamily="34" charset="0"/>
              </a:defRPr>
            </a:lvl9pPr>
          </a:lstStyle>
          <a:p>
            <a:fld id="{37200F16-8E3D-4C79-AE4F-7DA548AB9EAC}" type="slidenum">
              <a:rPr lang="en-US" altLang="en-US" sz="1200" smtClean="0">
                <a:latin typeface="Calibri" panose="020F0502020204030204" pitchFamily="34" charset="0"/>
                <a:cs typeface="Arial" panose="020B0604020202020204" pitchFamily="34" charset="0"/>
              </a:rPr>
              <a:pPr/>
              <a:t>52</a:t>
            </a:fld>
            <a:endParaRPr lang="en-US" altLang="en-US" sz="1200">
              <a:latin typeface="Calibri" panose="020F0502020204030204" pitchFamily="34" charset="0"/>
              <a:cs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BF16432A-B4DC-B04F-423F-3C721A3C8AA7}"/>
              </a:ext>
            </a:extLst>
          </p:cNvPr>
          <p:cNvSpPr>
            <a:spLocks noGrp="1" noRot="1" noChangeAspect="1" noChangeArrowheads="1" noTextEdit="1"/>
          </p:cNvSpPr>
          <p:nvPr>
            <p:ph type="sldImg"/>
          </p:nvPr>
        </p:nvSpPr>
        <p:spPr>
          <a:ln/>
        </p:spPr>
      </p:sp>
      <p:sp>
        <p:nvSpPr>
          <p:cNvPr id="91139" name="Notes Placeholder 2">
            <a:extLst>
              <a:ext uri="{FF2B5EF4-FFF2-40B4-BE49-F238E27FC236}">
                <a16:creationId xmlns:a16="http://schemas.microsoft.com/office/drawing/2014/main" id="{F11CFF9D-E85E-B827-E358-EF763C590B8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Arial" panose="020B0604020202020204" pitchFamily="34" charset="0"/>
              </a:rPr>
              <a:t>A newly discovered chameleon (Brookesia micra) from Madagascar that is the smallest lizard in the world </a:t>
            </a:r>
          </a:p>
        </p:txBody>
      </p:sp>
      <p:sp>
        <p:nvSpPr>
          <p:cNvPr id="91140" name="Slide Number Placeholder 3">
            <a:extLst>
              <a:ext uri="{FF2B5EF4-FFF2-40B4-BE49-F238E27FC236}">
                <a16:creationId xmlns:a16="http://schemas.microsoft.com/office/drawing/2014/main" id="{1BF3BEE3-F77C-330D-7D61-40AEE334B85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4000">
                <a:solidFill>
                  <a:schemeClr val="tx1"/>
                </a:solidFill>
                <a:latin typeface="Arial" panose="020B0604020202020204" pitchFamily="34" charset="0"/>
              </a:defRPr>
            </a:lvl1pPr>
            <a:lvl2pPr marL="742950" indent="-285750" defTabSz="923925">
              <a:defRPr sz="4000">
                <a:solidFill>
                  <a:schemeClr val="tx1"/>
                </a:solidFill>
                <a:latin typeface="Arial" panose="020B0604020202020204" pitchFamily="34" charset="0"/>
              </a:defRPr>
            </a:lvl2pPr>
            <a:lvl3pPr marL="1143000" indent="-228600" defTabSz="923925">
              <a:defRPr sz="4000">
                <a:solidFill>
                  <a:schemeClr val="tx1"/>
                </a:solidFill>
                <a:latin typeface="Arial" panose="020B0604020202020204" pitchFamily="34" charset="0"/>
              </a:defRPr>
            </a:lvl3pPr>
            <a:lvl4pPr marL="1600200" indent="-228600" defTabSz="923925">
              <a:defRPr sz="4000">
                <a:solidFill>
                  <a:schemeClr val="tx1"/>
                </a:solidFill>
                <a:latin typeface="Arial" panose="020B0604020202020204" pitchFamily="34" charset="0"/>
              </a:defRPr>
            </a:lvl4pPr>
            <a:lvl5pPr marL="2057400" indent="-228600" defTabSz="923925">
              <a:defRPr sz="40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40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40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40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4000">
                <a:solidFill>
                  <a:schemeClr val="tx1"/>
                </a:solidFill>
                <a:latin typeface="Arial" panose="020B0604020202020204" pitchFamily="34" charset="0"/>
              </a:defRPr>
            </a:lvl9pPr>
          </a:lstStyle>
          <a:p>
            <a:fld id="{7659F902-AC79-4587-8B26-4552B43D5101}" type="slidenum">
              <a:rPr lang="en-US" altLang="en-US" sz="1200" smtClean="0">
                <a:latin typeface="Calibri" panose="020F0502020204030204" pitchFamily="34" charset="0"/>
                <a:cs typeface="Arial" panose="020B0604020202020204" pitchFamily="34" charset="0"/>
              </a:rPr>
              <a:pPr/>
              <a:t>53</a:t>
            </a:fld>
            <a:endParaRPr lang="en-US" altLang="en-US" sz="1200">
              <a:latin typeface="Calibri" panose="020F0502020204030204" pitchFamily="34" charset="0"/>
              <a:cs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study, the researchers modeled different scenarios for monitoring local species richness. They used different baselines to compare changes to, used different intervals of time to measure species richness, and varied the spatial grain, sampling bias, and sampling error. They used different number of monitoring sites too. The results of these modelled trends were compared with a distribution of the likelihood of trends derived from running the models over and over. </a:t>
            </a:r>
            <a:br>
              <a:rPr lang="en-US" dirty="0"/>
            </a:br>
            <a:br>
              <a:rPr lang="en-US" dirty="0"/>
            </a:br>
            <a:r>
              <a:rPr lang="en-US" dirty="0"/>
              <a:t>An analogy would be taking your grades over time and the trends they exhibited. How few years could you sample and still capture the trend?  If you assumed that there are errors and bias in grading – in other words there was a margin or error around any one grade – how would that impact your grade? What if you only included grades from 10 randomly chosen classes? </a:t>
            </a:r>
          </a:p>
        </p:txBody>
      </p:sp>
      <p:sp>
        <p:nvSpPr>
          <p:cNvPr id="4" name="Slide Number Placeholder 3"/>
          <p:cNvSpPr>
            <a:spLocks noGrp="1"/>
          </p:cNvSpPr>
          <p:nvPr>
            <p:ph type="sldNum" sz="quarter" idx="5"/>
          </p:nvPr>
        </p:nvSpPr>
        <p:spPr/>
        <p:txBody>
          <a:bodyPr/>
          <a:lstStyle/>
          <a:p>
            <a:pPr>
              <a:defRPr/>
            </a:pPr>
            <a:fld id="{59F9F8AD-F70C-4678-86B4-E722E682C460}" type="slidenum">
              <a:rPr lang="en-US" altLang="en-US" smtClean="0"/>
              <a:pPr>
                <a:defRPr/>
              </a:pPr>
              <a:t>55</a:t>
            </a:fld>
            <a:endParaRPr lang="en-US" altLang="en-US"/>
          </a:p>
        </p:txBody>
      </p:sp>
    </p:spTree>
    <p:extLst>
      <p:ext uri="{BB962C8B-B14F-4D97-AF65-F5344CB8AC3E}">
        <p14:creationId xmlns:p14="http://schemas.microsoft.com/office/powerpoint/2010/main" val="3829042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6F398BC8-BAFB-A576-8CB4-BBFC206AFAF3}"/>
              </a:ext>
            </a:extLst>
          </p:cNvPr>
          <p:cNvSpPr>
            <a:spLocks noGrp="1" noRot="1" noChangeAspect="1" noChangeArrowheads="1" noTextEdit="1"/>
          </p:cNvSpPr>
          <p:nvPr>
            <p:ph type="sldImg"/>
          </p:nvPr>
        </p:nvSpPr>
        <p:spPr>
          <a:ln/>
        </p:spPr>
      </p:sp>
      <p:sp>
        <p:nvSpPr>
          <p:cNvPr id="94211" name="Notes Placeholder 2">
            <a:extLst>
              <a:ext uri="{FF2B5EF4-FFF2-40B4-BE49-F238E27FC236}">
                <a16:creationId xmlns:a16="http://schemas.microsoft.com/office/drawing/2014/main" id="{F2F01616-0CB8-3140-037A-376D3A1E27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a:latin typeface="Arial" panose="020B0604020202020204" pitchFamily="34" charset="0"/>
              </a:rPr>
              <a:t>Because of its complexity, the relationships</a:t>
            </a:r>
          </a:p>
          <a:p>
            <a:pPr>
              <a:spcBef>
                <a:spcPct val="0"/>
              </a:spcBef>
            </a:pPr>
            <a:r>
              <a:rPr lang="en-US" altLang="en-US">
                <a:latin typeface="Arial" panose="020B0604020202020204" pitchFamily="34" charset="0"/>
              </a:rPr>
              <a:t>among different types of biodiversity are</a:t>
            </a:r>
          </a:p>
          <a:p>
            <a:pPr>
              <a:spcBef>
                <a:spcPct val="0"/>
              </a:spcBef>
            </a:pPr>
            <a:r>
              <a:rPr lang="en-US" altLang="en-US">
                <a:latin typeface="Arial" panose="020B0604020202020204" pitchFamily="34" charset="0"/>
              </a:rPr>
              <a:t>examined rather than choosing only one</a:t>
            </a:r>
          </a:p>
          <a:p>
            <a:endParaRPr lang="en-US" altLang="en-US">
              <a:latin typeface="Arial" panose="020B0604020202020204" pitchFamily="34" charset="0"/>
            </a:endParaRPr>
          </a:p>
        </p:txBody>
      </p:sp>
      <p:sp>
        <p:nvSpPr>
          <p:cNvPr id="94212" name="Slide Number Placeholder 3">
            <a:extLst>
              <a:ext uri="{FF2B5EF4-FFF2-40B4-BE49-F238E27FC236}">
                <a16:creationId xmlns:a16="http://schemas.microsoft.com/office/drawing/2014/main" id="{C66213F2-656F-124F-7D29-B01A1C9C66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4000">
                <a:solidFill>
                  <a:schemeClr val="tx1"/>
                </a:solidFill>
                <a:latin typeface="Arial" panose="020B0604020202020204" pitchFamily="34" charset="0"/>
              </a:defRPr>
            </a:lvl1pPr>
            <a:lvl2pPr marL="742950" indent="-285750" defTabSz="923925">
              <a:defRPr sz="4000">
                <a:solidFill>
                  <a:schemeClr val="tx1"/>
                </a:solidFill>
                <a:latin typeface="Arial" panose="020B0604020202020204" pitchFamily="34" charset="0"/>
              </a:defRPr>
            </a:lvl2pPr>
            <a:lvl3pPr marL="1143000" indent="-228600" defTabSz="923925">
              <a:defRPr sz="4000">
                <a:solidFill>
                  <a:schemeClr val="tx1"/>
                </a:solidFill>
                <a:latin typeface="Arial" panose="020B0604020202020204" pitchFamily="34" charset="0"/>
              </a:defRPr>
            </a:lvl3pPr>
            <a:lvl4pPr marL="1600200" indent="-228600" defTabSz="923925">
              <a:defRPr sz="4000">
                <a:solidFill>
                  <a:schemeClr val="tx1"/>
                </a:solidFill>
                <a:latin typeface="Arial" panose="020B0604020202020204" pitchFamily="34" charset="0"/>
              </a:defRPr>
            </a:lvl4pPr>
            <a:lvl5pPr marL="2057400" indent="-228600" defTabSz="923925">
              <a:defRPr sz="40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40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40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40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4000">
                <a:solidFill>
                  <a:schemeClr val="tx1"/>
                </a:solidFill>
                <a:latin typeface="Arial" panose="020B0604020202020204" pitchFamily="34" charset="0"/>
              </a:defRPr>
            </a:lvl9pPr>
          </a:lstStyle>
          <a:p>
            <a:fld id="{06E2F90C-0359-458E-B6C0-02BD8D3AA1DB}" type="slidenum">
              <a:rPr lang="en-US" altLang="en-US" sz="1200" smtClean="0"/>
              <a:pPr/>
              <a:t>57</a:t>
            </a:fld>
            <a:endParaRPr lang="en-US" alt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2E4CBCB9-8278-6DBF-EABC-715400BCB6B1}"/>
              </a:ext>
            </a:extLst>
          </p:cNvPr>
          <p:cNvSpPr>
            <a:spLocks noGrp="1" noRot="1" noChangeAspect="1" noChangeArrowheads="1" noTextEdit="1"/>
          </p:cNvSpPr>
          <p:nvPr>
            <p:ph type="sldImg"/>
          </p:nvPr>
        </p:nvSpPr>
        <p:spPr>
          <a:ln/>
        </p:spPr>
      </p:sp>
      <p:sp>
        <p:nvSpPr>
          <p:cNvPr id="96259" name="Notes Placeholder 2">
            <a:extLst>
              <a:ext uri="{FF2B5EF4-FFF2-40B4-BE49-F238E27FC236}">
                <a16:creationId xmlns:a16="http://schemas.microsoft.com/office/drawing/2014/main" id="{A9EA9E09-1C81-D16B-B5D9-E2A26C0B22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These plots convey how the same present day diversity can be comprised of very different phylogenetic diversity</a:t>
            </a:r>
          </a:p>
          <a:p>
            <a:endParaRPr lang="en-US" altLang="en-US">
              <a:latin typeface="Arial" panose="020B0604020202020204" pitchFamily="34" charset="0"/>
            </a:endParaRPr>
          </a:p>
        </p:txBody>
      </p:sp>
      <p:sp>
        <p:nvSpPr>
          <p:cNvPr id="96260" name="Slide Number Placeholder 3">
            <a:extLst>
              <a:ext uri="{FF2B5EF4-FFF2-40B4-BE49-F238E27FC236}">
                <a16:creationId xmlns:a16="http://schemas.microsoft.com/office/drawing/2014/main" id="{BEF12059-2B3B-B97C-E654-A4E4A4B818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4000">
                <a:solidFill>
                  <a:schemeClr val="tx1"/>
                </a:solidFill>
                <a:latin typeface="Arial" panose="020B0604020202020204" pitchFamily="34" charset="0"/>
              </a:defRPr>
            </a:lvl1pPr>
            <a:lvl2pPr marL="742950" indent="-285750" defTabSz="923925">
              <a:defRPr sz="4000">
                <a:solidFill>
                  <a:schemeClr val="tx1"/>
                </a:solidFill>
                <a:latin typeface="Arial" panose="020B0604020202020204" pitchFamily="34" charset="0"/>
              </a:defRPr>
            </a:lvl2pPr>
            <a:lvl3pPr marL="1143000" indent="-228600" defTabSz="923925">
              <a:defRPr sz="4000">
                <a:solidFill>
                  <a:schemeClr val="tx1"/>
                </a:solidFill>
                <a:latin typeface="Arial" panose="020B0604020202020204" pitchFamily="34" charset="0"/>
              </a:defRPr>
            </a:lvl3pPr>
            <a:lvl4pPr marL="1600200" indent="-228600" defTabSz="923925">
              <a:defRPr sz="4000">
                <a:solidFill>
                  <a:schemeClr val="tx1"/>
                </a:solidFill>
                <a:latin typeface="Arial" panose="020B0604020202020204" pitchFamily="34" charset="0"/>
              </a:defRPr>
            </a:lvl4pPr>
            <a:lvl5pPr marL="2057400" indent="-228600" defTabSz="923925">
              <a:defRPr sz="40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40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40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40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4000">
                <a:solidFill>
                  <a:schemeClr val="tx1"/>
                </a:solidFill>
                <a:latin typeface="Arial" panose="020B0604020202020204" pitchFamily="34" charset="0"/>
              </a:defRPr>
            </a:lvl9pPr>
          </a:lstStyle>
          <a:p>
            <a:fld id="{CE9EBA44-2338-4450-A14D-C200D7D45558}" type="slidenum">
              <a:rPr lang="en-US" altLang="en-US" sz="1200" smtClean="0"/>
              <a:pPr/>
              <a:t>58</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8ABE82E9-C463-362F-B5AB-161EAB424557}"/>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A031AC6E-A6A4-F29C-D71A-47F90EAA7ED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5:22 in</a:t>
            </a:r>
          </a:p>
        </p:txBody>
      </p:sp>
      <p:sp>
        <p:nvSpPr>
          <p:cNvPr id="15364" name="Slide Number Placeholder 3">
            <a:extLst>
              <a:ext uri="{FF2B5EF4-FFF2-40B4-BE49-F238E27FC236}">
                <a16:creationId xmlns:a16="http://schemas.microsoft.com/office/drawing/2014/main" id="{D4B19AF0-86AA-A8E3-FC84-28936C3A893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4000">
                <a:solidFill>
                  <a:schemeClr val="tx1"/>
                </a:solidFill>
                <a:latin typeface="Arial" panose="020B0604020202020204" pitchFamily="34" charset="0"/>
              </a:defRPr>
            </a:lvl1pPr>
            <a:lvl2pPr marL="742950" indent="-285750" defTabSz="923925">
              <a:defRPr sz="4000">
                <a:solidFill>
                  <a:schemeClr val="tx1"/>
                </a:solidFill>
                <a:latin typeface="Arial" panose="020B0604020202020204" pitchFamily="34" charset="0"/>
              </a:defRPr>
            </a:lvl2pPr>
            <a:lvl3pPr marL="1143000" indent="-228600" defTabSz="923925">
              <a:defRPr sz="4000">
                <a:solidFill>
                  <a:schemeClr val="tx1"/>
                </a:solidFill>
                <a:latin typeface="Arial" panose="020B0604020202020204" pitchFamily="34" charset="0"/>
              </a:defRPr>
            </a:lvl3pPr>
            <a:lvl4pPr marL="1600200" indent="-228600" defTabSz="923925">
              <a:defRPr sz="4000">
                <a:solidFill>
                  <a:schemeClr val="tx1"/>
                </a:solidFill>
                <a:latin typeface="Arial" panose="020B0604020202020204" pitchFamily="34" charset="0"/>
              </a:defRPr>
            </a:lvl4pPr>
            <a:lvl5pPr marL="2057400" indent="-228600" defTabSz="923925">
              <a:defRPr sz="40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40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40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40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4000">
                <a:solidFill>
                  <a:schemeClr val="tx1"/>
                </a:solidFill>
                <a:latin typeface="Arial" panose="020B0604020202020204" pitchFamily="34" charset="0"/>
              </a:defRPr>
            </a:lvl9pPr>
          </a:lstStyle>
          <a:p>
            <a:fld id="{2B879ACB-EE30-4A70-928D-1F18F7C0A8C2}" type="slidenum">
              <a:rPr lang="en-US" altLang="en-US" sz="1200" smtClean="0">
                <a:latin typeface="Calibri" panose="020F0502020204030204" pitchFamily="34" charset="0"/>
                <a:cs typeface="Arial" panose="020B0604020202020204" pitchFamily="34" charset="0"/>
              </a:rPr>
              <a:pPr/>
              <a:t>8</a:t>
            </a:fld>
            <a:endParaRPr lang="en-US" altLang="en-US" sz="1200">
              <a:latin typeface="Calibri" panose="020F050202020403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9F9F8AD-F70C-4678-86B4-E722E682C460}" type="slidenum">
              <a:rPr lang="en-US" altLang="en-US" smtClean="0"/>
              <a:pPr>
                <a:defRPr/>
              </a:pPr>
              <a:t>9</a:t>
            </a:fld>
            <a:endParaRPr lang="en-US" altLang="en-US"/>
          </a:p>
        </p:txBody>
      </p:sp>
    </p:spTree>
    <p:extLst>
      <p:ext uri="{BB962C8B-B14F-4D97-AF65-F5344CB8AC3E}">
        <p14:creationId xmlns:p14="http://schemas.microsoft.com/office/powerpoint/2010/main" val="1768523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3861A05D-3C11-4514-6C70-125F6061D02C}"/>
              </a:ext>
            </a:extLst>
          </p:cNvPr>
          <p:cNvSpPr>
            <a:spLocks noGrp="1" noRot="1" noChangeAspect="1" noChangeArrowheads="1" noTextEdit="1"/>
          </p:cNvSpPr>
          <p:nvPr>
            <p:ph type="sldImg"/>
          </p:nvPr>
        </p:nvSpPr>
        <p:spPr>
          <a:ln/>
        </p:spPr>
      </p:sp>
      <p:sp>
        <p:nvSpPr>
          <p:cNvPr id="20483" name="Notes Placeholder 2">
            <a:extLst>
              <a:ext uri="{FF2B5EF4-FFF2-40B4-BE49-F238E27FC236}">
                <a16:creationId xmlns:a16="http://schemas.microsoft.com/office/drawing/2014/main" id="{322D0994-664A-4BB0-3BF9-0F8576E525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The olinguito was discovered in a drawer at Chicago’s Field Museum in 2003. It was originally filed with the museum’s olingos—small, raccoon-like mammals that live in South America. But researcher Kristofer Helgen said when he opened the drawer, he knew he was looking at something related, but different, that no one had yet described or named.</a:t>
            </a:r>
          </a:p>
        </p:txBody>
      </p:sp>
      <p:sp>
        <p:nvSpPr>
          <p:cNvPr id="20484" name="Slide Number Placeholder 3">
            <a:extLst>
              <a:ext uri="{FF2B5EF4-FFF2-40B4-BE49-F238E27FC236}">
                <a16:creationId xmlns:a16="http://schemas.microsoft.com/office/drawing/2014/main" id="{91974DDE-9CCC-B7D9-05B2-DA7535162C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4000">
                <a:solidFill>
                  <a:schemeClr val="tx1"/>
                </a:solidFill>
                <a:latin typeface="Arial" panose="020B0604020202020204" pitchFamily="34" charset="0"/>
              </a:defRPr>
            </a:lvl1pPr>
            <a:lvl2pPr marL="742950" indent="-285750" defTabSz="923925">
              <a:defRPr sz="4000">
                <a:solidFill>
                  <a:schemeClr val="tx1"/>
                </a:solidFill>
                <a:latin typeface="Arial" panose="020B0604020202020204" pitchFamily="34" charset="0"/>
              </a:defRPr>
            </a:lvl2pPr>
            <a:lvl3pPr marL="1143000" indent="-228600" defTabSz="923925">
              <a:defRPr sz="4000">
                <a:solidFill>
                  <a:schemeClr val="tx1"/>
                </a:solidFill>
                <a:latin typeface="Arial" panose="020B0604020202020204" pitchFamily="34" charset="0"/>
              </a:defRPr>
            </a:lvl3pPr>
            <a:lvl4pPr marL="1600200" indent="-228600" defTabSz="923925">
              <a:defRPr sz="4000">
                <a:solidFill>
                  <a:schemeClr val="tx1"/>
                </a:solidFill>
                <a:latin typeface="Arial" panose="020B0604020202020204" pitchFamily="34" charset="0"/>
              </a:defRPr>
            </a:lvl4pPr>
            <a:lvl5pPr marL="2057400" indent="-228600" defTabSz="923925">
              <a:defRPr sz="40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40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40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40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4000">
                <a:solidFill>
                  <a:schemeClr val="tx1"/>
                </a:solidFill>
                <a:latin typeface="Arial" panose="020B0604020202020204" pitchFamily="34" charset="0"/>
              </a:defRPr>
            </a:lvl9pPr>
          </a:lstStyle>
          <a:p>
            <a:fld id="{F8233DA1-69BA-4BF1-AA06-B9DD285C0D84}" type="slidenum">
              <a:rPr lang="en-US" altLang="en-US" sz="1200" smtClean="0"/>
              <a:pPr/>
              <a:t>12</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4C557631-2477-F48F-665F-CA37EBCB47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4000">
                <a:solidFill>
                  <a:schemeClr val="tx1"/>
                </a:solidFill>
                <a:latin typeface="Arial" panose="020B0604020202020204" pitchFamily="34" charset="0"/>
              </a:defRPr>
            </a:lvl1pPr>
            <a:lvl2pPr marL="742950" indent="-285750" defTabSz="923925">
              <a:defRPr sz="4000">
                <a:solidFill>
                  <a:schemeClr val="tx1"/>
                </a:solidFill>
                <a:latin typeface="Arial" panose="020B0604020202020204" pitchFamily="34" charset="0"/>
              </a:defRPr>
            </a:lvl2pPr>
            <a:lvl3pPr marL="1143000" indent="-228600" defTabSz="923925">
              <a:defRPr sz="4000">
                <a:solidFill>
                  <a:schemeClr val="tx1"/>
                </a:solidFill>
                <a:latin typeface="Arial" panose="020B0604020202020204" pitchFamily="34" charset="0"/>
              </a:defRPr>
            </a:lvl3pPr>
            <a:lvl4pPr marL="1600200" indent="-228600" defTabSz="923925">
              <a:defRPr sz="4000">
                <a:solidFill>
                  <a:schemeClr val="tx1"/>
                </a:solidFill>
                <a:latin typeface="Arial" panose="020B0604020202020204" pitchFamily="34" charset="0"/>
              </a:defRPr>
            </a:lvl4pPr>
            <a:lvl5pPr marL="2057400" indent="-228600" defTabSz="923925">
              <a:defRPr sz="40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40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40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40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4000">
                <a:solidFill>
                  <a:schemeClr val="tx1"/>
                </a:solidFill>
                <a:latin typeface="Arial" panose="020B0604020202020204" pitchFamily="34" charset="0"/>
              </a:defRPr>
            </a:lvl9pPr>
          </a:lstStyle>
          <a:p>
            <a:fld id="{1004D327-C271-4558-9C09-9C8CD2D3F276}" type="slidenum">
              <a:rPr lang="en-US" altLang="en-US" sz="1200" smtClean="0">
                <a:latin typeface="Calibri" panose="020F0502020204030204" pitchFamily="34" charset="0"/>
                <a:cs typeface="Arial" panose="020B0604020202020204" pitchFamily="34" charset="0"/>
              </a:rPr>
              <a:pPr/>
              <a:t>13</a:t>
            </a:fld>
            <a:endParaRPr lang="en-US" altLang="en-US" sz="1200">
              <a:latin typeface="Calibri" panose="020F0502020204030204" pitchFamily="34" charset="0"/>
              <a:cs typeface="Arial" panose="020B0604020202020204" pitchFamily="34" charset="0"/>
            </a:endParaRPr>
          </a:p>
        </p:txBody>
      </p:sp>
      <p:sp>
        <p:nvSpPr>
          <p:cNvPr id="22531" name="Rectangle 2">
            <a:extLst>
              <a:ext uri="{FF2B5EF4-FFF2-40B4-BE49-F238E27FC236}">
                <a16:creationId xmlns:a16="http://schemas.microsoft.com/office/drawing/2014/main" id="{883A4A57-21E1-A3B8-20A7-827A7B110E4C}"/>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B9B42577-9C91-8D33-5E7B-1461C27EC4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018A33F4-222B-4016-0CE8-45567743C79A}"/>
              </a:ext>
            </a:extLst>
          </p:cNvPr>
          <p:cNvSpPr>
            <a:spLocks noGrp="1" noRot="1" noChangeAspect="1" noChangeArrowheads="1" noTextEdit="1"/>
          </p:cNvSpPr>
          <p:nvPr>
            <p:ph type="sldImg"/>
          </p:nvPr>
        </p:nvSpPr>
        <p:spPr>
          <a:ln/>
        </p:spPr>
      </p:sp>
      <p:sp>
        <p:nvSpPr>
          <p:cNvPr id="26627" name="Rectangle 3">
            <a:extLst>
              <a:ext uri="{FF2B5EF4-FFF2-40B4-BE49-F238E27FC236}">
                <a16:creationId xmlns:a16="http://schemas.microsoft.com/office/drawing/2014/main" id="{8B5844B2-8A09-F87D-9449-F113096057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1FA4B35F-2C2F-65C7-0F17-51FC864F416B}"/>
              </a:ext>
            </a:extLst>
          </p:cNvPr>
          <p:cNvSpPr>
            <a:spLocks noGrp="1" noRot="1" noChangeAspect="1" noChangeArrowheads="1" noTextEdit="1"/>
          </p:cNvSpPr>
          <p:nvPr>
            <p:ph type="sldImg"/>
          </p:nvPr>
        </p:nvSpPr>
        <p:spPr>
          <a:ln/>
        </p:spPr>
      </p:sp>
      <p:sp>
        <p:nvSpPr>
          <p:cNvPr id="28675" name="Notes Placeholder 2">
            <a:extLst>
              <a:ext uri="{FF2B5EF4-FFF2-40B4-BE49-F238E27FC236}">
                <a16:creationId xmlns:a16="http://schemas.microsoft.com/office/drawing/2014/main" id="{3D614F94-DA3D-4D3E-6C4C-E594C63C74F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Arial" panose="020B0604020202020204" pitchFamily="34" charset="0"/>
              </a:rPr>
              <a:t>Oldest fossils date back to 200 mya</a:t>
            </a:r>
          </a:p>
          <a:p>
            <a:pPr eaLnBrk="1" hangingPunct="1">
              <a:spcBef>
                <a:spcPct val="0"/>
              </a:spcBef>
            </a:pPr>
            <a:endParaRPr lang="en-US" altLang="en-US">
              <a:latin typeface="Arial" panose="020B0604020202020204" pitchFamily="34" charset="0"/>
            </a:endParaRPr>
          </a:p>
          <a:p>
            <a:pPr eaLnBrk="1" hangingPunct="1">
              <a:spcBef>
                <a:spcPct val="0"/>
              </a:spcBef>
            </a:pPr>
            <a:r>
              <a:rPr lang="en-US" altLang="en-US">
                <a:latin typeface="Arial" panose="020B0604020202020204" pitchFamily="34" charset="0"/>
              </a:rPr>
              <a:t>Rediscovered in 1994</a:t>
            </a:r>
          </a:p>
          <a:p>
            <a:pPr eaLnBrk="1" hangingPunct="1">
              <a:spcBef>
                <a:spcPct val="0"/>
              </a:spcBef>
            </a:pPr>
            <a:endParaRPr lang="en-US" altLang="en-US">
              <a:latin typeface="Arial" panose="020B0604020202020204" pitchFamily="34" charset="0"/>
            </a:endParaRPr>
          </a:p>
          <a:p>
            <a:pPr eaLnBrk="1" hangingPunct="1">
              <a:spcBef>
                <a:spcPct val="0"/>
              </a:spcBef>
            </a:pPr>
            <a:r>
              <a:rPr lang="en-US" altLang="en-US">
                <a:latin typeface="Arial" panose="020B0604020202020204" pitchFamily="34" charset="0"/>
              </a:rPr>
              <a:t>The Wollemi Pine was discovered as a small grove of seedlings and mature trees only 200 kilometres west of Sydney (Australia) in the Wollemi National Park. Since then, two other small groves have been discovered.</a:t>
            </a:r>
          </a:p>
        </p:txBody>
      </p:sp>
      <p:sp>
        <p:nvSpPr>
          <p:cNvPr id="28676" name="Slide Number Placeholder 3">
            <a:extLst>
              <a:ext uri="{FF2B5EF4-FFF2-40B4-BE49-F238E27FC236}">
                <a16:creationId xmlns:a16="http://schemas.microsoft.com/office/drawing/2014/main" id="{58007BF6-56FD-ADF1-32AC-AEFAEEA6A41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4000">
                <a:solidFill>
                  <a:schemeClr val="tx1"/>
                </a:solidFill>
                <a:latin typeface="Arial" panose="020B0604020202020204" pitchFamily="34" charset="0"/>
              </a:defRPr>
            </a:lvl1pPr>
            <a:lvl2pPr marL="742950" indent="-285750" defTabSz="954088">
              <a:defRPr sz="4000">
                <a:solidFill>
                  <a:schemeClr val="tx1"/>
                </a:solidFill>
                <a:latin typeface="Arial" panose="020B0604020202020204" pitchFamily="34" charset="0"/>
              </a:defRPr>
            </a:lvl2pPr>
            <a:lvl3pPr marL="1143000" indent="-228600" defTabSz="954088">
              <a:defRPr sz="4000">
                <a:solidFill>
                  <a:schemeClr val="tx1"/>
                </a:solidFill>
                <a:latin typeface="Arial" panose="020B0604020202020204" pitchFamily="34" charset="0"/>
              </a:defRPr>
            </a:lvl3pPr>
            <a:lvl4pPr marL="1600200" indent="-228600" defTabSz="954088">
              <a:defRPr sz="4000">
                <a:solidFill>
                  <a:schemeClr val="tx1"/>
                </a:solidFill>
                <a:latin typeface="Arial" panose="020B0604020202020204" pitchFamily="34" charset="0"/>
              </a:defRPr>
            </a:lvl4pPr>
            <a:lvl5pPr marL="2057400" indent="-228600" defTabSz="954088">
              <a:defRPr sz="4000">
                <a:solidFill>
                  <a:schemeClr val="tx1"/>
                </a:solidFill>
                <a:latin typeface="Arial" panose="020B0604020202020204" pitchFamily="34" charset="0"/>
              </a:defRPr>
            </a:lvl5pPr>
            <a:lvl6pPr marL="2514600" indent="-228600" defTabSz="954088" eaLnBrk="0" fontAlgn="base" hangingPunct="0">
              <a:spcBef>
                <a:spcPct val="0"/>
              </a:spcBef>
              <a:spcAft>
                <a:spcPct val="0"/>
              </a:spcAft>
              <a:defRPr sz="4000">
                <a:solidFill>
                  <a:schemeClr val="tx1"/>
                </a:solidFill>
                <a:latin typeface="Arial" panose="020B0604020202020204" pitchFamily="34" charset="0"/>
              </a:defRPr>
            </a:lvl6pPr>
            <a:lvl7pPr marL="2971800" indent="-228600" defTabSz="954088" eaLnBrk="0" fontAlgn="base" hangingPunct="0">
              <a:spcBef>
                <a:spcPct val="0"/>
              </a:spcBef>
              <a:spcAft>
                <a:spcPct val="0"/>
              </a:spcAft>
              <a:defRPr sz="4000">
                <a:solidFill>
                  <a:schemeClr val="tx1"/>
                </a:solidFill>
                <a:latin typeface="Arial" panose="020B0604020202020204" pitchFamily="34" charset="0"/>
              </a:defRPr>
            </a:lvl7pPr>
            <a:lvl8pPr marL="3429000" indent="-228600" defTabSz="954088" eaLnBrk="0" fontAlgn="base" hangingPunct="0">
              <a:spcBef>
                <a:spcPct val="0"/>
              </a:spcBef>
              <a:spcAft>
                <a:spcPct val="0"/>
              </a:spcAft>
              <a:defRPr sz="4000">
                <a:solidFill>
                  <a:schemeClr val="tx1"/>
                </a:solidFill>
                <a:latin typeface="Arial" panose="020B0604020202020204" pitchFamily="34" charset="0"/>
              </a:defRPr>
            </a:lvl8pPr>
            <a:lvl9pPr marL="3886200" indent="-228600" defTabSz="954088" eaLnBrk="0" fontAlgn="base" hangingPunct="0">
              <a:spcBef>
                <a:spcPct val="0"/>
              </a:spcBef>
              <a:spcAft>
                <a:spcPct val="0"/>
              </a:spcAft>
              <a:defRPr sz="4000">
                <a:solidFill>
                  <a:schemeClr val="tx1"/>
                </a:solidFill>
                <a:latin typeface="Arial" panose="020B0604020202020204" pitchFamily="34" charset="0"/>
              </a:defRPr>
            </a:lvl9pPr>
          </a:lstStyle>
          <a:p>
            <a:fld id="{F6C9A475-392B-42E3-BC2B-B6A7F993E271}" type="slidenum">
              <a:rPr lang="en-US" altLang="en-US" sz="1200" smtClean="0">
                <a:latin typeface="Calibri" panose="020F0502020204030204" pitchFamily="34" charset="0"/>
                <a:cs typeface="Arial" panose="020B0604020202020204" pitchFamily="34" charset="0"/>
              </a:rPr>
              <a:pPr/>
              <a:t>15</a:t>
            </a:fld>
            <a:endParaRPr lang="en-US" altLang="en-US" sz="1200">
              <a:latin typeface="Calibri" panose="020F050202020403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09D40B5-CCCC-3336-2DCC-FEF63E4B273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0DB6276-1E0C-9328-C77B-4B67DFF104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C12EDD0-3760-E6CD-635F-27544E1B72C7}"/>
              </a:ext>
            </a:extLst>
          </p:cNvPr>
          <p:cNvSpPr>
            <a:spLocks noGrp="1" noChangeArrowheads="1"/>
          </p:cNvSpPr>
          <p:nvPr>
            <p:ph type="sldNum" sz="quarter" idx="12"/>
          </p:nvPr>
        </p:nvSpPr>
        <p:spPr>
          <a:ln/>
        </p:spPr>
        <p:txBody>
          <a:bodyPr/>
          <a:lstStyle>
            <a:lvl1pPr>
              <a:defRPr/>
            </a:lvl1pPr>
          </a:lstStyle>
          <a:p>
            <a:pPr>
              <a:defRPr/>
            </a:pPr>
            <a:fld id="{32E8AA0E-1BFD-4D4A-BF5D-5B51BF86804E}" type="slidenum">
              <a:rPr lang="en-US" altLang="en-US"/>
              <a:pPr>
                <a:defRPr/>
              </a:pPr>
              <a:t>‹#›</a:t>
            </a:fld>
            <a:endParaRPr lang="en-US" altLang="en-US"/>
          </a:p>
        </p:txBody>
      </p:sp>
    </p:spTree>
    <p:extLst>
      <p:ext uri="{BB962C8B-B14F-4D97-AF65-F5344CB8AC3E}">
        <p14:creationId xmlns:p14="http://schemas.microsoft.com/office/powerpoint/2010/main" val="3236453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BBB2EE3-3E46-4BE2-DF10-15F7CA3AB18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0F5D8CF-D7FA-0F0C-D30D-62C89047FC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A1A3287-E3B8-9BF5-BD07-8C471953FE6C}"/>
              </a:ext>
            </a:extLst>
          </p:cNvPr>
          <p:cNvSpPr>
            <a:spLocks noGrp="1" noChangeArrowheads="1"/>
          </p:cNvSpPr>
          <p:nvPr>
            <p:ph type="sldNum" sz="quarter" idx="12"/>
          </p:nvPr>
        </p:nvSpPr>
        <p:spPr>
          <a:ln/>
        </p:spPr>
        <p:txBody>
          <a:bodyPr/>
          <a:lstStyle>
            <a:lvl1pPr>
              <a:defRPr/>
            </a:lvl1pPr>
          </a:lstStyle>
          <a:p>
            <a:pPr>
              <a:defRPr/>
            </a:pPr>
            <a:fld id="{6665CDBF-6A3C-4FEC-9A7D-6625666D0AAA}" type="slidenum">
              <a:rPr lang="en-US" altLang="en-US"/>
              <a:pPr>
                <a:defRPr/>
              </a:pPr>
              <a:t>‹#›</a:t>
            </a:fld>
            <a:endParaRPr lang="en-US" altLang="en-US"/>
          </a:p>
        </p:txBody>
      </p:sp>
    </p:spTree>
    <p:extLst>
      <p:ext uri="{BB962C8B-B14F-4D97-AF65-F5344CB8AC3E}">
        <p14:creationId xmlns:p14="http://schemas.microsoft.com/office/powerpoint/2010/main" val="3836161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EB88C74-061C-9FCE-EA96-45960254038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A7E401B-91B0-0564-DE4E-DA60A0D301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39ADCF2-CB95-5D3C-4DB3-47C1149E93E1}"/>
              </a:ext>
            </a:extLst>
          </p:cNvPr>
          <p:cNvSpPr>
            <a:spLocks noGrp="1" noChangeArrowheads="1"/>
          </p:cNvSpPr>
          <p:nvPr>
            <p:ph type="sldNum" sz="quarter" idx="12"/>
          </p:nvPr>
        </p:nvSpPr>
        <p:spPr>
          <a:ln/>
        </p:spPr>
        <p:txBody>
          <a:bodyPr/>
          <a:lstStyle>
            <a:lvl1pPr>
              <a:defRPr/>
            </a:lvl1pPr>
          </a:lstStyle>
          <a:p>
            <a:pPr>
              <a:defRPr/>
            </a:pPr>
            <a:fld id="{6E6BFA9C-6C9C-43E7-A1F4-6A55CE9A4D30}" type="slidenum">
              <a:rPr lang="en-US" altLang="en-US"/>
              <a:pPr>
                <a:defRPr/>
              </a:pPr>
              <a:t>‹#›</a:t>
            </a:fld>
            <a:endParaRPr lang="en-US" altLang="en-US"/>
          </a:p>
        </p:txBody>
      </p:sp>
    </p:spTree>
    <p:extLst>
      <p:ext uri="{BB962C8B-B14F-4D97-AF65-F5344CB8AC3E}">
        <p14:creationId xmlns:p14="http://schemas.microsoft.com/office/powerpoint/2010/main" val="9694796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F6532F5E-CEC7-E0CA-2203-D5563A36B230}"/>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22D70E18-58D9-2ED4-19E4-D868412364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B88909C7-8084-5BCB-F536-1DC12ED3289C}"/>
              </a:ext>
            </a:extLst>
          </p:cNvPr>
          <p:cNvSpPr>
            <a:spLocks noGrp="1" noChangeArrowheads="1"/>
          </p:cNvSpPr>
          <p:nvPr>
            <p:ph type="sldNum" sz="quarter" idx="12"/>
          </p:nvPr>
        </p:nvSpPr>
        <p:spPr>
          <a:ln/>
        </p:spPr>
        <p:txBody>
          <a:bodyPr/>
          <a:lstStyle>
            <a:lvl1pPr>
              <a:defRPr/>
            </a:lvl1pPr>
          </a:lstStyle>
          <a:p>
            <a:pPr>
              <a:defRPr/>
            </a:pPr>
            <a:fld id="{FF2FADC9-0E88-459B-9AA3-16F5CE5C6343}" type="slidenum">
              <a:rPr lang="en-US" altLang="en-US"/>
              <a:pPr>
                <a:defRPr/>
              </a:pPr>
              <a:t>‹#›</a:t>
            </a:fld>
            <a:endParaRPr lang="en-US" altLang="en-US"/>
          </a:p>
        </p:txBody>
      </p:sp>
    </p:spTree>
    <p:extLst>
      <p:ext uri="{BB962C8B-B14F-4D97-AF65-F5344CB8AC3E}">
        <p14:creationId xmlns:p14="http://schemas.microsoft.com/office/powerpoint/2010/main" val="20760856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A49A6C0C-9204-888E-3687-751C8D42C81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18CBBC3-8021-DB48-BE39-0F51B87600D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2B56A99-0FFA-C5D6-59EF-0B82FC5B9C35}"/>
              </a:ext>
            </a:extLst>
          </p:cNvPr>
          <p:cNvSpPr>
            <a:spLocks noGrp="1" noChangeArrowheads="1"/>
          </p:cNvSpPr>
          <p:nvPr>
            <p:ph type="sldNum" sz="quarter" idx="12"/>
          </p:nvPr>
        </p:nvSpPr>
        <p:spPr>
          <a:ln/>
        </p:spPr>
        <p:txBody>
          <a:bodyPr/>
          <a:lstStyle>
            <a:lvl1pPr>
              <a:defRPr/>
            </a:lvl1pPr>
          </a:lstStyle>
          <a:p>
            <a:pPr>
              <a:defRPr/>
            </a:pPr>
            <a:fld id="{BA204E63-70B3-4C31-88DC-89BBFF1E56DD}" type="slidenum">
              <a:rPr lang="en-US" altLang="en-US"/>
              <a:pPr>
                <a:defRPr/>
              </a:pPr>
              <a:t>‹#›</a:t>
            </a:fld>
            <a:endParaRPr lang="en-US" altLang="en-US"/>
          </a:p>
        </p:txBody>
      </p:sp>
    </p:spTree>
    <p:extLst>
      <p:ext uri="{BB962C8B-B14F-4D97-AF65-F5344CB8AC3E}">
        <p14:creationId xmlns:p14="http://schemas.microsoft.com/office/powerpoint/2010/main" val="10641607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BC09C477-3519-D712-ED46-1A3224024E77}"/>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21960B5C-6FF8-E877-BC69-0C60F0A8C0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BCD9B464-1C39-4CF9-EC2D-48BC2CBDF588}"/>
              </a:ext>
            </a:extLst>
          </p:cNvPr>
          <p:cNvSpPr>
            <a:spLocks noGrp="1" noChangeArrowheads="1"/>
          </p:cNvSpPr>
          <p:nvPr>
            <p:ph type="sldNum" sz="quarter" idx="12"/>
          </p:nvPr>
        </p:nvSpPr>
        <p:spPr>
          <a:ln/>
        </p:spPr>
        <p:txBody>
          <a:bodyPr/>
          <a:lstStyle>
            <a:lvl1pPr>
              <a:defRPr/>
            </a:lvl1pPr>
          </a:lstStyle>
          <a:p>
            <a:pPr>
              <a:defRPr/>
            </a:pPr>
            <a:fld id="{1F8D225D-EEF0-48D5-962A-576440A90EAE}" type="slidenum">
              <a:rPr lang="en-US" altLang="en-US"/>
              <a:pPr>
                <a:defRPr/>
              </a:pPr>
              <a:t>‹#›</a:t>
            </a:fld>
            <a:endParaRPr lang="en-US" altLang="en-US"/>
          </a:p>
        </p:txBody>
      </p:sp>
    </p:spTree>
    <p:extLst>
      <p:ext uri="{BB962C8B-B14F-4D97-AF65-F5344CB8AC3E}">
        <p14:creationId xmlns:p14="http://schemas.microsoft.com/office/powerpoint/2010/main" val="3120315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32136D5-1004-17D3-F67F-3CE7A8704EF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E03B999-7005-EBC7-CFC8-482A320896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DEC9F60-5CD5-F8D8-BCB3-7BD1316DA1D7}"/>
              </a:ext>
            </a:extLst>
          </p:cNvPr>
          <p:cNvSpPr>
            <a:spLocks noGrp="1" noChangeArrowheads="1"/>
          </p:cNvSpPr>
          <p:nvPr>
            <p:ph type="sldNum" sz="quarter" idx="12"/>
          </p:nvPr>
        </p:nvSpPr>
        <p:spPr>
          <a:ln/>
        </p:spPr>
        <p:txBody>
          <a:bodyPr/>
          <a:lstStyle>
            <a:lvl1pPr>
              <a:defRPr/>
            </a:lvl1pPr>
          </a:lstStyle>
          <a:p>
            <a:pPr>
              <a:defRPr/>
            </a:pPr>
            <a:fld id="{E06C5BA2-6AFC-45C2-9BE2-6EC2B1077430}" type="slidenum">
              <a:rPr lang="en-US" altLang="en-US"/>
              <a:pPr>
                <a:defRPr/>
              </a:pPr>
              <a:t>‹#›</a:t>
            </a:fld>
            <a:endParaRPr lang="en-US" altLang="en-US"/>
          </a:p>
        </p:txBody>
      </p:sp>
    </p:spTree>
    <p:extLst>
      <p:ext uri="{BB962C8B-B14F-4D97-AF65-F5344CB8AC3E}">
        <p14:creationId xmlns:p14="http://schemas.microsoft.com/office/powerpoint/2010/main" val="2060292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BCD261A-1D50-7310-20CF-EF687557A50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D595ED7-6406-E1C8-AC32-8F8F844409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D2E6FDD-5CA1-3108-A244-699FFDAC8BCD}"/>
              </a:ext>
            </a:extLst>
          </p:cNvPr>
          <p:cNvSpPr>
            <a:spLocks noGrp="1" noChangeArrowheads="1"/>
          </p:cNvSpPr>
          <p:nvPr>
            <p:ph type="sldNum" sz="quarter" idx="12"/>
          </p:nvPr>
        </p:nvSpPr>
        <p:spPr>
          <a:ln/>
        </p:spPr>
        <p:txBody>
          <a:bodyPr/>
          <a:lstStyle>
            <a:lvl1pPr>
              <a:defRPr/>
            </a:lvl1pPr>
          </a:lstStyle>
          <a:p>
            <a:pPr>
              <a:defRPr/>
            </a:pPr>
            <a:fld id="{A1ECAE43-E346-4883-A55B-32583F8C9953}" type="slidenum">
              <a:rPr lang="en-US" altLang="en-US"/>
              <a:pPr>
                <a:defRPr/>
              </a:pPr>
              <a:t>‹#›</a:t>
            </a:fld>
            <a:endParaRPr lang="en-US" altLang="en-US"/>
          </a:p>
        </p:txBody>
      </p:sp>
    </p:spTree>
    <p:extLst>
      <p:ext uri="{BB962C8B-B14F-4D97-AF65-F5344CB8AC3E}">
        <p14:creationId xmlns:p14="http://schemas.microsoft.com/office/powerpoint/2010/main" val="2345295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BACC51D-CD85-4FC1-BB9D-EE44269DB81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F627A7-529D-25AA-C1C8-FCD9E397F8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0214EEF-2D39-19CE-459D-4D189B22B87C}"/>
              </a:ext>
            </a:extLst>
          </p:cNvPr>
          <p:cNvSpPr>
            <a:spLocks noGrp="1" noChangeArrowheads="1"/>
          </p:cNvSpPr>
          <p:nvPr>
            <p:ph type="sldNum" sz="quarter" idx="12"/>
          </p:nvPr>
        </p:nvSpPr>
        <p:spPr>
          <a:ln/>
        </p:spPr>
        <p:txBody>
          <a:bodyPr/>
          <a:lstStyle>
            <a:lvl1pPr>
              <a:defRPr/>
            </a:lvl1pPr>
          </a:lstStyle>
          <a:p>
            <a:pPr>
              <a:defRPr/>
            </a:pPr>
            <a:fld id="{85A3D855-F09E-4B50-A45E-9C2F7C6AEC26}" type="slidenum">
              <a:rPr lang="en-US" altLang="en-US"/>
              <a:pPr>
                <a:defRPr/>
              </a:pPr>
              <a:t>‹#›</a:t>
            </a:fld>
            <a:endParaRPr lang="en-US" altLang="en-US"/>
          </a:p>
        </p:txBody>
      </p:sp>
    </p:spTree>
    <p:extLst>
      <p:ext uri="{BB962C8B-B14F-4D97-AF65-F5344CB8AC3E}">
        <p14:creationId xmlns:p14="http://schemas.microsoft.com/office/powerpoint/2010/main" val="3642755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3475250-A241-B39E-3D57-3F483DFD705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A50C1BF-2CAA-993D-1A2E-B7DB200C78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6DD72EA-15D3-7E4A-AFDC-656C65D1507B}"/>
              </a:ext>
            </a:extLst>
          </p:cNvPr>
          <p:cNvSpPr>
            <a:spLocks noGrp="1" noChangeArrowheads="1"/>
          </p:cNvSpPr>
          <p:nvPr>
            <p:ph type="sldNum" sz="quarter" idx="12"/>
          </p:nvPr>
        </p:nvSpPr>
        <p:spPr>
          <a:ln/>
        </p:spPr>
        <p:txBody>
          <a:bodyPr/>
          <a:lstStyle>
            <a:lvl1pPr>
              <a:defRPr/>
            </a:lvl1pPr>
          </a:lstStyle>
          <a:p>
            <a:pPr>
              <a:defRPr/>
            </a:pPr>
            <a:fld id="{9B6DE407-229F-4A92-99B0-FA22B74046EE}" type="slidenum">
              <a:rPr lang="en-US" altLang="en-US"/>
              <a:pPr>
                <a:defRPr/>
              </a:pPr>
              <a:t>‹#›</a:t>
            </a:fld>
            <a:endParaRPr lang="en-US" altLang="en-US"/>
          </a:p>
        </p:txBody>
      </p:sp>
    </p:spTree>
    <p:extLst>
      <p:ext uri="{BB962C8B-B14F-4D97-AF65-F5344CB8AC3E}">
        <p14:creationId xmlns:p14="http://schemas.microsoft.com/office/powerpoint/2010/main" val="2945229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8732177-8601-6890-0223-C2FBE49F538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247AA9D-5968-430C-D9B3-9F3CB44524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80D9120-1226-7A42-9465-8BD65A6F421C}"/>
              </a:ext>
            </a:extLst>
          </p:cNvPr>
          <p:cNvSpPr>
            <a:spLocks noGrp="1" noChangeArrowheads="1"/>
          </p:cNvSpPr>
          <p:nvPr>
            <p:ph type="sldNum" sz="quarter" idx="12"/>
          </p:nvPr>
        </p:nvSpPr>
        <p:spPr>
          <a:ln/>
        </p:spPr>
        <p:txBody>
          <a:bodyPr/>
          <a:lstStyle>
            <a:lvl1pPr>
              <a:defRPr/>
            </a:lvl1pPr>
          </a:lstStyle>
          <a:p>
            <a:pPr>
              <a:defRPr/>
            </a:pPr>
            <a:fld id="{20EB1574-738E-407B-92A5-8AC4811EB9E3}" type="slidenum">
              <a:rPr lang="en-US" altLang="en-US"/>
              <a:pPr>
                <a:defRPr/>
              </a:pPr>
              <a:t>‹#›</a:t>
            </a:fld>
            <a:endParaRPr lang="en-US" altLang="en-US"/>
          </a:p>
        </p:txBody>
      </p:sp>
    </p:spTree>
    <p:extLst>
      <p:ext uri="{BB962C8B-B14F-4D97-AF65-F5344CB8AC3E}">
        <p14:creationId xmlns:p14="http://schemas.microsoft.com/office/powerpoint/2010/main" val="3696030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40F20A1-3588-E8A8-CD6D-B9D02C4EAE2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06021CB-0E76-5C91-A138-4019FF9B2FF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C95A692-82CE-538B-3E9B-E0AE8AB2E5F7}"/>
              </a:ext>
            </a:extLst>
          </p:cNvPr>
          <p:cNvSpPr>
            <a:spLocks noGrp="1" noChangeArrowheads="1"/>
          </p:cNvSpPr>
          <p:nvPr>
            <p:ph type="sldNum" sz="quarter" idx="12"/>
          </p:nvPr>
        </p:nvSpPr>
        <p:spPr>
          <a:ln/>
        </p:spPr>
        <p:txBody>
          <a:bodyPr/>
          <a:lstStyle>
            <a:lvl1pPr>
              <a:defRPr/>
            </a:lvl1pPr>
          </a:lstStyle>
          <a:p>
            <a:pPr>
              <a:defRPr/>
            </a:pPr>
            <a:fld id="{FB1EBA37-7A7D-404D-95B7-755B5845131B}" type="slidenum">
              <a:rPr lang="en-US" altLang="en-US"/>
              <a:pPr>
                <a:defRPr/>
              </a:pPr>
              <a:t>‹#›</a:t>
            </a:fld>
            <a:endParaRPr lang="en-US" altLang="en-US"/>
          </a:p>
        </p:txBody>
      </p:sp>
    </p:spTree>
    <p:extLst>
      <p:ext uri="{BB962C8B-B14F-4D97-AF65-F5344CB8AC3E}">
        <p14:creationId xmlns:p14="http://schemas.microsoft.com/office/powerpoint/2010/main" val="3391583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1E7F857-D2B6-9D99-F667-9FFDCD2EAFF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A9550C3-FFCD-7C8B-4A9E-516CFFE65C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A7E3246-C1F4-F4F4-A129-81D8B9237ADC}"/>
              </a:ext>
            </a:extLst>
          </p:cNvPr>
          <p:cNvSpPr>
            <a:spLocks noGrp="1" noChangeArrowheads="1"/>
          </p:cNvSpPr>
          <p:nvPr>
            <p:ph type="sldNum" sz="quarter" idx="12"/>
          </p:nvPr>
        </p:nvSpPr>
        <p:spPr>
          <a:ln/>
        </p:spPr>
        <p:txBody>
          <a:bodyPr/>
          <a:lstStyle>
            <a:lvl1pPr>
              <a:defRPr/>
            </a:lvl1pPr>
          </a:lstStyle>
          <a:p>
            <a:pPr>
              <a:defRPr/>
            </a:pPr>
            <a:fld id="{D21365D9-712E-48BA-B234-D3B99EBF750F}" type="slidenum">
              <a:rPr lang="en-US" altLang="en-US"/>
              <a:pPr>
                <a:defRPr/>
              </a:pPr>
              <a:t>‹#›</a:t>
            </a:fld>
            <a:endParaRPr lang="en-US" altLang="en-US"/>
          </a:p>
        </p:txBody>
      </p:sp>
    </p:spTree>
    <p:extLst>
      <p:ext uri="{BB962C8B-B14F-4D97-AF65-F5344CB8AC3E}">
        <p14:creationId xmlns:p14="http://schemas.microsoft.com/office/powerpoint/2010/main" val="3396252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71D67C1-7775-14C2-4198-355F754B085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634D420-68EB-FB4B-721F-5BEA6AEDEE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30977E0-6CA3-CBA7-6ADE-43077EFADA28}"/>
              </a:ext>
            </a:extLst>
          </p:cNvPr>
          <p:cNvSpPr>
            <a:spLocks noGrp="1" noChangeArrowheads="1"/>
          </p:cNvSpPr>
          <p:nvPr>
            <p:ph type="sldNum" sz="quarter" idx="12"/>
          </p:nvPr>
        </p:nvSpPr>
        <p:spPr>
          <a:ln/>
        </p:spPr>
        <p:txBody>
          <a:bodyPr/>
          <a:lstStyle>
            <a:lvl1pPr>
              <a:defRPr/>
            </a:lvl1pPr>
          </a:lstStyle>
          <a:p>
            <a:pPr>
              <a:defRPr/>
            </a:pPr>
            <a:fld id="{3106F960-DD63-40D7-A26F-7335A6197D59}" type="slidenum">
              <a:rPr lang="en-US" altLang="en-US"/>
              <a:pPr>
                <a:defRPr/>
              </a:pPr>
              <a:t>‹#›</a:t>
            </a:fld>
            <a:endParaRPr lang="en-US" altLang="en-US"/>
          </a:p>
        </p:txBody>
      </p:sp>
    </p:spTree>
    <p:extLst>
      <p:ext uri="{BB962C8B-B14F-4D97-AF65-F5344CB8AC3E}">
        <p14:creationId xmlns:p14="http://schemas.microsoft.com/office/powerpoint/2010/main" val="712451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DA7210B-4A35-0385-D3D0-ECB5877F73D7}"/>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830E8EF-653F-9913-CFA9-CF923110559E}"/>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A1506D0-D8DF-0070-B5CF-FFCAD8DE5C38}"/>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B4D25DCE-72C5-73BF-82A4-1827B26597E0}"/>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469EC06A-E6E0-127C-BDDE-EE7CE0861CB8}"/>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33C6B723-D86F-451C-AD1E-FC84EE41F62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Sxs5evmVl-Q&amp;ab_channel=TheGuardian"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cnn.com/videos/world/2022/11/19/black-naped-pheasant-pigeon-discovery-cprog-orig-aw-jc.cnn"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globalwildlife.org/search-for-lost-specie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cWOPC2kt_IA&amp;ab_channel=ZSL-ZoologicalSocietyofLondon"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youtube.com/watch?v=g7jGX5wwwPc"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s://www.youtube.com/watch?v=nBpyAOpzlE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hyperlink" Target="https://www.youtube.com/watch?v=CaEvqw6pL88&amp;t=24s&amp;ab_channel=arkansasonline" TargetMode="Externa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hyperlink" Target="https://www.washingtonpost.com/climate-environment/2022/12/19/ivory-billed-woodpecker-extinct/"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hyperlink" Target="https://onlinelibrary.wiley.com/doi/full/10.1002/ece3.10017" TargetMode="Externa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9.svg"/><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ypEaGQb6dJk"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hyperlink" Target="http://en.wikipedia.org/wiki/Lists_of_extinct_animal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6EF46CD3-1D88-4AA7-C8C7-EA49CDB4F045}"/>
              </a:ext>
            </a:extLst>
          </p:cNvPr>
          <p:cNvSpPr>
            <a:spLocks noGrp="1" noChangeArrowheads="1"/>
          </p:cNvSpPr>
          <p:nvPr>
            <p:ph type="title"/>
          </p:nvPr>
        </p:nvSpPr>
        <p:spPr/>
        <p:txBody>
          <a:bodyPr/>
          <a:lstStyle/>
          <a:p>
            <a:r>
              <a:rPr lang="en-US" altLang="en-US" dirty="0">
                <a:latin typeface="Calibri Light" panose="020F0302020204030204" pitchFamily="34" charset="0"/>
                <a:cs typeface="Calibri Light" panose="020F0302020204030204" pitchFamily="34" charset="0"/>
              </a:rPr>
              <a:t>Defining biodiversity</a:t>
            </a:r>
          </a:p>
        </p:txBody>
      </p:sp>
      <p:sp>
        <p:nvSpPr>
          <p:cNvPr id="4099" name="Content Placeholder 2">
            <a:extLst>
              <a:ext uri="{FF2B5EF4-FFF2-40B4-BE49-F238E27FC236}">
                <a16:creationId xmlns:a16="http://schemas.microsoft.com/office/drawing/2014/main" id="{52968FCE-4E58-2BC5-A25F-98822D769FC7}"/>
              </a:ext>
            </a:extLst>
          </p:cNvPr>
          <p:cNvSpPr>
            <a:spLocks noGrp="1" noChangeArrowheads="1"/>
          </p:cNvSpPr>
          <p:nvPr>
            <p:ph idx="1"/>
          </p:nvPr>
        </p:nvSpPr>
        <p:spPr/>
        <p:txBody>
          <a:bodyPr/>
          <a:lstStyle/>
          <a:p>
            <a:r>
              <a:rPr lang="en-US" altLang="en-US">
                <a:latin typeface="Calibri Light" panose="020F0302020204030204" pitchFamily="34" charset="0"/>
                <a:cs typeface="Calibri Light" panose="020F0302020204030204" pitchFamily="34" charset="0"/>
              </a:rPr>
              <a:t>“The biological variety bequeathed to us by evolutionary processes over millennia’’</a:t>
            </a:r>
          </a:p>
          <a:p>
            <a:pPr lvl="1"/>
            <a:r>
              <a:rPr lang="en-US" altLang="en-US">
                <a:latin typeface="Calibri Light" panose="020F0302020204030204" pitchFamily="34" charset="0"/>
                <a:cs typeface="Calibri Light" panose="020F0302020204030204" pitchFamily="34" charset="0"/>
              </a:rPr>
              <a:t>Does this mean all of biology? How do you  work with a definition this encompassing?</a:t>
            </a:r>
          </a:p>
          <a:p>
            <a:r>
              <a:rPr lang="en-US" altLang="en-US">
                <a:latin typeface="Calibri Light" panose="020F0302020204030204" pitchFamily="34" charset="0"/>
                <a:cs typeface="Calibri Light" panose="020F0302020204030204" pitchFamily="34" charset="0"/>
              </a:rPr>
              <a:t>“Biodiversity is what is being conserved by the practice of conservation biology.”</a:t>
            </a:r>
          </a:p>
          <a:p>
            <a:pPr lvl="1"/>
            <a:r>
              <a:rPr lang="en-US" altLang="en-US">
                <a:latin typeface="Calibri Light" panose="020F0302020204030204" pitchFamily="34" charset="0"/>
                <a:cs typeface="Calibri Light" panose="020F0302020204030204" pitchFamily="34" charset="0"/>
              </a:rPr>
              <a:t>Then does ‘biodiversity’ merely stands in for whatever measure of value is best for a particular place?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A2E545FD-F8A5-30F0-C9A2-6D75F6B188DE}"/>
              </a:ext>
            </a:extLst>
          </p:cNvPr>
          <p:cNvSpPr>
            <a:spLocks noGrp="1" noChangeArrowheads="1"/>
          </p:cNvSpPr>
          <p:nvPr>
            <p:ph type="title"/>
          </p:nvPr>
        </p:nvSpPr>
        <p:spPr>
          <a:xfrm>
            <a:off x="1524000" y="-152400"/>
            <a:ext cx="9144000" cy="1143000"/>
          </a:xfrm>
        </p:spPr>
        <p:txBody>
          <a:bodyPr/>
          <a:lstStyle/>
          <a:p>
            <a:r>
              <a:rPr lang="en-US" altLang="en-US" sz="4200"/>
              <a:t>Taxonomic biases</a:t>
            </a:r>
          </a:p>
        </p:txBody>
      </p:sp>
      <p:pic>
        <p:nvPicPr>
          <p:cNvPr id="17411" name="Content Placeholder 1">
            <a:extLst>
              <a:ext uri="{FF2B5EF4-FFF2-40B4-BE49-F238E27FC236}">
                <a16:creationId xmlns:a16="http://schemas.microsoft.com/office/drawing/2014/main" id="{7F2E0DCD-8AD1-2491-0B7B-19C3C7BF247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512"/>
          <a:stretch>
            <a:fillRect/>
          </a:stretch>
        </p:blipFill>
        <p:spPr>
          <a:xfrm>
            <a:off x="3200400" y="762000"/>
            <a:ext cx="6172200" cy="5915025"/>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Content Placeholder 3">
            <a:extLst>
              <a:ext uri="{FF2B5EF4-FFF2-40B4-BE49-F238E27FC236}">
                <a16:creationId xmlns:a16="http://schemas.microsoft.com/office/drawing/2014/main" id="{D14658BD-0584-E6ED-7E0F-3B9008CB3FE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71600" y="-228600"/>
            <a:ext cx="5334000" cy="8101013"/>
          </a:xfrm>
        </p:spPr>
      </p:pic>
      <p:pic>
        <p:nvPicPr>
          <p:cNvPr id="18435" name="Picture 4">
            <a:extLst>
              <a:ext uri="{FF2B5EF4-FFF2-40B4-BE49-F238E27FC236}">
                <a16:creationId xmlns:a16="http://schemas.microsoft.com/office/drawing/2014/main" id="{5267BC12-50FA-3D3B-C052-8C023C5DB042}"/>
              </a:ext>
            </a:extLst>
          </p:cNvPr>
          <p:cNvPicPr>
            <a:picLocks noChangeAspect="1"/>
          </p:cNvPicPr>
          <p:nvPr/>
        </p:nvPicPr>
        <p:blipFill>
          <a:blip r:embed="rId3">
            <a:extLst>
              <a:ext uri="{28A0092B-C50C-407E-A947-70E740481C1C}">
                <a14:useLocalDpi xmlns:a14="http://schemas.microsoft.com/office/drawing/2010/main" val="0"/>
              </a:ext>
            </a:extLst>
          </a:blip>
          <a:srcRect l="16524" r="13216"/>
          <a:stretch>
            <a:fillRect/>
          </a:stretch>
        </p:blipFill>
        <p:spPr bwMode="auto">
          <a:xfrm>
            <a:off x="5943600" y="79375"/>
            <a:ext cx="5181600" cy="716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0CDE91C1-EC70-AB0D-4F6C-043A9BB97DBD}"/>
              </a:ext>
            </a:extLst>
          </p:cNvPr>
          <p:cNvSpPr>
            <a:spLocks noGrp="1" noChangeArrowheads="1"/>
          </p:cNvSpPr>
          <p:nvPr>
            <p:ph type="title"/>
          </p:nvPr>
        </p:nvSpPr>
        <p:spPr>
          <a:xfrm>
            <a:off x="609600" y="274638"/>
            <a:ext cx="6172200" cy="1143000"/>
          </a:xfrm>
        </p:spPr>
        <p:txBody>
          <a:bodyPr/>
          <a:lstStyle/>
          <a:p>
            <a:r>
              <a:rPr lang="en-US" altLang="en-US">
                <a:latin typeface="Calibri Light" panose="020F0302020204030204" pitchFamily="34" charset="0"/>
                <a:cs typeface="Calibri Light" panose="020F0302020204030204" pitchFamily="34" charset="0"/>
              </a:rPr>
              <a:t>The lost species</a:t>
            </a:r>
          </a:p>
        </p:txBody>
      </p:sp>
      <p:sp>
        <p:nvSpPr>
          <p:cNvPr id="19459" name="Content Placeholder 2">
            <a:extLst>
              <a:ext uri="{FF2B5EF4-FFF2-40B4-BE49-F238E27FC236}">
                <a16:creationId xmlns:a16="http://schemas.microsoft.com/office/drawing/2014/main" id="{2E6478A9-CCA9-0D6D-F4FE-D2436DEA332B}"/>
              </a:ext>
            </a:extLst>
          </p:cNvPr>
          <p:cNvSpPr>
            <a:spLocks noGrp="1" noChangeArrowheads="1"/>
          </p:cNvSpPr>
          <p:nvPr>
            <p:ph idx="1"/>
          </p:nvPr>
        </p:nvSpPr>
        <p:spPr>
          <a:xfrm>
            <a:off x="609600" y="1600200"/>
            <a:ext cx="6629400" cy="4525963"/>
          </a:xfrm>
        </p:spPr>
        <p:txBody>
          <a:bodyPr/>
          <a:lstStyle/>
          <a:p>
            <a:r>
              <a:rPr lang="en-US" altLang="en-US" sz="2800">
                <a:latin typeface="Calibri Light" panose="020F0302020204030204" pitchFamily="34" charset="0"/>
                <a:cs typeface="Calibri Light" panose="020F0302020204030204" pitchFamily="34" charset="0"/>
              </a:rPr>
              <a:t>Specialists who use their expertise to recognize new species are in short supply</a:t>
            </a:r>
          </a:p>
          <a:p>
            <a:r>
              <a:rPr lang="en-US" altLang="en-US" sz="2800">
                <a:latin typeface="Calibri Light" panose="020F0302020204030204" pitchFamily="34" charset="0"/>
                <a:cs typeface="Calibri Light" panose="020F0302020204030204" pitchFamily="34" charset="0"/>
              </a:rPr>
              <a:t>Many uncatalogued and misidentified specimens in natural history museums </a:t>
            </a:r>
          </a:p>
          <a:p>
            <a:pPr lvl="1"/>
            <a:r>
              <a:rPr lang="en-US" altLang="en-US" sz="2400">
                <a:latin typeface="Calibri Light" panose="020F0302020204030204" pitchFamily="34" charset="0"/>
                <a:cs typeface="Calibri Light" panose="020F0302020204030204" pitchFamily="34" charset="0"/>
              </a:rPr>
              <a:t>The raccoon-like </a:t>
            </a:r>
            <a:r>
              <a:rPr lang="en-US" altLang="en-US" sz="2400">
                <a:latin typeface="Calibri Light" panose="020F0302020204030204" pitchFamily="34" charset="0"/>
                <a:cs typeface="Calibri Light" panose="020F0302020204030204" pitchFamily="34" charset="0"/>
                <a:hlinkClick r:id="rId3"/>
              </a:rPr>
              <a:t>olinguito</a:t>
            </a:r>
            <a:r>
              <a:rPr lang="en-US" altLang="en-US" sz="2400">
                <a:latin typeface="Calibri Light" panose="020F0302020204030204" pitchFamily="34" charset="0"/>
                <a:cs typeface="Calibri Light" panose="020F0302020204030204" pitchFamily="34" charset="0"/>
              </a:rPr>
              <a:t> discovered in the Chicago Field Museum’s mammal collections </a:t>
            </a:r>
          </a:p>
          <a:p>
            <a:r>
              <a:rPr lang="en-US" altLang="en-US" sz="2800">
                <a:latin typeface="Calibri Light" panose="020F0302020204030204" pitchFamily="34" charset="0"/>
                <a:cs typeface="Calibri Light" panose="020F0302020204030204" pitchFamily="34" charset="0"/>
              </a:rPr>
              <a:t>Many museum collections were assembled by natural historians and explorers, sometimes centuries ago often based on outdated or incomplete information</a:t>
            </a:r>
            <a:endParaRPr lang="en-US" altLang="en-US" sz="6000">
              <a:latin typeface="Calibri Light" panose="020F0302020204030204" pitchFamily="34" charset="0"/>
              <a:cs typeface="Calibri Light" panose="020F0302020204030204" pitchFamily="34" charset="0"/>
            </a:endParaRPr>
          </a:p>
        </p:txBody>
      </p:sp>
      <p:pic>
        <p:nvPicPr>
          <p:cNvPr id="19460" name="Picture 7" descr="The Lost Species: Great Expeditions in the Collections of Natural History  Museums, Kemp">
            <a:extLst>
              <a:ext uri="{FF2B5EF4-FFF2-40B4-BE49-F238E27FC236}">
                <a16:creationId xmlns:a16="http://schemas.microsoft.com/office/drawing/2014/main" id="{BFD76377-BD89-7451-AF6B-FA1A6F9C88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214313"/>
            <a:ext cx="4286250" cy="6429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a:extLst>
              <a:ext uri="{FF2B5EF4-FFF2-40B4-BE49-F238E27FC236}">
                <a16:creationId xmlns:a16="http://schemas.microsoft.com/office/drawing/2014/main" id="{82CBE066-5C64-80A4-2BB3-F325FA03CB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88" y="152400"/>
            <a:ext cx="5878512"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3">
            <a:extLst>
              <a:ext uri="{FF2B5EF4-FFF2-40B4-BE49-F238E27FC236}">
                <a16:creationId xmlns:a16="http://schemas.microsoft.com/office/drawing/2014/main" id="{B8D5FBEB-581F-14F7-7877-8841225BACED}"/>
              </a:ext>
            </a:extLst>
          </p:cNvPr>
          <p:cNvSpPr>
            <a:spLocks noChangeArrowheads="1"/>
          </p:cNvSpPr>
          <p:nvPr/>
        </p:nvSpPr>
        <p:spPr bwMode="auto">
          <a:xfrm>
            <a:off x="6326188" y="4968875"/>
            <a:ext cx="5484812"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latin typeface="Calibri" panose="020F0502020204030204" pitchFamily="34" charset="0"/>
              </a:rPr>
              <a:t>Relatively large, conspicuous species are still being discovered in remote or poorly studied areas. Shown are (a) an undescribed jay species from the Amazon basin, (b) a recently discovered fruit bat and (c) a new monitor lizard species from the Philippines</a:t>
            </a:r>
          </a:p>
        </p:txBody>
      </p:sp>
      <p:sp>
        <p:nvSpPr>
          <p:cNvPr id="21508" name="Title 1">
            <a:extLst>
              <a:ext uri="{FF2B5EF4-FFF2-40B4-BE49-F238E27FC236}">
                <a16:creationId xmlns:a16="http://schemas.microsoft.com/office/drawing/2014/main" id="{E09FDA3D-54E8-EB8B-710D-5D542B7B845B}"/>
              </a:ext>
            </a:extLst>
          </p:cNvPr>
          <p:cNvSpPr>
            <a:spLocks noGrp="1" noChangeArrowheads="1"/>
          </p:cNvSpPr>
          <p:nvPr>
            <p:ph type="title"/>
          </p:nvPr>
        </p:nvSpPr>
        <p:spPr>
          <a:xfrm>
            <a:off x="6172200" y="152400"/>
            <a:ext cx="5638800" cy="1143000"/>
          </a:xfrm>
        </p:spPr>
        <p:txBody>
          <a:bodyPr/>
          <a:lstStyle/>
          <a:p>
            <a:pPr eaLnBrk="1" hangingPunct="1"/>
            <a:r>
              <a:rPr lang="en-US" altLang="en-US">
                <a:latin typeface="Calibri Light" panose="020F0302020204030204" pitchFamily="34" charset="0"/>
                <a:cs typeface="Calibri Light" panose="020F0302020204030204" pitchFamily="34" charset="0"/>
              </a:rPr>
              <a:t>New species identified in the field</a:t>
            </a:r>
          </a:p>
        </p:txBody>
      </p:sp>
      <p:sp>
        <p:nvSpPr>
          <p:cNvPr id="5" name="Content Placeholder 2">
            <a:extLst>
              <a:ext uri="{FF2B5EF4-FFF2-40B4-BE49-F238E27FC236}">
                <a16:creationId xmlns:a16="http://schemas.microsoft.com/office/drawing/2014/main" id="{9BF1457D-2DBB-E765-3FD7-61777C084066}"/>
              </a:ext>
            </a:extLst>
          </p:cNvPr>
          <p:cNvSpPr txBox="1">
            <a:spLocks/>
          </p:cNvSpPr>
          <p:nvPr/>
        </p:nvSpPr>
        <p:spPr bwMode="auto">
          <a:xfrm>
            <a:off x="6326188" y="1579563"/>
            <a:ext cx="5484812"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sz="2400">
                <a:latin typeface="Calibri Light" panose="020F0302020204030204" pitchFamily="34" charset="0"/>
              </a:rPr>
              <a:t>30,000 to 40,000 taxonomists worldwide</a:t>
            </a:r>
          </a:p>
          <a:p>
            <a:pPr eaLnBrk="1" hangingPunct="1"/>
            <a:r>
              <a:rPr lang="en-US" altLang="en-US" sz="2400">
                <a:latin typeface="Calibri Light" panose="020F0302020204030204" pitchFamily="34" charset="0"/>
              </a:rPr>
              <a:t>16,000 new species identified per year </a:t>
            </a:r>
          </a:p>
          <a:p>
            <a:pPr eaLnBrk="1" hangingPunct="1"/>
            <a:r>
              <a:rPr lang="en-US" altLang="en-US" sz="2400">
                <a:latin typeface="Calibri Light" panose="020F0302020204030204" pitchFamily="34" charset="0"/>
              </a:rPr>
              <a:t>However, there are fewer species being described per taxonomist, suggesting that it may already be harder to discover new species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71772392-09C9-EF2A-9E18-94424DE0BA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3" r="3760"/>
          <a:stretch>
            <a:fillRect/>
          </a:stretch>
        </p:blipFill>
        <p:spPr bwMode="auto">
          <a:xfrm>
            <a:off x="1800225" y="46038"/>
            <a:ext cx="8562975" cy="676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Documents and Settings\Jon Anthony Stallins\Desktop\450px-WollemiaNobilisPineKiefer.jpg">
            <a:extLst>
              <a:ext uri="{FF2B5EF4-FFF2-40B4-BE49-F238E27FC236}">
                <a16:creationId xmlns:a16="http://schemas.microsoft.com/office/drawing/2014/main" id="{9562DCB9-384A-6D7A-F95E-2884B17B1F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5650" y="6350"/>
            <a:ext cx="508635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3">
            <a:extLst>
              <a:ext uri="{FF2B5EF4-FFF2-40B4-BE49-F238E27FC236}">
                <a16:creationId xmlns:a16="http://schemas.microsoft.com/office/drawing/2014/main" id="{B80568DC-A98E-11BC-DB14-922DA1B500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4227" t="10197" r="22958" b="26543"/>
          <a:stretch>
            <a:fillRect/>
          </a:stretch>
        </p:blipFill>
        <p:spPr bwMode="auto">
          <a:xfrm>
            <a:off x="0" y="26988"/>
            <a:ext cx="75311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a:extLst>
              <a:ext uri="{FF2B5EF4-FFF2-40B4-BE49-F238E27FC236}">
                <a16:creationId xmlns:a16="http://schemas.microsoft.com/office/drawing/2014/main" id="{83B0039F-0638-9E64-CB09-6C054A360F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61975"/>
            <a:ext cx="9144000"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3"/>
            <a:extLst>
              <a:ext uri="{FF2B5EF4-FFF2-40B4-BE49-F238E27FC236}">
                <a16:creationId xmlns:a16="http://schemas.microsoft.com/office/drawing/2014/main" id="{1DF3A240-A558-E0DF-A4EB-FEC6C9B0DC35}"/>
              </a:ext>
            </a:extLst>
          </p:cNvPr>
          <p:cNvPicPr>
            <a:picLocks noGrp="1" noChangeAspect="1"/>
          </p:cNvPicPr>
          <p:nvPr>
            <p:ph idx="1"/>
          </p:nvPr>
        </p:nvPicPr>
        <p:blipFill>
          <a:blip r:embed="rId4"/>
          <a:stretch>
            <a:fillRect/>
          </a:stretch>
        </p:blipFill>
        <p:spPr>
          <a:xfrm>
            <a:off x="762000" y="380999"/>
            <a:ext cx="10439400" cy="6077609"/>
          </a:xfrm>
          <a:ln w="50800">
            <a:solidFill>
              <a:srgbClr val="0070C0"/>
            </a:solidFill>
          </a:ln>
        </p:spPr>
      </p:pic>
      <p:sp>
        <p:nvSpPr>
          <p:cNvPr id="6" name="TextBox 5">
            <a:extLst>
              <a:ext uri="{FF2B5EF4-FFF2-40B4-BE49-F238E27FC236}">
                <a16:creationId xmlns:a16="http://schemas.microsoft.com/office/drawing/2014/main" id="{7D2E3818-35C4-F5E3-D61A-CFB8B6A21A98}"/>
              </a:ext>
            </a:extLst>
          </p:cNvPr>
          <p:cNvSpPr txBox="1"/>
          <p:nvPr/>
        </p:nvSpPr>
        <p:spPr>
          <a:xfrm>
            <a:off x="6477000" y="1371600"/>
            <a:ext cx="304800" cy="707886"/>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5418916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C7C80F84-8C05-6BC9-9C95-588AF3FE912C}"/>
              </a:ext>
            </a:extLst>
          </p:cNvPr>
          <p:cNvSpPr>
            <a:spLocks noGrp="1" noChangeArrowheads="1"/>
          </p:cNvSpPr>
          <p:nvPr>
            <p:ph type="title"/>
          </p:nvPr>
        </p:nvSpPr>
        <p:spPr>
          <a:xfrm>
            <a:off x="4538663" y="427038"/>
            <a:ext cx="7629525" cy="1143000"/>
          </a:xfrm>
        </p:spPr>
        <p:txBody>
          <a:bodyPr/>
          <a:lstStyle/>
          <a:p>
            <a:pPr eaLnBrk="1" hangingPunct="1"/>
            <a:r>
              <a:rPr lang="en-US" altLang="en-US"/>
              <a:t>Speciation is occurring in some taxa…</a:t>
            </a:r>
          </a:p>
        </p:txBody>
      </p:sp>
      <p:sp>
        <p:nvSpPr>
          <p:cNvPr id="29699" name="Content Placeholder 2">
            <a:extLst>
              <a:ext uri="{FF2B5EF4-FFF2-40B4-BE49-F238E27FC236}">
                <a16:creationId xmlns:a16="http://schemas.microsoft.com/office/drawing/2014/main" id="{084FEA08-9A03-F831-F32F-1446794DA757}"/>
              </a:ext>
            </a:extLst>
          </p:cNvPr>
          <p:cNvSpPr txBox="1">
            <a:spLocks/>
          </p:cNvSpPr>
          <p:nvPr/>
        </p:nvSpPr>
        <p:spPr bwMode="auto">
          <a:xfrm>
            <a:off x="4778375" y="2189163"/>
            <a:ext cx="7151688"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sz="2800">
                <a:latin typeface="Calibri Light" panose="020F0302020204030204" pitchFamily="34" charset="0"/>
              </a:rPr>
              <a:t>Plant hybridization has contributed many new species</a:t>
            </a:r>
          </a:p>
          <a:p>
            <a:pPr eaLnBrk="1" hangingPunct="1"/>
            <a:r>
              <a:rPr lang="en-US" altLang="en-US" sz="2800">
                <a:latin typeface="Calibri Light" panose="020F0302020204030204" pitchFamily="34" charset="0"/>
              </a:rPr>
              <a:t>More new plant species have come into existence in Europe over past three centuries than documented as becoming extinct</a:t>
            </a:r>
          </a:p>
          <a:p>
            <a:pPr eaLnBrk="1" hangingPunct="1"/>
            <a:r>
              <a:rPr lang="en-US" altLang="en-US" sz="2800">
                <a:latin typeface="Calibri Light" panose="020F0302020204030204" pitchFamily="34" charset="0"/>
              </a:rPr>
              <a:t>Many new hybrid-origin plant species likely to remain undetected. </a:t>
            </a:r>
          </a:p>
        </p:txBody>
      </p:sp>
      <p:pic>
        <p:nvPicPr>
          <p:cNvPr id="29700" name="Picture 2">
            <a:extLst>
              <a:ext uri="{FF2B5EF4-FFF2-40B4-BE49-F238E27FC236}">
                <a16:creationId xmlns:a16="http://schemas.microsoft.com/office/drawing/2014/main" id="{20178827-6AC2-5245-4401-9E834CD22E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9700" y="25400"/>
            <a:ext cx="4391025" cy="353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4">
            <a:extLst>
              <a:ext uri="{FF2B5EF4-FFF2-40B4-BE49-F238E27FC236}">
                <a16:creationId xmlns:a16="http://schemas.microsoft.com/office/drawing/2014/main" id="{C9FC9B8A-0713-D51D-C6FA-FB1B4DCDCB5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6050" y="3657600"/>
            <a:ext cx="4416425"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6BD3A9FE-0530-AB7E-CF86-78A7CC7EBF60}"/>
              </a:ext>
            </a:extLst>
          </p:cNvPr>
          <p:cNvSpPr>
            <a:spLocks noGrp="1" noChangeArrowheads="1"/>
          </p:cNvSpPr>
          <p:nvPr>
            <p:ph type="title"/>
          </p:nvPr>
        </p:nvSpPr>
        <p:spPr>
          <a:xfrm>
            <a:off x="1981200" y="36513"/>
            <a:ext cx="8229600" cy="1143000"/>
          </a:xfrm>
        </p:spPr>
        <p:txBody>
          <a:bodyPr/>
          <a:lstStyle/>
          <a:p>
            <a:r>
              <a:rPr lang="en-US" altLang="en-US" dirty="0">
                <a:latin typeface="Calibri Light" panose="020F0302020204030204" pitchFamily="34" charset="0"/>
                <a:cs typeface="Calibri Light" panose="020F0302020204030204" pitchFamily="34" charset="0"/>
              </a:rPr>
              <a:t>…while other taxa are going extinct or moving ever closer to extinction</a:t>
            </a:r>
          </a:p>
        </p:txBody>
      </p:sp>
      <p:pic>
        <p:nvPicPr>
          <p:cNvPr id="31747" name="Content Placeholder 3" descr="A person touching a rhino&#10;&#10;Description automatically generated with low confidence">
            <a:extLst>
              <a:ext uri="{FF2B5EF4-FFF2-40B4-BE49-F238E27FC236}">
                <a16:creationId xmlns:a16="http://schemas.microsoft.com/office/drawing/2014/main" id="{AFE988C0-916F-0815-BB04-991DB357DB5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339975" y="1371600"/>
            <a:ext cx="7512050" cy="5003800"/>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Content Placeholder 3">
            <a:extLst>
              <a:ext uri="{FF2B5EF4-FFF2-40B4-BE49-F238E27FC236}">
                <a16:creationId xmlns:a16="http://schemas.microsoft.com/office/drawing/2014/main" id="{28EC4320-FB38-B4D7-DBAC-2A0BA411549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53903" b="5669"/>
          <a:stretch>
            <a:fillRect/>
          </a:stretch>
        </p:blipFill>
        <p:spPr>
          <a:xfrm>
            <a:off x="2112963" y="2741613"/>
            <a:ext cx="7966075" cy="3695700"/>
          </a:xfrm>
        </p:spPr>
      </p:pic>
      <p:pic>
        <p:nvPicPr>
          <p:cNvPr id="5123" name="Content Placeholder 3">
            <a:extLst>
              <a:ext uri="{FF2B5EF4-FFF2-40B4-BE49-F238E27FC236}">
                <a16:creationId xmlns:a16="http://schemas.microsoft.com/office/drawing/2014/main" id="{F86659E2-71D8-1D7F-65D1-640329AD345B}"/>
              </a:ext>
            </a:extLst>
          </p:cNvPr>
          <p:cNvPicPr>
            <a:picLocks noChangeAspect="1"/>
          </p:cNvPicPr>
          <p:nvPr/>
        </p:nvPicPr>
        <p:blipFill>
          <a:blip r:embed="rId3">
            <a:extLst>
              <a:ext uri="{28A0092B-C50C-407E-A947-70E740481C1C}">
                <a14:useLocalDpi xmlns:a14="http://schemas.microsoft.com/office/drawing/2010/main" val="0"/>
              </a:ext>
            </a:extLst>
          </a:blip>
          <a:srcRect b="72661"/>
          <a:stretch>
            <a:fillRect/>
          </a:stretch>
        </p:blipFill>
        <p:spPr bwMode="auto">
          <a:xfrm>
            <a:off x="2112963" y="138113"/>
            <a:ext cx="8326437" cy="261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7E39769E-2B88-67EA-C11E-497518DC5E79}"/>
              </a:ext>
            </a:extLst>
          </p:cNvPr>
          <p:cNvSpPr>
            <a:spLocks noGrp="1" noChangeArrowheads="1"/>
          </p:cNvSpPr>
          <p:nvPr>
            <p:ph type="title"/>
          </p:nvPr>
        </p:nvSpPr>
        <p:spPr>
          <a:xfrm>
            <a:off x="0" y="274638"/>
            <a:ext cx="12192000" cy="1143000"/>
          </a:xfrm>
        </p:spPr>
        <p:txBody>
          <a:bodyPr/>
          <a:lstStyle/>
          <a:p>
            <a:pPr eaLnBrk="1" hangingPunct="1"/>
            <a:r>
              <a:rPr lang="en-US" altLang="en-US">
                <a:latin typeface="Calibri Light" panose="020F0302020204030204" pitchFamily="34" charset="0"/>
                <a:cs typeface="Calibri Light" panose="020F0302020204030204" pitchFamily="34" charset="0"/>
              </a:rPr>
              <a:t>When do you conclude a species is extinct?</a:t>
            </a:r>
          </a:p>
        </p:txBody>
      </p:sp>
      <p:sp>
        <p:nvSpPr>
          <p:cNvPr id="24579" name="Content Placeholder 2">
            <a:extLst>
              <a:ext uri="{FF2B5EF4-FFF2-40B4-BE49-F238E27FC236}">
                <a16:creationId xmlns:a16="http://schemas.microsoft.com/office/drawing/2014/main" id="{7321AC9C-6E06-4524-4258-9B6BD50BA95B}"/>
              </a:ext>
            </a:extLst>
          </p:cNvPr>
          <p:cNvSpPr>
            <a:spLocks noGrp="1"/>
          </p:cNvSpPr>
          <p:nvPr>
            <p:ph idx="1"/>
          </p:nvPr>
        </p:nvSpPr>
        <p:spPr>
          <a:xfrm>
            <a:off x="762000" y="1600200"/>
            <a:ext cx="4572000" cy="4525963"/>
          </a:xfrm>
        </p:spPr>
        <p:txBody>
          <a:bodyPr/>
          <a:lstStyle/>
          <a:p>
            <a:pPr eaLnBrk="1" hangingPunct="1">
              <a:defRPr/>
            </a:pPr>
            <a:r>
              <a:rPr lang="en-US" altLang="en-US" dirty="0">
                <a:latin typeface="Calibri Light" panose="020F0302020204030204" pitchFamily="34" charset="0"/>
                <a:cs typeface="Calibri Light" panose="020F0302020204030204" pitchFamily="34" charset="0"/>
              </a:rPr>
              <a:t>Of all the mammalian species thought to have become extinct since the year 1500, about one-third have at some stage been rediscovered.</a:t>
            </a:r>
          </a:p>
          <a:p>
            <a:pPr eaLnBrk="1" hangingPunct="1">
              <a:defRPr/>
            </a:pPr>
            <a:r>
              <a:rPr lang="en-US" altLang="en-US" dirty="0">
                <a:latin typeface="Calibri Light" panose="020F0302020204030204" pitchFamily="34" charset="0"/>
                <a:cs typeface="Calibri Light" panose="020F0302020204030204" pitchFamily="34" charset="0"/>
              </a:rPr>
              <a:t>How long should you continue to look?</a:t>
            </a:r>
          </a:p>
          <a:p>
            <a:pPr marL="0" indent="0" eaLnBrk="1" hangingPunct="1">
              <a:buFontTx/>
              <a:buNone/>
              <a:defRPr/>
            </a:pPr>
            <a:endParaRPr lang="en-US" altLang="en-US" dirty="0">
              <a:latin typeface="Calibri Light" panose="020F0302020204030204" pitchFamily="34" charset="0"/>
              <a:cs typeface="Calibri Light" panose="020F0302020204030204" pitchFamily="34" charset="0"/>
            </a:endParaRPr>
          </a:p>
          <a:p>
            <a:pPr eaLnBrk="1" hangingPunct="1">
              <a:defRPr/>
            </a:pPr>
            <a:endParaRPr lang="en-US" altLang="en-US" dirty="0">
              <a:latin typeface="Calibri Light" panose="020F0302020204030204" pitchFamily="34" charset="0"/>
              <a:cs typeface="Calibri Light" panose="020F0302020204030204" pitchFamily="34" charset="0"/>
            </a:endParaRPr>
          </a:p>
        </p:txBody>
      </p:sp>
      <p:pic>
        <p:nvPicPr>
          <p:cNvPr id="2" name="Content Placeholder 3">
            <a:hlinkClick r:id="rId3"/>
            <a:extLst>
              <a:ext uri="{FF2B5EF4-FFF2-40B4-BE49-F238E27FC236}">
                <a16:creationId xmlns:a16="http://schemas.microsoft.com/office/drawing/2014/main" id="{D4D1F86F-71A2-1462-1B2F-F22CFCF51BC6}"/>
              </a:ext>
            </a:extLst>
          </p:cNvPr>
          <p:cNvPicPr>
            <a:picLocks noChangeAspect="1"/>
          </p:cNvPicPr>
          <p:nvPr/>
        </p:nvPicPr>
        <p:blipFill>
          <a:blip r:embed="rId4"/>
          <a:stretch>
            <a:fillRect/>
          </a:stretch>
        </p:blipFill>
        <p:spPr bwMode="auto">
          <a:xfrm>
            <a:off x="5334000" y="1692275"/>
            <a:ext cx="6477000" cy="3473450"/>
          </a:xfrm>
          <a:prstGeom prst="rect">
            <a:avLst/>
          </a:prstGeom>
          <a:noFill/>
          <a:ln w="25400">
            <a:solidFill>
              <a:schemeClr val="tx2">
                <a:lumMod val="40000"/>
                <a:lumOff val="60000"/>
              </a:schemeClr>
            </a:solid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a:hlinkClick r:id="rId3"/>
            <a:extLst>
              <a:ext uri="{FF2B5EF4-FFF2-40B4-BE49-F238E27FC236}">
                <a16:creationId xmlns:a16="http://schemas.microsoft.com/office/drawing/2014/main" id="{B31E7402-EBD9-3DA5-42A4-69BEB295C4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25450"/>
            <a:ext cx="9448800" cy="6324600"/>
          </a:xfrm>
          <a:prstGeom prst="rect">
            <a:avLst/>
          </a:prstGeom>
          <a:noFill/>
          <a:ln w="44450">
            <a:solidFill>
              <a:srgbClr val="0070C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Content Placeholder 3">
            <a:hlinkClick r:id="rId2"/>
            <a:extLst>
              <a:ext uri="{FF2B5EF4-FFF2-40B4-BE49-F238E27FC236}">
                <a16:creationId xmlns:a16="http://schemas.microsoft.com/office/drawing/2014/main" id="{EFDB3958-26DC-E9ED-94BB-0A5574DD5F9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533400" y="82550"/>
            <a:ext cx="10972800" cy="6786563"/>
          </a:xfrm>
          <a:ln w="47625">
            <a:solidFill>
              <a:srgbClr val="0070C0"/>
            </a:solid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a:extLst>
              <a:ext uri="{FF2B5EF4-FFF2-40B4-BE49-F238E27FC236}">
                <a16:creationId xmlns:a16="http://schemas.microsoft.com/office/drawing/2014/main" id="{5DD5CA2D-9C6E-4C17-9BE5-EE6CB00E85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14313"/>
            <a:ext cx="8534400" cy="672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Box 1">
            <a:extLst>
              <a:ext uri="{FF2B5EF4-FFF2-40B4-BE49-F238E27FC236}">
                <a16:creationId xmlns:a16="http://schemas.microsoft.com/office/drawing/2014/main" id="{FFB54B36-90D2-5593-45E2-2F53C13976B0}"/>
              </a:ext>
            </a:extLst>
          </p:cNvPr>
          <p:cNvSpPr txBox="1">
            <a:spLocks noChangeArrowheads="1"/>
          </p:cNvSpPr>
          <p:nvPr/>
        </p:nvSpPr>
        <p:spPr bwMode="auto">
          <a:xfrm>
            <a:off x="7456488" y="239713"/>
            <a:ext cx="2906712"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latin typeface="Calibri" panose="020F0502020204030204" pitchFamily="34" charset="0"/>
              </a:rPr>
              <a:t>Extinction is not necessarily easy to conclude. Sometimes species thought to be extinct are still present in small isolated populations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a:extLst>
              <a:ext uri="{FF2B5EF4-FFF2-40B4-BE49-F238E27FC236}">
                <a16:creationId xmlns:a16="http://schemas.microsoft.com/office/drawing/2014/main" id="{31183E57-4419-4561-060A-713F2075443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81000" y="319088"/>
            <a:ext cx="4343400" cy="6572250"/>
          </a:xfrm>
        </p:spPr>
      </p:pic>
      <p:pic>
        <p:nvPicPr>
          <p:cNvPr id="39939" name="Picture 3">
            <a:hlinkClick r:id="rId4"/>
            <a:extLst>
              <a:ext uri="{FF2B5EF4-FFF2-40B4-BE49-F238E27FC236}">
                <a16:creationId xmlns:a16="http://schemas.microsoft.com/office/drawing/2014/main" id="{603E6E08-CBB6-EDCD-0778-805AFAC089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060"/>
          <a:stretch>
            <a:fillRect/>
          </a:stretch>
        </p:blipFill>
        <p:spPr bwMode="auto">
          <a:xfrm>
            <a:off x="5124450" y="354013"/>
            <a:ext cx="6657975" cy="4953000"/>
          </a:xfrm>
          <a:prstGeom prst="rect">
            <a:avLst/>
          </a:prstGeom>
          <a:noFill/>
          <a:ln w="34925">
            <a:solidFill>
              <a:srgbClr val="0070C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Documents and Settings\Tony Stallins\Desktop\ivory-bill3.jpg">
            <a:extLst>
              <a:ext uri="{FF2B5EF4-FFF2-40B4-BE49-F238E27FC236}">
                <a16:creationId xmlns:a16="http://schemas.microsoft.com/office/drawing/2014/main" id="{1058C76C-6B2E-6A58-0EEF-12C4D94659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124" t="15826" b="16345"/>
          <a:stretch>
            <a:fillRect/>
          </a:stretch>
        </p:blipFill>
        <p:spPr bwMode="auto">
          <a:xfrm>
            <a:off x="73818" y="0"/>
            <a:ext cx="6234113" cy="6924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1987" name="Picture 3" descr="ivory bill's return">
            <a:extLst>
              <a:ext uri="{FF2B5EF4-FFF2-40B4-BE49-F238E27FC236}">
                <a16:creationId xmlns:a16="http://schemas.microsoft.com/office/drawing/2014/main" id="{7B9E215E-867D-4B82-A02A-462FD9FAB9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41319" b="64220"/>
          <a:stretch>
            <a:fillRect/>
          </a:stretch>
        </p:blipFill>
        <p:spPr bwMode="auto">
          <a:xfrm>
            <a:off x="6413500" y="609600"/>
            <a:ext cx="5810250" cy="1752600"/>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pic>
        <p:nvPicPr>
          <p:cNvPr id="41988" name="Picture 2">
            <a:hlinkClick r:id="rId5"/>
            <a:extLst>
              <a:ext uri="{FF2B5EF4-FFF2-40B4-BE49-F238E27FC236}">
                <a16:creationId xmlns:a16="http://schemas.microsoft.com/office/drawing/2014/main" id="{90003745-4E50-C9AF-B970-34CF7E8EEB75}"/>
              </a:ext>
            </a:extLst>
          </p:cNvPr>
          <p:cNvPicPr>
            <a:picLocks noChangeAspect="1"/>
          </p:cNvPicPr>
          <p:nvPr/>
        </p:nvPicPr>
        <p:blipFill>
          <a:blip r:embed="rId6">
            <a:extLst>
              <a:ext uri="{28A0092B-C50C-407E-A947-70E740481C1C}">
                <a14:useLocalDpi xmlns:a14="http://schemas.microsoft.com/office/drawing/2010/main" val="0"/>
              </a:ext>
            </a:extLst>
          </a:blip>
          <a:srcRect r="1479" b="1747"/>
          <a:stretch>
            <a:fillRect/>
          </a:stretch>
        </p:blipFill>
        <p:spPr bwMode="auto">
          <a:xfrm>
            <a:off x="6438900" y="3124200"/>
            <a:ext cx="5772150" cy="3559065"/>
          </a:xfrm>
          <a:prstGeom prst="rect">
            <a:avLst/>
          </a:prstGeom>
          <a:noFill/>
          <a:ln w="34925">
            <a:solidFill>
              <a:srgbClr val="0070C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3"/>
            <a:extLst>
              <a:ext uri="{FF2B5EF4-FFF2-40B4-BE49-F238E27FC236}">
                <a16:creationId xmlns:a16="http://schemas.microsoft.com/office/drawing/2014/main" id="{B34F062D-20FF-2B3B-D132-DD5CE153C715}"/>
              </a:ext>
            </a:extLst>
          </p:cNvPr>
          <p:cNvPicPr>
            <a:picLocks noGrp="1" noChangeAspect="1"/>
          </p:cNvPicPr>
          <p:nvPr>
            <p:ph idx="1"/>
          </p:nvPr>
        </p:nvPicPr>
        <p:blipFill>
          <a:blip r:embed="rId4"/>
          <a:stretch>
            <a:fillRect/>
          </a:stretch>
        </p:blipFill>
        <p:spPr>
          <a:xfrm>
            <a:off x="1034699" y="182791"/>
            <a:ext cx="10717395" cy="2438400"/>
          </a:xfrm>
          <a:ln w="25400">
            <a:solidFill>
              <a:srgbClr val="0070C0"/>
            </a:solidFill>
          </a:ln>
        </p:spPr>
      </p:pic>
      <p:pic>
        <p:nvPicPr>
          <p:cNvPr id="9" name="Picture 8">
            <a:hlinkClick r:id="rId5"/>
            <a:extLst>
              <a:ext uri="{FF2B5EF4-FFF2-40B4-BE49-F238E27FC236}">
                <a16:creationId xmlns:a16="http://schemas.microsoft.com/office/drawing/2014/main" id="{EE289A42-40E8-347F-B689-08CCF1C2A117}"/>
              </a:ext>
            </a:extLst>
          </p:cNvPr>
          <p:cNvPicPr>
            <a:picLocks noChangeAspect="1"/>
          </p:cNvPicPr>
          <p:nvPr/>
        </p:nvPicPr>
        <p:blipFill rotWithShape="1">
          <a:blip r:embed="rId6"/>
          <a:srcRect t="4988" b="5701"/>
          <a:stretch/>
        </p:blipFill>
        <p:spPr>
          <a:xfrm>
            <a:off x="1034699" y="2747587"/>
            <a:ext cx="10717395" cy="3927622"/>
          </a:xfrm>
          <a:prstGeom prst="rect">
            <a:avLst/>
          </a:prstGeom>
          <a:ln w="22225">
            <a:solidFill>
              <a:srgbClr val="0070C0"/>
            </a:solidFill>
          </a:ln>
        </p:spPr>
      </p:pic>
    </p:spTree>
    <p:extLst>
      <p:ext uri="{BB962C8B-B14F-4D97-AF65-F5344CB8AC3E}">
        <p14:creationId xmlns:p14="http://schemas.microsoft.com/office/powerpoint/2010/main" val="17500715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32C366AB-AFBE-9A3E-72F6-371E4A0EA2FB}"/>
              </a:ext>
            </a:extLst>
          </p:cNvPr>
          <p:cNvSpPr>
            <a:spLocks noGrp="1" noChangeArrowheads="1"/>
          </p:cNvSpPr>
          <p:nvPr>
            <p:ph type="title"/>
          </p:nvPr>
        </p:nvSpPr>
        <p:spPr/>
        <p:txBody>
          <a:bodyPr/>
          <a:lstStyle/>
          <a:p>
            <a:pPr eaLnBrk="1" hangingPunct="1"/>
            <a:r>
              <a:rPr lang="en-US" altLang="en-US">
                <a:latin typeface="Calibri Light" panose="020F0302020204030204" pitchFamily="34" charset="0"/>
                <a:cs typeface="Calibri Light" panose="020F0302020204030204" pitchFamily="34" charset="0"/>
              </a:rPr>
              <a:t>How many species will not be described because they went extinct?</a:t>
            </a:r>
          </a:p>
        </p:txBody>
      </p:sp>
      <p:sp>
        <p:nvSpPr>
          <p:cNvPr id="3" name="Content Placeholder 2">
            <a:extLst>
              <a:ext uri="{FF2B5EF4-FFF2-40B4-BE49-F238E27FC236}">
                <a16:creationId xmlns:a16="http://schemas.microsoft.com/office/drawing/2014/main" id="{B176C9A0-9381-78D3-08AA-8B693AE99EB1}"/>
              </a:ext>
            </a:extLst>
          </p:cNvPr>
          <p:cNvSpPr>
            <a:spLocks noGrp="1"/>
          </p:cNvSpPr>
          <p:nvPr>
            <p:ph idx="1"/>
          </p:nvPr>
        </p:nvSpPr>
        <p:spPr>
          <a:xfrm>
            <a:off x="609600" y="1828800"/>
            <a:ext cx="10972800" cy="4525963"/>
          </a:xfrm>
        </p:spPr>
        <p:txBody>
          <a:bodyPr rtlCol="0">
            <a:normAutofit fontScale="92500" lnSpcReduction="10000"/>
          </a:bodyPr>
          <a:lstStyle/>
          <a:p>
            <a:pPr eaLnBrk="1" fontAlgn="auto" hangingPunct="1">
              <a:spcAft>
                <a:spcPts val="0"/>
              </a:spcAft>
              <a:defRPr/>
            </a:pPr>
            <a:r>
              <a:rPr lang="en-US" dirty="0">
                <a:latin typeface="Calibri Light" panose="020F0302020204030204" pitchFamily="34" charset="0"/>
                <a:cs typeface="Calibri Light" panose="020F0302020204030204" pitchFamily="34" charset="0"/>
              </a:rPr>
              <a:t>It depends upon rates of extinction, which are challenging to estimate. It also depends upon having taxonomists who can identify species, and of course, how these experts define a species</a:t>
            </a:r>
          </a:p>
          <a:p>
            <a:pPr lvl="1" eaLnBrk="1" fontAlgn="auto" hangingPunct="1">
              <a:spcAft>
                <a:spcPts val="0"/>
              </a:spcAft>
              <a:defRPr/>
            </a:pPr>
            <a:r>
              <a:rPr lang="en-US" dirty="0">
                <a:latin typeface="Calibri Light" panose="020F0302020204030204" pitchFamily="34" charset="0"/>
                <a:cs typeface="Calibri Light" panose="020F0302020204030204" pitchFamily="34" charset="0"/>
              </a:rPr>
              <a:t>At current rate of identification, if there are 5 million species, then most will have been described by the year 2220</a:t>
            </a:r>
          </a:p>
          <a:p>
            <a:pPr lvl="1" eaLnBrk="1" fontAlgn="auto" hangingPunct="1">
              <a:spcAft>
                <a:spcPts val="0"/>
              </a:spcAft>
              <a:defRPr/>
            </a:pPr>
            <a:r>
              <a:rPr lang="en-US" dirty="0">
                <a:latin typeface="Calibri Light" panose="020F0302020204030204" pitchFamily="34" charset="0"/>
                <a:cs typeface="Calibri Light" panose="020F0302020204030204" pitchFamily="34" charset="0"/>
              </a:rPr>
              <a:t>If extinction rates are as high as 5% per decade, then regardless of how many species exist on Earth, more than half will be extinct within 150 years, 2164 – we won’t get to describe them.</a:t>
            </a:r>
          </a:p>
          <a:p>
            <a:pPr lvl="1" eaLnBrk="1" fontAlgn="auto" hangingPunct="1">
              <a:spcAft>
                <a:spcPts val="0"/>
              </a:spcAft>
              <a:defRPr/>
            </a:pPr>
            <a:r>
              <a:rPr lang="en-US" dirty="0">
                <a:latin typeface="Calibri Light" panose="020F0302020204030204" pitchFamily="34" charset="0"/>
                <a:cs typeface="Calibri Light" panose="020F0302020204030204" pitchFamily="34" charset="0"/>
              </a:rPr>
              <a:t>At the rates considered more realistic (i.e., &lt;1% per decade) the rate of species description greatly outpaces extinction rates whether there are 2 or 10 million species on Earth.</a:t>
            </a:r>
          </a:p>
          <a:p>
            <a:pPr eaLnBrk="1" fontAlgn="auto" hangingPunct="1">
              <a:spcAft>
                <a:spcPts val="0"/>
              </a:spcAft>
              <a:defRPr/>
            </a:pP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432108-8EFA-F228-C056-D2025C1D1276}"/>
              </a:ext>
            </a:extLst>
          </p:cNvPr>
          <p:cNvSpPr>
            <a:spLocks noGrp="1"/>
          </p:cNvSpPr>
          <p:nvPr>
            <p:ph idx="1"/>
          </p:nvPr>
        </p:nvSpPr>
        <p:spPr>
          <a:xfrm>
            <a:off x="609600" y="1417638"/>
            <a:ext cx="3609975" cy="5211762"/>
          </a:xfrm>
        </p:spPr>
        <p:txBody>
          <a:bodyPr rtlCol="0">
            <a:normAutofit fontScale="85000" lnSpcReduction="10000"/>
          </a:bodyPr>
          <a:lstStyle/>
          <a:p>
            <a:pPr eaLnBrk="1" fontAlgn="auto" hangingPunct="1">
              <a:spcAft>
                <a:spcPts val="0"/>
              </a:spcAft>
              <a:defRPr/>
            </a:pPr>
            <a:r>
              <a:rPr lang="en-US" dirty="0">
                <a:latin typeface="Calibri Light" panose="020F0302020204030204" pitchFamily="34" charset="0"/>
              </a:rPr>
              <a:t>Challenges counting of species</a:t>
            </a:r>
          </a:p>
          <a:p>
            <a:pPr eaLnBrk="1" fontAlgn="auto" hangingPunct="1">
              <a:spcAft>
                <a:spcPts val="0"/>
              </a:spcAft>
              <a:defRPr/>
            </a:pPr>
            <a:r>
              <a:rPr lang="en-US" dirty="0">
                <a:latin typeface="Calibri Light" panose="020F0302020204030204" pitchFamily="34" charset="0"/>
              </a:rPr>
              <a:t>Defined as the lock in of future extinction of species due to human impacts that occurred at some earlier point in time. </a:t>
            </a:r>
          </a:p>
          <a:p>
            <a:pPr eaLnBrk="1" fontAlgn="auto" hangingPunct="1">
              <a:spcAft>
                <a:spcPts val="0"/>
              </a:spcAft>
              <a:defRPr/>
            </a:pPr>
            <a:r>
              <a:rPr lang="en-US" dirty="0">
                <a:latin typeface="Calibri Light" panose="020F0302020204030204" pitchFamily="34" charset="0"/>
              </a:rPr>
              <a:t>Time delay between human impact and extinction</a:t>
            </a:r>
          </a:p>
          <a:p>
            <a:pPr marL="0" indent="0" eaLnBrk="1" fontAlgn="auto" hangingPunct="1">
              <a:spcAft>
                <a:spcPts val="0"/>
              </a:spcAft>
              <a:buNone/>
              <a:defRPr/>
            </a:pPr>
            <a:endParaRPr lang="en-US" dirty="0"/>
          </a:p>
        </p:txBody>
      </p:sp>
      <p:pic>
        <p:nvPicPr>
          <p:cNvPr id="46083" name="Picture 2" descr="http://www.australianscience.com.au/wp-content/uploads/2012/07/exctintction-debt1-1024x696.jpg">
            <a:extLst>
              <a:ext uri="{FF2B5EF4-FFF2-40B4-BE49-F238E27FC236}">
                <a16:creationId xmlns:a16="http://schemas.microsoft.com/office/drawing/2014/main" id="{3DA065C0-3453-9431-5455-8962F856CA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9575" y="823913"/>
            <a:ext cx="7670800"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itle 1">
            <a:extLst>
              <a:ext uri="{FF2B5EF4-FFF2-40B4-BE49-F238E27FC236}">
                <a16:creationId xmlns:a16="http://schemas.microsoft.com/office/drawing/2014/main" id="{D27F924B-F797-D923-DC1D-DAEDA4C8BBD0}"/>
              </a:ext>
            </a:extLst>
          </p:cNvPr>
          <p:cNvSpPr>
            <a:spLocks noGrp="1" noChangeArrowheads="1"/>
          </p:cNvSpPr>
          <p:nvPr>
            <p:ph type="title"/>
          </p:nvPr>
        </p:nvSpPr>
        <p:spPr>
          <a:xfrm>
            <a:off x="609600" y="274638"/>
            <a:ext cx="4343400" cy="1143000"/>
          </a:xfrm>
        </p:spPr>
        <p:txBody>
          <a:bodyPr/>
          <a:lstStyle/>
          <a:p>
            <a:pPr eaLnBrk="1" hangingPunct="1"/>
            <a:r>
              <a:rPr lang="en-US" altLang="en-US">
                <a:latin typeface="Calibri Light" panose="020F0302020204030204" pitchFamily="34" charset="0"/>
                <a:cs typeface="Calibri Light" panose="020F0302020204030204" pitchFamily="34" charset="0"/>
              </a:rPr>
              <a:t>Extinction debt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807C8F9A-636C-ADF0-E7EE-831494D0945E}"/>
              </a:ext>
            </a:extLst>
          </p:cNvPr>
          <p:cNvSpPr>
            <a:spLocks noGrp="1" noChangeArrowheads="1"/>
          </p:cNvSpPr>
          <p:nvPr>
            <p:ph type="title"/>
          </p:nvPr>
        </p:nvSpPr>
        <p:spPr>
          <a:xfrm>
            <a:off x="609600" y="274638"/>
            <a:ext cx="6019800" cy="1143000"/>
          </a:xfrm>
        </p:spPr>
        <p:txBody>
          <a:bodyPr/>
          <a:lstStyle/>
          <a:p>
            <a:pPr eaLnBrk="1" hangingPunct="1"/>
            <a:r>
              <a:rPr lang="en-US" altLang="en-US">
                <a:latin typeface="Calibri Light" panose="020F0302020204030204" pitchFamily="34" charset="0"/>
                <a:cs typeface="Calibri Light" panose="020F0302020204030204" pitchFamily="34" charset="0"/>
              </a:rPr>
              <a:t>Contemporary extinction</a:t>
            </a:r>
          </a:p>
        </p:txBody>
      </p:sp>
      <p:sp>
        <p:nvSpPr>
          <p:cNvPr id="3" name="Content Placeholder 2">
            <a:extLst>
              <a:ext uri="{FF2B5EF4-FFF2-40B4-BE49-F238E27FC236}">
                <a16:creationId xmlns:a16="http://schemas.microsoft.com/office/drawing/2014/main" id="{57853C57-58B4-1FF1-05EE-F4CAF0B676A8}"/>
              </a:ext>
            </a:extLst>
          </p:cNvPr>
          <p:cNvSpPr>
            <a:spLocks noGrp="1"/>
          </p:cNvSpPr>
          <p:nvPr>
            <p:ph idx="1"/>
          </p:nvPr>
        </p:nvSpPr>
        <p:spPr>
          <a:xfrm>
            <a:off x="609600" y="1600200"/>
            <a:ext cx="6019800" cy="4525963"/>
          </a:xfrm>
        </p:spPr>
        <p:txBody>
          <a:bodyPr rtlCol="0">
            <a:normAutofit/>
          </a:bodyPr>
          <a:lstStyle/>
          <a:p>
            <a:pPr eaLnBrk="1" fontAlgn="auto" hangingPunct="1">
              <a:spcAft>
                <a:spcPts val="0"/>
              </a:spcAft>
              <a:defRPr/>
            </a:pPr>
            <a:r>
              <a:rPr lang="en-US" dirty="0">
                <a:latin typeface="Calibri Light" panose="020F0302020204030204" pitchFamily="34" charset="0"/>
                <a:cs typeface="Calibri Light" panose="020F0302020204030204" pitchFamily="34" charset="0"/>
              </a:rPr>
              <a:t>There is evidence that contemporary extinctions, while very high, have not been as high as some had predicted, for several reasons:</a:t>
            </a:r>
          </a:p>
          <a:p>
            <a:pPr lvl="1" eaLnBrk="1" fontAlgn="auto" hangingPunct="1">
              <a:spcAft>
                <a:spcPts val="0"/>
              </a:spcAft>
              <a:defRPr/>
            </a:pPr>
            <a:r>
              <a:rPr lang="en-US" dirty="0">
                <a:latin typeface="Calibri Light" panose="020F0302020204030204" pitchFamily="34" charset="0"/>
                <a:cs typeface="Calibri Light" panose="020F0302020204030204" pitchFamily="34" charset="0"/>
              </a:rPr>
              <a:t>Effective conservation efforts </a:t>
            </a:r>
          </a:p>
          <a:p>
            <a:pPr lvl="1" eaLnBrk="1" fontAlgn="auto" hangingPunct="1">
              <a:spcAft>
                <a:spcPts val="0"/>
              </a:spcAft>
              <a:defRPr/>
            </a:pPr>
            <a:r>
              <a:rPr lang="en-US" dirty="0">
                <a:latin typeface="Calibri Light" panose="020F0302020204030204" pitchFamily="34" charset="0"/>
                <a:cs typeface="Calibri Light" panose="020F0302020204030204" pitchFamily="34" charset="0"/>
              </a:rPr>
              <a:t>Species persisting in secondary habitats and anthropogenic land covers</a:t>
            </a:r>
          </a:p>
          <a:p>
            <a:pPr lvl="1" eaLnBrk="1" fontAlgn="auto" hangingPunct="1">
              <a:spcAft>
                <a:spcPts val="0"/>
              </a:spcAft>
              <a:defRPr/>
            </a:pPr>
            <a:endParaRPr lang="en-US" dirty="0">
              <a:latin typeface="Calibri Light" panose="020F0302020204030204" pitchFamily="34" charset="0"/>
              <a:cs typeface="Calibri Light" panose="020F0302020204030204" pitchFamily="34" charset="0"/>
            </a:endParaRPr>
          </a:p>
          <a:p>
            <a:pPr marL="457200" lvl="1" indent="0" eaLnBrk="1" fontAlgn="auto" hangingPunct="1">
              <a:spcAft>
                <a:spcPts val="0"/>
              </a:spcAft>
              <a:buFontTx/>
              <a:buNone/>
              <a:defRPr/>
            </a:pPr>
            <a:endParaRPr lang="en-US" dirty="0">
              <a:latin typeface="Calibri Light" panose="020F0302020204030204" pitchFamily="34" charset="0"/>
              <a:cs typeface="Calibri Light" panose="020F0302020204030204" pitchFamily="34" charset="0"/>
            </a:endParaRPr>
          </a:p>
        </p:txBody>
      </p:sp>
      <p:pic>
        <p:nvPicPr>
          <p:cNvPr id="48132" name="Picture 5" descr="A picture containing ground, mammal, outdoor, sitting&#10;&#10;Description automatically generated">
            <a:extLst>
              <a:ext uri="{FF2B5EF4-FFF2-40B4-BE49-F238E27FC236}">
                <a16:creationId xmlns:a16="http://schemas.microsoft.com/office/drawing/2014/main" id="{F887FBAA-15AC-8555-4216-24235836FD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30163"/>
            <a:ext cx="48768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7" descr="A bird standing on the ground&#10;&#10;Description automatically generated with low confidence">
            <a:extLst>
              <a:ext uri="{FF2B5EF4-FFF2-40B4-BE49-F238E27FC236}">
                <a16:creationId xmlns:a16="http://schemas.microsoft.com/office/drawing/2014/main" id="{8E2B9296-3BF9-BF24-D53E-BB8DD97B2E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3230563"/>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Content Placeholder 3">
            <a:extLst>
              <a:ext uri="{FF2B5EF4-FFF2-40B4-BE49-F238E27FC236}">
                <a16:creationId xmlns:a16="http://schemas.microsoft.com/office/drawing/2014/main" id="{A9896460-56C0-E386-2BFF-E48FBAFFDDE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70494"/>
          <a:stretch>
            <a:fillRect/>
          </a:stretch>
        </p:blipFill>
        <p:spPr>
          <a:xfrm>
            <a:off x="2286000" y="304800"/>
            <a:ext cx="7731125" cy="2662238"/>
          </a:xfrm>
        </p:spPr>
      </p:pic>
      <p:pic>
        <p:nvPicPr>
          <p:cNvPr id="7171" name="Content Placeholder 3">
            <a:extLst>
              <a:ext uri="{FF2B5EF4-FFF2-40B4-BE49-F238E27FC236}">
                <a16:creationId xmlns:a16="http://schemas.microsoft.com/office/drawing/2014/main" id="{3FB710C2-9958-760C-A519-1632B4FE8ECB}"/>
              </a:ext>
            </a:extLst>
          </p:cNvPr>
          <p:cNvPicPr>
            <a:picLocks noChangeAspect="1"/>
          </p:cNvPicPr>
          <p:nvPr/>
        </p:nvPicPr>
        <p:blipFill>
          <a:blip r:embed="rId2">
            <a:extLst>
              <a:ext uri="{28A0092B-C50C-407E-A947-70E740481C1C}">
                <a14:useLocalDpi xmlns:a14="http://schemas.microsoft.com/office/drawing/2010/main" val="0"/>
              </a:ext>
            </a:extLst>
          </a:blip>
          <a:srcRect t="51759"/>
          <a:stretch>
            <a:fillRect/>
          </a:stretch>
        </p:blipFill>
        <p:spPr bwMode="auto">
          <a:xfrm>
            <a:off x="2286000" y="2678113"/>
            <a:ext cx="7200900"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4">
            <a:extLst>
              <a:ext uri="{FF2B5EF4-FFF2-40B4-BE49-F238E27FC236}">
                <a16:creationId xmlns:a16="http://schemas.microsoft.com/office/drawing/2014/main" id="{3E998EC6-364B-CA71-2076-72FAC34716C6}"/>
              </a:ext>
            </a:extLst>
          </p:cNvPr>
          <p:cNvSpPr txBox="1">
            <a:spLocks noChangeArrowheads="1"/>
          </p:cNvSpPr>
          <p:nvPr/>
        </p:nvSpPr>
        <p:spPr bwMode="auto">
          <a:xfrm>
            <a:off x="1752600" y="2057400"/>
            <a:ext cx="87630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en-US">
                <a:latin typeface="Calibri Light" panose="020F0302020204030204" pitchFamily="34" charset="0"/>
              </a:rPr>
              <a:t>What are the top two contributors to extinction?</a:t>
            </a:r>
          </a:p>
          <a:p>
            <a:pPr lvl="1" eaLnBrk="1" hangingPunct="1">
              <a:spcBef>
                <a:spcPct val="0"/>
              </a:spcBef>
              <a:buFont typeface="Arial" panose="020B0604020202020204" pitchFamily="34" charset="0"/>
              <a:buChar char="•"/>
            </a:pPr>
            <a:r>
              <a:rPr lang="en-US" altLang="en-US" sz="3200">
                <a:latin typeface="Calibri Light" panose="020F0302020204030204" pitchFamily="34" charset="0"/>
              </a:rPr>
              <a:t>Invasive species</a:t>
            </a:r>
          </a:p>
          <a:p>
            <a:pPr lvl="1" eaLnBrk="1" hangingPunct="1">
              <a:spcBef>
                <a:spcPct val="0"/>
              </a:spcBef>
              <a:buFont typeface="Arial" panose="020B0604020202020204" pitchFamily="34" charset="0"/>
              <a:buChar char="•"/>
            </a:pPr>
            <a:r>
              <a:rPr lang="en-US" altLang="en-US" sz="3200">
                <a:latin typeface="Calibri Light" panose="020F0302020204030204" pitchFamily="34" charset="0"/>
              </a:rPr>
              <a:t>Habitat fragmentation</a:t>
            </a:r>
          </a:p>
          <a:p>
            <a:pPr lvl="1" eaLnBrk="1" hangingPunct="1">
              <a:spcBef>
                <a:spcPct val="0"/>
              </a:spcBef>
              <a:buFont typeface="Arial" panose="020B0604020202020204" pitchFamily="34" charset="0"/>
              <a:buChar char="•"/>
            </a:pPr>
            <a:r>
              <a:rPr lang="en-US" altLang="en-US" sz="3200">
                <a:latin typeface="Calibri Light" panose="020F0302020204030204" pitchFamily="34" charset="0"/>
              </a:rPr>
              <a:t>Overexploitation </a:t>
            </a:r>
          </a:p>
          <a:p>
            <a:pPr lvl="1" eaLnBrk="1" hangingPunct="1">
              <a:spcBef>
                <a:spcPct val="0"/>
              </a:spcBef>
              <a:buFont typeface="Arial" panose="020B0604020202020204" pitchFamily="34" charset="0"/>
              <a:buChar char="•"/>
            </a:pPr>
            <a:r>
              <a:rPr lang="en-US" altLang="en-US" sz="3200">
                <a:latin typeface="Calibri Light" panose="020F0302020204030204" pitchFamily="34" charset="0"/>
              </a:rPr>
              <a:t>Pollution</a:t>
            </a:r>
          </a:p>
          <a:p>
            <a:pPr lvl="1" eaLnBrk="1" hangingPunct="1">
              <a:spcBef>
                <a:spcPct val="0"/>
              </a:spcBef>
              <a:buFont typeface="Arial" panose="020B0604020202020204" pitchFamily="34" charset="0"/>
              <a:buChar char="•"/>
            </a:pPr>
            <a:r>
              <a:rPr lang="en-US" altLang="en-US" sz="3200">
                <a:latin typeface="Calibri Light" panose="020F0302020204030204" pitchFamily="34" charset="0"/>
              </a:rPr>
              <a:t>Climate change</a:t>
            </a:r>
          </a:p>
          <a:p>
            <a:pPr lvl="1" eaLnBrk="1" hangingPunct="1">
              <a:spcBef>
                <a:spcPct val="0"/>
              </a:spcBef>
              <a:buFont typeface="Arial" panose="020B0604020202020204" pitchFamily="34" charset="0"/>
              <a:buChar char="•"/>
            </a:pPr>
            <a:r>
              <a:rPr lang="en-US" altLang="en-US" sz="3200">
                <a:latin typeface="Calibri Light" panose="020F0302020204030204" pitchFamily="34" charset="0"/>
              </a:rPr>
              <a:t>Disease</a:t>
            </a:r>
          </a:p>
        </p:txBody>
      </p:sp>
      <p:sp>
        <p:nvSpPr>
          <p:cNvPr id="50179" name="Rectangle 2">
            <a:extLst>
              <a:ext uri="{FF2B5EF4-FFF2-40B4-BE49-F238E27FC236}">
                <a16:creationId xmlns:a16="http://schemas.microsoft.com/office/drawing/2014/main" id="{C18E1C49-9BD0-240E-50BA-475E29C7FC07}"/>
              </a:ext>
            </a:extLst>
          </p:cNvPr>
          <p:cNvSpPr txBox="1">
            <a:spLocks noChangeArrowheads="1"/>
          </p:cNvSpPr>
          <p:nvPr/>
        </p:nvSpPr>
        <p:spPr bwMode="auto">
          <a:xfrm>
            <a:off x="1981200" y="3048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a:latin typeface="Calibri Light" panose="020F0302020204030204" pitchFamily="34" charset="0"/>
              </a:rPr>
              <a:t>Anthropocene mechanisms that can contribute to exinction</a:t>
            </a:r>
            <a:endParaRPr lang="en-US" altLang="en-US" sz="8800">
              <a:latin typeface="Calibri Light" panose="020F030202020403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a:extLst>
              <a:ext uri="{FF2B5EF4-FFF2-40B4-BE49-F238E27FC236}">
                <a16:creationId xmlns:a16="http://schemas.microsoft.com/office/drawing/2014/main" id="{6288DFFF-7594-2E4C-51B6-2C22848897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228600"/>
            <a:ext cx="6324600" cy="623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Content Placeholder 3">
            <a:extLst>
              <a:ext uri="{FF2B5EF4-FFF2-40B4-BE49-F238E27FC236}">
                <a16:creationId xmlns:a16="http://schemas.microsoft.com/office/drawing/2014/main" id="{374B487E-D216-CED9-034D-BFE94D40C70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36571" b="-2"/>
          <a:stretch>
            <a:fillRect/>
          </a:stretch>
        </p:blipFill>
        <p:spPr>
          <a:xfrm>
            <a:off x="1560513" y="2584450"/>
            <a:ext cx="5638800" cy="4062413"/>
          </a:xfrm>
        </p:spPr>
      </p:pic>
      <p:sp>
        <p:nvSpPr>
          <p:cNvPr id="2" name="Rectangle 1">
            <a:extLst>
              <a:ext uri="{FF2B5EF4-FFF2-40B4-BE49-F238E27FC236}">
                <a16:creationId xmlns:a16="http://schemas.microsoft.com/office/drawing/2014/main" id="{72DC3569-EA93-F212-0806-29708D8B8F9F}"/>
              </a:ext>
            </a:extLst>
          </p:cNvPr>
          <p:cNvSpPr/>
          <p:nvPr/>
        </p:nvSpPr>
        <p:spPr>
          <a:xfrm>
            <a:off x="4075113" y="2667000"/>
            <a:ext cx="6248400" cy="2819400"/>
          </a:xfrm>
          <a:prstGeom prst="rect">
            <a:avLst/>
          </a:prstGeom>
          <a:noFill/>
          <a:ln w="666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252" name="TextBox 2">
            <a:extLst>
              <a:ext uri="{FF2B5EF4-FFF2-40B4-BE49-F238E27FC236}">
                <a16:creationId xmlns:a16="http://schemas.microsoft.com/office/drawing/2014/main" id="{E86AE5F9-F190-F170-DA33-72156118F7E2}"/>
              </a:ext>
            </a:extLst>
          </p:cNvPr>
          <p:cNvSpPr txBox="1">
            <a:spLocks noChangeArrowheads="1"/>
          </p:cNvSpPr>
          <p:nvPr/>
        </p:nvSpPr>
        <p:spPr bwMode="auto">
          <a:xfrm>
            <a:off x="6997700" y="2584450"/>
            <a:ext cx="3463925"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dirty="0">
              <a:latin typeface="Calibri Light" panose="020F0302020204030204" pitchFamily="34" charset="0"/>
              <a:cs typeface="Calibri Light" panose="020F0302020204030204" pitchFamily="34" charset="0"/>
            </a:endParaRPr>
          </a:p>
          <a:p>
            <a:pPr>
              <a:spcBef>
                <a:spcPct val="0"/>
              </a:spcBef>
              <a:buFontTx/>
              <a:buNone/>
            </a:pPr>
            <a:r>
              <a:rPr lang="en-US" altLang="en-US" sz="2400" dirty="0">
                <a:latin typeface="Calibri Light" panose="020F0302020204030204" pitchFamily="34" charset="0"/>
                <a:cs typeface="Calibri Light" panose="020F0302020204030204" pitchFamily="34" charset="0"/>
              </a:rPr>
              <a:t>Fragmentation and human access, often through roads, leads to </a:t>
            </a:r>
          </a:p>
          <a:p>
            <a:pPr>
              <a:spcBef>
                <a:spcPct val="0"/>
              </a:spcBef>
              <a:buFontTx/>
              <a:buNone/>
            </a:pPr>
            <a:r>
              <a:rPr lang="en-US" altLang="en-US" sz="2400" dirty="0">
                <a:latin typeface="Calibri Light" panose="020F0302020204030204" pitchFamily="34" charset="0"/>
                <a:cs typeface="Calibri Light" panose="020F0302020204030204" pitchFamily="34" charset="0"/>
              </a:rPr>
              <a:t>habitat degradation and loss</a:t>
            </a:r>
            <a:endParaRPr lang="en-US" altLang="en-US" sz="2000" dirty="0">
              <a:latin typeface="Calibri Light" panose="020F0302020204030204" pitchFamily="34" charset="0"/>
              <a:cs typeface="Calibri Light" panose="020F0302020204030204" pitchFamily="34" charset="0"/>
            </a:endParaRPr>
          </a:p>
          <a:p>
            <a:pPr>
              <a:spcBef>
                <a:spcPct val="0"/>
              </a:spcBef>
              <a:buFontTx/>
              <a:buNone/>
            </a:pPr>
            <a:endParaRPr lang="en-US" altLang="en-US" sz="2000" dirty="0">
              <a:latin typeface="Calibri Light" panose="020F0302020204030204" pitchFamily="34" charset="0"/>
              <a:cs typeface="Calibri Light" panose="020F0302020204030204" pitchFamily="34" charset="0"/>
            </a:endParaRPr>
          </a:p>
        </p:txBody>
      </p:sp>
      <p:pic>
        <p:nvPicPr>
          <p:cNvPr id="53253" name="Content Placeholder 3">
            <a:extLst>
              <a:ext uri="{FF2B5EF4-FFF2-40B4-BE49-F238E27FC236}">
                <a16:creationId xmlns:a16="http://schemas.microsoft.com/office/drawing/2014/main" id="{13D207FA-61BA-EC8A-E77A-FB81B363BF53}"/>
              </a:ext>
            </a:extLst>
          </p:cNvPr>
          <p:cNvPicPr>
            <a:picLocks noChangeAspect="1"/>
          </p:cNvPicPr>
          <p:nvPr/>
        </p:nvPicPr>
        <p:blipFill>
          <a:blip r:embed="rId4">
            <a:extLst>
              <a:ext uri="{28A0092B-C50C-407E-A947-70E740481C1C}">
                <a14:useLocalDpi xmlns:a14="http://schemas.microsoft.com/office/drawing/2010/main" val="0"/>
              </a:ext>
            </a:extLst>
          </a:blip>
          <a:srcRect l="57248" t="73602" r="4443" b="2350"/>
          <a:stretch>
            <a:fillRect/>
          </a:stretch>
        </p:blipFill>
        <p:spPr bwMode="auto">
          <a:xfrm>
            <a:off x="3352800" y="522288"/>
            <a:ext cx="4914900" cy="189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Content Placeholder 3">
            <a:extLst>
              <a:ext uri="{FF2B5EF4-FFF2-40B4-BE49-F238E27FC236}">
                <a16:creationId xmlns:a16="http://schemas.microsoft.com/office/drawing/2014/main" id="{763E8E0A-359C-BDF1-446B-ACBD9B30ECF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0313" t="37032" r="17188" b="20990"/>
          <a:stretch>
            <a:fillRect/>
          </a:stretch>
        </p:blipFill>
        <p:spPr>
          <a:xfrm>
            <a:off x="2552700" y="-9525"/>
            <a:ext cx="7086600" cy="6732588"/>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Content Placeholder 3">
            <a:extLst>
              <a:ext uri="{FF2B5EF4-FFF2-40B4-BE49-F238E27FC236}">
                <a16:creationId xmlns:a16="http://schemas.microsoft.com/office/drawing/2014/main" id="{E3FCEB00-8883-6A26-D7CD-D98C96B0963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132013" y="1676400"/>
            <a:ext cx="7927975" cy="4724400"/>
          </a:xfrm>
        </p:spPr>
      </p:pic>
      <p:sp>
        <p:nvSpPr>
          <p:cNvPr id="57347" name="Title 1">
            <a:extLst>
              <a:ext uri="{FF2B5EF4-FFF2-40B4-BE49-F238E27FC236}">
                <a16:creationId xmlns:a16="http://schemas.microsoft.com/office/drawing/2014/main" id="{3A5BD7FF-F2F0-4798-DA31-8A827E1C6DE8}"/>
              </a:ext>
            </a:extLst>
          </p:cNvPr>
          <p:cNvSpPr>
            <a:spLocks noGrp="1" noChangeArrowheads="1"/>
          </p:cNvSpPr>
          <p:nvPr>
            <p:ph type="title"/>
          </p:nvPr>
        </p:nvSpPr>
        <p:spPr/>
        <p:txBody>
          <a:bodyPr/>
          <a:lstStyle/>
          <a:p>
            <a:pPr eaLnBrk="1" hangingPunct="1"/>
            <a:r>
              <a:rPr lang="en-US" altLang="en-US" dirty="0">
                <a:latin typeface="Calibri Light" panose="020F0302020204030204" pitchFamily="34" charset="0"/>
                <a:cs typeface="Calibri Light" panose="020F0302020204030204" pitchFamily="34" charset="0"/>
              </a:rPr>
              <a:t>Habitat fragmentation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1DB62E7B-74A0-DE60-3EFD-21685159EBB7}"/>
              </a:ext>
            </a:extLst>
          </p:cNvPr>
          <p:cNvSpPr>
            <a:spLocks noGrp="1" noChangeArrowheads="1"/>
          </p:cNvSpPr>
          <p:nvPr>
            <p:ph type="title"/>
          </p:nvPr>
        </p:nvSpPr>
        <p:spPr>
          <a:xfrm>
            <a:off x="152400" y="228600"/>
            <a:ext cx="12039600" cy="1143000"/>
          </a:xfrm>
        </p:spPr>
        <p:txBody>
          <a:bodyPr/>
          <a:lstStyle/>
          <a:p>
            <a:pPr eaLnBrk="1" hangingPunct="1"/>
            <a:r>
              <a:rPr lang="en-US" altLang="en-US" dirty="0">
                <a:latin typeface="Calibri Light" panose="020F0302020204030204" pitchFamily="34" charset="0"/>
                <a:cs typeface="Calibri Light" panose="020F0302020204030204" pitchFamily="34" charset="0"/>
              </a:rPr>
              <a:t>Habitat fragmentation results in island systems</a:t>
            </a:r>
          </a:p>
        </p:txBody>
      </p:sp>
      <p:pic>
        <p:nvPicPr>
          <p:cNvPr id="59395" name="Picture 3">
            <a:extLst>
              <a:ext uri="{FF2B5EF4-FFF2-40B4-BE49-F238E27FC236}">
                <a16:creationId xmlns:a16="http://schemas.microsoft.com/office/drawing/2014/main" id="{CF787BAF-7BD3-0324-BB2E-5CC014AA2DBD}"/>
              </a:ext>
            </a:extLst>
          </p:cNvPr>
          <p:cNvPicPr>
            <a:picLocks noChangeAspect="1"/>
          </p:cNvPicPr>
          <p:nvPr/>
        </p:nvPicPr>
        <p:blipFill>
          <a:blip r:embed="rId3">
            <a:extLst>
              <a:ext uri="{28A0092B-C50C-407E-A947-70E740481C1C}">
                <a14:useLocalDpi xmlns:a14="http://schemas.microsoft.com/office/drawing/2010/main" val="0"/>
              </a:ext>
            </a:extLst>
          </a:blip>
          <a:srcRect t="1387"/>
          <a:stretch>
            <a:fillRect/>
          </a:stretch>
        </p:blipFill>
        <p:spPr bwMode="auto">
          <a:xfrm>
            <a:off x="1600200" y="1444625"/>
            <a:ext cx="9256713"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CF0375BD-3EAD-D657-0C1E-F40CBE859AB7}"/>
              </a:ext>
            </a:extLst>
          </p:cNvPr>
          <p:cNvSpPr>
            <a:spLocks noGrp="1" noChangeArrowheads="1"/>
          </p:cNvSpPr>
          <p:nvPr>
            <p:ph type="title"/>
          </p:nvPr>
        </p:nvSpPr>
        <p:spPr/>
        <p:txBody>
          <a:bodyPr/>
          <a:lstStyle/>
          <a:p>
            <a:pPr eaLnBrk="1" hangingPunct="1"/>
            <a:r>
              <a:rPr lang="en-US" altLang="en-US" dirty="0">
                <a:latin typeface="Calibri Light" panose="020F0302020204030204" pitchFamily="34" charset="0"/>
                <a:cs typeface="Calibri Light" panose="020F0302020204030204" pitchFamily="34" charset="0"/>
              </a:rPr>
              <a:t>Overexploitation</a:t>
            </a:r>
          </a:p>
        </p:txBody>
      </p:sp>
      <p:pic>
        <p:nvPicPr>
          <p:cNvPr id="61443" name="Content Placeholder 3">
            <a:extLst>
              <a:ext uri="{FF2B5EF4-FFF2-40B4-BE49-F238E27FC236}">
                <a16:creationId xmlns:a16="http://schemas.microsoft.com/office/drawing/2014/main" id="{3755EA3F-F5C8-1E70-3164-B80CCEF9EB9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14400" y="1295400"/>
            <a:ext cx="4572000" cy="5429250"/>
          </a:xfrm>
        </p:spPr>
      </p:pic>
      <p:sp>
        <p:nvSpPr>
          <p:cNvPr id="61444" name="Content Placeholder 2">
            <a:extLst>
              <a:ext uri="{FF2B5EF4-FFF2-40B4-BE49-F238E27FC236}">
                <a16:creationId xmlns:a16="http://schemas.microsoft.com/office/drawing/2014/main" id="{B7860784-FF33-716A-BBEF-38DCC4E6926A}"/>
              </a:ext>
            </a:extLst>
          </p:cNvPr>
          <p:cNvSpPr txBox="1">
            <a:spLocks/>
          </p:cNvSpPr>
          <p:nvPr/>
        </p:nvSpPr>
        <p:spPr bwMode="auto">
          <a:xfrm>
            <a:off x="5638800" y="1600200"/>
            <a:ext cx="6324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a:latin typeface="Calibri Light" panose="020F0302020204030204" pitchFamily="34" charset="0"/>
              </a:rPr>
              <a:t>Overexpoitation has a size and taxon-specific bias</a:t>
            </a:r>
          </a:p>
          <a:p>
            <a:pPr eaLnBrk="1" hangingPunct="1"/>
            <a:r>
              <a:rPr lang="en-US" altLang="en-US">
                <a:latin typeface="Calibri Light" panose="020F0302020204030204" pitchFamily="34" charset="0"/>
              </a:rPr>
              <a:t>Selective impact on large-bodied mammals and birds</a:t>
            </a:r>
          </a:p>
          <a:p>
            <a:pPr eaLnBrk="1" hangingPunct="1"/>
            <a:r>
              <a:rPr lang="en-US" altLang="en-US">
                <a:latin typeface="Calibri Light" panose="020F0302020204030204" pitchFamily="34" charset="0"/>
              </a:rPr>
              <a:t>Large-bodied animals have gone extinct disproportionately earlier, leaving behind a smaller-bodied set of animals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a:extLst>
              <a:ext uri="{FF2B5EF4-FFF2-40B4-BE49-F238E27FC236}">
                <a16:creationId xmlns:a16="http://schemas.microsoft.com/office/drawing/2014/main" id="{DE14BF71-F51C-36D4-E360-0766B2423125}"/>
              </a:ext>
            </a:extLst>
          </p:cNvPr>
          <p:cNvSpPr>
            <a:spLocks noGrp="1" noChangeArrowheads="1"/>
          </p:cNvSpPr>
          <p:nvPr>
            <p:ph type="title"/>
          </p:nvPr>
        </p:nvSpPr>
        <p:spPr/>
        <p:txBody>
          <a:bodyPr/>
          <a:lstStyle/>
          <a:p>
            <a:r>
              <a:rPr lang="en-US" altLang="en-US" dirty="0">
                <a:latin typeface="Calibri Light" panose="020F0302020204030204" pitchFamily="34" charset="0"/>
                <a:cs typeface="Calibri Light" panose="020F0302020204030204" pitchFamily="34" charset="0"/>
              </a:rPr>
              <a:t>Defining biodiversity</a:t>
            </a:r>
          </a:p>
        </p:txBody>
      </p:sp>
      <p:sp>
        <p:nvSpPr>
          <p:cNvPr id="7171" name="Content Placeholder 2">
            <a:extLst>
              <a:ext uri="{FF2B5EF4-FFF2-40B4-BE49-F238E27FC236}">
                <a16:creationId xmlns:a16="http://schemas.microsoft.com/office/drawing/2014/main" id="{75921DD5-AEA7-6327-22CD-DC09592FBA21}"/>
              </a:ext>
            </a:extLst>
          </p:cNvPr>
          <p:cNvSpPr>
            <a:spLocks noGrp="1"/>
          </p:cNvSpPr>
          <p:nvPr>
            <p:ph idx="1"/>
          </p:nvPr>
        </p:nvSpPr>
        <p:spPr/>
        <p:txBody>
          <a:bodyPr/>
          <a:lstStyle/>
          <a:p>
            <a:pPr>
              <a:defRPr/>
            </a:pPr>
            <a:r>
              <a:rPr lang="en-US" altLang="en-US" sz="2200" dirty="0">
                <a:latin typeface="Calibri Light" panose="020F0302020204030204" pitchFamily="34" charset="0"/>
                <a:cs typeface="Calibri Light" panose="020F0302020204030204" pitchFamily="34" charset="0"/>
              </a:rPr>
              <a:t>As a process of identification</a:t>
            </a:r>
          </a:p>
          <a:p>
            <a:pPr>
              <a:defRPr/>
            </a:pPr>
            <a:r>
              <a:rPr lang="en-US" altLang="en-US" sz="2200" dirty="0">
                <a:latin typeface="Calibri Light" panose="020F0302020204030204" pitchFamily="34" charset="0"/>
                <a:cs typeface="Calibri Light" panose="020F0302020204030204" pitchFamily="34" charset="0"/>
              </a:rPr>
              <a:t>As a balance between extinction and speciation</a:t>
            </a:r>
          </a:p>
          <a:p>
            <a:pPr>
              <a:defRPr/>
            </a:pPr>
            <a:r>
              <a:rPr lang="en-US" altLang="en-US" sz="2200" dirty="0">
                <a:latin typeface="Calibri Light" panose="020F0302020204030204" pitchFamily="34" charset="0"/>
                <a:cs typeface="Calibri Light" panose="020F0302020204030204" pitchFamily="34" charset="0"/>
              </a:rPr>
              <a:t>As evenness and richness</a:t>
            </a:r>
          </a:p>
          <a:p>
            <a:pPr>
              <a:defRPr/>
            </a:pPr>
            <a:r>
              <a:rPr lang="en-US" altLang="en-US" sz="2200" dirty="0">
                <a:latin typeface="Calibri Light" panose="020F0302020204030204" pitchFamily="34" charset="0"/>
                <a:cs typeface="Calibri Light" panose="020F0302020204030204" pitchFamily="34" charset="0"/>
              </a:rPr>
              <a:t>As taxonomic diversity</a:t>
            </a:r>
          </a:p>
          <a:p>
            <a:pPr>
              <a:defRPr/>
            </a:pPr>
            <a:r>
              <a:rPr lang="en-US" altLang="en-US" sz="2200" dirty="0">
                <a:latin typeface="Calibri Light" panose="020F0302020204030204" pitchFamily="34" charset="0"/>
                <a:cs typeface="Calibri Light" panose="020F0302020204030204" pitchFamily="34" charset="0"/>
              </a:rPr>
              <a:t>As alpha, beta, and gamma diversity</a:t>
            </a:r>
          </a:p>
          <a:p>
            <a:pPr>
              <a:defRPr/>
            </a:pPr>
            <a:r>
              <a:rPr lang="en-US" altLang="en-US" sz="2200" dirty="0">
                <a:latin typeface="Calibri Light" panose="020F0302020204030204" pitchFamily="34" charset="0"/>
                <a:cs typeface="Calibri Light" panose="020F0302020204030204" pitchFamily="34" charset="0"/>
              </a:rPr>
              <a:t>As genetic diversity</a:t>
            </a:r>
          </a:p>
          <a:p>
            <a:pPr>
              <a:defRPr/>
            </a:pPr>
            <a:r>
              <a:rPr lang="en-US" altLang="en-US" sz="2200" dirty="0">
                <a:latin typeface="Calibri Light" panose="020F0302020204030204" pitchFamily="34" charset="0"/>
                <a:cs typeface="Calibri Light" panose="020F0302020204030204" pitchFamily="34" charset="0"/>
              </a:rPr>
              <a:t>As phylogenetic diversity</a:t>
            </a:r>
          </a:p>
          <a:p>
            <a:pPr>
              <a:defRPr/>
            </a:pPr>
            <a:r>
              <a:rPr lang="en-US" altLang="en-US" sz="2200" dirty="0">
                <a:latin typeface="Calibri Light" panose="020F0302020204030204" pitchFamily="34" charset="0"/>
                <a:cs typeface="Calibri Light" panose="020F0302020204030204" pitchFamily="34" charset="0"/>
              </a:rPr>
              <a:t>As functional diversity</a:t>
            </a:r>
          </a:p>
          <a:p>
            <a:pPr>
              <a:defRPr/>
            </a:pPr>
            <a:r>
              <a:rPr lang="en-US" altLang="en-US" sz="2200" dirty="0">
                <a:latin typeface="Calibri Light" panose="020F0302020204030204" pitchFamily="34" charset="0"/>
                <a:cs typeface="Calibri Light" panose="020F0302020204030204" pitchFamily="34" charset="0"/>
              </a:rPr>
              <a:t>As interaction diversity</a:t>
            </a:r>
          </a:p>
          <a:p>
            <a:pPr>
              <a:defRPr/>
            </a:pPr>
            <a:r>
              <a:rPr lang="en-US" altLang="en-US" sz="2200" dirty="0">
                <a:latin typeface="Calibri Light" panose="020F0302020204030204" pitchFamily="34" charset="0"/>
                <a:cs typeface="Calibri Light" panose="020F0302020204030204" pitchFamily="34" charset="0"/>
              </a:rPr>
              <a:t>As cryptic diversity</a:t>
            </a:r>
          </a:p>
          <a:p>
            <a:pPr>
              <a:defRPr/>
            </a:pPr>
            <a:r>
              <a:rPr lang="en-US" altLang="en-US" sz="2200" dirty="0">
                <a:latin typeface="Calibri Light" panose="020F0302020204030204" pitchFamily="34" charset="0"/>
                <a:cs typeface="Calibri Light" panose="020F0302020204030204" pitchFamily="34" charset="0"/>
              </a:rPr>
              <a:t>As dark diversity</a:t>
            </a:r>
          </a:p>
          <a:p>
            <a:pPr>
              <a:defRPr/>
            </a:pPr>
            <a:r>
              <a:rPr lang="en-US" altLang="en-US" sz="2200" dirty="0">
                <a:latin typeface="Calibri Light" panose="020F0302020204030204" pitchFamily="34" charset="0"/>
                <a:cs typeface="Calibri Light" panose="020F0302020204030204" pitchFamily="34" charset="0"/>
              </a:rPr>
              <a:t>As landscape diversity</a:t>
            </a:r>
          </a:p>
          <a:p>
            <a:pPr marL="0" indent="0">
              <a:buFontTx/>
              <a:buNone/>
              <a:defRPr/>
            </a:pPr>
            <a:endParaRPr lang="en-US" altLang="en-US" sz="2800" dirty="0">
              <a:latin typeface="Calibri Light" panose="020F0302020204030204" pitchFamily="34" charset="0"/>
              <a:cs typeface="Calibri Light" panose="020F030202020403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6562" name="Picture 2" descr="F7_3">
            <a:extLst>
              <a:ext uri="{FF2B5EF4-FFF2-40B4-BE49-F238E27FC236}">
                <a16:creationId xmlns:a16="http://schemas.microsoft.com/office/drawing/2014/main" id="{87BD4CD6-29A3-D882-D4F3-148A1D6075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4488" y="1219200"/>
            <a:ext cx="3429000" cy="55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ext Box 3">
            <a:extLst>
              <a:ext uri="{FF2B5EF4-FFF2-40B4-BE49-F238E27FC236}">
                <a16:creationId xmlns:a16="http://schemas.microsoft.com/office/drawing/2014/main" id="{D92A1EAA-CDB9-F40E-16FB-5F02647672DC}"/>
              </a:ext>
            </a:extLst>
          </p:cNvPr>
          <p:cNvSpPr txBox="1">
            <a:spLocks noChangeArrowheads="1"/>
          </p:cNvSpPr>
          <p:nvPr/>
        </p:nvSpPr>
        <p:spPr bwMode="auto">
          <a:xfrm>
            <a:off x="1752600" y="2514600"/>
            <a:ext cx="2209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latin typeface="Calibri Light" panose="020F0302020204030204" pitchFamily="34" charset="0"/>
                <a:cs typeface="Calibri Light" panose="020F0302020204030204" pitchFamily="34" charset="0"/>
              </a:rPr>
              <a:t>Equal </a:t>
            </a:r>
            <a:r>
              <a:rPr lang="en-US" altLang="en-US" sz="2400" b="1">
                <a:latin typeface="Calibri Light" panose="020F0302020204030204" pitchFamily="34" charset="0"/>
                <a:cs typeface="Calibri Light" panose="020F0302020204030204" pitchFamily="34" charset="0"/>
              </a:rPr>
              <a:t>richness</a:t>
            </a:r>
            <a:r>
              <a:rPr lang="en-US" altLang="en-US" sz="2400">
                <a:latin typeface="Calibri Light" panose="020F0302020204030204" pitchFamily="34" charset="0"/>
                <a:cs typeface="Calibri Light" panose="020F0302020204030204" pitchFamily="34" charset="0"/>
              </a:rPr>
              <a:t>-same number of species (10)</a:t>
            </a:r>
          </a:p>
        </p:txBody>
      </p:sp>
      <p:sp>
        <p:nvSpPr>
          <p:cNvPr id="66564" name="Line 4">
            <a:extLst>
              <a:ext uri="{FF2B5EF4-FFF2-40B4-BE49-F238E27FC236}">
                <a16:creationId xmlns:a16="http://schemas.microsoft.com/office/drawing/2014/main" id="{CDFB88CB-EAB1-9F41-1B10-5C381BE1823E}"/>
              </a:ext>
            </a:extLst>
          </p:cNvPr>
          <p:cNvSpPr>
            <a:spLocks noChangeShapeType="1"/>
          </p:cNvSpPr>
          <p:nvPr/>
        </p:nvSpPr>
        <p:spPr bwMode="auto">
          <a:xfrm flipV="1">
            <a:off x="2819400" y="1524000"/>
            <a:ext cx="1143000" cy="68580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66565" name="Line 5">
            <a:extLst>
              <a:ext uri="{FF2B5EF4-FFF2-40B4-BE49-F238E27FC236}">
                <a16:creationId xmlns:a16="http://schemas.microsoft.com/office/drawing/2014/main" id="{AA78CC24-7782-A465-7961-6774608BC932}"/>
              </a:ext>
            </a:extLst>
          </p:cNvPr>
          <p:cNvSpPr>
            <a:spLocks noChangeShapeType="1"/>
          </p:cNvSpPr>
          <p:nvPr/>
        </p:nvSpPr>
        <p:spPr bwMode="auto">
          <a:xfrm>
            <a:off x="2819400" y="5181600"/>
            <a:ext cx="1143000" cy="76200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66566" name="Text Box 6">
            <a:extLst>
              <a:ext uri="{FF2B5EF4-FFF2-40B4-BE49-F238E27FC236}">
                <a16:creationId xmlns:a16="http://schemas.microsoft.com/office/drawing/2014/main" id="{4D55EE08-3A8F-F48C-1CEA-9361FDBBCF70}"/>
              </a:ext>
            </a:extLst>
          </p:cNvPr>
          <p:cNvSpPr txBox="1">
            <a:spLocks noChangeArrowheads="1"/>
          </p:cNvSpPr>
          <p:nvPr/>
        </p:nvSpPr>
        <p:spPr bwMode="auto">
          <a:xfrm>
            <a:off x="7848600" y="1371600"/>
            <a:ext cx="2819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latin typeface="Calibri Light" panose="020F0302020204030204" pitchFamily="34" charset="0"/>
                <a:cs typeface="Calibri Light" panose="020F0302020204030204" pitchFamily="34" charset="0"/>
              </a:rPr>
              <a:t>Low </a:t>
            </a:r>
            <a:r>
              <a:rPr lang="en-US" altLang="en-US" sz="2400" b="1">
                <a:latin typeface="Calibri Light" panose="020F0302020204030204" pitchFamily="34" charset="0"/>
                <a:cs typeface="Calibri Light" panose="020F0302020204030204" pitchFamily="34" charset="0"/>
              </a:rPr>
              <a:t>evenness</a:t>
            </a:r>
            <a:r>
              <a:rPr lang="en-US" altLang="en-US" sz="2400">
                <a:latin typeface="Calibri Light" panose="020F0302020204030204" pitchFamily="34" charset="0"/>
                <a:cs typeface="Calibri Light" panose="020F0302020204030204" pitchFamily="34" charset="0"/>
              </a:rPr>
              <a:t>: elephants dominant  </a:t>
            </a:r>
            <a:r>
              <a:rPr lang="en-US" altLang="en-US" sz="2400" b="1">
                <a:latin typeface="Calibri Light" panose="020F0302020204030204" pitchFamily="34" charset="0"/>
                <a:cs typeface="Calibri Light" panose="020F0302020204030204" pitchFamily="34" charset="0"/>
              </a:rPr>
              <a:t>(Lower diversity)</a:t>
            </a:r>
          </a:p>
        </p:txBody>
      </p:sp>
      <p:sp>
        <p:nvSpPr>
          <p:cNvPr id="66567" name="Text Box 7">
            <a:extLst>
              <a:ext uri="{FF2B5EF4-FFF2-40B4-BE49-F238E27FC236}">
                <a16:creationId xmlns:a16="http://schemas.microsoft.com/office/drawing/2014/main" id="{9CC31940-5FC7-5A39-3BE8-792E9CB24298}"/>
              </a:ext>
            </a:extLst>
          </p:cNvPr>
          <p:cNvSpPr txBox="1">
            <a:spLocks noChangeArrowheads="1"/>
          </p:cNvSpPr>
          <p:nvPr/>
        </p:nvSpPr>
        <p:spPr bwMode="auto">
          <a:xfrm>
            <a:off x="7772400" y="4495800"/>
            <a:ext cx="2895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latin typeface="Calibri Light" panose="020F0302020204030204" pitchFamily="34" charset="0"/>
                <a:cs typeface="Calibri Light" panose="020F0302020204030204" pitchFamily="34" charset="0"/>
              </a:rPr>
              <a:t>High evenness </a:t>
            </a:r>
            <a:r>
              <a:rPr lang="en-US" altLang="en-US" sz="2400" b="1">
                <a:latin typeface="Calibri Light" panose="020F0302020204030204" pitchFamily="34" charset="0"/>
                <a:cs typeface="Calibri Light" panose="020F0302020204030204" pitchFamily="34" charset="0"/>
              </a:rPr>
              <a:t>(Higher diversity)</a:t>
            </a:r>
          </a:p>
        </p:txBody>
      </p:sp>
      <p:sp>
        <p:nvSpPr>
          <p:cNvPr id="66568" name="Title 1">
            <a:extLst>
              <a:ext uri="{FF2B5EF4-FFF2-40B4-BE49-F238E27FC236}">
                <a16:creationId xmlns:a16="http://schemas.microsoft.com/office/drawing/2014/main" id="{EE726B5C-7B97-3D8C-CD62-58DD750B354C}"/>
              </a:ext>
            </a:extLst>
          </p:cNvPr>
          <p:cNvSpPr>
            <a:spLocks noGrp="1" noChangeArrowheads="1"/>
          </p:cNvSpPr>
          <p:nvPr>
            <p:ph type="title"/>
          </p:nvPr>
        </p:nvSpPr>
        <p:spPr>
          <a:xfrm>
            <a:off x="2057400" y="0"/>
            <a:ext cx="8229600" cy="1143000"/>
          </a:xfrm>
        </p:spPr>
        <p:txBody>
          <a:bodyPr/>
          <a:lstStyle/>
          <a:p>
            <a:pPr marL="514350" indent="-514350" eaLnBrk="1" hangingPunct="1"/>
            <a:r>
              <a:rPr lang="en-US" altLang="en-US">
                <a:latin typeface="Calibri Light" panose="020F0302020204030204" pitchFamily="34" charset="0"/>
                <a:cs typeface="Calibri Light" panose="020F0302020204030204" pitchFamily="34" charset="0"/>
              </a:rPr>
              <a:t>As evenness and richness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3EB1DE94-20D7-1DAC-B400-B03BB19ACF1D}"/>
              </a:ext>
            </a:extLst>
          </p:cNvPr>
          <p:cNvSpPr>
            <a:spLocks noGrp="1" noChangeArrowheads="1"/>
          </p:cNvSpPr>
          <p:nvPr>
            <p:ph type="title"/>
          </p:nvPr>
        </p:nvSpPr>
        <p:spPr/>
        <p:txBody>
          <a:bodyPr/>
          <a:lstStyle/>
          <a:p>
            <a:pPr marL="514350" indent="-514350" eaLnBrk="1" hangingPunct="1"/>
            <a:r>
              <a:rPr lang="en-US" altLang="en-US">
                <a:latin typeface="Calibri Light" panose="020F0302020204030204" pitchFamily="34" charset="0"/>
                <a:cs typeface="Calibri Light" panose="020F0302020204030204" pitchFamily="34" charset="0"/>
              </a:rPr>
              <a:t>As taxonomic diversity</a:t>
            </a:r>
          </a:p>
        </p:txBody>
      </p:sp>
      <p:sp>
        <p:nvSpPr>
          <p:cNvPr id="78851" name="Content Placeholder 2">
            <a:extLst>
              <a:ext uri="{FF2B5EF4-FFF2-40B4-BE49-F238E27FC236}">
                <a16:creationId xmlns:a16="http://schemas.microsoft.com/office/drawing/2014/main" id="{9FA6B70A-7BCA-3270-30CB-27E0D7832BA9}"/>
              </a:ext>
            </a:extLst>
          </p:cNvPr>
          <p:cNvSpPr>
            <a:spLocks noGrp="1" noChangeArrowheads="1"/>
          </p:cNvSpPr>
          <p:nvPr>
            <p:ph idx="1"/>
          </p:nvPr>
        </p:nvSpPr>
        <p:spPr/>
        <p:txBody>
          <a:bodyPr/>
          <a:lstStyle/>
          <a:p>
            <a:pPr eaLnBrk="1" hangingPunct="1">
              <a:defRPr/>
            </a:pPr>
            <a:r>
              <a:rPr lang="en-US" altLang="en-US" sz="2800" dirty="0">
                <a:latin typeface="Calibri Light" panose="020F0302020204030204" pitchFamily="34" charset="0"/>
                <a:cs typeface="Calibri Light" panose="020F0302020204030204" pitchFamily="34" charset="0"/>
              </a:rPr>
              <a:t>Species diversity is only one example of taxonomic diversity, there are other taxonomic hierarchies – we can also talk about genus diversity, family diversity, order diversity:</a:t>
            </a:r>
          </a:p>
          <a:p>
            <a:pPr lvl="1" eaLnBrk="1" hangingPunct="1">
              <a:defRPr/>
            </a:pPr>
            <a:r>
              <a:rPr lang="en-US" altLang="en-US" sz="2400" dirty="0">
                <a:latin typeface="Calibri Light" panose="020F0302020204030204" pitchFamily="34" charset="0"/>
                <a:cs typeface="Calibri Light" panose="020F0302020204030204" pitchFamily="34" charset="0"/>
              </a:rPr>
              <a:t>Kingdom</a:t>
            </a:r>
          </a:p>
          <a:p>
            <a:pPr lvl="1" eaLnBrk="1" hangingPunct="1">
              <a:defRPr/>
            </a:pPr>
            <a:r>
              <a:rPr lang="en-US" altLang="en-US" sz="2400" dirty="0">
                <a:latin typeface="Calibri Light" panose="020F0302020204030204" pitchFamily="34" charset="0"/>
                <a:cs typeface="Calibri Light" panose="020F0302020204030204" pitchFamily="34" charset="0"/>
              </a:rPr>
              <a:t>Phylum</a:t>
            </a:r>
          </a:p>
          <a:p>
            <a:pPr lvl="1" eaLnBrk="1" hangingPunct="1">
              <a:defRPr/>
            </a:pPr>
            <a:r>
              <a:rPr lang="en-US" altLang="en-US" sz="2400" dirty="0">
                <a:latin typeface="Calibri Light" panose="020F0302020204030204" pitchFamily="34" charset="0"/>
                <a:cs typeface="Calibri Light" panose="020F0302020204030204" pitchFamily="34" charset="0"/>
              </a:rPr>
              <a:t>Class</a:t>
            </a:r>
          </a:p>
          <a:p>
            <a:pPr lvl="1" eaLnBrk="1" hangingPunct="1">
              <a:defRPr/>
            </a:pPr>
            <a:r>
              <a:rPr lang="en-US" altLang="en-US" sz="2400" dirty="0">
                <a:latin typeface="Calibri Light" panose="020F0302020204030204" pitchFamily="34" charset="0"/>
                <a:cs typeface="Calibri Light" panose="020F0302020204030204" pitchFamily="34" charset="0"/>
              </a:rPr>
              <a:t>Order</a:t>
            </a:r>
          </a:p>
          <a:p>
            <a:pPr lvl="1" eaLnBrk="1" hangingPunct="1">
              <a:defRPr/>
            </a:pPr>
            <a:r>
              <a:rPr lang="en-US" altLang="en-US" sz="2400" dirty="0">
                <a:latin typeface="Calibri Light" panose="020F0302020204030204" pitchFamily="34" charset="0"/>
                <a:cs typeface="Calibri Light" panose="020F0302020204030204" pitchFamily="34" charset="0"/>
              </a:rPr>
              <a:t>Family</a:t>
            </a:r>
          </a:p>
          <a:p>
            <a:pPr lvl="1" eaLnBrk="1" hangingPunct="1">
              <a:defRPr/>
            </a:pPr>
            <a:r>
              <a:rPr lang="en-US" altLang="en-US" sz="2400" dirty="0">
                <a:latin typeface="Calibri Light" panose="020F0302020204030204" pitchFamily="34" charset="0"/>
                <a:cs typeface="Calibri Light" panose="020F0302020204030204" pitchFamily="34" charset="0"/>
              </a:rPr>
              <a:t>Genus</a:t>
            </a:r>
          </a:p>
          <a:p>
            <a:pPr lvl="1" eaLnBrk="1" hangingPunct="1">
              <a:defRPr/>
            </a:pPr>
            <a:r>
              <a:rPr lang="en-US" altLang="en-US" sz="2400" dirty="0">
                <a:latin typeface="Calibri Light" panose="020F0302020204030204" pitchFamily="34" charset="0"/>
                <a:cs typeface="Calibri Light" panose="020F0302020204030204" pitchFamily="34" charset="0"/>
              </a:rPr>
              <a:t>Species </a:t>
            </a:r>
          </a:p>
          <a:p>
            <a:pPr marL="457200" lvl="1" indent="0" eaLnBrk="1" hangingPunct="1">
              <a:buFontTx/>
              <a:buNone/>
              <a:defRPr/>
            </a:pPr>
            <a:endParaRPr lang="en-US" altLang="en-US" dirty="0">
              <a:latin typeface="Calibri Light" panose="020F0302020204030204" pitchFamily="34" charset="0"/>
              <a:cs typeface="Calibri Light" panose="020F0302020204030204" pitchFamily="34" charset="0"/>
            </a:endParaRPr>
          </a:p>
          <a:p>
            <a:pPr eaLnBrk="1" hangingPunct="1">
              <a:buFontTx/>
              <a:buNone/>
              <a:defRPr/>
            </a:pPr>
            <a:endParaRPr lang="en-US" altLang="en-US" dirty="0">
              <a:latin typeface="Calibri Light" panose="020F0302020204030204" pitchFamily="34" charset="0"/>
              <a:cs typeface="Calibri Light" panose="020F030202020403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91971145-6CA0-20F0-F1DD-82A199DF6057}"/>
              </a:ext>
            </a:extLst>
          </p:cNvPr>
          <p:cNvSpPr>
            <a:spLocks noGrp="1" noChangeArrowheads="1"/>
          </p:cNvSpPr>
          <p:nvPr>
            <p:ph type="title"/>
          </p:nvPr>
        </p:nvSpPr>
        <p:spPr>
          <a:xfrm>
            <a:off x="1981200" y="228600"/>
            <a:ext cx="8229600" cy="1143000"/>
          </a:xfrm>
        </p:spPr>
        <p:txBody>
          <a:bodyPr/>
          <a:lstStyle/>
          <a:p>
            <a:r>
              <a:rPr lang="en-US" altLang="en-US">
                <a:latin typeface="Calibri Light" panose="020F0302020204030204" pitchFamily="34" charset="0"/>
                <a:cs typeface="Calibri Light" panose="020F0302020204030204" pitchFamily="34" charset="0"/>
              </a:rPr>
              <a:t>How is biodiversity defined?</a:t>
            </a:r>
          </a:p>
        </p:txBody>
      </p:sp>
      <p:sp>
        <p:nvSpPr>
          <p:cNvPr id="8195" name="Content Placeholder 2">
            <a:extLst>
              <a:ext uri="{FF2B5EF4-FFF2-40B4-BE49-F238E27FC236}">
                <a16:creationId xmlns:a16="http://schemas.microsoft.com/office/drawing/2014/main" id="{DD8D50FB-F90D-E4C6-5D59-66830C418212}"/>
              </a:ext>
            </a:extLst>
          </p:cNvPr>
          <p:cNvSpPr>
            <a:spLocks noGrp="1" noChangeArrowheads="1"/>
          </p:cNvSpPr>
          <p:nvPr>
            <p:ph idx="1"/>
          </p:nvPr>
        </p:nvSpPr>
        <p:spPr>
          <a:xfrm>
            <a:off x="342900" y="1828800"/>
            <a:ext cx="11506200" cy="4525963"/>
          </a:xfrm>
        </p:spPr>
        <p:txBody>
          <a:bodyPr/>
          <a:lstStyle/>
          <a:p>
            <a:r>
              <a:rPr lang="en-US" altLang="en-US" dirty="0">
                <a:latin typeface="Calibri Light" panose="020F0302020204030204" pitchFamily="34" charset="0"/>
                <a:cs typeface="Calibri Light" panose="020F0302020204030204" pitchFamily="34" charset="0"/>
              </a:rPr>
              <a:t>We are going to use the multidimensional concept of biodiversity, which postulates that there are many different kinds of biodiversity that are correlated </a:t>
            </a:r>
          </a:p>
          <a:p>
            <a:r>
              <a:rPr lang="en-US" altLang="en-US" dirty="0">
                <a:latin typeface="Calibri Light" panose="020F0302020204030204" pitchFamily="34" charset="0"/>
                <a:cs typeface="Calibri Light" panose="020F0302020204030204" pitchFamily="34" charset="0"/>
              </a:rPr>
              <a:t>We are going to take the position that biodiversity plays an important explanatory rule in ecology even if we don’t comprehend the relationships among all the different kinds of biodiversity</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C5C4F9-43E2-1F0B-EC02-E1894401EBAF}"/>
              </a:ext>
            </a:extLst>
          </p:cNvPr>
          <p:cNvSpPr>
            <a:spLocks noGrp="1"/>
          </p:cNvSpPr>
          <p:nvPr>
            <p:ph idx="1"/>
          </p:nvPr>
        </p:nvSpPr>
        <p:spPr>
          <a:xfrm>
            <a:off x="1066800" y="1450975"/>
            <a:ext cx="10515600" cy="5029200"/>
          </a:xfrm>
        </p:spPr>
        <p:txBody>
          <a:bodyPr rtlCol="0">
            <a:normAutofit fontScale="92500" lnSpcReduction="10000"/>
          </a:bodyPr>
          <a:lstStyle/>
          <a:p>
            <a:pPr eaLnBrk="1" fontAlgn="auto" hangingPunct="1">
              <a:spcAft>
                <a:spcPts val="0"/>
              </a:spcAft>
              <a:defRPr/>
            </a:pPr>
            <a:endParaRPr lang="en-US" b="1" dirty="0">
              <a:latin typeface="Calibri Light" panose="020F0302020204030204" pitchFamily="34" charset="0"/>
              <a:cs typeface="Calibri Light" panose="020F0302020204030204" pitchFamily="34" charset="0"/>
            </a:endParaRPr>
          </a:p>
          <a:p>
            <a:pPr eaLnBrk="1" fontAlgn="auto" hangingPunct="1">
              <a:spcAft>
                <a:spcPts val="0"/>
              </a:spcAft>
              <a:defRPr/>
            </a:pPr>
            <a:r>
              <a:rPr lang="en-US" b="1" dirty="0">
                <a:latin typeface="Calibri Light" panose="020F0302020204030204" pitchFamily="34" charset="0"/>
                <a:cs typeface="Calibri Light" panose="020F0302020204030204" pitchFamily="34" charset="0"/>
              </a:rPr>
              <a:t>Alpha (or local) diversity</a:t>
            </a:r>
            <a:r>
              <a:rPr lang="en-US" dirty="0">
                <a:latin typeface="Calibri Light" panose="020F0302020204030204" pitchFamily="34" charset="0"/>
                <a:cs typeface="Calibri Light" panose="020F0302020204030204" pitchFamily="34" charset="0"/>
              </a:rPr>
              <a:t> expresses the number of species within a given habitat.  It is the most common way that diversity is employed </a:t>
            </a:r>
          </a:p>
          <a:p>
            <a:pPr eaLnBrk="1" fontAlgn="auto" hangingPunct="1">
              <a:spcAft>
                <a:spcPts val="0"/>
              </a:spcAft>
              <a:defRPr/>
            </a:pPr>
            <a:endParaRPr lang="en-US" b="1" dirty="0">
              <a:latin typeface="Calibri Light" panose="020F0302020204030204" pitchFamily="34" charset="0"/>
              <a:cs typeface="Calibri Light" panose="020F0302020204030204" pitchFamily="34" charset="0"/>
            </a:endParaRPr>
          </a:p>
          <a:p>
            <a:pPr eaLnBrk="1" fontAlgn="auto" hangingPunct="1">
              <a:spcAft>
                <a:spcPts val="0"/>
              </a:spcAft>
              <a:defRPr/>
            </a:pPr>
            <a:r>
              <a:rPr lang="en-US" b="1" dirty="0">
                <a:latin typeface="Calibri Light" panose="020F0302020204030204" pitchFamily="34" charset="0"/>
                <a:cs typeface="Calibri Light" panose="020F0302020204030204" pitchFamily="34" charset="0"/>
              </a:rPr>
              <a:t>Beta (or turnover) diversity</a:t>
            </a:r>
            <a:r>
              <a:rPr lang="en-US" dirty="0">
                <a:latin typeface="Calibri Light" panose="020F0302020204030204" pitchFamily="34" charset="0"/>
                <a:cs typeface="Calibri Light" panose="020F0302020204030204" pitchFamily="34" charset="0"/>
              </a:rPr>
              <a:t> expresses the difference, or turnover, in species from one habitat to another.</a:t>
            </a:r>
          </a:p>
          <a:p>
            <a:pPr eaLnBrk="1" fontAlgn="auto" hangingPunct="1">
              <a:spcAft>
                <a:spcPts val="0"/>
              </a:spcAft>
              <a:defRPr/>
            </a:pPr>
            <a:endParaRPr lang="en-US" b="1" dirty="0">
              <a:latin typeface="Calibri Light" panose="020F0302020204030204" pitchFamily="34" charset="0"/>
              <a:cs typeface="Calibri Light" panose="020F0302020204030204" pitchFamily="34" charset="0"/>
            </a:endParaRPr>
          </a:p>
          <a:p>
            <a:pPr eaLnBrk="1" fontAlgn="auto" hangingPunct="1">
              <a:spcAft>
                <a:spcPts val="0"/>
              </a:spcAft>
              <a:defRPr/>
            </a:pPr>
            <a:r>
              <a:rPr lang="en-US" b="1" dirty="0">
                <a:latin typeface="Calibri Light" panose="020F0302020204030204" pitchFamily="34" charset="0"/>
                <a:cs typeface="Calibri Light" panose="020F0302020204030204" pitchFamily="34" charset="0"/>
              </a:rPr>
              <a:t>Gamma (or regional) diversity</a:t>
            </a:r>
            <a:r>
              <a:rPr lang="en-US" dirty="0">
                <a:latin typeface="Calibri Light" panose="020F0302020204030204" pitchFamily="34" charset="0"/>
                <a:cs typeface="Calibri Light" panose="020F0302020204030204" pitchFamily="34" charset="0"/>
              </a:rPr>
              <a:t>-total number of species observed in all habitats within a geographic area</a:t>
            </a:r>
          </a:p>
          <a:p>
            <a:pPr lvl="1" eaLnBrk="1" fontAlgn="auto" hangingPunct="1">
              <a:spcAft>
                <a:spcPts val="0"/>
              </a:spcAft>
              <a:defRPr/>
            </a:pPr>
            <a:endParaRPr lang="en-US" dirty="0">
              <a:latin typeface="Calibri Light" panose="020F0302020204030204" pitchFamily="34" charset="0"/>
              <a:cs typeface="Calibri Light" panose="020F0302020204030204" pitchFamily="34" charset="0"/>
            </a:endParaRPr>
          </a:p>
        </p:txBody>
      </p:sp>
      <p:sp>
        <p:nvSpPr>
          <p:cNvPr id="68611" name="Title 1">
            <a:extLst>
              <a:ext uri="{FF2B5EF4-FFF2-40B4-BE49-F238E27FC236}">
                <a16:creationId xmlns:a16="http://schemas.microsoft.com/office/drawing/2014/main" id="{27DB3469-768D-1104-A3AB-AD92E0D654E7}"/>
              </a:ext>
            </a:extLst>
          </p:cNvPr>
          <p:cNvSpPr>
            <a:spLocks noGrp="1" noChangeArrowheads="1"/>
          </p:cNvSpPr>
          <p:nvPr>
            <p:ph type="title"/>
          </p:nvPr>
        </p:nvSpPr>
        <p:spPr>
          <a:xfrm>
            <a:off x="1408113" y="274638"/>
            <a:ext cx="10174287" cy="1143000"/>
          </a:xfrm>
        </p:spPr>
        <p:txBody>
          <a:bodyPr/>
          <a:lstStyle/>
          <a:p>
            <a:pPr marL="514350" indent="-514350" eaLnBrk="1" hangingPunct="1"/>
            <a:r>
              <a:rPr lang="en-US" altLang="en-US">
                <a:latin typeface="Calibri Light" panose="020F0302020204030204" pitchFamily="34" charset="0"/>
                <a:cs typeface="Calibri Light" panose="020F0302020204030204" pitchFamily="34" charset="0"/>
              </a:rPr>
              <a:t>As alpha, beta, and gamma diversity</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9634" name="Picture 2">
            <a:extLst>
              <a:ext uri="{FF2B5EF4-FFF2-40B4-BE49-F238E27FC236}">
                <a16:creationId xmlns:a16="http://schemas.microsoft.com/office/drawing/2014/main" id="{C8A6F851-8870-AD0D-AB78-AEBB23C0E4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7563" y="104775"/>
            <a:ext cx="5476875" cy="664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0658" name="Picture 3">
            <a:extLst>
              <a:ext uri="{FF2B5EF4-FFF2-40B4-BE49-F238E27FC236}">
                <a16:creationId xmlns:a16="http://schemas.microsoft.com/office/drawing/2014/main" id="{F465EE20-B73A-FFFA-1436-CEAE5960A4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425" y="152400"/>
            <a:ext cx="9528175" cy="622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2706" name="Picture 4" descr="alphbetgam">
            <a:extLst>
              <a:ext uri="{FF2B5EF4-FFF2-40B4-BE49-F238E27FC236}">
                <a16:creationId xmlns:a16="http://schemas.microsoft.com/office/drawing/2014/main" id="{FCA4F92C-4BBA-C4D3-F6FB-1285FAF194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342900"/>
            <a:ext cx="61722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4">
            <a:extLst>
              <a:ext uri="{FF2B5EF4-FFF2-40B4-BE49-F238E27FC236}">
                <a16:creationId xmlns:a16="http://schemas.microsoft.com/office/drawing/2014/main" id="{0A8DBCC7-C514-053E-970C-1EA26D4B17DB}"/>
              </a:ext>
            </a:extLst>
          </p:cNvPr>
          <p:cNvPicPr>
            <a:picLocks noChangeAspect="1"/>
          </p:cNvPicPr>
          <p:nvPr/>
        </p:nvPicPr>
        <p:blipFill>
          <a:blip r:embed="rId3">
            <a:extLst>
              <a:ext uri="{28A0092B-C50C-407E-A947-70E740481C1C}">
                <a14:useLocalDpi xmlns:a14="http://schemas.microsoft.com/office/drawing/2010/main" val="0"/>
              </a:ext>
            </a:extLst>
          </a:blip>
          <a:srcRect l="2106" t="4845" r="13684" b="14"/>
          <a:stretch>
            <a:fillRect/>
          </a:stretch>
        </p:blipFill>
        <p:spPr bwMode="auto">
          <a:xfrm>
            <a:off x="2247900" y="-20638"/>
            <a:ext cx="7696200" cy="6832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Content Placeholder 3">
            <a:extLst>
              <a:ext uri="{FF2B5EF4-FFF2-40B4-BE49-F238E27FC236}">
                <a16:creationId xmlns:a16="http://schemas.microsoft.com/office/drawing/2014/main" id="{AB9CC3A6-0905-6502-F548-4DEFAB8A660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52588" y="304800"/>
            <a:ext cx="8728075" cy="5257800"/>
          </a:xfrm>
        </p:spPr>
      </p:pic>
      <p:sp>
        <p:nvSpPr>
          <p:cNvPr id="76803" name="Rectangle 4">
            <a:extLst>
              <a:ext uri="{FF2B5EF4-FFF2-40B4-BE49-F238E27FC236}">
                <a16:creationId xmlns:a16="http://schemas.microsoft.com/office/drawing/2014/main" id="{5DA207CF-B3FB-6807-8DC2-61F8DA3B69C5}"/>
              </a:ext>
            </a:extLst>
          </p:cNvPr>
          <p:cNvSpPr>
            <a:spLocks noChangeArrowheads="1"/>
          </p:cNvSpPr>
          <p:nvPr/>
        </p:nvSpPr>
        <p:spPr bwMode="auto">
          <a:xfrm>
            <a:off x="2514600" y="5537200"/>
            <a:ext cx="7543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Calibri" panose="020F0502020204030204" pitchFamily="34" charset="0"/>
              </a:rPr>
              <a:t>Comparison of species richness among wildlife parks. Color code: yellow = 1896–1950, green = 1950–2013. Species richness (the number of species) higher today.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C45D922-9ED0-25FD-85CE-99B4459C852B}"/>
              </a:ext>
            </a:extLst>
          </p:cNvPr>
          <p:cNvSpPr>
            <a:spLocks noGrp="1"/>
          </p:cNvSpPr>
          <p:nvPr>
            <p:ph idx="1"/>
          </p:nvPr>
        </p:nvSpPr>
        <p:spPr>
          <a:xfrm>
            <a:off x="304800" y="1155699"/>
            <a:ext cx="4038600" cy="4525963"/>
          </a:xfrm>
        </p:spPr>
        <p:txBody>
          <a:bodyPr rtlCol="0">
            <a:normAutofit fontScale="92500"/>
          </a:bodyPr>
          <a:lstStyle/>
          <a:p>
            <a:pPr eaLnBrk="1" fontAlgn="auto" hangingPunct="1">
              <a:spcAft>
                <a:spcPts val="0"/>
              </a:spcAft>
              <a:defRPr/>
            </a:pPr>
            <a:r>
              <a:rPr lang="en-US" dirty="0">
                <a:latin typeface="Calibri Light" panose="020F0302020204030204" pitchFamily="34" charset="0"/>
                <a:cs typeface="Calibri Light" panose="020F0302020204030204" pitchFamily="34" charset="0"/>
              </a:rPr>
              <a:t>Stable or increasing alpha diversity in time</a:t>
            </a:r>
          </a:p>
          <a:p>
            <a:pPr eaLnBrk="1" fontAlgn="auto" hangingPunct="1">
              <a:spcAft>
                <a:spcPts val="0"/>
              </a:spcAft>
              <a:defRPr/>
            </a:pPr>
            <a:r>
              <a:rPr lang="en-US" dirty="0">
                <a:latin typeface="Calibri Light" panose="020F0302020204030204" pitchFamily="34" charset="0"/>
                <a:cs typeface="Calibri Light" panose="020F0302020204030204" pitchFamily="34" charset="0"/>
              </a:rPr>
              <a:t>Increasing beta diversity through time</a:t>
            </a:r>
          </a:p>
          <a:p>
            <a:pPr eaLnBrk="1" fontAlgn="auto" hangingPunct="1">
              <a:spcAft>
                <a:spcPts val="0"/>
              </a:spcAft>
              <a:defRPr/>
            </a:pPr>
            <a:r>
              <a:rPr lang="en-US" dirty="0">
                <a:latin typeface="Calibri Light" panose="020F0302020204030204" pitchFamily="34" charset="0"/>
                <a:cs typeface="Calibri Light" panose="020F0302020204030204" pitchFamily="34" charset="0"/>
              </a:rPr>
              <a:t>Decreasing beta diversity through space (among parks)</a:t>
            </a:r>
          </a:p>
          <a:p>
            <a:pPr eaLnBrk="1" fontAlgn="auto" hangingPunct="1">
              <a:spcAft>
                <a:spcPts val="0"/>
              </a:spcAft>
              <a:defRPr/>
            </a:pPr>
            <a:r>
              <a:rPr lang="en-US">
                <a:latin typeface="Calibri Light" panose="020F0302020204030204" pitchFamily="34" charset="0"/>
                <a:cs typeface="Calibri Light" panose="020F0302020204030204" pitchFamily="34" charset="0"/>
              </a:rPr>
              <a:t>Decreasing gamma </a:t>
            </a:r>
            <a:r>
              <a:rPr lang="en-US" dirty="0">
                <a:latin typeface="Calibri Light" panose="020F0302020204030204" pitchFamily="34" charset="0"/>
                <a:cs typeface="Calibri Light" panose="020F0302020204030204" pitchFamily="34" charset="0"/>
              </a:rPr>
              <a:t>diversity </a:t>
            </a:r>
            <a:r>
              <a:rPr lang="en-US">
                <a:latin typeface="Calibri Light" panose="020F0302020204030204" pitchFamily="34" charset="0"/>
                <a:cs typeface="Calibri Light" panose="020F0302020204030204" pitchFamily="34" charset="0"/>
              </a:rPr>
              <a:t>over space </a:t>
            </a:r>
            <a:endParaRPr lang="en-US" dirty="0">
              <a:latin typeface="Calibri Light" panose="020F0302020204030204" pitchFamily="34" charset="0"/>
              <a:cs typeface="Calibri Light" panose="020F0302020204030204" pitchFamily="34" charset="0"/>
            </a:endParaRPr>
          </a:p>
          <a:p>
            <a:pPr lvl="1" eaLnBrk="1" fontAlgn="auto" hangingPunct="1">
              <a:spcAft>
                <a:spcPts val="0"/>
              </a:spcAft>
              <a:defRPr/>
            </a:pPr>
            <a:endParaRPr lang="en-US" dirty="0">
              <a:latin typeface="Calibri Light" panose="020F0302020204030204" pitchFamily="34" charset="0"/>
              <a:cs typeface="Calibri Light" panose="020F0302020204030204" pitchFamily="34" charset="0"/>
            </a:endParaRPr>
          </a:p>
          <a:p>
            <a:pPr marL="457200" lvl="1" indent="0" eaLnBrk="1" fontAlgn="auto" hangingPunct="1">
              <a:spcAft>
                <a:spcPts val="0"/>
              </a:spcAft>
              <a:buFontTx/>
              <a:buNone/>
              <a:defRPr/>
            </a:pPr>
            <a:endParaRPr lang="en-US" dirty="0">
              <a:latin typeface="Calibri Light" panose="020F0302020204030204" pitchFamily="34" charset="0"/>
              <a:cs typeface="Calibri Light" panose="020F0302020204030204" pitchFamily="34" charset="0"/>
            </a:endParaRPr>
          </a:p>
        </p:txBody>
      </p:sp>
      <p:pic>
        <p:nvPicPr>
          <p:cNvPr id="78851" name="Picture 4">
            <a:extLst>
              <a:ext uri="{FF2B5EF4-FFF2-40B4-BE49-F238E27FC236}">
                <a16:creationId xmlns:a16="http://schemas.microsoft.com/office/drawing/2014/main" id="{598F340A-4D0E-3A90-D9E4-750380A22260}"/>
              </a:ext>
            </a:extLst>
          </p:cNvPr>
          <p:cNvPicPr>
            <a:picLocks noChangeAspect="1"/>
          </p:cNvPicPr>
          <p:nvPr/>
        </p:nvPicPr>
        <p:blipFill>
          <a:blip r:embed="rId2">
            <a:extLst>
              <a:ext uri="{28A0092B-C50C-407E-A947-70E740481C1C}">
                <a14:useLocalDpi xmlns:a14="http://schemas.microsoft.com/office/drawing/2010/main" val="0"/>
              </a:ext>
            </a:extLst>
          </a:blip>
          <a:srcRect l="2106" t="4845" r="13684" b="14"/>
          <a:stretch>
            <a:fillRect/>
          </a:stretch>
        </p:blipFill>
        <p:spPr bwMode="auto">
          <a:xfrm>
            <a:off x="4508500" y="3175"/>
            <a:ext cx="7696200" cy="683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C0D5E1F8-7F1C-365B-A544-06187C7FC711}"/>
              </a:ext>
            </a:extLst>
          </p:cNvPr>
          <p:cNvSpPr>
            <a:spLocks noGrp="1" noChangeArrowheads="1"/>
          </p:cNvSpPr>
          <p:nvPr>
            <p:ph type="title"/>
          </p:nvPr>
        </p:nvSpPr>
        <p:spPr>
          <a:xfrm>
            <a:off x="703263" y="274638"/>
            <a:ext cx="10879137" cy="1143000"/>
          </a:xfrm>
        </p:spPr>
        <p:txBody>
          <a:bodyPr/>
          <a:lstStyle/>
          <a:p>
            <a:pPr eaLnBrk="1" hangingPunct="1"/>
            <a:r>
              <a:rPr lang="en-US" altLang="en-US">
                <a:latin typeface="Calibri Light" panose="020F0302020204030204" pitchFamily="34" charset="0"/>
                <a:cs typeface="Calibri Light" panose="020F0302020204030204" pitchFamily="34" charset="0"/>
              </a:rPr>
              <a:t>As genetic diversity</a:t>
            </a:r>
          </a:p>
        </p:txBody>
      </p:sp>
      <p:pic>
        <p:nvPicPr>
          <p:cNvPr id="79876" name="Picture 2">
            <a:extLst>
              <a:ext uri="{FF2B5EF4-FFF2-40B4-BE49-F238E27FC236}">
                <a16:creationId xmlns:a16="http://schemas.microsoft.com/office/drawing/2014/main" id="{77ECCBB4-EDFA-65BA-1876-C9500EC101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2650" y="1417638"/>
            <a:ext cx="6651625"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phic 2">
            <a:extLst>
              <a:ext uri="{FF2B5EF4-FFF2-40B4-BE49-F238E27FC236}">
                <a16:creationId xmlns:a16="http://schemas.microsoft.com/office/drawing/2014/main" id="{4D7C065F-96FB-2D86-C4F0-6ED3E1CD6F1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7200" y="2083333"/>
            <a:ext cx="4953000" cy="3171825"/>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F11A0756-F965-DA41-3B0E-0380D7AA7173}"/>
              </a:ext>
            </a:extLst>
          </p:cNvPr>
          <p:cNvSpPr>
            <a:spLocks noGrp="1" noChangeArrowheads="1"/>
          </p:cNvSpPr>
          <p:nvPr>
            <p:ph type="title"/>
          </p:nvPr>
        </p:nvSpPr>
        <p:spPr>
          <a:xfrm>
            <a:off x="6705600" y="274638"/>
            <a:ext cx="5181600" cy="1143000"/>
          </a:xfrm>
        </p:spPr>
        <p:txBody>
          <a:bodyPr/>
          <a:lstStyle/>
          <a:p>
            <a:pPr eaLnBrk="1" hangingPunct="1"/>
            <a:r>
              <a:rPr lang="en-US" altLang="en-US">
                <a:latin typeface="Calibri Light" panose="020F0302020204030204" pitchFamily="34" charset="0"/>
                <a:cs typeface="Calibri Light" panose="020F0302020204030204" pitchFamily="34" charset="0"/>
              </a:rPr>
              <a:t>As phylogenetic diversity</a:t>
            </a:r>
          </a:p>
        </p:txBody>
      </p:sp>
      <p:pic>
        <p:nvPicPr>
          <p:cNvPr id="81923" name="Picture 2">
            <a:extLst>
              <a:ext uri="{FF2B5EF4-FFF2-40B4-BE49-F238E27FC236}">
                <a16:creationId xmlns:a16="http://schemas.microsoft.com/office/drawing/2014/main" id="{6E03DEBC-D705-08E7-D67F-B85788E4A9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74638"/>
            <a:ext cx="6324600" cy="668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Text Placeholder 2">
            <a:extLst>
              <a:ext uri="{FF2B5EF4-FFF2-40B4-BE49-F238E27FC236}">
                <a16:creationId xmlns:a16="http://schemas.microsoft.com/office/drawing/2014/main" id="{6F5A21E8-9156-900A-7CD6-01A711288B92}"/>
              </a:ext>
            </a:extLst>
          </p:cNvPr>
          <p:cNvSpPr txBox="1">
            <a:spLocks/>
          </p:cNvSpPr>
          <p:nvPr/>
        </p:nvSpPr>
        <p:spPr bwMode="auto">
          <a:xfrm>
            <a:off x="7391400" y="1828800"/>
            <a:ext cx="45720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a:latin typeface="Calibri Light" panose="020F0302020204030204" pitchFamily="34" charset="0"/>
                <a:cs typeface="Calibri Light" panose="020F0302020204030204" pitchFamily="34" charset="0"/>
              </a:rPr>
              <a:t>Diversity arising from differences in species lineages based on their evolution</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2946" name="Picture 1" descr="C:\Users\JAS\Desktop\F4.large.jpg">
            <a:extLst>
              <a:ext uri="{FF2B5EF4-FFF2-40B4-BE49-F238E27FC236}">
                <a16:creationId xmlns:a16="http://schemas.microsoft.com/office/drawing/2014/main" id="{74A74ABC-C8F1-CF6D-7604-9904BA16AA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447800"/>
            <a:ext cx="8885238"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Title 1">
            <a:extLst>
              <a:ext uri="{FF2B5EF4-FFF2-40B4-BE49-F238E27FC236}">
                <a16:creationId xmlns:a16="http://schemas.microsoft.com/office/drawing/2014/main" id="{39811BD8-E526-5AA4-8022-3B49A1F67780}"/>
              </a:ext>
            </a:extLst>
          </p:cNvPr>
          <p:cNvSpPr>
            <a:spLocks noGrp="1" noChangeArrowheads="1"/>
          </p:cNvSpPr>
          <p:nvPr>
            <p:ph type="title"/>
          </p:nvPr>
        </p:nvSpPr>
        <p:spPr>
          <a:xfrm>
            <a:off x="2144713" y="152400"/>
            <a:ext cx="8229600" cy="1143000"/>
          </a:xfrm>
        </p:spPr>
        <p:txBody>
          <a:bodyPr/>
          <a:lstStyle/>
          <a:p>
            <a:pPr eaLnBrk="1" hangingPunct="1"/>
            <a:r>
              <a:rPr lang="en-US" altLang="en-US">
                <a:latin typeface="Calibri Light" panose="020F0302020204030204" pitchFamily="34" charset="0"/>
                <a:cs typeface="Calibri Light" panose="020F0302020204030204" pitchFamily="34" charset="0"/>
              </a:rPr>
              <a:t>As functional diversity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0A4E810E-D573-711B-ECF5-D409AEF5D791}"/>
              </a:ext>
            </a:extLst>
          </p:cNvPr>
          <p:cNvSpPr>
            <a:spLocks noGrp="1" noChangeArrowheads="1"/>
          </p:cNvSpPr>
          <p:nvPr>
            <p:ph type="title"/>
          </p:nvPr>
        </p:nvSpPr>
        <p:spPr/>
        <p:txBody>
          <a:bodyPr/>
          <a:lstStyle/>
          <a:p>
            <a:r>
              <a:rPr lang="en-US" altLang="en-US" dirty="0">
                <a:latin typeface="Calibri Light" panose="020F0302020204030204" pitchFamily="34" charset="0"/>
                <a:cs typeface="Calibri Light" panose="020F0302020204030204" pitchFamily="34" charset="0"/>
              </a:rPr>
              <a:t>Defining biodiversity</a:t>
            </a:r>
          </a:p>
        </p:txBody>
      </p:sp>
      <p:sp>
        <p:nvSpPr>
          <p:cNvPr id="7171" name="Content Placeholder 2">
            <a:extLst>
              <a:ext uri="{FF2B5EF4-FFF2-40B4-BE49-F238E27FC236}">
                <a16:creationId xmlns:a16="http://schemas.microsoft.com/office/drawing/2014/main" id="{91237FDD-9409-989E-95B6-41E2F6DAC6AA}"/>
              </a:ext>
            </a:extLst>
          </p:cNvPr>
          <p:cNvSpPr>
            <a:spLocks noGrp="1"/>
          </p:cNvSpPr>
          <p:nvPr>
            <p:ph idx="1"/>
          </p:nvPr>
        </p:nvSpPr>
        <p:spPr/>
        <p:txBody>
          <a:bodyPr/>
          <a:lstStyle/>
          <a:p>
            <a:pPr>
              <a:defRPr/>
            </a:pPr>
            <a:r>
              <a:rPr lang="en-US" altLang="en-US" sz="2200" dirty="0">
                <a:latin typeface="Calibri Light" panose="020F0302020204030204" pitchFamily="34" charset="0"/>
                <a:cs typeface="Calibri Light" panose="020F0302020204030204" pitchFamily="34" charset="0"/>
              </a:rPr>
              <a:t>As a process of identification</a:t>
            </a:r>
          </a:p>
          <a:p>
            <a:pPr>
              <a:defRPr/>
            </a:pPr>
            <a:r>
              <a:rPr lang="en-US" altLang="en-US" sz="2200" dirty="0">
                <a:latin typeface="Calibri Light" panose="020F0302020204030204" pitchFamily="34" charset="0"/>
                <a:cs typeface="Calibri Light" panose="020F0302020204030204" pitchFamily="34" charset="0"/>
              </a:rPr>
              <a:t>As a balance between extinction and speciation</a:t>
            </a:r>
          </a:p>
          <a:p>
            <a:pPr>
              <a:defRPr/>
            </a:pPr>
            <a:r>
              <a:rPr lang="en-US" altLang="en-US" sz="2200" dirty="0">
                <a:latin typeface="Calibri Light" panose="020F0302020204030204" pitchFamily="34" charset="0"/>
                <a:cs typeface="Calibri Light" panose="020F0302020204030204" pitchFamily="34" charset="0"/>
              </a:rPr>
              <a:t>As evenness and richness</a:t>
            </a:r>
          </a:p>
          <a:p>
            <a:pPr>
              <a:defRPr/>
            </a:pPr>
            <a:r>
              <a:rPr lang="en-US" altLang="en-US" sz="2200" dirty="0">
                <a:latin typeface="Calibri Light" panose="020F0302020204030204" pitchFamily="34" charset="0"/>
                <a:cs typeface="Calibri Light" panose="020F0302020204030204" pitchFamily="34" charset="0"/>
              </a:rPr>
              <a:t>As taxonomic diversity</a:t>
            </a:r>
          </a:p>
          <a:p>
            <a:pPr>
              <a:defRPr/>
            </a:pPr>
            <a:r>
              <a:rPr lang="en-US" altLang="en-US" sz="2200" dirty="0">
                <a:latin typeface="Calibri Light" panose="020F0302020204030204" pitchFamily="34" charset="0"/>
                <a:cs typeface="Calibri Light" panose="020F0302020204030204" pitchFamily="34" charset="0"/>
              </a:rPr>
              <a:t>As alpha, beta, and gamma diversity</a:t>
            </a:r>
          </a:p>
          <a:p>
            <a:pPr>
              <a:defRPr/>
            </a:pPr>
            <a:r>
              <a:rPr lang="en-US" altLang="en-US" sz="2200" dirty="0">
                <a:latin typeface="Calibri Light" panose="020F0302020204030204" pitchFamily="34" charset="0"/>
                <a:cs typeface="Calibri Light" panose="020F0302020204030204" pitchFamily="34" charset="0"/>
              </a:rPr>
              <a:t>As genetic diversity</a:t>
            </a:r>
          </a:p>
          <a:p>
            <a:pPr>
              <a:defRPr/>
            </a:pPr>
            <a:r>
              <a:rPr lang="en-US" altLang="en-US" sz="2200" dirty="0">
                <a:latin typeface="Calibri Light" panose="020F0302020204030204" pitchFamily="34" charset="0"/>
                <a:cs typeface="Calibri Light" panose="020F0302020204030204" pitchFamily="34" charset="0"/>
              </a:rPr>
              <a:t>As phylogenetic diversity</a:t>
            </a:r>
          </a:p>
          <a:p>
            <a:pPr>
              <a:defRPr/>
            </a:pPr>
            <a:r>
              <a:rPr lang="en-US" altLang="en-US" sz="2200" dirty="0">
                <a:latin typeface="Calibri Light" panose="020F0302020204030204" pitchFamily="34" charset="0"/>
                <a:cs typeface="Calibri Light" panose="020F0302020204030204" pitchFamily="34" charset="0"/>
              </a:rPr>
              <a:t>As functional diversity</a:t>
            </a:r>
          </a:p>
          <a:p>
            <a:pPr>
              <a:defRPr/>
            </a:pPr>
            <a:r>
              <a:rPr lang="en-US" altLang="en-US" sz="2200" dirty="0">
                <a:latin typeface="Calibri Light" panose="020F0302020204030204" pitchFamily="34" charset="0"/>
                <a:cs typeface="Calibri Light" panose="020F0302020204030204" pitchFamily="34" charset="0"/>
              </a:rPr>
              <a:t>As interaction diversity</a:t>
            </a:r>
          </a:p>
          <a:p>
            <a:pPr>
              <a:defRPr/>
            </a:pPr>
            <a:r>
              <a:rPr lang="en-US" altLang="en-US" sz="2200" dirty="0">
                <a:latin typeface="Calibri Light" panose="020F0302020204030204" pitchFamily="34" charset="0"/>
                <a:cs typeface="Calibri Light" panose="020F0302020204030204" pitchFamily="34" charset="0"/>
              </a:rPr>
              <a:t>As cryptic diversity</a:t>
            </a:r>
          </a:p>
          <a:p>
            <a:pPr>
              <a:defRPr/>
            </a:pPr>
            <a:r>
              <a:rPr lang="en-US" altLang="en-US" sz="2200" dirty="0">
                <a:latin typeface="Calibri Light" panose="020F0302020204030204" pitchFamily="34" charset="0"/>
                <a:cs typeface="Calibri Light" panose="020F0302020204030204" pitchFamily="34" charset="0"/>
              </a:rPr>
              <a:t>As dark diversity</a:t>
            </a:r>
          </a:p>
          <a:p>
            <a:pPr>
              <a:defRPr/>
            </a:pPr>
            <a:r>
              <a:rPr lang="en-US" altLang="en-US" sz="2200" dirty="0">
                <a:latin typeface="Calibri Light" panose="020F0302020204030204" pitchFamily="34" charset="0"/>
                <a:cs typeface="Calibri Light" panose="020F0302020204030204" pitchFamily="34" charset="0"/>
              </a:rPr>
              <a:t>As landscape diversity</a:t>
            </a:r>
          </a:p>
          <a:p>
            <a:pPr marL="0" indent="0">
              <a:buFontTx/>
              <a:buNone/>
              <a:defRPr/>
            </a:pPr>
            <a:endParaRPr lang="en-US" altLang="en-US" sz="2800" dirty="0">
              <a:latin typeface="Calibri Light" panose="020F0302020204030204" pitchFamily="34" charset="0"/>
              <a:cs typeface="Calibri Light" panose="020F030202020403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A30E9D18-CA9A-A136-9C04-3950DC1F0470}"/>
              </a:ext>
            </a:extLst>
          </p:cNvPr>
          <p:cNvSpPr>
            <a:spLocks noGrp="1" noChangeArrowheads="1"/>
          </p:cNvSpPr>
          <p:nvPr>
            <p:ph type="title"/>
          </p:nvPr>
        </p:nvSpPr>
        <p:spPr>
          <a:xfrm>
            <a:off x="-725488" y="274638"/>
            <a:ext cx="13071476" cy="1143000"/>
          </a:xfrm>
        </p:spPr>
        <p:txBody>
          <a:bodyPr/>
          <a:lstStyle/>
          <a:p>
            <a:pPr eaLnBrk="1" hangingPunct="1"/>
            <a:r>
              <a:rPr lang="en-US" altLang="en-US">
                <a:latin typeface="Calibri Light" panose="020F0302020204030204" pitchFamily="34" charset="0"/>
                <a:cs typeface="Calibri Light" panose="020F0302020204030204" pitchFamily="34" charset="0"/>
              </a:rPr>
              <a:t>As interaction diversity</a:t>
            </a:r>
          </a:p>
        </p:txBody>
      </p:sp>
      <p:sp>
        <p:nvSpPr>
          <p:cNvPr id="84995" name="Content Placeholder 2">
            <a:extLst>
              <a:ext uri="{FF2B5EF4-FFF2-40B4-BE49-F238E27FC236}">
                <a16:creationId xmlns:a16="http://schemas.microsoft.com/office/drawing/2014/main" id="{DEC73A98-AE59-5991-8FB2-CE11765C0C29}"/>
              </a:ext>
            </a:extLst>
          </p:cNvPr>
          <p:cNvSpPr>
            <a:spLocks noGrp="1" noChangeArrowheads="1"/>
          </p:cNvSpPr>
          <p:nvPr>
            <p:ph idx="1"/>
          </p:nvPr>
        </p:nvSpPr>
        <p:spPr>
          <a:xfrm>
            <a:off x="685800" y="1600200"/>
            <a:ext cx="10439400" cy="4525963"/>
          </a:xfrm>
        </p:spPr>
        <p:txBody>
          <a:bodyPr/>
          <a:lstStyle/>
          <a:p>
            <a:pPr eaLnBrk="1" hangingPunct="1"/>
            <a:r>
              <a:rPr lang="en-US" altLang="en-US">
                <a:latin typeface="Calibri Light" panose="020F0302020204030204" pitchFamily="34" charset="0"/>
                <a:cs typeface="Calibri Light" panose="020F0302020204030204" pitchFamily="34" charset="0"/>
              </a:rPr>
              <a:t>Measure of the number and kinds of biotic interactions. The two plots below differ in the number of predatory interactions among trophic levels. </a:t>
            </a:r>
          </a:p>
        </p:txBody>
      </p:sp>
      <p:pic>
        <p:nvPicPr>
          <p:cNvPr id="84996" name="Picture 3">
            <a:extLst>
              <a:ext uri="{FF2B5EF4-FFF2-40B4-BE49-F238E27FC236}">
                <a16:creationId xmlns:a16="http://schemas.microsoft.com/office/drawing/2014/main" id="{29618186-448C-562A-C607-46DA43A237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0288" y="3429000"/>
            <a:ext cx="9872662" cy="298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0CB21235-9906-4373-2824-586B5063BF07}"/>
              </a:ext>
            </a:extLst>
          </p:cNvPr>
          <p:cNvSpPr>
            <a:spLocks noGrp="1" noChangeArrowheads="1"/>
          </p:cNvSpPr>
          <p:nvPr>
            <p:ph type="title"/>
          </p:nvPr>
        </p:nvSpPr>
        <p:spPr>
          <a:xfrm>
            <a:off x="609600" y="274638"/>
            <a:ext cx="5791200" cy="1143000"/>
          </a:xfrm>
        </p:spPr>
        <p:txBody>
          <a:bodyPr/>
          <a:lstStyle/>
          <a:p>
            <a:pPr eaLnBrk="1" hangingPunct="1"/>
            <a:r>
              <a:rPr lang="en-US" altLang="en-US">
                <a:latin typeface="Calibri Light" panose="020F0302020204030204" pitchFamily="34" charset="0"/>
                <a:cs typeface="Calibri Light" panose="020F0302020204030204" pitchFamily="34" charset="0"/>
              </a:rPr>
              <a:t>Dark diversity</a:t>
            </a:r>
          </a:p>
        </p:txBody>
      </p:sp>
      <p:sp>
        <p:nvSpPr>
          <p:cNvPr id="87043" name="Content Placeholder 2">
            <a:extLst>
              <a:ext uri="{FF2B5EF4-FFF2-40B4-BE49-F238E27FC236}">
                <a16:creationId xmlns:a16="http://schemas.microsoft.com/office/drawing/2014/main" id="{2D3D10E0-9222-F923-FD09-20B989E6F735}"/>
              </a:ext>
            </a:extLst>
          </p:cNvPr>
          <p:cNvSpPr>
            <a:spLocks noGrp="1" noChangeArrowheads="1"/>
          </p:cNvSpPr>
          <p:nvPr>
            <p:ph idx="1"/>
          </p:nvPr>
        </p:nvSpPr>
        <p:spPr>
          <a:xfrm>
            <a:off x="533400" y="1600200"/>
            <a:ext cx="6019800" cy="4525963"/>
          </a:xfrm>
        </p:spPr>
        <p:txBody>
          <a:bodyPr/>
          <a:lstStyle/>
          <a:p>
            <a:pPr eaLnBrk="1" hangingPunct="1"/>
            <a:r>
              <a:rPr lang="en-US" altLang="en-US">
                <a:latin typeface="Calibri Light" panose="020F0302020204030204" pitchFamily="34" charset="0"/>
                <a:cs typeface="Calibri Light" panose="020F0302020204030204" pitchFamily="34" charset="0"/>
              </a:rPr>
              <a:t>All species in the region that can </a:t>
            </a:r>
            <a:r>
              <a:rPr lang="en-US" altLang="en-US" i="1">
                <a:latin typeface="Calibri Light" panose="020F0302020204030204" pitchFamily="34" charset="0"/>
                <a:cs typeface="Calibri Light" panose="020F0302020204030204" pitchFamily="34" charset="0"/>
              </a:rPr>
              <a:t>potentially</a:t>
            </a:r>
            <a:r>
              <a:rPr lang="en-US" altLang="en-US">
                <a:latin typeface="Calibri Light" panose="020F0302020204030204" pitchFamily="34" charset="0"/>
                <a:cs typeface="Calibri Light" panose="020F0302020204030204" pitchFamily="34" charset="0"/>
              </a:rPr>
              <a:t> inhabit a defined set of local ecological conditions but may not be noted as present .  </a:t>
            </a:r>
          </a:p>
          <a:p>
            <a:pPr eaLnBrk="1" hangingPunct="1"/>
            <a:r>
              <a:rPr lang="en-US" altLang="en-US">
                <a:latin typeface="Calibri Light" panose="020F0302020204030204" pitchFamily="34" charset="0"/>
                <a:cs typeface="Calibri Light" panose="020F0302020204030204" pitchFamily="34" charset="0"/>
              </a:rPr>
              <a:t>The dark diversity for the grassland under study would  include species D and E as they occur in the same habitat nearby.</a:t>
            </a:r>
          </a:p>
        </p:txBody>
      </p:sp>
      <p:pic>
        <p:nvPicPr>
          <p:cNvPr id="87044" name="Picture 1">
            <a:extLst>
              <a:ext uri="{FF2B5EF4-FFF2-40B4-BE49-F238E27FC236}">
                <a16:creationId xmlns:a16="http://schemas.microsoft.com/office/drawing/2014/main" id="{6BF63BF6-6FD7-BCF7-914E-DFD1061817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274638"/>
            <a:ext cx="5699125"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a:extLst>
              <a:ext uri="{FF2B5EF4-FFF2-40B4-BE49-F238E27FC236}">
                <a16:creationId xmlns:a16="http://schemas.microsoft.com/office/drawing/2014/main" id="{205ECFF6-4C3E-07CB-2672-7938FFF8A0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708" r="18544" b="8377"/>
          <a:stretch>
            <a:fillRect/>
          </a:stretch>
        </p:blipFill>
        <p:spPr bwMode="auto">
          <a:xfrm>
            <a:off x="3124200" y="76200"/>
            <a:ext cx="6119813"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a:extLst>
              <a:ext uri="{FF2B5EF4-FFF2-40B4-BE49-F238E27FC236}">
                <a16:creationId xmlns:a16="http://schemas.microsoft.com/office/drawing/2014/main" id="{23B8CE47-DDDC-7292-18AB-D262365C1C25}"/>
              </a:ext>
            </a:extLst>
          </p:cNvPr>
          <p:cNvSpPr>
            <a:spLocks noGrp="1" noChangeArrowheads="1"/>
          </p:cNvSpPr>
          <p:nvPr>
            <p:ph type="title"/>
          </p:nvPr>
        </p:nvSpPr>
        <p:spPr>
          <a:xfrm>
            <a:off x="609600" y="274638"/>
            <a:ext cx="4953000" cy="1143000"/>
          </a:xfrm>
        </p:spPr>
        <p:txBody>
          <a:bodyPr/>
          <a:lstStyle/>
          <a:p>
            <a:pPr eaLnBrk="1" hangingPunct="1"/>
            <a:r>
              <a:rPr lang="en-US" altLang="en-US">
                <a:latin typeface="Calibri Light" panose="020F0302020204030204" pitchFamily="34" charset="0"/>
                <a:cs typeface="Calibri Light" panose="020F0302020204030204" pitchFamily="34" charset="0"/>
              </a:rPr>
              <a:t>As cryptic diversity</a:t>
            </a:r>
          </a:p>
        </p:txBody>
      </p:sp>
      <p:sp>
        <p:nvSpPr>
          <p:cNvPr id="3" name="Content Placeholder 2">
            <a:extLst>
              <a:ext uri="{FF2B5EF4-FFF2-40B4-BE49-F238E27FC236}">
                <a16:creationId xmlns:a16="http://schemas.microsoft.com/office/drawing/2014/main" id="{35230A9B-7837-9E8A-F2AF-68447A4B7212}"/>
              </a:ext>
            </a:extLst>
          </p:cNvPr>
          <p:cNvSpPr>
            <a:spLocks noGrp="1"/>
          </p:cNvSpPr>
          <p:nvPr>
            <p:ph idx="1"/>
          </p:nvPr>
        </p:nvSpPr>
        <p:spPr>
          <a:xfrm>
            <a:off x="304800" y="1676400"/>
            <a:ext cx="6400800" cy="4525963"/>
          </a:xfrm>
        </p:spPr>
        <p:txBody>
          <a:bodyPr rtlCol="0">
            <a:normAutofit lnSpcReduction="10000"/>
          </a:bodyPr>
          <a:lstStyle/>
          <a:p>
            <a:pPr eaLnBrk="1" fontAlgn="auto" hangingPunct="1">
              <a:spcAft>
                <a:spcPts val="0"/>
              </a:spcAft>
              <a:defRPr/>
            </a:pPr>
            <a:r>
              <a:rPr lang="en-US" dirty="0">
                <a:latin typeface="Calibri Light" panose="020F0302020204030204" pitchFamily="34" charset="0"/>
                <a:cs typeface="Calibri Light" panose="020F0302020204030204" pitchFamily="34" charset="0"/>
              </a:rPr>
              <a:t>Undetected or unnoticed biodiversity: organisms are too small, reclusive, isolated, or similar in appearance to get counted</a:t>
            </a:r>
          </a:p>
          <a:p>
            <a:pPr eaLnBrk="1" fontAlgn="auto" hangingPunct="1">
              <a:spcAft>
                <a:spcPts val="0"/>
              </a:spcAft>
              <a:defRPr/>
            </a:pPr>
            <a:r>
              <a:rPr lang="en-US" dirty="0">
                <a:latin typeface="Calibri Light" panose="020F0302020204030204" pitchFamily="34" charset="0"/>
                <a:cs typeface="Calibri Light" panose="020F0302020204030204" pitchFamily="34" charset="0"/>
              </a:rPr>
              <a:t>Human visual perception cannot adequately recognize extent of biodiversity</a:t>
            </a:r>
          </a:p>
          <a:p>
            <a:pPr eaLnBrk="1" fontAlgn="auto" hangingPunct="1">
              <a:spcAft>
                <a:spcPts val="0"/>
              </a:spcAft>
              <a:defRPr/>
            </a:pPr>
            <a:r>
              <a:rPr lang="en-US" dirty="0">
                <a:latin typeface="Calibri Light" panose="020F0302020204030204" pitchFamily="34" charset="0"/>
                <a:cs typeface="Calibri Light" panose="020F0302020204030204" pitchFamily="34" charset="0"/>
              </a:rPr>
              <a:t>Identification aided by molecular genetics</a:t>
            </a:r>
          </a:p>
          <a:p>
            <a:pPr eaLnBrk="1" fontAlgn="auto" hangingPunct="1">
              <a:spcAft>
                <a:spcPts val="0"/>
              </a:spcAft>
              <a:defRPr/>
            </a:pPr>
            <a:endParaRPr lang="en-US" dirty="0">
              <a:latin typeface="Calibri Light" panose="020F0302020204030204" pitchFamily="34" charset="0"/>
              <a:cs typeface="Calibri Light" panose="020F0302020204030204" pitchFamily="34" charset="0"/>
            </a:endParaRPr>
          </a:p>
          <a:p>
            <a:pPr eaLnBrk="1" fontAlgn="auto" hangingPunct="1">
              <a:spcAft>
                <a:spcPts val="0"/>
              </a:spcAft>
              <a:defRPr/>
            </a:pPr>
            <a:endParaRPr lang="en-US" dirty="0">
              <a:latin typeface="Calibri Light" panose="020F0302020204030204" pitchFamily="34" charset="0"/>
              <a:cs typeface="Calibri Light" panose="020F0302020204030204" pitchFamily="34" charset="0"/>
            </a:endParaRPr>
          </a:p>
          <a:p>
            <a:pPr eaLnBrk="1" fontAlgn="auto" hangingPunct="1">
              <a:spcAft>
                <a:spcPts val="0"/>
              </a:spcAft>
              <a:buFontTx/>
              <a:buNone/>
              <a:defRPr/>
            </a:pPr>
            <a:endParaRPr lang="en-US" dirty="0">
              <a:latin typeface="Calibri Light" panose="020F0302020204030204" pitchFamily="34" charset="0"/>
              <a:cs typeface="Calibri Light" panose="020F0302020204030204" pitchFamily="34" charset="0"/>
            </a:endParaRPr>
          </a:p>
        </p:txBody>
      </p:sp>
      <p:pic>
        <p:nvPicPr>
          <p:cNvPr id="90116" name="Picture 1">
            <a:extLst>
              <a:ext uri="{FF2B5EF4-FFF2-40B4-BE49-F238E27FC236}">
                <a16:creationId xmlns:a16="http://schemas.microsoft.com/office/drawing/2014/main" id="{196050AB-C25C-DD43-EDE2-221B4EC243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74638"/>
            <a:ext cx="5105400" cy="646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8EEC55E5-9457-4189-CDEE-05CF6BC5D5BB}"/>
              </a:ext>
            </a:extLst>
          </p:cNvPr>
          <p:cNvSpPr>
            <a:spLocks noGrp="1" noChangeArrowheads="1"/>
          </p:cNvSpPr>
          <p:nvPr>
            <p:ph type="title"/>
          </p:nvPr>
        </p:nvSpPr>
        <p:spPr/>
        <p:txBody>
          <a:bodyPr/>
          <a:lstStyle/>
          <a:p>
            <a:pPr eaLnBrk="1" hangingPunct="1"/>
            <a:r>
              <a:rPr lang="en-US" altLang="en-US">
                <a:latin typeface="Calibri Light" panose="020F0302020204030204" pitchFamily="34" charset="0"/>
                <a:cs typeface="Calibri Light" panose="020F0302020204030204" pitchFamily="34" charset="0"/>
              </a:rPr>
              <a:t>As landscape diversity</a:t>
            </a:r>
          </a:p>
        </p:txBody>
      </p:sp>
      <p:sp>
        <p:nvSpPr>
          <p:cNvPr id="92163" name="Content Placeholder 2">
            <a:extLst>
              <a:ext uri="{FF2B5EF4-FFF2-40B4-BE49-F238E27FC236}">
                <a16:creationId xmlns:a16="http://schemas.microsoft.com/office/drawing/2014/main" id="{5C4433E9-ACE5-6B10-B0D5-F79EDB3387F1}"/>
              </a:ext>
            </a:extLst>
          </p:cNvPr>
          <p:cNvSpPr>
            <a:spLocks noGrp="1" noChangeArrowheads="1"/>
          </p:cNvSpPr>
          <p:nvPr>
            <p:ph idx="1"/>
          </p:nvPr>
        </p:nvSpPr>
        <p:spPr>
          <a:xfrm>
            <a:off x="792163" y="1417638"/>
            <a:ext cx="10972800" cy="4525962"/>
          </a:xfrm>
        </p:spPr>
        <p:txBody>
          <a:bodyPr/>
          <a:lstStyle/>
          <a:p>
            <a:pPr eaLnBrk="1" hangingPunct="1"/>
            <a:r>
              <a:rPr lang="en-US" altLang="en-US">
                <a:latin typeface="Calibri Light" panose="020F0302020204030204" pitchFamily="34" charset="0"/>
                <a:cs typeface="Calibri Light" panose="020F0302020204030204" pitchFamily="34" charset="0"/>
              </a:rPr>
              <a:t>Number and size of different habitat patch types within a landscape</a:t>
            </a:r>
          </a:p>
        </p:txBody>
      </p:sp>
      <p:pic>
        <p:nvPicPr>
          <p:cNvPr id="92164" name="Picture 4" descr="http://ecotope.org/about/about_images/zhangqing_patches.jpg">
            <a:extLst>
              <a:ext uri="{FF2B5EF4-FFF2-40B4-BE49-F238E27FC236}">
                <a16:creationId xmlns:a16="http://schemas.microsoft.com/office/drawing/2014/main" id="{BF823158-36C2-23BC-AF43-AB2B031973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635250"/>
            <a:ext cx="4371975" cy="394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6" descr="http://ecotope.org/about/about_images/dianbai_landscape_2003-1.jpg">
            <a:extLst>
              <a:ext uri="{FF2B5EF4-FFF2-40B4-BE49-F238E27FC236}">
                <a16:creationId xmlns:a16="http://schemas.microsoft.com/office/drawing/2014/main" id="{549B070B-2E0B-BF82-2B79-E097F8E7BB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4875" y="2538413"/>
            <a:ext cx="5386388" cy="404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1386D-7C0B-8AB0-8346-C2AA33FDCD6A}"/>
              </a:ext>
            </a:extLst>
          </p:cNvPr>
          <p:cNvSpPr>
            <a:spLocks noGrp="1"/>
          </p:cNvSpPr>
          <p:nvPr>
            <p:ph type="title"/>
          </p:nvPr>
        </p:nvSpPr>
        <p:spPr>
          <a:xfrm>
            <a:off x="76199" y="304800"/>
            <a:ext cx="12039600" cy="1143000"/>
          </a:xfrm>
        </p:spPr>
        <p:txBody>
          <a:bodyPr/>
          <a:lstStyle/>
          <a:p>
            <a:r>
              <a:rPr lang="en-US" sz="3600" b="0" i="0" u="none" strike="noStrike" baseline="0" dirty="0">
                <a:solidFill>
                  <a:srgbClr val="000000"/>
                </a:solidFill>
                <a:latin typeface="Calibri Light" panose="020F0302020204030204" pitchFamily="34" charset="0"/>
                <a:cs typeface="Calibri Light" panose="020F0302020204030204" pitchFamily="34" charset="0"/>
              </a:rPr>
              <a:t>Detecting accurate global biodiversity trends using local richness is limited with current approaches.</a:t>
            </a:r>
            <a:endParaRPr lang="en-US" sz="3600" dirty="0"/>
          </a:p>
        </p:txBody>
      </p:sp>
      <p:pic>
        <p:nvPicPr>
          <p:cNvPr id="5" name="Content Placeholder 4">
            <a:extLst>
              <a:ext uri="{FF2B5EF4-FFF2-40B4-BE49-F238E27FC236}">
                <a16:creationId xmlns:a16="http://schemas.microsoft.com/office/drawing/2014/main" id="{DD8D9658-DBE6-F5BB-2DF3-31481BB78E38}"/>
              </a:ext>
            </a:extLst>
          </p:cNvPr>
          <p:cNvPicPr>
            <a:picLocks noGrp="1" noChangeAspect="1"/>
          </p:cNvPicPr>
          <p:nvPr>
            <p:ph idx="1"/>
          </p:nvPr>
        </p:nvPicPr>
        <p:blipFill rotWithShape="1">
          <a:blip r:embed="rId3"/>
          <a:srcRect t="12398"/>
          <a:stretch/>
        </p:blipFill>
        <p:spPr>
          <a:xfrm>
            <a:off x="1600200" y="1447800"/>
            <a:ext cx="9525000" cy="5338955"/>
          </a:xfrm>
        </p:spPr>
      </p:pic>
    </p:spTree>
    <p:extLst>
      <p:ext uri="{BB962C8B-B14F-4D97-AF65-F5344CB8AC3E}">
        <p14:creationId xmlns:p14="http://schemas.microsoft.com/office/powerpoint/2010/main" val="6403458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93BB00-C7B8-7013-ECC0-199EA94BDF55}"/>
              </a:ext>
            </a:extLst>
          </p:cNvPr>
          <p:cNvSpPr>
            <a:spLocks noGrp="1"/>
          </p:cNvSpPr>
          <p:nvPr>
            <p:ph idx="1"/>
          </p:nvPr>
        </p:nvSpPr>
        <p:spPr>
          <a:xfrm>
            <a:off x="609600" y="381000"/>
            <a:ext cx="10972800" cy="5745163"/>
          </a:xfrm>
        </p:spPr>
        <p:txBody>
          <a:bodyPr/>
          <a:lstStyle/>
          <a:p>
            <a:pPr algn="l"/>
            <a:endParaRPr lang="en-US" sz="2800" b="0" i="0" u="none" strike="noStrike" baseline="0" dirty="0">
              <a:solidFill>
                <a:srgbClr val="000000"/>
              </a:solidFill>
              <a:latin typeface="Calibri Light" panose="020F0302020204030204" pitchFamily="34" charset="0"/>
              <a:cs typeface="Calibri Light" panose="020F0302020204030204" pitchFamily="34" charset="0"/>
            </a:endParaRPr>
          </a:p>
          <a:p>
            <a:pPr algn="l"/>
            <a:r>
              <a:rPr lang="en-US" sz="2800" b="0" i="0" u="none" strike="noStrike" baseline="0" dirty="0">
                <a:solidFill>
                  <a:srgbClr val="000000"/>
                </a:solidFill>
                <a:latin typeface="Calibri Light" panose="020F0302020204030204" pitchFamily="34" charset="0"/>
                <a:cs typeface="Calibri Light" panose="020F0302020204030204" pitchFamily="34" charset="0"/>
              </a:rPr>
              <a:t>A monitoring network with hundreds of sites could detect global change in species richness over a 30-year period, </a:t>
            </a:r>
          </a:p>
          <a:p>
            <a:pPr algn="l"/>
            <a:r>
              <a:rPr lang="en-US" sz="2800" dirty="0">
                <a:solidFill>
                  <a:srgbClr val="000000"/>
                </a:solidFill>
                <a:latin typeface="Calibri Light" panose="020F0302020204030204" pitchFamily="34" charset="0"/>
                <a:cs typeface="Calibri Light" panose="020F0302020204030204" pitchFamily="34" charset="0"/>
              </a:rPr>
              <a:t>However, the </a:t>
            </a:r>
            <a:r>
              <a:rPr lang="en-US" sz="2800" b="0" i="0" u="none" strike="noStrike" baseline="0" dirty="0">
                <a:solidFill>
                  <a:srgbClr val="000000"/>
                </a:solidFill>
                <a:latin typeface="Calibri Light" panose="020F0302020204030204" pitchFamily="34" charset="0"/>
                <a:cs typeface="Calibri Light" panose="020F0302020204030204" pitchFamily="34" charset="0"/>
              </a:rPr>
              <a:t>number of sites needed for accurately detecting trends doubles for a ten-year period, increases 10-fold for three years change detection, and annual trends are undetectable. </a:t>
            </a:r>
          </a:p>
          <a:p>
            <a:pPr algn="l"/>
            <a:r>
              <a:rPr lang="en-US" sz="2800" b="0" i="0" u="none" strike="noStrike" baseline="0" dirty="0">
                <a:solidFill>
                  <a:srgbClr val="000000"/>
                </a:solidFill>
                <a:latin typeface="Calibri Light" panose="020F0302020204030204" pitchFamily="34" charset="0"/>
                <a:cs typeface="Calibri Light" panose="020F0302020204030204" pitchFamily="34" charset="0"/>
              </a:rPr>
              <a:t>Where you sampled can also reduce the ability to detect negative global biodiversity trends and can even </a:t>
            </a:r>
            <a:r>
              <a:rPr lang="en-US" sz="2800" dirty="0">
                <a:solidFill>
                  <a:srgbClr val="000000"/>
                </a:solidFill>
                <a:latin typeface="Calibri Light" panose="020F0302020204030204" pitchFamily="34" charset="0"/>
                <a:cs typeface="Calibri Light" panose="020F0302020204030204" pitchFamily="34" charset="0"/>
              </a:rPr>
              <a:t>yield </a:t>
            </a:r>
            <a:r>
              <a:rPr lang="en-US" sz="2800" b="0" i="0" u="none" strike="noStrike" baseline="0" dirty="0">
                <a:solidFill>
                  <a:srgbClr val="000000"/>
                </a:solidFill>
                <a:latin typeface="Calibri Light" panose="020F0302020204030204" pitchFamily="34" charset="0"/>
                <a:cs typeface="Calibri Light" panose="020F0302020204030204" pitchFamily="34" charset="0"/>
              </a:rPr>
              <a:t>positive trends. </a:t>
            </a:r>
          </a:p>
          <a:p>
            <a:pPr algn="l"/>
            <a:r>
              <a:rPr lang="en-US" sz="2800" b="0" i="0" u="none" strike="noStrike" baseline="0" dirty="0">
                <a:solidFill>
                  <a:srgbClr val="000000"/>
                </a:solidFill>
                <a:latin typeface="Calibri Light" panose="020F0302020204030204" pitchFamily="34" charset="0"/>
                <a:cs typeface="Calibri Light" panose="020F0302020204030204" pitchFamily="34" charset="0"/>
              </a:rPr>
              <a:t>Global scales may not be useful for pinpointing species numbers and changes through time except over </a:t>
            </a:r>
            <a:r>
              <a:rPr lang="en-US" sz="2800" b="0" i="0" u="none" strike="noStrike" baseline="0">
                <a:solidFill>
                  <a:srgbClr val="000000"/>
                </a:solidFill>
                <a:latin typeface="Calibri Light" panose="020F0302020204030204" pitchFamily="34" charset="0"/>
                <a:cs typeface="Calibri Light" panose="020F0302020204030204" pitchFamily="34" charset="0"/>
              </a:rPr>
              <a:t>multi-decadal scales.</a:t>
            </a:r>
            <a:endParaRPr lang="en-US" sz="2800" b="0" i="0" u="none" strike="noStrike" baseline="0" dirty="0">
              <a:solidFill>
                <a:srgbClr val="000000"/>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7997527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34D0D-6C13-3F53-485D-4BC38608699A}"/>
              </a:ext>
            </a:extLst>
          </p:cNvPr>
          <p:cNvSpPr>
            <a:spLocks noGrp="1"/>
          </p:cNvSpPr>
          <p:nvPr>
            <p:ph type="title"/>
          </p:nvPr>
        </p:nvSpPr>
        <p:spPr>
          <a:xfrm>
            <a:off x="609600" y="152400"/>
            <a:ext cx="10972800" cy="1143000"/>
          </a:xfrm>
        </p:spPr>
        <p:txBody>
          <a:bodyPr rtlCol="0">
            <a:normAutofit fontScale="90000"/>
          </a:bodyPr>
          <a:lstStyle/>
          <a:p>
            <a:pPr eaLnBrk="1" fontAlgn="auto" hangingPunct="1">
              <a:spcAft>
                <a:spcPts val="0"/>
              </a:spcAft>
              <a:defRPr/>
            </a:pPr>
            <a:r>
              <a:rPr lang="en-US" dirty="0">
                <a:latin typeface="Calibri Light" panose="020F0302020204030204" pitchFamily="34" charset="0"/>
                <a:cs typeface="Calibri Light" panose="020F0302020204030204" pitchFamily="34" charset="0"/>
              </a:rPr>
              <a:t>So how do you measure biodiversity? The multidimensional approach</a:t>
            </a:r>
          </a:p>
        </p:txBody>
      </p:sp>
      <p:pic>
        <p:nvPicPr>
          <p:cNvPr id="93187" name="Picture 2">
            <a:extLst>
              <a:ext uri="{FF2B5EF4-FFF2-40B4-BE49-F238E27FC236}">
                <a16:creationId xmlns:a16="http://schemas.microsoft.com/office/drawing/2014/main" id="{EB488F35-59FD-2F48-3336-5EBB24C8828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743200" y="1368425"/>
            <a:ext cx="6858000" cy="5364163"/>
          </a:xfr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a:extLst>
              <a:ext uri="{FF2B5EF4-FFF2-40B4-BE49-F238E27FC236}">
                <a16:creationId xmlns:a16="http://schemas.microsoft.com/office/drawing/2014/main" id="{BC4D1C3A-F858-9DD0-10B9-9000D38D828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191000" y="-23813"/>
            <a:ext cx="3200400" cy="6788151"/>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B845B78C-A0B6-827C-7FAB-EDEE52617028}"/>
              </a:ext>
            </a:extLst>
          </p:cNvPr>
          <p:cNvSpPr>
            <a:spLocks noGrp="1" noChangeArrowheads="1"/>
          </p:cNvSpPr>
          <p:nvPr>
            <p:ph type="title"/>
          </p:nvPr>
        </p:nvSpPr>
        <p:spPr>
          <a:xfrm>
            <a:off x="609600" y="274638"/>
            <a:ext cx="6019800" cy="1143000"/>
          </a:xfrm>
        </p:spPr>
        <p:txBody>
          <a:bodyPr/>
          <a:lstStyle/>
          <a:p>
            <a:pPr eaLnBrk="1" hangingPunct="1"/>
            <a:r>
              <a:rPr lang="en-US" altLang="en-US">
                <a:latin typeface="Calibri Light" panose="020F0302020204030204" pitchFamily="34" charset="0"/>
                <a:cs typeface="Calibri Light" panose="020F0302020204030204" pitchFamily="34" charset="0"/>
              </a:rPr>
              <a:t>How many species?</a:t>
            </a:r>
          </a:p>
        </p:txBody>
      </p:sp>
      <p:sp>
        <p:nvSpPr>
          <p:cNvPr id="3" name="Content Placeholder 2">
            <a:extLst>
              <a:ext uri="{FF2B5EF4-FFF2-40B4-BE49-F238E27FC236}">
                <a16:creationId xmlns:a16="http://schemas.microsoft.com/office/drawing/2014/main" id="{BEBD8A7E-ABE2-E960-4A71-520CF7FEA2B5}"/>
              </a:ext>
            </a:extLst>
          </p:cNvPr>
          <p:cNvSpPr>
            <a:spLocks noGrp="1" noChangeArrowheads="1"/>
          </p:cNvSpPr>
          <p:nvPr>
            <p:ph idx="1"/>
          </p:nvPr>
        </p:nvSpPr>
        <p:spPr>
          <a:xfrm>
            <a:off x="762000" y="1495425"/>
            <a:ext cx="5457825" cy="5105400"/>
          </a:xfrm>
        </p:spPr>
        <p:txBody>
          <a:bodyPr/>
          <a:lstStyle/>
          <a:p>
            <a:pPr eaLnBrk="1" hangingPunct="1"/>
            <a:r>
              <a:rPr lang="en-US" altLang="en-US" sz="3400">
                <a:latin typeface="Calibri Light" panose="020F0302020204030204" pitchFamily="34" charset="0"/>
                <a:cs typeface="Calibri Light" panose="020F0302020204030204" pitchFamily="34" charset="0"/>
              </a:rPr>
              <a:t>5 - 9 million non-bacterial species estimated </a:t>
            </a:r>
          </a:p>
          <a:p>
            <a:pPr eaLnBrk="1" hangingPunct="1"/>
            <a:r>
              <a:rPr lang="en-US" altLang="en-US" sz="3400">
                <a:latin typeface="Calibri Light" panose="020F0302020204030204" pitchFamily="34" charset="0"/>
                <a:cs typeface="Calibri Light" panose="020F0302020204030204" pitchFamily="34" charset="0"/>
              </a:rPr>
              <a:t>Some estimates have ranged up to 100 million because of potential insect diversity</a:t>
            </a:r>
          </a:p>
          <a:p>
            <a:pPr eaLnBrk="1" hangingPunct="1"/>
            <a:r>
              <a:rPr lang="en-US" altLang="en-US" sz="3400">
                <a:latin typeface="Calibri Light" panose="020F0302020204030204" pitchFamily="34" charset="0"/>
                <a:cs typeface="Calibri Light" panose="020F0302020204030204" pitchFamily="34" charset="0"/>
              </a:rPr>
              <a:t>1.5 million cataloged, but many are only descriptions or a museum specimen</a:t>
            </a:r>
          </a:p>
        </p:txBody>
      </p:sp>
      <p:pic>
        <p:nvPicPr>
          <p:cNvPr id="11268" name="Picture 4" descr="http://images.nationalgeographic.com/wpf/media-live/photos/000/394/cache/many-new-species-yet-to-be-found_39498_600x450.jpg">
            <a:extLst>
              <a:ext uri="{FF2B5EF4-FFF2-40B4-BE49-F238E27FC236}">
                <a16:creationId xmlns:a16="http://schemas.microsoft.com/office/drawing/2014/main" id="{E6BA1365-D51E-2B0F-1D2A-D6BEF49891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320675"/>
            <a:ext cx="4572000" cy="628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BC4E3F87-CD44-B012-B318-D80902088B49}"/>
              </a:ext>
            </a:extLst>
          </p:cNvPr>
          <p:cNvSpPr>
            <a:spLocks noGrp="1" noChangeArrowheads="1"/>
          </p:cNvSpPr>
          <p:nvPr>
            <p:ph type="title"/>
          </p:nvPr>
        </p:nvSpPr>
        <p:spPr/>
        <p:txBody>
          <a:bodyPr/>
          <a:lstStyle/>
          <a:p>
            <a:pPr eaLnBrk="1" hangingPunct="1"/>
            <a:r>
              <a:rPr lang="en-US" altLang="en-US">
                <a:latin typeface="Calibri Light" panose="020F0302020204030204" pitchFamily="34" charset="0"/>
                <a:cs typeface="Calibri Light" panose="020F0302020204030204" pitchFamily="34" charset="0"/>
              </a:rPr>
              <a:t>The challenges of counting</a:t>
            </a:r>
          </a:p>
        </p:txBody>
      </p:sp>
      <p:sp>
        <p:nvSpPr>
          <p:cNvPr id="15363" name="Rectangle 3">
            <a:extLst>
              <a:ext uri="{FF2B5EF4-FFF2-40B4-BE49-F238E27FC236}">
                <a16:creationId xmlns:a16="http://schemas.microsoft.com/office/drawing/2014/main" id="{BA280AE8-3F6A-6F71-C23F-94BE856F935F}"/>
              </a:ext>
            </a:extLst>
          </p:cNvPr>
          <p:cNvSpPr>
            <a:spLocks noGrp="1" noChangeArrowheads="1"/>
          </p:cNvSpPr>
          <p:nvPr>
            <p:ph type="body" idx="1"/>
          </p:nvPr>
        </p:nvSpPr>
        <p:spPr>
          <a:xfrm>
            <a:off x="914400" y="1600200"/>
            <a:ext cx="10820400" cy="4525963"/>
          </a:xfrm>
        </p:spPr>
        <p:txBody>
          <a:bodyPr/>
          <a:lstStyle/>
          <a:p>
            <a:pPr eaLnBrk="1" hangingPunct="1">
              <a:defRPr/>
            </a:pPr>
            <a:r>
              <a:rPr lang="en-US" altLang="en-US" sz="2400" dirty="0">
                <a:latin typeface="Calibri Light" panose="020F0302020204030204" pitchFamily="34" charset="0"/>
                <a:cs typeface="Calibri Light" panose="020F0302020204030204" pitchFamily="34" charset="0"/>
              </a:rPr>
              <a:t>Species extinctions have increased because of humans</a:t>
            </a:r>
          </a:p>
          <a:p>
            <a:pPr eaLnBrk="1" hangingPunct="1">
              <a:defRPr/>
            </a:pPr>
            <a:r>
              <a:rPr lang="en-US" altLang="en-US" sz="2400" dirty="0">
                <a:latin typeface="Calibri Light" panose="020F0302020204030204" pitchFamily="34" charset="0"/>
                <a:cs typeface="Calibri Light" panose="020F0302020204030204" pitchFamily="34" charset="0"/>
              </a:rPr>
              <a:t>Taxonomic biases toward certain animals and plants</a:t>
            </a:r>
          </a:p>
          <a:p>
            <a:pPr eaLnBrk="1" hangingPunct="1">
              <a:defRPr/>
            </a:pPr>
            <a:r>
              <a:rPr lang="en-US" altLang="en-US" sz="2400" dirty="0">
                <a:latin typeface="Calibri Light" panose="020F0302020204030204" pitchFamily="34" charset="0"/>
                <a:cs typeface="Calibri Light" panose="020F0302020204030204" pitchFamily="34" charset="0"/>
              </a:rPr>
              <a:t>Taxonomic skills are necessary to find and identify new species</a:t>
            </a:r>
          </a:p>
          <a:p>
            <a:pPr eaLnBrk="1" hangingPunct="1">
              <a:defRPr/>
            </a:pPr>
            <a:r>
              <a:rPr lang="en-US" altLang="en-US" sz="2400" dirty="0">
                <a:latin typeface="Calibri Light" panose="020F0302020204030204" pitchFamily="34" charset="0"/>
                <a:cs typeface="Calibri Light" panose="020F0302020204030204" pitchFamily="34" charset="0"/>
              </a:rPr>
              <a:t>New species are routinely discovered in museums not just in their habitats</a:t>
            </a:r>
          </a:p>
          <a:p>
            <a:pPr eaLnBrk="1" hangingPunct="1">
              <a:defRPr/>
            </a:pPr>
            <a:r>
              <a:rPr lang="en-US" altLang="en-US" sz="2400" dirty="0">
                <a:latin typeface="Calibri Light" panose="020F0302020204030204" pitchFamily="34" charset="0"/>
                <a:cs typeface="Calibri Light" panose="020F0302020204030204" pitchFamily="34" charset="0"/>
              </a:rPr>
              <a:t>Speciation is occurring in some taxa</a:t>
            </a:r>
          </a:p>
          <a:p>
            <a:pPr eaLnBrk="1" hangingPunct="1">
              <a:defRPr/>
            </a:pPr>
            <a:r>
              <a:rPr lang="en-US" altLang="en-US" sz="2400" dirty="0">
                <a:latin typeface="Calibri Light" panose="020F0302020204030204" pitchFamily="34" charset="0"/>
                <a:cs typeface="Calibri Light" panose="020F0302020204030204" pitchFamily="34" charset="0"/>
              </a:rPr>
              <a:t>Extinctions need to be verified</a:t>
            </a:r>
          </a:p>
          <a:p>
            <a:pPr eaLnBrk="1" hangingPunct="1">
              <a:defRPr/>
            </a:pPr>
            <a:r>
              <a:rPr lang="en-US" altLang="en-US" sz="2400" dirty="0">
                <a:latin typeface="Calibri Light" panose="020F0302020204030204" pitchFamily="34" charset="0"/>
                <a:cs typeface="Calibri Light" panose="020F0302020204030204" pitchFamily="34" charset="0"/>
              </a:rPr>
              <a:t>Extinction debt </a:t>
            </a:r>
          </a:p>
          <a:p>
            <a:pPr eaLnBrk="1" hangingPunct="1">
              <a:defRPr/>
            </a:pPr>
            <a:r>
              <a:rPr lang="en-US" altLang="en-US" sz="2400" dirty="0">
                <a:latin typeface="Calibri Light" panose="020F0302020204030204" pitchFamily="34" charset="0"/>
                <a:cs typeface="Calibri Light" panose="020F0302020204030204" pitchFamily="34" charset="0"/>
              </a:rPr>
              <a:t>Ongoing conservation efforts, some that have been highly successful, while others are still pending</a:t>
            </a:r>
          </a:p>
          <a:p>
            <a:pPr eaLnBrk="1" hangingPunct="1">
              <a:defRPr/>
            </a:pPr>
            <a:r>
              <a:rPr lang="en-US" altLang="en-US" sz="2400" dirty="0">
                <a:latin typeface="Calibri Light" panose="020F0302020204030204" pitchFamily="34" charset="0"/>
                <a:cs typeface="Calibri Light" panose="020F0302020204030204" pitchFamily="34" charset="0"/>
              </a:rPr>
              <a:t>Scale and sampling effects complicate the derivation </a:t>
            </a:r>
            <a:r>
              <a:rPr lang="en-US" altLang="en-US" sz="2800" dirty="0">
                <a:latin typeface="Calibri Light" panose="020F0302020204030204" pitchFamily="34" charset="0"/>
                <a:cs typeface="Calibri Light" panose="020F0302020204030204" pitchFamily="34" charset="0"/>
              </a:rPr>
              <a:t>of trends</a:t>
            </a:r>
          </a:p>
          <a:p>
            <a:pPr eaLnBrk="1" hangingPunct="1">
              <a:defRPr/>
            </a:pPr>
            <a:endParaRPr lang="en-US" altLang="en-US" sz="2800" dirty="0">
              <a:latin typeface="Calibri Light" panose="020F0302020204030204" pitchFamily="34" charset="0"/>
              <a:cs typeface="Calibri Light" panose="020F0302020204030204" pitchFamily="34" charset="0"/>
            </a:endParaRPr>
          </a:p>
          <a:p>
            <a:pPr marL="0" indent="0" eaLnBrk="1" hangingPunct="1">
              <a:buFontTx/>
              <a:buNone/>
              <a:defRPr/>
            </a:pPr>
            <a:endParaRPr lang="en-US" altLang="en-US" sz="2800" dirty="0">
              <a:latin typeface="Calibri Light" panose="020F0302020204030204" pitchFamily="34" charset="0"/>
              <a:cs typeface="Calibri Light" panose="020F030202020403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C:\Documents and Settings\tony\Desktop\2001-a-space-odyssey-ape.jpg">
            <a:hlinkClick r:id="rId3"/>
            <a:extLst>
              <a:ext uri="{FF2B5EF4-FFF2-40B4-BE49-F238E27FC236}">
                <a16:creationId xmlns:a16="http://schemas.microsoft.com/office/drawing/2014/main" id="{C06E8477-0875-AC26-87BE-35B6FDA954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788" y="609600"/>
            <a:ext cx="11782425" cy="5334000"/>
          </a:xfrm>
          <a:prstGeom prst="rect">
            <a:avLst/>
          </a:prstGeom>
          <a:noFill/>
          <a:ln w="53975">
            <a:solidFill>
              <a:srgbClr val="0070C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hlinkClick r:id="rId3"/>
            <a:extLst>
              <a:ext uri="{FF2B5EF4-FFF2-40B4-BE49-F238E27FC236}">
                <a16:creationId xmlns:a16="http://schemas.microsoft.com/office/drawing/2014/main" id="{4855955C-B897-947B-FAB3-73DF7CC522A6}"/>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4887913" y="2017713"/>
            <a:ext cx="3686175" cy="4343400"/>
          </a:xfrm>
          <a:ln w="28575">
            <a:solidFill>
              <a:srgbClr val="002060"/>
            </a:solidFill>
            <a:miter lim="800000"/>
            <a:headEnd/>
            <a:tailEnd/>
          </a:ln>
        </p:spPr>
      </p:pic>
      <p:sp>
        <p:nvSpPr>
          <p:cNvPr id="16387" name="Title 1">
            <a:extLst>
              <a:ext uri="{FF2B5EF4-FFF2-40B4-BE49-F238E27FC236}">
                <a16:creationId xmlns:a16="http://schemas.microsoft.com/office/drawing/2014/main" id="{DB2FE874-5200-F6E1-5E30-F617995BBC77}"/>
              </a:ext>
            </a:extLst>
          </p:cNvPr>
          <p:cNvSpPr>
            <a:spLocks noGrp="1" noChangeArrowheads="1"/>
          </p:cNvSpPr>
          <p:nvPr>
            <p:ph type="title"/>
          </p:nvPr>
        </p:nvSpPr>
        <p:spPr>
          <a:xfrm>
            <a:off x="244475" y="439738"/>
            <a:ext cx="11337925" cy="1143000"/>
          </a:xfrm>
        </p:spPr>
        <p:txBody>
          <a:bodyPr/>
          <a:lstStyle/>
          <a:p>
            <a:pPr eaLnBrk="1" hangingPunct="1"/>
            <a:r>
              <a:rPr lang="en-US" altLang="en-US" sz="4800" dirty="0">
                <a:latin typeface="Calibri Light" panose="020F0302020204030204" pitchFamily="34" charset="0"/>
                <a:cs typeface="Calibri Light" panose="020F0302020204030204" pitchFamily="34" charset="0"/>
              </a:rPr>
              <a:t>Human-caused extinctions: counting a moving target</a:t>
            </a:r>
          </a:p>
        </p:txBody>
      </p:sp>
      <p:sp>
        <p:nvSpPr>
          <p:cNvPr id="6" name="Content Placeholder 2">
            <a:extLst>
              <a:ext uri="{FF2B5EF4-FFF2-40B4-BE49-F238E27FC236}">
                <a16:creationId xmlns:a16="http://schemas.microsoft.com/office/drawing/2014/main" id="{984B7579-06F4-DE67-943F-AD0868FE2DDA}"/>
              </a:ext>
            </a:extLst>
          </p:cNvPr>
          <p:cNvSpPr txBox="1">
            <a:spLocks noChangeArrowheads="1"/>
          </p:cNvSpPr>
          <p:nvPr/>
        </p:nvSpPr>
        <p:spPr bwMode="auto">
          <a:xfrm>
            <a:off x="457200" y="2028825"/>
            <a:ext cx="42672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pPr>
            <a:r>
              <a:rPr lang="en-US" altLang="en-US" sz="2800">
                <a:latin typeface="Calibri Light" panose="020F0302020204030204" pitchFamily="34" charset="0"/>
                <a:cs typeface="Calibri Light" panose="020F0302020204030204" pitchFamily="34" charset="0"/>
              </a:rPr>
              <a:t>Lose between 1-5% of species per year</a:t>
            </a:r>
          </a:p>
          <a:p>
            <a:pPr eaLnBrk="1" hangingPunct="1">
              <a:lnSpc>
                <a:spcPct val="90000"/>
              </a:lnSpc>
            </a:pPr>
            <a:r>
              <a:rPr lang="en-US" altLang="en-US" sz="2800">
                <a:latin typeface="Calibri Light" panose="020F0302020204030204" pitchFamily="34" charset="0"/>
                <a:cs typeface="Calibri Light" panose="020F0302020204030204" pitchFamily="34" charset="0"/>
              </a:rPr>
              <a:t>Current rates of extinction are 100 to 1,000 times natural background levels </a:t>
            </a:r>
            <a:endParaRPr lang="en-US" altLang="en-US">
              <a:latin typeface="Calibri Light" panose="020F0302020204030204" pitchFamily="34" charset="0"/>
              <a:cs typeface="Calibri Light" panose="020F0302020204030204" pitchFamily="34" charset="0"/>
            </a:endParaRPr>
          </a:p>
        </p:txBody>
      </p:sp>
      <p:pic>
        <p:nvPicPr>
          <p:cNvPr id="16389" name="Picture 2" descr="http://www.scientificamerican.com/sciam/cache/file/7FAE6BF8-3CF8-4876-8940EA6B8C5AF2DF.jpg">
            <a:extLst>
              <a:ext uri="{FF2B5EF4-FFF2-40B4-BE49-F238E27FC236}">
                <a16:creationId xmlns:a16="http://schemas.microsoft.com/office/drawing/2014/main" id="{46F34DD4-CBEF-8818-4DC6-54CA8F9AF6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7564" r="14449"/>
          <a:stretch>
            <a:fillRect/>
          </a:stretch>
        </p:blipFill>
        <p:spPr bwMode="auto">
          <a:xfrm>
            <a:off x="8737600" y="1862138"/>
            <a:ext cx="3165475" cy="465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Custom 1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C00000"/>
      </a:hlink>
      <a:folHlink>
        <a:srgbClr val="C0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2796</TotalTime>
  <Words>3127</Words>
  <Application>Microsoft Office PowerPoint</Application>
  <PresentationFormat>Widescreen</PresentationFormat>
  <Paragraphs>240</Paragraphs>
  <Slides>58</Slides>
  <Notes>39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58</vt:i4>
      </vt:variant>
    </vt:vector>
  </HeadingPairs>
  <TitlesOfParts>
    <vt:vector size="62" baseType="lpstr">
      <vt:lpstr>Arial</vt:lpstr>
      <vt:lpstr>Calibri</vt:lpstr>
      <vt:lpstr>Calibri Light</vt:lpstr>
      <vt:lpstr>Default Design</vt:lpstr>
      <vt:lpstr>Defining biodiversity</vt:lpstr>
      <vt:lpstr>PowerPoint Presentation</vt:lpstr>
      <vt:lpstr>PowerPoint Presentation</vt:lpstr>
      <vt:lpstr>How is biodiversity defined?</vt:lpstr>
      <vt:lpstr>Defining biodiversity</vt:lpstr>
      <vt:lpstr>How many species?</vt:lpstr>
      <vt:lpstr>The challenges of counting</vt:lpstr>
      <vt:lpstr>PowerPoint Presentation</vt:lpstr>
      <vt:lpstr>Human-caused extinctions: counting a moving target</vt:lpstr>
      <vt:lpstr>Taxonomic biases</vt:lpstr>
      <vt:lpstr>PowerPoint Presentation</vt:lpstr>
      <vt:lpstr>The lost species</vt:lpstr>
      <vt:lpstr>New species identified in the field</vt:lpstr>
      <vt:lpstr>PowerPoint Presentation</vt:lpstr>
      <vt:lpstr>PowerPoint Presentation</vt:lpstr>
      <vt:lpstr>PowerPoint Presentation</vt:lpstr>
      <vt:lpstr>PowerPoint Presentation</vt:lpstr>
      <vt:lpstr>Speciation is occurring in some taxa…</vt:lpstr>
      <vt:lpstr>…while other taxa are going extinct or moving ever closer to extinction</vt:lpstr>
      <vt:lpstr>When do you conclude a species is extinct?</vt:lpstr>
      <vt:lpstr>PowerPoint Presentation</vt:lpstr>
      <vt:lpstr>PowerPoint Presentation</vt:lpstr>
      <vt:lpstr>PowerPoint Presentation</vt:lpstr>
      <vt:lpstr>PowerPoint Presentation</vt:lpstr>
      <vt:lpstr>PowerPoint Presentation</vt:lpstr>
      <vt:lpstr>PowerPoint Presentation</vt:lpstr>
      <vt:lpstr>How many species will not be described because they went extinct?</vt:lpstr>
      <vt:lpstr>Extinction debt</vt:lpstr>
      <vt:lpstr>Contemporary extinction</vt:lpstr>
      <vt:lpstr>PowerPoint Presentation</vt:lpstr>
      <vt:lpstr>PowerPoint Presentation</vt:lpstr>
      <vt:lpstr>PowerPoint Presentation</vt:lpstr>
      <vt:lpstr>PowerPoint Presentation</vt:lpstr>
      <vt:lpstr>Habitat fragmentation</vt:lpstr>
      <vt:lpstr>Habitat fragmentation results in island systems</vt:lpstr>
      <vt:lpstr>Overexploitation</vt:lpstr>
      <vt:lpstr>Defining biodiversity</vt:lpstr>
      <vt:lpstr>As evenness and richness</vt:lpstr>
      <vt:lpstr>As taxonomic diversity</vt:lpstr>
      <vt:lpstr>As alpha, beta, and gamma diversity</vt:lpstr>
      <vt:lpstr>PowerPoint Presentation</vt:lpstr>
      <vt:lpstr>PowerPoint Presentation</vt:lpstr>
      <vt:lpstr>PowerPoint Presentation</vt:lpstr>
      <vt:lpstr>PowerPoint Presentation</vt:lpstr>
      <vt:lpstr>PowerPoint Presentation</vt:lpstr>
      <vt:lpstr>PowerPoint Presentation</vt:lpstr>
      <vt:lpstr>As genetic diversity</vt:lpstr>
      <vt:lpstr>As phylogenetic diversity</vt:lpstr>
      <vt:lpstr>As functional diversity </vt:lpstr>
      <vt:lpstr>As interaction diversity</vt:lpstr>
      <vt:lpstr>Dark diversity</vt:lpstr>
      <vt:lpstr>PowerPoint Presentation</vt:lpstr>
      <vt:lpstr>As cryptic diversity</vt:lpstr>
      <vt:lpstr>As landscape diversity</vt:lpstr>
      <vt:lpstr>Detecting accurate global biodiversity trends using local richness is limited with current approaches.</vt:lpstr>
      <vt:lpstr>PowerPoint Presentation</vt:lpstr>
      <vt:lpstr>So how do you measure biodiversity? The multidimensional approach</vt:lpstr>
      <vt:lpstr>PowerPoint Presentation</vt:lpstr>
    </vt:vector>
  </TitlesOfParts>
  <Company>Florida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Tony Stallins</dc:creator>
  <cp:lastModifiedBy>Stallins, Jon A.</cp:lastModifiedBy>
  <cp:revision>309</cp:revision>
  <dcterms:created xsi:type="dcterms:W3CDTF">2004-10-06T17:17:17Z</dcterms:created>
  <dcterms:modified xsi:type="dcterms:W3CDTF">2023-11-27T15:11:18Z</dcterms:modified>
</cp:coreProperties>
</file>