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02"/>
  </p:notesMasterIdLst>
  <p:handoutMasterIdLst>
    <p:handoutMasterId r:id="rId103"/>
  </p:handoutMasterIdLst>
  <p:sldIdLst>
    <p:sldId id="644" r:id="rId2"/>
    <p:sldId id="647" r:id="rId3"/>
    <p:sldId id="519" r:id="rId4"/>
    <p:sldId id="657" r:id="rId5"/>
    <p:sldId id="505" r:id="rId6"/>
    <p:sldId id="511" r:id="rId7"/>
    <p:sldId id="628" r:id="rId8"/>
    <p:sldId id="548" r:id="rId9"/>
    <p:sldId id="324" r:id="rId10"/>
    <p:sldId id="461" r:id="rId11"/>
    <p:sldId id="720" r:id="rId12"/>
    <p:sldId id="708" r:id="rId13"/>
    <p:sldId id="706" r:id="rId14"/>
    <p:sldId id="658" r:id="rId15"/>
    <p:sldId id="705" r:id="rId16"/>
    <p:sldId id="552" r:id="rId17"/>
    <p:sldId id="717" r:id="rId18"/>
    <p:sldId id="554" r:id="rId19"/>
    <p:sldId id="634" r:id="rId20"/>
    <p:sldId id="331" r:id="rId21"/>
    <p:sldId id="590" r:id="rId22"/>
    <p:sldId id="591" r:id="rId23"/>
    <p:sldId id="597" r:id="rId24"/>
    <p:sldId id="377" r:id="rId25"/>
    <p:sldId id="636" r:id="rId26"/>
    <p:sldId id="378" r:id="rId27"/>
    <p:sldId id="263" r:id="rId28"/>
    <p:sldId id="668" r:id="rId29"/>
    <p:sldId id="390" r:id="rId30"/>
    <p:sldId id="648" r:id="rId31"/>
    <p:sldId id="649" r:id="rId32"/>
    <p:sldId id="466" r:id="rId33"/>
    <p:sldId id="553" r:id="rId34"/>
    <p:sldId id="383" r:id="rId35"/>
    <p:sldId id="384" r:id="rId36"/>
    <p:sldId id="465" r:id="rId37"/>
    <p:sldId id="332" r:id="rId38"/>
    <p:sldId id="482" r:id="rId39"/>
    <p:sldId id="271" r:id="rId40"/>
    <p:sldId id="459" r:id="rId41"/>
    <p:sldId id="557" r:id="rId42"/>
    <p:sldId id="302" r:id="rId43"/>
    <p:sldId id="303" r:id="rId44"/>
    <p:sldId id="444" r:id="rId45"/>
    <p:sldId id="297" r:id="rId46"/>
    <p:sldId id="566" r:id="rId47"/>
    <p:sldId id="333" r:id="rId48"/>
    <p:sldId id="650" r:id="rId49"/>
    <p:sldId id="651" r:id="rId50"/>
    <p:sldId id="659" r:id="rId51"/>
    <p:sldId id="570" r:id="rId52"/>
    <p:sldId id="348" r:id="rId53"/>
    <p:sldId id="371" r:id="rId54"/>
    <p:sldId id="639" r:id="rId55"/>
    <p:sldId id="640" r:id="rId56"/>
    <p:sldId id="663" r:id="rId57"/>
    <p:sldId id="669" r:id="rId58"/>
    <p:sldId id="653" r:id="rId59"/>
    <p:sldId id="654" r:id="rId60"/>
    <p:sldId id="652" r:id="rId61"/>
    <p:sldId id="667" r:id="rId62"/>
    <p:sldId id="666" r:id="rId63"/>
    <p:sldId id="664" r:id="rId64"/>
    <p:sldId id="665" r:id="rId65"/>
    <p:sldId id="335" r:id="rId66"/>
    <p:sldId id="702" r:id="rId67"/>
    <p:sldId id="691" r:id="rId68"/>
    <p:sldId id="692" r:id="rId69"/>
    <p:sldId id="698" r:id="rId70"/>
    <p:sldId id="699" r:id="rId71"/>
    <p:sldId id="695" r:id="rId72"/>
    <p:sldId id="700" r:id="rId73"/>
    <p:sldId id="701" r:id="rId74"/>
    <p:sldId id="341" r:id="rId75"/>
    <p:sldId id="718" r:id="rId76"/>
    <p:sldId id="716" r:id="rId77"/>
    <p:sldId id="674" r:id="rId78"/>
    <p:sldId id="338" r:id="rId79"/>
    <p:sldId id="703" r:id="rId80"/>
    <p:sldId id="682" r:id="rId81"/>
    <p:sldId id="672" r:id="rId82"/>
    <p:sldId id="683" r:id="rId83"/>
    <p:sldId id="680" r:id="rId84"/>
    <p:sldId id="747" r:id="rId85"/>
    <p:sldId id="681" r:id="rId86"/>
    <p:sldId id="675" r:id="rId87"/>
    <p:sldId id="676" r:id="rId88"/>
    <p:sldId id="678" r:id="rId89"/>
    <p:sldId id="352" r:id="rId90"/>
    <p:sldId id="460" r:id="rId91"/>
    <p:sldId id="500" r:id="rId92"/>
    <p:sldId id="405" r:id="rId93"/>
    <p:sldId id="406" r:id="rId94"/>
    <p:sldId id="451" r:id="rId95"/>
    <p:sldId id="455" r:id="rId96"/>
    <p:sldId id="563" r:id="rId97"/>
    <p:sldId id="354" r:id="rId98"/>
    <p:sldId id="758" r:id="rId99"/>
    <p:sldId id="759" r:id="rId100"/>
    <p:sldId id="685" r:id="rId10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3C8"/>
    <a:srgbClr val="97C5B7"/>
    <a:srgbClr val="94C6B5"/>
    <a:srgbClr val="A5CFC1"/>
    <a:srgbClr val="B7D9CE"/>
    <a:srgbClr val="CC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72258" autoAdjust="0"/>
  </p:normalViewPr>
  <p:slideViewPr>
    <p:cSldViewPr>
      <p:cViewPr varScale="1">
        <p:scale>
          <a:sx n="62" d="100"/>
          <a:sy n="62" d="100"/>
        </p:scale>
        <p:origin x="1430" y="48"/>
      </p:cViewPr>
      <p:guideLst>
        <p:guide orient="horz" pos="2160"/>
        <p:guide pos="3840"/>
      </p:guideLst>
    </p:cSldViewPr>
  </p:slideViewPr>
  <p:outlineViewPr>
    <p:cViewPr>
      <p:scale>
        <a:sx n="33" d="100"/>
        <a:sy n="33" d="100"/>
      </p:scale>
      <p:origin x="0" y="-3307"/>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7554" name="Rectangle 2">
            <a:extLst>
              <a:ext uri="{FF2B5EF4-FFF2-40B4-BE49-F238E27FC236}">
                <a16:creationId xmlns:a16="http://schemas.microsoft.com/office/drawing/2014/main" id="{BCFDD387-9EC0-2E70-DB25-8216F828C59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407555" name="Rectangle 3">
            <a:extLst>
              <a:ext uri="{FF2B5EF4-FFF2-40B4-BE49-F238E27FC236}">
                <a16:creationId xmlns:a16="http://schemas.microsoft.com/office/drawing/2014/main" id="{CC9DBA09-4FF2-E948-8253-F90E68D6B49E}"/>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dirty="0"/>
          </a:p>
        </p:txBody>
      </p:sp>
      <p:sp>
        <p:nvSpPr>
          <p:cNvPr id="407556" name="Rectangle 4">
            <a:extLst>
              <a:ext uri="{FF2B5EF4-FFF2-40B4-BE49-F238E27FC236}">
                <a16:creationId xmlns:a16="http://schemas.microsoft.com/office/drawing/2014/main" id="{F6F942F9-D0B7-6729-0FFE-6947EFC251CE}"/>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407557" name="Rectangle 5">
            <a:extLst>
              <a:ext uri="{FF2B5EF4-FFF2-40B4-BE49-F238E27FC236}">
                <a16:creationId xmlns:a16="http://schemas.microsoft.com/office/drawing/2014/main" id="{039E9066-3863-D4FB-356F-5831EF288541}"/>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0B5134AB-BD2E-4F5D-8857-E4428C6493E9}"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81743E9-8C4C-E250-A4F9-727828A45D3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95235" name="Rectangle 3">
            <a:extLst>
              <a:ext uri="{FF2B5EF4-FFF2-40B4-BE49-F238E27FC236}">
                <a16:creationId xmlns:a16="http://schemas.microsoft.com/office/drawing/2014/main" id="{8ED0F41B-6E85-7221-915C-4672B1F1F0B9}"/>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dirty="0"/>
          </a:p>
        </p:txBody>
      </p:sp>
      <p:sp>
        <p:nvSpPr>
          <p:cNvPr id="2052" name="Rectangle 4">
            <a:extLst>
              <a:ext uri="{FF2B5EF4-FFF2-40B4-BE49-F238E27FC236}">
                <a16:creationId xmlns:a16="http://schemas.microsoft.com/office/drawing/2014/main" id="{1BC35B96-257D-0659-3302-3A533A203E9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7" name="Rectangle 5">
            <a:extLst>
              <a:ext uri="{FF2B5EF4-FFF2-40B4-BE49-F238E27FC236}">
                <a16:creationId xmlns:a16="http://schemas.microsoft.com/office/drawing/2014/main" id="{3708679D-5597-CF64-5B24-9C28E7844B9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5238" name="Rectangle 6">
            <a:extLst>
              <a:ext uri="{FF2B5EF4-FFF2-40B4-BE49-F238E27FC236}">
                <a16:creationId xmlns:a16="http://schemas.microsoft.com/office/drawing/2014/main" id="{21311BB8-F00F-F3B9-C46B-0CF46D85608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95239" name="Rectangle 7">
            <a:extLst>
              <a:ext uri="{FF2B5EF4-FFF2-40B4-BE49-F238E27FC236}">
                <a16:creationId xmlns:a16="http://schemas.microsoft.com/office/drawing/2014/main" id="{F961EA5D-59C3-AA30-0B47-422478B9B64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0A537AAB-089B-44FF-9961-0391A75EAB0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721DE57-FBFA-1C6B-ED78-BA04DA5E8D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18816C-D603-47C5-8B82-F22D69EB41D0}" type="slidenum">
              <a:rPr lang="en-US" altLang="en-US" smtClean="0">
                <a:latin typeface="Times New Roman" panose="02020603050405020304" pitchFamily="18" charset="0"/>
              </a:rPr>
              <a:pPr/>
              <a:t>1</a:t>
            </a:fld>
            <a:endParaRPr lang="en-US" altLang="en-US" dirty="0">
              <a:latin typeface="Times New Roman" panose="02020603050405020304" pitchFamily="18" charset="0"/>
            </a:endParaRPr>
          </a:p>
        </p:txBody>
      </p:sp>
      <p:sp>
        <p:nvSpPr>
          <p:cNvPr id="33795" name="Rectangle 2">
            <a:extLst>
              <a:ext uri="{FF2B5EF4-FFF2-40B4-BE49-F238E27FC236}">
                <a16:creationId xmlns:a16="http://schemas.microsoft.com/office/drawing/2014/main" id="{AE3C950C-8137-781D-AAA8-61EF551B7C5B}"/>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CFE89ADA-AE07-66D8-35B5-5AC7DC36D3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A5044D6B-853E-813E-FAD9-BB0E3C3D8E5E}"/>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5613BC8A-59D4-EAFE-F2BE-7A73C09AE4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Demographic definition of disturbance</a:t>
            </a:r>
          </a:p>
        </p:txBody>
      </p:sp>
      <p:sp>
        <p:nvSpPr>
          <p:cNvPr id="52228" name="Slide Number Placeholder 3">
            <a:extLst>
              <a:ext uri="{FF2B5EF4-FFF2-40B4-BE49-F238E27FC236}">
                <a16:creationId xmlns:a16="http://schemas.microsoft.com/office/drawing/2014/main" id="{05D1C002-B71B-9028-D11B-A751DAA81C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450437-021C-47FF-B28B-24DD2C54CCED}" type="slidenum">
              <a:rPr lang="en-US" altLang="en-US" smtClean="0">
                <a:latin typeface="Times New Roman" panose="02020603050405020304" pitchFamily="18" charset="0"/>
              </a:rPr>
              <a:pPr/>
              <a:t>14</a:t>
            </a:fld>
            <a:endParaRPr lang="en-US" altLang="en-US" dirty="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7754D39-1417-AABB-F301-C7144F81B6CF}"/>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847316C4-5217-B243-3ECC-20FCE14E16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Kidron, G. J., Xiao, B., &amp; Benenson, I. (2020). Data variability or paradigm shift? Slow versus fast recovery of biological soil crusts-a review. </a:t>
            </a:r>
            <a:r>
              <a:rPr lang="en-US" altLang="en-US" i="1" dirty="0"/>
              <a:t>Science of The Total Environment</a:t>
            </a:r>
            <a:r>
              <a:rPr lang="en-US" altLang="en-US" dirty="0"/>
              <a:t>, </a:t>
            </a:r>
            <a:r>
              <a:rPr lang="en-US" altLang="en-US" i="1" dirty="0"/>
              <a:t>721</a:t>
            </a:r>
            <a:r>
              <a:rPr lang="en-US" altLang="en-US" dirty="0"/>
              <a:t>, 137683.</a:t>
            </a:r>
          </a:p>
          <a:p>
            <a:endParaRPr lang="en-US" altLang="en-US" dirty="0"/>
          </a:p>
        </p:txBody>
      </p:sp>
      <p:sp>
        <p:nvSpPr>
          <p:cNvPr id="55300" name="Slide Number Placeholder 3">
            <a:extLst>
              <a:ext uri="{FF2B5EF4-FFF2-40B4-BE49-F238E27FC236}">
                <a16:creationId xmlns:a16="http://schemas.microsoft.com/office/drawing/2014/main" id="{51FC33F7-1076-6F28-9BA8-C2FF83502C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49E06C-D6C8-40BE-A273-1820E109EB52}" type="slidenum">
              <a:rPr lang="en-US" altLang="en-US" smtClean="0">
                <a:latin typeface="Times New Roman" panose="02020603050405020304" pitchFamily="18" charset="0"/>
              </a:rPr>
              <a:pPr/>
              <a:t>15</a:t>
            </a:fld>
            <a:endParaRPr lang="en-US" altLang="en-US" dirty="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D0E773E4-A024-DFC7-3D3D-C112E0000DF8}"/>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EF656B92-72C1-4C91-FAEB-0F5F5C8FD84A}"/>
              </a:ext>
            </a:extLst>
          </p:cNvPr>
          <p:cNvSpPr>
            <a:spLocks noGrp="1"/>
          </p:cNvSpPr>
          <p:nvPr>
            <p:ph type="body" idx="1"/>
          </p:nvPr>
        </p:nvSpPr>
        <p:spPr>
          <a:ln/>
        </p:spPr>
        <p:txBody>
          <a:bodyPr/>
          <a:lstStyle/>
          <a:p>
            <a:pPr>
              <a:spcBef>
                <a:spcPct val="20000"/>
              </a:spcBef>
              <a:defRPr/>
            </a:pPr>
            <a:r>
              <a:rPr lang="en-US" kern="0" dirty="0"/>
              <a:t>Community definition of disturbance</a:t>
            </a:r>
          </a:p>
          <a:p>
            <a:pPr>
              <a:spcBef>
                <a:spcPct val="20000"/>
              </a:spcBef>
              <a:defRPr/>
            </a:pPr>
            <a:endParaRPr lang="en-US" kern="0" dirty="0"/>
          </a:p>
          <a:p>
            <a:pPr>
              <a:spcBef>
                <a:spcPct val="20000"/>
              </a:spcBef>
              <a:defRPr/>
            </a:pPr>
            <a:r>
              <a:rPr lang="en-US" kern="0" dirty="0"/>
              <a:t>Age and size of trees can reflect disturbance history and can be used to reconstruct past conditions.   What can you discern about the size of the last disturbance event in each of the three scenarios?  What kind of a disturbance event was it? How long ago?</a:t>
            </a:r>
          </a:p>
          <a:p>
            <a:pPr>
              <a:defRPr/>
            </a:pPr>
            <a:endParaRPr lang="en-US" altLang="en-US" dirty="0"/>
          </a:p>
        </p:txBody>
      </p:sp>
      <p:sp>
        <p:nvSpPr>
          <p:cNvPr id="58372" name="Slide Number Placeholder 3">
            <a:extLst>
              <a:ext uri="{FF2B5EF4-FFF2-40B4-BE49-F238E27FC236}">
                <a16:creationId xmlns:a16="http://schemas.microsoft.com/office/drawing/2014/main" id="{E08E2EA8-05E4-0DF7-74F1-2959AA632C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4DDBAA-EABE-4D05-BF23-5919D2F496FB}" type="slidenum">
              <a:rPr lang="en-US" altLang="en-US" smtClean="0">
                <a:latin typeface="Times New Roman" panose="02020603050405020304" pitchFamily="18" charset="0"/>
              </a:rPr>
              <a:pPr/>
              <a:t>16</a:t>
            </a:fld>
            <a:endParaRPr lang="en-US" altLang="en-US" dirty="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98F6281-CE9A-E6A9-C20A-2C251347A9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A94789-7E41-40F2-BFED-CAB9A9F6C828}" type="slidenum">
              <a:rPr lang="en-US" altLang="en-US" smtClean="0">
                <a:latin typeface="Times New Roman" panose="02020603050405020304" pitchFamily="18" charset="0"/>
              </a:rPr>
              <a:pPr/>
              <a:t>17</a:t>
            </a:fld>
            <a:endParaRPr lang="en-US" altLang="en-US" dirty="0">
              <a:latin typeface="Times New Roman" panose="02020603050405020304" pitchFamily="18" charset="0"/>
            </a:endParaRPr>
          </a:p>
        </p:txBody>
      </p:sp>
      <p:sp>
        <p:nvSpPr>
          <p:cNvPr id="7171" name="Rectangle 2">
            <a:extLst>
              <a:ext uri="{FF2B5EF4-FFF2-40B4-BE49-F238E27FC236}">
                <a16:creationId xmlns:a16="http://schemas.microsoft.com/office/drawing/2014/main" id="{79539658-CFFD-0FD3-BD79-D77AF48D2EEE}"/>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AD0D2AC6-2E50-E7C8-5601-490F5E5CAF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DBH – diameter at breast height of trees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37BA5AD1-076D-7ABF-7595-AF35BBFFA004}"/>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0D156B8F-9E75-4774-691D-1077864CE4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60420" name="Slide Number Placeholder 3">
            <a:extLst>
              <a:ext uri="{FF2B5EF4-FFF2-40B4-BE49-F238E27FC236}">
                <a16:creationId xmlns:a16="http://schemas.microsoft.com/office/drawing/2014/main" id="{5D0F36D0-28A8-3C44-334C-78ED2D5A6F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0FF76E-6675-443A-AB36-51427B64DC3C}" type="slidenum">
              <a:rPr lang="en-US" altLang="en-US" smtClean="0">
                <a:latin typeface="Times New Roman" panose="02020603050405020304" pitchFamily="18" charset="0"/>
              </a:rPr>
              <a:pPr/>
              <a:t>18</a:t>
            </a:fld>
            <a:endParaRPr lang="en-US" altLang="en-US" dirty="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69BA421-BD10-B8DD-2EC6-CDF7B1A67E48}"/>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D34C8102-84D0-5F93-C8FD-A0674E86BF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Mt St Helens</a:t>
            </a:r>
          </a:p>
        </p:txBody>
      </p:sp>
      <p:sp>
        <p:nvSpPr>
          <p:cNvPr id="62468" name="Slide Number Placeholder 3">
            <a:extLst>
              <a:ext uri="{FF2B5EF4-FFF2-40B4-BE49-F238E27FC236}">
                <a16:creationId xmlns:a16="http://schemas.microsoft.com/office/drawing/2014/main" id="{E39AC0ED-EDAA-5A1A-D190-EAC39A97BA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9433FF-3024-470A-B5FE-0C0102EAA50A}" type="slidenum">
              <a:rPr lang="en-US" altLang="en-US" smtClean="0">
                <a:latin typeface="Times New Roman" panose="02020603050405020304" pitchFamily="18" charset="0"/>
              </a:rPr>
              <a:pPr/>
              <a:t>19</a:t>
            </a:fld>
            <a:endParaRPr lang="en-US" altLang="en-US" dirty="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22AF3A5-DA66-E0AF-FF32-B1155E10A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DA4502-0687-4A4B-AA4A-4C905B7125F6}" type="slidenum">
              <a:rPr lang="en-US" altLang="en-US" smtClean="0">
                <a:latin typeface="Times New Roman" panose="02020603050405020304" pitchFamily="18" charset="0"/>
              </a:rPr>
              <a:pPr/>
              <a:t>20</a:t>
            </a:fld>
            <a:endParaRPr lang="en-US" altLang="en-US" dirty="0">
              <a:latin typeface="Times New Roman" panose="02020603050405020304" pitchFamily="18" charset="0"/>
            </a:endParaRPr>
          </a:p>
        </p:txBody>
      </p:sp>
      <p:sp>
        <p:nvSpPr>
          <p:cNvPr id="64515" name="Rectangle 2">
            <a:extLst>
              <a:ext uri="{FF2B5EF4-FFF2-40B4-BE49-F238E27FC236}">
                <a16:creationId xmlns:a16="http://schemas.microsoft.com/office/drawing/2014/main" id="{3C717B7D-DF3E-981B-0FD5-F5B1AF880FF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D688CB4C-1A01-64E7-992B-3CFAC242FA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7EC8F4D0-852D-1B90-FAC0-692757A857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82AA59-3EA4-425F-A553-2C402BB1F0B6}" type="slidenum">
              <a:rPr lang="en-US" altLang="en-US" smtClean="0">
                <a:latin typeface="Times New Roman" panose="02020603050405020304" pitchFamily="18" charset="0"/>
              </a:rPr>
              <a:pPr/>
              <a:t>21</a:t>
            </a:fld>
            <a:endParaRPr lang="en-US" altLang="en-US" dirty="0">
              <a:latin typeface="Times New Roman" panose="02020603050405020304" pitchFamily="18" charset="0"/>
            </a:endParaRPr>
          </a:p>
        </p:txBody>
      </p:sp>
      <p:sp>
        <p:nvSpPr>
          <p:cNvPr id="66563" name="Rectangle 2">
            <a:extLst>
              <a:ext uri="{FF2B5EF4-FFF2-40B4-BE49-F238E27FC236}">
                <a16:creationId xmlns:a16="http://schemas.microsoft.com/office/drawing/2014/main" id="{B195E485-D691-8D79-3F4F-70236FCA89C7}"/>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B555CB6C-29A6-7258-5D59-CD046AEE0D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519DAE9-29E4-8B18-D31E-A1D6A0C266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D28EBE-D591-414E-ADC4-400FB65BFD3F}" type="slidenum">
              <a:rPr lang="en-US" altLang="en-US" smtClean="0">
                <a:latin typeface="Times New Roman" panose="02020603050405020304" pitchFamily="18" charset="0"/>
              </a:rPr>
              <a:pPr/>
              <a:t>22</a:t>
            </a:fld>
            <a:endParaRPr lang="en-US" altLang="en-US" dirty="0">
              <a:latin typeface="Times New Roman" panose="02020603050405020304" pitchFamily="18" charset="0"/>
            </a:endParaRPr>
          </a:p>
        </p:txBody>
      </p:sp>
      <p:sp>
        <p:nvSpPr>
          <p:cNvPr id="68611" name="Rectangle 2">
            <a:extLst>
              <a:ext uri="{FF2B5EF4-FFF2-40B4-BE49-F238E27FC236}">
                <a16:creationId xmlns:a16="http://schemas.microsoft.com/office/drawing/2014/main" id="{5FF69A17-FDDE-522A-3329-ABF687FB566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45CF64F0-D3BA-1A2A-7897-4756703749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Burns litter to promote decomposition; release of nutrients stored in biomass</a:t>
            </a:r>
          </a:p>
          <a:p>
            <a:pPr eaLnBrk="1" hangingPunct="1"/>
            <a:r>
              <a:rPr lang="en-US" altLang="en-US" dirty="0"/>
              <a:t>Maintains community boundaries:  prairie and forest</a:t>
            </a:r>
          </a:p>
          <a:p>
            <a:pPr eaLnBrk="1" hangingPunct="1"/>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5048F23-9C37-40AB-06A6-27BDEC3842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DE83C9-8701-4C39-9AB9-6C4635C4B1A0}" type="slidenum">
              <a:rPr lang="en-US" altLang="en-US" smtClean="0">
                <a:latin typeface="Times New Roman" panose="02020603050405020304" pitchFamily="18" charset="0"/>
              </a:rPr>
              <a:pPr/>
              <a:t>23</a:t>
            </a:fld>
            <a:endParaRPr lang="en-US" altLang="en-US" dirty="0">
              <a:latin typeface="Times New Roman" panose="02020603050405020304" pitchFamily="18" charset="0"/>
            </a:endParaRPr>
          </a:p>
        </p:txBody>
      </p:sp>
      <p:sp>
        <p:nvSpPr>
          <p:cNvPr id="70659" name="Rectangle 2">
            <a:extLst>
              <a:ext uri="{FF2B5EF4-FFF2-40B4-BE49-F238E27FC236}">
                <a16:creationId xmlns:a16="http://schemas.microsoft.com/office/drawing/2014/main" id="{EB01ADE0-4C44-2315-1FB7-2909CDF003BB}"/>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0ACB46CA-EA01-3E03-4A27-E0DD42950C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879AA950-555B-1846-73EC-1848E9BEE2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59E248-6AC4-4255-9FD7-E17F9437B93C}" type="slidenum">
              <a:rPr lang="en-US" altLang="en-US" smtClean="0">
                <a:latin typeface="Times New Roman" panose="02020603050405020304" pitchFamily="18" charset="0"/>
              </a:rPr>
              <a:pPr/>
              <a:t>2</a:t>
            </a:fld>
            <a:endParaRPr lang="en-US" altLang="en-US" dirty="0">
              <a:latin typeface="Times New Roman" panose="02020603050405020304" pitchFamily="18" charset="0"/>
            </a:endParaRPr>
          </a:p>
        </p:txBody>
      </p:sp>
      <p:sp>
        <p:nvSpPr>
          <p:cNvPr id="35843" name="Rectangle 2">
            <a:extLst>
              <a:ext uri="{FF2B5EF4-FFF2-40B4-BE49-F238E27FC236}">
                <a16:creationId xmlns:a16="http://schemas.microsoft.com/office/drawing/2014/main" id="{C993C610-FC52-FCB0-A9DA-B64653D0D28F}"/>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6D314D25-7093-ABE0-B313-A1905EE660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40A6C2AC-D531-BC65-F90F-A36A79C7BE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5DB612-688F-40C8-BF36-6AC8A59EFD42}" type="slidenum">
              <a:rPr lang="en-US" altLang="en-US" smtClean="0">
                <a:latin typeface="Times New Roman" panose="02020603050405020304" pitchFamily="18" charset="0"/>
              </a:rPr>
              <a:pPr/>
              <a:t>24</a:t>
            </a:fld>
            <a:endParaRPr lang="en-US" altLang="en-US" dirty="0">
              <a:latin typeface="Times New Roman" panose="02020603050405020304" pitchFamily="18" charset="0"/>
            </a:endParaRPr>
          </a:p>
        </p:txBody>
      </p:sp>
      <p:sp>
        <p:nvSpPr>
          <p:cNvPr id="72707" name="Rectangle 2">
            <a:extLst>
              <a:ext uri="{FF2B5EF4-FFF2-40B4-BE49-F238E27FC236}">
                <a16:creationId xmlns:a16="http://schemas.microsoft.com/office/drawing/2014/main" id="{04BB73A7-F3A8-C86D-07B7-174551F8FDF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497AF669-4745-DC23-A8C6-7E0AA9640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16CA9777-7AE2-573B-C563-3B7CA1FF8F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36ABC1-51CC-45C4-90B0-D60E22FE894F}" type="slidenum">
              <a:rPr lang="en-US" altLang="en-US" smtClean="0">
                <a:latin typeface="Times New Roman" panose="02020603050405020304" pitchFamily="18" charset="0"/>
              </a:rPr>
              <a:pPr/>
              <a:t>26</a:t>
            </a:fld>
            <a:endParaRPr lang="en-US" altLang="en-US" dirty="0">
              <a:latin typeface="Times New Roman" panose="02020603050405020304" pitchFamily="18" charset="0"/>
            </a:endParaRPr>
          </a:p>
        </p:txBody>
      </p:sp>
      <p:sp>
        <p:nvSpPr>
          <p:cNvPr id="75779" name="Rectangle 2">
            <a:extLst>
              <a:ext uri="{FF2B5EF4-FFF2-40B4-BE49-F238E27FC236}">
                <a16:creationId xmlns:a16="http://schemas.microsoft.com/office/drawing/2014/main" id="{ADBB0C3E-BE68-16A3-5DE8-6047E9BD1D0C}"/>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34744AEF-7C21-5707-1A8C-032A5287E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20403FF5-29BA-5219-3315-3219A6B496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E437DC-C92E-4F5B-A794-350F0E52A4D7}" type="slidenum">
              <a:rPr lang="en-US" altLang="en-US" smtClean="0">
                <a:latin typeface="Times New Roman" panose="02020603050405020304" pitchFamily="18" charset="0"/>
              </a:rPr>
              <a:pPr/>
              <a:t>27</a:t>
            </a:fld>
            <a:endParaRPr lang="en-US" altLang="en-US" dirty="0">
              <a:latin typeface="Times New Roman" panose="02020603050405020304" pitchFamily="18" charset="0"/>
            </a:endParaRPr>
          </a:p>
        </p:txBody>
      </p:sp>
      <p:sp>
        <p:nvSpPr>
          <p:cNvPr id="77827" name="Rectangle 2">
            <a:extLst>
              <a:ext uri="{FF2B5EF4-FFF2-40B4-BE49-F238E27FC236}">
                <a16:creationId xmlns:a16="http://schemas.microsoft.com/office/drawing/2014/main" id="{93E7CD17-1DDC-A313-1393-1FAB9F410BC9}"/>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B9C10836-B3EF-6518-39E3-38E5C0A577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Flash flooding</a:t>
            </a:r>
            <a:br>
              <a:rPr lang="en-US" altLang="en-US" dirty="0"/>
            </a:br>
            <a:endParaRPr lang="en-US" altLang="en-US" dirty="0"/>
          </a:p>
          <a:p>
            <a:r>
              <a:rPr lang="en-US" altLang="en-US" dirty="0"/>
              <a:t>What evidence is there in the existing structure of vegetation to indicate flood disturbance history?</a:t>
            </a:r>
          </a:p>
          <a:p>
            <a:pPr eaLnBrk="1" hangingPunct="1"/>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9CAF7596-72C5-FF0B-3F5E-487B04B3E2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E5BA4F-E71D-4A42-8226-0BE9D43A751B}" type="slidenum">
              <a:rPr lang="en-US" altLang="en-US" smtClean="0">
                <a:latin typeface="Times New Roman" panose="02020603050405020304" pitchFamily="18" charset="0"/>
              </a:rPr>
              <a:pPr/>
              <a:t>28</a:t>
            </a:fld>
            <a:endParaRPr lang="en-US" altLang="en-US" dirty="0">
              <a:latin typeface="Times New Roman" panose="02020603050405020304" pitchFamily="18" charset="0"/>
            </a:endParaRPr>
          </a:p>
        </p:txBody>
      </p:sp>
      <p:sp>
        <p:nvSpPr>
          <p:cNvPr id="79875" name="Rectangle 2">
            <a:extLst>
              <a:ext uri="{FF2B5EF4-FFF2-40B4-BE49-F238E27FC236}">
                <a16:creationId xmlns:a16="http://schemas.microsoft.com/office/drawing/2014/main" id="{220B0933-F813-AA85-6021-42F695F311AA}"/>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54588D90-1DC0-270D-FCF7-AFD2EAD326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A03C1825-BE4C-C5E9-7E47-FA75AB6D8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4D7192-2AA1-4F26-9071-1B3E04804CA9}" type="slidenum">
              <a:rPr lang="en-US" altLang="en-US" smtClean="0">
                <a:latin typeface="Times New Roman" panose="02020603050405020304" pitchFamily="18" charset="0"/>
              </a:rPr>
              <a:pPr/>
              <a:t>29</a:t>
            </a:fld>
            <a:endParaRPr lang="en-US" altLang="en-US" dirty="0">
              <a:latin typeface="Times New Roman" panose="02020603050405020304" pitchFamily="18" charset="0"/>
            </a:endParaRPr>
          </a:p>
        </p:txBody>
      </p:sp>
      <p:sp>
        <p:nvSpPr>
          <p:cNvPr id="88067" name="Rectangle 2">
            <a:extLst>
              <a:ext uri="{FF2B5EF4-FFF2-40B4-BE49-F238E27FC236}">
                <a16:creationId xmlns:a16="http://schemas.microsoft.com/office/drawing/2014/main" id="{415165BD-2DDE-6454-D6A9-73B1C8C4B29B}"/>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20E78EEB-9FD5-2C7A-65AB-77052830D5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15AFEE89-C024-D154-E970-C5E8C1C6A7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5543C1-1D8C-4F75-A654-80260812ECCC}" type="slidenum">
              <a:rPr lang="en-US" altLang="en-US" smtClean="0">
                <a:latin typeface="Times New Roman" panose="02020603050405020304" pitchFamily="18" charset="0"/>
              </a:rPr>
              <a:pPr/>
              <a:t>30</a:t>
            </a:fld>
            <a:endParaRPr lang="en-US" altLang="en-US" dirty="0">
              <a:latin typeface="Times New Roman" panose="02020603050405020304" pitchFamily="18" charset="0"/>
            </a:endParaRPr>
          </a:p>
        </p:txBody>
      </p:sp>
      <p:sp>
        <p:nvSpPr>
          <p:cNvPr id="83971" name="Rectangle 2">
            <a:extLst>
              <a:ext uri="{FF2B5EF4-FFF2-40B4-BE49-F238E27FC236}">
                <a16:creationId xmlns:a16="http://schemas.microsoft.com/office/drawing/2014/main" id="{90A33424-A8FF-0A50-76A0-0DD20DCEA732}"/>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096C041B-C5F1-9D0A-93E9-9116E24E88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076E0248-690A-BA3C-ADC7-9C66049CE6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68C62A-304D-4388-B329-018406F9A3A4}" type="slidenum">
              <a:rPr lang="en-US" altLang="en-US" smtClean="0">
                <a:latin typeface="Times New Roman" panose="02020603050405020304" pitchFamily="18" charset="0"/>
              </a:rPr>
              <a:pPr/>
              <a:t>31</a:t>
            </a:fld>
            <a:endParaRPr lang="en-US" altLang="en-US" dirty="0">
              <a:latin typeface="Times New Roman" panose="02020603050405020304" pitchFamily="18" charset="0"/>
            </a:endParaRPr>
          </a:p>
        </p:txBody>
      </p:sp>
      <p:sp>
        <p:nvSpPr>
          <p:cNvPr id="86019" name="Rectangle 2">
            <a:extLst>
              <a:ext uri="{FF2B5EF4-FFF2-40B4-BE49-F238E27FC236}">
                <a16:creationId xmlns:a16="http://schemas.microsoft.com/office/drawing/2014/main" id="{B6568983-4FC3-3450-49FE-B75707A9D354}"/>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F56FC291-D618-D4AC-6045-2B640291D5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A4C71275-29F1-09DF-5886-2A3D44A2D177}"/>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8CB25902-FB4C-2D08-702B-E1F4D829BC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can you infer about the disturbance history of the riparian forest in these repeat photos from 1959 and 1995 in the Great Smoky Mountains National Park?</a:t>
            </a:r>
          </a:p>
          <a:p>
            <a:endParaRPr lang="en-US" altLang="en-US" dirty="0"/>
          </a:p>
        </p:txBody>
      </p:sp>
      <p:sp>
        <p:nvSpPr>
          <p:cNvPr id="90116" name="Slide Number Placeholder 3">
            <a:extLst>
              <a:ext uri="{FF2B5EF4-FFF2-40B4-BE49-F238E27FC236}">
                <a16:creationId xmlns:a16="http://schemas.microsoft.com/office/drawing/2014/main" id="{3F3F323A-DF38-6CE9-5B46-881170A503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34C3FD-61CB-4050-B1DB-B2F046BD1894}" type="slidenum">
              <a:rPr lang="en-US" altLang="en-US" smtClean="0">
                <a:latin typeface="Times New Roman" panose="02020603050405020304" pitchFamily="18" charset="0"/>
              </a:rPr>
              <a:pPr/>
              <a:t>32</a:t>
            </a:fld>
            <a:endParaRPr lang="en-US" altLang="en-US" dirty="0">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8389A46F-E469-420A-1C72-62DEEC6BB9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F443CF-1D93-4766-920A-4F1C12CC1905}" type="slidenum">
              <a:rPr lang="en-US" altLang="en-US" smtClean="0">
                <a:latin typeface="Times New Roman" panose="02020603050405020304" pitchFamily="18" charset="0"/>
              </a:rPr>
              <a:pPr/>
              <a:t>34</a:t>
            </a:fld>
            <a:endParaRPr lang="en-US" altLang="en-US" dirty="0">
              <a:latin typeface="Times New Roman" panose="02020603050405020304" pitchFamily="18" charset="0"/>
            </a:endParaRPr>
          </a:p>
        </p:txBody>
      </p:sp>
      <p:sp>
        <p:nvSpPr>
          <p:cNvPr id="93187" name="Rectangle 2">
            <a:extLst>
              <a:ext uri="{FF2B5EF4-FFF2-40B4-BE49-F238E27FC236}">
                <a16:creationId xmlns:a16="http://schemas.microsoft.com/office/drawing/2014/main" id="{6EC6032C-E8C6-A3A0-9297-E406544F4176}"/>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60BCA0FA-E23B-E174-4C6B-F077A5BE24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68405021-CBD4-FEDA-0B52-8C21E4D8B5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C95748-B780-451B-96A4-B53F7C190DF2}" type="slidenum">
              <a:rPr lang="en-US" altLang="en-US" smtClean="0">
                <a:latin typeface="Times New Roman" panose="02020603050405020304" pitchFamily="18" charset="0"/>
              </a:rPr>
              <a:pPr/>
              <a:t>35</a:t>
            </a:fld>
            <a:endParaRPr lang="en-US" altLang="en-US" dirty="0">
              <a:latin typeface="Times New Roman" panose="02020603050405020304" pitchFamily="18" charset="0"/>
            </a:endParaRPr>
          </a:p>
        </p:txBody>
      </p:sp>
      <p:sp>
        <p:nvSpPr>
          <p:cNvPr id="95235" name="Rectangle 2">
            <a:extLst>
              <a:ext uri="{FF2B5EF4-FFF2-40B4-BE49-F238E27FC236}">
                <a16:creationId xmlns:a16="http://schemas.microsoft.com/office/drawing/2014/main" id="{F4E37E0E-590B-3605-536B-0DCD43BCDDDE}"/>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EC8CF30B-53F2-66AC-EB20-BB4E47B320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Some species are adapted to burial and can regrow through deposits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B79FB02C-B031-7C95-2AA2-6DF44C88B559}"/>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29107AE9-6855-AC36-35CB-509A88116C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9940" name="Slide Number Placeholder 3">
            <a:extLst>
              <a:ext uri="{FF2B5EF4-FFF2-40B4-BE49-F238E27FC236}">
                <a16:creationId xmlns:a16="http://schemas.microsoft.com/office/drawing/2014/main" id="{0ED3B288-ABDD-7B37-C035-CCB62BDD18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615E68-FA8F-450D-8FBC-47B2562640B4}" type="slidenum">
              <a:rPr lang="en-US" altLang="en-US" smtClean="0">
                <a:latin typeface="Times New Roman" panose="02020603050405020304" pitchFamily="18" charset="0"/>
              </a:rPr>
              <a:pPr/>
              <a:t>5</a:t>
            </a:fld>
            <a:endParaRPr lang="en-US" altLang="en-US" dirty="0">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AD53B6E2-3423-BAC8-F3E8-37658A513A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5F2B77-E316-4D15-AB5C-477976A2ABDE}" type="slidenum">
              <a:rPr lang="en-US" altLang="en-US" smtClean="0">
                <a:latin typeface="Times New Roman" panose="02020603050405020304" pitchFamily="18" charset="0"/>
              </a:rPr>
              <a:pPr/>
              <a:t>37</a:t>
            </a:fld>
            <a:endParaRPr lang="en-US" altLang="en-US" dirty="0">
              <a:latin typeface="Times New Roman" panose="02020603050405020304" pitchFamily="18" charset="0"/>
            </a:endParaRPr>
          </a:p>
        </p:txBody>
      </p:sp>
      <p:sp>
        <p:nvSpPr>
          <p:cNvPr id="98307" name="Rectangle 2">
            <a:extLst>
              <a:ext uri="{FF2B5EF4-FFF2-40B4-BE49-F238E27FC236}">
                <a16:creationId xmlns:a16="http://schemas.microsoft.com/office/drawing/2014/main" id="{96950C92-AF0D-7B08-03AE-17F053086C95}"/>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B1E1ACF3-F91B-95FE-6ABD-97F4FDBEEB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As tree ages more metabolic demands are placed on photosynthesis (in leaves) at the expense of woody support tissue (in trunk).  Center of gravity shifts upward through time, leading to treefall. </a:t>
            </a:r>
          </a:p>
          <a:p>
            <a:pPr eaLnBrk="1" hangingPunct="1"/>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84702274-4A2A-6A84-1C95-E757BF2A75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9D7A15-901B-447C-B277-23E3F8D650E4}" type="slidenum">
              <a:rPr lang="en-US" altLang="en-US" smtClean="0">
                <a:latin typeface="Times New Roman" panose="02020603050405020304" pitchFamily="18" charset="0"/>
              </a:rPr>
              <a:pPr/>
              <a:t>38</a:t>
            </a:fld>
            <a:endParaRPr lang="en-US" altLang="en-US" dirty="0">
              <a:latin typeface="Times New Roman" panose="02020603050405020304" pitchFamily="18" charset="0"/>
            </a:endParaRPr>
          </a:p>
        </p:txBody>
      </p:sp>
      <p:sp>
        <p:nvSpPr>
          <p:cNvPr id="100355" name="Rectangle 2">
            <a:extLst>
              <a:ext uri="{FF2B5EF4-FFF2-40B4-BE49-F238E27FC236}">
                <a16:creationId xmlns:a16="http://schemas.microsoft.com/office/drawing/2014/main" id="{D3D3DD8D-6B71-48D7-8196-CD89EB1149BD}"/>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E3D10697-2001-55F9-874A-8E1D4262AE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E8339252-E004-37F0-E4FD-5495F94571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0178F5-4D5B-481B-8857-6D394206A83F}" type="slidenum">
              <a:rPr lang="en-US" altLang="en-US" smtClean="0">
                <a:latin typeface="Times New Roman" panose="02020603050405020304" pitchFamily="18" charset="0"/>
              </a:rPr>
              <a:pPr/>
              <a:t>39</a:t>
            </a:fld>
            <a:endParaRPr lang="en-US" altLang="en-US" dirty="0">
              <a:latin typeface="Times New Roman" panose="02020603050405020304" pitchFamily="18" charset="0"/>
            </a:endParaRPr>
          </a:p>
        </p:txBody>
      </p:sp>
      <p:sp>
        <p:nvSpPr>
          <p:cNvPr id="102403" name="Rectangle 2">
            <a:extLst>
              <a:ext uri="{FF2B5EF4-FFF2-40B4-BE49-F238E27FC236}">
                <a16:creationId xmlns:a16="http://schemas.microsoft.com/office/drawing/2014/main" id="{C26AA719-C5C9-BA1B-CE11-EFC00368A6C8}"/>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DC3EDD70-1A60-8788-C998-F85D7213E7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905AC88-A3F9-1DFD-435B-382C290AC95D}"/>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FF7AE830-BD66-E3D6-77B7-A2B40D2758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4452" name="Slide Number Placeholder 3">
            <a:extLst>
              <a:ext uri="{FF2B5EF4-FFF2-40B4-BE49-F238E27FC236}">
                <a16:creationId xmlns:a16="http://schemas.microsoft.com/office/drawing/2014/main" id="{571C114A-479E-C050-7DB8-0DBC10FF67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BE30E5-D578-4621-9026-6640B6CFF883}" type="slidenum">
              <a:rPr lang="en-US" altLang="en-US" smtClean="0">
                <a:latin typeface="Times New Roman" panose="02020603050405020304" pitchFamily="18" charset="0"/>
              </a:rPr>
              <a:pPr/>
              <a:t>40</a:t>
            </a:fld>
            <a:endParaRPr lang="en-US" altLang="en-US" dirty="0">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E6222BF1-57FF-3700-2414-5A43550536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1ABCFC-C316-4B4F-BCB2-ED68B8CAE73F}" type="slidenum">
              <a:rPr lang="en-US" altLang="en-US" smtClean="0">
                <a:latin typeface="Times New Roman" panose="02020603050405020304" pitchFamily="18" charset="0"/>
              </a:rPr>
              <a:pPr/>
              <a:t>42</a:t>
            </a:fld>
            <a:endParaRPr lang="en-US" altLang="en-US" dirty="0">
              <a:latin typeface="Times New Roman" panose="02020603050405020304" pitchFamily="18" charset="0"/>
            </a:endParaRPr>
          </a:p>
        </p:txBody>
      </p:sp>
      <p:sp>
        <p:nvSpPr>
          <p:cNvPr id="107523" name="Rectangle 2">
            <a:extLst>
              <a:ext uri="{FF2B5EF4-FFF2-40B4-BE49-F238E27FC236}">
                <a16:creationId xmlns:a16="http://schemas.microsoft.com/office/drawing/2014/main" id="{327666D8-5728-D0D7-370A-F2CB7AE3B6F9}"/>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1A8B1796-9503-6F52-BD1C-99C46EC567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Hurricane windthrow has been known to impact forests in New England and southern Canada.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72C5FC66-D08B-F228-3493-3114BC503C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626475-A40B-4EB6-B668-B1CDB2A3B525}" type="slidenum">
              <a:rPr lang="en-US" altLang="en-US" smtClean="0">
                <a:latin typeface="Times New Roman" panose="02020603050405020304" pitchFamily="18" charset="0"/>
              </a:rPr>
              <a:pPr/>
              <a:t>43</a:t>
            </a:fld>
            <a:endParaRPr lang="en-US" altLang="en-US" dirty="0">
              <a:latin typeface="Times New Roman" panose="02020603050405020304" pitchFamily="18" charset="0"/>
            </a:endParaRPr>
          </a:p>
        </p:txBody>
      </p:sp>
      <p:sp>
        <p:nvSpPr>
          <p:cNvPr id="109571" name="Rectangle 2">
            <a:extLst>
              <a:ext uri="{FF2B5EF4-FFF2-40B4-BE49-F238E27FC236}">
                <a16:creationId xmlns:a16="http://schemas.microsoft.com/office/drawing/2014/main" id="{215B42DE-1120-6AB1-FA95-C6FB3DD7281D}"/>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4C172915-1329-B697-1654-2642132AD0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5B50A75E-AD18-352A-48D7-B1423198E492}"/>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B3137D53-76ED-B2C8-D722-36846CB125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1620" name="Slide Number Placeholder 3">
            <a:extLst>
              <a:ext uri="{FF2B5EF4-FFF2-40B4-BE49-F238E27FC236}">
                <a16:creationId xmlns:a16="http://schemas.microsoft.com/office/drawing/2014/main" id="{9B6191F6-0B06-F8B4-CD84-4778961189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C68F94-BED2-47CC-8E36-C4616DE49D8A}" type="slidenum">
              <a:rPr lang="en-US" altLang="en-US" smtClean="0">
                <a:latin typeface="Times New Roman" panose="02020603050405020304" pitchFamily="18" charset="0"/>
              </a:rPr>
              <a:pPr/>
              <a:t>44</a:t>
            </a:fld>
            <a:endParaRPr lang="en-US" altLang="en-US" dirty="0">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5D2ED86D-55B9-B2B3-5A62-E45A4EDFAF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11A86D-6EF5-48E5-8163-EBE68A027C8F}" type="slidenum">
              <a:rPr lang="en-US" altLang="en-US" smtClean="0">
                <a:latin typeface="Times New Roman" panose="02020603050405020304" pitchFamily="18" charset="0"/>
              </a:rPr>
              <a:pPr/>
              <a:t>45</a:t>
            </a:fld>
            <a:endParaRPr lang="en-US" altLang="en-US" dirty="0">
              <a:latin typeface="Times New Roman" panose="02020603050405020304" pitchFamily="18" charset="0"/>
            </a:endParaRPr>
          </a:p>
        </p:txBody>
      </p:sp>
      <p:sp>
        <p:nvSpPr>
          <p:cNvPr id="113667" name="Rectangle 2">
            <a:extLst>
              <a:ext uri="{FF2B5EF4-FFF2-40B4-BE49-F238E27FC236}">
                <a16:creationId xmlns:a16="http://schemas.microsoft.com/office/drawing/2014/main" id="{E0769727-A119-13DD-5C54-13462C246849}"/>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0C2619FC-8B87-603E-D88C-734B7B52C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32FE2F26-4CDF-535C-0B1C-E5791A9C7200}"/>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26086C8D-4F39-55FF-48FB-22F490A889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Forest pests</a:t>
            </a:r>
          </a:p>
        </p:txBody>
      </p:sp>
      <p:sp>
        <p:nvSpPr>
          <p:cNvPr id="115716" name="Slide Number Placeholder 3">
            <a:extLst>
              <a:ext uri="{FF2B5EF4-FFF2-40B4-BE49-F238E27FC236}">
                <a16:creationId xmlns:a16="http://schemas.microsoft.com/office/drawing/2014/main" id="{575EBBEA-5769-7F3B-851E-837A0DBB51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136C48-17F2-400D-B120-F2707F5060D1}" type="slidenum">
              <a:rPr lang="en-US" altLang="en-US" smtClean="0">
                <a:latin typeface="Times New Roman" panose="02020603050405020304" pitchFamily="18" charset="0"/>
              </a:rPr>
              <a:pPr/>
              <a:t>46</a:t>
            </a:fld>
            <a:endParaRPr lang="en-US" altLang="en-US" dirty="0">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0C1D336A-CAFE-DD1F-4EB6-0CA0ED45B2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DF0005-B480-4175-ACA5-41DC9503C505}" type="slidenum">
              <a:rPr lang="en-US" altLang="en-US" smtClean="0">
                <a:latin typeface="Times New Roman" panose="02020603050405020304" pitchFamily="18" charset="0"/>
              </a:rPr>
              <a:pPr/>
              <a:t>47</a:t>
            </a:fld>
            <a:endParaRPr lang="en-US" altLang="en-US" dirty="0">
              <a:latin typeface="Times New Roman" panose="02020603050405020304" pitchFamily="18" charset="0"/>
            </a:endParaRPr>
          </a:p>
        </p:txBody>
      </p:sp>
      <p:sp>
        <p:nvSpPr>
          <p:cNvPr id="117763" name="Rectangle 2">
            <a:extLst>
              <a:ext uri="{FF2B5EF4-FFF2-40B4-BE49-F238E27FC236}">
                <a16:creationId xmlns:a16="http://schemas.microsoft.com/office/drawing/2014/main" id="{8095189C-6AA2-33C5-0460-AA6FDF134CD5}"/>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BE738791-72E2-E959-CF47-7F6BB6BA9D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20D1084-701F-9576-F9E2-9139EF7FC71C}"/>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A926F744-44D2-C31E-B58D-941797D557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1988 fires in Yellowstone</a:t>
            </a:r>
          </a:p>
          <a:p>
            <a:endParaRPr lang="en-US" altLang="en-US" dirty="0"/>
          </a:p>
        </p:txBody>
      </p:sp>
      <p:sp>
        <p:nvSpPr>
          <p:cNvPr id="41988" name="Slide Number Placeholder 3">
            <a:extLst>
              <a:ext uri="{FF2B5EF4-FFF2-40B4-BE49-F238E27FC236}">
                <a16:creationId xmlns:a16="http://schemas.microsoft.com/office/drawing/2014/main" id="{E149E412-1EE3-41DF-74CC-B4C8EB62A3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79AF6E-3545-4DA5-9795-81BB228B67D7}" type="slidenum">
              <a:rPr lang="en-US" altLang="en-US" smtClean="0">
                <a:latin typeface="Times New Roman" panose="02020603050405020304" pitchFamily="18" charset="0"/>
              </a:rPr>
              <a:pPr/>
              <a:t>6</a:t>
            </a:fld>
            <a:endParaRPr lang="en-US" altLang="en-US" dirty="0">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9E568206-05FA-7EA7-2337-AE887B86C9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C48344-96AB-4889-9812-649B4BA7FC39}" type="slidenum">
              <a:rPr lang="en-US" altLang="en-US" smtClean="0">
                <a:latin typeface="Times New Roman" panose="02020603050405020304" pitchFamily="18" charset="0"/>
              </a:rPr>
              <a:pPr/>
              <a:t>48</a:t>
            </a:fld>
            <a:endParaRPr lang="en-US" altLang="en-US" dirty="0">
              <a:latin typeface="Times New Roman" panose="02020603050405020304" pitchFamily="18" charset="0"/>
            </a:endParaRPr>
          </a:p>
        </p:txBody>
      </p:sp>
      <p:sp>
        <p:nvSpPr>
          <p:cNvPr id="119811" name="Rectangle 2">
            <a:extLst>
              <a:ext uri="{FF2B5EF4-FFF2-40B4-BE49-F238E27FC236}">
                <a16:creationId xmlns:a16="http://schemas.microsoft.com/office/drawing/2014/main" id="{5E3B5BEE-07D8-A229-DB28-73EFD54913FC}"/>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76B6567D-3619-888F-84E8-14563DE170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Southern pine beetles attack mainly densely stocked, slow growing pine stands with a high percentage of over-mature pines. Some pine tree species are more susceptible than others. Trees damaged by lightning and other natural events or by humans are more likely to be infested. Injured trees decline rapidly during summer months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58A9D889-B84A-B2F7-7A0C-ACA1649197DA}"/>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5DB0EECF-3545-A2F2-66A5-C7B709D945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Western US</a:t>
            </a:r>
          </a:p>
        </p:txBody>
      </p:sp>
      <p:sp>
        <p:nvSpPr>
          <p:cNvPr id="121860" name="Slide Number Placeholder 3">
            <a:extLst>
              <a:ext uri="{FF2B5EF4-FFF2-40B4-BE49-F238E27FC236}">
                <a16:creationId xmlns:a16="http://schemas.microsoft.com/office/drawing/2014/main" id="{BED353B9-CB67-42EA-AC21-6C0F92C5BD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D55440-9591-4D75-BF18-F91EE74EF19C}" type="slidenum">
              <a:rPr lang="en-US" altLang="en-US" smtClean="0">
                <a:latin typeface="Times New Roman" panose="02020603050405020304" pitchFamily="18" charset="0"/>
              </a:rPr>
              <a:pPr/>
              <a:t>49</a:t>
            </a:fld>
            <a:endParaRPr lang="en-US" altLang="en-US" dirty="0">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87377337-7044-CC2C-76D8-D69F4DC45FA0}"/>
              </a:ext>
            </a:extLst>
          </p:cNvPr>
          <p:cNvSpPr>
            <a:spLocks noGrp="1" noRot="1" noChangeAspect="1" noChangeArrowheads="1" noTextEdit="1"/>
          </p:cNvSpPr>
          <p:nvPr>
            <p:ph type="sldImg"/>
          </p:nvPr>
        </p:nvSpPr>
        <p:spPr>
          <a:ln/>
        </p:spPr>
      </p:sp>
      <p:sp>
        <p:nvSpPr>
          <p:cNvPr id="123907" name="Notes Placeholder 2">
            <a:extLst>
              <a:ext uri="{FF2B5EF4-FFF2-40B4-BE49-F238E27FC236}">
                <a16:creationId xmlns:a16="http://schemas.microsoft.com/office/drawing/2014/main" id="{4801B0D6-E6A4-EB99-CBBE-BB612D2AA6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Pine bark beetle damage in British Columbia</a:t>
            </a:r>
          </a:p>
        </p:txBody>
      </p:sp>
      <p:sp>
        <p:nvSpPr>
          <p:cNvPr id="123908" name="Slide Number Placeholder 3">
            <a:extLst>
              <a:ext uri="{FF2B5EF4-FFF2-40B4-BE49-F238E27FC236}">
                <a16:creationId xmlns:a16="http://schemas.microsoft.com/office/drawing/2014/main" id="{9929D3CC-DA15-D16B-DD2D-3C783E8378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6448BD-11A7-4246-B33F-45B44D5AFA1B}" type="slidenum">
              <a:rPr lang="en-US" altLang="en-US" smtClean="0">
                <a:latin typeface="Times New Roman" panose="02020603050405020304" pitchFamily="18" charset="0"/>
              </a:rPr>
              <a:pPr/>
              <a:t>50</a:t>
            </a:fld>
            <a:endParaRPr lang="en-US" altLang="en-US" dirty="0">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2F6155D8-9532-AB0C-6A9A-D9A78BA292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2B47FB-B1B3-428C-BD8A-90E69BD649E1}" type="slidenum">
              <a:rPr lang="en-US" altLang="en-US" smtClean="0">
                <a:latin typeface="Times New Roman" panose="02020603050405020304" pitchFamily="18" charset="0"/>
              </a:rPr>
              <a:pPr/>
              <a:t>52</a:t>
            </a:fld>
            <a:endParaRPr lang="en-US" altLang="en-US" dirty="0">
              <a:latin typeface="Times New Roman" panose="02020603050405020304" pitchFamily="18" charset="0"/>
            </a:endParaRPr>
          </a:p>
        </p:txBody>
      </p:sp>
      <p:sp>
        <p:nvSpPr>
          <p:cNvPr id="126979" name="Rectangle 2">
            <a:extLst>
              <a:ext uri="{FF2B5EF4-FFF2-40B4-BE49-F238E27FC236}">
                <a16:creationId xmlns:a16="http://schemas.microsoft.com/office/drawing/2014/main" id="{648D1EDA-0D53-D511-B024-2D2FFD72ACAC}"/>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E01D0FDB-9C66-B188-0D6E-7C2C2BCBB7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Fraser fir and balsam wooly adelgid disturbance in the Great Smoky Mountains</a:t>
            </a:r>
          </a:p>
          <a:p>
            <a:pPr eaLnBrk="1" hangingPunct="1"/>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DE057010-022A-B8A5-1F1A-301CDC07E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8CA04B-8A92-4A94-932E-9DC1696B9690}" type="slidenum">
              <a:rPr lang="en-US" altLang="en-US" smtClean="0">
                <a:latin typeface="Times New Roman" panose="02020603050405020304" pitchFamily="18" charset="0"/>
              </a:rPr>
              <a:pPr/>
              <a:t>53</a:t>
            </a:fld>
            <a:endParaRPr lang="en-US" altLang="en-US" dirty="0">
              <a:latin typeface="Times New Roman" panose="02020603050405020304" pitchFamily="18" charset="0"/>
            </a:endParaRPr>
          </a:p>
        </p:txBody>
      </p:sp>
      <p:sp>
        <p:nvSpPr>
          <p:cNvPr id="129027" name="Rectangle 2">
            <a:extLst>
              <a:ext uri="{FF2B5EF4-FFF2-40B4-BE49-F238E27FC236}">
                <a16:creationId xmlns:a16="http://schemas.microsoft.com/office/drawing/2014/main" id="{BAFE2392-66DD-681C-1FC8-3FF4AC48B853}"/>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CC32094F-FDDC-18D3-0ABB-3CC6D8C2A41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Fraser fir in upper elevations of the Smoky Mountains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55EA6B5A-2F1A-30E7-DFDE-5D010BEA1AED}"/>
              </a:ext>
            </a:extLst>
          </p:cNvPr>
          <p:cNvSpPr>
            <a:spLocks noGrp="1" noRot="1" noChangeAspect="1" noChangeArrowheads="1" noTextEdit="1"/>
          </p:cNvSpPr>
          <p:nvPr>
            <p:ph type="sldImg"/>
          </p:nvPr>
        </p:nvSpPr>
        <p:spPr>
          <a:ln/>
        </p:spPr>
      </p:sp>
      <p:sp>
        <p:nvSpPr>
          <p:cNvPr id="131075" name="Notes Placeholder 2">
            <a:extLst>
              <a:ext uri="{FF2B5EF4-FFF2-40B4-BE49-F238E27FC236}">
                <a16:creationId xmlns:a16="http://schemas.microsoft.com/office/drawing/2014/main" id="{CA6DCA42-9172-CE7A-0EC3-72336247A8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1959</a:t>
            </a:r>
          </a:p>
        </p:txBody>
      </p:sp>
      <p:sp>
        <p:nvSpPr>
          <p:cNvPr id="131076" name="Slide Number Placeholder 3">
            <a:extLst>
              <a:ext uri="{FF2B5EF4-FFF2-40B4-BE49-F238E27FC236}">
                <a16:creationId xmlns:a16="http://schemas.microsoft.com/office/drawing/2014/main" id="{E4F0A7A5-CA7D-376C-DE98-FE9F88CB03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AF6372-7F4F-493B-9BD3-94DAC5A6CF53}" type="slidenum">
              <a:rPr lang="en-US" altLang="en-US" smtClean="0"/>
              <a:pPr/>
              <a:t>54</a:t>
            </a:fld>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31D8EB58-5D51-2E3C-5EB1-C9C39831C528}"/>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F82BFE27-1A3D-7D87-BA33-A64B7739B4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2008</a:t>
            </a:r>
          </a:p>
        </p:txBody>
      </p:sp>
      <p:sp>
        <p:nvSpPr>
          <p:cNvPr id="133124" name="Slide Number Placeholder 3">
            <a:extLst>
              <a:ext uri="{FF2B5EF4-FFF2-40B4-BE49-F238E27FC236}">
                <a16:creationId xmlns:a16="http://schemas.microsoft.com/office/drawing/2014/main" id="{8E284498-78C1-E39B-C61C-AC6E3A3BAE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651A0B-2D8C-4306-A088-EDFFE03CA20B}" type="slidenum">
              <a:rPr lang="en-US" altLang="en-US" smtClean="0">
                <a:latin typeface="Times New Roman" panose="02020603050405020304" pitchFamily="18" charset="0"/>
              </a:rPr>
              <a:pPr/>
              <a:t>55</a:t>
            </a:fld>
            <a:endParaRPr lang="en-US" altLang="en-US" dirty="0">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EED7E6DC-8027-D081-F54B-F62374091B08}"/>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AA14E978-019C-FD36-771A-BF1CE23B35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Name human disturbances</a:t>
            </a:r>
          </a:p>
        </p:txBody>
      </p:sp>
      <p:sp>
        <p:nvSpPr>
          <p:cNvPr id="135172" name="Slide Number Placeholder 3">
            <a:extLst>
              <a:ext uri="{FF2B5EF4-FFF2-40B4-BE49-F238E27FC236}">
                <a16:creationId xmlns:a16="http://schemas.microsoft.com/office/drawing/2014/main" id="{096DA4FA-3DF1-EE52-C4DF-A04DEEE51B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BCD8DB-220F-4373-A77D-D2EBF5D87ACA}" type="slidenum">
              <a:rPr lang="en-US" altLang="en-US" smtClean="0">
                <a:latin typeface="Times New Roman" panose="02020603050405020304" pitchFamily="18" charset="0"/>
              </a:rPr>
              <a:pPr/>
              <a:t>56</a:t>
            </a:fld>
            <a:endParaRPr lang="en-US" altLang="en-US" dirty="0">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87B3F6FE-FCA5-075E-5217-689E4BC394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ECB061-66B4-4512-8140-874D8DF64A98}" type="slidenum">
              <a:rPr lang="en-US" altLang="en-US" smtClean="0">
                <a:latin typeface="Times New Roman" panose="02020603050405020304" pitchFamily="18" charset="0"/>
              </a:rPr>
              <a:pPr/>
              <a:t>58</a:t>
            </a:fld>
            <a:endParaRPr lang="en-US" altLang="en-US" dirty="0">
              <a:latin typeface="Times New Roman" panose="02020603050405020304" pitchFamily="18" charset="0"/>
            </a:endParaRPr>
          </a:p>
        </p:txBody>
      </p:sp>
      <p:sp>
        <p:nvSpPr>
          <p:cNvPr id="138243" name="Rectangle 2">
            <a:extLst>
              <a:ext uri="{FF2B5EF4-FFF2-40B4-BE49-F238E27FC236}">
                <a16:creationId xmlns:a16="http://schemas.microsoft.com/office/drawing/2014/main" id="{E784E4AD-8676-437E-2895-C1FC8A20D36D}"/>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76317B32-6400-448E-660C-DC4B20DFED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9105D1BC-BFA1-61E6-07A8-F9C1F5C25740}"/>
              </a:ext>
            </a:extLst>
          </p:cNvPr>
          <p:cNvSpPr>
            <a:spLocks noGrp="1" noRot="1" noChangeAspect="1" noChangeArrowheads="1" noTextEdit="1"/>
          </p:cNvSpPr>
          <p:nvPr>
            <p:ph type="sldImg"/>
          </p:nvPr>
        </p:nvSpPr>
        <p:spPr>
          <a:ln/>
        </p:spPr>
      </p:sp>
      <p:sp>
        <p:nvSpPr>
          <p:cNvPr id="141315" name="Notes Placeholder 2">
            <a:extLst>
              <a:ext uri="{FF2B5EF4-FFF2-40B4-BE49-F238E27FC236}">
                <a16:creationId xmlns:a16="http://schemas.microsoft.com/office/drawing/2014/main" id="{9E98423D-862B-739B-3B52-DCAEBBD7B2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1316" name="Slide Number Placeholder 3">
            <a:extLst>
              <a:ext uri="{FF2B5EF4-FFF2-40B4-BE49-F238E27FC236}">
                <a16:creationId xmlns:a16="http://schemas.microsoft.com/office/drawing/2014/main" id="{39C75D3C-A93B-7DB9-9453-2C0FE6B317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40A9B5-ABC8-4D9B-A2E6-CCB8908CC16A}" type="slidenum">
              <a:rPr lang="en-US" altLang="en-US" smtClean="0">
                <a:latin typeface="Times New Roman" panose="02020603050405020304" pitchFamily="18" charset="0"/>
              </a:rPr>
              <a:pPr/>
              <a:t>60</a:t>
            </a:fld>
            <a:endParaRPr lang="en-US" altLang="en-US" dirty="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C336D29-A71A-8522-39EA-F59F79B96149}"/>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DD15F029-6378-450D-0891-86F1D051D8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Disturbance residuals, as biological legacies, may be missing in human disturbances like logging that attempt to mimic natural disturbance.</a:t>
            </a:r>
          </a:p>
        </p:txBody>
      </p:sp>
      <p:sp>
        <p:nvSpPr>
          <p:cNvPr id="45060" name="Slide Number Placeholder 3">
            <a:extLst>
              <a:ext uri="{FF2B5EF4-FFF2-40B4-BE49-F238E27FC236}">
                <a16:creationId xmlns:a16="http://schemas.microsoft.com/office/drawing/2014/main" id="{C590D950-0626-0D48-28E3-2C7CD59CFE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552EBD-7095-4451-8F47-821904AA6F41}" type="slidenum">
              <a:rPr lang="en-US" altLang="en-US" smtClean="0">
                <a:latin typeface="Times New Roman" panose="02020603050405020304" pitchFamily="18" charset="0"/>
              </a:rPr>
              <a:pPr/>
              <a:t>8</a:t>
            </a:fld>
            <a:endParaRPr lang="en-US" altLang="en-US" dirty="0">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10CD1534-3958-289B-4DB0-BE636A4771A3}"/>
              </a:ext>
            </a:extLst>
          </p:cNvPr>
          <p:cNvSpPr>
            <a:spLocks noGrp="1" noRot="1" noChangeAspect="1" noChangeArrowheads="1" noTextEdit="1"/>
          </p:cNvSpPr>
          <p:nvPr>
            <p:ph type="sldImg"/>
          </p:nvPr>
        </p:nvSpPr>
        <p:spPr>
          <a:ln/>
        </p:spPr>
      </p:sp>
      <p:sp>
        <p:nvSpPr>
          <p:cNvPr id="145411" name="Notes Placeholder 2">
            <a:extLst>
              <a:ext uri="{FF2B5EF4-FFF2-40B4-BE49-F238E27FC236}">
                <a16:creationId xmlns:a16="http://schemas.microsoft.com/office/drawing/2014/main" id="{83BFFCF6-8DDE-BE9C-DF34-BBB129D852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Disturbed, fragmented forests create change in conditions around perimeter of patches</a:t>
            </a:r>
          </a:p>
          <a:p>
            <a:endParaRPr lang="en-US" altLang="en-US" dirty="0"/>
          </a:p>
        </p:txBody>
      </p:sp>
      <p:sp>
        <p:nvSpPr>
          <p:cNvPr id="145412" name="Slide Number Placeholder 3">
            <a:extLst>
              <a:ext uri="{FF2B5EF4-FFF2-40B4-BE49-F238E27FC236}">
                <a16:creationId xmlns:a16="http://schemas.microsoft.com/office/drawing/2014/main" id="{8F6A3A96-299C-86A4-2ACA-91D621A07A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E81B4E-3685-47D2-9D51-9FF50FF66029}" type="slidenum">
              <a:rPr lang="en-US" altLang="en-US" smtClean="0">
                <a:latin typeface="Times New Roman" panose="02020603050405020304" pitchFamily="18" charset="0"/>
              </a:rPr>
              <a:pPr/>
              <a:t>61</a:t>
            </a:fld>
            <a:endParaRPr lang="en-US" altLang="en-US" dirty="0">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2DFEA2C3-BE6C-4195-ED0F-3A6801525140}"/>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390B3861-9D31-38ED-155A-3F8610C26B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Disturbed, fragmented forests create change in conditions around perimeter of patches</a:t>
            </a:r>
          </a:p>
          <a:p>
            <a:endParaRPr lang="en-US" altLang="en-US" dirty="0"/>
          </a:p>
        </p:txBody>
      </p:sp>
      <p:sp>
        <p:nvSpPr>
          <p:cNvPr id="147460" name="Slide Number Placeholder 3">
            <a:extLst>
              <a:ext uri="{FF2B5EF4-FFF2-40B4-BE49-F238E27FC236}">
                <a16:creationId xmlns:a16="http://schemas.microsoft.com/office/drawing/2014/main" id="{186F7BF2-E6CE-3377-90FE-CF6332073A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F569DF-2E81-4B4F-B0AA-6423434EABAD}" type="slidenum">
              <a:rPr lang="en-US" altLang="en-US" smtClean="0">
                <a:latin typeface="Times New Roman" panose="02020603050405020304" pitchFamily="18" charset="0"/>
              </a:rPr>
              <a:pPr/>
              <a:t>62</a:t>
            </a:fld>
            <a:endParaRPr lang="en-US" altLang="en-US" dirty="0">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A2BE5510-DE20-007C-E6BC-1ACBE88C4E60}"/>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25CCBE84-872E-7176-893B-6F93DFE233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Disturbed, fragmented forests create change in conditions around perimeter of patches</a:t>
            </a:r>
          </a:p>
          <a:p>
            <a:endParaRPr lang="en-US" altLang="en-US" dirty="0"/>
          </a:p>
        </p:txBody>
      </p:sp>
      <p:sp>
        <p:nvSpPr>
          <p:cNvPr id="149508" name="Slide Number Placeholder 3">
            <a:extLst>
              <a:ext uri="{FF2B5EF4-FFF2-40B4-BE49-F238E27FC236}">
                <a16:creationId xmlns:a16="http://schemas.microsoft.com/office/drawing/2014/main" id="{B3EAC193-2B68-8A67-F071-0CDB38F2D5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36E0A9-F6CA-41CF-BC0A-D4D7AC976275}" type="slidenum">
              <a:rPr lang="en-US" altLang="en-US" smtClean="0">
                <a:latin typeface="Times New Roman" panose="02020603050405020304" pitchFamily="18" charset="0"/>
              </a:rPr>
              <a:pPr/>
              <a:t>63</a:t>
            </a:fld>
            <a:endParaRPr lang="en-US" altLang="en-US" dirty="0">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CE6DA9E5-3259-A792-F62F-65C04A5B0EC1}"/>
              </a:ext>
            </a:extLst>
          </p:cNvPr>
          <p:cNvSpPr>
            <a:spLocks noGrp="1" noRot="1" noChangeAspect="1" noChangeArrowheads="1" noTextEdit="1"/>
          </p:cNvSpPr>
          <p:nvPr>
            <p:ph type="sldImg"/>
          </p:nvPr>
        </p:nvSpPr>
        <p:spPr>
          <a:ln/>
        </p:spPr>
      </p:sp>
      <p:sp>
        <p:nvSpPr>
          <p:cNvPr id="151555" name="Notes Placeholder 2">
            <a:extLst>
              <a:ext uri="{FF2B5EF4-FFF2-40B4-BE49-F238E27FC236}">
                <a16:creationId xmlns:a16="http://schemas.microsoft.com/office/drawing/2014/main" id="{8EF28754-ACEA-3B1A-7A3A-25E2FA19E9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Hyperdynamism is defined as an increase in the frequency and/or amplitude of population, community, and landscape dynamics in fragmented habitats. Examples of parameters that could be altered in habitat fragments include disturbance regimes, mortality and recruitment rates, the population fluctuations of individual species, species extinction and turnover rates, and the pace of biogeochemical cycling. Not all environmental processes will accelerate – some may remain stable or even decline – but the majority of ecological processes in fragmented landscapes will be hyperdynamic.</a:t>
            </a:r>
          </a:p>
        </p:txBody>
      </p:sp>
      <p:sp>
        <p:nvSpPr>
          <p:cNvPr id="151556" name="Slide Number Placeholder 3">
            <a:extLst>
              <a:ext uri="{FF2B5EF4-FFF2-40B4-BE49-F238E27FC236}">
                <a16:creationId xmlns:a16="http://schemas.microsoft.com/office/drawing/2014/main" id="{C64CFE2E-E6E4-BCA9-DDDF-3E23A6CA17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3EEB17-A255-4945-AB96-AD9F689A851F}" type="slidenum">
              <a:rPr lang="en-US" altLang="en-US" smtClean="0">
                <a:latin typeface="Times New Roman" panose="02020603050405020304" pitchFamily="18" charset="0"/>
              </a:rPr>
              <a:pPr/>
              <a:t>64</a:t>
            </a:fld>
            <a:endParaRPr lang="en-US" altLang="en-US" dirty="0">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8DE2F523-C8B3-B737-55D5-2FFAE588A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1AFA04-1FF8-4AB6-9062-F1A8CEC47532}" type="slidenum">
              <a:rPr lang="en-US" altLang="en-US" smtClean="0">
                <a:latin typeface="Times New Roman" panose="02020603050405020304" pitchFamily="18" charset="0"/>
              </a:rPr>
              <a:pPr/>
              <a:t>65</a:t>
            </a:fld>
            <a:endParaRPr lang="en-US" altLang="en-US" dirty="0">
              <a:latin typeface="Times New Roman" panose="02020603050405020304" pitchFamily="18" charset="0"/>
            </a:endParaRPr>
          </a:p>
        </p:txBody>
      </p:sp>
      <p:sp>
        <p:nvSpPr>
          <p:cNvPr id="153603" name="Rectangle 2">
            <a:extLst>
              <a:ext uri="{FF2B5EF4-FFF2-40B4-BE49-F238E27FC236}">
                <a16:creationId xmlns:a16="http://schemas.microsoft.com/office/drawing/2014/main" id="{A754DB9C-D99A-19A0-3C47-ECFFA09205DD}"/>
              </a:ext>
            </a:extLst>
          </p:cNvPr>
          <p:cNvSpPr>
            <a:spLocks noGrp="1" noRot="1" noChangeAspect="1" noChangeArrowheads="1" noTextEdit="1"/>
          </p:cNvSpPr>
          <p:nvPr>
            <p:ph type="sldImg"/>
          </p:nvPr>
        </p:nvSpPr>
        <p:spPr>
          <a:solidFill>
            <a:srgbClr val="FFFFFF"/>
          </a:solidFill>
          <a:ln/>
        </p:spPr>
      </p:sp>
      <p:sp>
        <p:nvSpPr>
          <p:cNvPr id="153604" name="Rectangle 3">
            <a:extLst>
              <a:ext uri="{FF2B5EF4-FFF2-40B4-BE49-F238E27FC236}">
                <a16:creationId xmlns:a16="http://schemas.microsoft.com/office/drawing/2014/main" id="{CCD2ACF1-96E9-26BE-2C5B-96B46C8531E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67BE9D0B-4CFF-9244-2605-553541CF56A2}"/>
              </a:ext>
            </a:extLst>
          </p:cNvPr>
          <p:cNvSpPr>
            <a:spLocks noGrp="1" noRot="1" noChangeAspect="1" noChangeArrowheads="1" noTextEdit="1"/>
          </p:cNvSpPr>
          <p:nvPr>
            <p:ph type="sldImg"/>
          </p:nvPr>
        </p:nvSpPr>
        <p:spPr>
          <a:ln/>
        </p:spPr>
      </p:sp>
      <p:sp>
        <p:nvSpPr>
          <p:cNvPr id="156675" name="Notes Placeholder 2">
            <a:extLst>
              <a:ext uri="{FF2B5EF4-FFF2-40B4-BE49-F238E27FC236}">
                <a16:creationId xmlns:a16="http://schemas.microsoft.com/office/drawing/2014/main" id="{80723171-A6CC-B247-9C0B-09D2480E8C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Flash density map</a:t>
            </a:r>
            <a:br>
              <a:rPr lang="en-US" altLang="en-US" dirty="0"/>
            </a:br>
            <a:br>
              <a:rPr lang="en-US" altLang="en-US" dirty="0"/>
            </a:br>
            <a:r>
              <a:rPr lang="en-US" altLang="en-US" dirty="0"/>
              <a:t>Vegetation was adapted to frequent fires</a:t>
            </a:r>
          </a:p>
        </p:txBody>
      </p:sp>
      <p:sp>
        <p:nvSpPr>
          <p:cNvPr id="156676" name="Slide Number Placeholder 3">
            <a:extLst>
              <a:ext uri="{FF2B5EF4-FFF2-40B4-BE49-F238E27FC236}">
                <a16:creationId xmlns:a16="http://schemas.microsoft.com/office/drawing/2014/main" id="{AAC4DB7F-A686-BC4E-294C-701AE040D5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07B9B4-059E-484F-BBC1-839FEC0B1DEB}" type="slidenum">
              <a:rPr lang="en-US" altLang="en-US" smtClean="0">
                <a:latin typeface="Times New Roman" panose="02020603050405020304" pitchFamily="18" charset="0"/>
              </a:rPr>
              <a:pPr/>
              <a:t>67</a:t>
            </a:fld>
            <a:endParaRPr lang="en-US" altLang="en-US" dirty="0">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F16C65FA-2827-B8F4-C840-71A5BC11FB66}"/>
              </a:ext>
            </a:extLst>
          </p:cNvPr>
          <p:cNvSpPr>
            <a:spLocks noGrp="1" noRot="1" noChangeAspect="1" noChangeArrowheads="1" noTextEdit="1"/>
          </p:cNvSpPr>
          <p:nvPr>
            <p:ph type="sldImg"/>
          </p:nvPr>
        </p:nvSpPr>
        <p:spPr>
          <a:ln/>
        </p:spPr>
      </p:sp>
      <p:sp>
        <p:nvSpPr>
          <p:cNvPr id="158723" name="Notes Placeholder 2">
            <a:extLst>
              <a:ext uri="{FF2B5EF4-FFF2-40B4-BE49-F238E27FC236}">
                <a16:creationId xmlns:a16="http://schemas.microsoft.com/office/drawing/2014/main" id="{79DF8DC7-2A6A-EE8E-2963-F8B067503F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Presettlement fire regime</a:t>
            </a:r>
          </a:p>
        </p:txBody>
      </p:sp>
      <p:sp>
        <p:nvSpPr>
          <p:cNvPr id="158724" name="Slide Number Placeholder 3">
            <a:extLst>
              <a:ext uri="{FF2B5EF4-FFF2-40B4-BE49-F238E27FC236}">
                <a16:creationId xmlns:a16="http://schemas.microsoft.com/office/drawing/2014/main" id="{AA4A475E-9DEF-D205-1972-668239F3DA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E63675-F0A4-479C-8F4D-EF5FA0109529}" type="slidenum">
              <a:rPr lang="en-US" altLang="en-US" smtClean="0">
                <a:latin typeface="Times New Roman" panose="02020603050405020304" pitchFamily="18" charset="0"/>
              </a:rPr>
              <a:pPr/>
              <a:t>68</a:t>
            </a:fld>
            <a:endParaRPr lang="en-US" altLang="en-US" dirty="0">
              <a:latin typeface="Times New Roman" panose="02020603050405020304"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2682DB38-3C5D-ED78-4058-0B8B577CB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B97374-56EE-411E-8D9E-7D8C3333AE0B}" type="slidenum">
              <a:rPr lang="en-US" altLang="en-US" smtClean="0">
                <a:latin typeface="Times New Roman" panose="02020603050405020304" pitchFamily="18" charset="0"/>
              </a:rPr>
              <a:pPr/>
              <a:t>71</a:t>
            </a:fld>
            <a:endParaRPr lang="en-US" altLang="en-US" dirty="0">
              <a:latin typeface="Times New Roman" panose="02020603050405020304" pitchFamily="18" charset="0"/>
            </a:endParaRPr>
          </a:p>
        </p:txBody>
      </p:sp>
      <p:sp>
        <p:nvSpPr>
          <p:cNvPr id="162819" name="Rectangle 2">
            <a:extLst>
              <a:ext uri="{FF2B5EF4-FFF2-40B4-BE49-F238E27FC236}">
                <a16:creationId xmlns:a16="http://schemas.microsoft.com/office/drawing/2014/main" id="{C87FCB44-F706-914B-1D80-E40BCDFC1BB0}"/>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F6EE818F-D448-59A0-6A9D-A5BB72318A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Fire-resistant morphology (left) and punctuated growth in longleaf pine (right): adaptations to frequent surface fire</a:t>
            </a:r>
          </a:p>
          <a:p>
            <a:pPr eaLnBrk="1" hangingPunct="1"/>
            <a:endParaRPr lang="en-US" altLang="en-US" dirty="0"/>
          </a:p>
          <a:p>
            <a:pPr eaLnBrk="1" hangingPunct="1"/>
            <a:r>
              <a:rPr lang="en-US" altLang="en-US" dirty="0"/>
              <a:t>Remains 10 years in grass stage at left before shooting above flame front.  Stores photosynthate in root for burst of growth.  In fire-resistant morphology, growth tissue protected by needles. Rapid growth over 3-4 years extends growth tissue above fire front</a:t>
            </a:r>
          </a:p>
          <a:p>
            <a:pPr eaLnBrk="1" hangingPunct="1"/>
            <a:endParaRPr lang="en-US" altLang="en-US" dirty="0"/>
          </a:p>
          <a:p>
            <a:pPr eaLnBrk="1" hangingPunct="1"/>
            <a:r>
              <a:rPr lang="en-US" altLang="en-US" dirty="0"/>
              <a:t>Cone serotiny: seeds will not be released from cone until heated above a threshold temperature</a:t>
            </a:r>
          </a:p>
          <a:p>
            <a:pPr eaLnBrk="1" hangingPunct="1"/>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5758BC1B-CB04-C968-9860-7B3D71BA300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C05BAF1-E5F1-4B82-B725-FCF4FB430330}" type="slidenum">
              <a:rPr lang="en-US" altLang="en-US" sz="1200"/>
              <a:pPr algn="r" eaLnBrk="1" hangingPunct="1"/>
              <a:t>72</a:t>
            </a:fld>
            <a:endParaRPr lang="en-US" altLang="en-US" sz="1200" dirty="0"/>
          </a:p>
        </p:txBody>
      </p:sp>
      <p:sp>
        <p:nvSpPr>
          <p:cNvPr id="164867" name="Rectangle 2">
            <a:extLst>
              <a:ext uri="{FF2B5EF4-FFF2-40B4-BE49-F238E27FC236}">
                <a16:creationId xmlns:a16="http://schemas.microsoft.com/office/drawing/2014/main" id="{80402177-EFF8-0279-0A8A-33427A162492}"/>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1D54F928-E748-8F32-EFFE-160C69A1B99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E90EB91F-DEC8-424B-B42B-FB546BED1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B1D17E-B5E0-459F-AF28-580FC9F34365}" type="slidenum">
              <a:rPr lang="en-US" altLang="en-US" smtClean="0">
                <a:latin typeface="Times New Roman" panose="02020603050405020304" pitchFamily="18" charset="0"/>
              </a:rPr>
              <a:pPr/>
              <a:t>74</a:t>
            </a:fld>
            <a:endParaRPr lang="en-US" altLang="en-US" dirty="0">
              <a:latin typeface="Times New Roman" panose="02020603050405020304" pitchFamily="18" charset="0"/>
            </a:endParaRPr>
          </a:p>
        </p:txBody>
      </p:sp>
      <p:sp>
        <p:nvSpPr>
          <p:cNvPr id="172035" name="Rectangle 2">
            <a:extLst>
              <a:ext uri="{FF2B5EF4-FFF2-40B4-BE49-F238E27FC236}">
                <a16:creationId xmlns:a16="http://schemas.microsoft.com/office/drawing/2014/main" id="{B0EB0805-0E1C-136B-27E5-15C16BB99DFA}"/>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5E42C2CA-B379-62BD-67C1-1A6B5A39C4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7DD73C0E-38BD-7350-8032-84C628A3B9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F86C0A-B6DD-402F-BE33-56D5E6427C4A}" type="slidenum">
              <a:rPr lang="en-US" altLang="en-US" smtClean="0">
                <a:latin typeface="Times New Roman" panose="02020603050405020304" pitchFamily="18" charset="0"/>
              </a:rPr>
              <a:pPr/>
              <a:t>9</a:t>
            </a:fld>
            <a:endParaRPr lang="en-US" altLang="en-US" dirty="0">
              <a:latin typeface="Times New Roman" panose="02020603050405020304" pitchFamily="18" charset="0"/>
            </a:endParaRPr>
          </a:p>
        </p:txBody>
      </p:sp>
      <p:sp>
        <p:nvSpPr>
          <p:cNvPr id="48131" name="Rectangle 2">
            <a:extLst>
              <a:ext uri="{FF2B5EF4-FFF2-40B4-BE49-F238E27FC236}">
                <a16:creationId xmlns:a16="http://schemas.microsoft.com/office/drawing/2014/main" id="{23C82BB5-AC42-33CD-4F43-119E8719DAA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1A7DAFE-AFB7-8F66-A0FE-E9545EC5C4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By structure, we are referring to the understory, overstory, and midstory.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9DF5DDA8-CE39-0D39-1D69-506CD26ED1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775160-311D-4C82-A331-D52AA246BD83}" type="slidenum">
              <a:rPr lang="en-US" altLang="en-US" smtClean="0">
                <a:latin typeface="Times New Roman" panose="02020603050405020304" pitchFamily="18" charset="0"/>
              </a:rPr>
              <a:pPr/>
              <a:t>75</a:t>
            </a:fld>
            <a:endParaRPr lang="en-US" altLang="en-US" dirty="0">
              <a:latin typeface="Times New Roman" panose="02020603050405020304" pitchFamily="18" charset="0"/>
            </a:endParaRPr>
          </a:p>
        </p:txBody>
      </p:sp>
      <p:sp>
        <p:nvSpPr>
          <p:cNvPr id="9219" name="Rectangle 2">
            <a:extLst>
              <a:ext uri="{FF2B5EF4-FFF2-40B4-BE49-F238E27FC236}">
                <a16:creationId xmlns:a16="http://schemas.microsoft.com/office/drawing/2014/main" id="{C9DFF2FB-433B-210A-F520-8F441684EF52}"/>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B8543DF4-021F-6510-841E-EB355ABC54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Spring wildflowers in the San Felipe Hills grow out of an old forest fire. </a:t>
            </a:r>
          </a:p>
          <a:p>
            <a:pPr eaLnBrk="1" hangingPunct="1"/>
            <a:endParaRPr lang="en-US" altLang="en-US" dirty="0"/>
          </a:p>
          <a:p>
            <a:pPr eaLnBrk="1" hangingPunct="1"/>
            <a:r>
              <a:rPr lang="en-US" altLang="en-US" dirty="0"/>
              <a:t>Uplands of Mojave Desert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A87DDDAA-85A5-CB1E-4073-D2EB2F5410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69527D-8622-41C6-84F4-271B58A62551}" type="slidenum">
              <a:rPr lang="en-US" altLang="en-US" smtClean="0">
                <a:latin typeface="Times New Roman" panose="02020603050405020304" pitchFamily="18" charset="0"/>
              </a:rPr>
              <a:pPr/>
              <a:t>76</a:t>
            </a:fld>
            <a:endParaRPr lang="en-US" altLang="en-US" dirty="0">
              <a:latin typeface="Times New Roman" panose="02020603050405020304" pitchFamily="18" charset="0"/>
            </a:endParaRPr>
          </a:p>
        </p:txBody>
      </p:sp>
      <p:sp>
        <p:nvSpPr>
          <p:cNvPr id="5123" name="Rectangle 2">
            <a:extLst>
              <a:ext uri="{FF2B5EF4-FFF2-40B4-BE49-F238E27FC236}">
                <a16:creationId xmlns:a16="http://schemas.microsoft.com/office/drawing/2014/main" id="{CF28E4CF-7CFA-AA29-3E25-3052036D2920}"/>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97D9E6C0-FAD9-ADE8-B14D-3024CBDFE6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Disturbance from mountain pine bark beetle and from fire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866CFFCF-881D-1C7E-A9F3-0113012E57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A7C416-34C4-4887-B66D-237A35E59EAC}" type="slidenum">
              <a:rPr lang="en-US" altLang="en-US" smtClean="0">
                <a:latin typeface="Times New Roman" panose="02020603050405020304" pitchFamily="18" charset="0"/>
              </a:rPr>
              <a:pPr/>
              <a:t>77</a:t>
            </a:fld>
            <a:endParaRPr lang="en-US" altLang="en-US" dirty="0">
              <a:latin typeface="Times New Roman" panose="02020603050405020304" pitchFamily="18" charset="0"/>
            </a:endParaRPr>
          </a:p>
        </p:txBody>
      </p:sp>
      <p:sp>
        <p:nvSpPr>
          <p:cNvPr id="169987" name="Rectangle 2">
            <a:extLst>
              <a:ext uri="{FF2B5EF4-FFF2-40B4-BE49-F238E27FC236}">
                <a16:creationId xmlns:a16="http://schemas.microsoft.com/office/drawing/2014/main" id="{CB321F59-4579-E889-44E6-F1656652C715}"/>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65E1D079-58CB-DC7F-B0CB-22D62C1B2C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Eastern Oystercatcher eggs in nest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A657D3F7-57F3-3CB0-2885-BCE72B2B82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745169-45E1-4DEB-A36B-E232AC58138A}" type="slidenum">
              <a:rPr lang="en-US" altLang="en-US" smtClean="0">
                <a:latin typeface="Times New Roman" panose="02020603050405020304" pitchFamily="18" charset="0"/>
              </a:rPr>
              <a:pPr/>
              <a:t>78</a:t>
            </a:fld>
            <a:endParaRPr lang="en-US" altLang="en-US" dirty="0">
              <a:latin typeface="Times New Roman" panose="02020603050405020304" pitchFamily="18" charset="0"/>
            </a:endParaRPr>
          </a:p>
        </p:txBody>
      </p:sp>
      <p:sp>
        <p:nvSpPr>
          <p:cNvPr id="178179" name="Rectangle 2">
            <a:extLst>
              <a:ext uri="{FF2B5EF4-FFF2-40B4-BE49-F238E27FC236}">
                <a16:creationId xmlns:a16="http://schemas.microsoft.com/office/drawing/2014/main" id="{1CB95647-A6CE-9924-BD75-867875F027BB}"/>
              </a:ext>
            </a:extLst>
          </p:cNvPr>
          <p:cNvSpPr>
            <a:spLocks noGrp="1" noRot="1" noChangeAspect="1" noChangeArrowheads="1" noTextEdit="1"/>
          </p:cNvSpPr>
          <p:nvPr>
            <p:ph type="sldImg"/>
          </p:nvPr>
        </p:nvSpPr>
        <p:spPr>
          <a:solidFill>
            <a:srgbClr val="FFFFFF"/>
          </a:solidFill>
          <a:ln/>
        </p:spPr>
      </p:sp>
      <p:sp>
        <p:nvSpPr>
          <p:cNvPr id="178180" name="Rectangle 3">
            <a:extLst>
              <a:ext uri="{FF2B5EF4-FFF2-40B4-BE49-F238E27FC236}">
                <a16:creationId xmlns:a16="http://schemas.microsoft.com/office/drawing/2014/main" id="{16F5D16A-A532-E999-1652-F466882B734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t>Aspen trees amid pine in Rocky Mountain National Park, Colorado</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9852E102-94F5-0AA3-7A03-43B575E776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3C90C4-B614-41A8-B1B3-AB460A5E5D9C}" type="slidenum">
              <a:rPr lang="en-US" altLang="en-US" smtClean="0">
                <a:latin typeface="Times New Roman" panose="02020603050405020304" pitchFamily="18" charset="0"/>
              </a:rPr>
              <a:pPr/>
              <a:t>79</a:t>
            </a:fld>
            <a:endParaRPr lang="en-US" altLang="en-US" dirty="0">
              <a:latin typeface="Times New Roman" panose="02020603050405020304" pitchFamily="18" charset="0"/>
            </a:endParaRPr>
          </a:p>
        </p:txBody>
      </p:sp>
      <p:sp>
        <p:nvSpPr>
          <p:cNvPr id="180227" name="Rectangle 2">
            <a:extLst>
              <a:ext uri="{FF2B5EF4-FFF2-40B4-BE49-F238E27FC236}">
                <a16:creationId xmlns:a16="http://schemas.microsoft.com/office/drawing/2014/main" id="{B1E02BA5-F70D-86FC-4487-F0CDAC403C36}"/>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71F54321-BF1A-BD0E-E162-71D469A518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F2C4FA21-4DE7-84FC-8712-31F8D35D87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1A0EB9-51C1-4C16-854F-873F90CDAF1F}" type="slidenum">
              <a:rPr lang="en-US" altLang="en-US" smtClean="0">
                <a:latin typeface="Times New Roman" panose="02020603050405020304" pitchFamily="18" charset="0"/>
              </a:rPr>
              <a:pPr/>
              <a:t>80</a:t>
            </a:fld>
            <a:endParaRPr lang="en-US" altLang="en-US" dirty="0">
              <a:latin typeface="Times New Roman" panose="02020603050405020304" pitchFamily="18" charset="0"/>
            </a:endParaRPr>
          </a:p>
        </p:txBody>
      </p:sp>
      <p:sp>
        <p:nvSpPr>
          <p:cNvPr id="182275" name="Rectangle 2">
            <a:extLst>
              <a:ext uri="{FF2B5EF4-FFF2-40B4-BE49-F238E27FC236}">
                <a16:creationId xmlns:a16="http://schemas.microsoft.com/office/drawing/2014/main" id="{AFA83333-E598-49BB-0D3E-F66836D90E2C}"/>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7DC30C0D-FC94-0269-3D74-8FB08391A9D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72FC31BD-B240-CAE9-8833-9ACF19FB35D5}"/>
              </a:ext>
            </a:extLst>
          </p:cNvPr>
          <p:cNvSpPr>
            <a:spLocks noGrp="1" noRot="1" noChangeAspect="1" noChangeArrowheads="1" noTextEdit="1"/>
          </p:cNvSpPr>
          <p:nvPr>
            <p:ph type="sldImg"/>
          </p:nvPr>
        </p:nvSpPr>
        <p:spPr>
          <a:ln/>
        </p:spPr>
      </p:sp>
      <p:sp>
        <p:nvSpPr>
          <p:cNvPr id="184323" name="Notes Placeholder 2">
            <a:extLst>
              <a:ext uri="{FF2B5EF4-FFF2-40B4-BE49-F238E27FC236}">
                <a16:creationId xmlns:a16="http://schemas.microsoft.com/office/drawing/2014/main" id="{2E5D12F7-C75D-2C0E-3258-00B00FB8C6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dam has changed the flow regime of the Apalachicola River. The floodplain no longer floods as regularly due to alteration of the river channel induced by the dam. Drought in the southeastern US has also limited the amount of water that enters the river.</a:t>
            </a:r>
          </a:p>
        </p:txBody>
      </p:sp>
      <p:sp>
        <p:nvSpPr>
          <p:cNvPr id="184324" name="Slide Number Placeholder 3">
            <a:extLst>
              <a:ext uri="{FF2B5EF4-FFF2-40B4-BE49-F238E27FC236}">
                <a16:creationId xmlns:a16="http://schemas.microsoft.com/office/drawing/2014/main" id="{75CCE9A3-6D69-A4D9-83F4-1CE7E15F1F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03934B-1B17-4759-8E65-8646B9E50070}" type="slidenum">
              <a:rPr lang="en-US" altLang="en-US" smtClean="0">
                <a:latin typeface="Times New Roman" panose="02020603050405020304" pitchFamily="18" charset="0"/>
              </a:rPr>
              <a:pPr/>
              <a:t>81</a:t>
            </a:fld>
            <a:endParaRPr lang="en-US" altLang="en-US" dirty="0">
              <a:latin typeface="Times New Roman" panose="02020603050405020304"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D6C12E48-F825-132A-F03A-96C3C69289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76E88F-721F-4835-9A51-7C1A6B8C2FC6}" type="slidenum">
              <a:rPr lang="en-US" altLang="en-US" smtClean="0">
                <a:latin typeface="Times New Roman" panose="02020603050405020304" pitchFamily="18" charset="0"/>
              </a:rPr>
              <a:pPr/>
              <a:t>82</a:t>
            </a:fld>
            <a:endParaRPr lang="en-US" altLang="en-US" dirty="0">
              <a:latin typeface="Times New Roman" panose="02020603050405020304" pitchFamily="18" charset="0"/>
            </a:endParaRPr>
          </a:p>
        </p:txBody>
      </p:sp>
      <p:sp>
        <p:nvSpPr>
          <p:cNvPr id="186371" name="Rectangle 2">
            <a:extLst>
              <a:ext uri="{FF2B5EF4-FFF2-40B4-BE49-F238E27FC236}">
                <a16:creationId xmlns:a16="http://schemas.microsoft.com/office/drawing/2014/main" id="{85854789-5B0C-90C2-386C-84F4D4768BF7}"/>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D128D8B2-9F60-19F0-D1CB-D5C1193880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happens to a forest if you build a dam upstream?  How might the absence of regular flooding disturbance alter the composition and structure of the forest?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B814225A-922A-4B49-BD2B-C08D3372D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B3585A-2C9B-4FC1-9793-E9D6B6804F27}" type="slidenum">
              <a:rPr lang="en-US" altLang="en-US" smtClean="0">
                <a:latin typeface="Times New Roman" panose="02020603050405020304" pitchFamily="18" charset="0"/>
              </a:rPr>
              <a:pPr/>
              <a:t>83</a:t>
            </a:fld>
            <a:endParaRPr lang="en-US" altLang="en-US" dirty="0">
              <a:latin typeface="Times New Roman" panose="02020603050405020304" pitchFamily="18" charset="0"/>
            </a:endParaRPr>
          </a:p>
        </p:txBody>
      </p:sp>
      <p:sp>
        <p:nvSpPr>
          <p:cNvPr id="188419" name="Rectangle 2">
            <a:extLst>
              <a:ext uri="{FF2B5EF4-FFF2-40B4-BE49-F238E27FC236}">
                <a16:creationId xmlns:a16="http://schemas.microsoft.com/office/drawing/2014/main" id="{475F42ED-EA49-D7F8-8057-28D3A5B1AAD4}"/>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21F44434-CF63-9BAB-1378-8C4471CF1B2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BBC98A0-E77A-3244-D0FB-86F541E641CD}"/>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CBDAFE0C-00AF-DF0F-B2BA-D7DE5006E4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340" name="Slide Number Placeholder 3">
            <a:extLst>
              <a:ext uri="{FF2B5EF4-FFF2-40B4-BE49-F238E27FC236}">
                <a16:creationId xmlns:a16="http://schemas.microsoft.com/office/drawing/2014/main" id="{EF464810-A474-69D0-5941-6B9D001CF1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149EA2-2657-4A36-8927-A07B22E7D6C4}" type="slidenum">
              <a:rPr lang="en-US" altLang="en-US" smtClean="0">
                <a:latin typeface="Times New Roman" panose="02020603050405020304" pitchFamily="18" charset="0"/>
              </a:rPr>
              <a:pPr/>
              <a:t>84</a:t>
            </a:fld>
            <a:endParaRPr lang="en-US" altLang="en-US" dirty="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8E153FB-798A-0C92-52A2-F22393DEF1E9}"/>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C6C5F0C8-C8C1-CDA7-12C2-08F6852E44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Ecosystem definition</a:t>
            </a:r>
          </a:p>
        </p:txBody>
      </p:sp>
      <p:sp>
        <p:nvSpPr>
          <p:cNvPr id="50180" name="Slide Number Placeholder 3">
            <a:extLst>
              <a:ext uri="{FF2B5EF4-FFF2-40B4-BE49-F238E27FC236}">
                <a16:creationId xmlns:a16="http://schemas.microsoft.com/office/drawing/2014/main" id="{9AAD4ACF-B2CD-9897-72F1-EF6D5224EA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51363E-DA9D-4275-98DC-ABDD9A15CC92}" type="slidenum">
              <a:rPr lang="en-US" altLang="en-US" smtClean="0">
                <a:latin typeface="Times New Roman" panose="02020603050405020304" pitchFamily="18" charset="0"/>
              </a:rPr>
              <a:pPr/>
              <a:t>10</a:t>
            </a:fld>
            <a:endParaRPr lang="en-US" altLang="en-US" dirty="0">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36589D9D-F07C-AF0C-7A85-D0B503AC5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78BF7D-AF82-402B-B24C-6D86C87B5EB5}" type="slidenum">
              <a:rPr lang="en-US" altLang="en-US" smtClean="0">
                <a:latin typeface="Times New Roman" panose="02020603050405020304" pitchFamily="18" charset="0"/>
              </a:rPr>
              <a:pPr/>
              <a:t>85</a:t>
            </a:fld>
            <a:endParaRPr lang="en-US" altLang="en-US" dirty="0">
              <a:latin typeface="Times New Roman" panose="02020603050405020304" pitchFamily="18" charset="0"/>
            </a:endParaRPr>
          </a:p>
        </p:txBody>
      </p:sp>
      <p:sp>
        <p:nvSpPr>
          <p:cNvPr id="190467" name="Rectangle 2">
            <a:extLst>
              <a:ext uri="{FF2B5EF4-FFF2-40B4-BE49-F238E27FC236}">
                <a16:creationId xmlns:a16="http://schemas.microsoft.com/office/drawing/2014/main" id="{4FDC097B-5063-2C94-F303-4D4D15E84F6C}"/>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933DFAD8-968C-EEE6-6082-F6191C0861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Not entirely fire suppression:  increases in fire weather and drying climate, human fire starters, controlled burns that get out of control.</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A0944BE2-13C5-E537-4886-C2A0A3BEBE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79E758-F8E8-4E81-A9A7-C8B863878590}" type="slidenum">
              <a:rPr lang="en-US" altLang="en-US" smtClean="0">
                <a:latin typeface="Times New Roman" panose="02020603050405020304" pitchFamily="18" charset="0"/>
              </a:rPr>
              <a:pPr/>
              <a:t>86</a:t>
            </a:fld>
            <a:endParaRPr lang="en-US" altLang="en-US" dirty="0">
              <a:latin typeface="Times New Roman" panose="02020603050405020304" pitchFamily="18" charset="0"/>
            </a:endParaRPr>
          </a:p>
        </p:txBody>
      </p:sp>
      <p:sp>
        <p:nvSpPr>
          <p:cNvPr id="192515" name="Rectangle 2">
            <a:extLst>
              <a:ext uri="{FF2B5EF4-FFF2-40B4-BE49-F238E27FC236}">
                <a16:creationId xmlns:a16="http://schemas.microsoft.com/office/drawing/2014/main" id="{9F574A85-095D-7171-35D9-B997E6A01FFB}"/>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45449F82-3D70-D627-F6BA-BF084D525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Insert image of aspect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4E6CEB8C-4761-B7C2-60F2-B3D4DFB39C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B8FF28-F0F0-4DEF-9AE7-D3396364F993}" type="slidenum">
              <a:rPr lang="en-US" altLang="en-US" smtClean="0">
                <a:latin typeface="Times New Roman" panose="02020603050405020304" pitchFamily="18" charset="0"/>
              </a:rPr>
              <a:pPr/>
              <a:t>87</a:t>
            </a:fld>
            <a:endParaRPr lang="en-US" altLang="en-US" dirty="0">
              <a:latin typeface="Times New Roman" panose="02020603050405020304" pitchFamily="18" charset="0"/>
            </a:endParaRPr>
          </a:p>
        </p:txBody>
      </p:sp>
      <p:sp>
        <p:nvSpPr>
          <p:cNvPr id="194563" name="Rectangle 2">
            <a:extLst>
              <a:ext uri="{FF2B5EF4-FFF2-40B4-BE49-F238E27FC236}">
                <a16:creationId xmlns:a16="http://schemas.microsoft.com/office/drawing/2014/main" id="{1FC87BEF-75C2-F4C6-C6DE-B6B11F3E8524}"/>
              </a:ext>
            </a:extLst>
          </p:cNvPr>
          <p:cNvSpPr>
            <a:spLocks noGrp="1" noRot="1" noChangeAspect="1" noChangeArrowheads="1" noTextEdit="1"/>
          </p:cNvSpPr>
          <p:nvPr>
            <p:ph type="sldImg"/>
          </p:nvPr>
        </p:nvSpPr>
        <p:spPr>
          <a:ln/>
        </p:spPr>
      </p:sp>
      <p:sp>
        <p:nvSpPr>
          <p:cNvPr id="194564" name="Rectangle 3">
            <a:extLst>
              <a:ext uri="{FF2B5EF4-FFF2-40B4-BE49-F238E27FC236}">
                <a16:creationId xmlns:a16="http://schemas.microsoft.com/office/drawing/2014/main" id="{031B5936-68B5-CF28-7963-3004AF012E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Where are disturbance impacts greatest?  Where do you think macroinvertebrates have evolved adaptations for disturbance?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C26E23C8-94DE-8C96-DA62-6F2912C93B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F7E829-1929-4BC7-A440-023B2C2BBCC4}" type="slidenum">
              <a:rPr lang="en-US" altLang="en-US" smtClean="0">
                <a:latin typeface="Times New Roman" panose="02020603050405020304" pitchFamily="18" charset="0"/>
              </a:rPr>
              <a:pPr/>
              <a:t>88</a:t>
            </a:fld>
            <a:endParaRPr lang="en-US" altLang="en-US" dirty="0">
              <a:latin typeface="Times New Roman" panose="02020603050405020304" pitchFamily="18" charset="0"/>
            </a:endParaRPr>
          </a:p>
        </p:txBody>
      </p:sp>
      <p:sp>
        <p:nvSpPr>
          <p:cNvPr id="196611" name="Rectangle 2">
            <a:extLst>
              <a:ext uri="{FF2B5EF4-FFF2-40B4-BE49-F238E27FC236}">
                <a16:creationId xmlns:a16="http://schemas.microsoft.com/office/drawing/2014/main" id="{E5D6C212-D15A-66EC-F250-22E69E711322}"/>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56C1FF6C-EFA7-5709-1414-B05CDA17C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Where is wildfire going to be the most intense? Where do you think tree species are better adapted to frequent fire and will have a species composition that reflects this?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9C37AD9C-37E4-111E-BDEE-EF91D02E61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83B114-D2EC-47EA-A2BD-F66B3CF3E36A}" type="slidenum">
              <a:rPr lang="en-US" altLang="en-US" smtClean="0">
                <a:latin typeface="Times New Roman" panose="02020603050405020304" pitchFamily="18" charset="0"/>
              </a:rPr>
              <a:pPr/>
              <a:t>89</a:t>
            </a:fld>
            <a:endParaRPr lang="en-US" altLang="en-US" dirty="0">
              <a:latin typeface="Times New Roman" panose="02020603050405020304" pitchFamily="18" charset="0"/>
            </a:endParaRPr>
          </a:p>
        </p:txBody>
      </p:sp>
      <p:sp>
        <p:nvSpPr>
          <p:cNvPr id="198659" name="Rectangle 2">
            <a:extLst>
              <a:ext uri="{FF2B5EF4-FFF2-40B4-BE49-F238E27FC236}">
                <a16:creationId xmlns:a16="http://schemas.microsoft.com/office/drawing/2014/main" id="{253AE957-C2A6-E3CB-1B2C-DE2DD670697A}"/>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423A43EE-6021-1D78-5A1D-1344CF0B8C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40E32956-A5F5-B8BC-7881-9282A76E3261}"/>
              </a:ext>
            </a:extLst>
          </p:cNvPr>
          <p:cNvSpPr>
            <a:spLocks noGrp="1" noRot="1" noChangeAspect="1" noChangeArrowheads="1" noTextEdit="1"/>
          </p:cNvSpPr>
          <p:nvPr>
            <p:ph type="sldImg"/>
          </p:nvPr>
        </p:nvSpPr>
        <p:spPr>
          <a:ln/>
        </p:spPr>
      </p:sp>
      <p:sp>
        <p:nvSpPr>
          <p:cNvPr id="200707" name="Notes Placeholder 2">
            <a:extLst>
              <a:ext uri="{FF2B5EF4-FFF2-40B4-BE49-F238E27FC236}">
                <a16:creationId xmlns:a16="http://schemas.microsoft.com/office/drawing/2014/main" id="{61132335-2851-672F-68B6-5799BA0E5B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Pantanal, the lowland region of SW Mato Grosso state, Brazil, bordering the Paraguay River and extending to the western edge of the Brazilian Plateau. Parts of the pantanal extend into Bolivia and Paraguay. It is the world's largest wetland area, c.77,000 sq mi (200,000 sq km). It is subject to annual flooding, it is not a marshland; the water is not stagnant but flowing across a very wide area. The pantanal completely dries out at the end of the six-month rainy season.</a:t>
            </a:r>
          </a:p>
        </p:txBody>
      </p:sp>
      <p:sp>
        <p:nvSpPr>
          <p:cNvPr id="200708" name="Slide Number Placeholder 3">
            <a:extLst>
              <a:ext uri="{FF2B5EF4-FFF2-40B4-BE49-F238E27FC236}">
                <a16:creationId xmlns:a16="http://schemas.microsoft.com/office/drawing/2014/main" id="{A4B73DF9-FD59-AA41-CBAA-C0FE03C600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E112D4-4B95-4AA9-90BB-DB32240AE695}" type="slidenum">
              <a:rPr lang="en-US" altLang="en-US" smtClean="0">
                <a:latin typeface="Times New Roman" panose="02020603050405020304" pitchFamily="18" charset="0"/>
              </a:rPr>
              <a:pPr/>
              <a:t>90</a:t>
            </a:fld>
            <a:endParaRPr lang="en-US" altLang="en-US" dirty="0">
              <a:latin typeface="Times New Roman" panose="02020603050405020304"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FA5BE840-D926-89B0-170E-CAC09C7B25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602371-A7D2-4115-ACF6-08D2B29E5D0E}" type="slidenum">
              <a:rPr lang="en-US" altLang="en-US" smtClean="0">
                <a:latin typeface="Times New Roman" panose="02020603050405020304" pitchFamily="18" charset="0"/>
              </a:rPr>
              <a:pPr/>
              <a:t>92</a:t>
            </a:fld>
            <a:endParaRPr lang="en-US" altLang="en-US" dirty="0">
              <a:latin typeface="Times New Roman" panose="02020603050405020304" pitchFamily="18" charset="0"/>
            </a:endParaRPr>
          </a:p>
        </p:txBody>
      </p:sp>
      <p:sp>
        <p:nvSpPr>
          <p:cNvPr id="203779" name="Rectangle 2">
            <a:extLst>
              <a:ext uri="{FF2B5EF4-FFF2-40B4-BE49-F238E27FC236}">
                <a16:creationId xmlns:a16="http://schemas.microsoft.com/office/drawing/2014/main" id="{16EB5703-996C-CB31-FF4F-6674888C04A7}"/>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6229B7B0-218B-665F-D156-F6E1A0F305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Yellowstone Fires of 1988</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391BA21B-3BE7-5AB9-258B-F4BE50FA84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B32A6E-BA9A-40D6-ADF2-76D4EE6CCCCC}" type="slidenum">
              <a:rPr lang="en-US" altLang="en-US" smtClean="0">
                <a:latin typeface="Times New Roman" panose="02020603050405020304" pitchFamily="18" charset="0"/>
              </a:rPr>
              <a:pPr/>
              <a:t>93</a:t>
            </a:fld>
            <a:endParaRPr lang="en-US" altLang="en-US" dirty="0">
              <a:latin typeface="Times New Roman" panose="02020603050405020304" pitchFamily="18" charset="0"/>
            </a:endParaRPr>
          </a:p>
        </p:txBody>
      </p:sp>
      <p:sp>
        <p:nvSpPr>
          <p:cNvPr id="205827" name="Rectangle 2">
            <a:extLst>
              <a:ext uri="{FF2B5EF4-FFF2-40B4-BE49-F238E27FC236}">
                <a16:creationId xmlns:a16="http://schemas.microsoft.com/office/drawing/2014/main" id="{69BF298D-BC47-FE49-8A0A-5B8D81D42116}"/>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6AAF457D-7EF7-3CF3-301A-EA71DAFEE2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0661A805-049E-A110-1A4F-AC65EB793C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8DEF17-770F-4ADB-878C-E7AA3E304067}" type="slidenum">
              <a:rPr lang="en-US" altLang="en-US" smtClean="0">
                <a:latin typeface="Times New Roman" panose="02020603050405020304" pitchFamily="18" charset="0"/>
              </a:rPr>
              <a:pPr/>
              <a:t>94</a:t>
            </a:fld>
            <a:endParaRPr lang="en-US" altLang="en-US" dirty="0">
              <a:latin typeface="Times New Roman" panose="02020603050405020304" pitchFamily="18" charset="0"/>
            </a:endParaRPr>
          </a:p>
        </p:txBody>
      </p:sp>
      <p:sp>
        <p:nvSpPr>
          <p:cNvPr id="209923" name="Rectangle 2">
            <a:extLst>
              <a:ext uri="{FF2B5EF4-FFF2-40B4-BE49-F238E27FC236}">
                <a16:creationId xmlns:a16="http://schemas.microsoft.com/office/drawing/2014/main" id="{5C1BFE20-943D-A843-C922-596C3C1EEA42}"/>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4B3F4FCF-9192-37E3-C974-75BF6AB1A2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A7AA69A0-2AA7-AF6E-3C4C-2C2C53578D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C32108-72BF-4B8D-A461-E6BD4F1C69B5}" type="slidenum">
              <a:rPr lang="en-US" altLang="en-US" smtClean="0">
                <a:latin typeface="Times New Roman" panose="02020603050405020304" pitchFamily="18" charset="0"/>
              </a:rPr>
              <a:pPr/>
              <a:t>95</a:t>
            </a:fld>
            <a:endParaRPr lang="en-US" altLang="en-US" dirty="0">
              <a:latin typeface="Times New Roman" panose="02020603050405020304" pitchFamily="18" charset="0"/>
            </a:endParaRPr>
          </a:p>
        </p:txBody>
      </p:sp>
      <p:sp>
        <p:nvSpPr>
          <p:cNvPr id="211971" name="Rectangle 2">
            <a:extLst>
              <a:ext uri="{FF2B5EF4-FFF2-40B4-BE49-F238E27FC236}">
                <a16:creationId xmlns:a16="http://schemas.microsoft.com/office/drawing/2014/main" id="{EE62DED3-2F87-0D81-FCCF-CCB94AA21A64}"/>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72BEA3D7-5D6F-78AE-4594-27F0F15CA3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91816BF-88FB-44A7-5478-43DA2DF80077}"/>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FA5284B5-0580-F912-0AE3-2B5F4EA6C6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http://wwwbrr.cr.usgs.gov/projects/Burned_Watersheds</a:t>
            </a:r>
            <a:br>
              <a:rPr lang="en-US" altLang="en-US" dirty="0"/>
            </a:br>
            <a:br>
              <a:rPr lang="en-US" altLang="en-US" dirty="0"/>
            </a:br>
            <a:r>
              <a:rPr lang="en-US" altLang="en-US" i="0" dirty="0"/>
              <a:t>Fire modifies the flow of water, sediments and shapes topography.  </a:t>
            </a:r>
            <a:r>
              <a:rPr lang="en-US" altLang="en-US" dirty="0"/>
              <a:t>With the removal of vegetation, erosion can occur.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Most chemicals liberated by fire are same elements released during microbial decomposition. Chemical changes requiring years of microbial activity occur within seconds </a:t>
            </a:r>
          </a:p>
          <a:p>
            <a:r>
              <a:rPr lang="en-US" altLang="en-US" sz="1200" dirty="0"/>
              <a:t>Fire breaks down plant/animal tissues into nutrients that can be recycled into new living tissues. Temps may volatilize some elements which are lost as gases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12292" name="Slide Number Placeholder 3">
            <a:extLst>
              <a:ext uri="{FF2B5EF4-FFF2-40B4-BE49-F238E27FC236}">
                <a16:creationId xmlns:a16="http://schemas.microsoft.com/office/drawing/2014/main" id="{BE22E39F-A2BC-BE56-A416-EB2EEA1E44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39825E-0DF7-46AD-9DB4-4D4C357F25FF}" type="slidenum">
              <a:rPr lang="en-US" altLang="en-US" smtClean="0">
                <a:latin typeface="Times New Roman" panose="02020603050405020304" pitchFamily="18" charset="0"/>
              </a:rPr>
              <a:pPr/>
              <a:t>11</a:t>
            </a:fld>
            <a:endParaRPr lang="en-US" altLang="en-US" dirty="0">
              <a:latin typeface="Times New Roman" panose="02020603050405020304"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429DC395-CA5C-46FC-A2AB-6E7E3FB23FCA}"/>
              </a:ext>
            </a:extLst>
          </p:cNvPr>
          <p:cNvSpPr>
            <a:spLocks noGrp="1" noRot="1" noChangeAspect="1" noChangeArrowheads="1" noTextEdit="1"/>
          </p:cNvSpPr>
          <p:nvPr>
            <p:ph type="sldImg"/>
          </p:nvPr>
        </p:nvSpPr>
        <p:spPr>
          <a:ln/>
        </p:spPr>
      </p:sp>
      <p:sp>
        <p:nvSpPr>
          <p:cNvPr id="214019" name="Notes Placeholder 2">
            <a:extLst>
              <a:ext uri="{FF2B5EF4-FFF2-40B4-BE49-F238E27FC236}">
                <a16:creationId xmlns:a16="http://schemas.microsoft.com/office/drawing/2014/main" id="{65C6165C-77FB-E2E8-AF46-00C9FE92E6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214020" name="Slide Number Placeholder 3">
            <a:extLst>
              <a:ext uri="{FF2B5EF4-FFF2-40B4-BE49-F238E27FC236}">
                <a16:creationId xmlns:a16="http://schemas.microsoft.com/office/drawing/2014/main" id="{762AB769-83F2-2EBB-07A4-F19B274484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76B86A-AF50-4356-99C8-15CE2F467E15}" type="slidenum">
              <a:rPr lang="en-US" altLang="en-US" smtClean="0"/>
              <a:pPr/>
              <a:t>96</a:t>
            </a:fld>
            <a:endParaRPr lang="en-US" alt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8F1FA5FF-9C88-497E-C6F7-B09A88D153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8F4413-A0C1-4E37-8AE1-326A0E5F27B4}" type="slidenum">
              <a:rPr lang="en-US" altLang="en-US" smtClean="0">
                <a:latin typeface="Times New Roman" panose="02020603050405020304" pitchFamily="18" charset="0"/>
              </a:rPr>
              <a:pPr/>
              <a:t>97</a:t>
            </a:fld>
            <a:endParaRPr lang="en-US" altLang="en-US" dirty="0">
              <a:latin typeface="Times New Roman" panose="02020603050405020304" pitchFamily="18" charset="0"/>
            </a:endParaRPr>
          </a:p>
        </p:txBody>
      </p:sp>
      <p:sp>
        <p:nvSpPr>
          <p:cNvPr id="218115" name="Rectangle 2">
            <a:extLst>
              <a:ext uri="{FF2B5EF4-FFF2-40B4-BE49-F238E27FC236}">
                <a16:creationId xmlns:a16="http://schemas.microsoft.com/office/drawing/2014/main" id="{2AF57251-E40B-FFE3-C349-B217A0F2A6E1}"/>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5D7FF93E-12CE-5EA0-3C89-E23229CE8E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YNP</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1B6A2CAC-1A80-BC35-232C-522A8F9B7CC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BFD4DC8A-1338-940E-0A56-5D25696DFF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http://www.azcentral.com/story/news/arizona/investigations/2015/02/27/southwest-water-crisis-part-one/24011053/</a:t>
            </a:r>
          </a:p>
          <a:p>
            <a:r>
              <a:rPr lang="en-US" altLang="en-US" dirty="0">
                <a:latin typeface="Arial" panose="020B0604020202020204" pitchFamily="34" charset="0"/>
              </a:rPr>
              <a:t>http://www.azcentral.com/story/news/arizona/investigations/2015/02/27/southwest-water-crisis-urban-rural-battle/24060879/</a:t>
            </a:r>
          </a:p>
        </p:txBody>
      </p:sp>
      <p:sp>
        <p:nvSpPr>
          <p:cNvPr id="16388" name="Slide Number Placeholder 3">
            <a:extLst>
              <a:ext uri="{FF2B5EF4-FFF2-40B4-BE49-F238E27FC236}">
                <a16:creationId xmlns:a16="http://schemas.microsoft.com/office/drawing/2014/main" id="{64C7995E-9B7E-EC52-96C8-B1242A9075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64D3A6-8664-446F-A200-13F550510C2B}" type="slidenum">
              <a:rPr lang="en-US" altLang="en-US" smtClean="0"/>
              <a:pPr/>
              <a:t>98</a:t>
            </a:fld>
            <a:endParaRPr lang="en-US" alt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4ECE828-E5A6-FB73-75DD-75EA2E18B597}"/>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FD991EC6-C3B7-69DA-B65D-B4A114D7B5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Lake Tahoe, a high elevation lake in northern California near the Nevada border.  This pine tree is evidence that this lake was not always here – it is evidence of former megadroughts.</a:t>
            </a:r>
          </a:p>
          <a:p>
            <a:endParaRPr lang="en-US" altLang="en-US" dirty="0"/>
          </a:p>
        </p:txBody>
      </p:sp>
      <p:sp>
        <p:nvSpPr>
          <p:cNvPr id="18436" name="Slide Number Placeholder 3">
            <a:extLst>
              <a:ext uri="{FF2B5EF4-FFF2-40B4-BE49-F238E27FC236}">
                <a16:creationId xmlns:a16="http://schemas.microsoft.com/office/drawing/2014/main" id="{13F21793-1FED-2BF6-0223-E5A59F2468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FB1264-379E-4CC7-94D6-18EB817B36D0}" type="slidenum">
              <a:rPr lang="en-US" altLang="en-US" smtClean="0">
                <a:latin typeface="Times New Roman" panose="02020603050405020304" pitchFamily="18" charset="0"/>
              </a:rPr>
              <a:pPr/>
              <a:t>99</a:t>
            </a:fld>
            <a:endParaRPr lang="en-US" altLang="en-US" dirty="0">
              <a:latin typeface="Times New Roman" panose="02020603050405020304"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EE2B069-B17B-9A00-B06D-DD1A91F077A7}"/>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76B9499E-53DC-CAA3-6B60-927F95111B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These pines have been found in the lake as well, and their tree rings provide records of the former drought period in which they grew</a:t>
            </a:r>
          </a:p>
        </p:txBody>
      </p:sp>
      <p:sp>
        <p:nvSpPr>
          <p:cNvPr id="20484" name="Slide Number Placeholder 3">
            <a:extLst>
              <a:ext uri="{FF2B5EF4-FFF2-40B4-BE49-F238E27FC236}">
                <a16:creationId xmlns:a16="http://schemas.microsoft.com/office/drawing/2014/main" id="{FC137A8A-6B9F-71F6-9DEA-E90AE55ECA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64B710-BBD5-481F-AE3B-CB0A50F80FEC}" type="slidenum">
              <a:rPr lang="en-US" altLang="en-US" smtClean="0">
                <a:latin typeface="Times New Roman" panose="02020603050405020304" pitchFamily="18" charset="0"/>
              </a:rPr>
              <a:pPr/>
              <a:t>100</a:t>
            </a:fld>
            <a:endParaRPr lang="en-US" altLang="en-US" dirty="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Downed woody debris in a natural stream course</a:t>
            </a:r>
          </a:p>
        </p:txBody>
      </p:sp>
      <p:sp>
        <p:nvSpPr>
          <p:cNvPr id="4" name="Slide Number Placeholder 3"/>
          <p:cNvSpPr>
            <a:spLocks noGrp="1"/>
          </p:cNvSpPr>
          <p:nvPr>
            <p:ph type="sldNum" sz="quarter" idx="5"/>
          </p:nvPr>
        </p:nvSpPr>
        <p:spPr/>
        <p:txBody>
          <a:bodyPr/>
          <a:lstStyle/>
          <a:p>
            <a:pPr>
              <a:defRPr/>
            </a:pPr>
            <a:fld id="{0A537AAB-089B-44FF-9961-0391A75EAB09}" type="slidenum">
              <a:rPr lang="en-US" altLang="en-US" smtClean="0"/>
              <a:pPr>
                <a:defRPr/>
              </a:pPr>
              <a:t>12</a:t>
            </a:fld>
            <a:endParaRPr lang="en-US" altLang="en-US" dirty="0"/>
          </a:p>
        </p:txBody>
      </p:sp>
    </p:spTree>
    <p:extLst>
      <p:ext uri="{BB962C8B-B14F-4D97-AF65-F5344CB8AC3E}">
        <p14:creationId xmlns:p14="http://schemas.microsoft.com/office/powerpoint/2010/main" val="1280341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22EEEA5-405F-EDC1-33AE-1FF0948BFEF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59792FB1-7157-E22C-301E-A467726C440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3BB2CB1-BB4A-CA1B-3DCE-C266D5F8D86F}"/>
              </a:ext>
            </a:extLst>
          </p:cNvPr>
          <p:cNvSpPr>
            <a:spLocks noGrp="1" noChangeArrowheads="1"/>
          </p:cNvSpPr>
          <p:nvPr>
            <p:ph type="sldNum" sz="quarter" idx="12"/>
          </p:nvPr>
        </p:nvSpPr>
        <p:spPr>
          <a:ln/>
        </p:spPr>
        <p:txBody>
          <a:bodyPr/>
          <a:lstStyle>
            <a:lvl1pPr>
              <a:defRPr/>
            </a:lvl1pPr>
          </a:lstStyle>
          <a:p>
            <a:pPr>
              <a:defRPr/>
            </a:pPr>
            <a:fld id="{90D73BA8-5EBA-456A-918A-EE970CF2CE12}" type="slidenum">
              <a:rPr lang="en-US" altLang="en-US"/>
              <a:pPr>
                <a:defRPr/>
              </a:pPr>
              <a:t>‹#›</a:t>
            </a:fld>
            <a:endParaRPr lang="en-US" altLang="en-US" dirty="0"/>
          </a:p>
        </p:txBody>
      </p:sp>
    </p:spTree>
    <p:extLst>
      <p:ext uri="{BB962C8B-B14F-4D97-AF65-F5344CB8AC3E}">
        <p14:creationId xmlns:p14="http://schemas.microsoft.com/office/powerpoint/2010/main" val="4051011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682BB2-D0C7-A0DB-E9A7-8F18896D5B0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BC84FFC-D3D4-807E-BACF-2B1C0513A68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5C1E37F-87A7-032A-DF22-E9684042F8FA}"/>
              </a:ext>
            </a:extLst>
          </p:cNvPr>
          <p:cNvSpPr>
            <a:spLocks noGrp="1" noChangeArrowheads="1"/>
          </p:cNvSpPr>
          <p:nvPr>
            <p:ph type="sldNum" sz="quarter" idx="12"/>
          </p:nvPr>
        </p:nvSpPr>
        <p:spPr>
          <a:ln/>
        </p:spPr>
        <p:txBody>
          <a:bodyPr/>
          <a:lstStyle>
            <a:lvl1pPr>
              <a:defRPr/>
            </a:lvl1pPr>
          </a:lstStyle>
          <a:p>
            <a:pPr>
              <a:defRPr/>
            </a:pPr>
            <a:fld id="{EE50B349-92AB-488D-8B30-3623217DACA4}" type="slidenum">
              <a:rPr lang="en-US" altLang="en-US"/>
              <a:pPr>
                <a:defRPr/>
              </a:pPr>
              <a:t>‹#›</a:t>
            </a:fld>
            <a:endParaRPr lang="en-US" altLang="en-US" dirty="0"/>
          </a:p>
        </p:txBody>
      </p:sp>
    </p:spTree>
    <p:extLst>
      <p:ext uri="{BB962C8B-B14F-4D97-AF65-F5344CB8AC3E}">
        <p14:creationId xmlns:p14="http://schemas.microsoft.com/office/powerpoint/2010/main" val="8091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D9D326-32C4-8050-1FAC-6B533DF17B1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C2F9E77-BB36-73CE-32D7-1955BA632EB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66E39E1-0465-9C97-4077-F93C12837E95}"/>
              </a:ext>
            </a:extLst>
          </p:cNvPr>
          <p:cNvSpPr>
            <a:spLocks noGrp="1" noChangeArrowheads="1"/>
          </p:cNvSpPr>
          <p:nvPr>
            <p:ph type="sldNum" sz="quarter" idx="12"/>
          </p:nvPr>
        </p:nvSpPr>
        <p:spPr>
          <a:ln/>
        </p:spPr>
        <p:txBody>
          <a:bodyPr/>
          <a:lstStyle>
            <a:lvl1pPr>
              <a:defRPr/>
            </a:lvl1pPr>
          </a:lstStyle>
          <a:p>
            <a:pPr>
              <a:defRPr/>
            </a:pPr>
            <a:fld id="{D2762DA5-8B1A-4BFB-B516-26432C2822DC}" type="slidenum">
              <a:rPr lang="en-US" altLang="en-US"/>
              <a:pPr>
                <a:defRPr/>
              </a:pPr>
              <a:t>‹#›</a:t>
            </a:fld>
            <a:endParaRPr lang="en-US" altLang="en-US" dirty="0"/>
          </a:p>
        </p:txBody>
      </p:sp>
    </p:spTree>
    <p:extLst>
      <p:ext uri="{BB962C8B-B14F-4D97-AF65-F5344CB8AC3E}">
        <p14:creationId xmlns:p14="http://schemas.microsoft.com/office/powerpoint/2010/main" val="211201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D2D3C10-2A3C-30AE-9AEB-03BD0506816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F573E9C6-7A22-1166-C920-C586609E49C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E9ACEDD0-B915-4128-D2D8-9D1175860D35}"/>
              </a:ext>
            </a:extLst>
          </p:cNvPr>
          <p:cNvSpPr>
            <a:spLocks noGrp="1" noChangeArrowheads="1"/>
          </p:cNvSpPr>
          <p:nvPr>
            <p:ph type="sldNum" sz="quarter" idx="12"/>
          </p:nvPr>
        </p:nvSpPr>
        <p:spPr>
          <a:ln/>
        </p:spPr>
        <p:txBody>
          <a:bodyPr/>
          <a:lstStyle>
            <a:lvl1pPr>
              <a:defRPr/>
            </a:lvl1pPr>
          </a:lstStyle>
          <a:p>
            <a:pPr>
              <a:defRPr/>
            </a:pPr>
            <a:fld id="{99A39E54-756E-4588-8D47-4137F6AB17BA}" type="slidenum">
              <a:rPr lang="en-US" altLang="en-US"/>
              <a:pPr>
                <a:defRPr/>
              </a:pPr>
              <a:t>‹#›</a:t>
            </a:fld>
            <a:endParaRPr lang="en-US" altLang="en-US" dirty="0"/>
          </a:p>
        </p:txBody>
      </p:sp>
    </p:spTree>
    <p:extLst>
      <p:ext uri="{BB962C8B-B14F-4D97-AF65-F5344CB8AC3E}">
        <p14:creationId xmlns:p14="http://schemas.microsoft.com/office/powerpoint/2010/main" val="1675356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40A56ED-78A4-0921-496A-DF078EB78226}"/>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a:extLst>
              <a:ext uri="{FF2B5EF4-FFF2-40B4-BE49-F238E27FC236}">
                <a16:creationId xmlns:a16="http://schemas.microsoft.com/office/drawing/2014/main" id="{14623F51-46BA-E02B-C575-ADD06B82F1F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a:extLst>
              <a:ext uri="{FF2B5EF4-FFF2-40B4-BE49-F238E27FC236}">
                <a16:creationId xmlns:a16="http://schemas.microsoft.com/office/drawing/2014/main" id="{B28442F6-6AC3-BC2A-C3D9-F0EA7086B814}"/>
              </a:ext>
            </a:extLst>
          </p:cNvPr>
          <p:cNvSpPr>
            <a:spLocks noGrp="1" noChangeArrowheads="1"/>
          </p:cNvSpPr>
          <p:nvPr>
            <p:ph type="sldNum" sz="quarter" idx="12"/>
          </p:nvPr>
        </p:nvSpPr>
        <p:spPr>
          <a:ln/>
        </p:spPr>
        <p:txBody>
          <a:bodyPr/>
          <a:lstStyle>
            <a:lvl1pPr>
              <a:defRPr/>
            </a:lvl1pPr>
          </a:lstStyle>
          <a:p>
            <a:pPr>
              <a:defRPr/>
            </a:pPr>
            <a:fld id="{4E6B3F30-F874-4E6A-9774-2F3950A1DF47}" type="slidenum">
              <a:rPr lang="en-US" altLang="en-US"/>
              <a:pPr>
                <a:defRPr/>
              </a:pPr>
              <a:t>‹#›</a:t>
            </a:fld>
            <a:endParaRPr lang="en-US" altLang="en-US" dirty="0"/>
          </a:p>
        </p:txBody>
      </p:sp>
      <p:sp>
        <p:nvSpPr>
          <p:cNvPr id="9" name="TextBox 8">
            <a:extLst>
              <a:ext uri="{FF2B5EF4-FFF2-40B4-BE49-F238E27FC236}">
                <a16:creationId xmlns:a16="http://schemas.microsoft.com/office/drawing/2014/main" id="{5DED1747-1F5C-3ED2-4E2C-7CE7C7EA02BE}"/>
              </a:ext>
            </a:extLst>
          </p:cNvPr>
          <p:cNvSpPr txBox="1"/>
          <p:nvPr userDrawn="1"/>
        </p:nvSpPr>
        <p:spPr>
          <a:xfrm flipH="1">
            <a:off x="1341119" y="5181600"/>
            <a:ext cx="3916681" cy="369332"/>
          </a:xfrm>
          <a:prstGeom prst="rect">
            <a:avLst/>
          </a:prstGeom>
          <a:noFill/>
        </p:spPr>
        <p:txBody>
          <a:bodyPr wrap="square" rtlCol="0">
            <a:spAutoFit/>
          </a:bodyPr>
          <a:lstStyle/>
          <a:p>
            <a:r>
              <a:rPr lang="en-US" dirty="0">
                <a:latin typeface="+mj-lt"/>
              </a:rPr>
              <a:t>Text box</a:t>
            </a:r>
          </a:p>
        </p:txBody>
      </p:sp>
    </p:spTree>
    <p:extLst>
      <p:ext uri="{BB962C8B-B14F-4D97-AF65-F5344CB8AC3E}">
        <p14:creationId xmlns:p14="http://schemas.microsoft.com/office/powerpoint/2010/main" val="11488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F57105-6547-DA14-D570-911F154928D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EC7E9DE-D643-28D9-2B41-9E36F9AA059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6FE81B7-BA46-8C87-BCC4-9480AB4B0D31}"/>
              </a:ext>
            </a:extLst>
          </p:cNvPr>
          <p:cNvSpPr>
            <a:spLocks noGrp="1" noChangeArrowheads="1"/>
          </p:cNvSpPr>
          <p:nvPr>
            <p:ph type="sldNum" sz="quarter" idx="12"/>
          </p:nvPr>
        </p:nvSpPr>
        <p:spPr>
          <a:ln/>
        </p:spPr>
        <p:txBody>
          <a:bodyPr/>
          <a:lstStyle>
            <a:lvl1pPr>
              <a:defRPr/>
            </a:lvl1pPr>
          </a:lstStyle>
          <a:p>
            <a:pPr>
              <a:defRPr/>
            </a:pPr>
            <a:fld id="{206BF451-96CA-4A90-B43B-4CAE8A688CA7}" type="slidenum">
              <a:rPr lang="en-US" altLang="en-US"/>
              <a:pPr>
                <a:defRPr/>
              </a:pPr>
              <a:t>‹#›</a:t>
            </a:fld>
            <a:endParaRPr lang="en-US" altLang="en-US" dirty="0"/>
          </a:p>
        </p:txBody>
      </p:sp>
    </p:spTree>
    <p:extLst>
      <p:ext uri="{BB962C8B-B14F-4D97-AF65-F5344CB8AC3E}">
        <p14:creationId xmlns:p14="http://schemas.microsoft.com/office/powerpoint/2010/main" val="260336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70A7E74-BE52-464A-0BF6-E2D35327E64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79757E3-90B5-39D9-DFA0-D8AFE6AB1D3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74CFFEC7-B102-E64B-C18E-9DAE18ACCAD8}"/>
              </a:ext>
            </a:extLst>
          </p:cNvPr>
          <p:cNvSpPr>
            <a:spLocks noGrp="1" noChangeArrowheads="1"/>
          </p:cNvSpPr>
          <p:nvPr>
            <p:ph type="sldNum" sz="quarter" idx="12"/>
          </p:nvPr>
        </p:nvSpPr>
        <p:spPr>
          <a:ln/>
        </p:spPr>
        <p:txBody>
          <a:bodyPr/>
          <a:lstStyle>
            <a:lvl1pPr>
              <a:defRPr/>
            </a:lvl1pPr>
          </a:lstStyle>
          <a:p>
            <a:pPr>
              <a:defRPr/>
            </a:pPr>
            <a:fld id="{FEBB9BB5-DB1E-4C67-A938-689DD332CB02}" type="slidenum">
              <a:rPr lang="en-US" altLang="en-US"/>
              <a:pPr>
                <a:defRPr/>
              </a:pPr>
              <a:t>‹#›</a:t>
            </a:fld>
            <a:endParaRPr lang="en-US" altLang="en-US" dirty="0"/>
          </a:p>
        </p:txBody>
      </p:sp>
    </p:spTree>
    <p:extLst>
      <p:ext uri="{BB962C8B-B14F-4D97-AF65-F5344CB8AC3E}">
        <p14:creationId xmlns:p14="http://schemas.microsoft.com/office/powerpoint/2010/main" val="407775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6EB150-8656-551A-41B7-861B8D05C5F6}"/>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D78C47CA-A6C0-F7A2-14C0-E697D17BDF1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A4D2A453-1909-1C9D-29F1-1517414FEA3A}"/>
              </a:ext>
            </a:extLst>
          </p:cNvPr>
          <p:cNvSpPr>
            <a:spLocks noGrp="1" noChangeArrowheads="1"/>
          </p:cNvSpPr>
          <p:nvPr>
            <p:ph type="sldNum" sz="quarter" idx="12"/>
          </p:nvPr>
        </p:nvSpPr>
        <p:spPr>
          <a:ln/>
        </p:spPr>
        <p:txBody>
          <a:bodyPr/>
          <a:lstStyle>
            <a:lvl1pPr>
              <a:defRPr/>
            </a:lvl1pPr>
          </a:lstStyle>
          <a:p>
            <a:pPr>
              <a:defRPr/>
            </a:pPr>
            <a:fld id="{76D5C387-AB8D-42D6-9F7D-4E083C79B9FC}" type="slidenum">
              <a:rPr lang="en-US" altLang="en-US"/>
              <a:pPr>
                <a:defRPr/>
              </a:pPr>
              <a:t>‹#›</a:t>
            </a:fld>
            <a:endParaRPr lang="en-US" altLang="en-US" dirty="0"/>
          </a:p>
        </p:txBody>
      </p:sp>
    </p:spTree>
    <p:extLst>
      <p:ext uri="{BB962C8B-B14F-4D97-AF65-F5344CB8AC3E}">
        <p14:creationId xmlns:p14="http://schemas.microsoft.com/office/powerpoint/2010/main" val="213421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B3C90A-74FF-2215-7E20-207234513DE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2F924BF5-2891-1413-434A-0348A41C271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534C4B4E-2BFF-45FC-BB1C-CEEAE17B8CC8}"/>
              </a:ext>
            </a:extLst>
          </p:cNvPr>
          <p:cNvSpPr>
            <a:spLocks noGrp="1" noChangeArrowheads="1"/>
          </p:cNvSpPr>
          <p:nvPr>
            <p:ph type="sldNum" sz="quarter" idx="12"/>
          </p:nvPr>
        </p:nvSpPr>
        <p:spPr>
          <a:ln/>
        </p:spPr>
        <p:txBody>
          <a:bodyPr/>
          <a:lstStyle>
            <a:lvl1pPr>
              <a:defRPr/>
            </a:lvl1pPr>
          </a:lstStyle>
          <a:p>
            <a:pPr>
              <a:defRPr/>
            </a:pPr>
            <a:fld id="{CBA14740-F472-484B-B05A-D775E35E0620}" type="slidenum">
              <a:rPr lang="en-US" altLang="en-US"/>
              <a:pPr>
                <a:defRPr/>
              </a:pPr>
              <a:t>‹#›</a:t>
            </a:fld>
            <a:endParaRPr lang="en-US" altLang="en-US" dirty="0"/>
          </a:p>
        </p:txBody>
      </p:sp>
    </p:spTree>
    <p:extLst>
      <p:ext uri="{BB962C8B-B14F-4D97-AF65-F5344CB8AC3E}">
        <p14:creationId xmlns:p14="http://schemas.microsoft.com/office/powerpoint/2010/main" val="47698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B502C7B-25A7-EA43-75F4-CCA35EB4F81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2CF6651D-9DFA-F1B9-1FC1-42EA5BD6945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31168C88-12B4-333A-89E9-D256C7F84DBF}"/>
              </a:ext>
            </a:extLst>
          </p:cNvPr>
          <p:cNvSpPr>
            <a:spLocks noGrp="1" noChangeArrowheads="1"/>
          </p:cNvSpPr>
          <p:nvPr>
            <p:ph type="sldNum" sz="quarter" idx="12"/>
          </p:nvPr>
        </p:nvSpPr>
        <p:spPr>
          <a:ln/>
        </p:spPr>
        <p:txBody>
          <a:bodyPr/>
          <a:lstStyle>
            <a:lvl1pPr>
              <a:defRPr/>
            </a:lvl1pPr>
          </a:lstStyle>
          <a:p>
            <a:pPr>
              <a:defRPr/>
            </a:pPr>
            <a:fld id="{33B6E44E-ED88-420E-BB41-4370FFD0FB8E}" type="slidenum">
              <a:rPr lang="en-US" altLang="en-US"/>
              <a:pPr>
                <a:defRPr/>
              </a:pPr>
              <a:t>‹#›</a:t>
            </a:fld>
            <a:endParaRPr lang="en-US" altLang="en-US" dirty="0"/>
          </a:p>
        </p:txBody>
      </p:sp>
    </p:spTree>
    <p:extLst>
      <p:ext uri="{BB962C8B-B14F-4D97-AF65-F5344CB8AC3E}">
        <p14:creationId xmlns:p14="http://schemas.microsoft.com/office/powerpoint/2010/main" val="560280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CB1BA51-2E5B-A122-26AB-DAB33ED93BA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4E5C21D1-31F4-C437-A432-C384C2662F2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486050F5-7DCB-D528-8238-E72F54C984C0}"/>
              </a:ext>
            </a:extLst>
          </p:cNvPr>
          <p:cNvSpPr>
            <a:spLocks noGrp="1" noChangeArrowheads="1"/>
          </p:cNvSpPr>
          <p:nvPr>
            <p:ph type="sldNum" sz="quarter" idx="12"/>
          </p:nvPr>
        </p:nvSpPr>
        <p:spPr>
          <a:ln/>
        </p:spPr>
        <p:txBody>
          <a:bodyPr/>
          <a:lstStyle>
            <a:lvl1pPr>
              <a:defRPr/>
            </a:lvl1pPr>
          </a:lstStyle>
          <a:p>
            <a:pPr>
              <a:defRPr/>
            </a:pPr>
            <a:fld id="{A27C0AB5-05B6-4868-A443-BD53D6293CD5}" type="slidenum">
              <a:rPr lang="en-US" altLang="en-US"/>
              <a:pPr>
                <a:defRPr/>
              </a:pPr>
              <a:t>‹#›</a:t>
            </a:fld>
            <a:endParaRPr lang="en-US" altLang="en-US" dirty="0"/>
          </a:p>
        </p:txBody>
      </p:sp>
    </p:spTree>
    <p:extLst>
      <p:ext uri="{BB962C8B-B14F-4D97-AF65-F5344CB8AC3E}">
        <p14:creationId xmlns:p14="http://schemas.microsoft.com/office/powerpoint/2010/main" val="321486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DAC7CF-E378-DAC1-1534-98724D0DC5C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ECEABF1C-1132-5F44-CCA3-F807E313009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18CF0662-4757-BB30-CBCB-2A2EF3E25EB6}"/>
              </a:ext>
            </a:extLst>
          </p:cNvPr>
          <p:cNvSpPr>
            <a:spLocks noGrp="1" noChangeArrowheads="1"/>
          </p:cNvSpPr>
          <p:nvPr>
            <p:ph type="sldNum" sz="quarter" idx="12"/>
          </p:nvPr>
        </p:nvSpPr>
        <p:spPr>
          <a:ln/>
        </p:spPr>
        <p:txBody>
          <a:bodyPr/>
          <a:lstStyle>
            <a:lvl1pPr>
              <a:defRPr/>
            </a:lvl1pPr>
          </a:lstStyle>
          <a:p>
            <a:pPr>
              <a:defRPr/>
            </a:pPr>
            <a:fld id="{AFF901B0-9B44-4731-9261-08153028E5BF}" type="slidenum">
              <a:rPr lang="en-US" altLang="en-US"/>
              <a:pPr>
                <a:defRPr/>
              </a:pPr>
              <a:t>‹#›</a:t>
            </a:fld>
            <a:endParaRPr lang="en-US" altLang="en-US" dirty="0"/>
          </a:p>
        </p:txBody>
      </p:sp>
    </p:spTree>
    <p:extLst>
      <p:ext uri="{BB962C8B-B14F-4D97-AF65-F5344CB8AC3E}">
        <p14:creationId xmlns:p14="http://schemas.microsoft.com/office/powerpoint/2010/main" val="316925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78A193-C4B9-A114-1FA4-365BFCF5FC9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F81269DF-EF98-F47C-DAF9-A60825DE6F5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A8C82B7-CA93-D654-D75F-92C5F23E144E}"/>
              </a:ext>
            </a:extLst>
          </p:cNvPr>
          <p:cNvSpPr>
            <a:spLocks noGrp="1" noChangeArrowheads="1"/>
          </p:cNvSpPr>
          <p:nvPr>
            <p:ph type="sldNum" sz="quarter" idx="12"/>
          </p:nvPr>
        </p:nvSpPr>
        <p:spPr>
          <a:ln/>
        </p:spPr>
        <p:txBody>
          <a:bodyPr/>
          <a:lstStyle>
            <a:lvl1pPr>
              <a:defRPr/>
            </a:lvl1pPr>
          </a:lstStyle>
          <a:p>
            <a:pPr>
              <a:defRPr/>
            </a:pPr>
            <a:fld id="{A5C66DFE-88ED-404A-A7BB-209690776123}" type="slidenum">
              <a:rPr lang="en-US" altLang="en-US"/>
              <a:pPr>
                <a:defRPr/>
              </a:pPr>
              <a:t>‹#›</a:t>
            </a:fld>
            <a:endParaRPr lang="en-US" altLang="en-US" dirty="0"/>
          </a:p>
        </p:txBody>
      </p:sp>
    </p:spTree>
    <p:extLst>
      <p:ext uri="{BB962C8B-B14F-4D97-AF65-F5344CB8AC3E}">
        <p14:creationId xmlns:p14="http://schemas.microsoft.com/office/powerpoint/2010/main" val="476857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6BB932-6705-942F-325D-8B74B550FD0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1CE5048-5C2D-EC92-8AE4-6909C7064F54}"/>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1252" name="Rectangle 4">
            <a:extLst>
              <a:ext uri="{FF2B5EF4-FFF2-40B4-BE49-F238E27FC236}">
                <a16:creationId xmlns:a16="http://schemas.microsoft.com/office/drawing/2014/main" id="{86E527D9-CBFC-3D1F-2979-30D5312FD66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dirty="0"/>
          </a:p>
        </p:txBody>
      </p:sp>
      <p:sp>
        <p:nvSpPr>
          <p:cNvPr id="181253" name="Rectangle 5">
            <a:extLst>
              <a:ext uri="{FF2B5EF4-FFF2-40B4-BE49-F238E27FC236}">
                <a16:creationId xmlns:a16="http://schemas.microsoft.com/office/drawing/2014/main" id="{41AF10A1-2ACB-2027-F963-84ADE282D4C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dirty="0"/>
          </a:p>
        </p:txBody>
      </p:sp>
      <p:sp>
        <p:nvSpPr>
          <p:cNvPr id="181254" name="Rectangle 6">
            <a:extLst>
              <a:ext uri="{FF2B5EF4-FFF2-40B4-BE49-F238E27FC236}">
                <a16:creationId xmlns:a16="http://schemas.microsoft.com/office/drawing/2014/main" id="{5F26C4E6-892A-8C12-90D3-1E50C6BF45F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DCD2BA9-6593-4A6A-8668-73715D05AA4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hyperlink" Target="http://video.nytimes.com/video/2008/11/18/science/1194833211431/america-s-disappearing-forests.html?scp=2&amp;sq=erik%20olsen%20beetle&amp;st=cs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86.jpeg"/><Relationship Id="rId4" Type="http://schemas.openxmlformats.org/officeDocument/2006/relationships/image" Target="../media/image85.jpe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94.jpeg"/></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107.jpeg"/></Relationships>
</file>

<file path=ppt/slides/_rels/slide8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1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9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117.jpeg"/></Relationships>
</file>

<file path=ppt/slides/_rels/slide9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120.jpeg"/></Relationships>
</file>

<file path=ppt/slides/_rels/slide9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ED624E8-F906-9F8F-C580-5CBDABA7FE71}"/>
              </a:ext>
            </a:extLst>
          </p:cNvPr>
          <p:cNvSpPr>
            <a:spLocks noGrp="1" noChangeArrowheads="1"/>
          </p:cNvSpPr>
          <p:nvPr>
            <p:ph type="title"/>
          </p:nvPr>
        </p:nvSpPr>
        <p:spPr>
          <a:xfrm>
            <a:off x="1137104" y="115887"/>
            <a:ext cx="5181600" cy="1143000"/>
          </a:xfrm>
        </p:spPr>
        <p:txBody>
          <a:bodyPr/>
          <a:lstStyle/>
          <a:p>
            <a:pPr eaLnBrk="1" hangingPunct="1"/>
            <a:r>
              <a:rPr lang="en-US" altLang="en-US" sz="4000" dirty="0"/>
              <a:t>Disturbance</a:t>
            </a:r>
          </a:p>
        </p:txBody>
      </p:sp>
      <p:sp>
        <p:nvSpPr>
          <p:cNvPr id="12291" name="Text Box 3">
            <a:extLst>
              <a:ext uri="{FF2B5EF4-FFF2-40B4-BE49-F238E27FC236}">
                <a16:creationId xmlns:a16="http://schemas.microsoft.com/office/drawing/2014/main" id="{637371A4-5306-38D5-E42E-41FC1673E686}"/>
              </a:ext>
            </a:extLst>
          </p:cNvPr>
          <p:cNvSpPr txBox="1">
            <a:spLocks noChangeArrowheads="1"/>
          </p:cNvSpPr>
          <p:nvPr/>
        </p:nvSpPr>
        <p:spPr bwMode="auto">
          <a:xfrm>
            <a:off x="228600" y="1360488"/>
            <a:ext cx="6111875" cy="4031873"/>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defRPr/>
            </a:pPr>
            <a:r>
              <a:rPr lang="en-US" altLang="en-US" sz="2400" dirty="0">
                <a:latin typeface="+mj-lt"/>
              </a:rPr>
              <a:t>Disturbance is ubiquitous in nature.  It constantly interrupts succession and prevents climax from developing.</a:t>
            </a:r>
          </a:p>
          <a:p>
            <a:pPr marL="342900" indent="-342900" eaLnBrk="1" hangingPunct="1">
              <a:spcBef>
                <a:spcPct val="0"/>
              </a:spcBef>
              <a:defRPr/>
            </a:pPr>
            <a:r>
              <a:rPr lang="en-US" altLang="en-US" sz="2400" dirty="0">
                <a:latin typeface="+mj-lt"/>
              </a:rPr>
              <a:t>Occurs naturally and from the direct and indirect activity of humans</a:t>
            </a:r>
          </a:p>
          <a:p>
            <a:pPr eaLnBrk="1" hangingPunct="1">
              <a:spcBef>
                <a:spcPct val="0"/>
              </a:spcBef>
              <a:buNone/>
              <a:defRPr/>
            </a:pPr>
            <a:endParaRPr lang="en-US" altLang="en-US" sz="2400" dirty="0"/>
          </a:p>
          <a:p>
            <a:pPr marL="342900" indent="-342900" eaLnBrk="1" hangingPunct="1">
              <a:spcBef>
                <a:spcPct val="0"/>
              </a:spcBef>
              <a:defRPr/>
            </a:pPr>
            <a:endParaRPr lang="en-US" altLang="en-US" sz="2800" dirty="0"/>
          </a:p>
          <a:p>
            <a:pPr eaLnBrk="1" hangingPunct="1">
              <a:spcBef>
                <a:spcPct val="0"/>
              </a:spcBef>
              <a:buFontTx/>
              <a:buNone/>
              <a:defRPr/>
            </a:pPr>
            <a:endParaRPr lang="en-US" altLang="en-US" sz="2800" dirty="0"/>
          </a:p>
          <a:p>
            <a:pPr eaLnBrk="1" hangingPunct="1">
              <a:spcBef>
                <a:spcPct val="0"/>
              </a:spcBef>
              <a:buFontTx/>
              <a:buNone/>
              <a:defRPr/>
            </a:pPr>
            <a:endParaRPr lang="en-US" altLang="en-US" sz="2800" dirty="0"/>
          </a:p>
          <a:p>
            <a:pPr eaLnBrk="1" hangingPunct="1">
              <a:spcBef>
                <a:spcPct val="0"/>
              </a:spcBef>
              <a:buFontTx/>
              <a:buNone/>
              <a:defRPr/>
            </a:pPr>
            <a:endParaRPr lang="en-US" altLang="en-US" sz="2800" dirty="0"/>
          </a:p>
        </p:txBody>
      </p:sp>
      <p:pic>
        <p:nvPicPr>
          <p:cNvPr id="32772" name="Picture 2" descr="longleaf">
            <a:extLst>
              <a:ext uri="{FF2B5EF4-FFF2-40B4-BE49-F238E27FC236}">
                <a16:creationId xmlns:a16="http://schemas.microsoft.com/office/drawing/2014/main" id="{5AB28F99-E997-48F2-8E9B-CD6EA6623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926" r="28767"/>
          <a:stretch>
            <a:fillRect/>
          </a:stretch>
        </p:blipFill>
        <p:spPr bwMode="auto">
          <a:xfrm>
            <a:off x="6629400" y="-31750"/>
            <a:ext cx="42672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1">
            <a:extLst>
              <a:ext uri="{FF2B5EF4-FFF2-40B4-BE49-F238E27FC236}">
                <a16:creationId xmlns:a16="http://schemas.microsoft.com/office/drawing/2014/main" id="{4BE15CA5-09A0-F235-4803-9D0ABA9D0F8A}"/>
              </a:ext>
            </a:extLst>
          </p:cNvPr>
          <p:cNvSpPr txBox="1">
            <a:spLocks noChangeArrowheads="1"/>
          </p:cNvSpPr>
          <p:nvPr/>
        </p:nvSpPr>
        <p:spPr bwMode="auto">
          <a:xfrm>
            <a:off x="2304008" y="6095782"/>
            <a:ext cx="4042645"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mj-lt"/>
              </a:rPr>
              <a:t>Longleaf pine forests of the southeastern </a:t>
            </a:r>
          </a:p>
          <a:p>
            <a:pPr>
              <a:spcBef>
                <a:spcPct val="0"/>
              </a:spcBef>
              <a:buFontTx/>
              <a:buNone/>
            </a:pPr>
            <a:r>
              <a:rPr lang="en-US" altLang="en-US" sz="1800" dirty="0">
                <a:latin typeface="+mj-lt"/>
              </a:rPr>
              <a:t>Gulf-Atlantic coastal plain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3">
            <a:extLst>
              <a:ext uri="{FF2B5EF4-FFF2-40B4-BE49-F238E27FC236}">
                <a16:creationId xmlns:a16="http://schemas.microsoft.com/office/drawing/2014/main" id="{58EB41D8-C6B8-1CC5-6E0B-BA22ABE20F16}"/>
              </a:ext>
            </a:extLst>
          </p:cNvPr>
          <p:cNvSpPr txBox="1">
            <a:spLocks noChangeArrowheads="1"/>
          </p:cNvSpPr>
          <p:nvPr/>
        </p:nvSpPr>
        <p:spPr bwMode="auto">
          <a:xfrm>
            <a:off x="6477000" y="3733800"/>
            <a:ext cx="18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a:p>
            <a:pPr eaLnBrk="1" hangingPunct="1">
              <a:spcBef>
                <a:spcPct val="0"/>
              </a:spcBef>
              <a:buFontTx/>
              <a:buNone/>
            </a:pPr>
            <a:endParaRPr lang="en-US" altLang="en-US" sz="1800" dirty="0"/>
          </a:p>
          <a:p>
            <a:pPr eaLnBrk="1" hangingPunct="1">
              <a:spcBef>
                <a:spcPct val="0"/>
              </a:spcBef>
              <a:buFontTx/>
              <a:buNone/>
            </a:pPr>
            <a:endParaRPr lang="en-US" altLang="en-US" sz="1800" dirty="0"/>
          </a:p>
        </p:txBody>
      </p:sp>
      <p:sp>
        <p:nvSpPr>
          <p:cNvPr id="49155" name="TextBox 1">
            <a:extLst>
              <a:ext uri="{FF2B5EF4-FFF2-40B4-BE49-F238E27FC236}">
                <a16:creationId xmlns:a16="http://schemas.microsoft.com/office/drawing/2014/main" id="{CF8C9998-06A6-42BB-54B4-4C0EC11B2270}"/>
              </a:ext>
            </a:extLst>
          </p:cNvPr>
          <p:cNvSpPr txBox="1">
            <a:spLocks noChangeArrowheads="1"/>
          </p:cNvSpPr>
          <p:nvPr/>
        </p:nvSpPr>
        <p:spPr bwMode="auto">
          <a:xfrm>
            <a:off x="1666875" y="5886450"/>
            <a:ext cx="87630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Calibri Light (Headings)"/>
              </a:rPr>
              <a:t>Forest receive a pulse of nutrients from ash and sunlight following a stand-clearing fire. This is ash, not snow, following a fire in the redwood forests of Big Sur California</a:t>
            </a:r>
          </a:p>
        </p:txBody>
      </p:sp>
      <p:pic>
        <p:nvPicPr>
          <p:cNvPr id="49156" name="Picture 1">
            <a:extLst>
              <a:ext uri="{FF2B5EF4-FFF2-40B4-BE49-F238E27FC236}">
                <a16:creationId xmlns:a16="http://schemas.microsoft.com/office/drawing/2014/main" id="{389EEE46-1BD2-FB92-EFAB-3A74DAA482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0"/>
            <a:ext cx="86645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E63498CF-354E-45EA-EC8A-47D35F48D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010" y="914400"/>
            <a:ext cx="579259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a:extLst>
              <a:ext uri="{FF2B5EF4-FFF2-40B4-BE49-F238E27FC236}">
                <a16:creationId xmlns:a16="http://schemas.microsoft.com/office/drawing/2014/main" id="{D7765EFE-4764-8D05-1707-7D54ED48F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647625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a:extLst>
              <a:ext uri="{FF2B5EF4-FFF2-40B4-BE49-F238E27FC236}">
                <a16:creationId xmlns:a16="http://schemas.microsoft.com/office/drawing/2014/main" id="{C1253907-DD1E-9FDD-14FC-51258AF74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249" y="116592"/>
            <a:ext cx="4494272" cy="674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
            <a:extLst>
              <a:ext uri="{FF2B5EF4-FFF2-40B4-BE49-F238E27FC236}">
                <a16:creationId xmlns:a16="http://schemas.microsoft.com/office/drawing/2014/main" id="{D72DE960-2CBD-318C-BCC4-47599B636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36977"/>
            <a:ext cx="7652194"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Content Placeholder 4" descr="A picture containing tree, water, outdoor, river&#10;&#10;Description automatically generated">
            <a:extLst>
              <a:ext uri="{FF2B5EF4-FFF2-40B4-BE49-F238E27FC236}">
                <a16:creationId xmlns:a16="http://schemas.microsoft.com/office/drawing/2014/main" id="{2B7A60AB-7BC7-2A86-D139-1F9390F1290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0118"/>
          <a:stretch/>
        </p:blipFill>
        <p:spPr>
          <a:xfrm>
            <a:off x="91440" y="838200"/>
            <a:ext cx="5999040" cy="4547659"/>
          </a:xfrm>
        </p:spPr>
      </p:pic>
      <p:sp>
        <p:nvSpPr>
          <p:cNvPr id="3" name="TextBox 1">
            <a:extLst>
              <a:ext uri="{FF2B5EF4-FFF2-40B4-BE49-F238E27FC236}">
                <a16:creationId xmlns:a16="http://schemas.microsoft.com/office/drawing/2014/main" id="{AEB4E71D-F2EA-8991-BE31-C455315C4078}"/>
              </a:ext>
            </a:extLst>
          </p:cNvPr>
          <p:cNvSpPr txBox="1">
            <a:spLocks noChangeArrowheads="1"/>
          </p:cNvSpPr>
          <p:nvPr/>
        </p:nvSpPr>
        <p:spPr bwMode="auto">
          <a:xfrm>
            <a:off x="304800" y="5859367"/>
            <a:ext cx="4876800"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000" dirty="0">
                <a:latin typeface="Calibri Light (Headings)"/>
              </a:rPr>
              <a:t>Downed woody debris in a natural stream course (top), with it removed (bottom)</a:t>
            </a:r>
          </a:p>
        </p:txBody>
      </p:sp>
      <p:pic>
        <p:nvPicPr>
          <p:cNvPr id="4" name="Content Placeholder 4" descr="A picture containing tree, water, outdoor, river&#10;&#10;Description automatically generated">
            <a:extLst>
              <a:ext uri="{FF2B5EF4-FFF2-40B4-BE49-F238E27FC236}">
                <a16:creationId xmlns:a16="http://schemas.microsoft.com/office/drawing/2014/main" id="{6BE20962-0CB4-953D-AF8F-D889DFECF8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870"/>
          <a:stretch/>
        </p:blipFill>
        <p:spPr bwMode="auto">
          <a:xfrm>
            <a:off x="6053087" y="838201"/>
            <a:ext cx="6154153" cy="450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Content Placeholder 4">
            <a:extLst>
              <a:ext uri="{FF2B5EF4-FFF2-40B4-BE49-F238E27FC236}">
                <a16:creationId xmlns:a16="http://schemas.microsoft.com/office/drawing/2014/main" id="{D97FF443-8E66-8A27-8E32-54039989BB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0800000">
            <a:off x="1524000" y="114880"/>
            <a:ext cx="8839201" cy="6628239"/>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EB5EBECF-C658-8D9D-7D9B-DF78AC6446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721"/>
          <a:stretch/>
        </p:blipFill>
        <p:spPr bwMode="auto">
          <a:xfrm>
            <a:off x="2667000" y="172342"/>
            <a:ext cx="9065016"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3">
            <a:extLst>
              <a:ext uri="{FF2B5EF4-FFF2-40B4-BE49-F238E27FC236}">
                <a16:creationId xmlns:a16="http://schemas.microsoft.com/office/drawing/2014/main" id="{870096C8-7B8F-0FF5-DDB7-B8816DA2AC63}"/>
              </a:ext>
            </a:extLst>
          </p:cNvPr>
          <p:cNvSpPr txBox="1">
            <a:spLocks noChangeArrowheads="1"/>
          </p:cNvSpPr>
          <p:nvPr/>
        </p:nvSpPr>
        <p:spPr bwMode="auto">
          <a:xfrm>
            <a:off x="6477000" y="3733800"/>
            <a:ext cx="184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a:p>
            <a:pPr eaLnBrk="1" hangingPunct="1">
              <a:spcBef>
                <a:spcPct val="0"/>
              </a:spcBef>
              <a:buFontTx/>
              <a:buNone/>
            </a:pPr>
            <a:endParaRPr lang="en-US" altLang="en-US" sz="1800" dirty="0"/>
          </a:p>
          <a:p>
            <a:pPr eaLnBrk="1" hangingPunct="1">
              <a:spcBef>
                <a:spcPct val="0"/>
              </a:spcBef>
              <a:buFontTx/>
              <a:buNone/>
            </a:pPr>
            <a:endParaRPr lang="en-US" altLang="en-US" sz="1800" dirty="0"/>
          </a:p>
        </p:txBody>
      </p:sp>
      <p:sp>
        <p:nvSpPr>
          <p:cNvPr id="51204" name="TextBox 1">
            <a:extLst>
              <a:ext uri="{FF2B5EF4-FFF2-40B4-BE49-F238E27FC236}">
                <a16:creationId xmlns:a16="http://schemas.microsoft.com/office/drawing/2014/main" id="{1BA18A96-7544-1A96-BD5C-7619382D43BB}"/>
              </a:ext>
            </a:extLst>
          </p:cNvPr>
          <p:cNvSpPr txBox="1">
            <a:spLocks noChangeArrowheads="1"/>
          </p:cNvSpPr>
          <p:nvPr/>
        </p:nvSpPr>
        <p:spPr bwMode="auto">
          <a:xfrm>
            <a:off x="301234" y="4226242"/>
            <a:ext cx="2209800" cy="224676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latin typeface="Calibri Light (Headings)"/>
              </a:rPr>
              <a:t>Effects of disturbance are scaled to the organism. Footsteps can  be a disturbance for these organisms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1B22CBAC-A556-42D5-987A-048FDB6BF52F}"/>
              </a:ext>
            </a:extLst>
          </p:cNvPr>
          <p:cNvSpPr>
            <a:spLocks noGrp="1" noChangeArrowheads="1"/>
          </p:cNvSpPr>
          <p:nvPr>
            <p:ph type="ctrTitle"/>
          </p:nvPr>
        </p:nvSpPr>
        <p:spPr>
          <a:xfrm>
            <a:off x="914400" y="2130425"/>
            <a:ext cx="10363200" cy="1470025"/>
          </a:xfrm>
        </p:spPr>
        <p:txBody>
          <a:bodyPr/>
          <a:lstStyle/>
          <a:p>
            <a:endParaRPr lang="en-US" altLang="en-US" dirty="0"/>
          </a:p>
        </p:txBody>
      </p:sp>
      <p:sp>
        <p:nvSpPr>
          <p:cNvPr id="54275" name="Subtitle 2">
            <a:extLst>
              <a:ext uri="{FF2B5EF4-FFF2-40B4-BE49-F238E27FC236}">
                <a16:creationId xmlns:a16="http://schemas.microsoft.com/office/drawing/2014/main" id="{4EF3C185-A91C-D433-7128-D9BB2C544686}"/>
              </a:ext>
            </a:extLst>
          </p:cNvPr>
          <p:cNvSpPr>
            <a:spLocks noGrp="1" noChangeArrowheads="1"/>
          </p:cNvSpPr>
          <p:nvPr>
            <p:ph type="subTitle" idx="1"/>
          </p:nvPr>
        </p:nvSpPr>
        <p:spPr/>
        <p:txBody>
          <a:bodyPr/>
          <a:lstStyle/>
          <a:p>
            <a:endParaRPr lang="en-US" altLang="en-US" dirty="0"/>
          </a:p>
        </p:txBody>
      </p:sp>
      <p:pic>
        <p:nvPicPr>
          <p:cNvPr id="54276" name="Picture 4">
            <a:extLst>
              <a:ext uri="{FF2B5EF4-FFF2-40B4-BE49-F238E27FC236}">
                <a16:creationId xmlns:a16="http://schemas.microsoft.com/office/drawing/2014/main" id="{62BE81E6-9ED2-ACF0-89D7-97EB7C433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8"/>
            <a:ext cx="12192000" cy="67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9F8940D5-57EB-639B-0BBF-659EB43C51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38600" y="-58738"/>
            <a:ext cx="6345238" cy="6883401"/>
          </a:xfrm>
          <a:noFill/>
        </p:spPr>
      </p:pic>
      <p:sp>
        <p:nvSpPr>
          <p:cNvPr id="5" name="Content Placeholder 2">
            <a:extLst>
              <a:ext uri="{FF2B5EF4-FFF2-40B4-BE49-F238E27FC236}">
                <a16:creationId xmlns:a16="http://schemas.microsoft.com/office/drawing/2014/main" id="{92B4D47C-DDF2-02D5-B7EB-300623771A50}"/>
              </a:ext>
            </a:extLst>
          </p:cNvPr>
          <p:cNvSpPr txBox="1">
            <a:spLocks/>
          </p:cNvSpPr>
          <p:nvPr/>
        </p:nvSpPr>
        <p:spPr bwMode="auto">
          <a:xfrm>
            <a:off x="6858000" y="533400"/>
            <a:ext cx="3810000" cy="4525963"/>
          </a:xfrm>
          <a:prstGeom prst="rect">
            <a:avLst/>
          </a:prstGeom>
          <a:noFill/>
          <a:ln w="9525">
            <a:noFill/>
            <a:miter lim="800000"/>
            <a:headEnd/>
            <a:tailEnd/>
          </a:ln>
        </p:spPr>
        <p:txBody>
          <a:bodyPr/>
          <a:lstStyle/>
          <a:p>
            <a:pPr marL="342900" indent="-342900">
              <a:spcBef>
                <a:spcPct val="20000"/>
              </a:spcBef>
              <a:buFontTx/>
              <a:buChar char="•"/>
              <a:defRPr/>
            </a:pPr>
            <a:endParaRPr lang="en-US" sz="3200" kern="0" dirty="0">
              <a:latin typeface="+mn-lt"/>
            </a:endParaRPr>
          </a:p>
        </p:txBody>
      </p:sp>
      <p:sp>
        <p:nvSpPr>
          <p:cNvPr id="2" name="Rectangle 1">
            <a:extLst>
              <a:ext uri="{FF2B5EF4-FFF2-40B4-BE49-F238E27FC236}">
                <a16:creationId xmlns:a16="http://schemas.microsoft.com/office/drawing/2014/main" id="{5784E4E7-9861-5326-56B5-DFF050AFFB7F}"/>
              </a:ext>
            </a:extLst>
          </p:cNvPr>
          <p:cNvSpPr/>
          <p:nvPr/>
        </p:nvSpPr>
        <p:spPr>
          <a:xfrm>
            <a:off x="533400" y="5638800"/>
            <a:ext cx="3962400" cy="1015663"/>
          </a:xfrm>
          <a:prstGeom prst="rect">
            <a:avLst/>
          </a:prstGeom>
          <a:ln>
            <a:solidFill>
              <a:schemeClr val="tx1"/>
            </a:solidFill>
          </a:ln>
        </p:spPr>
        <p:txBody>
          <a:bodyPr wrap="square">
            <a:spAutoFit/>
          </a:bodyPr>
          <a:lstStyle/>
          <a:p>
            <a:pPr>
              <a:defRPr/>
            </a:pPr>
            <a:r>
              <a:rPr lang="en-US" sz="2000" kern="0" dirty="0">
                <a:latin typeface="Calibri Light (Headings)"/>
              </a:rPr>
              <a:t>Structure and composition of a forest can help infer past disturbance history</a:t>
            </a:r>
            <a:endParaRPr lang="en-US" sz="2000" dirty="0">
              <a:latin typeface="Calibri Light (Heading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stand types">
            <a:extLst>
              <a:ext uri="{FF2B5EF4-FFF2-40B4-BE49-F238E27FC236}">
                <a16:creationId xmlns:a16="http://schemas.microsoft.com/office/drawing/2014/main" id="{8FAB2C1B-727E-61B8-60CB-87591EB77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
            <a:ext cx="10668000" cy="700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712E71C5-05EB-793E-E22A-752A9512A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97123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2">
            <a:extLst>
              <a:ext uri="{FF2B5EF4-FFF2-40B4-BE49-F238E27FC236}">
                <a16:creationId xmlns:a16="http://schemas.microsoft.com/office/drawing/2014/main" id="{415F32F9-5E37-F9DC-1D14-88747724704F}"/>
              </a:ext>
            </a:extLst>
          </p:cNvPr>
          <p:cNvSpPr>
            <a:spLocks noGrp="1" noChangeArrowheads="1"/>
          </p:cNvSpPr>
          <p:nvPr>
            <p:ph type="title"/>
          </p:nvPr>
        </p:nvSpPr>
        <p:spPr>
          <a:xfrm>
            <a:off x="2000250" y="381000"/>
            <a:ext cx="8229600" cy="1143000"/>
          </a:xfrm>
        </p:spPr>
        <p:txBody>
          <a:bodyPr/>
          <a:lstStyle/>
          <a:p>
            <a:pPr eaLnBrk="1" hangingPunct="1"/>
            <a:r>
              <a:rPr lang="en-US" altLang="en-US" dirty="0"/>
              <a:t>Endogenous disturbance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A9A9F6BE-AF76-E200-ACF6-18B78D0C575A}"/>
              </a:ext>
            </a:extLst>
          </p:cNvPr>
          <p:cNvSpPr>
            <a:spLocks noGrp="1" noChangeArrowheads="1"/>
          </p:cNvSpPr>
          <p:nvPr>
            <p:ph type="title"/>
          </p:nvPr>
        </p:nvSpPr>
        <p:spPr>
          <a:xfrm>
            <a:off x="2057400" y="-28575"/>
            <a:ext cx="8229600" cy="1143000"/>
          </a:xfrm>
        </p:spPr>
        <p:txBody>
          <a:bodyPr/>
          <a:lstStyle/>
          <a:p>
            <a:r>
              <a:rPr lang="en-US" altLang="en-US" dirty="0"/>
              <a:t>Exogenous disturbance</a:t>
            </a:r>
          </a:p>
        </p:txBody>
      </p:sp>
      <p:pic>
        <p:nvPicPr>
          <p:cNvPr id="61443" name="Content Placeholder 5">
            <a:extLst>
              <a:ext uri="{FF2B5EF4-FFF2-40B4-BE49-F238E27FC236}">
                <a16:creationId xmlns:a16="http://schemas.microsoft.com/office/drawing/2014/main" id="{30F6006C-C431-CE2C-4D7A-F7660EE4259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1114425"/>
            <a:ext cx="8077200" cy="5603875"/>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5BE9F87F-22CE-1553-3A5B-F375A5926BB0}"/>
              </a:ext>
            </a:extLst>
          </p:cNvPr>
          <p:cNvSpPr>
            <a:spLocks noChangeArrowheads="1"/>
          </p:cNvSpPr>
          <p:nvPr/>
        </p:nvSpPr>
        <p:spPr bwMode="auto">
          <a:xfrm>
            <a:off x="-381000" y="304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dirty="0">
                <a:solidFill>
                  <a:schemeClr val="tx2"/>
                </a:solidFill>
              </a:rPr>
              <a:t>Formalization of disturbance ecology</a:t>
            </a:r>
          </a:p>
        </p:txBody>
      </p:sp>
      <p:sp>
        <p:nvSpPr>
          <p:cNvPr id="34819" name="Text Box 3">
            <a:extLst>
              <a:ext uri="{FF2B5EF4-FFF2-40B4-BE49-F238E27FC236}">
                <a16:creationId xmlns:a16="http://schemas.microsoft.com/office/drawing/2014/main" id="{2FF69778-5590-D04D-F55D-D72A58100FE6}"/>
              </a:ext>
            </a:extLst>
          </p:cNvPr>
          <p:cNvSpPr txBox="1">
            <a:spLocks noChangeArrowheads="1"/>
          </p:cNvSpPr>
          <p:nvPr/>
        </p:nvSpPr>
        <p:spPr bwMode="auto">
          <a:xfrm>
            <a:off x="2438400" y="1905000"/>
            <a:ext cx="7239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  </a:t>
            </a:r>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400" dirty="0"/>
          </a:p>
          <a:p>
            <a:pPr eaLnBrk="1" hangingPunct="1">
              <a:spcBef>
                <a:spcPct val="0"/>
              </a:spcBef>
              <a:buFontTx/>
              <a:buNone/>
            </a:pPr>
            <a:endParaRPr lang="en-US" altLang="en-US" sz="2400" dirty="0"/>
          </a:p>
        </p:txBody>
      </p:sp>
      <p:sp>
        <p:nvSpPr>
          <p:cNvPr id="16388" name="Rectangle 7">
            <a:extLst>
              <a:ext uri="{FF2B5EF4-FFF2-40B4-BE49-F238E27FC236}">
                <a16:creationId xmlns:a16="http://schemas.microsoft.com/office/drawing/2014/main" id="{F807D147-4FFE-D7F9-FF5C-BEB58BBB7D6D}"/>
              </a:ext>
            </a:extLst>
          </p:cNvPr>
          <p:cNvSpPr>
            <a:spLocks noGrp="1" noChangeArrowheads="1"/>
          </p:cNvSpPr>
          <p:nvPr>
            <p:ph idx="1"/>
          </p:nvPr>
        </p:nvSpPr>
        <p:spPr>
          <a:xfrm>
            <a:off x="381000" y="1929233"/>
            <a:ext cx="6438900" cy="4525963"/>
          </a:xfrm>
        </p:spPr>
        <p:txBody>
          <a:bodyPr/>
          <a:lstStyle/>
          <a:p>
            <a:pPr eaLnBrk="1" hangingPunct="1">
              <a:defRPr/>
            </a:pPr>
            <a:r>
              <a:rPr lang="en-US" altLang="en-US" sz="2400" dirty="0"/>
              <a:t>Publication of “The Ecology of Disturbance and Patch Dynamics” in 1985</a:t>
            </a:r>
          </a:p>
          <a:p>
            <a:pPr eaLnBrk="1" hangingPunct="1">
              <a:defRPr/>
            </a:pPr>
            <a:r>
              <a:rPr lang="en-US" altLang="en-US" sz="2400" dirty="0"/>
              <a:t>Impact was to heighten a non-equilibrium view of ecology.</a:t>
            </a:r>
          </a:p>
          <a:p>
            <a:pPr eaLnBrk="1" hangingPunct="1">
              <a:defRPr/>
            </a:pPr>
            <a:r>
              <a:rPr lang="en-US" altLang="en-US" sz="2400" dirty="0"/>
              <a:t>New vocabulary introduced</a:t>
            </a:r>
          </a:p>
          <a:p>
            <a:pPr lvl="1" eaLnBrk="1" hangingPunct="1">
              <a:defRPr/>
            </a:pPr>
            <a:r>
              <a:rPr lang="en-US" altLang="en-US" sz="2000" dirty="0"/>
              <a:t>Disturbance regime</a:t>
            </a:r>
          </a:p>
          <a:p>
            <a:pPr lvl="1" eaLnBrk="1" hangingPunct="1">
              <a:defRPr/>
            </a:pPr>
            <a:r>
              <a:rPr lang="en-US" altLang="en-US" sz="2000" dirty="0"/>
              <a:t>Disturbance patch dynamics</a:t>
            </a:r>
          </a:p>
          <a:p>
            <a:pPr lvl="1" eaLnBrk="1" hangingPunct="1">
              <a:defRPr/>
            </a:pPr>
            <a:r>
              <a:rPr lang="en-US" altLang="en-US" sz="2000" dirty="0"/>
              <a:t>Disturbance residuals</a:t>
            </a:r>
          </a:p>
          <a:p>
            <a:pPr lvl="1" eaLnBrk="1" hangingPunct="1">
              <a:defRPr/>
            </a:pPr>
            <a:r>
              <a:rPr lang="en-US" altLang="en-US" sz="2000" dirty="0"/>
              <a:t>Demographic, community, and ecosystem disturbance</a:t>
            </a:r>
          </a:p>
          <a:p>
            <a:pPr lvl="1" eaLnBrk="1" hangingPunct="1">
              <a:defRPr/>
            </a:pPr>
            <a:r>
              <a:rPr lang="en-US" altLang="en-US" sz="2000" dirty="0"/>
              <a:t>Endogenous and exogenous disturbance</a:t>
            </a:r>
          </a:p>
          <a:p>
            <a:pPr eaLnBrk="1" hangingPunct="1">
              <a:defRPr/>
            </a:pPr>
            <a:endParaRPr lang="en-US" altLang="en-US" sz="2400" dirty="0"/>
          </a:p>
          <a:p>
            <a:pPr marL="0" indent="0" eaLnBrk="1" hangingPunct="1">
              <a:buFontTx/>
              <a:buNone/>
              <a:defRPr/>
            </a:pPr>
            <a:endParaRPr lang="en-US" altLang="en-US" sz="2400" dirty="0"/>
          </a:p>
          <a:p>
            <a:pPr lvl="1" eaLnBrk="1" hangingPunct="1">
              <a:buFontTx/>
              <a:buNone/>
              <a:defRPr/>
            </a:pPr>
            <a:endParaRPr lang="en-US" altLang="en-US" sz="2400" dirty="0"/>
          </a:p>
        </p:txBody>
      </p:sp>
      <p:pic>
        <p:nvPicPr>
          <p:cNvPr id="34821" name="Picture 4" descr="0125545215">
            <a:extLst>
              <a:ext uri="{FF2B5EF4-FFF2-40B4-BE49-F238E27FC236}">
                <a16:creationId xmlns:a16="http://schemas.microsoft.com/office/drawing/2014/main" id="{732849A6-442B-9D5D-9F61-28F9DFBEE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937" y="304800"/>
            <a:ext cx="4132263" cy="615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1630480-5B21-CCE3-C0E6-8A2AE8913196}"/>
              </a:ext>
            </a:extLst>
          </p:cNvPr>
          <p:cNvSpPr>
            <a:spLocks noGrp="1" noChangeArrowheads="1"/>
          </p:cNvSpPr>
          <p:nvPr>
            <p:ph type="title"/>
          </p:nvPr>
        </p:nvSpPr>
        <p:spPr>
          <a:xfrm>
            <a:off x="609600" y="274638"/>
            <a:ext cx="4648200" cy="1143000"/>
          </a:xfrm>
        </p:spPr>
        <p:txBody>
          <a:bodyPr/>
          <a:lstStyle/>
          <a:p>
            <a:pPr eaLnBrk="1" hangingPunct="1"/>
            <a:r>
              <a:rPr lang="en-US" altLang="en-US" dirty="0"/>
              <a:t>Fire disturbance</a:t>
            </a:r>
          </a:p>
        </p:txBody>
      </p:sp>
      <p:sp>
        <p:nvSpPr>
          <p:cNvPr id="41987" name="Text Box 3">
            <a:extLst>
              <a:ext uri="{FF2B5EF4-FFF2-40B4-BE49-F238E27FC236}">
                <a16:creationId xmlns:a16="http://schemas.microsoft.com/office/drawing/2014/main" id="{A7DA1D06-93AC-238B-5D3D-FD9C62BB8E99}"/>
              </a:ext>
            </a:extLst>
          </p:cNvPr>
          <p:cNvSpPr txBox="1">
            <a:spLocks noChangeArrowheads="1"/>
          </p:cNvSpPr>
          <p:nvPr/>
        </p:nvSpPr>
        <p:spPr bwMode="auto">
          <a:xfrm>
            <a:off x="609600" y="1458913"/>
            <a:ext cx="5257800" cy="415498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defRPr/>
            </a:pPr>
            <a:r>
              <a:rPr lang="en-US" altLang="en-US" sz="2400" dirty="0">
                <a:latin typeface="+mj-lt"/>
              </a:rPr>
              <a:t>Fires release nutrients stored in biomass.</a:t>
            </a:r>
          </a:p>
          <a:p>
            <a:pPr marL="342900" indent="-342900" eaLnBrk="1" hangingPunct="1">
              <a:spcBef>
                <a:spcPct val="0"/>
              </a:spcBef>
              <a:defRPr/>
            </a:pPr>
            <a:r>
              <a:rPr lang="en-US" altLang="en-US" sz="2400" dirty="0">
                <a:latin typeface="+mj-lt"/>
              </a:rPr>
              <a:t>Light is made available to  the understory after fire</a:t>
            </a:r>
          </a:p>
          <a:p>
            <a:pPr marL="342900" indent="-342900" eaLnBrk="1" hangingPunct="1">
              <a:spcBef>
                <a:spcPct val="0"/>
              </a:spcBef>
              <a:defRPr/>
            </a:pPr>
            <a:r>
              <a:rPr lang="en-US" altLang="en-US" sz="2400" dirty="0">
                <a:latin typeface="+mj-lt"/>
              </a:rPr>
              <a:t>Alters the age distribution and structure of forest trees.</a:t>
            </a:r>
          </a:p>
          <a:p>
            <a:pPr marL="342900" indent="-342900" eaLnBrk="1" hangingPunct="1">
              <a:spcBef>
                <a:spcPct val="0"/>
              </a:spcBef>
              <a:defRPr/>
            </a:pPr>
            <a:r>
              <a:rPr lang="en-US" altLang="en-US" sz="2400" dirty="0">
                <a:latin typeface="+mj-lt"/>
              </a:rPr>
              <a:t>Tree species killed depends upon the intensity of the fire</a:t>
            </a:r>
          </a:p>
          <a:p>
            <a:pPr eaLnBrk="1" hangingPunct="1">
              <a:spcBef>
                <a:spcPct val="0"/>
              </a:spcBef>
              <a:buFontTx/>
              <a:buNone/>
              <a:defRPr/>
            </a:pPr>
            <a:endParaRPr lang="en-US" altLang="en-US" sz="2400" dirty="0">
              <a:latin typeface="+mj-lt"/>
            </a:endParaRPr>
          </a:p>
          <a:p>
            <a:pPr eaLnBrk="1" hangingPunct="1">
              <a:spcBef>
                <a:spcPct val="0"/>
              </a:spcBef>
              <a:buFontTx/>
              <a:buNone/>
              <a:defRPr/>
            </a:pPr>
            <a:endParaRPr lang="en-US" altLang="en-US" sz="2400" dirty="0">
              <a:latin typeface="+mj-lt"/>
            </a:endParaRPr>
          </a:p>
          <a:p>
            <a:pPr eaLnBrk="1" hangingPunct="1">
              <a:spcBef>
                <a:spcPct val="0"/>
              </a:spcBef>
              <a:buFontTx/>
              <a:buNone/>
              <a:defRPr/>
            </a:pPr>
            <a:endParaRPr lang="en-US" altLang="en-US" sz="2400" dirty="0">
              <a:latin typeface="+mj-lt"/>
            </a:endParaRPr>
          </a:p>
        </p:txBody>
      </p:sp>
      <p:pic>
        <p:nvPicPr>
          <p:cNvPr id="63492" name="Picture 6">
            <a:extLst>
              <a:ext uri="{FF2B5EF4-FFF2-40B4-BE49-F238E27FC236}">
                <a16:creationId xmlns:a16="http://schemas.microsoft.com/office/drawing/2014/main" id="{16DE8B06-74BE-517C-5D45-4CEFE83E7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160" y="244157"/>
            <a:ext cx="4358640" cy="653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1454EDDE-89F1-EB8A-0482-2A85B2A2EABE}"/>
              </a:ext>
            </a:extLst>
          </p:cNvPr>
          <p:cNvSpPr>
            <a:spLocks noGrp="1" noChangeArrowheads="1"/>
          </p:cNvSpPr>
          <p:nvPr>
            <p:ph type="title"/>
          </p:nvPr>
        </p:nvSpPr>
        <p:spPr>
          <a:xfrm>
            <a:off x="6629400" y="228600"/>
            <a:ext cx="3581400" cy="1143000"/>
          </a:xfrm>
        </p:spPr>
        <p:txBody>
          <a:bodyPr/>
          <a:lstStyle/>
          <a:p>
            <a:pPr eaLnBrk="1" hangingPunct="1"/>
            <a:r>
              <a:rPr lang="en-US" altLang="en-US" dirty="0"/>
              <a:t>Types of fires</a:t>
            </a:r>
          </a:p>
        </p:txBody>
      </p:sp>
      <p:pic>
        <p:nvPicPr>
          <p:cNvPr id="65539" name="Picture 3" descr="georgia_fire Okefenokee">
            <a:extLst>
              <a:ext uri="{FF2B5EF4-FFF2-40B4-BE49-F238E27FC236}">
                <a16:creationId xmlns:a16="http://schemas.microsoft.com/office/drawing/2014/main" id="{D14D033C-179D-E92A-BCAE-EA6C2C55311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24000" y="0"/>
            <a:ext cx="4660900" cy="6858000"/>
          </a:xfrm>
          <a:noFill/>
        </p:spPr>
      </p:pic>
      <p:sp>
        <p:nvSpPr>
          <p:cNvPr id="65540" name="Text Box 4">
            <a:extLst>
              <a:ext uri="{FF2B5EF4-FFF2-40B4-BE49-F238E27FC236}">
                <a16:creationId xmlns:a16="http://schemas.microsoft.com/office/drawing/2014/main" id="{737A7396-3C77-AF3F-EB01-B6F54020BDA2}"/>
              </a:ext>
            </a:extLst>
          </p:cNvPr>
          <p:cNvSpPr txBox="1">
            <a:spLocks noChangeArrowheads="1"/>
          </p:cNvSpPr>
          <p:nvPr/>
        </p:nvSpPr>
        <p:spPr bwMode="auto">
          <a:xfrm>
            <a:off x="6858000" y="1554162"/>
            <a:ext cx="29427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mj-lt"/>
              </a:rPr>
              <a:t>Ground (soil) fire </a:t>
            </a:r>
          </a:p>
          <a:p>
            <a:pPr eaLnBrk="1" hangingPunct="1">
              <a:spcBef>
                <a:spcPct val="0"/>
              </a:spcBef>
              <a:buFontTx/>
              <a:buNone/>
            </a:pPr>
            <a:r>
              <a:rPr lang="en-US" altLang="en-US" sz="2400" dirty="0">
                <a:latin typeface="+mj-lt"/>
              </a:rPr>
              <a:t>Canopy (or crown) fire</a:t>
            </a:r>
          </a:p>
          <a:p>
            <a:pPr eaLnBrk="1" hangingPunct="1">
              <a:spcBef>
                <a:spcPct val="0"/>
              </a:spcBef>
              <a:buFontTx/>
              <a:buNone/>
            </a:pPr>
            <a:r>
              <a:rPr lang="en-US" altLang="en-US" sz="2400" dirty="0">
                <a:latin typeface="+mj-lt"/>
              </a:rPr>
              <a:t>Surface fire</a:t>
            </a:r>
          </a:p>
          <a:p>
            <a:pPr eaLnBrk="1" hangingPunct="1">
              <a:spcBef>
                <a:spcPct val="0"/>
              </a:spcBef>
              <a:buFontTx/>
              <a:buNone/>
            </a:pPr>
            <a:endParaRPr lang="en-US" altLang="en-US" sz="2400" dirty="0">
              <a:latin typeface="+mj-lt"/>
            </a:endParaRPr>
          </a:p>
          <a:p>
            <a:pPr eaLnBrk="1" hangingPunct="1">
              <a:spcBef>
                <a:spcPct val="0"/>
              </a:spcBef>
              <a:buFontTx/>
              <a:buNone/>
            </a:pPr>
            <a:endParaRPr lang="en-US" altLang="en-US" sz="2400" dirty="0">
              <a:latin typeface="+mj-lt"/>
            </a:endParaRPr>
          </a:p>
          <a:p>
            <a:pPr eaLnBrk="1" hangingPunct="1">
              <a:spcBef>
                <a:spcPct val="0"/>
              </a:spcBef>
              <a:buFontTx/>
              <a:buNone/>
            </a:pPr>
            <a:endParaRPr lang="en-US" altLang="en-US" sz="2400" dirty="0">
              <a:latin typeface="+mj-lt"/>
            </a:endParaRPr>
          </a:p>
        </p:txBody>
      </p:sp>
      <p:sp>
        <p:nvSpPr>
          <p:cNvPr id="65541" name="Text Box 5">
            <a:extLst>
              <a:ext uri="{FF2B5EF4-FFF2-40B4-BE49-F238E27FC236}">
                <a16:creationId xmlns:a16="http://schemas.microsoft.com/office/drawing/2014/main" id="{12771935-0AB7-8117-70AE-E35F0F1DCDDA}"/>
              </a:ext>
            </a:extLst>
          </p:cNvPr>
          <p:cNvSpPr txBox="1">
            <a:spLocks noChangeArrowheads="1"/>
          </p:cNvSpPr>
          <p:nvPr/>
        </p:nvSpPr>
        <p:spPr bwMode="auto">
          <a:xfrm>
            <a:off x="6265863" y="5200650"/>
            <a:ext cx="348178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mj-lt"/>
              </a:rPr>
              <a:t>Ground fires in Okeefenokee Swamp</a:t>
            </a:r>
          </a:p>
          <a:p>
            <a:pPr eaLnBrk="1" hangingPunct="1">
              <a:spcBef>
                <a:spcPct val="0"/>
              </a:spcBef>
              <a:buFontTx/>
              <a:buNone/>
            </a:pPr>
            <a:endParaRPr lang="en-US" altLang="en-US" sz="1800" b="1" dirty="0">
              <a:latin typeface="+mj-lt"/>
            </a:endParaRPr>
          </a:p>
          <a:p>
            <a:pPr eaLnBrk="1" hangingPunct="1">
              <a:spcBef>
                <a:spcPct val="0"/>
              </a:spcBef>
              <a:buFontTx/>
              <a:buNone/>
            </a:pPr>
            <a:r>
              <a:rPr lang="en-US" altLang="en-US" sz="1800" dirty="0">
                <a:latin typeface="+mj-lt"/>
              </a:rPr>
              <a:t>Burns organic soils</a:t>
            </a:r>
          </a:p>
          <a:p>
            <a:pPr eaLnBrk="1" hangingPunct="1">
              <a:spcBef>
                <a:spcPct val="0"/>
              </a:spcBef>
              <a:buFontTx/>
              <a:buNone/>
            </a:pPr>
            <a:r>
              <a:rPr lang="en-US" altLang="en-US" sz="1800" dirty="0">
                <a:latin typeface="+mj-lt"/>
              </a:rPr>
              <a:t>No evident flame front</a:t>
            </a:r>
          </a:p>
          <a:p>
            <a:pPr eaLnBrk="1" hangingPunct="1">
              <a:spcBef>
                <a:spcPct val="0"/>
              </a:spcBef>
              <a:buFontTx/>
              <a:buNone/>
            </a:pPr>
            <a:r>
              <a:rPr lang="en-US" altLang="en-US" sz="1800" dirty="0">
                <a:latin typeface="+mj-lt"/>
              </a:rPr>
              <a:t>Destroys seed bed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ire_tallgrassprairie">
            <a:extLst>
              <a:ext uri="{FF2B5EF4-FFF2-40B4-BE49-F238E27FC236}">
                <a16:creationId xmlns:a16="http://schemas.microsoft.com/office/drawing/2014/main" id="{6DCA5C0D-9B28-8572-7527-A847600EB666}"/>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171700" y="304800"/>
            <a:ext cx="7848600" cy="5056188"/>
          </a:xfrm>
          <a:noFill/>
        </p:spPr>
      </p:pic>
      <p:sp>
        <p:nvSpPr>
          <p:cNvPr id="67587" name="Text Box 3">
            <a:extLst>
              <a:ext uri="{FF2B5EF4-FFF2-40B4-BE49-F238E27FC236}">
                <a16:creationId xmlns:a16="http://schemas.microsoft.com/office/drawing/2014/main" id="{7370D994-9410-8A89-B937-30B1504C7B0F}"/>
              </a:ext>
            </a:extLst>
          </p:cNvPr>
          <p:cNvSpPr txBox="1">
            <a:spLocks noChangeArrowheads="1"/>
          </p:cNvSpPr>
          <p:nvPr/>
        </p:nvSpPr>
        <p:spPr bwMode="auto">
          <a:xfrm>
            <a:off x="1905000" y="5508561"/>
            <a:ext cx="5799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Light (Headings)"/>
              </a:rPr>
              <a:t>Surface fires</a:t>
            </a:r>
          </a:p>
          <a:p>
            <a:pPr eaLnBrk="1" hangingPunct="1">
              <a:spcBef>
                <a:spcPct val="0"/>
              </a:spcBef>
              <a:buFontTx/>
              <a:buNone/>
            </a:pPr>
            <a:r>
              <a:rPr lang="en-US" altLang="en-US" sz="1800" dirty="0">
                <a:latin typeface="Calibri Light (Headings)"/>
              </a:rPr>
              <a:t>Grasses regenerate because growth tissues are underground</a:t>
            </a:r>
          </a:p>
          <a:p>
            <a:pPr eaLnBrk="1" hangingPunct="1">
              <a:spcBef>
                <a:spcPct val="0"/>
              </a:spcBef>
              <a:buFontTx/>
              <a:buNone/>
            </a:pPr>
            <a:r>
              <a:rPr lang="en-US" altLang="en-US" sz="1800" dirty="0">
                <a:latin typeface="Calibri Light (Headings)"/>
              </a:rPr>
              <a:t>Seedlings and saplings killed; adult trees spared</a:t>
            </a:r>
          </a:p>
          <a:p>
            <a:pPr eaLnBrk="1" hangingPunct="1">
              <a:spcBef>
                <a:spcPct val="0"/>
              </a:spcBef>
              <a:buFontTx/>
              <a:buNone/>
            </a:pPr>
            <a:r>
              <a:rPr lang="en-US" altLang="en-US" sz="1800" dirty="0">
                <a:latin typeface="Calibri Light (Headings)"/>
              </a:rPr>
              <a:t>Lower temperature than canopy fires</a:t>
            </a:r>
          </a:p>
        </p:txBody>
      </p:sp>
      <p:sp>
        <p:nvSpPr>
          <p:cNvPr id="67588" name="Text Box 4">
            <a:extLst>
              <a:ext uri="{FF2B5EF4-FFF2-40B4-BE49-F238E27FC236}">
                <a16:creationId xmlns:a16="http://schemas.microsoft.com/office/drawing/2014/main" id="{CEEF4BBA-BE93-6083-0BFC-4C234F4FAD48}"/>
              </a:ext>
            </a:extLst>
          </p:cNvPr>
          <p:cNvSpPr txBox="1">
            <a:spLocks noChangeArrowheads="1"/>
          </p:cNvSpPr>
          <p:nvPr/>
        </p:nvSpPr>
        <p:spPr bwMode="auto">
          <a:xfrm>
            <a:off x="7375525" y="5370513"/>
            <a:ext cx="2357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alibri Light (Headings)"/>
              </a:rPr>
              <a:t>Tallgrass prairie, Kansas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a:extLst>
              <a:ext uri="{FF2B5EF4-FFF2-40B4-BE49-F238E27FC236}">
                <a16:creationId xmlns:a16="http://schemas.microsoft.com/office/drawing/2014/main" id="{DC21FEC5-36E0-F813-9DA5-5EFB6B4FE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38138"/>
            <a:ext cx="9294813"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a:extLst>
              <a:ext uri="{FF2B5EF4-FFF2-40B4-BE49-F238E27FC236}">
                <a16:creationId xmlns:a16="http://schemas.microsoft.com/office/drawing/2014/main" id="{268B8752-4E42-C324-752F-113DF92F9DD0}"/>
              </a:ext>
            </a:extLst>
          </p:cNvPr>
          <p:cNvSpPr txBox="1">
            <a:spLocks noChangeArrowheads="1"/>
          </p:cNvSpPr>
          <p:nvPr/>
        </p:nvSpPr>
        <p:spPr bwMode="auto">
          <a:xfrm>
            <a:off x="7102475" y="228600"/>
            <a:ext cx="3169842"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Light (Headings)"/>
              </a:rPr>
              <a:t>Canopy/crown fire</a:t>
            </a:r>
          </a:p>
          <a:p>
            <a:pPr eaLnBrk="1" hangingPunct="1">
              <a:spcBef>
                <a:spcPct val="0"/>
              </a:spcBef>
              <a:buFontTx/>
              <a:buNone/>
            </a:pPr>
            <a:r>
              <a:rPr lang="en-US" altLang="en-US" sz="1800" dirty="0">
                <a:latin typeface="Calibri Light (Headings)"/>
              </a:rPr>
              <a:t>Hot (300-400 F)</a:t>
            </a:r>
          </a:p>
          <a:p>
            <a:pPr eaLnBrk="1" hangingPunct="1">
              <a:spcBef>
                <a:spcPct val="0"/>
              </a:spcBef>
              <a:buFontTx/>
              <a:buNone/>
            </a:pPr>
            <a:r>
              <a:rPr lang="en-US" altLang="en-US" sz="1800" dirty="0">
                <a:latin typeface="Calibri Light (Headings)"/>
              </a:rPr>
              <a:t>Widespread mortality of mature</a:t>
            </a:r>
          </a:p>
          <a:p>
            <a:pPr eaLnBrk="1" hangingPunct="1">
              <a:spcBef>
                <a:spcPct val="0"/>
              </a:spcBef>
              <a:buFontTx/>
              <a:buNone/>
            </a:pPr>
            <a:r>
              <a:rPr lang="en-US" altLang="en-US" sz="1800" dirty="0">
                <a:latin typeface="Calibri Light (Headings)"/>
              </a:rPr>
              <a:t>canopy trees. </a:t>
            </a:r>
          </a:p>
          <a:p>
            <a:pPr eaLnBrk="1" hangingPunct="1">
              <a:spcBef>
                <a:spcPct val="0"/>
              </a:spcBef>
              <a:buFontTx/>
              <a:buNone/>
            </a:pPr>
            <a:r>
              <a:rPr lang="en-US" altLang="en-US" sz="1800" dirty="0">
                <a:latin typeface="Calibri Light (Headings)"/>
              </a:rPr>
              <a:t>Strongly linked to fire weather</a:t>
            </a:r>
          </a:p>
          <a:p>
            <a:pPr eaLnBrk="1" hangingPunct="1">
              <a:spcBef>
                <a:spcPct val="0"/>
              </a:spcBef>
              <a:buFontTx/>
              <a:buNone/>
            </a:pPr>
            <a:r>
              <a:rPr lang="en-US" altLang="en-US" sz="1800" dirty="0">
                <a:latin typeface="Calibri Light (Headings)"/>
              </a:rPr>
              <a:t>Potentially large spatial extent</a:t>
            </a:r>
          </a:p>
        </p:txBody>
      </p:sp>
      <p:sp>
        <p:nvSpPr>
          <p:cNvPr id="69636" name="Text Box 4">
            <a:extLst>
              <a:ext uri="{FF2B5EF4-FFF2-40B4-BE49-F238E27FC236}">
                <a16:creationId xmlns:a16="http://schemas.microsoft.com/office/drawing/2014/main" id="{42DA26EC-EB6A-2940-FDF7-2D1C8980C031}"/>
              </a:ext>
            </a:extLst>
          </p:cNvPr>
          <p:cNvSpPr txBox="1">
            <a:spLocks noChangeArrowheads="1"/>
          </p:cNvSpPr>
          <p:nvPr/>
        </p:nvSpPr>
        <p:spPr bwMode="auto">
          <a:xfrm>
            <a:off x="7527925" y="5522913"/>
            <a:ext cx="2686441"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alibri Light (Headings)"/>
              </a:rPr>
              <a:t>Yellowstone National Park, </a:t>
            </a:r>
          </a:p>
          <a:p>
            <a:pPr eaLnBrk="1" hangingPunct="1">
              <a:spcBef>
                <a:spcPct val="0"/>
              </a:spcBef>
              <a:buFontTx/>
              <a:buNone/>
            </a:pPr>
            <a:r>
              <a:rPr lang="en-US" altLang="en-US" sz="1800" dirty="0">
                <a:latin typeface="Calibri Light (Headings)"/>
              </a:rPr>
              <a:t>1988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lood_disturbance">
            <a:extLst>
              <a:ext uri="{FF2B5EF4-FFF2-40B4-BE49-F238E27FC236}">
                <a16:creationId xmlns:a16="http://schemas.microsoft.com/office/drawing/2014/main" id="{88E7F609-EF2E-D66E-E922-D0635417AD07}"/>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828800" y="1066800"/>
            <a:ext cx="8305800" cy="5492750"/>
          </a:xfrm>
          <a:noFill/>
        </p:spPr>
      </p:pic>
      <p:sp>
        <p:nvSpPr>
          <p:cNvPr id="71683" name="Rectangle 3">
            <a:extLst>
              <a:ext uri="{FF2B5EF4-FFF2-40B4-BE49-F238E27FC236}">
                <a16:creationId xmlns:a16="http://schemas.microsoft.com/office/drawing/2014/main" id="{8B7A9218-4DD5-2352-1293-DA5142246862}"/>
              </a:ext>
            </a:extLst>
          </p:cNvPr>
          <p:cNvSpPr>
            <a:spLocks noChangeArrowheads="1"/>
          </p:cNvSpPr>
          <p:nvPr/>
        </p:nvSpPr>
        <p:spPr bwMode="auto">
          <a:xfrm>
            <a:off x="1981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dirty="0">
                <a:solidFill>
                  <a:schemeClr val="tx2"/>
                </a:solidFill>
                <a:latin typeface="Calibri Light (Headings)"/>
              </a:rPr>
              <a:t>Flood disturbance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F222379B-E0CE-E96F-671A-12806C1B6CA3}"/>
              </a:ext>
            </a:extLst>
          </p:cNvPr>
          <p:cNvSpPr>
            <a:spLocks noGrp="1" noChangeArrowheads="1"/>
          </p:cNvSpPr>
          <p:nvPr>
            <p:ph type="title"/>
          </p:nvPr>
        </p:nvSpPr>
        <p:spPr/>
        <p:txBody>
          <a:bodyPr/>
          <a:lstStyle/>
          <a:p>
            <a:r>
              <a:rPr lang="en-US" altLang="en-US" dirty="0"/>
              <a:t>Flood disturbance</a:t>
            </a:r>
          </a:p>
        </p:txBody>
      </p:sp>
      <p:sp>
        <p:nvSpPr>
          <p:cNvPr id="73731" name="Content Placeholder 2">
            <a:extLst>
              <a:ext uri="{FF2B5EF4-FFF2-40B4-BE49-F238E27FC236}">
                <a16:creationId xmlns:a16="http://schemas.microsoft.com/office/drawing/2014/main" id="{ACF031B6-1844-7797-9C85-C10DBDC4F8BE}"/>
              </a:ext>
            </a:extLst>
          </p:cNvPr>
          <p:cNvSpPr>
            <a:spLocks noGrp="1" noChangeArrowheads="1"/>
          </p:cNvSpPr>
          <p:nvPr>
            <p:ph idx="1"/>
          </p:nvPr>
        </p:nvSpPr>
        <p:spPr>
          <a:xfrm>
            <a:off x="609600" y="1295400"/>
            <a:ext cx="10668000" cy="5105400"/>
          </a:xfrm>
        </p:spPr>
        <p:txBody>
          <a:bodyPr/>
          <a:lstStyle/>
          <a:p>
            <a:r>
              <a:rPr lang="en-US" altLang="en-US" sz="2800" dirty="0"/>
              <a:t>Floodwaters results in:</a:t>
            </a:r>
          </a:p>
          <a:p>
            <a:pPr lvl="1"/>
            <a:r>
              <a:rPr lang="en-US" altLang="en-US" sz="2400" dirty="0"/>
              <a:t>Mortality for some species</a:t>
            </a:r>
          </a:p>
          <a:p>
            <a:pPr lvl="1"/>
            <a:r>
              <a:rPr lang="en-US" altLang="en-US" sz="2400" dirty="0"/>
              <a:t>Opening up of the canopy</a:t>
            </a:r>
          </a:p>
          <a:p>
            <a:pPr lvl="1"/>
            <a:r>
              <a:rPr lang="en-US" altLang="en-US" sz="2400" dirty="0"/>
              <a:t>Provides soil nutrients</a:t>
            </a:r>
          </a:p>
          <a:p>
            <a:pPr lvl="1"/>
            <a:r>
              <a:rPr lang="en-US" altLang="en-US" sz="2400" dirty="0"/>
              <a:t>Transports seeds</a:t>
            </a:r>
          </a:p>
          <a:p>
            <a:r>
              <a:rPr lang="en-US" altLang="en-US" sz="2800" dirty="0"/>
              <a:t>Timing of floods and dry periods determines the establishment and persistence many riparian tree species. </a:t>
            </a:r>
          </a:p>
          <a:p>
            <a:r>
              <a:rPr lang="en-US" altLang="en-US" sz="2800" dirty="0"/>
              <a:t>This flood regime shapes the availability of ‘regeneration’ niches</a:t>
            </a:r>
          </a:p>
          <a:p>
            <a:r>
              <a:rPr lang="en-US" altLang="en-US" sz="2800" dirty="0"/>
              <a:t>Stand structure reflect flood regime</a:t>
            </a:r>
          </a:p>
          <a:p>
            <a:pPr eaLnBrk="1" hangingPunct="1">
              <a:spcBef>
                <a:spcPct val="0"/>
              </a:spcBef>
              <a:buFontTx/>
              <a:buNone/>
            </a:pPr>
            <a:endParaRPr lang="en-US" altLang="en-US" sz="2000" dirty="0"/>
          </a:p>
          <a:p>
            <a:endParaRPr lang="en-US" altLang="en-US" sz="2800" dirty="0"/>
          </a:p>
          <a:p>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24EAB267-B3D7-99D5-0828-53874B4DD75A}"/>
              </a:ext>
            </a:extLst>
          </p:cNvPr>
          <p:cNvSpPr>
            <a:spLocks noChangeArrowheads="1"/>
          </p:cNvSpPr>
          <p:nvPr/>
        </p:nvSpPr>
        <p:spPr bwMode="auto">
          <a:xfrm>
            <a:off x="3810000" y="5105400"/>
            <a:ext cx="6629400" cy="156210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Calibri Light (Headings)"/>
              </a:rPr>
              <a:t>Periodicity to flooding: once or twice a year a river will reach bankfull discharge and water will crest over the levee and spill into the surrounding floodplain.</a:t>
            </a:r>
          </a:p>
        </p:txBody>
      </p:sp>
      <p:pic>
        <p:nvPicPr>
          <p:cNvPr id="74755" name="Picture 4" descr="Ph034">
            <a:extLst>
              <a:ext uri="{FF2B5EF4-FFF2-40B4-BE49-F238E27FC236}">
                <a16:creationId xmlns:a16="http://schemas.microsoft.com/office/drawing/2014/main" id="{CAF69E31-0A8B-7045-B06C-542EF86A9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8" y="488950"/>
            <a:ext cx="89916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2" descr="leeves">
            <a:extLst>
              <a:ext uri="{FF2B5EF4-FFF2-40B4-BE49-F238E27FC236}">
                <a16:creationId xmlns:a16="http://schemas.microsoft.com/office/drawing/2014/main" id="{17D25828-4BCC-E53E-3A06-C92090E0B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819400"/>
            <a:ext cx="3048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lear Creek in bottom of Grand Canyon after flood">
            <a:extLst>
              <a:ext uri="{FF2B5EF4-FFF2-40B4-BE49-F238E27FC236}">
                <a16:creationId xmlns:a16="http://schemas.microsoft.com/office/drawing/2014/main" id="{C3FC33D7-25D5-1C85-B847-C4B339301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lash flood in desert">
            <a:extLst>
              <a:ext uri="{FF2B5EF4-FFF2-40B4-BE49-F238E27FC236}">
                <a16:creationId xmlns:a16="http://schemas.microsoft.com/office/drawing/2014/main" id="{F2E16F60-EBC7-63D5-5CCF-75D09DCCA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
            <a:ext cx="10363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landslide">
            <a:extLst>
              <a:ext uri="{FF2B5EF4-FFF2-40B4-BE49-F238E27FC236}">
                <a16:creationId xmlns:a16="http://schemas.microsoft.com/office/drawing/2014/main" id="{68FE8D95-0A38-860D-0483-A5ABC60623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66" r="11964"/>
          <a:stretch/>
        </p:blipFill>
        <p:spPr bwMode="auto">
          <a:xfrm>
            <a:off x="4267200" y="0"/>
            <a:ext cx="7924800" cy="684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DD85A087-14A1-271E-17DE-B30BD49BFDB6}"/>
              </a:ext>
            </a:extLst>
          </p:cNvPr>
          <p:cNvSpPr txBox="1">
            <a:spLocks noChangeArrowheads="1"/>
          </p:cNvSpPr>
          <p:nvPr/>
        </p:nvSpPr>
        <p:spPr bwMode="auto">
          <a:xfrm>
            <a:off x="3657600" y="6096000"/>
            <a:ext cx="1454437" cy="40011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Slope failure</a:t>
            </a:r>
          </a:p>
        </p:txBody>
      </p:sp>
      <p:sp>
        <p:nvSpPr>
          <p:cNvPr id="3" name="Rectangle 2">
            <a:extLst>
              <a:ext uri="{FF2B5EF4-FFF2-40B4-BE49-F238E27FC236}">
                <a16:creationId xmlns:a16="http://schemas.microsoft.com/office/drawing/2014/main" id="{DF8BF411-431D-8C66-A8FB-10729FA0FE48}"/>
              </a:ext>
            </a:extLst>
          </p:cNvPr>
          <p:cNvSpPr txBox="1">
            <a:spLocks noChangeArrowheads="1"/>
          </p:cNvSpPr>
          <p:nvPr/>
        </p:nvSpPr>
        <p:spPr bwMode="auto">
          <a:xfrm>
            <a:off x="-457200" y="361950"/>
            <a:ext cx="5105400" cy="1143000"/>
          </a:xfrm>
          <a:prstGeom prst="rect">
            <a:avLst/>
          </a:prstGeom>
          <a:noFill/>
          <a:ln w="9525">
            <a:noFill/>
            <a:miter lim="800000"/>
            <a:headEnd/>
            <a:tailEnd/>
          </a:ln>
        </p:spPr>
        <p:txBody>
          <a:bodyPr anchor="ctr"/>
          <a:lstStyle/>
          <a:p>
            <a:pPr algn="ctr" eaLnBrk="1" hangingPunct="1">
              <a:defRPr/>
            </a:pPr>
            <a:r>
              <a:rPr lang="en-US" sz="4400" kern="0" dirty="0">
                <a:solidFill>
                  <a:schemeClr val="tx2"/>
                </a:solidFill>
                <a:latin typeface="+mj-lt"/>
                <a:ea typeface="+mj-ea"/>
                <a:cs typeface="+mj-cs"/>
              </a:rPr>
              <a:t>Geomorphic disturbances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4A69CE76-9E66-A3A7-6353-012EFF868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18" r="5257" b="5618"/>
          <a:stretch>
            <a:fillRect/>
          </a:stretch>
        </p:blipFill>
        <p:spPr bwMode="auto">
          <a:xfrm>
            <a:off x="5181600" y="76200"/>
            <a:ext cx="6348412" cy="651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a:extLst>
              <a:ext uri="{FF2B5EF4-FFF2-40B4-BE49-F238E27FC236}">
                <a16:creationId xmlns:a16="http://schemas.microsoft.com/office/drawing/2014/main" id="{205AA05E-9527-40BD-F197-0B4908D9B2FD}"/>
              </a:ext>
            </a:extLst>
          </p:cNvPr>
          <p:cNvSpPr>
            <a:spLocks noGrp="1" noChangeArrowheads="1"/>
          </p:cNvSpPr>
          <p:nvPr>
            <p:ph type="title"/>
          </p:nvPr>
        </p:nvSpPr>
        <p:spPr>
          <a:xfrm>
            <a:off x="403225" y="381000"/>
            <a:ext cx="4648200" cy="1143000"/>
          </a:xfrm>
        </p:spPr>
        <p:txBody>
          <a:bodyPr/>
          <a:lstStyle/>
          <a:p>
            <a:r>
              <a:rPr lang="en-US" altLang="en-US" dirty="0"/>
              <a:t>Disturbance regime</a:t>
            </a:r>
          </a:p>
        </p:txBody>
      </p:sp>
      <p:sp>
        <p:nvSpPr>
          <p:cNvPr id="36868" name="Content Placeholder 2">
            <a:extLst>
              <a:ext uri="{FF2B5EF4-FFF2-40B4-BE49-F238E27FC236}">
                <a16:creationId xmlns:a16="http://schemas.microsoft.com/office/drawing/2014/main" id="{0BBFFAFB-3D5E-691F-9623-299CE1204FEC}"/>
              </a:ext>
            </a:extLst>
          </p:cNvPr>
          <p:cNvSpPr>
            <a:spLocks noGrp="1" noChangeArrowheads="1"/>
          </p:cNvSpPr>
          <p:nvPr>
            <p:ph idx="1"/>
          </p:nvPr>
        </p:nvSpPr>
        <p:spPr>
          <a:xfrm>
            <a:off x="381000" y="1874838"/>
            <a:ext cx="4648200" cy="4525962"/>
          </a:xfrm>
        </p:spPr>
        <p:txBody>
          <a:bodyPr/>
          <a:lstStyle/>
          <a:p>
            <a:r>
              <a:rPr lang="en-US" altLang="en-US" sz="2400" dirty="0"/>
              <a:t>Disturbances are characterized by their disturbance regime: the frequency, intensity, extent or size, and severity of the disturbance</a:t>
            </a:r>
          </a:p>
          <a:p>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t bank">
            <a:extLst>
              <a:ext uri="{FF2B5EF4-FFF2-40B4-BE49-F238E27FC236}">
                <a16:creationId xmlns:a16="http://schemas.microsoft.com/office/drawing/2014/main" id="{7BCB502F-19F8-51C9-D9F5-55A78D415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626" y="0"/>
            <a:ext cx="91587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5">
            <a:extLst>
              <a:ext uri="{FF2B5EF4-FFF2-40B4-BE49-F238E27FC236}">
                <a16:creationId xmlns:a16="http://schemas.microsoft.com/office/drawing/2014/main" id="{07DE03EE-756F-E2E2-B67F-789229BF0C98}"/>
              </a:ext>
            </a:extLst>
          </p:cNvPr>
          <p:cNvSpPr txBox="1">
            <a:spLocks noChangeArrowheads="1"/>
          </p:cNvSpPr>
          <p:nvPr/>
        </p:nvSpPr>
        <p:spPr bwMode="auto">
          <a:xfrm>
            <a:off x="1828800" y="6019800"/>
            <a:ext cx="5777287" cy="40011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Meandering of a river creates geomorphic disturbance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ut bank">
            <a:extLst>
              <a:ext uri="{FF2B5EF4-FFF2-40B4-BE49-F238E27FC236}">
                <a16:creationId xmlns:a16="http://schemas.microsoft.com/office/drawing/2014/main" id="{99088D0B-D8C3-2A2A-0326-5B2B23818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476250"/>
            <a:ext cx="78867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a:extLst>
              <a:ext uri="{FF2B5EF4-FFF2-40B4-BE49-F238E27FC236}">
                <a16:creationId xmlns:a16="http://schemas.microsoft.com/office/drawing/2014/main" id="{44E472C6-8F78-F772-356E-0A26362ADFFD}"/>
              </a:ext>
            </a:extLst>
          </p:cNvPr>
          <p:cNvSpPr txBox="1">
            <a:spLocks noChangeArrowheads="1"/>
          </p:cNvSpPr>
          <p:nvPr/>
        </p:nvSpPr>
        <p:spPr bwMode="auto">
          <a:xfrm>
            <a:off x="2743200" y="4341813"/>
            <a:ext cx="3858492" cy="707886"/>
          </a:xfrm>
          <a:prstGeom prst="rect">
            <a:avLst/>
          </a:prstGeom>
          <a:solidFill>
            <a:schemeClr val="bg2"/>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solidFill>
                  <a:srgbClr val="FFFF00"/>
                </a:solidFill>
                <a:latin typeface="Calibri Light (Headings)"/>
              </a:rPr>
              <a:t>Point bar-deposition and availability</a:t>
            </a:r>
          </a:p>
          <a:p>
            <a:pPr eaLnBrk="1" hangingPunct="1">
              <a:spcBef>
                <a:spcPct val="0"/>
              </a:spcBef>
              <a:buFontTx/>
              <a:buNone/>
            </a:pPr>
            <a:r>
              <a:rPr lang="en-US" altLang="en-US" sz="2000" dirty="0">
                <a:solidFill>
                  <a:srgbClr val="FFFF00"/>
                </a:solidFill>
                <a:latin typeface="Calibri Light (Headings)"/>
              </a:rPr>
              <a:t>of substrates for germination</a:t>
            </a:r>
          </a:p>
        </p:txBody>
      </p:sp>
      <p:sp>
        <p:nvSpPr>
          <p:cNvPr id="84996" name="Text Box 4">
            <a:extLst>
              <a:ext uri="{FF2B5EF4-FFF2-40B4-BE49-F238E27FC236}">
                <a16:creationId xmlns:a16="http://schemas.microsoft.com/office/drawing/2014/main" id="{687D9DE5-5795-B3AC-3431-6ABB57D4117A}"/>
              </a:ext>
            </a:extLst>
          </p:cNvPr>
          <p:cNvSpPr txBox="1">
            <a:spLocks noChangeArrowheads="1"/>
          </p:cNvSpPr>
          <p:nvPr/>
        </p:nvSpPr>
        <p:spPr bwMode="auto">
          <a:xfrm>
            <a:off x="6046788" y="836613"/>
            <a:ext cx="184731" cy="769441"/>
          </a:xfrm>
          <a:prstGeom prst="rect">
            <a:avLst/>
          </a:prstGeom>
          <a:solidFill>
            <a:schemeClr val="bg2"/>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dirty="0">
              <a:solidFill>
                <a:srgbClr val="FFFF00"/>
              </a:solidFill>
              <a:latin typeface="Calibri Light (Headings)"/>
            </a:endParaRPr>
          </a:p>
          <a:p>
            <a:pPr eaLnBrk="1" hangingPunct="1">
              <a:spcBef>
                <a:spcPct val="0"/>
              </a:spcBef>
              <a:buFontTx/>
              <a:buNone/>
            </a:pPr>
            <a:endParaRPr lang="en-US" altLang="en-US" sz="2400" dirty="0">
              <a:solidFill>
                <a:srgbClr val="FFFF00"/>
              </a:solidFill>
              <a:latin typeface="Calibri Light (Headings)"/>
            </a:endParaRPr>
          </a:p>
        </p:txBody>
      </p:sp>
      <p:sp>
        <p:nvSpPr>
          <p:cNvPr id="84997" name="Text Box 5">
            <a:extLst>
              <a:ext uri="{FF2B5EF4-FFF2-40B4-BE49-F238E27FC236}">
                <a16:creationId xmlns:a16="http://schemas.microsoft.com/office/drawing/2014/main" id="{CDF21ADD-945E-4384-0C99-3E980071FC15}"/>
              </a:ext>
            </a:extLst>
          </p:cNvPr>
          <p:cNvSpPr txBox="1">
            <a:spLocks noChangeArrowheads="1"/>
          </p:cNvSpPr>
          <p:nvPr/>
        </p:nvSpPr>
        <p:spPr bwMode="auto">
          <a:xfrm>
            <a:off x="1828800" y="6019800"/>
            <a:ext cx="5177636" cy="40011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Meandering of a river is also a disturbance agent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a:extLst>
              <a:ext uri="{FF2B5EF4-FFF2-40B4-BE49-F238E27FC236}">
                <a16:creationId xmlns:a16="http://schemas.microsoft.com/office/drawing/2014/main" id="{FB374A1E-8C42-4387-4B5D-1B295A125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0"/>
            <a:ext cx="4878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6">
            <a:extLst>
              <a:ext uri="{FF2B5EF4-FFF2-40B4-BE49-F238E27FC236}">
                <a16:creationId xmlns:a16="http://schemas.microsoft.com/office/drawing/2014/main" id="{3D26E64D-1C49-03F5-ABCB-85DD7B53A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0588" y="0"/>
            <a:ext cx="4697412"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3">
            <a:extLst>
              <a:ext uri="{FF2B5EF4-FFF2-40B4-BE49-F238E27FC236}">
                <a16:creationId xmlns:a16="http://schemas.microsoft.com/office/drawing/2014/main" id="{003331F5-593D-870C-3731-B0E0E598F898}"/>
              </a:ext>
            </a:extLst>
          </p:cNvPr>
          <p:cNvSpPr txBox="1">
            <a:spLocks noChangeArrowheads="1"/>
          </p:cNvSpPr>
          <p:nvPr/>
        </p:nvSpPr>
        <p:spPr bwMode="auto">
          <a:xfrm>
            <a:off x="1607194" y="6286500"/>
            <a:ext cx="652743" cy="36933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alibri Light (Headings)"/>
              </a:rPr>
              <a:t>1959</a:t>
            </a:r>
          </a:p>
        </p:txBody>
      </p:sp>
      <p:sp>
        <p:nvSpPr>
          <p:cNvPr id="89093" name="TextBox 4">
            <a:extLst>
              <a:ext uri="{FF2B5EF4-FFF2-40B4-BE49-F238E27FC236}">
                <a16:creationId xmlns:a16="http://schemas.microsoft.com/office/drawing/2014/main" id="{5D651080-D71E-B7BD-6317-615274E7E09C}"/>
              </a:ext>
            </a:extLst>
          </p:cNvPr>
          <p:cNvSpPr txBox="1">
            <a:spLocks noChangeArrowheads="1"/>
          </p:cNvSpPr>
          <p:nvPr/>
        </p:nvSpPr>
        <p:spPr bwMode="auto">
          <a:xfrm>
            <a:off x="6172200" y="6286500"/>
            <a:ext cx="652743" cy="36933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alibri Light (Headings)"/>
              </a:rPr>
              <a:t>1995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9C01D37F-6B15-9E4E-362D-584AC8E38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8675688"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a:extLst>
              <a:ext uri="{FF2B5EF4-FFF2-40B4-BE49-F238E27FC236}">
                <a16:creationId xmlns:a16="http://schemas.microsoft.com/office/drawing/2014/main" id="{3D63F13A-B78E-046B-77C8-B162E88D3068}"/>
              </a:ext>
            </a:extLst>
          </p:cNvPr>
          <p:cNvSpPr>
            <a:spLocks noChangeArrowheads="1"/>
          </p:cNvSpPr>
          <p:nvPr/>
        </p:nvSpPr>
        <p:spPr bwMode="auto">
          <a:xfrm>
            <a:off x="1676400" y="5334000"/>
            <a:ext cx="2479077" cy="40011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Overwash disturbance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NC1">
            <a:extLst>
              <a:ext uri="{FF2B5EF4-FFF2-40B4-BE49-F238E27FC236}">
                <a16:creationId xmlns:a16="http://schemas.microsoft.com/office/drawing/2014/main" id="{C5C3B55A-8421-0D87-CF01-EEE2A39833D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19200" y="15240"/>
            <a:ext cx="10154738" cy="6781800"/>
          </a:xfrm>
          <a:noFill/>
        </p:spPr>
      </p:pic>
      <p:sp>
        <p:nvSpPr>
          <p:cNvPr id="92163" name="Rectangle 3">
            <a:extLst>
              <a:ext uri="{FF2B5EF4-FFF2-40B4-BE49-F238E27FC236}">
                <a16:creationId xmlns:a16="http://schemas.microsoft.com/office/drawing/2014/main" id="{6A0FD6B9-2820-048B-9895-F94E398A20C5}"/>
              </a:ext>
            </a:extLst>
          </p:cNvPr>
          <p:cNvSpPr>
            <a:spLocks noChangeArrowheads="1"/>
          </p:cNvSpPr>
          <p:nvPr/>
        </p:nvSpPr>
        <p:spPr bwMode="auto">
          <a:xfrm>
            <a:off x="1676400" y="5334000"/>
            <a:ext cx="2479077" cy="40011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Overwash disturbance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NC2">
            <a:extLst>
              <a:ext uri="{FF2B5EF4-FFF2-40B4-BE49-F238E27FC236}">
                <a16:creationId xmlns:a16="http://schemas.microsoft.com/office/drawing/2014/main" id="{196F759F-7E33-2EBF-5D7F-B60D19E25F8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19199" y="59690"/>
            <a:ext cx="10191567" cy="6798310"/>
          </a:xfrm>
          <a:noFill/>
        </p:spPr>
      </p:pic>
      <p:sp>
        <p:nvSpPr>
          <p:cNvPr id="94211" name="Rectangle 3">
            <a:extLst>
              <a:ext uri="{FF2B5EF4-FFF2-40B4-BE49-F238E27FC236}">
                <a16:creationId xmlns:a16="http://schemas.microsoft.com/office/drawing/2014/main" id="{FDB68191-9780-C58A-EB87-2F0B5E47362C}"/>
              </a:ext>
            </a:extLst>
          </p:cNvPr>
          <p:cNvSpPr>
            <a:spLocks noChangeArrowheads="1"/>
          </p:cNvSpPr>
          <p:nvPr/>
        </p:nvSpPr>
        <p:spPr bwMode="auto">
          <a:xfrm>
            <a:off x="1676400" y="5334000"/>
            <a:ext cx="2479077" cy="40011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Overwash disturbance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AF83CA68-269E-9939-E9BE-B481FA272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32" y="190500"/>
            <a:ext cx="1204476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a:extLst>
              <a:ext uri="{FF2B5EF4-FFF2-40B4-BE49-F238E27FC236}">
                <a16:creationId xmlns:a16="http://schemas.microsoft.com/office/drawing/2014/main" id="{DEB84B60-1614-9801-2BB3-3563446AB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a:extLst>
              <a:ext uri="{FF2B5EF4-FFF2-40B4-BE49-F238E27FC236}">
                <a16:creationId xmlns:a16="http://schemas.microsoft.com/office/drawing/2014/main" id="{647D2716-4C74-60DE-7738-D0A8822B3FF5}"/>
              </a:ext>
            </a:extLst>
          </p:cNvPr>
          <p:cNvSpPr>
            <a:spLocks noGrp="1" noChangeArrowheads="1"/>
          </p:cNvSpPr>
          <p:nvPr>
            <p:ph type="title"/>
          </p:nvPr>
        </p:nvSpPr>
        <p:spPr>
          <a:solidFill>
            <a:schemeClr val="bg1">
              <a:alpha val="61176"/>
            </a:schemeClr>
          </a:solidFill>
        </p:spPr>
        <p:txBody>
          <a:bodyPr/>
          <a:lstStyle/>
          <a:p>
            <a:pPr eaLnBrk="1" hangingPunct="1"/>
            <a:r>
              <a:rPr lang="en-US" altLang="en-US" dirty="0"/>
              <a:t>Treefall disturbance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3">
            <a:extLst>
              <a:ext uri="{FF2B5EF4-FFF2-40B4-BE49-F238E27FC236}">
                <a16:creationId xmlns:a16="http://schemas.microsoft.com/office/drawing/2014/main" id="{B6572EEA-4077-F4EB-4D05-C72582223FC1}"/>
              </a:ext>
            </a:extLst>
          </p:cNvPr>
          <p:cNvSpPr txBox="1">
            <a:spLocks noChangeArrowheads="1"/>
          </p:cNvSpPr>
          <p:nvPr/>
        </p:nvSpPr>
        <p:spPr bwMode="auto">
          <a:xfrm>
            <a:off x="322810" y="456545"/>
            <a:ext cx="3092450" cy="5262979"/>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defRPr/>
            </a:pPr>
            <a:r>
              <a:rPr lang="en-US" altLang="en-US" sz="2400" dirty="0">
                <a:latin typeface="Calibri Light (Headings)"/>
              </a:rPr>
              <a:t>Endogenous (related to senescence, i.e. old age) to exogenous treefall (from high wind events)</a:t>
            </a:r>
          </a:p>
          <a:p>
            <a:pPr marL="342900" indent="-342900" eaLnBrk="1" hangingPunct="1">
              <a:spcBef>
                <a:spcPct val="0"/>
              </a:spcBef>
              <a:defRPr/>
            </a:pPr>
            <a:r>
              <a:rPr lang="en-US" altLang="en-US" sz="2400" dirty="0">
                <a:latin typeface="Calibri Light (Headings)"/>
              </a:rPr>
              <a:t>Light is made available to the understory, decaying vegetation provides release of nutrients</a:t>
            </a:r>
          </a:p>
          <a:p>
            <a:pPr marL="342900" indent="-342900" eaLnBrk="1" hangingPunct="1">
              <a:spcBef>
                <a:spcPct val="0"/>
              </a:spcBef>
              <a:defRPr/>
            </a:pPr>
            <a:endParaRPr lang="en-US" altLang="en-US" sz="2400" dirty="0">
              <a:latin typeface="Calibri Light (Headings)"/>
            </a:endParaRPr>
          </a:p>
          <a:p>
            <a:pPr marL="342900" indent="-342900" eaLnBrk="1" hangingPunct="1">
              <a:spcBef>
                <a:spcPct val="0"/>
              </a:spcBef>
              <a:defRPr/>
            </a:pPr>
            <a:endParaRPr lang="en-US" altLang="en-US" sz="2400" dirty="0">
              <a:latin typeface="Calibri Light (Headings)"/>
            </a:endParaRPr>
          </a:p>
          <a:p>
            <a:pPr eaLnBrk="1" hangingPunct="1">
              <a:spcBef>
                <a:spcPct val="0"/>
              </a:spcBef>
              <a:buFontTx/>
              <a:buNone/>
              <a:defRPr/>
            </a:pPr>
            <a:endParaRPr lang="en-US" altLang="en-US" sz="2400" dirty="0"/>
          </a:p>
        </p:txBody>
      </p:sp>
      <p:pic>
        <p:nvPicPr>
          <p:cNvPr id="99332" name="Picture 2">
            <a:extLst>
              <a:ext uri="{FF2B5EF4-FFF2-40B4-BE49-F238E27FC236}">
                <a16:creationId xmlns:a16="http://schemas.microsoft.com/office/drawing/2014/main" id="{FF3EAA17-17EE-C691-F0AB-156688393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680" y="381000"/>
            <a:ext cx="831827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gap">
            <a:extLst>
              <a:ext uri="{FF2B5EF4-FFF2-40B4-BE49-F238E27FC236}">
                <a16:creationId xmlns:a16="http://schemas.microsoft.com/office/drawing/2014/main" id="{395768DD-A2A1-EAEE-E481-870824193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17638"/>
            <a:ext cx="9773317" cy="504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a:extLst>
              <a:ext uri="{FF2B5EF4-FFF2-40B4-BE49-F238E27FC236}">
                <a16:creationId xmlns:a16="http://schemas.microsoft.com/office/drawing/2014/main" id="{DD9FACF5-0F27-4B5B-DEA4-988734FCC8DD}"/>
              </a:ext>
            </a:extLst>
          </p:cNvPr>
          <p:cNvSpPr>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dirty="0">
                <a:solidFill>
                  <a:schemeClr val="tx2"/>
                </a:solidFill>
                <a:latin typeface="Calibri Light (Headings)"/>
              </a:rPr>
              <a:t>Light gaps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9D96F5D0-B2A4-F083-A5A9-F40655FBF6C4}"/>
              </a:ext>
            </a:extLst>
          </p:cNvPr>
          <p:cNvSpPr>
            <a:spLocks noGrp="1" noChangeArrowheads="1"/>
          </p:cNvSpPr>
          <p:nvPr>
            <p:ph type="title"/>
          </p:nvPr>
        </p:nvSpPr>
        <p:spPr>
          <a:xfrm>
            <a:off x="1520825" y="-36513"/>
            <a:ext cx="9144000" cy="1143001"/>
          </a:xfrm>
        </p:spPr>
        <p:txBody>
          <a:bodyPr/>
          <a:lstStyle/>
          <a:p>
            <a:r>
              <a:rPr lang="en-US" altLang="en-US" dirty="0"/>
              <a:t>Properties of a disturbance regime</a:t>
            </a:r>
          </a:p>
        </p:txBody>
      </p:sp>
      <p:pic>
        <p:nvPicPr>
          <p:cNvPr id="37891" name="Picture 2">
            <a:extLst>
              <a:ext uri="{FF2B5EF4-FFF2-40B4-BE49-F238E27FC236}">
                <a16:creationId xmlns:a16="http://schemas.microsoft.com/office/drawing/2014/main" id="{3EFC2B84-25C1-37E7-8D5D-41010D2D4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66" b="67973"/>
          <a:stretch>
            <a:fillRect/>
          </a:stretch>
        </p:blipFill>
        <p:spPr bwMode="auto">
          <a:xfrm>
            <a:off x="3302000" y="1066800"/>
            <a:ext cx="5586413"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a:extLst>
              <a:ext uri="{FF2B5EF4-FFF2-40B4-BE49-F238E27FC236}">
                <a16:creationId xmlns:a16="http://schemas.microsoft.com/office/drawing/2014/main" id="{CD001BAC-41FA-2886-4824-B291C8ED7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784" b="307"/>
          <a:stretch>
            <a:fillRect/>
          </a:stretch>
        </p:blipFill>
        <p:spPr bwMode="auto">
          <a:xfrm>
            <a:off x="3298825" y="3108325"/>
            <a:ext cx="55864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extLst>
              <a:ext uri="{FF2B5EF4-FFF2-40B4-BE49-F238E27FC236}">
                <a16:creationId xmlns:a16="http://schemas.microsoft.com/office/drawing/2014/main" id="{3C7EEE0D-7952-7F15-F7DD-93F104E3F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45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1028">
            <a:extLst>
              <a:ext uri="{FF2B5EF4-FFF2-40B4-BE49-F238E27FC236}">
                <a16:creationId xmlns:a16="http://schemas.microsoft.com/office/drawing/2014/main" id="{471BE407-CD04-CD6C-E7B3-7AC150876CFD}"/>
              </a:ext>
            </a:extLst>
          </p:cNvPr>
          <p:cNvSpPr>
            <a:spLocks noChangeArrowheads="1"/>
          </p:cNvSpPr>
          <p:nvPr/>
        </p:nvSpPr>
        <p:spPr bwMode="auto">
          <a:xfrm>
            <a:off x="1676400" y="6172200"/>
            <a:ext cx="5270610" cy="40011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Pit and mound topography with individual treefall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a:extLst>
              <a:ext uri="{FF2B5EF4-FFF2-40B4-BE49-F238E27FC236}">
                <a16:creationId xmlns:a16="http://schemas.microsoft.com/office/drawing/2014/main" id="{4D1F4D6B-6250-9471-4625-658451691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175"/>
            <a:ext cx="6324600" cy="921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26" descr="pit and mound topography in s">
            <a:extLst>
              <a:ext uri="{FF2B5EF4-FFF2-40B4-BE49-F238E27FC236}">
                <a16:creationId xmlns:a16="http://schemas.microsoft.com/office/drawing/2014/main" id="{646505CB-D88A-2FD3-0931-E6490B630C96}"/>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629150" y="-90488"/>
            <a:ext cx="5505450" cy="3725863"/>
          </a:xfrm>
          <a:noFill/>
        </p:spPr>
      </p:pic>
      <p:pic>
        <p:nvPicPr>
          <p:cNvPr id="106499" name="Picture 5">
            <a:extLst>
              <a:ext uri="{FF2B5EF4-FFF2-40B4-BE49-F238E27FC236}">
                <a16:creationId xmlns:a16="http://schemas.microsoft.com/office/drawing/2014/main" id="{0AE0AE09-F856-A593-211B-1C7BFAC24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521"/>
          <a:stretch>
            <a:fillRect/>
          </a:stretch>
        </p:blipFill>
        <p:spPr bwMode="auto">
          <a:xfrm>
            <a:off x="4495800" y="3429000"/>
            <a:ext cx="56388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1028">
            <a:extLst>
              <a:ext uri="{FF2B5EF4-FFF2-40B4-BE49-F238E27FC236}">
                <a16:creationId xmlns:a16="http://schemas.microsoft.com/office/drawing/2014/main" id="{90627574-DA0E-6659-AD22-81A87D0C7429}"/>
              </a:ext>
            </a:extLst>
          </p:cNvPr>
          <p:cNvSpPr>
            <a:spLocks noChangeArrowheads="1"/>
          </p:cNvSpPr>
          <p:nvPr/>
        </p:nvSpPr>
        <p:spPr bwMode="auto">
          <a:xfrm>
            <a:off x="1752600" y="6324600"/>
            <a:ext cx="2367186" cy="40011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Hurricane windthrow</a:t>
            </a:r>
          </a:p>
        </p:txBody>
      </p:sp>
      <p:sp>
        <p:nvSpPr>
          <p:cNvPr id="106501" name="TextBox 5">
            <a:extLst>
              <a:ext uri="{FF2B5EF4-FFF2-40B4-BE49-F238E27FC236}">
                <a16:creationId xmlns:a16="http://schemas.microsoft.com/office/drawing/2014/main" id="{85C140A8-546D-A16A-6CE2-BE148AC42C76}"/>
              </a:ext>
            </a:extLst>
          </p:cNvPr>
          <p:cNvSpPr txBox="1">
            <a:spLocks noChangeArrowheads="1"/>
          </p:cNvSpPr>
          <p:nvPr/>
        </p:nvSpPr>
        <p:spPr bwMode="auto">
          <a:xfrm>
            <a:off x="533400" y="304800"/>
            <a:ext cx="396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alibri Light (Headings)"/>
              </a:rPr>
              <a:t>Hurricane Andrew (top) and Hurricane Katrina (bottom)</a:t>
            </a:r>
          </a:p>
        </p:txBody>
      </p:sp>
      <p:pic>
        <p:nvPicPr>
          <p:cNvPr id="106502" name="Picture 6">
            <a:extLst>
              <a:ext uri="{FF2B5EF4-FFF2-40B4-BE49-F238E27FC236}">
                <a16:creationId xmlns:a16="http://schemas.microsoft.com/office/drawing/2014/main" id="{AF4591C5-4FD6-53D2-133D-D060BBC07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4" y="1371600"/>
            <a:ext cx="3527425" cy="468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tornado damage Sapelo">
            <a:extLst>
              <a:ext uri="{FF2B5EF4-FFF2-40B4-BE49-F238E27FC236}">
                <a16:creationId xmlns:a16="http://schemas.microsoft.com/office/drawing/2014/main" id="{44C026F4-52F7-A28C-C8D0-78EA9054E67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038600" y="101600"/>
            <a:ext cx="4343400" cy="6542088"/>
          </a:xfrm>
          <a:noFill/>
        </p:spPr>
      </p:pic>
      <p:sp>
        <p:nvSpPr>
          <p:cNvPr id="108547" name="Rectangle 1028">
            <a:extLst>
              <a:ext uri="{FF2B5EF4-FFF2-40B4-BE49-F238E27FC236}">
                <a16:creationId xmlns:a16="http://schemas.microsoft.com/office/drawing/2014/main" id="{48612EE1-3D6B-2607-F2FA-8DF071782304}"/>
              </a:ext>
            </a:extLst>
          </p:cNvPr>
          <p:cNvSpPr>
            <a:spLocks noChangeArrowheads="1"/>
          </p:cNvSpPr>
          <p:nvPr/>
        </p:nvSpPr>
        <p:spPr bwMode="auto">
          <a:xfrm>
            <a:off x="1676400" y="6172200"/>
            <a:ext cx="3693832" cy="36933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alibri Light (Headings)"/>
              </a:rPr>
              <a:t>Tornado windthrow, Sapelo Island, GA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a:extLst>
              <a:ext uri="{FF2B5EF4-FFF2-40B4-BE49-F238E27FC236}">
                <a16:creationId xmlns:a16="http://schemas.microsoft.com/office/drawing/2014/main" id="{2CF64D32-9622-1BBD-33EC-E410A0880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887" b="3409"/>
          <a:stretch>
            <a:fillRect/>
          </a:stretch>
        </p:blipFill>
        <p:spPr bwMode="auto">
          <a:xfrm>
            <a:off x="6553200"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3">
            <a:extLst>
              <a:ext uri="{FF2B5EF4-FFF2-40B4-BE49-F238E27FC236}">
                <a16:creationId xmlns:a16="http://schemas.microsoft.com/office/drawing/2014/main" id="{B35C6641-F8F7-C5E9-93A8-98693BD54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5334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2" descr="Microburst2">
            <a:extLst>
              <a:ext uri="{FF2B5EF4-FFF2-40B4-BE49-F238E27FC236}">
                <a16:creationId xmlns:a16="http://schemas.microsoft.com/office/drawing/2014/main" id="{BD3D40EA-257C-AF2C-2DF4-531691C379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0899" b="5687"/>
          <a:stretch>
            <a:fillRect/>
          </a:stretch>
        </p:blipFill>
        <p:spPr bwMode="auto">
          <a:xfrm>
            <a:off x="1524000" y="3505200"/>
            <a:ext cx="5359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Rectangle 1028">
            <a:extLst>
              <a:ext uri="{FF2B5EF4-FFF2-40B4-BE49-F238E27FC236}">
                <a16:creationId xmlns:a16="http://schemas.microsoft.com/office/drawing/2014/main" id="{01E6B1DE-9336-F3A9-4F68-AAF48D0F55C9}"/>
              </a:ext>
            </a:extLst>
          </p:cNvPr>
          <p:cNvSpPr>
            <a:spLocks noChangeArrowheads="1"/>
          </p:cNvSpPr>
          <p:nvPr/>
        </p:nvSpPr>
        <p:spPr bwMode="auto">
          <a:xfrm>
            <a:off x="1638300" y="136525"/>
            <a:ext cx="3348930" cy="46166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Calibri Light (Headings)"/>
              </a:rPr>
              <a:t>Thunderstorm downburst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6">
            <a:extLst>
              <a:ext uri="{FF2B5EF4-FFF2-40B4-BE49-F238E27FC236}">
                <a16:creationId xmlns:a16="http://schemas.microsoft.com/office/drawing/2014/main" id="{F323FBE4-9FE9-F683-7438-D37AA9838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1028">
            <a:extLst>
              <a:ext uri="{FF2B5EF4-FFF2-40B4-BE49-F238E27FC236}">
                <a16:creationId xmlns:a16="http://schemas.microsoft.com/office/drawing/2014/main" id="{0C489AC2-A4CA-E8E0-F9C4-5B8DAABDACEA}"/>
              </a:ext>
            </a:extLst>
          </p:cNvPr>
          <p:cNvSpPr>
            <a:spLocks noChangeArrowheads="1"/>
          </p:cNvSpPr>
          <p:nvPr/>
        </p:nvSpPr>
        <p:spPr bwMode="auto">
          <a:xfrm>
            <a:off x="1752600" y="5870575"/>
            <a:ext cx="1599477" cy="46166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Calibri Light (Headings)"/>
              </a:rPr>
              <a:t>Ice damage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Content Placeholder 3">
            <a:extLst>
              <a:ext uri="{FF2B5EF4-FFF2-40B4-BE49-F238E27FC236}">
                <a16:creationId xmlns:a16="http://schemas.microsoft.com/office/drawing/2014/main" id="{1374E6BE-6E05-E2C0-5C4B-DEF6028E76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5626" y="0"/>
            <a:ext cx="12287626" cy="6629400"/>
          </a:xfrm>
        </p:spPr>
      </p:pic>
      <p:sp>
        <p:nvSpPr>
          <p:cNvPr id="2" name="Rectangle 1">
            <a:extLst>
              <a:ext uri="{FF2B5EF4-FFF2-40B4-BE49-F238E27FC236}">
                <a16:creationId xmlns:a16="http://schemas.microsoft.com/office/drawing/2014/main" id="{EEDFE1AE-298D-BFC1-F93A-C774B6C9A16A}"/>
              </a:ext>
            </a:extLst>
          </p:cNvPr>
          <p:cNvSpPr/>
          <p:nvPr/>
        </p:nvSpPr>
        <p:spPr>
          <a:xfrm>
            <a:off x="2209800" y="3810000"/>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20DCC1D-32C8-D621-02AC-2385534A29EE}"/>
              </a:ext>
            </a:extLst>
          </p:cNvPr>
          <p:cNvSpPr>
            <a:spLocks noGrp="1" noChangeArrowheads="1"/>
          </p:cNvSpPr>
          <p:nvPr>
            <p:ph type="title"/>
          </p:nvPr>
        </p:nvSpPr>
        <p:spPr/>
        <p:txBody>
          <a:bodyPr/>
          <a:lstStyle/>
          <a:p>
            <a:pPr eaLnBrk="1" hangingPunct="1"/>
            <a:r>
              <a:rPr lang="en-US" altLang="en-US" dirty="0">
                <a:latin typeface="Calibri Light (Headings)"/>
              </a:rPr>
              <a:t>Disease and pest infestation</a:t>
            </a:r>
          </a:p>
        </p:txBody>
      </p:sp>
      <p:sp>
        <p:nvSpPr>
          <p:cNvPr id="99331" name="Text Box 3">
            <a:extLst>
              <a:ext uri="{FF2B5EF4-FFF2-40B4-BE49-F238E27FC236}">
                <a16:creationId xmlns:a16="http://schemas.microsoft.com/office/drawing/2014/main" id="{E174CAC5-2506-ADB5-1FAD-00CA2058F164}"/>
              </a:ext>
            </a:extLst>
          </p:cNvPr>
          <p:cNvSpPr txBox="1">
            <a:spLocks noChangeArrowheads="1"/>
          </p:cNvSpPr>
          <p:nvPr/>
        </p:nvSpPr>
        <p:spPr bwMode="auto">
          <a:xfrm>
            <a:off x="609600" y="1600200"/>
            <a:ext cx="11049000" cy="452431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defRPr/>
            </a:pPr>
            <a:r>
              <a:rPr lang="en-US" altLang="en-US" sz="2400" dirty="0">
                <a:latin typeface="Calibri Light (Headings)"/>
              </a:rPr>
              <a:t>Effects are often strongly species-specific</a:t>
            </a:r>
          </a:p>
          <a:p>
            <a:pPr marL="342900" indent="-342900" eaLnBrk="1" hangingPunct="1">
              <a:spcBef>
                <a:spcPct val="0"/>
              </a:spcBef>
              <a:defRPr/>
            </a:pPr>
            <a:endParaRPr lang="en-US" altLang="en-US" sz="2400" dirty="0">
              <a:latin typeface="Calibri Light (Headings)"/>
            </a:endParaRPr>
          </a:p>
          <a:p>
            <a:pPr marL="342900" indent="-342900" eaLnBrk="1" hangingPunct="1">
              <a:spcBef>
                <a:spcPct val="0"/>
              </a:spcBef>
              <a:defRPr/>
            </a:pPr>
            <a:r>
              <a:rPr lang="en-US" altLang="en-US" sz="2400" dirty="0">
                <a:latin typeface="Calibri Light (Headings)"/>
              </a:rPr>
              <a:t>Composition and structure can be impacted over an extremely large area over a short period of time</a:t>
            </a:r>
          </a:p>
          <a:p>
            <a:pPr marL="342900" indent="-342900" eaLnBrk="1" hangingPunct="1">
              <a:spcBef>
                <a:spcPct val="0"/>
              </a:spcBef>
              <a:defRPr/>
            </a:pPr>
            <a:endParaRPr lang="en-US" altLang="en-US" sz="2400" dirty="0">
              <a:latin typeface="Calibri Light (Headings)"/>
            </a:endParaRPr>
          </a:p>
          <a:p>
            <a:pPr marL="342900" indent="-342900" eaLnBrk="1" hangingPunct="1">
              <a:spcBef>
                <a:spcPct val="0"/>
              </a:spcBef>
              <a:defRPr/>
            </a:pPr>
            <a:r>
              <a:rPr lang="en-US" altLang="en-US" sz="2400" dirty="0">
                <a:latin typeface="Calibri Light (Headings)"/>
              </a:rPr>
              <a:t>Often intertwined with other factors (climate change, logging, pollution)</a:t>
            </a:r>
          </a:p>
          <a:p>
            <a:pPr marL="342900" indent="-342900" eaLnBrk="1" hangingPunct="1">
              <a:spcBef>
                <a:spcPct val="0"/>
              </a:spcBef>
              <a:defRPr/>
            </a:pPr>
            <a:endParaRPr lang="en-US" altLang="en-US" sz="2400" dirty="0">
              <a:latin typeface="Calibri Light (Headings)"/>
            </a:endParaRPr>
          </a:p>
          <a:p>
            <a:pPr marL="342900" indent="-342900" eaLnBrk="1" hangingPunct="1">
              <a:spcBef>
                <a:spcPct val="0"/>
              </a:spcBef>
              <a:defRPr/>
            </a:pPr>
            <a:r>
              <a:rPr lang="en-US" altLang="en-US" sz="2400" dirty="0">
                <a:latin typeface="Calibri Light (Headings)"/>
              </a:rPr>
              <a:t>Fungal: chestnut blight</a:t>
            </a:r>
          </a:p>
          <a:p>
            <a:pPr eaLnBrk="1" hangingPunct="1">
              <a:spcBef>
                <a:spcPct val="0"/>
              </a:spcBef>
              <a:buFontTx/>
              <a:buNone/>
              <a:defRPr/>
            </a:pPr>
            <a:endParaRPr lang="en-US" altLang="en-US" sz="2400" dirty="0">
              <a:latin typeface="Calibri Light (Headings)"/>
            </a:endParaRPr>
          </a:p>
          <a:p>
            <a:pPr marL="342900" indent="-342900" eaLnBrk="1" hangingPunct="1">
              <a:spcBef>
                <a:spcPct val="0"/>
              </a:spcBef>
              <a:defRPr/>
            </a:pPr>
            <a:r>
              <a:rPr lang="en-US" altLang="en-US" sz="2400" dirty="0">
                <a:latin typeface="Calibri Light (Headings)"/>
              </a:rPr>
              <a:t>Insect:  basalm wooly adelgid (Fraser fir), mountain pine bark beetle, southern pine bark beetle</a:t>
            </a:r>
          </a:p>
          <a:p>
            <a:pPr eaLnBrk="1" hangingPunct="1">
              <a:spcBef>
                <a:spcPct val="0"/>
              </a:spcBef>
              <a:buFontTx/>
              <a:buNone/>
              <a:defRPr/>
            </a:pPr>
            <a:endParaRPr lang="en-US" altLang="en-US" sz="2400" dirty="0">
              <a:latin typeface="Calibri Light (Heading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pine bark beetle">
            <a:extLst>
              <a:ext uri="{FF2B5EF4-FFF2-40B4-BE49-F238E27FC236}">
                <a16:creationId xmlns:a16="http://schemas.microsoft.com/office/drawing/2014/main" id="{AE8D09CD-05F2-172F-AF48-282321B11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999"/>
          <a:stretch>
            <a:fillRect/>
          </a:stretch>
        </p:blipFill>
        <p:spPr bwMode="auto">
          <a:xfrm>
            <a:off x="271136" y="170231"/>
            <a:ext cx="11649728" cy="660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2">
            <a:extLst>
              <a:ext uri="{FF2B5EF4-FFF2-40B4-BE49-F238E27FC236}">
                <a16:creationId xmlns:a16="http://schemas.microsoft.com/office/drawing/2014/main" id="{64A885C8-0221-4A8B-5C7F-CCFCDC858C64}"/>
              </a:ext>
            </a:extLst>
          </p:cNvPr>
          <p:cNvSpPr>
            <a:spLocks noChangeArrowheads="1"/>
          </p:cNvSpPr>
          <p:nvPr/>
        </p:nvSpPr>
        <p:spPr bwMode="auto">
          <a:xfrm>
            <a:off x="1752600" y="6019800"/>
            <a:ext cx="4876800" cy="38100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alibri Light (Headings)"/>
              </a:rPr>
              <a:t>Southern pine bark beetle in southeastern US.</a:t>
            </a:r>
          </a:p>
        </p:txBody>
      </p:sp>
      <p:pic>
        <p:nvPicPr>
          <p:cNvPr id="118788" name="Picture 1">
            <a:extLst>
              <a:ext uri="{FF2B5EF4-FFF2-40B4-BE49-F238E27FC236}">
                <a16:creationId xmlns:a16="http://schemas.microsoft.com/office/drawing/2014/main" id="{A94D8D41-6CBB-CF6F-AF45-A5D6CF4F88A2}"/>
              </a:ext>
            </a:extLst>
          </p:cNvPr>
          <p:cNvPicPr>
            <a:picLocks noChangeAspect="1"/>
          </p:cNvPicPr>
          <p:nvPr/>
        </p:nvPicPr>
        <p:blipFill>
          <a:blip r:embed="rId4">
            <a:extLst>
              <a:ext uri="{28A0092B-C50C-407E-A947-70E740481C1C}">
                <a14:useLocalDpi xmlns:a14="http://schemas.microsoft.com/office/drawing/2010/main" val="0"/>
              </a:ext>
            </a:extLst>
          </a:blip>
          <a:srcRect b="13889"/>
          <a:stretch>
            <a:fillRect/>
          </a:stretch>
        </p:blipFill>
        <p:spPr bwMode="auto">
          <a:xfrm>
            <a:off x="9211945" y="200711"/>
            <a:ext cx="2949575"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2">
            <a:extLst>
              <a:ext uri="{FF2B5EF4-FFF2-40B4-BE49-F238E27FC236}">
                <a16:creationId xmlns:a16="http://schemas.microsoft.com/office/drawing/2014/main" id="{9C068A48-8AFF-E97F-9C6A-5E3E79337852}"/>
              </a:ext>
            </a:extLst>
          </p:cNvPr>
          <p:cNvPicPr>
            <a:picLocks noChangeAspect="1"/>
          </p:cNvPicPr>
          <p:nvPr/>
        </p:nvPicPr>
        <p:blipFill>
          <a:blip r:embed="rId5">
            <a:extLst>
              <a:ext uri="{28A0092B-C50C-407E-A947-70E740481C1C}">
                <a14:useLocalDpi xmlns:a14="http://schemas.microsoft.com/office/drawing/2010/main" val="0"/>
              </a:ext>
            </a:extLst>
          </a:blip>
          <a:srcRect l="20667" r="14000"/>
          <a:stretch>
            <a:fillRect/>
          </a:stretch>
        </p:blipFill>
        <p:spPr bwMode="auto">
          <a:xfrm>
            <a:off x="8676005" y="4279900"/>
            <a:ext cx="30892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a:hlinkClick r:id="rId3"/>
            <a:extLst>
              <a:ext uri="{FF2B5EF4-FFF2-40B4-BE49-F238E27FC236}">
                <a16:creationId xmlns:a16="http://schemas.microsoft.com/office/drawing/2014/main" id="{0659EE42-EEAE-9E29-4F4C-645CA9B38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638" y="0"/>
            <a:ext cx="1201784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4">
            <a:extLst>
              <a:ext uri="{FF2B5EF4-FFF2-40B4-BE49-F238E27FC236}">
                <a16:creationId xmlns:a16="http://schemas.microsoft.com/office/drawing/2014/main" id="{F4FAAE65-1ACC-6EB1-CFD6-4989589D0978}"/>
              </a:ext>
            </a:extLst>
          </p:cNvPr>
          <p:cNvSpPr>
            <a:spLocks noChangeArrowheads="1"/>
          </p:cNvSpPr>
          <p:nvPr/>
        </p:nvSpPr>
        <p:spPr bwMode="auto">
          <a:xfrm>
            <a:off x="1676400" y="5681663"/>
            <a:ext cx="5638800" cy="371475"/>
          </a:xfrm>
          <a:prstGeom prst="rect">
            <a:avLst/>
          </a:prstGeom>
          <a:solidFill>
            <a:schemeClr val="bg1"/>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alibri Light (Headings)"/>
              </a:rPr>
              <a:t>Mountain pine bark beetle in western North America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575EC4A-9021-1552-BEA0-A50AA9B044D3}"/>
              </a:ext>
            </a:extLst>
          </p:cNvPr>
          <p:cNvSpPr>
            <a:spLocks noGrp="1" noChangeArrowheads="1"/>
          </p:cNvSpPr>
          <p:nvPr>
            <p:ph type="title"/>
          </p:nvPr>
        </p:nvSpPr>
        <p:spPr>
          <a:xfrm>
            <a:off x="1828800" y="76200"/>
            <a:ext cx="8229600" cy="1143000"/>
          </a:xfrm>
        </p:spPr>
        <p:txBody>
          <a:bodyPr/>
          <a:lstStyle/>
          <a:p>
            <a:pPr eaLnBrk="1" hangingPunct="1"/>
            <a:r>
              <a:rPr lang="en-US" altLang="en-US" dirty="0"/>
              <a:t>Disturbance patch dynamics</a:t>
            </a:r>
          </a:p>
        </p:txBody>
      </p:sp>
      <p:pic>
        <p:nvPicPr>
          <p:cNvPr id="38915" name="Picture 5">
            <a:extLst>
              <a:ext uri="{FF2B5EF4-FFF2-40B4-BE49-F238E27FC236}">
                <a16:creationId xmlns:a16="http://schemas.microsoft.com/office/drawing/2014/main" id="{3AAB917B-1497-AFF2-8D45-BF083580C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371600"/>
            <a:ext cx="7696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Content Placeholder 3">
            <a:extLst>
              <a:ext uri="{FF2B5EF4-FFF2-40B4-BE49-F238E27FC236}">
                <a16:creationId xmlns:a16="http://schemas.microsoft.com/office/drawing/2014/main" id="{D626CF38-67BA-02A6-43A8-6FF839A121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24012" y="0"/>
            <a:ext cx="10143976" cy="68580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a:extLst>
              <a:ext uri="{FF2B5EF4-FFF2-40B4-BE49-F238E27FC236}">
                <a16:creationId xmlns:a16="http://schemas.microsoft.com/office/drawing/2014/main" id="{EAE1F048-8918-AB66-5B17-690EBACF94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3160" y="-47625"/>
            <a:ext cx="4708525"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2">
            <a:extLst>
              <a:ext uri="{FF2B5EF4-FFF2-40B4-BE49-F238E27FC236}">
                <a16:creationId xmlns:a16="http://schemas.microsoft.com/office/drawing/2014/main" id="{FB572097-D570-E304-A5C1-1E668FBBDE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811" y="45720"/>
            <a:ext cx="5581829" cy="684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a:extLst>
              <a:ext uri="{FF2B5EF4-FFF2-40B4-BE49-F238E27FC236}">
                <a16:creationId xmlns:a16="http://schemas.microsoft.com/office/drawing/2014/main" id="{F5E78167-278C-A396-7324-7C6997A1B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fraerfir">
            <a:extLst>
              <a:ext uri="{FF2B5EF4-FFF2-40B4-BE49-F238E27FC236}">
                <a16:creationId xmlns:a16="http://schemas.microsoft.com/office/drawing/2014/main" id="{1E778BD4-6194-9787-E9F7-F12D476299A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57400" y="304800"/>
            <a:ext cx="3681413" cy="5484813"/>
          </a:xfrm>
          <a:noFill/>
        </p:spPr>
      </p:pic>
      <p:pic>
        <p:nvPicPr>
          <p:cNvPr id="128003" name="Picture 3" descr="fraserfircanopy">
            <a:extLst>
              <a:ext uri="{FF2B5EF4-FFF2-40B4-BE49-F238E27FC236}">
                <a16:creationId xmlns:a16="http://schemas.microsoft.com/office/drawing/2014/main" id="{381647F5-8CCA-8F87-B576-70540C0CACE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72200" y="304800"/>
            <a:ext cx="3740150" cy="5484813"/>
          </a:xfrm>
          <a:noFill/>
        </p:spPr>
      </p:pic>
      <p:sp>
        <p:nvSpPr>
          <p:cNvPr id="128004" name="Rectangle 3">
            <a:extLst>
              <a:ext uri="{FF2B5EF4-FFF2-40B4-BE49-F238E27FC236}">
                <a16:creationId xmlns:a16="http://schemas.microsoft.com/office/drawing/2014/main" id="{36021E4F-5CCF-3590-7215-E93BDF770A0A}"/>
              </a:ext>
            </a:extLst>
          </p:cNvPr>
          <p:cNvSpPr>
            <a:spLocks noChangeArrowheads="1"/>
          </p:cNvSpPr>
          <p:nvPr/>
        </p:nvSpPr>
        <p:spPr bwMode="auto">
          <a:xfrm>
            <a:off x="1752600" y="5962650"/>
            <a:ext cx="8648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Fraser fir in Appalachians.  Dense stand at left is emblematic of forests before the invasion of the balsam wooly adelgid.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a:extLst>
              <a:ext uri="{FF2B5EF4-FFF2-40B4-BE49-F238E27FC236}">
                <a16:creationId xmlns:a16="http://schemas.microsoft.com/office/drawing/2014/main" id="{FFD6D4CF-9902-5898-4677-888AD6EA1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7650"/>
            <a:ext cx="9852025"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1">
            <a:extLst>
              <a:ext uri="{FF2B5EF4-FFF2-40B4-BE49-F238E27FC236}">
                <a16:creationId xmlns:a16="http://schemas.microsoft.com/office/drawing/2014/main" id="{C3D3172A-5774-72F3-0B42-EDDF728C5CCD}"/>
              </a:ext>
            </a:extLst>
          </p:cNvPr>
          <p:cNvSpPr>
            <a:spLocks noChangeArrowheads="1"/>
          </p:cNvSpPr>
          <p:nvPr/>
        </p:nvSpPr>
        <p:spPr bwMode="auto">
          <a:xfrm>
            <a:off x="2232025" y="6213475"/>
            <a:ext cx="3462486" cy="36933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Calibri Light (Headings)"/>
              </a:rPr>
              <a:t>Fraser fir and balsam wooly adelgid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a:extLst>
              <a:ext uri="{FF2B5EF4-FFF2-40B4-BE49-F238E27FC236}">
                <a16:creationId xmlns:a16="http://schemas.microsoft.com/office/drawing/2014/main" id="{F10B0133-E72E-248C-F244-1FC5CBAA3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 b="18"/>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753F95A6-9EBE-298D-A775-4C059BBB75AC}"/>
              </a:ext>
            </a:extLst>
          </p:cNvPr>
          <p:cNvSpPr>
            <a:spLocks noGrp="1" noChangeArrowheads="1"/>
          </p:cNvSpPr>
          <p:nvPr>
            <p:ph type="title"/>
          </p:nvPr>
        </p:nvSpPr>
        <p:spPr>
          <a:xfrm>
            <a:off x="30480" y="457200"/>
            <a:ext cx="6477000" cy="1143000"/>
          </a:xfrm>
        </p:spPr>
        <p:txBody>
          <a:bodyPr/>
          <a:lstStyle/>
          <a:p>
            <a:r>
              <a:rPr lang="en-US" altLang="en-US" dirty="0"/>
              <a:t>Anthropogenic disturbance </a:t>
            </a:r>
          </a:p>
        </p:txBody>
      </p:sp>
      <p:sp>
        <p:nvSpPr>
          <p:cNvPr id="134147" name="Content Placeholder 2">
            <a:extLst>
              <a:ext uri="{FF2B5EF4-FFF2-40B4-BE49-F238E27FC236}">
                <a16:creationId xmlns:a16="http://schemas.microsoft.com/office/drawing/2014/main" id="{B89F8C5F-9C38-3464-4F6A-9ED80A44A261}"/>
              </a:ext>
            </a:extLst>
          </p:cNvPr>
          <p:cNvSpPr>
            <a:spLocks noGrp="1" noChangeArrowheads="1"/>
          </p:cNvSpPr>
          <p:nvPr>
            <p:ph idx="1"/>
          </p:nvPr>
        </p:nvSpPr>
        <p:spPr>
          <a:xfrm>
            <a:off x="457200" y="2286001"/>
            <a:ext cx="5791200" cy="4572000"/>
          </a:xfrm>
        </p:spPr>
        <p:txBody>
          <a:bodyPr/>
          <a:lstStyle/>
          <a:p>
            <a:r>
              <a:rPr lang="en-US" altLang="en-US" sz="2800" dirty="0"/>
              <a:t>Direct impacts on vegetation from grazing, agriculture, roads, burning, vehicles, and trampling</a:t>
            </a:r>
          </a:p>
          <a:p>
            <a:r>
              <a:rPr lang="en-US" altLang="en-US" sz="2800" dirty="0"/>
              <a:t>Indirect effects due to disruption of natural disturbance regime</a:t>
            </a:r>
          </a:p>
        </p:txBody>
      </p:sp>
      <p:pic>
        <p:nvPicPr>
          <p:cNvPr id="134148" name="Picture 4" descr="new-1">
            <a:extLst>
              <a:ext uri="{FF2B5EF4-FFF2-40B4-BE49-F238E27FC236}">
                <a16:creationId xmlns:a16="http://schemas.microsoft.com/office/drawing/2014/main" id="{C07E3562-92E5-E0C1-F8F5-9C8418D1A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5869"/>
            <a:ext cx="4114800" cy="640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Content Placeholder 3">
            <a:extLst>
              <a:ext uri="{FF2B5EF4-FFF2-40B4-BE49-F238E27FC236}">
                <a16:creationId xmlns:a16="http://schemas.microsoft.com/office/drawing/2014/main" id="{BC320318-AE25-69FE-6377-0220B2DEBED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2421"/>
          <a:stretch/>
        </p:blipFill>
        <p:spPr>
          <a:xfrm>
            <a:off x="152400" y="566420"/>
            <a:ext cx="19013838" cy="5605780"/>
          </a:xfrm>
        </p:spPr>
      </p:pic>
      <p:sp>
        <p:nvSpPr>
          <p:cNvPr id="136195" name="Text Box 4">
            <a:extLst>
              <a:ext uri="{FF2B5EF4-FFF2-40B4-BE49-F238E27FC236}">
                <a16:creationId xmlns:a16="http://schemas.microsoft.com/office/drawing/2014/main" id="{AC7CD4EC-20C5-9F5C-AF99-E7C27CF3B54F}"/>
              </a:ext>
            </a:extLst>
          </p:cNvPr>
          <p:cNvSpPr txBox="1">
            <a:spLocks noChangeArrowheads="1"/>
          </p:cNvSpPr>
          <p:nvPr/>
        </p:nvSpPr>
        <p:spPr bwMode="auto">
          <a:xfrm>
            <a:off x="1736725" y="134938"/>
            <a:ext cx="3095625" cy="46196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Human-initiated fires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erodedslopes">
            <a:extLst>
              <a:ext uri="{FF2B5EF4-FFF2-40B4-BE49-F238E27FC236}">
                <a16:creationId xmlns:a16="http://schemas.microsoft.com/office/drawing/2014/main" id="{AA2FC2E1-E9D7-1287-EF1B-B245A7BB5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5425"/>
            <a:ext cx="947261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3">
            <a:extLst>
              <a:ext uri="{FF2B5EF4-FFF2-40B4-BE49-F238E27FC236}">
                <a16:creationId xmlns:a16="http://schemas.microsoft.com/office/drawing/2014/main" id="{9F4222A9-242B-B4BB-6FEB-B0AF0D9D48FA}"/>
              </a:ext>
            </a:extLst>
          </p:cNvPr>
          <p:cNvSpPr txBox="1">
            <a:spLocks noChangeArrowheads="1"/>
          </p:cNvSpPr>
          <p:nvPr/>
        </p:nvSpPr>
        <p:spPr bwMode="auto">
          <a:xfrm>
            <a:off x="6216650" y="5943600"/>
            <a:ext cx="4078489" cy="46166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Calibri Light (Headings)"/>
              </a:rPr>
              <a:t>Agriculture and logging impacts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id="{DDD7E27F-86B9-1A36-49EB-19558066B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 Box 3">
            <a:extLst>
              <a:ext uri="{FF2B5EF4-FFF2-40B4-BE49-F238E27FC236}">
                <a16:creationId xmlns:a16="http://schemas.microsoft.com/office/drawing/2014/main" id="{ECBB0D57-2E4F-349D-305D-8A93ABECFABB}"/>
              </a:ext>
            </a:extLst>
          </p:cNvPr>
          <p:cNvSpPr txBox="1">
            <a:spLocks noChangeArrowheads="1"/>
          </p:cNvSpPr>
          <p:nvPr/>
        </p:nvSpPr>
        <p:spPr bwMode="auto">
          <a:xfrm>
            <a:off x="1828800" y="304800"/>
            <a:ext cx="1269322" cy="52322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Calibri Light (Headings)"/>
              </a:rPr>
              <a:t>Grazing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13989F0B-B8E9-CBAE-B68E-B26629294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39" r="7439" b="9006"/>
          <a:stretch>
            <a:fillRect/>
          </a:stretch>
        </p:blipFill>
        <p:spPr bwMode="auto">
          <a:xfrm>
            <a:off x="1435100" y="457200"/>
            <a:ext cx="92329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10" descr="fires1988map">
            <a:extLst>
              <a:ext uri="{FF2B5EF4-FFF2-40B4-BE49-F238E27FC236}">
                <a16:creationId xmlns:a16="http://schemas.microsoft.com/office/drawing/2014/main" id="{0E4843DC-7D58-434A-66E6-B280211144C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52600" y="57150"/>
            <a:ext cx="3109913" cy="3687763"/>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3">
            <a:extLst>
              <a:ext uri="{FF2B5EF4-FFF2-40B4-BE49-F238E27FC236}">
                <a16:creationId xmlns:a16="http://schemas.microsoft.com/office/drawing/2014/main" id="{8788D98E-9120-C4FD-92BA-007E0E1B1B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89" t="2944" r="13139" b="16782"/>
          <a:stretch/>
        </p:blipFill>
        <p:spPr bwMode="auto">
          <a:xfrm>
            <a:off x="985043" y="130014"/>
            <a:ext cx="5168446" cy="667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4">
            <a:extLst>
              <a:ext uri="{FF2B5EF4-FFF2-40B4-BE49-F238E27FC236}">
                <a16:creationId xmlns:a16="http://schemas.microsoft.com/office/drawing/2014/main" id="{442B3E26-C3A8-1872-F297-0C2E0193A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3815"/>
            <a:ext cx="4768118" cy="675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4">
            <a:extLst>
              <a:ext uri="{FF2B5EF4-FFF2-40B4-BE49-F238E27FC236}">
                <a16:creationId xmlns:a16="http://schemas.microsoft.com/office/drawing/2014/main" id="{0FEEBC4F-2A34-2C1C-FC37-CC6165C980E7}"/>
              </a:ext>
            </a:extLst>
          </p:cNvPr>
          <p:cNvSpPr txBox="1">
            <a:spLocks noChangeArrowheads="1"/>
          </p:cNvSpPr>
          <p:nvPr/>
        </p:nvSpPr>
        <p:spPr bwMode="auto">
          <a:xfrm>
            <a:off x="299243" y="5638800"/>
            <a:ext cx="2508892" cy="46166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Calibri Light (Headings)"/>
              </a:rPr>
              <a:t>Roads and vehicles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AB33D0D3-A6E9-0606-C024-136DEA13C217}"/>
              </a:ext>
            </a:extLst>
          </p:cNvPr>
          <p:cNvSpPr>
            <a:spLocks noGrp="1" noChangeArrowheads="1"/>
          </p:cNvSpPr>
          <p:nvPr>
            <p:ph type="title"/>
          </p:nvPr>
        </p:nvSpPr>
        <p:spPr/>
        <p:txBody>
          <a:bodyPr/>
          <a:lstStyle/>
          <a:p>
            <a:r>
              <a:rPr lang="en-US" altLang="en-US" dirty="0"/>
              <a:t>Edge effects</a:t>
            </a:r>
          </a:p>
        </p:txBody>
      </p:sp>
      <p:pic>
        <p:nvPicPr>
          <p:cNvPr id="144387" name="Picture 1">
            <a:extLst>
              <a:ext uri="{FF2B5EF4-FFF2-40B4-BE49-F238E27FC236}">
                <a16:creationId xmlns:a16="http://schemas.microsoft.com/office/drawing/2014/main" id="{E19A6077-30A8-6716-1073-2D9378C887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5404" y="1448118"/>
            <a:ext cx="10295798" cy="506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2">
            <a:extLst>
              <a:ext uri="{FF2B5EF4-FFF2-40B4-BE49-F238E27FC236}">
                <a16:creationId xmlns:a16="http://schemas.microsoft.com/office/drawing/2014/main" id="{662E20C7-800E-A49A-2A7E-5EBCCBCC8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14606"/>
            <a:ext cx="7772400" cy="66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3">
            <a:extLst>
              <a:ext uri="{FF2B5EF4-FFF2-40B4-BE49-F238E27FC236}">
                <a16:creationId xmlns:a16="http://schemas.microsoft.com/office/drawing/2014/main" id="{F04EC2A6-5293-190B-15CA-250B5C0C72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9068"/>
            <a:ext cx="11277600" cy="651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FEE88885-1296-9C63-1856-AD8C2CCD1576}"/>
              </a:ext>
            </a:extLst>
          </p:cNvPr>
          <p:cNvSpPr>
            <a:spLocks noGrp="1" noChangeArrowheads="1"/>
          </p:cNvSpPr>
          <p:nvPr>
            <p:ph type="title"/>
          </p:nvPr>
        </p:nvSpPr>
        <p:spPr>
          <a:xfrm>
            <a:off x="6324600" y="228600"/>
            <a:ext cx="3886200" cy="1143000"/>
          </a:xfrm>
        </p:spPr>
        <p:txBody>
          <a:bodyPr/>
          <a:lstStyle/>
          <a:p>
            <a:r>
              <a:rPr lang="en-US" altLang="en-US" sz="4000" dirty="0"/>
              <a:t>Hyperdynamism</a:t>
            </a:r>
          </a:p>
        </p:txBody>
      </p:sp>
      <p:pic>
        <p:nvPicPr>
          <p:cNvPr id="150531" name="Picture 2">
            <a:extLst>
              <a:ext uri="{FF2B5EF4-FFF2-40B4-BE49-F238E27FC236}">
                <a16:creationId xmlns:a16="http://schemas.microsoft.com/office/drawing/2014/main" id="{013FCB39-8252-F5EE-689F-F2750C1F91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249238"/>
            <a:ext cx="4038600" cy="5295900"/>
          </a:xfrm>
          <a:noFill/>
        </p:spPr>
      </p:pic>
      <p:sp>
        <p:nvSpPr>
          <p:cNvPr id="150532" name="Rectangle 1">
            <a:extLst>
              <a:ext uri="{FF2B5EF4-FFF2-40B4-BE49-F238E27FC236}">
                <a16:creationId xmlns:a16="http://schemas.microsoft.com/office/drawing/2014/main" id="{25FBFC3E-3233-3D36-0497-065E4423C2A9}"/>
              </a:ext>
            </a:extLst>
          </p:cNvPr>
          <p:cNvSpPr>
            <a:spLocks noChangeArrowheads="1"/>
          </p:cNvSpPr>
          <p:nvPr/>
        </p:nvSpPr>
        <p:spPr bwMode="auto">
          <a:xfrm>
            <a:off x="1981200" y="5791200"/>
            <a:ext cx="55626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Calibri Light (Headings)"/>
              </a:rPr>
              <a:t>Hyperdynamism encompasses the large fluctuations in environmental conditions and populations along </a:t>
            </a:r>
          </a:p>
          <a:p>
            <a:pPr>
              <a:spcBef>
                <a:spcPct val="0"/>
              </a:spcBef>
              <a:buFontTx/>
              <a:buNone/>
            </a:pPr>
            <a:r>
              <a:rPr lang="en-US" altLang="en-US" sz="1800" dirty="0">
                <a:latin typeface="Calibri Light (Headings)"/>
              </a:rPr>
              <a:t>edges in fragmented habitat.</a:t>
            </a:r>
          </a:p>
        </p:txBody>
      </p:sp>
      <p:pic>
        <p:nvPicPr>
          <p:cNvPr id="150533" name="Picture 3">
            <a:extLst>
              <a:ext uri="{FF2B5EF4-FFF2-40B4-BE49-F238E27FC236}">
                <a16:creationId xmlns:a16="http://schemas.microsoft.com/office/drawing/2014/main" id="{222EC7F6-DC17-DE0F-1352-F5C7D691F143}"/>
              </a:ext>
            </a:extLst>
          </p:cNvPr>
          <p:cNvPicPr>
            <a:picLocks noChangeAspect="1"/>
          </p:cNvPicPr>
          <p:nvPr/>
        </p:nvPicPr>
        <p:blipFill>
          <a:blip r:embed="rId4">
            <a:extLst>
              <a:ext uri="{28A0092B-C50C-407E-A947-70E740481C1C}">
                <a14:useLocalDpi xmlns:a14="http://schemas.microsoft.com/office/drawing/2010/main" val="0"/>
              </a:ext>
            </a:extLst>
          </a:blip>
          <a:srcRect l="8963" r="20448" b="14455"/>
          <a:stretch>
            <a:fillRect/>
          </a:stretch>
        </p:blipFill>
        <p:spPr bwMode="auto">
          <a:xfrm>
            <a:off x="5791200" y="1489075"/>
            <a:ext cx="48006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3">
            <a:extLst>
              <a:ext uri="{FF2B5EF4-FFF2-40B4-BE49-F238E27FC236}">
                <a16:creationId xmlns:a16="http://schemas.microsoft.com/office/drawing/2014/main" id="{57916F1A-DFA5-D02F-0EE3-5A6308712AFF}"/>
              </a:ext>
            </a:extLst>
          </p:cNvPr>
          <p:cNvSpPr txBox="1">
            <a:spLocks noChangeArrowheads="1"/>
          </p:cNvSpPr>
          <p:nvPr/>
        </p:nvSpPr>
        <p:spPr bwMode="auto">
          <a:xfrm>
            <a:off x="228600" y="1600200"/>
            <a:ext cx="11201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a:pPr>
            <a:r>
              <a:rPr lang="en-US" altLang="en-US" sz="2400" dirty="0"/>
              <a:t>Disturbance is common in nature and may even be necessary for some species to flourish</a:t>
            </a:r>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endParaRPr lang="en-US" altLang="en-US" sz="2000" dirty="0"/>
          </a:p>
          <a:p>
            <a:pPr eaLnBrk="1" hangingPunct="1">
              <a:spcBef>
                <a:spcPct val="0"/>
              </a:spcBef>
              <a:buFontTx/>
              <a:buNone/>
            </a:pPr>
            <a:endParaRPr lang="en-US" altLang="en-US" sz="2000" dirty="0"/>
          </a:p>
          <a:p>
            <a:pPr eaLnBrk="1" hangingPunct="1">
              <a:spcBef>
                <a:spcPct val="0"/>
              </a:spcBef>
              <a:buFontTx/>
              <a:buNone/>
            </a:pPr>
            <a:endParaRPr lang="en-US" altLang="en-US" sz="2400" dirty="0"/>
          </a:p>
          <a:p>
            <a:pPr eaLnBrk="1" hangingPunct="1">
              <a:spcBef>
                <a:spcPct val="0"/>
              </a:spcBef>
              <a:buFontTx/>
              <a:buNone/>
            </a:pPr>
            <a:endParaRPr lang="en-US" altLang="en-US" sz="2400" dirty="0"/>
          </a:p>
          <a:p>
            <a:pPr eaLnBrk="1" hangingPunct="1">
              <a:spcBef>
                <a:spcPct val="0"/>
              </a:spcBef>
              <a:buFontTx/>
              <a:buNone/>
            </a:pPr>
            <a:endParaRPr lang="en-US" altLang="en-US" sz="2400" dirty="0"/>
          </a:p>
        </p:txBody>
      </p:sp>
      <p:sp>
        <p:nvSpPr>
          <p:cNvPr id="152579" name="Rectangle 4">
            <a:extLst>
              <a:ext uri="{FF2B5EF4-FFF2-40B4-BE49-F238E27FC236}">
                <a16:creationId xmlns:a16="http://schemas.microsoft.com/office/drawing/2014/main" id="{7659458B-9E7A-D58E-C176-CB76A027F4D3}"/>
              </a:ext>
            </a:extLst>
          </p:cNvPr>
          <p:cNvSpPr>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dirty="0"/>
              <a:t>Principles for applying disturbance in management and policy</a:t>
            </a:r>
            <a:endParaRPr lang="en-US" altLang="en-US" sz="4000" dirty="0">
              <a:solidFill>
                <a:schemeClr val="tx2"/>
              </a:solidFill>
            </a:endParaRPr>
          </a:p>
        </p:txBody>
      </p:sp>
      <p:pic>
        <p:nvPicPr>
          <p:cNvPr id="152580" name="Picture 2" descr="fire scars">
            <a:extLst>
              <a:ext uri="{FF2B5EF4-FFF2-40B4-BE49-F238E27FC236}">
                <a16:creationId xmlns:a16="http://schemas.microsoft.com/office/drawing/2014/main" id="{3FD8BC52-D2D0-7861-ABF6-D87420318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9678"/>
            <a:ext cx="6659879" cy="412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Text Box 3">
            <a:extLst>
              <a:ext uri="{FF2B5EF4-FFF2-40B4-BE49-F238E27FC236}">
                <a16:creationId xmlns:a16="http://schemas.microsoft.com/office/drawing/2014/main" id="{83E212E2-684D-DBFA-8A8B-9FD8B584DDF5}"/>
              </a:ext>
            </a:extLst>
          </p:cNvPr>
          <p:cNvSpPr txBox="1">
            <a:spLocks noChangeArrowheads="1"/>
          </p:cNvSpPr>
          <p:nvPr/>
        </p:nvSpPr>
        <p:spPr bwMode="auto">
          <a:xfrm>
            <a:off x="7520939" y="2459678"/>
            <a:ext cx="3505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t>Fire scars in longleaf pine growth rings indicating regular, natural fire interval. Longleaf is a fire-dependent species. In the absence of fire, this species declines in abundance.  There are many fire-dependent pine species across North American forests.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Content Placeholder 2">
            <a:extLst>
              <a:ext uri="{FF2B5EF4-FFF2-40B4-BE49-F238E27FC236}">
                <a16:creationId xmlns:a16="http://schemas.microsoft.com/office/drawing/2014/main" id="{B3EAF3C1-319C-BAE1-D47E-09C63C241C2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673225" y="792163"/>
            <a:ext cx="8845550" cy="6848475"/>
          </a:xfrm>
        </p:spPr>
      </p:pic>
      <p:sp>
        <p:nvSpPr>
          <p:cNvPr id="154627" name="TextBox 3">
            <a:extLst>
              <a:ext uri="{FF2B5EF4-FFF2-40B4-BE49-F238E27FC236}">
                <a16:creationId xmlns:a16="http://schemas.microsoft.com/office/drawing/2014/main" id="{D2651314-E2A7-704A-0E86-2EC3DAD98573}"/>
              </a:ext>
            </a:extLst>
          </p:cNvPr>
          <p:cNvSpPr txBox="1">
            <a:spLocks noChangeArrowheads="1"/>
          </p:cNvSpPr>
          <p:nvPr/>
        </p:nvSpPr>
        <p:spPr bwMode="auto">
          <a:xfrm>
            <a:off x="1828800" y="5715000"/>
            <a:ext cx="4751878"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Calibri Light (Headings)"/>
              </a:rPr>
              <a:t>Former extent of longleaf pine forests. This forest</a:t>
            </a:r>
          </a:p>
          <a:p>
            <a:pPr>
              <a:spcBef>
                <a:spcPct val="0"/>
              </a:spcBef>
              <a:buFontTx/>
              <a:buNone/>
            </a:pPr>
            <a:r>
              <a:rPr lang="en-US" altLang="en-US" sz="1800" dirty="0">
                <a:latin typeface="Calibri Light (Headings)"/>
              </a:rPr>
              <a:t>type is now greatly reduced across this range </a:t>
            </a:r>
          </a:p>
          <a:p>
            <a:pPr>
              <a:spcBef>
                <a:spcPct val="0"/>
              </a:spcBef>
              <a:buFontTx/>
              <a:buNone/>
            </a:pPr>
            <a:r>
              <a:rPr lang="en-US" altLang="en-US" sz="1800" dirty="0">
                <a:latin typeface="Calibri Light (Headings)"/>
              </a:rPr>
              <a:t>because of logging and fire suppression</a:t>
            </a:r>
          </a:p>
        </p:txBody>
      </p:sp>
      <p:pic>
        <p:nvPicPr>
          <p:cNvPr id="154628" name="Content Placeholder 3">
            <a:extLst>
              <a:ext uri="{FF2B5EF4-FFF2-40B4-BE49-F238E27FC236}">
                <a16:creationId xmlns:a16="http://schemas.microsoft.com/office/drawing/2014/main" id="{4FB089AC-2108-0A9E-8BCD-590C867380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575"/>
            <a:ext cx="60960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a:extLst>
              <a:ext uri="{FF2B5EF4-FFF2-40B4-BE49-F238E27FC236}">
                <a16:creationId xmlns:a16="http://schemas.microsoft.com/office/drawing/2014/main" id="{0B08F1F9-3118-A1E2-7571-F7C73FB7C0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182"/>
          <a:stretch/>
        </p:blipFill>
        <p:spPr bwMode="auto">
          <a:xfrm>
            <a:off x="381000" y="0"/>
            <a:ext cx="111468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8551364-4604-D8AE-074E-8DD635CD63E3}"/>
              </a:ext>
            </a:extLst>
          </p:cNvPr>
          <p:cNvSpPr/>
          <p:nvPr/>
        </p:nvSpPr>
        <p:spPr>
          <a:xfrm>
            <a:off x="381000" y="6248400"/>
            <a:ext cx="2286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
            <a:extLst>
              <a:ext uri="{FF2B5EF4-FFF2-40B4-BE49-F238E27FC236}">
                <a16:creationId xmlns:a16="http://schemas.microsoft.com/office/drawing/2014/main" id="{0522EA44-035E-0B9E-E806-4158CBB5F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8723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1">
            <a:extLst>
              <a:ext uri="{FF2B5EF4-FFF2-40B4-BE49-F238E27FC236}">
                <a16:creationId xmlns:a16="http://schemas.microsoft.com/office/drawing/2014/main" id="{66B21348-2750-F520-F9E1-AC49F88CDCA2}"/>
              </a:ext>
            </a:extLst>
          </p:cNvPr>
          <p:cNvSpPr>
            <a:spLocks noChangeArrowheads="1"/>
          </p:cNvSpPr>
          <p:nvPr/>
        </p:nvSpPr>
        <p:spPr bwMode="auto">
          <a:xfrm rot="-2447141">
            <a:off x="5943600" y="3379788"/>
            <a:ext cx="278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Gulf-Atlantic coastal plain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4">
            <a:extLst>
              <a:ext uri="{FF2B5EF4-FFF2-40B4-BE49-F238E27FC236}">
                <a16:creationId xmlns:a16="http://schemas.microsoft.com/office/drawing/2014/main" id="{00DD0A69-5E24-6BF8-3B4C-7E49D0E01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CAF999E6-74C9-0136-1423-A3F1D35DB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864"/>
          <a:stretch>
            <a:fillRect/>
          </a:stretch>
        </p:blipFill>
        <p:spPr bwMode="auto">
          <a:xfrm>
            <a:off x="1524000" y="-334963"/>
            <a:ext cx="9220200" cy="805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5">
            <a:extLst>
              <a:ext uri="{FF2B5EF4-FFF2-40B4-BE49-F238E27FC236}">
                <a16:creationId xmlns:a16="http://schemas.microsoft.com/office/drawing/2014/main" id="{0A5584C6-4D4D-74BF-2D9A-8CE190AE3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descr="longleaf1">
            <a:extLst>
              <a:ext uri="{FF2B5EF4-FFF2-40B4-BE49-F238E27FC236}">
                <a16:creationId xmlns:a16="http://schemas.microsoft.com/office/drawing/2014/main" id="{A6A12EF7-32DB-78BB-EEBB-CC58FEF67572}"/>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14153" t="-694" r="11037" b="694"/>
          <a:stretch>
            <a:fillRect/>
          </a:stretch>
        </p:blipFill>
        <p:spPr>
          <a:xfrm>
            <a:off x="1851025" y="976313"/>
            <a:ext cx="2819400" cy="5715000"/>
          </a:xfrm>
          <a:noFill/>
        </p:spPr>
      </p:pic>
      <p:pic>
        <p:nvPicPr>
          <p:cNvPr id="161795" name="Picture 1027" descr="longleaf2">
            <a:extLst>
              <a:ext uri="{FF2B5EF4-FFF2-40B4-BE49-F238E27FC236}">
                <a16:creationId xmlns:a16="http://schemas.microsoft.com/office/drawing/2014/main" id="{CEFFC9A5-7EB7-0B12-D698-015BB21EB431}"/>
              </a:ext>
            </a:extLst>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l="12868" r="19643"/>
          <a:stretch>
            <a:fillRect/>
          </a:stretch>
        </p:blipFill>
        <p:spPr>
          <a:xfrm>
            <a:off x="4746625" y="1009650"/>
            <a:ext cx="2514600" cy="5681663"/>
          </a:xfrm>
          <a:noFill/>
        </p:spPr>
      </p:pic>
      <p:pic>
        <p:nvPicPr>
          <p:cNvPr id="161796" name="Picture 2">
            <a:extLst>
              <a:ext uri="{FF2B5EF4-FFF2-40B4-BE49-F238E27FC236}">
                <a16:creationId xmlns:a16="http://schemas.microsoft.com/office/drawing/2014/main" id="{AC88B3DF-1CCD-0B25-3885-26C20DF123C1}"/>
              </a:ext>
            </a:extLst>
          </p:cNvPr>
          <p:cNvPicPr>
            <a:picLocks noChangeAspect="1"/>
          </p:cNvPicPr>
          <p:nvPr/>
        </p:nvPicPr>
        <p:blipFill>
          <a:blip r:embed="rId5">
            <a:extLst>
              <a:ext uri="{28A0092B-C50C-407E-A947-70E740481C1C}">
                <a14:useLocalDpi xmlns:a14="http://schemas.microsoft.com/office/drawing/2010/main" val="0"/>
              </a:ext>
            </a:extLst>
          </a:blip>
          <a:srcRect l="13702" r="13248" b="8888"/>
          <a:stretch>
            <a:fillRect/>
          </a:stretch>
        </p:blipFill>
        <p:spPr bwMode="auto">
          <a:xfrm>
            <a:off x="7337425" y="976313"/>
            <a:ext cx="3048000"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5A6330CE-882B-E835-B823-8AE79F019B61}"/>
              </a:ext>
            </a:extLst>
          </p:cNvPr>
          <p:cNvSpPr txBox="1">
            <a:spLocks/>
          </p:cNvSpPr>
          <p:nvPr/>
        </p:nvSpPr>
        <p:spPr bwMode="auto">
          <a:xfrm>
            <a:off x="1981200" y="274638"/>
            <a:ext cx="8229600" cy="11430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3600" kern="0" dirty="0"/>
              <a:t>Adaptations to fire in longleaf pine</a:t>
            </a:r>
          </a:p>
        </p:txBody>
      </p:sp>
      <p:sp>
        <p:nvSpPr>
          <p:cNvPr id="161798" name="Rectangle 1">
            <a:extLst>
              <a:ext uri="{FF2B5EF4-FFF2-40B4-BE49-F238E27FC236}">
                <a16:creationId xmlns:a16="http://schemas.microsoft.com/office/drawing/2014/main" id="{2FB792A8-B040-7A90-BD6D-C20DADCB57F9}"/>
              </a:ext>
            </a:extLst>
          </p:cNvPr>
          <p:cNvSpPr>
            <a:spLocks noChangeArrowheads="1"/>
          </p:cNvSpPr>
          <p:nvPr/>
        </p:nvSpPr>
        <p:spPr bwMode="auto">
          <a:xfrm>
            <a:off x="8058150" y="976313"/>
            <a:ext cx="1606550" cy="369887"/>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Cone serotiny</a:t>
            </a:r>
          </a:p>
        </p:txBody>
      </p:sp>
      <p:sp>
        <p:nvSpPr>
          <p:cNvPr id="161799" name="Rectangle 6">
            <a:extLst>
              <a:ext uri="{FF2B5EF4-FFF2-40B4-BE49-F238E27FC236}">
                <a16:creationId xmlns:a16="http://schemas.microsoft.com/office/drawing/2014/main" id="{E7C13D3D-49BE-17C3-31D5-3E974A789D4D}"/>
              </a:ext>
            </a:extLst>
          </p:cNvPr>
          <p:cNvSpPr>
            <a:spLocks noChangeArrowheads="1"/>
          </p:cNvSpPr>
          <p:nvPr/>
        </p:nvSpPr>
        <p:spPr bwMode="auto">
          <a:xfrm>
            <a:off x="2398713" y="1047750"/>
            <a:ext cx="1543050" cy="3698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Grassy stage</a:t>
            </a:r>
          </a:p>
        </p:txBody>
      </p:sp>
      <p:sp>
        <p:nvSpPr>
          <p:cNvPr id="161800" name="Rectangle 8">
            <a:extLst>
              <a:ext uri="{FF2B5EF4-FFF2-40B4-BE49-F238E27FC236}">
                <a16:creationId xmlns:a16="http://schemas.microsoft.com/office/drawing/2014/main" id="{7E86FF85-5C29-9187-567E-6BE9C2FDA47E}"/>
              </a:ext>
            </a:extLst>
          </p:cNvPr>
          <p:cNvSpPr>
            <a:spLocks noChangeArrowheads="1"/>
          </p:cNvSpPr>
          <p:nvPr/>
        </p:nvSpPr>
        <p:spPr bwMode="auto">
          <a:xfrm>
            <a:off x="4922838" y="6096000"/>
            <a:ext cx="2108200" cy="3698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Punctuated growth</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DSCN1388">
            <a:extLst>
              <a:ext uri="{FF2B5EF4-FFF2-40B4-BE49-F238E27FC236}">
                <a16:creationId xmlns:a16="http://schemas.microsoft.com/office/drawing/2014/main" id="{EFEDE531-9A1C-B5FB-FBA2-7B6E2196B44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55750" y="0"/>
            <a:ext cx="9144000" cy="6858000"/>
          </a:xfrm>
          <a:noFill/>
        </p:spPr>
      </p:pic>
      <p:sp>
        <p:nvSpPr>
          <p:cNvPr id="163843" name="Text Box 3">
            <a:extLst>
              <a:ext uri="{FF2B5EF4-FFF2-40B4-BE49-F238E27FC236}">
                <a16:creationId xmlns:a16="http://schemas.microsoft.com/office/drawing/2014/main" id="{E70528B7-284D-2C44-D029-67E124DD2CF3}"/>
              </a:ext>
            </a:extLst>
          </p:cNvPr>
          <p:cNvSpPr txBox="1">
            <a:spLocks noChangeArrowheads="1"/>
          </p:cNvSpPr>
          <p:nvPr/>
        </p:nvSpPr>
        <p:spPr bwMode="auto">
          <a:xfrm>
            <a:off x="1714500" y="4875074"/>
            <a:ext cx="8763000" cy="1754326"/>
          </a:xfrm>
          <a:prstGeom prst="rect">
            <a:avLst/>
          </a:prstGeom>
          <a:solidFill>
            <a:schemeClr val="bg1">
              <a:alpha val="63921"/>
            </a:schemeClr>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alibri Light (Headings)"/>
              </a:rPr>
              <a:t>Oaks and less fire dependent pines increases in abundance in the absence of fire.  Understory is not as flammable. Longleaf does not regenerate without frequent fire.  Ecosystem is locked into a fire suppressed composition and forest structure and cannot revert back to natural fire regime.  Prescribed fire, mechanical removal of oak, and planting of fire-adapted and fire-promoting understory grasses may be required to revert back to a natural, frequently burned longleaf pine forest</a:t>
            </a:r>
          </a:p>
        </p:txBody>
      </p:sp>
      <p:sp>
        <p:nvSpPr>
          <p:cNvPr id="163844" name="Text Box 5">
            <a:extLst>
              <a:ext uri="{FF2B5EF4-FFF2-40B4-BE49-F238E27FC236}">
                <a16:creationId xmlns:a16="http://schemas.microsoft.com/office/drawing/2014/main" id="{E5E54E61-C78F-D04E-A0A6-145CD004CD0F}"/>
              </a:ext>
            </a:extLst>
          </p:cNvPr>
          <p:cNvSpPr txBox="1">
            <a:spLocks noChangeArrowheads="1"/>
          </p:cNvSpPr>
          <p:nvPr/>
        </p:nvSpPr>
        <p:spPr bwMode="auto">
          <a:xfrm>
            <a:off x="5643563" y="228600"/>
            <a:ext cx="4865687" cy="369888"/>
          </a:xfrm>
          <a:prstGeom prst="rect">
            <a:avLst/>
          </a:prstGeom>
          <a:solidFill>
            <a:schemeClr val="bg1">
              <a:alpha val="63921"/>
            </a:schemeClr>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Fire suppressed longleaf pine forest in Florida</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a:extLst>
              <a:ext uri="{FF2B5EF4-FFF2-40B4-BE49-F238E27FC236}">
                <a16:creationId xmlns:a16="http://schemas.microsoft.com/office/drawing/2014/main" id="{AF839728-0B00-80BA-F71F-E9D473CD7D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91440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1">
            <a:extLst>
              <a:ext uri="{FF2B5EF4-FFF2-40B4-BE49-F238E27FC236}">
                <a16:creationId xmlns:a16="http://schemas.microsoft.com/office/drawing/2014/main" id="{B9AA7113-E0CF-01B7-AA68-D863007A72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8836" y="152400"/>
            <a:ext cx="424809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Box 2">
            <a:extLst>
              <a:ext uri="{FF2B5EF4-FFF2-40B4-BE49-F238E27FC236}">
                <a16:creationId xmlns:a16="http://schemas.microsoft.com/office/drawing/2014/main" id="{821EF2A3-62A4-D121-B0F6-4F5F0DEED6FF}"/>
              </a:ext>
            </a:extLst>
          </p:cNvPr>
          <p:cNvSpPr txBox="1">
            <a:spLocks noChangeArrowheads="1"/>
          </p:cNvSpPr>
          <p:nvPr/>
        </p:nvSpPr>
        <p:spPr bwMode="auto">
          <a:xfrm>
            <a:off x="5657850" y="4953000"/>
            <a:ext cx="4800600" cy="1200329"/>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Calibri Light (Headings)"/>
              </a:rPr>
              <a:t>Distribution of shortleaf pine, a fire-dependent pine found in Kentucky that has also decreased in abundance because of fire suppression. Oaks and less fire dependent pines have taken its place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a:extLst>
              <a:ext uri="{FF2B5EF4-FFF2-40B4-BE49-F238E27FC236}">
                <a16:creationId xmlns:a16="http://schemas.microsoft.com/office/drawing/2014/main" id="{20D105D2-2CBC-561F-2FD0-012000BE9F8A}"/>
              </a:ext>
            </a:extLst>
          </p:cNvPr>
          <p:cNvSpPr txBox="1">
            <a:spLocks noChangeArrowheads="1"/>
          </p:cNvSpPr>
          <p:nvPr/>
        </p:nvSpPr>
        <p:spPr bwMode="auto">
          <a:xfrm>
            <a:off x="228600" y="2709580"/>
            <a:ext cx="5867400" cy="3354765"/>
          </a:xfrm>
          <a:prstGeom prst="rect">
            <a:avLst/>
          </a:prstGeom>
          <a:noFill/>
          <a:ln w="9525">
            <a:noFill/>
            <a:miter lim="800000"/>
            <a:headEnd/>
            <a:tailEnd/>
          </a:ln>
        </p:spPr>
        <p:txBody>
          <a:bodyPr wrap="square">
            <a:spAutoFit/>
          </a:bodyPr>
          <a:lstStyle/>
          <a:p>
            <a:pPr marL="457200" indent="-457200" eaLnBrk="1" hangingPunct="1">
              <a:buFont typeface="+mj-lt"/>
              <a:buAutoNum type="arabicPeriod" startAt="2"/>
              <a:defRPr/>
            </a:pPr>
            <a:r>
              <a:rPr lang="en-US" sz="2400" dirty="0">
                <a:latin typeface="Calibri Light (Headings)"/>
              </a:rPr>
              <a:t>Disturbance and  diversity are intertwined. Disturbance can promote coexistence. Abundance of some organisms dependent upon disturbance</a:t>
            </a:r>
          </a:p>
          <a:p>
            <a:pPr eaLnBrk="1" hangingPunct="1">
              <a:defRPr/>
            </a:pPr>
            <a:r>
              <a:rPr lang="en-US" sz="2400" dirty="0">
                <a:latin typeface="Calibri Light (Headings)"/>
              </a:rPr>
              <a:t>    </a:t>
            </a:r>
          </a:p>
          <a:p>
            <a:pPr eaLnBrk="1" hangingPunct="1">
              <a:defRPr/>
            </a:pPr>
            <a:endParaRPr lang="en-US" sz="2000" dirty="0">
              <a:latin typeface="Calibri Light (Headings)"/>
            </a:endParaRPr>
          </a:p>
          <a:p>
            <a:pPr eaLnBrk="1" hangingPunct="1">
              <a:defRPr/>
            </a:pPr>
            <a:endParaRPr lang="en-US" sz="2400" dirty="0">
              <a:latin typeface="Calibri Light (Headings)"/>
            </a:endParaRPr>
          </a:p>
          <a:p>
            <a:pPr eaLnBrk="1" hangingPunct="1">
              <a:defRPr/>
            </a:pPr>
            <a:endParaRPr lang="en-US" sz="2400" dirty="0">
              <a:latin typeface="Calibri Light (Headings)"/>
            </a:endParaRPr>
          </a:p>
          <a:p>
            <a:pPr eaLnBrk="1" hangingPunct="1">
              <a:defRPr/>
            </a:pPr>
            <a:endParaRPr lang="en-US" sz="2400" dirty="0">
              <a:latin typeface="Calibri Light (Headings)"/>
            </a:endParaRPr>
          </a:p>
        </p:txBody>
      </p:sp>
      <p:sp>
        <p:nvSpPr>
          <p:cNvPr id="171011" name="Rectangle 4">
            <a:extLst>
              <a:ext uri="{FF2B5EF4-FFF2-40B4-BE49-F238E27FC236}">
                <a16:creationId xmlns:a16="http://schemas.microsoft.com/office/drawing/2014/main" id="{15A8287B-527F-B1CF-CD00-D5B6F0F5D08C}"/>
              </a:ext>
            </a:extLst>
          </p:cNvPr>
          <p:cNvSpPr>
            <a:spLocks noGrp="1" noChangeArrowheads="1"/>
          </p:cNvSpPr>
          <p:nvPr>
            <p:ph type="title"/>
          </p:nvPr>
        </p:nvSpPr>
        <p:spPr>
          <a:xfrm>
            <a:off x="228600" y="920750"/>
            <a:ext cx="6705600" cy="1143000"/>
          </a:xfrm>
        </p:spPr>
        <p:txBody>
          <a:bodyPr/>
          <a:lstStyle/>
          <a:p>
            <a:pPr eaLnBrk="1" hangingPunct="1"/>
            <a:r>
              <a:rPr lang="en-US" altLang="en-US" sz="4000" dirty="0">
                <a:latin typeface="Calibri Light (Headings)"/>
              </a:rPr>
              <a:t>Principles for applying disturbance in management and policy</a:t>
            </a:r>
          </a:p>
        </p:txBody>
      </p:sp>
      <p:pic>
        <p:nvPicPr>
          <p:cNvPr id="171012" name="Picture 4">
            <a:extLst>
              <a:ext uri="{FF2B5EF4-FFF2-40B4-BE49-F238E27FC236}">
                <a16:creationId xmlns:a16="http://schemas.microsoft.com/office/drawing/2014/main" id="{E46ED675-27DC-AFB8-CDCD-487D0AB01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655319"/>
            <a:ext cx="3886200" cy="577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a:extLst>
              <a:ext uri="{FF2B5EF4-FFF2-40B4-BE49-F238E27FC236}">
                <a16:creationId xmlns:a16="http://schemas.microsoft.com/office/drawing/2014/main" id="{7E2275C3-C462-1A2C-EFDA-DBE65EF4B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6"/>
            <a:ext cx="9601200" cy="685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a:extLst>
              <a:ext uri="{FF2B5EF4-FFF2-40B4-BE49-F238E27FC236}">
                <a16:creationId xmlns:a16="http://schemas.microsoft.com/office/drawing/2014/main" id="{9E20060E-DCA1-E20A-1F9A-A2AB63CE55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
            <a:ext cx="10363200" cy="690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oystercatcher eggs">
            <a:extLst>
              <a:ext uri="{FF2B5EF4-FFF2-40B4-BE49-F238E27FC236}">
                <a16:creationId xmlns:a16="http://schemas.microsoft.com/office/drawing/2014/main" id="{D4D80CAF-2F8D-FBE3-CDB0-85EDFE1B201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324600" y="33338"/>
            <a:ext cx="4532313" cy="6975475"/>
          </a:xfrm>
          <a:noFill/>
        </p:spPr>
      </p:pic>
      <p:pic>
        <p:nvPicPr>
          <p:cNvPr id="168963" name="Picture 2" descr="bird survey core">
            <a:extLst>
              <a:ext uri="{FF2B5EF4-FFF2-40B4-BE49-F238E27FC236}">
                <a16:creationId xmlns:a16="http://schemas.microsoft.com/office/drawing/2014/main" id="{DFE143DA-5DC4-2A05-CE0C-083634B95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888" y="0"/>
            <a:ext cx="4572000" cy="700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3">
            <a:extLst>
              <a:ext uri="{FF2B5EF4-FFF2-40B4-BE49-F238E27FC236}">
                <a16:creationId xmlns:a16="http://schemas.microsoft.com/office/drawing/2014/main" id="{F72CDE73-0B98-C3F4-CEFC-792218B84354}"/>
              </a:ext>
            </a:extLst>
          </p:cNvPr>
          <p:cNvSpPr txBox="1">
            <a:spLocks noChangeArrowheads="1"/>
          </p:cNvSpPr>
          <p:nvPr/>
        </p:nvSpPr>
        <p:spPr bwMode="auto">
          <a:xfrm>
            <a:off x="228600" y="1773238"/>
            <a:ext cx="6172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startAt="3"/>
            </a:pPr>
            <a:r>
              <a:rPr lang="en-US" altLang="en-US" sz="2400" dirty="0">
                <a:latin typeface="Calibri Light (Headings)"/>
              </a:rPr>
              <a:t>Removal of natural disturbances can have a negative impacts. Disturbance in this sense becomes the absence of the historic disturbance regime.</a:t>
            </a:r>
          </a:p>
          <a:p>
            <a:pPr eaLnBrk="1" hangingPunct="1">
              <a:spcBef>
                <a:spcPct val="0"/>
              </a:spcBef>
              <a:buFontTx/>
              <a:buNone/>
            </a:pPr>
            <a:endParaRPr lang="en-US" altLang="en-US" sz="2400" dirty="0">
              <a:latin typeface="Calibri Light (Headings)"/>
            </a:endParaRPr>
          </a:p>
        </p:txBody>
      </p:sp>
      <p:sp>
        <p:nvSpPr>
          <p:cNvPr id="177155" name="Rectangle 4">
            <a:extLst>
              <a:ext uri="{FF2B5EF4-FFF2-40B4-BE49-F238E27FC236}">
                <a16:creationId xmlns:a16="http://schemas.microsoft.com/office/drawing/2014/main" id="{AAC2AF80-17FA-754A-2DE3-E7D52D286AD1}"/>
              </a:ext>
            </a:extLst>
          </p:cNvPr>
          <p:cNvSpPr>
            <a:spLocks noChangeArrowheads="1"/>
          </p:cNvSpPr>
          <p:nvPr/>
        </p:nvSpPr>
        <p:spPr bwMode="auto">
          <a:xfrm>
            <a:off x="762000" y="300038"/>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dirty="0">
                <a:latin typeface="Calibri Light (Headings)"/>
              </a:rPr>
              <a:t>Principles</a:t>
            </a:r>
            <a:endParaRPr lang="en-US" altLang="en-US" sz="4000" dirty="0">
              <a:solidFill>
                <a:schemeClr val="tx2"/>
              </a:solidFill>
              <a:latin typeface="Calibri Light (Headings)"/>
            </a:endParaRPr>
          </a:p>
        </p:txBody>
      </p:sp>
      <p:sp>
        <p:nvSpPr>
          <p:cNvPr id="177156" name="TextBox 3">
            <a:extLst>
              <a:ext uri="{FF2B5EF4-FFF2-40B4-BE49-F238E27FC236}">
                <a16:creationId xmlns:a16="http://schemas.microsoft.com/office/drawing/2014/main" id="{1B0E19E7-0764-A3A7-3AF3-E8111C44AF7D}"/>
              </a:ext>
            </a:extLst>
          </p:cNvPr>
          <p:cNvSpPr txBox="1">
            <a:spLocks noChangeArrowheads="1"/>
          </p:cNvSpPr>
          <p:nvPr/>
        </p:nvSpPr>
        <p:spPr bwMode="auto">
          <a:xfrm>
            <a:off x="1676400" y="4770438"/>
            <a:ext cx="5257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solidFill>
                  <a:schemeClr val="bg1"/>
                </a:solidFill>
              </a:rPr>
              <a:t>Fire in southern California in chaparral vegetation (right)</a:t>
            </a:r>
          </a:p>
        </p:txBody>
      </p:sp>
      <p:pic>
        <p:nvPicPr>
          <p:cNvPr id="177157" name="Picture 1">
            <a:extLst>
              <a:ext uri="{FF2B5EF4-FFF2-40B4-BE49-F238E27FC236}">
                <a16:creationId xmlns:a16="http://schemas.microsoft.com/office/drawing/2014/main" id="{FCE9C7A8-6069-4D92-80B0-2E232F38A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34" r="27499"/>
          <a:stretch>
            <a:fillRect/>
          </a:stretch>
        </p:blipFill>
        <p:spPr bwMode="auto">
          <a:xfrm>
            <a:off x="6553200" y="292043"/>
            <a:ext cx="4572000" cy="62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Content Placeholder 2">
            <a:extLst>
              <a:ext uri="{FF2B5EF4-FFF2-40B4-BE49-F238E27FC236}">
                <a16:creationId xmlns:a16="http://schemas.microsoft.com/office/drawing/2014/main" id="{0376AB25-D0CF-B988-6014-1D6C25D0FEB4}"/>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50988" y="0"/>
            <a:ext cx="9042400" cy="67818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26DDA953-4E4F-BDB8-66B9-1E05E06F4D3E}"/>
              </a:ext>
            </a:extLst>
          </p:cNvPr>
          <p:cNvSpPr>
            <a:spLocks noGrp="1" noChangeArrowheads="1"/>
          </p:cNvSpPr>
          <p:nvPr>
            <p:ph type="title"/>
          </p:nvPr>
        </p:nvSpPr>
        <p:spPr>
          <a:xfrm>
            <a:off x="0" y="533400"/>
            <a:ext cx="3505200" cy="1143000"/>
          </a:xfrm>
        </p:spPr>
        <p:txBody>
          <a:bodyPr/>
          <a:lstStyle/>
          <a:p>
            <a:r>
              <a:rPr lang="en-US" altLang="en-US" dirty="0"/>
              <a:t>Disturbance residuals</a:t>
            </a:r>
          </a:p>
        </p:txBody>
      </p:sp>
      <p:pic>
        <p:nvPicPr>
          <p:cNvPr id="44035" name="Picture 2">
            <a:extLst>
              <a:ext uri="{FF2B5EF4-FFF2-40B4-BE49-F238E27FC236}">
                <a16:creationId xmlns:a16="http://schemas.microsoft.com/office/drawing/2014/main" id="{9F626D70-5EDC-6497-AD48-D70C7B19B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598" y="0"/>
            <a:ext cx="8968402"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nyssa aquatica fruit">
            <a:extLst>
              <a:ext uri="{FF2B5EF4-FFF2-40B4-BE49-F238E27FC236}">
                <a16:creationId xmlns:a16="http://schemas.microsoft.com/office/drawing/2014/main" id="{B4B378C4-C1CF-F1E0-D6D8-18430991C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86200"/>
            <a:ext cx="3779838" cy="28336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1251" name="Picture 3" descr="aquatica seeds">
            <a:extLst>
              <a:ext uri="{FF2B5EF4-FFF2-40B4-BE49-F238E27FC236}">
                <a16:creationId xmlns:a16="http://schemas.microsoft.com/office/drawing/2014/main" id="{69856071-CBAB-C78F-140F-C5F7BD1B8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3867150"/>
            <a:ext cx="2114550" cy="2819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1252" name="Picture 5" descr="cypress_tupelo">
            <a:extLst>
              <a:ext uri="{FF2B5EF4-FFF2-40B4-BE49-F238E27FC236}">
                <a16:creationId xmlns:a16="http://schemas.microsoft.com/office/drawing/2014/main" id="{D08EBFC4-045B-DCFD-EA4F-4783877608C9}"/>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l="435" b="11060"/>
          <a:stretch>
            <a:fillRect/>
          </a:stretch>
        </p:blipFill>
        <p:spPr>
          <a:xfrm>
            <a:off x="6180138" y="466725"/>
            <a:ext cx="4400550" cy="3300413"/>
          </a:xfrm>
          <a:noFill/>
          <a:ln w="25400">
            <a:solidFill>
              <a:schemeClr val="tx1"/>
            </a:solidFill>
            <a:miter lim="800000"/>
            <a:headEnd/>
            <a:tailEnd/>
          </a:ln>
        </p:spPr>
      </p:pic>
      <p:pic>
        <p:nvPicPr>
          <p:cNvPr id="181253" name="Picture 4" descr="DSC01266">
            <a:extLst>
              <a:ext uri="{FF2B5EF4-FFF2-40B4-BE49-F238E27FC236}">
                <a16:creationId xmlns:a16="http://schemas.microsoft.com/office/drawing/2014/main" id="{5C22E758-DC75-5040-15D1-2DDD7E8844A5}"/>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676400" y="457200"/>
            <a:ext cx="4419600" cy="3314700"/>
          </a:xfrm>
          <a:noFill/>
          <a:ln w="25400">
            <a:solidFill>
              <a:schemeClr val="tx1"/>
            </a:solidFill>
            <a:miter lim="800000"/>
            <a:headEnd/>
            <a:tailEnd/>
          </a:ln>
        </p:spPr>
      </p:pic>
      <p:sp>
        <p:nvSpPr>
          <p:cNvPr id="181254" name="Text Box 6">
            <a:extLst>
              <a:ext uri="{FF2B5EF4-FFF2-40B4-BE49-F238E27FC236}">
                <a16:creationId xmlns:a16="http://schemas.microsoft.com/office/drawing/2014/main" id="{6C52F261-FFAD-7864-9E33-84A49FA7475B}"/>
              </a:ext>
            </a:extLst>
          </p:cNvPr>
          <p:cNvSpPr txBox="1">
            <a:spLocks noChangeArrowheads="1"/>
          </p:cNvSpPr>
          <p:nvPr/>
        </p:nvSpPr>
        <p:spPr bwMode="auto">
          <a:xfrm>
            <a:off x="7010400" y="3846513"/>
            <a:ext cx="3505200" cy="2862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alibri Light (Headings)"/>
              </a:rPr>
              <a:t>Floodwaters result in mortality, open the canopy, provide nutrients for plants on floodplains, transport seeds, and remove understory vegetation.  </a:t>
            </a:r>
          </a:p>
          <a:p>
            <a:pPr eaLnBrk="1" hangingPunct="1">
              <a:spcBef>
                <a:spcPct val="0"/>
              </a:spcBef>
              <a:buFontTx/>
              <a:buNone/>
            </a:pPr>
            <a:endParaRPr lang="en-US" altLang="en-US" sz="1800" dirty="0">
              <a:latin typeface="Calibri Light (Headings)"/>
            </a:endParaRPr>
          </a:p>
          <a:p>
            <a:pPr eaLnBrk="1" hangingPunct="1">
              <a:spcBef>
                <a:spcPct val="0"/>
              </a:spcBef>
              <a:buFontTx/>
              <a:buNone/>
            </a:pPr>
            <a:r>
              <a:rPr lang="en-US" altLang="en-US" sz="1800" dirty="0">
                <a:latin typeface="Calibri Light (Headings)"/>
              </a:rPr>
              <a:t>Timing of floods and dry periods determines the establishment and persistence many riparian tree species</a:t>
            </a:r>
            <a:endParaRPr lang="en-US" altLang="en-US" sz="1400" dirty="0">
              <a:latin typeface="Calibri Light (Heading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4">
            <a:extLst>
              <a:ext uri="{FF2B5EF4-FFF2-40B4-BE49-F238E27FC236}">
                <a16:creationId xmlns:a16="http://schemas.microsoft.com/office/drawing/2014/main" id="{10128408-3AEA-65F6-5938-6D7A8369C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381000"/>
            <a:ext cx="91535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4" descr="dam">
            <a:extLst>
              <a:ext uri="{FF2B5EF4-FFF2-40B4-BE49-F238E27FC236}">
                <a16:creationId xmlns:a16="http://schemas.microsoft.com/office/drawing/2014/main" id="{B96186A6-9EF6-1F8F-D246-A3BD056BD02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0" y="304800"/>
            <a:ext cx="8975725" cy="5562600"/>
          </a:xfr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4" descr="firespread">
            <a:extLst>
              <a:ext uri="{FF2B5EF4-FFF2-40B4-BE49-F238E27FC236}">
                <a16:creationId xmlns:a16="http://schemas.microsoft.com/office/drawing/2014/main" id="{ABAF308C-53AA-DED3-3C52-51402FC53C5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6595" y="762000"/>
            <a:ext cx="11758810" cy="4978372"/>
          </a:xfr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farm0052">
            <a:extLst>
              <a:ext uri="{FF2B5EF4-FFF2-40B4-BE49-F238E27FC236}">
                <a16:creationId xmlns:a16="http://schemas.microsoft.com/office/drawing/2014/main" id="{2B88A36A-952E-BFAD-AB2E-6E7817EC6DA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53394" y="304800"/>
            <a:ext cx="8491538" cy="6248400"/>
          </a:xfr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5" descr="sandiegofire_lg_jpg">
            <a:extLst>
              <a:ext uri="{FF2B5EF4-FFF2-40B4-BE49-F238E27FC236}">
                <a16:creationId xmlns:a16="http://schemas.microsoft.com/office/drawing/2014/main" id="{7D710257-AD66-EC7E-8283-931F17E91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20154"/>
            <a:ext cx="10287000" cy="685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a:extLst>
              <a:ext uri="{FF2B5EF4-FFF2-40B4-BE49-F238E27FC236}">
                <a16:creationId xmlns:a16="http://schemas.microsoft.com/office/drawing/2014/main" id="{C8EFCFB9-AE48-E8B6-4423-DC3FCB3A1E35}"/>
              </a:ext>
            </a:extLst>
          </p:cNvPr>
          <p:cNvSpPr txBox="1">
            <a:spLocks noChangeArrowheads="1"/>
          </p:cNvSpPr>
          <p:nvPr/>
        </p:nvSpPr>
        <p:spPr bwMode="auto">
          <a:xfrm>
            <a:off x="228600" y="1600200"/>
            <a:ext cx="571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startAt="4"/>
            </a:pPr>
            <a:r>
              <a:rPr lang="en-US" altLang="en-US" sz="2400" dirty="0">
                <a:latin typeface="Calibri Light (Headings)"/>
              </a:rPr>
              <a:t>Some parts of the landscape are more vulnerable to disturbance event than others. </a:t>
            </a:r>
          </a:p>
          <a:p>
            <a:pPr eaLnBrk="1" hangingPunct="1">
              <a:spcBef>
                <a:spcPct val="0"/>
              </a:spcBef>
              <a:buFontTx/>
              <a:buAutoNum type="arabicPeriod" startAt="4"/>
            </a:pPr>
            <a:endParaRPr lang="en-US" altLang="en-US" sz="2400" dirty="0">
              <a:latin typeface="Calibri Light (Headings)"/>
            </a:endParaRPr>
          </a:p>
          <a:p>
            <a:pPr eaLnBrk="1" hangingPunct="1">
              <a:spcBef>
                <a:spcPct val="0"/>
              </a:spcBef>
              <a:buFontTx/>
              <a:buNone/>
            </a:pPr>
            <a:r>
              <a:rPr lang="en-US" altLang="en-US" sz="2400" dirty="0">
                <a:latin typeface="Calibri Light (Headings)"/>
              </a:rPr>
              <a:t>	</a:t>
            </a:r>
          </a:p>
        </p:txBody>
      </p:sp>
      <p:sp>
        <p:nvSpPr>
          <p:cNvPr id="191491" name="Rectangle 3">
            <a:extLst>
              <a:ext uri="{FF2B5EF4-FFF2-40B4-BE49-F238E27FC236}">
                <a16:creationId xmlns:a16="http://schemas.microsoft.com/office/drawing/2014/main" id="{F72DC73C-FB8C-CF4E-E137-B4848BFC8168}"/>
              </a:ext>
            </a:extLst>
          </p:cNvPr>
          <p:cNvSpPr>
            <a:spLocks noChangeArrowheads="1"/>
          </p:cNvSpPr>
          <p:nvPr/>
        </p:nvSpPr>
        <p:spPr bwMode="auto">
          <a:xfrm>
            <a:off x="1326357" y="280988"/>
            <a:ext cx="3124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dirty="0">
                <a:latin typeface="Calibri Light (Headings)"/>
              </a:rPr>
              <a:t>Principles</a:t>
            </a:r>
            <a:endParaRPr lang="en-US" altLang="en-US" sz="4000" dirty="0">
              <a:solidFill>
                <a:schemeClr val="tx2"/>
              </a:solidFill>
              <a:latin typeface="Calibri Light (Headings)"/>
            </a:endParaRPr>
          </a:p>
        </p:txBody>
      </p:sp>
      <p:pic>
        <p:nvPicPr>
          <p:cNvPr id="191492" name="Picture 1">
            <a:extLst>
              <a:ext uri="{FF2B5EF4-FFF2-40B4-BE49-F238E27FC236}">
                <a16:creationId xmlns:a16="http://schemas.microsoft.com/office/drawing/2014/main" id="{03AC15F3-2D7D-4887-F8F5-150D941515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10192"/>
            <a:ext cx="51961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2">
            <a:extLst>
              <a:ext uri="{FF2B5EF4-FFF2-40B4-BE49-F238E27FC236}">
                <a16:creationId xmlns:a16="http://schemas.microsoft.com/office/drawing/2014/main" id="{148CCD20-5CD5-602A-1180-DAF0910284D5}"/>
              </a:ext>
            </a:extLst>
          </p:cNvPr>
          <p:cNvPicPr>
            <a:picLocks noChangeAspect="1"/>
          </p:cNvPicPr>
          <p:nvPr/>
        </p:nvPicPr>
        <p:blipFill>
          <a:blip r:embed="rId4">
            <a:extLst>
              <a:ext uri="{28A0092B-C50C-407E-A947-70E740481C1C}">
                <a14:useLocalDpi xmlns:a14="http://schemas.microsoft.com/office/drawing/2010/main" val="0"/>
              </a:ext>
            </a:extLst>
          </a:blip>
          <a:srcRect b="10001"/>
          <a:stretch>
            <a:fillRect/>
          </a:stretch>
        </p:blipFill>
        <p:spPr bwMode="auto">
          <a:xfrm>
            <a:off x="6477000" y="3564591"/>
            <a:ext cx="5196138" cy="352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4" descr="stream">
            <a:extLst>
              <a:ext uri="{FF2B5EF4-FFF2-40B4-BE49-F238E27FC236}">
                <a16:creationId xmlns:a16="http://schemas.microsoft.com/office/drawing/2014/main" id="{082D1BEA-CA90-C948-5B6D-E12B8E4E4EE1}"/>
              </a:ext>
            </a:extLst>
          </p:cNvPr>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t="-1" b="270"/>
          <a:stretch/>
        </p:blipFill>
        <p:spPr>
          <a:xfrm>
            <a:off x="2057400" y="153988"/>
            <a:ext cx="8610600" cy="6475412"/>
          </a:xfr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descr="fire">
            <a:extLst>
              <a:ext uri="{FF2B5EF4-FFF2-40B4-BE49-F238E27FC236}">
                <a16:creationId xmlns:a16="http://schemas.microsoft.com/office/drawing/2014/main" id="{F74DAC02-753F-8983-24AE-14B0CC523FA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r="1266" b="36232"/>
          <a:stretch>
            <a:fillRect/>
          </a:stretch>
        </p:blipFill>
        <p:spPr>
          <a:xfrm>
            <a:off x="381000" y="914400"/>
            <a:ext cx="10893857" cy="4724400"/>
          </a:xfr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3">
            <a:extLst>
              <a:ext uri="{FF2B5EF4-FFF2-40B4-BE49-F238E27FC236}">
                <a16:creationId xmlns:a16="http://schemas.microsoft.com/office/drawing/2014/main" id="{BB8D87AB-2D12-7B9F-6785-B22BC8913B0E}"/>
              </a:ext>
            </a:extLst>
          </p:cNvPr>
          <p:cNvSpPr txBox="1">
            <a:spLocks noChangeArrowheads="1"/>
          </p:cNvSpPr>
          <p:nvPr/>
        </p:nvSpPr>
        <p:spPr bwMode="auto">
          <a:xfrm>
            <a:off x="457200" y="1557338"/>
            <a:ext cx="11277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Calibri Light (Headings)"/>
                <a:cs typeface="Arial" panose="020B0604020202020204" pitchFamily="34" charset="0"/>
              </a:rPr>
              <a:t>5.  The extent to which a disturbance has been historically prevalent for an area determines species responses, abundance, and evolution.  </a:t>
            </a:r>
          </a:p>
          <a:p>
            <a:pPr eaLnBrk="1" hangingPunct="1">
              <a:spcBef>
                <a:spcPct val="0"/>
              </a:spcBef>
              <a:buFontTx/>
              <a:buNone/>
            </a:pPr>
            <a:endParaRPr lang="en-US" altLang="en-US" sz="2400" dirty="0">
              <a:latin typeface="Calibri Light (Headings)"/>
              <a:cs typeface="Arial" panose="020B0604020202020204" pitchFamily="34" charset="0"/>
            </a:endParaRPr>
          </a:p>
          <a:p>
            <a:pPr eaLnBrk="1" hangingPunct="1">
              <a:spcBef>
                <a:spcPct val="0"/>
              </a:spcBef>
              <a:buFontTx/>
              <a:buNone/>
            </a:pPr>
            <a:endParaRPr lang="en-US" altLang="en-US" sz="2400" dirty="0">
              <a:latin typeface="Calibri Light (Headings)"/>
              <a:cs typeface="Arial" panose="020B0604020202020204" pitchFamily="34" charset="0"/>
            </a:endParaRPr>
          </a:p>
          <a:p>
            <a:pPr eaLnBrk="1" hangingPunct="1">
              <a:spcBef>
                <a:spcPct val="0"/>
              </a:spcBef>
              <a:buFontTx/>
              <a:buNone/>
            </a:pPr>
            <a:endParaRPr lang="en-US" altLang="en-US" sz="2400" dirty="0">
              <a:latin typeface="Calibri Light (Headings)"/>
              <a:cs typeface="Arial" panose="020B0604020202020204" pitchFamily="34" charset="0"/>
            </a:endParaRPr>
          </a:p>
          <a:p>
            <a:pPr eaLnBrk="1" hangingPunct="1">
              <a:spcBef>
                <a:spcPct val="0"/>
              </a:spcBef>
              <a:buFontTx/>
              <a:buNone/>
            </a:pPr>
            <a:endParaRPr lang="en-US" altLang="en-US" sz="2400" dirty="0">
              <a:latin typeface="Calibri Light (Headings)"/>
              <a:cs typeface="Arial" panose="020B0604020202020204" pitchFamily="34" charset="0"/>
            </a:endParaRPr>
          </a:p>
          <a:p>
            <a:pPr eaLnBrk="1" hangingPunct="1">
              <a:spcBef>
                <a:spcPct val="0"/>
              </a:spcBef>
              <a:buFontTx/>
              <a:buNone/>
            </a:pPr>
            <a:endParaRPr lang="en-US" altLang="en-US" sz="2400" dirty="0">
              <a:latin typeface="Calibri Light (Headings)"/>
              <a:cs typeface="Arial" panose="020B0604020202020204" pitchFamily="34" charset="0"/>
            </a:endParaRPr>
          </a:p>
          <a:p>
            <a:pPr eaLnBrk="1" hangingPunct="1">
              <a:spcBef>
                <a:spcPct val="0"/>
              </a:spcBef>
              <a:buFontTx/>
              <a:buNone/>
            </a:pPr>
            <a:endParaRPr lang="en-US" altLang="en-US" sz="2400" dirty="0">
              <a:latin typeface="Calibri Light (Headings)"/>
              <a:cs typeface="Arial" panose="020B0604020202020204" pitchFamily="34" charset="0"/>
            </a:endParaRPr>
          </a:p>
          <a:p>
            <a:pPr eaLnBrk="1" hangingPunct="1">
              <a:spcBef>
                <a:spcPct val="0"/>
              </a:spcBef>
              <a:buFontTx/>
              <a:buNone/>
            </a:pPr>
            <a:endParaRPr lang="en-US" altLang="en-US" sz="2400" dirty="0">
              <a:latin typeface="Calibri Light (Headings)"/>
              <a:cs typeface="Arial" panose="020B0604020202020204" pitchFamily="34" charset="0"/>
            </a:endParaRPr>
          </a:p>
          <a:p>
            <a:pPr eaLnBrk="1" hangingPunct="1">
              <a:spcBef>
                <a:spcPct val="0"/>
              </a:spcBef>
              <a:buFontTx/>
              <a:buNone/>
            </a:pPr>
            <a:endParaRPr lang="en-US" altLang="en-US" sz="2400" dirty="0">
              <a:latin typeface="Calibri Light (Headings)"/>
              <a:cs typeface="Arial" panose="020B0604020202020204" pitchFamily="34" charset="0"/>
            </a:endParaRPr>
          </a:p>
        </p:txBody>
      </p:sp>
      <p:sp>
        <p:nvSpPr>
          <p:cNvPr id="197635" name="Rectangle 4">
            <a:extLst>
              <a:ext uri="{FF2B5EF4-FFF2-40B4-BE49-F238E27FC236}">
                <a16:creationId xmlns:a16="http://schemas.microsoft.com/office/drawing/2014/main" id="{73A48936-087D-0207-FF75-E5AA9A59596C}"/>
              </a:ext>
            </a:extLst>
          </p:cNvPr>
          <p:cNvSpPr>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dirty="0">
                <a:latin typeface="Calibri Light (Headings)"/>
                <a:cs typeface="Arial" panose="020B0604020202020204" pitchFamily="34" charset="0"/>
              </a:rPr>
              <a:t>Principles</a:t>
            </a:r>
            <a:endParaRPr lang="en-US" altLang="en-US" sz="4000" dirty="0">
              <a:solidFill>
                <a:schemeClr val="tx2"/>
              </a:solidFill>
              <a:latin typeface="Calibri Light (Headings)"/>
              <a:cs typeface="Arial" panose="020B0604020202020204" pitchFamily="34" charset="0"/>
            </a:endParaRPr>
          </a:p>
        </p:txBody>
      </p:sp>
      <p:pic>
        <p:nvPicPr>
          <p:cNvPr id="197636" name="Picture 2" descr="Clearwater">
            <a:extLst>
              <a:ext uri="{FF2B5EF4-FFF2-40B4-BE49-F238E27FC236}">
                <a16:creationId xmlns:a16="http://schemas.microsoft.com/office/drawing/2014/main" id="{1E556708-6513-CE2B-692E-A7CB8A2DC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216" r="9279"/>
          <a:stretch>
            <a:fillRect/>
          </a:stretch>
        </p:blipFill>
        <p:spPr bwMode="auto">
          <a:xfrm>
            <a:off x="1981200" y="2895600"/>
            <a:ext cx="3522663"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Rectangle 1028">
            <a:extLst>
              <a:ext uri="{FF2B5EF4-FFF2-40B4-BE49-F238E27FC236}">
                <a16:creationId xmlns:a16="http://schemas.microsoft.com/office/drawing/2014/main" id="{772ABABF-09B5-64A0-3795-823480F897BD}"/>
              </a:ext>
            </a:extLst>
          </p:cNvPr>
          <p:cNvSpPr>
            <a:spLocks noChangeArrowheads="1"/>
          </p:cNvSpPr>
          <p:nvPr/>
        </p:nvSpPr>
        <p:spPr bwMode="auto">
          <a:xfrm>
            <a:off x="1828800" y="2743200"/>
            <a:ext cx="2590800" cy="4000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Volcanic eruptions</a:t>
            </a:r>
          </a:p>
        </p:txBody>
      </p:sp>
      <p:pic>
        <p:nvPicPr>
          <p:cNvPr id="197638" name="Picture 2">
            <a:extLst>
              <a:ext uri="{FF2B5EF4-FFF2-40B4-BE49-F238E27FC236}">
                <a16:creationId xmlns:a16="http://schemas.microsoft.com/office/drawing/2014/main" id="{4A69B8A9-F92A-0553-1221-A258BFAE4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018" b="35316"/>
          <a:stretch>
            <a:fillRect/>
          </a:stretch>
        </p:blipFill>
        <p:spPr bwMode="auto">
          <a:xfrm>
            <a:off x="5943600" y="2819400"/>
            <a:ext cx="403860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Rectangle 6">
            <a:extLst>
              <a:ext uri="{FF2B5EF4-FFF2-40B4-BE49-F238E27FC236}">
                <a16:creationId xmlns:a16="http://schemas.microsoft.com/office/drawing/2014/main" id="{48670E2E-FECF-61B8-0D3B-2E886D559235}"/>
              </a:ext>
            </a:extLst>
          </p:cNvPr>
          <p:cNvSpPr>
            <a:spLocks noChangeArrowheads="1"/>
          </p:cNvSpPr>
          <p:nvPr/>
        </p:nvSpPr>
        <p:spPr bwMode="auto">
          <a:xfrm>
            <a:off x="5638800" y="2743200"/>
            <a:ext cx="2178160" cy="40011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Natural fire regime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FE2191EF-F5D5-9518-6841-4E7CA3A84ACD}"/>
              </a:ext>
            </a:extLst>
          </p:cNvPr>
          <p:cNvSpPr>
            <a:spLocks noGrp="1" noChangeArrowheads="1"/>
          </p:cNvSpPr>
          <p:nvPr>
            <p:ph type="title" idx="4294967295"/>
          </p:nvPr>
        </p:nvSpPr>
        <p:spPr>
          <a:xfrm>
            <a:off x="-571500" y="316667"/>
            <a:ext cx="6248400" cy="1143000"/>
          </a:xfrm>
        </p:spPr>
        <p:txBody>
          <a:bodyPr/>
          <a:lstStyle/>
          <a:p>
            <a:pPr eaLnBrk="1" hangingPunct="1"/>
            <a:r>
              <a:rPr lang="en-US" altLang="en-US" dirty="0"/>
              <a:t>Disturbance </a:t>
            </a:r>
            <a:br>
              <a:rPr lang="en-US" altLang="en-US" dirty="0"/>
            </a:br>
            <a:r>
              <a:rPr lang="en-US" altLang="en-US" dirty="0"/>
              <a:t>definitions</a:t>
            </a:r>
          </a:p>
        </p:txBody>
      </p:sp>
      <p:sp>
        <p:nvSpPr>
          <p:cNvPr id="8195" name="Text Box 4">
            <a:extLst>
              <a:ext uri="{FF2B5EF4-FFF2-40B4-BE49-F238E27FC236}">
                <a16:creationId xmlns:a16="http://schemas.microsoft.com/office/drawing/2014/main" id="{F810E336-A520-E4A1-8A15-36C5D47F4D39}"/>
              </a:ext>
            </a:extLst>
          </p:cNvPr>
          <p:cNvSpPr txBox="1">
            <a:spLocks noChangeArrowheads="1"/>
          </p:cNvSpPr>
          <p:nvPr/>
        </p:nvSpPr>
        <p:spPr bwMode="auto">
          <a:xfrm>
            <a:off x="457200" y="1595021"/>
            <a:ext cx="4191000" cy="4893647"/>
          </a:xfrm>
          <a:prstGeom prst="rect">
            <a:avLst/>
          </a:prstGeom>
          <a:no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defRPr/>
            </a:pPr>
            <a:r>
              <a:rPr lang="en-US" altLang="en-US" sz="2400" dirty="0">
                <a:latin typeface="+mj-lt"/>
              </a:rPr>
              <a:t>Demographic: event that results in the death of one or more dominant individuals</a:t>
            </a:r>
          </a:p>
          <a:p>
            <a:pPr eaLnBrk="1" hangingPunct="1">
              <a:spcBef>
                <a:spcPct val="0"/>
              </a:spcBef>
              <a:defRPr/>
            </a:pPr>
            <a:endParaRPr lang="en-US" altLang="en-US" sz="2400" dirty="0">
              <a:latin typeface="+mj-lt"/>
            </a:endParaRPr>
          </a:p>
          <a:p>
            <a:pPr eaLnBrk="1" hangingPunct="1">
              <a:spcBef>
                <a:spcPct val="0"/>
              </a:spcBef>
              <a:defRPr/>
            </a:pPr>
            <a:r>
              <a:rPr lang="en-US" altLang="en-US" sz="2400" dirty="0">
                <a:latin typeface="+mj-lt"/>
              </a:rPr>
              <a:t>Ecosystem: event that releases a previously unused resource</a:t>
            </a:r>
          </a:p>
          <a:p>
            <a:pPr marL="0" indent="0" eaLnBrk="1" hangingPunct="1">
              <a:spcBef>
                <a:spcPct val="0"/>
              </a:spcBef>
              <a:buFontTx/>
              <a:buNone/>
              <a:defRPr/>
            </a:pPr>
            <a:endParaRPr lang="en-US" altLang="en-US" sz="2400" dirty="0">
              <a:latin typeface="+mj-lt"/>
            </a:endParaRPr>
          </a:p>
          <a:p>
            <a:pPr eaLnBrk="1" hangingPunct="1">
              <a:spcBef>
                <a:spcPct val="0"/>
              </a:spcBef>
              <a:defRPr/>
            </a:pPr>
            <a:r>
              <a:rPr lang="en-US" altLang="en-US" sz="2400" dirty="0">
                <a:latin typeface="+mj-lt"/>
              </a:rPr>
              <a:t>Community: event that results in the alteration of the composition or structure of the biota</a:t>
            </a:r>
          </a:p>
          <a:p>
            <a:pPr eaLnBrk="1" hangingPunct="1">
              <a:spcBef>
                <a:spcPct val="0"/>
              </a:spcBef>
              <a:defRPr/>
            </a:pPr>
            <a:endParaRPr lang="en-US" altLang="en-US" sz="2400" dirty="0">
              <a:latin typeface="+mj-lt"/>
            </a:endParaRPr>
          </a:p>
        </p:txBody>
      </p:sp>
      <p:pic>
        <p:nvPicPr>
          <p:cNvPr id="47108" name="Picture 2">
            <a:extLst>
              <a:ext uri="{FF2B5EF4-FFF2-40B4-BE49-F238E27FC236}">
                <a16:creationId xmlns:a16="http://schemas.microsoft.com/office/drawing/2014/main" id="{D5114438-0B8A-A245-F729-109EBD9E2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927" t="14999" r="20811" b="5000"/>
          <a:stretch>
            <a:fillRect/>
          </a:stretch>
        </p:blipFill>
        <p:spPr bwMode="auto">
          <a:xfrm>
            <a:off x="4495800" y="452021"/>
            <a:ext cx="27432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4">
            <a:extLst>
              <a:ext uri="{FF2B5EF4-FFF2-40B4-BE49-F238E27FC236}">
                <a16:creationId xmlns:a16="http://schemas.microsoft.com/office/drawing/2014/main" id="{00B272E4-0948-A591-FC76-1163B75EB9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62"/>
          <a:stretch/>
        </p:blipFill>
        <p:spPr>
          <a:xfrm>
            <a:off x="7239000" y="1166018"/>
            <a:ext cx="4953000" cy="4525963"/>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4">
            <a:extLst>
              <a:ext uri="{FF2B5EF4-FFF2-40B4-BE49-F238E27FC236}">
                <a16:creationId xmlns:a16="http://schemas.microsoft.com/office/drawing/2014/main" id="{6AF6B6F0-BDE8-8654-8C93-AD54D4381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26" t="12621" r="10008"/>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Text Box 5">
            <a:extLst>
              <a:ext uri="{FF2B5EF4-FFF2-40B4-BE49-F238E27FC236}">
                <a16:creationId xmlns:a16="http://schemas.microsoft.com/office/drawing/2014/main" id="{E18F84FB-4E9F-5F08-FA3D-1430E95D377F}"/>
              </a:ext>
            </a:extLst>
          </p:cNvPr>
          <p:cNvSpPr txBox="1">
            <a:spLocks noChangeArrowheads="1"/>
          </p:cNvSpPr>
          <p:nvPr/>
        </p:nvSpPr>
        <p:spPr bwMode="auto">
          <a:xfrm>
            <a:off x="7543800" y="5638800"/>
            <a:ext cx="2743200" cy="70802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alibri Light (Headings)"/>
              </a:rPr>
              <a:t>Seasonal inundation in the Pantanal</a:t>
            </a:r>
          </a:p>
        </p:txBody>
      </p:sp>
      <p:pic>
        <p:nvPicPr>
          <p:cNvPr id="199684" name="Picture 3">
            <a:extLst>
              <a:ext uri="{FF2B5EF4-FFF2-40B4-BE49-F238E27FC236}">
                <a16:creationId xmlns:a16="http://schemas.microsoft.com/office/drawing/2014/main" id="{1D3E9502-CB5E-05F5-DD91-FB9B6AF5A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259138"/>
            <a:ext cx="480060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2">
            <a:extLst>
              <a:ext uri="{FF2B5EF4-FFF2-40B4-BE49-F238E27FC236}">
                <a16:creationId xmlns:a16="http://schemas.microsoft.com/office/drawing/2014/main" id="{AC018F65-73AB-F71A-6672-B93642D7BF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8" descr="volcanoHawaii">
            <a:extLst>
              <a:ext uri="{FF2B5EF4-FFF2-40B4-BE49-F238E27FC236}">
                <a16:creationId xmlns:a16="http://schemas.microsoft.com/office/drawing/2014/main" id="{4A3A198E-1FA3-57E2-3E4E-04865740F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0638"/>
            <a:ext cx="536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35A66091-F886-EC37-58BD-142BB7AC70C6}"/>
              </a:ext>
            </a:extLst>
          </p:cNvPr>
          <p:cNvSpPr>
            <a:spLocks noGrp="1" noChangeArrowheads="1"/>
          </p:cNvSpPr>
          <p:nvPr>
            <p:ph type="title"/>
          </p:nvPr>
        </p:nvSpPr>
        <p:spPr>
          <a:xfrm>
            <a:off x="-1981200" y="365782"/>
            <a:ext cx="10111619" cy="1158218"/>
          </a:xfrm>
        </p:spPr>
        <p:txBody>
          <a:bodyPr/>
          <a:lstStyle/>
          <a:p>
            <a:pPr eaLnBrk="1" hangingPunct="1"/>
            <a:r>
              <a:rPr lang="en-US" altLang="en-US" sz="4000" dirty="0">
                <a:latin typeface="Calibri Light (Headings)"/>
              </a:rPr>
              <a:t>Principles</a:t>
            </a:r>
          </a:p>
        </p:txBody>
      </p:sp>
      <p:sp>
        <p:nvSpPr>
          <p:cNvPr id="202755" name="Text Box 3">
            <a:extLst>
              <a:ext uri="{FF2B5EF4-FFF2-40B4-BE49-F238E27FC236}">
                <a16:creationId xmlns:a16="http://schemas.microsoft.com/office/drawing/2014/main" id="{C6E5A6E7-3545-1EF4-F681-817F07970C89}"/>
              </a:ext>
            </a:extLst>
          </p:cNvPr>
          <p:cNvSpPr txBox="1">
            <a:spLocks noChangeArrowheads="1"/>
          </p:cNvSpPr>
          <p:nvPr/>
        </p:nvSpPr>
        <p:spPr bwMode="auto">
          <a:xfrm>
            <a:off x="670561" y="1732844"/>
            <a:ext cx="637031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startAt="6"/>
            </a:pPr>
            <a:r>
              <a:rPr lang="en-US" altLang="en-US" sz="2400" dirty="0">
                <a:latin typeface="Calibri Light (Headings)"/>
              </a:rPr>
              <a:t>Natural disturbance is not necessarily a disaster</a:t>
            </a:r>
          </a:p>
          <a:p>
            <a:pPr eaLnBrk="1" hangingPunct="1">
              <a:spcBef>
                <a:spcPct val="0"/>
              </a:spcBef>
              <a:buFontTx/>
              <a:buNone/>
            </a:pPr>
            <a:endParaRPr lang="en-US" altLang="en-US" sz="2400" dirty="0">
              <a:latin typeface="Calibri Light (Headings)"/>
            </a:endParaRPr>
          </a:p>
          <a:p>
            <a:pPr eaLnBrk="1" hangingPunct="1">
              <a:spcBef>
                <a:spcPct val="0"/>
              </a:spcBef>
              <a:buFontTx/>
              <a:buNone/>
            </a:pPr>
            <a:endParaRPr lang="en-US" altLang="en-US" sz="2400" dirty="0">
              <a:latin typeface="Calibri Light (Headings)"/>
            </a:endParaRPr>
          </a:p>
        </p:txBody>
      </p:sp>
      <p:pic>
        <p:nvPicPr>
          <p:cNvPr id="202756" name="Picture 5">
            <a:extLst>
              <a:ext uri="{FF2B5EF4-FFF2-40B4-BE49-F238E27FC236}">
                <a16:creationId xmlns:a16="http://schemas.microsoft.com/office/drawing/2014/main" id="{16E3F0CC-66C1-993A-F772-AC0B05A10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0" y="244158"/>
            <a:ext cx="4480559" cy="643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9">
            <a:extLst>
              <a:ext uri="{FF2B5EF4-FFF2-40B4-BE49-F238E27FC236}">
                <a16:creationId xmlns:a16="http://schemas.microsoft.com/office/drawing/2014/main" id="{11B72C84-0010-66A4-04B2-A86C112B4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703951"/>
            <a:ext cx="5715000" cy="378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E446A1F7-EAAF-ADB1-CBFA-AEF6FB2F305D}"/>
              </a:ext>
            </a:extLst>
          </p:cNvPr>
          <p:cNvSpPr>
            <a:spLocks noGrp="1" noChangeArrowheads="1"/>
          </p:cNvSpPr>
          <p:nvPr>
            <p:ph type="title"/>
          </p:nvPr>
        </p:nvSpPr>
        <p:spPr>
          <a:xfrm>
            <a:off x="609600" y="274638"/>
            <a:ext cx="5791200" cy="1143000"/>
          </a:xfrm>
        </p:spPr>
        <p:txBody>
          <a:bodyPr/>
          <a:lstStyle/>
          <a:p>
            <a:pPr eaLnBrk="1" hangingPunct="1"/>
            <a:r>
              <a:rPr lang="en-US" altLang="en-US" sz="4000" dirty="0">
                <a:latin typeface="Calibri Light (Headings)"/>
              </a:rPr>
              <a:t>Principles</a:t>
            </a:r>
          </a:p>
        </p:txBody>
      </p:sp>
      <p:sp>
        <p:nvSpPr>
          <p:cNvPr id="204804" name="Text Box 3">
            <a:extLst>
              <a:ext uri="{FF2B5EF4-FFF2-40B4-BE49-F238E27FC236}">
                <a16:creationId xmlns:a16="http://schemas.microsoft.com/office/drawing/2014/main" id="{077DBDCE-68FE-FB65-D6DA-1BA0CD9C3080}"/>
              </a:ext>
            </a:extLst>
          </p:cNvPr>
          <p:cNvSpPr txBox="1">
            <a:spLocks noChangeArrowheads="1"/>
          </p:cNvSpPr>
          <p:nvPr/>
        </p:nvSpPr>
        <p:spPr bwMode="auto">
          <a:xfrm>
            <a:off x="457200" y="1752600"/>
            <a:ext cx="464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startAt="7"/>
            </a:pPr>
            <a:r>
              <a:rPr lang="en-US" altLang="en-US" sz="2400" dirty="0">
                <a:latin typeface="Calibri Light (Headings)"/>
              </a:rPr>
              <a:t>Resource extraction practices can mimic natural disturbances to lessen impacts.  Selective logging and limiting the size of clear cuts are an attempt to mimic natural disturbances</a:t>
            </a:r>
          </a:p>
        </p:txBody>
      </p:sp>
      <p:pic>
        <p:nvPicPr>
          <p:cNvPr id="3" name="Picture 6">
            <a:extLst>
              <a:ext uri="{FF2B5EF4-FFF2-40B4-BE49-F238E27FC236}">
                <a16:creationId xmlns:a16="http://schemas.microsoft.com/office/drawing/2014/main" id="{0DCCA2D9-D03F-6738-F818-DC0F57C71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67056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3">
            <a:extLst>
              <a:ext uri="{FF2B5EF4-FFF2-40B4-BE49-F238E27FC236}">
                <a16:creationId xmlns:a16="http://schemas.microsoft.com/office/drawing/2014/main" id="{8533540A-6A46-9646-2E3D-F856F13222EB}"/>
              </a:ext>
            </a:extLst>
          </p:cNvPr>
          <p:cNvSpPr txBox="1">
            <a:spLocks noChangeArrowheads="1"/>
          </p:cNvSpPr>
          <p:nvPr/>
        </p:nvSpPr>
        <p:spPr bwMode="auto">
          <a:xfrm>
            <a:off x="660000" y="1600200"/>
            <a:ext cx="1109694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startAt="8"/>
            </a:pPr>
            <a:r>
              <a:rPr lang="en-US" altLang="en-US" sz="2400" dirty="0">
                <a:latin typeface="Calibri Light (Headings)"/>
              </a:rPr>
              <a:t>Disturbances rarely act alone. They often act in synergism with each other</a:t>
            </a:r>
          </a:p>
          <a:p>
            <a:pPr eaLnBrk="1" hangingPunct="1">
              <a:spcBef>
                <a:spcPct val="0"/>
              </a:spcBef>
              <a:buFontTx/>
              <a:buNone/>
            </a:pPr>
            <a:endParaRPr lang="en-US" altLang="en-US" sz="2400" dirty="0">
              <a:latin typeface="Calibri Light (Headings)"/>
            </a:endParaRPr>
          </a:p>
          <a:p>
            <a:pPr eaLnBrk="1" hangingPunct="1">
              <a:spcBef>
                <a:spcPct val="0"/>
              </a:spcBef>
              <a:buFontTx/>
              <a:buNone/>
            </a:pPr>
            <a:endParaRPr lang="en-US" altLang="en-US" sz="2400" dirty="0">
              <a:latin typeface="Calibri Light (Headings)"/>
            </a:endParaRPr>
          </a:p>
          <a:p>
            <a:pPr eaLnBrk="1" hangingPunct="1">
              <a:spcBef>
                <a:spcPct val="0"/>
              </a:spcBef>
              <a:buFontTx/>
              <a:buNone/>
            </a:pPr>
            <a:endParaRPr lang="en-US" altLang="en-US" sz="2400" dirty="0">
              <a:latin typeface="Calibri Light (Headings)"/>
            </a:endParaRPr>
          </a:p>
          <a:p>
            <a:pPr eaLnBrk="1" hangingPunct="1">
              <a:spcBef>
                <a:spcPct val="0"/>
              </a:spcBef>
              <a:buFontTx/>
              <a:buNone/>
            </a:pPr>
            <a:endParaRPr lang="en-US" altLang="en-US" sz="2400" dirty="0">
              <a:latin typeface="Calibri Light (Headings)"/>
            </a:endParaRPr>
          </a:p>
          <a:p>
            <a:pPr eaLnBrk="1" hangingPunct="1">
              <a:spcBef>
                <a:spcPct val="0"/>
              </a:spcBef>
              <a:buFontTx/>
              <a:buNone/>
            </a:pPr>
            <a:endParaRPr lang="en-US" altLang="en-US" sz="2400" dirty="0">
              <a:latin typeface="Calibri Light (Headings)"/>
            </a:endParaRPr>
          </a:p>
          <a:p>
            <a:pPr eaLnBrk="1" hangingPunct="1">
              <a:spcBef>
                <a:spcPct val="0"/>
              </a:spcBef>
              <a:buFontTx/>
              <a:buNone/>
            </a:pPr>
            <a:endParaRPr lang="en-US" altLang="en-US" sz="2400" dirty="0">
              <a:latin typeface="Calibri Light (Headings)"/>
            </a:endParaRPr>
          </a:p>
          <a:p>
            <a:pPr eaLnBrk="1" hangingPunct="1">
              <a:spcBef>
                <a:spcPct val="0"/>
              </a:spcBef>
              <a:buFontTx/>
              <a:buNone/>
            </a:pPr>
            <a:endParaRPr lang="en-US" altLang="en-US" sz="2400" dirty="0">
              <a:latin typeface="Calibri Light (Headings)"/>
            </a:endParaRPr>
          </a:p>
          <a:p>
            <a:pPr eaLnBrk="1" hangingPunct="1">
              <a:spcBef>
                <a:spcPct val="0"/>
              </a:spcBef>
              <a:buFontTx/>
              <a:buNone/>
            </a:pPr>
            <a:endParaRPr lang="en-US" altLang="en-US" sz="2400" dirty="0">
              <a:latin typeface="Calibri Light (Headings)"/>
            </a:endParaRPr>
          </a:p>
        </p:txBody>
      </p:sp>
      <p:sp>
        <p:nvSpPr>
          <p:cNvPr id="208899" name="Rectangle 4">
            <a:extLst>
              <a:ext uri="{FF2B5EF4-FFF2-40B4-BE49-F238E27FC236}">
                <a16:creationId xmlns:a16="http://schemas.microsoft.com/office/drawing/2014/main" id="{55E63C6D-0B74-9946-A90F-3DB3AC3BBAB8}"/>
              </a:ext>
            </a:extLst>
          </p:cNvPr>
          <p:cNvSpPr>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dirty="0">
                <a:latin typeface="Calibri Light (Headings)"/>
              </a:rPr>
              <a:t>Principles</a:t>
            </a:r>
            <a:endParaRPr lang="en-US" altLang="en-US" sz="4000" dirty="0">
              <a:solidFill>
                <a:schemeClr val="tx2"/>
              </a:solidFill>
              <a:latin typeface="Calibri Light (Headings)"/>
            </a:endParaRPr>
          </a:p>
        </p:txBody>
      </p:sp>
      <p:pic>
        <p:nvPicPr>
          <p:cNvPr id="208900" name="Picture 5" descr="California mudslide">
            <a:extLst>
              <a:ext uri="{FF2B5EF4-FFF2-40B4-BE49-F238E27FC236}">
                <a16:creationId xmlns:a16="http://schemas.microsoft.com/office/drawing/2014/main" id="{9AC8510C-2709-D819-77D1-7D2858D19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667000"/>
            <a:ext cx="6496380" cy="375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1" name="Picture 2">
            <a:extLst>
              <a:ext uri="{FF2B5EF4-FFF2-40B4-BE49-F238E27FC236}">
                <a16:creationId xmlns:a16="http://schemas.microsoft.com/office/drawing/2014/main" id="{9993D7D9-8933-1A8B-8066-5BAFC92A5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56" y="2690019"/>
            <a:ext cx="5726674" cy="373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4" descr="slopes">
            <a:extLst>
              <a:ext uri="{FF2B5EF4-FFF2-40B4-BE49-F238E27FC236}">
                <a16:creationId xmlns:a16="http://schemas.microsoft.com/office/drawing/2014/main" id="{8D846D4F-6572-0A9F-263B-2CC753B1D61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33400" y="227837"/>
            <a:ext cx="11125200" cy="6253533"/>
          </a:xfr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a:extLst>
              <a:ext uri="{FF2B5EF4-FFF2-40B4-BE49-F238E27FC236}">
                <a16:creationId xmlns:a16="http://schemas.microsoft.com/office/drawing/2014/main" id="{56F2D388-1377-D437-D976-0A634CD4B90E}"/>
              </a:ext>
            </a:extLst>
          </p:cNvPr>
          <p:cNvSpPr>
            <a:spLocks noGrp="1" noChangeArrowheads="1"/>
          </p:cNvSpPr>
          <p:nvPr>
            <p:ph type="title"/>
          </p:nvPr>
        </p:nvSpPr>
        <p:spPr>
          <a:xfrm>
            <a:off x="1981200" y="422275"/>
            <a:ext cx="8229600" cy="1143000"/>
          </a:xfrm>
        </p:spPr>
        <p:txBody>
          <a:bodyPr/>
          <a:lstStyle/>
          <a:p>
            <a:pPr eaLnBrk="1" hangingPunct="1"/>
            <a:r>
              <a:rPr lang="en-US" altLang="en-US" sz="3600" dirty="0">
                <a:latin typeface="Calibri Light (Headings)"/>
                <a:cs typeface="Arial" panose="020B0604020202020204" pitchFamily="34" charset="0"/>
              </a:rPr>
              <a:t>Coupled  fire-geomorphic disturbance in chaparral vegetation</a:t>
            </a:r>
          </a:p>
        </p:txBody>
      </p:sp>
      <p:sp>
        <p:nvSpPr>
          <p:cNvPr id="212995" name="Content Placeholder 2">
            <a:extLst>
              <a:ext uri="{FF2B5EF4-FFF2-40B4-BE49-F238E27FC236}">
                <a16:creationId xmlns:a16="http://schemas.microsoft.com/office/drawing/2014/main" id="{8DF619B1-D04F-342F-DE2D-0EB2A8BE2E0D}"/>
              </a:ext>
            </a:extLst>
          </p:cNvPr>
          <p:cNvSpPr>
            <a:spLocks noGrp="1" noChangeArrowheads="1"/>
          </p:cNvSpPr>
          <p:nvPr>
            <p:ph idx="1"/>
          </p:nvPr>
        </p:nvSpPr>
        <p:spPr>
          <a:xfrm>
            <a:off x="685800" y="2209800"/>
            <a:ext cx="10744200" cy="4525963"/>
          </a:xfrm>
        </p:spPr>
        <p:txBody>
          <a:bodyPr/>
          <a:lstStyle/>
          <a:p>
            <a:pPr eaLnBrk="1" hangingPunct="1">
              <a:tabLst>
                <a:tab pos="573088" algn="l"/>
              </a:tabLst>
            </a:pPr>
            <a:r>
              <a:rPr lang="en-US" altLang="en-US" sz="2800" dirty="0">
                <a:latin typeface="Calibri Light (Headings)"/>
                <a:cs typeface="Arial" panose="020B0604020202020204" pitchFamily="34" charset="0"/>
              </a:rPr>
              <a:t>Chaparral vegetation is fire-adapted</a:t>
            </a:r>
          </a:p>
          <a:p>
            <a:pPr eaLnBrk="1" hangingPunct="1">
              <a:tabLst>
                <a:tab pos="573088" algn="l"/>
              </a:tabLst>
            </a:pPr>
            <a:r>
              <a:rPr lang="en-US" altLang="en-US" sz="2800" dirty="0">
                <a:latin typeface="Calibri Light (Headings)"/>
                <a:cs typeface="Arial" panose="020B0604020202020204" pitchFamily="34" charset="0"/>
              </a:rPr>
              <a:t>Fuels accumulate and result in fire</a:t>
            </a:r>
          </a:p>
          <a:p>
            <a:pPr eaLnBrk="1" hangingPunct="1">
              <a:tabLst>
                <a:tab pos="573088" algn="l"/>
              </a:tabLst>
            </a:pPr>
            <a:r>
              <a:rPr lang="en-US" altLang="en-US" sz="2800" dirty="0">
                <a:latin typeface="Calibri Light (Headings)"/>
                <a:cs typeface="Arial" panose="020B0604020202020204" pitchFamily="34" charset="0"/>
              </a:rPr>
              <a:t>Some water-repellant oils translocate to subsurface of soil </a:t>
            </a:r>
          </a:p>
          <a:p>
            <a:pPr eaLnBrk="1" hangingPunct="1">
              <a:tabLst>
                <a:tab pos="573088" algn="l"/>
              </a:tabLst>
            </a:pPr>
            <a:r>
              <a:rPr lang="en-US" altLang="en-US" sz="2800" dirty="0">
                <a:latin typeface="Calibri Light (Headings)"/>
                <a:cs typeface="Arial" panose="020B0604020202020204" pitchFamily="34" charset="0"/>
              </a:rPr>
              <a:t>This layer acts like wax-paper; water will not infiltrate soil</a:t>
            </a:r>
          </a:p>
          <a:p>
            <a:pPr eaLnBrk="1" hangingPunct="1">
              <a:tabLst>
                <a:tab pos="573088" algn="l"/>
              </a:tabLst>
            </a:pPr>
            <a:r>
              <a:rPr lang="en-US" altLang="en-US" sz="2800" dirty="0">
                <a:latin typeface="Calibri Light (Headings)"/>
                <a:cs typeface="Arial" panose="020B0604020202020204" pitchFamily="34" charset="0"/>
              </a:rPr>
              <a:t>Runoff and erosion increases in a positive feedback</a:t>
            </a:r>
          </a:p>
          <a:p>
            <a:pPr eaLnBrk="1" hangingPunct="1">
              <a:tabLst>
                <a:tab pos="573088" algn="l"/>
              </a:tabLst>
            </a:pPr>
            <a:r>
              <a:rPr lang="en-US" altLang="en-US" sz="2800" dirty="0">
                <a:latin typeface="Calibri Light (Headings)"/>
                <a:cs typeface="Arial" panose="020B0604020202020204" pitchFamily="34" charset="0"/>
              </a:rPr>
              <a:t>Mudflows more extensive in El Nino years that follow an active wildfire season.</a:t>
            </a:r>
            <a:endParaRPr lang="en-US" altLang="en-US" sz="2800" dirty="0">
              <a:latin typeface="Calibri Light (Heading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2" name="Picture 8" descr="forest_fire%5BHR%5D">
            <a:extLst>
              <a:ext uri="{FF2B5EF4-FFF2-40B4-BE49-F238E27FC236}">
                <a16:creationId xmlns:a16="http://schemas.microsoft.com/office/drawing/2014/main" id="{E673BFC7-B3BB-25FC-3E05-26D7BD5FADD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4840" y="0"/>
            <a:ext cx="11125199" cy="6867839"/>
          </a:xfrm>
          <a:noFill/>
        </p:spPr>
      </p:pic>
      <p:sp>
        <p:nvSpPr>
          <p:cNvPr id="217090" name="Text Box 3">
            <a:extLst>
              <a:ext uri="{FF2B5EF4-FFF2-40B4-BE49-F238E27FC236}">
                <a16:creationId xmlns:a16="http://schemas.microsoft.com/office/drawing/2014/main" id="{3C9DE489-E8DA-F972-9BC0-208DE90732AD}"/>
              </a:ext>
            </a:extLst>
          </p:cNvPr>
          <p:cNvSpPr txBox="1">
            <a:spLocks noChangeArrowheads="1"/>
          </p:cNvSpPr>
          <p:nvPr/>
        </p:nvSpPr>
        <p:spPr bwMode="auto">
          <a:xfrm>
            <a:off x="1469231" y="5445124"/>
            <a:ext cx="9253538" cy="1138238"/>
          </a:xfrm>
          <a:prstGeom prst="rect">
            <a:avLst/>
          </a:prstGeom>
          <a:noFill/>
          <a:ln>
            <a:noFill/>
          </a:ln>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rabicPeriod" startAt="9"/>
            </a:pPr>
            <a:r>
              <a:rPr lang="en-US" altLang="en-US" sz="2200" dirty="0">
                <a:solidFill>
                  <a:schemeClr val="bg1"/>
                </a:solidFill>
                <a:latin typeface="Calibri Light (Headings)"/>
              </a:rPr>
              <a:t>Because disturbance is common, unrealistic to manage land with the intent of keeping it the same. It is not possible to preserve wilderness if by definition it must change</a:t>
            </a:r>
            <a:r>
              <a:rPr lang="en-US" altLang="en-US" sz="2400" dirty="0">
                <a:solidFill>
                  <a:schemeClr val="bg1"/>
                </a:solidFill>
                <a:latin typeface="Calibri Light (Headings)"/>
              </a:rPr>
              <a:t>.</a:t>
            </a:r>
          </a:p>
        </p:txBody>
      </p:sp>
      <p:sp>
        <p:nvSpPr>
          <p:cNvPr id="217091" name="Rectangle 2">
            <a:extLst>
              <a:ext uri="{FF2B5EF4-FFF2-40B4-BE49-F238E27FC236}">
                <a16:creationId xmlns:a16="http://schemas.microsoft.com/office/drawing/2014/main" id="{16ED4F5E-D6C2-2176-6220-52F09AC9F6B2}"/>
              </a:ext>
            </a:extLst>
          </p:cNvPr>
          <p:cNvSpPr>
            <a:spLocks noGrp="1" noChangeArrowheads="1"/>
          </p:cNvSpPr>
          <p:nvPr>
            <p:ph type="title"/>
          </p:nvPr>
        </p:nvSpPr>
        <p:spPr/>
        <p:txBody>
          <a:bodyPr/>
          <a:lstStyle/>
          <a:p>
            <a:pPr eaLnBrk="1" hangingPunct="1"/>
            <a:r>
              <a:rPr lang="en-US" altLang="en-US" sz="4000" dirty="0">
                <a:solidFill>
                  <a:schemeClr val="bg1"/>
                </a:solidFill>
              </a:rPr>
              <a:t>Principles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5" descr="The Desert Princess, a three-level paddle-wheeler,">
            <a:extLst>
              <a:ext uri="{FF2B5EF4-FFF2-40B4-BE49-F238E27FC236}">
                <a16:creationId xmlns:a16="http://schemas.microsoft.com/office/drawing/2014/main" id="{28BE688C-F431-EF00-545F-48CC91EF41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7300" y="24475"/>
            <a:ext cx="9677400" cy="6809050"/>
          </a:xfrm>
        </p:spPr>
      </p:pic>
      <p:sp>
        <p:nvSpPr>
          <p:cNvPr id="15364" name="TextBox 2">
            <a:extLst>
              <a:ext uri="{FF2B5EF4-FFF2-40B4-BE49-F238E27FC236}">
                <a16:creationId xmlns:a16="http://schemas.microsoft.com/office/drawing/2014/main" id="{6AFAD6C6-A3E9-6B89-94B9-B739D93F881D}"/>
              </a:ext>
            </a:extLst>
          </p:cNvPr>
          <p:cNvSpPr txBox="1">
            <a:spLocks noChangeArrowheads="1"/>
          </p:cNvSpPr>
          <p:nvPr/>
        </p:nvSpPr>
        <p:spPr bwMode="auto">
          <a:xfrm>
            <a:off x="1257300" y="228600"/>
            <a:ext cx="1993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latin typeface="Calibri Light (Headings)"/>
              </a:rPr>
              <a:t>Lake Mead, Nevada</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a:extLst>
              <a:ext uri="{FF2B5EF4-FFF2-40B4-BE49-F238E27FC236}">
                <a16:creationId xmlns:a16="http://schemas.microsoft.com/office/drawing/2014/main" id="{5C193062-47C6-E062-A8D5-5A32DE8A3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2">
            <a:extLst>
              <a:ext uri="{FF2B5EF4-FFF2-40B4-BE49-F238E27FC236}">
                <a16:creationId xmlns:a16="http://schemas.microsoft.com/office/drawing/2014/main" id="{F14D4F0C-9A4D-17F0-F8AF-539AEF11015B}"/>
              </a:ext>
            </a:extLst>
          </p:cNvPr>
          <p:cNvSpPr txBox="1">
            <a:spLocks noChangeArrowheads="1"/>
          </p:cNvSpPr>
          <p:nvPr/>
        </p:nvSpPr>
        <p:spPr bwMode="auto">
          <a:xfrm>
            <a:off x="1257300" y="228600"/>
            <a:ext cx="2012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latin typeface="Calibri Light (Headings)"/>
              </a:rPr>
              <a:t>Lake Tahoe, Nevada</a:t>
            </a:r>
          </a:p>
        </p:txBody>
      </p:sp>
    </p:spTree>
  </p:cSld>
  <p:clrMapOvr>
    <a:masterClrMapping/>
  </p:clrMapOvr>
</p:sld>
</file>

<file path=ppt/theme/theme1.xml><?xml version="1.0" encoding="utf-8"?>
<a:theme xmlns:a="http://schemas.openxmlformats.org/drawingml/2006/main" name="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2060"/>
      </a:hlink>
      <a:folHlink>
        <a:srgbClr val="002060"/>
      </a:folHlink>
    </a:clrScheme>
    <a:fontScheme name="Custom 5">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2196</TotalTime>
  <Words>2430</Words>
  <Application>Microsoft Office PowerPoint</Application>
  <PresentationFormat>Widescreen</PresentationFormat>
  <Paragraphs>343</Paragraphs>
  <Slides>100</Slides>
  <Notes>84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100</vt:i4>
      </vt:variant>
    </vt:vector>
  </HeadingPairs>
  <TitlesOfParts>
    <vt:vector size="105" baseType="lpstr">
      <vt:lpstr>Arial</vt:lpstr>
      <vt:lpstr>Calibri Light</vt:lpstr>
      <vt:lpstr>Calibri Light (Headings)</vt:lpstr>
      <vt:lpstr>Times New Roman</vt:lpstr>
      <vt:lpstr>Default Design</vt:lpstr>
      <vt:lpstr>Disturbance</vt:lpstr>
      <vt:lpstr>PowerPoint Presentation</vt:lpstr>
      <vt:lpstr>Disturbance regime</vt:lpstr>
      <vt:lpstr>Properties of a disturbance regime</vt:lpstr>
      <vt:lpstr>Disturbance patch dynamics</vt:lpstr>
      <vt:lpstr>PowerPoint Presentation</vt:lpstr>
      <vt:lpstr>PowerPoint Presentation</vt:lpstr>
      <vt:lpstr>Disturbance residuals</vt:lpstr>
      <vt:lpstr>Disturbance  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Endogenous disturbance</vt:lpstr>
      <vt:lpstr>Exogenous disturbance</vt:lpstr>
      <vt:lpstr>Fire disturbance</vt:lpstr>
      <vt:lpstr>Types of fires</vt:lpstr>
      <vt:lpstr>PowerPoint Presentation</vt:lpstr>
      <vt:lpstr>PowerPoint Presentation</vt:lpstr>
      <vt:lpstr>PowerPoint Presentation</vt:lpstr>
      <vt:lpstr>Flood disturbance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Treefall disturbance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Disease and pest infestation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Anthropogenic disturbance </vt:lpstr>
      <vt:lpstr>PowerPoint Presentation</vt:lpstr>
      <vt:lpstr>PowerPoint Presentation</vt:lpstr>
      <vt:lpstr>PowerPoint Presentation</vt:lpstr>
      <vt:lpstr>PowerPoint Presentation</vt:lpstr>
      <vt:lpstr>Edge effects</vt:lpstr>
      <vt:lpstr>PowerPoint Presentation</vt:lpstr>
      <vt:lpstr>PowerPoint Presentation</vt:lpstr>
      <vt:lpstr>Hyperdynamism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 for applying disturbance in management and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vt:lpstr>
      <vt:lpstr>Principles</vt:lpstr>
      <vt:lpstr>PowerPoint Presentation</vt:lpstr>
      <vt:lpstr>PowerPoint Presentation</vt:lpstr>
      <vt:lpstr>Coupled  fire-geomorphic disturbance in chaparral vegetation</vt:lpstr>
      <vt:lpstr>Principles</vt:lpstr>
      <vt:lpstr>PowerPoint Presentation</vt:lpstr>
      <vt:lpstr>PowerPoint Presentation</vt:lpstr>
      <vt:lpstr>PowerPoint Presentation</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Anthony Stallins</dc:creator>
  <cp:lastModifiedBy>Stallins, Jon A.</cp:lastModifiedBy>
  <cp:revision>286</cp:revision>
  <dcterms:created xsi:type="dcterms:W3CDTF">2003-09-24T15:38:22Z</dcterms:created>
  <dcterms:modified xsi:type="dcterms:W3CDTF">2023-10-23T13:29:04Z</dcterms:modified>
</cp:coreProperties>
</file>