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454" r:id="rId2"/>
    <p:sldId id="455" r:id="rId3"/>
    <p:sldId id="456" r:id="rId4"/>
    <p:sldId id="307" r:id="rId5"/>
    <p:sldId id="389" r:id="rId6"/>
    <p:sldId id="382" r:id="rId7"/>
    <p:sldId id="383" r:id="rId8"/>
    <p:sldId id="260" r:id="rId9"/>
    <p:sldId id="413" r:id="rId10"/>
    <p:sldId id="265" r:id="rId11"/>
    <p:sldId id="414" r:id="rId12"/>
    <p:sldId id="415" r:id="rId13"/>
    <p:sldId id="434" r:id="rId14"/>
    <p:sldId id="335" r:id="rId15"/>
    <p:sldId id="256" r:id="rId16"/>
    <p:sldId id="448" r:id="rId17"/>
    <p:sldId id="333" r:id="rId18"/>
    <p:sldId id="268" r:id="rId19"/>
    <p:sldId id="332" r:id="rId20"/>
    <p:sldId id="257" r:id="rId21"/>
    <p:sldId id="449" r:id="rId22"/>
    <p:sldId id="344" r:id="rId23"/>
    <p:sldId id="269" r:id="rId24"/>
    <p:sldId id="447" r:id="rId25"/>
    <p:sldId id="273" r:id="rId26"/>
    <p:sldId id="431" r:id="rId27"/>
    <p:sldId id="432" r:id="rId28"/>
    <p:sldId id="433" r:id="rId29"/>
    <p:sldId id="304" r:id="rId30"/>
    <p:sldId id="419" r:id="rId31"/>
    <p:sldId id="270" r:id="rId32"/>
    <p:sldId id="346" r:id="rId33"/>
    <p:sldId id="348" r:id="rId34"/>
    <p:sldId id="347" r:id="rId35"/>
    <p:sldId id="436" r:id="rId36"/>
    <p:sldId id="334" r:id="rId37"/>
    <p:sldId id="351" r:id="rId38"/>
    <p:sldId id="312" r:id="rId39"/>
    <p:sldId id="437" r:id="rId40"/>
    <p:sldId id="438" r:id="rId41"/>
    <p:sldId id="446" r:id="rId42"/>
    <p:sldId id="440" r:id="rId43"/>
    <p:sldId id="442" r:id="rId44"/>
    <p:sldId id="451" r:id="rId45"/>
    <p:sldId id="443" r:id="rId46"/>
    <p:sldId id="450" r:id="rId47"/>
    <p:sldId id="441" r:id="rId48"/>
    <p:sldId id="444" r:id="rId49"/>
    <p:sldId id="353" r:id="rId50"/>
    <p:sldId id="452" r:id="rId51"/>
    <p:sldId id="361" r:id="rId5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5A6E32"/>
    <a:srgbClr val="AEB8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9" autoAdjust="0"/>
    <p:restoredTop sz="94323" autoAdjust="0"/>
  </p:normalViewPr>
  <p:slideViewPr>
    <p:cSldViewPr>
      <p:cViewPr varScale="1">
        <p:scale>
          <a:sx n="81" d="100"/>
          <a:sy n="81" d="100"/>
        </p:scale>
        <p:origin x="744" y="58"/>
      </p:cViewPr>
      <p:guideLst>
        <p:guide orient="horz" pos="2160"/>
        <p:guide pos="3840"/>
      </p:guideLst>
    </p:cSldViewPr>
  </p:slideViewPr>
  <p:outlineViewPr>
    <p:cViewPr>
      <p:scale>
        <a:sx n="33" d="100"/>
        <a:sy n="33" d="100"/>
      </p:scale>
      <p:origin x="0" y="-16402"/>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6" d="100"/>
          <a:sy n="86" d="100"/>
        </p:scale>
        <p:origin x="-312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3E6ECC7-9E1A-E111-B248-091B67D8F62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72707" name="Rectangle 3">
            <a:extLst>
              <a:ext uri="{FF2B5EF4-FFF2-40B4-BE49-F238E27FC236}">
                <a16:creationId xmlns:a16="http://schemas.microsoft.com/office/drawing/2014/main" id="{0A50F5B8-5278-74C5-025D-3E6B5DF363D0}"/>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72708" name="Rectangle 4">
            <a:extLst>
              <a:ext uri="{FF2B5EF4-FFF2-40B4-BE49-F238E27FC236}">
                <a16:creationId xmlns:a16="http://schemas.microsoft.com/office/drawing/2014/main" id="{09255337-661C-18C4-1A98-75BD1A62BE8F}"/>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72709" name="Rectangle 5">
            <a:extLst>
              <a:ext uri="{FF2B5EF4-FFF2-40B4-BE49-F238E27FC236}">
                <a16:creationId xmlns:a16="http://schemas.microsoft.com/office/drawing/2014/main" id="{A3362C08-BA53-AC22-4432-617A33A09408}"/>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FB3B8CF4-8087-4A48-8C5C-FEE31B8159F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7FC596B-DB0B-4DA3-3E4F-E65A29C7E95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4099" name="Rectangle 3">
            <a:extLst>
              <a:ext uri="{FF2B5EF4-FFF2-40B4-BE49-F238E27FC236}">
                <a16:creationId xmlns:a16="http://schemas.microsoft.com/office/drawing/2014/main" id="{9B818465-D486-6BE9-6F1B-6D65242E5F61}"/>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28195CF4-795F-898E-6BEF-05EC747AA664}"/>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8BECBF16-3051-265C-9D64-D3C3F0B33937}"/>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3AAEFCC9-22D8-C04C-144F-E7A719EAFE36}"/>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4103" name="Rectangle 7">
            <a:extLst>
              <a:ext uri="{FF2B5EF4-FFF2-40B4-BE49-F238E27FC236}">
                <a16:creationId xmlns:a16="http://schemas.microsoft.com/office/drawing/2014/main" id="{8AC1748F-47AC-43C5-D52D-5B4146A63F6E}"/>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273356E1-70DB-464F-85FD-5CA77C6FB58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B2FC8D3E-793C-6D84-3248-DF83D20FE7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F6DE5D-7EF5-4A6F-A9A1-A22E08BBE513}" type="slidenum">
              <a:rPr lang="en-US" altLang="en-US"/>
              <a:pPr/>
              <a:t>1</a:t>
            </a:fld>
            <a:endParaRPr lang="en-US" altLang="en-US"/>
          </a:p>
        </p:txBody>
      </p:sp>
      <p:sp>
        <p:nvSpPr>
          <p:cNvPr id="5123" name="Rectangle 2">
            <a:extLst>
              <a:ext uri="{FF2B5EF4-FFF2-40B4-BE49-F238E27FC236}">
                <a16:creationId xmlns:a16="http://schemas.microsoft.com/office/drawing/2014/main" id="{90B0F87A-E546-23D1-4591-3FD595B1F8E9}"/>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B0FC08DD-A085-75F8-029A-771ED21FE4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B8AFDC85-9C0B-06A2-FE68-00F9E9364A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0EE5A1-48E4-4372-BA7F-F152AE272CDF}" type="slidenum">
              <a:rPr lang="en-US" altLang="en-US"/>
              <a:pPr/>
              <a:t>10</a:t>
            </a:fld>
            <a:endParaRPr lang="en-US" altLang="en-US"/>
          </a:p>
        </p:txBody>
      </p:sp>
      <p:sp>
        <p:nvSpPr>
          <p:cNvPr id="25603" name="Rectangle 2">
            <a:extLst>
              <a:ext uri="{FF2B5EF4-FFF2-40B4-BE49-F238E27FC236}">
                <a16:creationId xmlns:a16="http://schemas.microsoft.com/office/drawing/2014/main" id="{84ADE0A6-95CA-E68F-8BAF-7B7B5639D66C}"/>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578B8C2-B371-064E-D58C-21D62A0FAE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This is largely a n</a:t>
            </a:r>
            <a:r>
              <a:rPr lang="en-US" altLang="en-US" sz="1200" dirty="0"/>
              <a:t>on-scientific view of ecological change</a:t>
            </a:r>
            <a:endParaRPr lang="en-US" altLang="en-US" dirty="0"/>
          </a:p>
          <a:p>
            <a:pPr eaLnBrk="1" hangingPunct="1"/>
            <a:endParaRPr lang="en-US" altLang="en-US" dirty="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0B8DE39D-6821-AC52-2915-CC9C1D544D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E56BA6-073D-4494-BBA0-F19CCF3E23E2}" type="slidenum">
              <a:rPr lang="en-US" altLang="en-US"/>
              <a:pPr/>
              <a:t>11</a:t>
            </a:fld>
            <a:endParaRPr lang="en-US" altLang="en-US"/>
          </a:p>
        </p:txBody>
      </p:sp>
      <p:sp>
        <p:nvSpPr>
          <p:cNvPr id="27651" name="Rectangle 2">
            <a:extLst>
              <a:ext uri="{FF2B5EF4-FFF2-40B4-BE49-F238E27FC236}">
                <a16:creationId xmlns:a16="http://schemas.microsoft.com/office/drawing/2014/main" id="{9D3F1058-58C2-9535-B4F0-A9C574D2A72D}"/>
              </a:ext>
            </a:extLst>
          </p:cNvPr>
          <p:cNvSpPr>
            <a:spLocks noGrp="1" noRot="1" noChangeAspect="1" noChangeArrowheads="1" noTextEdit="1"/>
          </p:cNvSpPr>
          <p:nvPr>
            <p:ph type="sldImg"/>
          </p:nvPr>
        </p:nvSpPr>
        <p:spPr>
          <a:xfrm>
            <a:off x="381000" y="685800"/>
            <a:ext cx="6096000" cy="3429000"/>
          </a:xfrm>
          <a:ln/>
        </p:spPr>
      </p:sp>
      <p:sp>
        <p:nvSpPr>
          <p:cNvPr id="27652" name="Rectangle 3">
            <a:extLst>
              <a:ext uri="{FF2B5EF4-FFF2-40B4-BE49-F238E27FC236}">
                <a16:creationId xmlns:a16="http://schemas.microsoft.com/office/drawing/2014/main" id="{7B2B2957-136A-F264-7151-43A0455769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He also had what we would consider a science-based observational understanding of the Sierra Nevada forests of California. </a:t>
            </a:r>
            <a:br>
              <a:rPr lang="en-US" altLang="en-US">
                <a:latin typeface="Arial" panose="020B0604020202020204" pitchFamily="34" charset="0"/>
              </a:rPr>
            </a:br>
            <a:br>
              <a:rPr lang="en-US" altLang="en-US">
                <a:latin typeface="Arial" panose="020B0604020202020204" pitchFamily="34" charset="0"/>
              </a:rPr>
            </a:br>
            <a:r>
              <a:rPr lang="en-US" altLang="en-US">
                <a:latin typeface="Arial" panose="020B0604020202020204" pitchFamily="34" charset="0"/>
              </a:rPr>
              <a:t>John Muir has a deeply religious view toward nature.  Whether he had a sophisticated understanding of succession is not clear, but he saw any human interference in the forests of the Sierra Nevada of California as a sin.</a:t>
            </a:r>
          </a:p>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9E6CBBC2-AD34-F631-A4DD-E94CD35A58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951A289-3E3D-4AC6-8B13-D757D483DF3D}" type="slidenum">
              <a:rPr lang="en-US" altLang="en-US"/>
              <a:pPr/>
              <a:t>12</a:t>
            </a:fld>
            <a:endParaRPr lang="en-US" altLang="en-US"/>
          </a:p>
        </p:txBody>
      </p:sp>
      <p:sp>
        <p:nvSpPr>
          <p:cNvPr id="29699" name="Rectangle 2">
            <a:extLst>
              <a:ext uri="{FF2B5EF4-FFF2-40B4-BE49-F238E27FC236}">
                <a16:creationId xmlns:a16="http://schemas.microsoft.com/office/drawing/2014/main" id="{A42DAD53-A78A-C8E8-D1FE-2B2F5822DA9E}"/>
              </a:ext>
            </a:extLst>
          </p:cNvPr>
          <p:cNvSpPr>
            <a:spLocks noGrp="1" noRot="1" noChangeAspect="1" noChangeArrowheads="1" noTextEdit="1"/>
          </p:cNvSpPr>
          <p:nvPr>
            <p:ph type="sldImg"/>
          </p:nvPr>
        </p:nvSpPr>
        <p:spPr>
          <a:xfrm>
            <a:off x="381000" y="685800"/>
            <a:ext cx="6096000" cy="3429000"/>
          </a:xfrm>
          <a:ln/>
        </p:spPr>
      </p:sp>
      <p:sp>
        <p:nvSpPr>
          <p:cNvPr id="29700" name="Rectangle 3">
            <a:extLst>
              <a:ext uri="{FF2B5EF4-FFF2-40B4-BE49-F238E27FC236}">
                <a16:creationId xmlns:a16="http://schemas.microsoft.com/office/drawing/2014/main" id="{EFE6F626-DC91-DE02-D20F-6C70781308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01C11E71-4352-A8B1-0ACD-B12A755FA5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7EDDEE-843A-4414-BDCB-29F37CB5E456}" type="slidenum">
              <a:rPr lang="en-US" altLang="en-US"/>
              <a:pPr/>
              <a:t>15</a:t>
            </a:fld>
            <a:endParaRPr lang="en-US" altLang="en-US"/>
          </a:p>
        </p:txBody>
      </p:sp>
      <p:sp>
        <p:nvSpPr>
          <p:cNvPr id="33795" name="Rectangle 2">
            <a:extLst>
              <a:ext uri="{FF2B5EF4-FFF2-40B4-BE49-F238E27FC236}">
                <a16:creationId xmlns:a16="http://schemas.microsoft.com/office/drawing/2014/main" id="{B0366B1A-4B81-DA19-EF3C-F3C59C5D7D48}"/>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7A2D7D4D-EE81-BBDB-7D21-8F176DA095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5DA416B4-FB84-6A28-B645-4F725A4026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C85C528-4A0C-4301-8220-54BA16A79905}" type="slidenum">
              <a:rPr lang="en-US" altLang="en-US"/>
              <a:pPr>
                <a:spcBef>
                  <a:spcPct val="0"/>
                </a:spcBef>
              </a:pPr>
              <a:t>16</a:t>
            </a:fld>
            <a:endParaRPr lang="en-US" altLang="en-US"/>
          </a:p>
        </p:txBody>
      </p:sp>
      <p:sp>
        <p:nvSpPr>
          <p:cNvPr id="35843" name="Rectangle 2">
            <a:extLst>
              <a:ext uri="{FF2B5EF4-FFF2-40B4-BE49-F238E27FC236}">
                <a16:creationId xmlns:a16="http://schemas.microsoft.com/office/drawing/2014/main" id="{B14EBE0B-8A51-37C2-BAF8-1F883122085B}"/>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EC774636-66C0-635C-87C2-A6B11197C4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Applies best to primary succession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0853A999-1DD2-AB5F-BDEE-AA89F53E00E4}"/>
              </a:ext>
            </a:extLst>
          </p:cNvPr>
          <p:cNvSpPr>
            <a:spLocks noGrp="1" noRot="1" noChangeAspect="1" noChangeArrowheads="1" noTextEdit="1"/>
          </p:cNvSpPr>
          <p:nvPr>
            <p:ph type="sldImg"/>
          </p:nvPr>
        </p:nvSpPr>
        <p:spPr>
          <a:xfrm>
            <a:off x="381000" y="685800"/>
            <a:ext cx="6096000" cy="3429000"/>
          </a:xfrm>
          <a:ln/>
        </p:spPr>
      </p:sp>
      <p:sp>
        <p:nvSpPr>
          <p:cNvPr id="37891" name="Notes Placeholder 2">
            <a:extLst>
              <a:ext uri="{FF2B5EF4-FFF2-40B4-BE49-F238E27FC236}">
                <a16:creationId xmlns:a16="http://schemas.microsoft.com/office/drawing/2014/main" id="{818738EB-AEBB-5BE9-F0B6-6EC5EE8956F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Downplayed the role of disturbance, may not ever get to beech-maple climax if disturbances are frequent</a:t>
            </a:r>
          </a:p>
          <a:p>
            <a:endParaRPr lang="en-US" altLang="en-US">
              <a:latin typeface="Arial" panose="020B0604020202020204" pitchFamily="34" charset="0"/>
            </a:endParaRPr>
          </a:p>
          <a:p>
            <a:r>
              <a:rPr lang="en-US" altLang="en-US">
                <a:latin typeface="Arial" panose="020B0604020202020204" pitchFamily="34" charset="0"/>
              </a:rPr>
              <a:t>Other ideas at that time in history were taking a similar organismal, developmental, equilibrial view:</a:t>
            </a:r>
            <a:br>
              <a:rPr lang="en-US" altLang="en-US">
                <a:latin typeface="Arial" panose="020B0604020202020204" pitchFamily="34" charset="0"/>
              </a:rPr>
            </a:br>
            <a:r>
              <a:rPr lang="en-US" altLang="en-US">
                <a:latin typeface="Arial" panose="020B0604020202020204" pitchFamily="34" charset="0"/>
              </a:rPr>
              <a:t>WM Davis and fluvial landscape evolutionary stages – the fluvial landscape climax</a:t>
            </a:r>
            <a:br>
              <a:rPr lang="en-US" altLang="en-US">
                <a:latin typeface="Arial" panose="020B0604020202020204" pitchFamily="34" charset="0"/>
              </a:rPr>
            </a:br>
            <a:r>
              <a:rPr lang="en-US" altLang="en-US">
                <a:latin typeface="Arial" panose="020B0604020202020204" pitchFamily="34" charset="0"/>
              </a:rPr>
              <a:t>Ratzel and organic state theory – countries grow, expand, as part of its development, leading to climax of cities and agriculture</a:t>
            </a:r>
            <a:br>
              <a:rPr lang="en-US" altLang="en-US">
                <a:latin typeface="Arial" panose="020B0604020202020204" pitchFamily="34" charset="0"/>
              </a:rPr>
            </a:br>
            <a:r>
              <a:rPr lang="en-US" altLang="en-US">
                <a:latin typeface="Arial" panose="020B0604020202020204" pitchFamily="34" charset="0"/>
              </a:rPr>
              <a:t>Jenny’s ideas about soil formation –climax soil stages</a:t>
            </a:r>
          </a:p>
          <a:p>
            <a:endParaRPr lang="en-US" altLang="en-US">
              <a:latin typeface="Arial" panose="020B0604020202020204" pitchFamily="34" charset="0"/>
            </a:endParaRPr>
          </a:p>
          <a:p>
            <a:r>
              <a:rPr lang="en-US" altLang="en-US">
                <a:latin typeface="Arial" panose="020B0604020202020204" pitchFamily="34" charset="0"/>
              </a:rPr>
              <a:t>Clement introduced the idea that evolution may work at biological levels higher than the species—in Clement’s theories, communities were subject to evolutionary forces that shaped their assembly</a:t>
            </a:r>
          </a:p>
        </p:txBody>
      </p:sp>
      <p:sp>
        <p:nvSpPr>
          <p:cNvPr id="37892" name="Slide Number Placeholder 3">
            <a:extLst>
              <a:ext uri="{FF2B5EF4-FFF2-40B4-BE49-F238E27FC236}">
                <a16:creationId xmlns:a16="http://schemas.microsoft.com/office/drawing/2014/main" id="{42C1B17B-60A4-05D1-7E6B-685872C62F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5E3CA2B-82A7-4099-B21F-18162084025C}" type="slidenum">
              <a:rPr lang="en-US" altLang="en-US"/>
              <a:pPr/>
              <a:t>17</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648D5F01-D21A-7C3F-7846-319DFF0024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99F447-2C31-4593-BDD6-19A23C4F4E7B}" type="slidenum">
              <a:rPr lang="en-US" altLang="en-US"/>
              <a:pPr/>
              <a:t>18</a:t>
            </a:fld>
            <a:endParaRPr lang="en-US" altLang="en-US"/>
          </a:p>
        </p:txBody>
      </p:sp>
      <p:sp>
        <p:nvSpPr>
          <p:cNvPr id="39939" name="Rectangle 2">
            <a:extLst>
              <a:ext uri="{FF2B5EF4-FFF2-40B4-BE49-F238E27FC236}">
                <a16:creationId xmlns:a16="http://schemas.microsoft.com/office/drawing/2014/main" id="{B78B0685-1D3B-AD9F-3644-E6D1FF45519A}"/>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DD6FDA60-8B64-D8AE-FD53-A5DD8B70B6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Not just climax according to Clements, but also disclimax,  subclimax, proclimax, serclimax</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0A808C33-AD5B-0E74-965F-EFC8A7F41A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33F513-0B92-40E1-B692-5C67E16BCB5B}" type="slidenum">
              <a:rPr lang="en-US" altLang="en-US"/>
              <a:pPr/>
              <a:t>20</a:t>
            </a:fld>
            <a:endParaRPr lang="en-US" altLang="en-US"/>
          </a:p>
        </p:txBody>
      </p:sp>
      <p:sp>
        <p:nvSpPr>
          <p:cNvPr id="43011" name="Rectangle 2">
            <a:extLst>
              <a:ext uri="{FF2B5EF4-FFF2-40B4-BE49-F238E27FC236}">
                <a16:creationId xmlns:a16="http://schemas.microsoft.com/office/drawing/2014/main" id="{FCAD2A5B-DF4C-2BE7-B5F7-E0D029DA0683}"/>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F599BD04-F48F-CF4E-73E1-27D03DF1F8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4ACC14C4-A16A-083E-BB83-5C9D34AEC2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F12565-25F3-4C70-B377-5FACB1ED3BB4}" type="slidenum">
              <a:rPr lang="en-US" altLang="en-US"/>
              <a:pPr>
                <a:spcBef>
                  <a:spcPct val="0"/>
                </a:spcBef>
              </a:pPr>
              <a:t>21</a:t>
            </a:fld>
            <a:endParaRPr lang="en-US" altLang="en-US"/>
          </a:p>
        </p:txBody>
      </p:sp>
      <p:sp>
        <p:nvSpPr>
          <p:cNvPr id="45059" name="Rectangle 2">
            <a:extLst>
              <a:ext uri="{FF2B5EF4-FFF2-40B4-BE49-F238E27FC236}">
                <a16:creationId xmlns:a16="http://schemas.microsoft.com/office/drawing/2014/main" id="{95F818EB-88A3-388B-7BCF-EE4FFF8A7965}"/>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2582A6FA-C558-2236-D356-FDD339E062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Much more individualistic – communities were only loosely defined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433414D5-5894-12C8-09B9-F5D5A25587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DF0021-4F97-404C-B173-BFE764B8267D}" type="slidenum">
              <a:rPr lang="en-US" altLang="en-US"/>
              <a:pPr/>
              <a:t>23</a:t>
            </a:fld>
            <a:endParaRPr lang="en-US" altLang="en-US"/>
          </a:p>
        </p:txBody>
      </p:sp>
      <p:sp>
        <p:nvSpPr>
          <p:cNvPr id="48131" name="Rectangle 2">
            <a:extLst>
              <a:ext uri="{FF2B5EF4-FFF2-40B4-BE49-F238E27FC236}">
                <a16:creationId xmlns:a16="http://schemas.microsoft.com/office/drawing/2014/main" id="{B66F6304-660C-E967-01DF-F358239C5644}"/>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80DFCA50-3A57-54D0-5C62-4120930F17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Between 1917 and 1945 only one major ecologist in the whole of America dissented from the general consensus of </a:t>
            </a:r>
            <a:r>
              <a:rPr lang="en-US" altLang="en-US" dirty="0" err="1">
                <a:latin typeface="Arial" panose="020B0604020202020204" pitchFamily="34" charset="0"/>
              </a:rPr>
              <a:t>Clementsian</a:t>
            </a:r>
            <a:r>
              <a:rPr lang="en-US" altLang="en-US" dirty="0">
                <a:latin typeface="Arial" panose="020B0604020202020204" pitchFamily="34" charset="0"/>
              </a:rPr>
              <a:t> vegetation-units—Henry Allen Gleason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45E1E9D3-E6FF-08B3-3DC1-88B3BA52C161}"/>
              </a:ext>
            </a:extLst>
          </p:cNvPr>
          <p:cNvSpPr>
            <a:spLocks noGrp="1" noRot="1" noChangeAspect="1" noChangeArrowheads="1" noTextEdit="1"/>
          </p:cNvSpPr>
          <p:nvPr>
            <p:ph type="sldImg"/>
          </p:nvPr>
        </p:nvSpPr>
        <p:spPr>
          <a:xfrm>
            <a:off x="381000" y="685800"/>
            <a:ext cx="6096000" cy="3429000"/>
          </a:xfrm>
          <a:ln/>
        </p:spPr>
      </p:sp>
      <p:sp>
        <p:nvSpPr>
          <p:cNvPr id="11267" name="Notes Placeholder 2">
            <a:extLst>
              <a:ext uri="{FF2B5EF4-FFF2-40B4-BE49-F238E27FC236}">
                <a16:creationId xmlns:a16="http://schemas.microsoft.com/office/drawing/2014/main" id="{9B12B3BE-236E-52AB-BDD0-D1A8EE1A61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Glacier Bay, Alaska. This study now represents the longest-running primary succession plot network in the world. Permanent plots are useful for their ability to follow mechanistic change through time without assumptions inherent in space-for-time (chronosequence) designs.</a:t>
            </a:r>
          </a:p>
          <a:p>
            <a:endParaRPr lang="en-US" altLang="en-US">
              <a:latin typeface="Arial" panose="020B0604020202020204" pitchFamily="34" charset="0"/>
            </a:endParaRPr>
          </a:p>
          <a:p>
            <a:r>
              <a:rPr lang="en-US" altLang="en-US">
                <a:latin typeface="Arial" panose="020B0604020202020204" pitchFamily="34" charset="0"/>
              </a:rPr>
              <a:t>Buma, B., Bisbing, S., Krapek, J., &amp; Wright, G. (2017). A foundation of ecology rediscovered: 100 years of succession on the William S. Cooper plots in Glacier Bay, Alaska. </a:t>
            </a:r>
            <a:r>
              <a:rPr lang="en-US" altLang="en-US" i="1">
                <a:latin typeface="Arial" panose="020B0604020202020204" pitchFamily="34" charset="0"/>
              </a:rPr>
              <a:t>Ecology</a:t>
            </a:r>
            <a:r>
              <a:rPr lang="en-US" altLang="en-US">
                <a:latin typeface="Arial" panose="020B0604020202020204" pitchFamily="34" charset="0"/>
              </a:rPr>
              <a:t>, </a:t>
            </a:r>
            <a:r>
              <a:rPr lang="en-US" altLang="en-US" i="1">
                <a:latin typeface="Arial" panose="020B0604020202020204" pitchFamily="34" charset="0"/>
              </a:rPr>
              <a:t>98</a:t>
            </a:r>
            <a:r>
              <a:rPr lang="en-US" altLang="en-US">
                <a:latin typeface="Arial" panose="020B0604020202020204" pitchFamily="34" charset="0"/>
              </a:rPr>
              <a:t>(6), 1513-1523.</a:t>
            </a:r>
          </a:p>
        </p:txBody>
      </p:sp>
      <p:sp>
        <p:nvSpPr>
          <p:cNvPr id="11268" name="Slide Number Placeholder 3">
            <a:extLst>
              <a:ext uri="{FF2B5EF4-FFF2-40B4-BE49-F238E27FC236}">
                <a16:creationId xmlns:a16="http://schemas.microsoft.com/office/drawing/2014/main" id="{D71600E5-EF84-06B9-3BCB-1BA2BE684E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09A79D-7DD0-4F56-A8DB-FC30221A5834}" type="slidenum">
              <a:rPr lang="en-US" altLang="en-US"/>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0424B768-3B1E-1B61-D3CA-69DA0B846E3A}"/>
              </a:ext>
            </a:extLst>
          </p:cNvPr>
          <p:cNvSpPr>
            <a:spLocks noGrp="1" noRot="1" noChangeAspect="1" noChangeArrowheads="1" noTextEdit="1"/>
          </p:cNvSpPr>
          <p:nvPr>
            <p:ph type="sldImg"/>
          </p:nvPr>
        </p:nvSpPr>
        <p:spPr>
          <a:xfrm>
            <a:off x="381000" y="685800"/>
            <a:ext cx="6096000" cy="3429000"/>
          </a:xfrm>
          <a:ln/>
        </p:spPr>
      </p:sp>
      <p:sp>
        <p:nvSpPr>
          <p:cNvPr id="50179" name="Notes Placeholder 2">
            <a:extLst>
              <a:ext uri="{FF2B5EF4-FFF2-40B4-BE49-F238E27FC236}">
                <a16:creationId xmlns:a16="http://schemas.microsoft.com/office/drawing/2014/main" id="{B1C33744-DAE9-2852-BD5A-7EB89A87EB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Gleason was also misread, in that he did not imply that nature was in anarchy or random</a:t>
            </a:r>
          </a:p>
          <a:p>
            <a:endParaRPr lang="en-US" altLang="en-US">
              <a:latin typeface="Arial" panose="020B0604020202020204" pitchFamily="34" charset="0"/>
            </a:endParaRPr>
          </a:p>
          <a:p>
            <a:r>
              <a:rPr lang="en-US" altLang="en-US">
                <a:latin typeface="Arial" panose="020B0604020202020204" pitchFamily="34" charset="0"/>
              </a:rPr>
              <a:t>McIntosh, 1998</a:t>
            </a:r>
          </a:p>
        </p:txBody>
      </p:sp>
      <p:sp>
        <p:nvSpPr>
          <p:cNvPr id="50180" name="Slide Number Placeholder 3">
            <a:extLst>
              <a:ext uri="{FF2B5EF4-FFF2-40B4-BE49-F238E27FC236}">
                <a16:creationId xmlns:a16="http://schemas.microsoft.com/office/drawing/2014/main" id="{E4A7139D-C498-E948-84FE-7EDB3EC25D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39F0F37-0B73-4AF5-B65E-FE8C833D8105}" type="slidenum">
              <a:rPr lang="en-US" altLang="en-US"/>
              <a:pPr>
                <a:spcBef>
                  <a:spcPct val="0"/>
                </a:spcBef>
              </a:pPr>
              <a:t>24</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288B8669-D8A5-4658-700F-84F6741FB4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4EF6F3-CE3E-4C6E-9088-1C5E86AA74C5}" type="slidenum">
              <a:rPr lang="en-US" altLang="en-US"/>
              <a:pPr/>
              <a:t>25</a:t>
            </a:fld>
            <a:endParaRPr lang="en-US" altLang="en-US"/>
          </a:p>
        </p:txBody>
      </p:sp>
      <p:sp>
        <p:nvSpPr>
          <p:cNvPr id="52227" name="Rectangle 2">
            <a:extLst>
              <a:ext uri="{FF2B5EF4-FFF2-40B4-BE49-F238E27FC236}">
                <a16:creationId xmlns:a16="http://schemas.microsoft.com/office/drawing/2014/main" id="{B6EFDACE-5204-2312-0BBD-C26D79E4F93D}"/>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81C94CE6-0FB4-FC02-161D-7C062380B2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1FE83903-2BC5-5BE9-2DEE-3FFA166BE42E}"/>
              </a:ext>
            </a:extLst>
          </p:cNvPr>
          <p:cNvSpPr>
            <a:spLocks noGrp="1" noRot="1" noChangeAspect="1" noChangeArrowheads="1" noTextEdit="1"/>
          </p:cNvSpPr>
          <p:nvPr>
            <p:ph type="sldImg"/>
          </p:nvPr>
        </p:nvSpPr>
        <p:spPr>
          <a:xfrm>
            <a:off x="381000" y="685800"/>
            <a:ext cx="6096000" cy="3429000"/>
          </a:xfrm>
          <a:ln/>
        </p:spPr>
      </p:sp>
      <p:sp>
        <p:nvSpPr>
          <p:cNvPr id="54275" name="Notes Placeholder 2">
            <a:extLst>
              <a:ext uri="{FF2B5EF4-FFF2-40B4-BE49-F238E27FC236}">
                <a16:creationId xmlns:a16="http://schemas.microsoft.com/office/drawing/2014/main" id="{E023AF60-1818-BE42-ABBB-92E6EE883D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http://intersector.com/case/shortgrass_colorado/</a:t>
            </a:r>
            <a:br>
              <a:rPr lang="en-US" altLang="en-US" dirty="0">
                <a:latin typeface="Arial" panose="020B0604020202020204" pitchFamily="34" charset="0"/>
              </a:rPr>
            </a:br>
            <a:br>
              <a:rPr lang="en-US" altLang="en-US" dirty="0">
                <a:latin typeface="Arial" panose="020B0604020202020204" pitchFamily="34" charset="0"/>
              </a:rPr>
            </a:br>
            <a:r>
              <a:rPr lang="en-US" altLang="en-US" dirty="0"/>
              <a:t>Shortgrass prairie</a:t>
            </a:r>
            <a:endParaRPr lang="en-US" altLang="en-US" dirty="0">
              <a:latin typeface="Arial" panose="020B0604020202020204" pitchFamily="34" charset="0"/>
            </a:endParaRPr>
          </a:p>
        </p:txBody>
      </p:sp>
      <p:sp>
        <p:nvSpPr>
          <p:cNvPr id="54276" name="Slide Number Placeholder 3">
            <a:extLst>
              <a:ext uri="{FF2B5EF4-FFF2-40B4-BE49-F238E27FC236}">
                <a16:creationId xmlns:a16="http://schemas.microsoft.com/office/drawing/2014/main" id="{E4531751-3ABC-8476-3C7F-DAF9D2B324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2F84E0-6C28-42FA-8593-D090736D9904}" type="slidenum">
              <a:rPr lang="en-US" altLang="en-US"/>
              <a:pPr/>
              <a:t>26</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842D821C-63D1-E062-1B02-6183B9BCE8EB}"/>
              </a:ext>
            </a:extLst>
          </p:cNvPr>
          <p:cNvSpPr>
            <a:spLocks noGrp="1" noRot="1" noChangeAspect="1" noChangeArrowheads="1" noTextEdit="1"/>
          </p:cNvSpPr>
          <p:nvPr>
            <p:ph type="sldImg"/>
          </p:nvPr>
        </p:nvSpPr>
        <p:spPr>
          <a:xfrm>
            <a:off x="381000" y="685800"/>
            <a:ext cx="6096000" cy="3429000"/>
          </a:xfrm>
          <a:ln/>
        </p:spPr>
      </p:sp>
      <p:sp>
        <p:nvSpPr>
          <p:cNvPr id="56323" name="Notes Placeholder 2">
            <a:extLst>
              <a:ext uri="{FF2B5EF4-FFF2-40B4-BE49-F238E27FC236}">
                <a16:creationId xmlns:a16="http://schemas.microsoft.com/office/drawing/2014/main" id="{F0D44C59-8B1F-2FD2-0A1A-C4C08861668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Rainfall decreases across these grasslands from east to west</a:t>
            </a:r>
          </a:p>
          <a:p>
            <a:endParaRPr lang="en-US" altLang="en-US" dirty="0">
              <a:latin typeface="Arial" panose="020B0604020202020204" pitchFamily="34" charset="0"/>
            </a:endParaRPr>
          </a:p>
        </p:txBody>
      </p:sp>
      <p:sp>
        <p:nvSpPr>
          <p:cNvPr id="56324" name="Slide Number Placeholder 3">
            <a:extLst>
              <a:ext uri="{FF2B5EF4-FFF2-40B4-BE49-F238E27FC236}">
                <a16:creationId xmlns:a16="http://schemas.microsoft.com/office/drawing/2014/main" id="{6E01EC6E-2415-01DE-2097-3095055F02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3F5B0C-5778-4F4D-8B06-AE928DC4E651}" type="slidenum">
              <a:rPr lang="en-US" altLang="en-US"/>
              <a:pPr/>
              <a:t>27</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0B8CC73-B8AF-EDCB-4CF9-499123ABF103}"/>
              </a:ext>
            </a:extLst>
          </p:cNvPr>
          <p:cNvSpPr>
            <a:spLocks noGrp="1" noRot="1" noChangeAspect="1" noChangeArrowheads="1" noTextEdit="1"/>
          </p:cNvSpPr>
          <p:nvPr>
            <p:ph type="sldImg"/>
          </p:nvPr>
        </p:nvSpPr>
        <p:spPr>
          <a:xfrm>
            <a:off x="381000" y="685800"/>
            <a:ext cx="6096000" cy="3429000"/>
          </a:xfrm>
          <a:ln/>
        </p:spPr>
      </p:sp>
      <p:sp>
        <p:nvSpPr>
          <p:cNvPr id="58371" name="Notes Placeholder 2">
            <a:extLst>
              <a:ext uri="{FF2B5EF4-FFF2-40B4-BE49-F238E27FC236}">
                <a16:creationId xmlns:a16="http://schemas.microsoft.com/office/drawing/2014/main" id="{AC619E3F-CF06-7D78-B1E6-D82FA1E72E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Dryland farming and dust mulch</a:t>
            </a:r>
          </a:p>
          <a:p>
            <a:br>
              <a:rPr lang="en-US" altLang="en-US">
                <a:latin typeface="Arial" panose="020B0604020202020204" pitchFamily="34" charset="0"/>
              </a:rPr>
            </a:br>
            <a:r>
              <a:rPr lang="en-US" altLang="en-US">
                <a:latin typeface="Arial" panose="020B0604020202020204" pitchFamily="34" charset="0"/>
              </a:rPr>
              <a:t>Market dynamics made it logical to plant more wheat to try to recover losses due to rapid declines in wheat prices. Many farmers had borrowed heavily to invest in new tractors and machinery for farming. </a:t>
            </a:r>
          </a:p>
          <a:p>
            <a:br>
              <a:rPr lang="en-US" altLang="en-US">
                <a:latin typeface="Arial" panose="020B0604020202020204" pitchFamily="34" charset="0"/>
              </a:rPr>
            </a:br>
            <a:r>
              <a:rPr lang="en-US" altLang="en-US">
                <a:latin typeface="Arial" panose="020B0604020202020204" pitchFamily="34" charset="0"/>
              </a:rPr>
              <a:t>“Rain follows the plow” </a:t>
            </a:r>
          </a:p>
        </p:txBody>
      </p:sp>
      <p:sp>
        <p:nvSpPr>
          <p:cNvPr id="58372" name="Slide Number Placeholder 3">
            <a:extLst>
              <a:ext uri="{FF2B5EF4-FFF2-40B4-BE49-F238E27FC236}">
                <a16:creationId xmlns:a16="http://schemas.microsoft.com/office/drawing/2014/main" id="{CE60FEFA-7D91-BFEA-E82C-9CC368D2BB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60F865-276B-4638-8E0A-47243C8CE5F4}" type="slidenum">
              <a:rPr lang="en-US" altLang="en-US"/>
              <a:pPr/>
              <a:t>28</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4388CDE2-14AA-ABC2-6A4E-9B3DBD48C79A}"/>
              </a:ext>
            </a:extLst>
          </p:cNvPr>
          <p:cNvSpPr>
            <a:spLocks noGrp="1" noRot="1" noChangeAspect="1" noChangeArrowheads="1" noTextEdit="1"/>
          </p:cNvSpPr>
          <p:nvPr>
            <p:ph type="sldImg"/>
          </p:nvPr>
        </p:nvSpPr>
        <p:spPr>
          <a:xfrm>
            <a:off x="381000" y="685800"/>
            <a:ext cx="6096000" cy="3429000"/>
          </a:xfrm>
          <a:ln/>
        </p:spPr>
      </p:sp>
      <p:sp>
        <p:nvSpPr>
          <p:cNvPr id="60419" name="Notes Placeholder 2">
            <a:extLst>
              <a:ext uri="{FF2B5EF4-FFF2-40B4-BE49-F238E27FC236}">
                <a16:creationId xmlns:a16="http://schemas.microsoft.com/office/drawing/2014/main" id="{E37400E3-53C5-486B-F7AA-729803C6F2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0420" name="Slide Number Placeholder 3">
            <a:extLst>
              <a:ext uri="{FF2B5EF4-FFF2-40B4-BE49-F238E27FC236}">
                <a16:creationId xmlns:a16="http://schemas.microsoft.com/office/drawing/2014/main" id="{FDD3CA27-E5EE-F127-0881-95199824ED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552063-F052-4549-8416-C3C6B4A9BD4B}" type="slidenum">
              <a:rPr lang="en-US" altLang="en-US"/>
              <a:pPr/>
              <a:t>29</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A01626F8-D0B5-D5B3-3D9F-4823C4C49A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1CBFE3-2541-4789-B984-6749FCED8570}" type="slidenum">
              <a:rPr lang="en-US" altLang="en-US"/>
              <a:pPr/>
              <a:t>31</a:t>
            </a:fld>
            <a:endParaRPr lang="en-US" altLang="en-US"/>
          </a:p>
        </p:txBody>
      </p:sp>
      <p:sp>
        <p:nvSpPr>
          <p:cNvPr id="63491" name="Rectangle 2">
            <a:extLst>
              <a:ext uri="{FF2B5EF4-FFF2-40B4-BE49-F238E27FC236}">
                <a16:creationId xmlns:a16="http://schemas.microsoft.com/office/drawing/2014/main" id="{AE4CB571-A32A-5017-A5F4-0800B6AB9589}"/>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CC0073E7-EAB5-C14E-1DCB-06EDED9ECF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In this 1935 file photo, workers plant a shelterbelt strip of trees during the reclamation of a farm.</a:t>
            </a:r>
          </a:p>
          <a:p>
            <a:pPr eaLnBrk="1" hangingPunct="1"/>
            <a:endParaRPr lang="en-US" altLang="en-US" dirty="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4424FE00-70D4-5BE7-1B3E-1429D71BAF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5AE87DE-DD98-404E-8083-16A4B41E8891}" type="slidenum">
              <a:rPr lang="en-US" altLang="en-US"/>
              <a:pPr/>
              <a:t>32</a:t>
            </a:fld>
            <a:endParaRPr lang="en-US" altLang="en-US"/>
          </a:p>
        </p:txBody>
      </p:sp>
      <p:sp>
        <p:nvSpPr>
          <p:cNvPr id="65539" name="Rectangle 2">
            <a:extLst>
              <a:ext uri="{FF2B5EF4-FFF2-40B4-BE49-F238E27FC236}">
                <a16:creationId xmlns:a16="http://schemas.microsoft.com/office/drawing/2014/main" id="{2C387FB3-B985-7515-7B8A-E6D12E588211}"/>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9F4FE5D6-94BA-6BB9-3456-192256BBD1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45EABDB2-23C6-8109-3841-AF591F8E7B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54CBB50-60BC-4E64-837D-4245B16707DE}" type="slidenum">
              <a:rPr lang="en-US" altLang="en-US"/>
              <a:pPr/>
              <a:t>33</a:t>
            </a:fld>
            <a:endParaRPr lang="en-US" altLang="en-US"/>
          </a:p>
        </p:txBody>
      </p:sp>
      <p:sp>
        <p:nvSpPr>
          <p:cNvPr id="67587" name="Rectangle 2">
            <a:extLst>
              <a:ext uri="{FF2B5EF4-FFF2-40B4-BE49-F238E27FC236}">
                <a16:creationId xmlns:a16="http://schemas.microsoft.com/office/drawing/2014/main" id="{48FF1C07-E6ED-7C53-9F39-A4C2FA8CC4C6}"/>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5CCDA4DC-E4C0-2D76-CC81-6167B589FE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29DBD63E-82CE-94DD-50D8-21AED942B1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419209-347A-428D-A4AA-C1D8111B909F}" type="slidenum">
              <a:rPr lang="en-US" altLang="en-US"/>
              <a:pPr/>
              <a:t>34</a:t>
            </a:fld>
            <a:endParaRPr lang="en-US" altLang="en-US"/>
          </a:p>
        </p:txBody>
      </p:sp>
      <p:sp>
        <p:nvSpPr>
          <p:cNvPr id="69635" name="Rectangle 2">
            <a:extLst>
              <a:ext uri="{FF2B5EF4-FFF2-40B4-BE49-F238E27FC236}">
                <a16:creationId xmlns:a16="http://schemas.microsoft.com/office/drawing/2014/main" id="{D80F84DA-DCC4-B7AB-A0FD-330E00D56AAA}"/>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F2141FCF-0043-6030-96E4-E97CDCD289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First discovered in 1904 in New York City, the blight - an Asian fungus to which our native chestnuts had very little resistance - spread quickly from its origins in contaminated nursery stock. It spread quickly via wind-dispersed fungal spores, an example of passive dispersal. In its wake it left only dead and dying stems. By 1950, except for the shrubby root sprouts the species continually produces (and which also quickly become infected), the keystone species on some nine million acres of eastern forests had disappeared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3356E1-70DB-464F-85FD-5CA77C6FB582}" type="slidenum">
              <a:rPr lang="en-US" altLang="en-US" smtClean="0"/>
              <a:pPr/>
              <a:t>3</a:t>
            </a:fld>
            <a:endParaRPr lang="en-US" altLang="en-US"/>
          </a:p>
        </p:txBody>
      </p:sp>
    </p:spTree>
    <p:extLst>
      <p:ext uri="{BB962C8B-B14F-4D97-AF65-F5344CB8AC3E}">
        <p14:creationId xmlns:p14="http://schemas.microsoft.com/office/powerpoint/2010/main" val="2603199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5A20DE20-C9A9-9AAE-61C5-F40DE668BC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AD4CB4-3774-4DE3-8A7C-63476A9302C7}" type="slidenum">
              <a:rPr lang="en-US" altLang="en-US"/>
              <a:pPr>
                <a:spcBef>
                  <a:spcPct val="0"/>
                </a:spcBef>
              </a:pPr>
              <a:t>35</a:t>
            </a:fld>
            <a:endParaRPr lang="en-US" altLang="en-US"/>
          </a:p>
        </p:txBody>
      </p:sp>
      <p:sp>
        <p:nvSpPr>
          <p:cNvPr id="71683" name="Rectangle 2">
            <a:extLst>
              <a:ext uri="{FF2B5EF4-FFF2-40B4-BE49-F238E27FC236}">
                <a16:creationId xmlns:a16="http://schemas.microsoft.com/office/drawing/2014/main" id="{167629BD-2320-ADD5-128B-597F06769EA3}"/>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76BDF985-F01F-AD54-A028-893C03CE46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39748795-A741-3EB8-DCBD-6424DDEB9D46}"/>
              </a:ext>
            </a:extLst>
          </p:cNvPr>
          <p:cNvSpPr>
            <a:spLocks noGrp="1" noRot="1" noChangeAspect="1" noChangeArrowheads="1" noTextEdit="1"/>
          </p:cNvSpPr>
          <p:nvPr>
            <p:ph type="sldImg"/>
          </p:nvPr>
        </p:nvSpPr>
        <p:spPr>
          <a:xfrm>
            <a:off x="381000" y="685800"/>
            <a:ext cx="6096000" cy="3429000"/>
          </a:xfrm>
          <a:ln/>
        </p:spPr>
      </p:sp>
      <p:sp>
        <p:nvSpPr>
          <p:cNvPr id="73731" name="Notes Placeholder 2">
            <a:extLst>
              <a:ext uri="{FF2B5EF4-FFF2-40B4-BE49-F238E27FC236}">
                <a16:creationId xmlns:a16="http://schemas.microsoft.com/office/drawing/2014/main" id="{79302C96-25E4-E7CA-5279-2B639E620B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73732" name="Slide Number Placeholder 3">
            <a:extLst>
              <a:ext uri="{FF2B5EF4-FFF2-40B4-BE49-F238E27FC236}">
                <a16:creationId xmlns:a16="http://schemas.microsoft.com/office/drawing/2014/main" id="{55EA53E4-706B-7E88-4039-40AFBA4031C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EC02E3-8575-4610-A21C-8C379DFA39EE}" type="slidenum">
              <a:rPr lang="en-US" altLang="en-US"/>
              <a:pPr/>
              <a:t>36</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82A24FA1-2EEB-646A-A7C3-6B05B5DA58E2}"/>
              </a:ext>
            </a:extLst>
          </p:cNvPr>
          <p:cNvSpPr>
            <a:spLocks noGrp="1" noRot="1" noChangeAspect="1" noChangeArrowheads="1" noTextEdit="1"/>
          </p:cNvSpPr>
          <p:nvPr>
            <p:ph type="sldImg"/>
          </p:nvPr>
        </p:nvSpPr>
        <p:spPr>
          <a:xfrm>
            <a:off x="381000" y="685800"/>
            <a:ext cx="6096000" cy="3429000"/>
          </a:xfrm>
          <a:ln/>
        </p:spPr>
      </p:sp>
      <p:sp>
        <p:nvSpPr>
          <p:cNvPr id="75779" name="Notes Placeholder 2">
            <a:extLst>
              <a:ext uri="{FF2B5EF4-FFF2-40B4-BE49-F238E27FC236}">
                <a16:creationId xmlns:a16="http://schemas.microsoft.com/office/drawing/2014/main" id="{A092F3A5-F7C5-6873-5525-08FE26FD462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5780" name="Slide Number Placeholder 3">
            <a:extLst>
              <a:ext uri="{FF2B5EF4-FFF2-40B4-BE49-F238E27FC236}">
                <a16:creationId xmlns:a16="http://schemas.microsoft.com/office/drawing/2014/main" id="{CEAFCF5D-31D7-ACC3-F454-A0E65F6834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947913-B42F-4395-9E7A-619B621AC24B}" type="slidenum">
              <a:rPr lang="en-US" altLang="en-US"/>
              <a:pPr/>
              <a:t>37</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E88E8F10-FFEC-8757-EDD8-C163F69E9FB9}"/>
              </a:ext>
            </a:extLst>
          </p:cNvPr>
          <p:cNvSpPr>
            <a:spLocks noGrp="1" noRot="1" noChangeAspect="1" noChangeArrowheads="1" noTextEdit="1"/>
          </p:cNvSpPr>
          <p:nvPr>
            <p:ph type="sldImg"/>
          </p:nvPr>
        </p:nvSpPr>
        <p:spPr>
          <a:xfrm>
            <a:off x="381000" y="685800"/>
            <a:ext cx="6096000" cy="3429000"/>
          </a:xfrm>
          <a:ln/>
        </p:spPr>
      </p:sp>
      <p:sp>
        <p:nvSpPr>
          <p:cNvPr id="77827" name="Notes Placeholder 2">
            <a:extLst>
              <a:ext uri="{FF2B5EF4-FFF2-40B4-BE49-F238E27FC236}">
                <a16:creationId xmlns:a16="http://schemas.microsoft.com/office/drawing/2014/main" id="{E7AC264F-32E9-2817-D45D-C0A4955421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Gradient analysis, a technique refined by Whittaker</a:t>
            </a:r>
          </a:p>
        </p:txBody>
      </p:sp>
      <p:sp>
        <p:nvSpPr>
          <p:cNvPr id="77828" name="Slide Number Placeholder 3">
            <a:extLst>
              <a:ext uri="{FF2B5EF4-FFF2-40B4-BE49-F238E27FC236}">
                <a16:creationId xmlns:a16="http://schemas.microsoft.com/office/drawing/2014/main" id="{B8F8E09B-DA17-A888-E9BF-EA412E19AA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EB5257-119D-4BF5-8835-5F79ED463819}" type="slidenum">
              <a:rPr lang="en-US" altLang="en-US"/>
              <a:pPr/>
              <a:t>38</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107A695F-74C8-3F46-1E24-26FB816AB4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1D98AD-0238-4DFB-89B2-CDB4D3531B46}" type="slidenum">
              <a:rPr lang="en-US" altLang="en-US"/>
              <a:pPr>
                <a:spcBef>
                  <a:spcPct val="0"/>
                </a:spcBef>
              </a:pPr>
              <a:t>39</a:t>
            </a:fld>
            <a:endParaRPr lang="en-US" altLang="en-US"/>
          </a:p>
        </p:txBody>
      </p:sp>
      <p:sp>
        <p:nvSpPr>
          <p:cNvPr id="79875" name="Rectangle 2">
            <a:extLst>
              <a:ext uri="{FF2B5EF4-FFF2-40B4-BE49-F238E27FC236}">
                <a16:creationId xmlns:a16="http://schemas.microsoft.com/office/drawing/2014/main" id="{0625B4BB-6447-0476-2443-6A0D322FE92D}"/>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6069D647-9353-C969-7FA3-1CD5A45160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A8DF656-37F4-BBCE-6473-A21A730A7B4F}"/>
              </a:ext>
            </a:extLst>
          </p:cNvPr>
          <p:cNvSpPr>
            <a:spLocks noGrp="1" noRot="1" noChangeAspect="1" noChangeArrowheads="1" noTextEdit="1"/>
          </p:cNvSpPr>
          <p:nvPr>
            <p:ph type="sldImg"/>
          </p:nvPr>
        </p:nvSpPr>
        <p:spPr>
          <a:xfrm>
            <a:off x="381000" y="685800"/>
            <a:ext cx="6096000" cy="3429000"/>
          </a:xfrm>
          <a:ln/>
        </p:spPr>
      </p:sp>
      <p:sp>
        <p:nvSpPr>
          <p:cNvPr id="81923" name="Notes Placeholder 2">
            <a:extLst>
              <a:ext uri="{FF2B5EF4-FFF2-40B4-BE49-F238E27FC236}">
                <a16:creationId xmlns:a16="http://schemas.microsoft.com/office/drawing/2014/main" id="{4BB0A49D-2C09-C477-77DB-D4B4BDD5E2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1924" name="Slide Number Placeholder 3">
            <a:extLst>
              <a:ext uri="{FF2B5EF4-FFF2-40B4-BE49-F238E27FC236}">
                <a16:creationId xmlns:a16="http://schemas.microsoft.com/office/drawing/2014/main" id="{499B306E-9A01-F978-138B-105CF44286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B481B9-3301-493F-A07F-54E5078773F0}" type="slidenum">
              <a:rPr lang="en-US" altLang="en-US"/>
              <a:pPr>
                <a:spcBef>
                  <a:spcPct val="0"/>
                </a:spcBef>
              </a:pPr>
              <a:t>40</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DE653EF4-6215-4287-000F-3DD86995CFB9}"/>
              </a:ext>
            </a:extLst>
          </p:cNvPr>
          <p:cNvSpPr>
            <a:spLocks noGrp="1" noRot="1" noChangeAspect="1" noChangeArrowheads="1" noTextEdit="1"/>
          </p:cNvSpPr>
          <p:nvPr>
            <p:ph type="sldImg"/>
          </p:nvPr>
        </p:nvSpPr>
        <p:spPr>
          <a:xfrm>
            <a:off x="381000" y="685800"/>
            <a:ext cx="6096000" cy="3429000"/>
          </a:xfrm>
          <a:ln/>
        </p:spPr>
      </p:sp>
      <p:sp>
        <p:nvSpPr>
          <p:cNvPr id="83971" name="Notes Placeholder 2">
            <a:extLst>
              <a:ext uri="{FF2B5EF4-FFF2-40B4-BE49-F238E27FC236}">
                <a16:creationId xmlns:a16="http://schemas.microsoft.com/office/drawing/2014/main" id="{03BFC1E3-3CA1-189A-BD44-F75A92DC65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3972" name="Slide Number Placeholder 3">
            <a:extLst>
              <a:ext uri="{FF2B5EF4-FFF2-40B4-BE49-F238E27FC236}">
                <a16:creationId xmlns:a16="http://schemas.microsoft.com/office/drawing/2014/main" id="{D30E444B-1015-AC09-D4E6-5A77BBD2F8C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00BDA1-4942-463A-A3DA-177072B0E097}" type="slidenum">
              <a:rPr lang="en-US" altLang="en-US"/>
              <a:pPr>
                <a:spcBef>
                  <a:spcPct val="0"/>
                </a:spcBef>
              </a:pPr>
              <a:t>41</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5850FD9E-989C-AFCF-EDBF-FDAD2BD7B2DB}"/>
              </a:ext>
            </a:extLst>
          </p:cNvPr>
          <p:cNvSpPr>
            <a:spLocks noGrp="1" noRot="1" noChangeAspect="1" noChangeArrowheads="1" noTextEdit="1"/>
          </p:cNvSpPr>
          <p:nvPr>
            <p:ph type="sldImg"/>
          </p:nvPr>
        </p:nvSpPr>
        <p:spPr>
          <a:xfrm>
            <a:off x="381000" y="685800"/>
            <a:ext cx="6096000" cy="3429000"/>
          </a:xfrm>
          <a:ln/>
        </p:spPr>
      </p:sp>
      <p:sp>
        <p:nvSpPr>
          <p:cNvPr id="86019" name="Notes Placeholder 2">
            <a:extLst>
              <a:ext uri="{FF2B5EF4-FFF2-40B4-BE49-F238E27FC236}">
                <a16:creationId xmlns:a16="http://schemas.microsoft.com/office/drawing/2014/main" id="{DDA2F606-6B23-79F5-13D0-78D19CB75B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6020" name="Slide Number Placeholder 3">
            <a:extLst>
              <a:ext uri="{FF2B5EF4-FFF2-40B4-BE49-F238E27FC236}">
                <a16:creationId xmlns:a16="http://schemas.microsoft.com/office/drawing/2014/main" id="{DC31D73D-6D98-2AD6-AEA8-E44E21BE69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ED1EA1-FC45-4F69-9186-12C793C148AF}" type="slidenum">
              <a:rPr lang="en-US" altLang="en-US"/>
              <a:pPr>
                <a:spcBef>
                  <a:spcPct val="0"/>
                </a:spcBef>
              </a:pPr>
              <a:t>42</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9A18B754-F1DF-5F2C-A61C-B7D03CCC2BAE}"/>
              </a:ext>
            </a:extLst>
          </p:cNvPr>
          <p:cNvSpPr>
            <a:spLocks noGrp="1" noRot="1" noChangeAspect="1" noChangeArrowheads="1" noTextEdit="1"/>
          </p:cNvSpPr>
          <p:nvPr>
            <p:ph type="sldImg"/>
          </p:nvPr>
        </p:nvSpPr>
        <p:spPr>
          <a:xfrm>
            <a:off x="381000" y="685800"/>
            <a:ext cx="6096000" cy="3429000"/>
          </a:xfrm>
          <a:ln/>
        </p:spPr>
      </p:sp>
      <p:sp>
        <p:nvSpPr>
          <p:cNvPr id="89091" name="Notes Placeholder 2">
            <a:extLst>
              <a:ext uri="{FF2B5EF4-FFF2-40B4-BE49-F238E27FC236}">
                <a16:creationId xmlns:a16="http://schemas.microsoft.com/office/drawing/2014/main" id="{4C201214-0F39-6E67-46C4-F93C3D45D1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9092" name="Slide Number Placeholder 3">
            <a:extLst>
              <a:ext uri="{FF2B5EF4-FFF2-40B4-BE49-F238E27FC236}">
                <a16:creationId xmlns:a16="http://schemas.microsoft.com/office/drawing/2014/main" id="{D6881163-CEA5-6C4E-E448-DE387A98217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82C2AA-3DB0-4B9C-BEDB-3489A86741D3}" type="slidenum">
              <a:rPr lang="en-US" altLang="en-US"/>
              <a:pPr>
                <a:spcBef>
                  <a:spcPct val="0"/>
                </a:spcBef>
              </a:pPr>
              <a:t>43</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85084F9B-FDF0-38E2-C731-373567D90F19}"/>
              </a:ext>
            </a:extLst>
          </p:cNvPr>
          <p:cNvSpPr>
            <a:spLocks noGrp="1" noRot="1" noChangeAspect="1" noChangeArrowheads="1" noTextEdit="1"/>
          </p:cNvSpPr>
          <p:nvPr>
            <p:ph type="sldImg"/>
          </p:nvPr>
        </p:nvSpPr>
        <p:spPr>
          <a:xfrm>
            <a:off x="381000" y="685800"/>
            <a:ext cx="6096000" cy="3429000"/>
          </a:xfrm>
          <a:ln/>
        </p:spPr>
      </p:sp>
      <p:sp>
        <p:nvSpPr>
          <p:cNvPr id="91139" name="Notes Placeholder 2">
            <a:extLst>
              <a:ext uri="{FF2B5EF4-FFF2-40B4-BE49-F238E27FC236}">
                <a16:creationId xmlns:a16="http://schemas.microsoft.com/office/drawing/2014/main" id="{99DA4C84-5DFF-E747-4259-FFFEC5491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1140" name="Slide Number Placeholder 3">
            <a:extLst>
              <a:ext uri="{FF2B5EF4-FFF2-40B4-BE49-F238E27FC236}">
                <a16:creationId xmlns:a16="http://schemas.microsoft.com/office/drawing/2014/main" id="{45248A07-646C-FF5E-A78C-97A9FDBC36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E33D10-DDCF-4C2F-9C03-333D92D53365}" type="slidenum">
              <a:rPr lang="en-US" altLang="en-US"/>
              <a:pPr>
                <a:spcBef>
                  <a:spcPct val="0"/>
                </a:spcBef>
              </a:pPr>
              <a:t>45</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E48FA831-5B63-2092-0F4A-6D41CBF252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2716B9-F434-4743-8B5C-ED12EE00309E}" type="slidenum">
              <a:rPr lang="en-US" altLang="en-US"/>
              <a:pPr/>
              <a:t>4</a:t>
            </a:fld>
            <a:endParaRPr lang="en-US" altLang="en-US"/>
          </a:p>
        </p:txBody>
      </p:sp>
      <p:sp>
        <p:nvSpPr>
          <p:cNvPr id="13315" name="Rectangle 2">
            <a:extLst>
              <a:ext uri="{FF2B5EF4-FFF2-40B4-BE49-F238E27FC236}">
                <a16:creationId xmlns:a16="http://schemas.microsoft.com/office/drawing/2014/main" id="{B0947619-F457-E304-7E06-E45ADE68693F}"/>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E071314C-B7F9-9D11-2354-6329E8B9EA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7F052821-79E1-BFFB-1DFD-FCCC03200446}"/>
              </a:ext>
            </a:extLst>
          </p:cNvPr>
          <p:cNvSpPr>
            <a:spLocks noGrp="1" noRot="1" noChangeAspect="1" noChangeArrowheads="1" noTextEdit="1"/>
          </p:cNvSpPr>
          <p:nvPr>
            <p:ph type="sldImg"/>
          </p:nvPr>
        </p:nvSpPr>
        <p:spPr>
          <a:xfrm>
            <a:off x="381000" y="685800"/>
            <a:ext cx="6096000" cy="3429000"/>
          </a:xfrm>
          <a:ln/>
        </p:spPr>
      </p:sp>
      <p:sp>
        <p:nvSpPr>
          <p:cNvPr id="94211" name="Notes Placeholder 2">
            <a:extLst>
              <a:ext uri="{FF2B5EF4-FFF2-40B4-BE49-F238E27FC236}">
                <a16:creationId xmlns:a16="http://schemas.microsoft.com/office/drawing/2014/main" id="{17837E17-CEB2-1E53-031E-7EEADB1E06B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4212" name="Slide Number Placeholder 3">
            <a:extLst>
              <a:ext uri="{FF2B5EF4-FFF2-40B4-BE49-F238E27FC236}">
                <a16:creationId xmlns:a16="http://schemas.microsoft.com/office/drawing/2014/main" id="{8CC4CC65-8E8F-D663-A1AF-DA202485ED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FC0DE70-AFE7-4E62-AF3E-4EF846C0615E}" type="slidenum">
              <a:rPr lang="en-US" altLang="en-US"/>
              <a:pPr>
                <a:spcBef>
                  <a:spcPct val="0"/>
                </a:spcBef>
              </a:pPr>
              <a:t>47</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3557A334-8BDD-14E3-BAD7-063C2A094060}"/>
              </a:ext>
            </a:extLst>
          </p:cNvPr>
          <p:cNvSpPr>
            <a:spLocks noGrp="1" noRot="1" noChangeAspect="1" noChangeArrowheads="1" noTextEdit="1"/>
          </p:cNvSpPr>
          <p:nvPr>
            <p:ph type="sldImg"/>
          </p:nvPr>
        </p:nvSpPr>
        <p:spPr>
          <a:xfrm>
            <a:off x="381000" y="685800"/>
            <a:ext cx="6096000" cy="3429000"/>
          </a:xfrm>
          <a:ln/>
        </p:spPr>
      </p:sp>
      <p:sp>
        <p:nvSpPr>
          <p:cNvPr id="96259" name="Notes Placeholder 2">
            <a:extLst>
              <a:ext uri="{FF2B5EF4-FFF2-40B4-BE49-F238E27FC236}">
                <a16:creationId xmlns:a16="http://schemas.microsoft.com/office/drawing/2014/main" id="{1374BFC9-A38E-00C5-B975-E3E4972920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Mechanisms of primary succession following deglaciation at Glacier Bay, Alaska (1994)</a:t>
            </a:r>
          </a:p>
          <a:p>
            <a:endParaRPr lang="en-US" altLang="en-US">
              <a:latin typeface="Arial" panose="020B0604020202020204" pitchFamily="34" charset="0"/>
            </a:endParaRPr>
          </a:p>
          <a:p>
            <a:r>
              <a:rPr lang="en-US" altLang="en-US">
                <a:latin typeface="Arial" panose="020B0604020202020204" pitchFamily="34" charset="0"/>
              </a:rPr>
              <a:t>There has been almost a complete community composition replacement over the century and general species richness increase, but the effective number of species has declined significantly due to dominance of Salix species which established 100-yr prior (the only remaining species from the original cohort). Where Salix dominates, there is no establishment of “later” successional species like Picea. Plots nearer the entrance to Glacier Bay, and thus closer to potential seed sources after the most recent glaciation, have had consistently higher species richness for 100 yr.</a:t>
            </a:r>
          </a:p>
        </p:txBody>
      </p:sp>
      <p:sp>
        <p:nvSpPr>
          <p:cNvPr id="96260" name="Slide Number Placeholder 3">
            <a:extLst>
              <a:ext uri="{FF2B5EF4-FFF2-40B4-BE49-F238E27FC236}">
                <a16:creationId xmlns:a16="http://schemas.microsoft.com/office/drawing/2014/main" id="{54555092-BC5D-CFA1-5FD2-5249AB23BC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EE6B81-1597-403E-AF73-DE1ADEF2A2FC}" type="slidenum">
              <a:rPr lang="en-US" altLang="en-US"/>
              <a:pPr>
                <a:spcBef>
                  <a:spcPct val="0"/>
                </a:spcBef>
              </a:pPr>
              <a:t>48</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0F3B5CBC-B12A-0B6A-F6FD-9EE4CF2F04CF}"/>
              </a:ext>
            </a:extLst>
          </p:cNvPr>
          <p:cNvSpPr>
            <a:spLocks noGrp="1" noRot="1" noChangeAspect="1" noChangeArrowheads="1" noTextEdit="1"/>
          </p:cNvSpPr>
          <p:nvPr>
            <p:ph type="sldImg"/>
          </p:nvPr>
        </p:nvSpPr>
        <p:spPr>
          <a:xfrm>
            <a:off x="381000" y="685800"/>
            <a:ext cx="6096000" cy="3429000"/>
          </a:xfrm>
          <a:ln/>
        </p:spPr>
      </p:sp>
      <p:sp>
        <p:nvSpPr>
          <p:cNvPr id="98307" name="Notes Placeholder 2">
            <a:extLst>
              <a:ext uri="{FF2B5EF4-FFF2-40B4-BE49-F238E27FC236}">
                <a16:creationId xmlns:a16="http://schemas.microsoft.com/office/drawing/2014/main" id="{F2C55B61-0F38-69A6-67FA-E47B7E0C62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Dates</a:t>
            </a:r>
          </a:p>
        </p:txBody>
      </p:sp>
      <p:sp>
        <p:nvSpPr>
          <p:cNvPr id="98308" name="Slide Number Placeholder 3">
            <a:extLst>
              <a:ext uri="{FF2B5EF4-FFF2-40B4-BE49-F238E27FC236}">
                <a16:creationId xmlns:a16="http://schemas.microsoft.com/office/drawing/2014/main" id="{0844F133-3224-3539-3A63-C447C28C6D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393F9B-23CF-47A6-BC60-F59C0903782C}" type="slidenum">
              <a:rPr lang="en-US" altLang="en-US"/>
              <a:pPr/>
              <a:t>49</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C4344F8E-1BF0-AA61-93BA-C517D389C9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68F8507-0281-4B2A-9FA4-4AC6941818D8}" type="slidenum">
              <a:rPr lang="en-US" altLang="en-US"/>
              <a:pPr/>
              <a:t>5</a:t>
            </a:fld>
            <a:endParaRPr lang="en-US" altLang="en-US"/>
          </a:p>
        </p:txBody>
      </p:sp>
      <p:sp>
        <p:nvSpPr>
          <p:cNvPr id="15363" name="Rectangle 2">
            <a:extLst>
              <a:ext uri="{FF2B5EF4-FFF2-40B4-BE49-F238E27FC236}">
                <a16:creationId xmlns:a16="http://schemas.microsoft.com/office/drawing/2014/main" id="{045CD9EB-5963-B92A-B09B-77D3E4087D7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E814AAFD-84C0-2CF6-1E6A-EC3C36BC79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Burning of a longleaf pine forest in Florida panhandle. </a:t>
            </a:r>
            <a:br>
              <a:rPr lang="en-US" altLang="en-US" dirty="0">
                <a:latin typeface="Arial" panose="020B0604020202020204" pitchFamily="34" charset="0"/>
              </a:rPr>
            </a:br>
            <a:br>
              <a:rPr lang="en-US" altLang="en-US" dirty="0">
                <a:latin typeface="Arial" panose="020B0604020202020204" pitchFamily="34" charset="0"/>
              </a:rPr>
            </a:br>
            <a:r>
              <a:rPr lang="en-US" altLang="en-US" dirty="0"/>
              <a:t>Succession informs forest management</a:t>
            </a:r>
            <a:endParaRPr lang="en-US" altLang="en-US"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EC2C155C-A9D0-F880-2FAB-7E54F01253AE}"/>
              </a:ext>
            </a:extLst>
          </p:cNvPr>
          <p:cNvSpPr>
            <a:spLocks noGrp="1" noRot="1" noChangeAspect="1" noChangeArrowheads="1" noTextEdit="1"/>
          </p:cNvSpPr>
          <p:nvPr>
            <p:ph type="sldImg"/>
          </p:nvPr>
        </p:nvSpPr>
        <p:spPr>
          <a:xfrm>
            <a:off x="381000" y="685800"/>
            <a:ext cx="6096000" cy="3429000"/>
          </a:xfrm>
          <a:ln/>
        </p:spPr>
      </p:sp>
      <p:sp>
        <p:nvSpPr>
          <p:cNvPr id="17411" name="Notes Placeholder 2">
            <a:extLst>
              <a:ext uri="{FF2B5EF4-FFF2-40B4-BE49-F238E27FC236}">
                <a16:creationId xmlns:a16="http://schemas.microsoft.com/office/drawing/2014/main" id="{FE9298E8-8AD0-63C8-869E-98DF2B65B4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dirty="0"/>
              <a:t>Succession informs ecological restoration</a:t>
            </a:r>
            <a:endParaRPr lang="en-US" altLang="en-US" dirty="0">
              <a:latin typeface="Arial" panose="020B0604020202020204" pitchFamily="34" charset="0"/>
            </a:endParaRPr>
          </a:p>
        </p:txBody>
      </p:sp>
      <p:sp>
        <p:nvSpPr>
          <p:cNvPr id="17412" name="Slide Number Placeholder 3">
            <a:extLst>
              <a:ext uri="{FF2B5EF4-FFF2-40B4-BE49-F238E27FC236}">
                <a16:creationId xmlns:a16="http://schemas.microsoft.com/office/drawing/2014/main" id="{E71397FC-A023-78A8-E5D9-5555CD2620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CA5B21-71E7-4D87-AAE0-3CABB192F88E}" type="slidenum">
              <a:rPr lang="en-US" altLang="en-US"/>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A2EDC1A0-C69D-7B5B-73A7-5747762467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7FC05C6-6882-4092-9F6D-5F1CAD4D6E5F}" type="slidenum">
              <a:rPr lang="en-US" altLang="en-US"/>
              <a:pPr/>
              <a:t>7</a:t>
            </a:fld>
            <a:endParaRPr lang="en-US" altLang="en-US"/>
          </a:p>
        </p:txBody>
      </p:sp>
      <p:sp>
        <p:nvSpPr>
          <p:cNvPr id="19459" name="Rectangle 2">
            <a:extLst>
              <a:ext uri="{FF2B5EF4-FFF2-40B4-BE49-F238E27FC236}">
                <a16:creationId xmlns:a16="http://schemas.microsoft.com/office/drawing/2014/main" id="{3FE7D941-C30B-CADB-6847-913C8C083505}"/>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DF2B8974-4A32-883D-DF25-709BD9D549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Rock outcrop, primary succession</a:t>
            </a:r>
          </a:p>
          <a:p>
            <a:pPr eaLnBrk="1" hangingPunct="1"/>
            <a:r>
              <a:rPr lang="en-US" altLang="en-US">
                <a:latin typeface="Arial" panose="020B0604020202020204" pitchFamily="34" charset="0"/>
              </a:rPr>
              <a:t>Tornado disturbance, secondary succession</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Which is slower?</a:t>
            </a:r>
            <a:br>
              <a:rPr lang="en-US" altLang="en-US">
                <a:latin typeface="Arial" panose="020B0604020202020204" pitchFamily="34" charset="0"/>
              </a:rPr>
            </a:br>
            <a:r>
              <a:rPr lang="en-US" altLang="en-US">
                <a:latin typeface="Arial" panose="020B0604020202020204" pitchFamily="34" charset="0"/>
              </a:rPr>
              <a:t>Which has to accumulate a soil and plant propagules?</a:t>
            </a:r>
            <a:br>
              <a:rPr lang="en-US" altLang="en-US">
                <a:latin typeface="Arial" panose="020B0604020202020204" pitchFamily="34" charset="0"/>
              </a:rPr>
            </a:br>
            <a:r>
              <a:rPr lang="en-US" altLang="en-US">
                <a:latin typeface="Arial" panose="020B0604020202020204" pitchFamily="34" charset="0"/>
              </a:rPr>
              <a:t>Which is ecologically driven?</a:t>
            </a:r>
            <a:br>
              <a:rPr lang="en-US" altLang="en-US">
                <a:latin typeface="Arial" panose="020B0604020202020204" pitchFamily="34" charset="0"/>
              </a:rPr>
            </a:br>
            <a:r>
              <a:rPr lang="en-US" altLang="en-US">
                <a:latin typeface="Arial" panose="020B0604020202020204" pitchFamily="34" charset="0"/>
              </a:rPr>
              <a:t>Which is climatically driven?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51DC5CE6-E02E-3E6A-5FBC-0B2F216AC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86C70A-5F88-443C-B41F-3CF6050B8E86}" type="slidenum">
              <a:rPr lang="en-US" altLang="en-US"/>
              <a:pPr/>
              <a:t>8</a:t>
            </a:fld>
            <a:endParaRPr lang="en-US" altLang="en-US"/>
          </a:p>
        </p:txBody>
      </p:sp>
      <p:sp>
        <p:nvSpPr>
          <p:cNvPr id="21507" name="Rectangle 2">
            <a:extLst>
              <a:ext uri="{FF2B5EF4-FFF2-40B4-BE49-F238E27FC236}">
                <a16:creationId xmlns:a16="http://schemas.microsoft.com/office/drawing/2014/main" id="{F01916E8-A90D-800E-6DC1-01AB45DCAEA7}"/>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86422C59-C07D-EBCF-802B-1FD8F6C2CD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77B6E42F-F124-5A43-C29F-091F943A59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FADC20-EB73-4DD4-AFDC-04BDBB65D159}" type="slidenum">
              <a:rPr lang="en-US" altLang="en-US"/>
              <a:pPr/>
              <a:t>9</a:t>
            </a:fld>
            <a:endParaRPr lang="en-US" altLang="en-US"/>
          </a:p>
        </p:txBody>
      </p:sp>
      <p:sp>
        <p:nvSpPr>
          <p:cNvPr id="23555" name="Rectangle 2">
            <a:extLst>
              <a:ext uri="{FF2B5EF4-FFF2-40B4-BE49-F238E27FC236}">
                <a16:creationId xmlns:a16="http://schemas.microsoft.com/office/drawing/2014/main" id="{3ED4794D-41F5-A482-9C0A-8558B92041D0}"/>
              </a:ext>
            </a:extLst>
          </p:cNvPr>
          <p:cNvSpPr>
            <a:spLocks noGrp="1" noRot="1" noChangeAspect="1" noChangeArrowheads="1" noTextEdit="1"/>
          </p:cNvSpPr>
          <p:nvPr>
            <p:ph type="sldImg"/>
          </p:nvPr>
        </p:nvSpPr>
        <p:spPr>
          <a:xfrm>
            <a:off x="381000" y="685800"/>
            <a:ext cx="6096000" cy="3429000"/>
          </a:xfrm>
          <a:ln/>
        </p:spPr>
      </p:sp>
      <p:sp>
        <p:nvSpPr>
          <p:cNvPr id="23556" name="Rectangle 3">
            <a:extLst>
              <a:ext uri="{FF2B5EF4-FFF2-40B4-BE49-F238E27FC236}">
                <a16:creationId xmlns:a16="http://schemas.microsoft.com/office/drawing/2014/main" id="{FF1FD89C-675C-686F-0175-53DD44A30A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99C19A6-7C2B-9EC6-440F-21CAF2B96D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EF2DA7-9B11-C501-8BB9-D65FBA2EF5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9D31F1-F8AB-6144-114A-D3AB6FFEEAE2}"/>
              </a:ext>
            </a:extLst>
          </p:cNvPr>
          <p:cNvSpPr>
            <a:spLocks noGrp="1" noChangeArrowheads="1"/>
          </p:cNvSpPr>
          <p:nvPr>
            <p:ph type="sldNum" sz="quarter" idx="12"/>
          </p:nvPr>
        </p:nvSpPr>
        <p:spPr>
          <a:ln/>
        </p:spPr>
        <p:txBody>
          <a:bodyPr/>
          <a:lstStyle>
            <a:lvl1pPr>
              <a:defRPr/>
            </a:lvl1pPr>
          </a:lstStyle>
          <a:p>
            <a:fld id="{B931880E-BA55-4F19-A3F8-784EEE593F57}" type="slidenum">
              <a:rPr lang="en-US" altLang="en-US"/>
              <a:pPr/>
              <a:t>‹#›</a:t>
            </a:fld>
            <a:endParaRPr lang="en-US" altLang="en-US"/>
          </a:p>
        </p:txBody>
      </p:sp>
    </p:spTree>
    <p:extLst>
      <p:ext uri="{BB962C8B-B14F-4D97-AF65-F5344CB8AC3E}">
        <p14:creationId xmlns:p14="http://schemas.microsoft.com/office/powerpoint/2010/main" val="95214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6F48A6E-08D4-9D48-1A63-C77459DC3D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A97362-CEDC-BDBB-A627-B364596120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90A71CC-8680-C935-DAA6-EE7F03554375}"/>
              </a:ext>
            </a:extLst>
          </p:cNvPr>
          <p:cNvSpPr>
            <a:spLocks noGrp="1" noChangeArrowheads="1"/>
          </p:cNvSpPr>
          <p:nvPr>
            <p:ph type="sldNum" sz="quarter" idx="12"/>
          </p:nvPr>
        </p:nvSpPr>
        <p:spPr>
          <a:ln/>
        </p:spPr>
        <p:txBody>
          <a:bodyPr/>
          <a:lstStyle>
            <a:lvl1pPr>
              <a:defRPr/>
            </a:lvl1pPr>
          </a:lstStyle>
          <a:p>
            <a:fld id="{89E19E09-4F1A-40B9-BA05-F6E0A48B6835}" type="slidenum">
              <a:rPr lang="en-US" altLang="en-US"/>
              <a:pPr/>
              <a:t>‹#›</a:t>
            </a:fld>
            <a:endParaRPr lang="en-US" altLang="en-US"/>
          </a:p>
        </p:txBody>
      </p:sp>
    </p:spTree>
    <p:extLst>
      <p:ext uri="{BB962C8B-B14F-4D97-AF65-F5344CB8AC3E}">
        <p14:creationId xmlns:p14="http://schemas.microsoft.com/office/powerpoint/2010/main" val="4061227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3746AC-1C93-86A4-EF8B-D5D15AEC0C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C5A6AF-9EB1-9F50-FFA1-DCD2A4FE91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3F8161-5AF9-53CC-B236-F5934AB2C38E}"/>
              </a:ext>
            </a:extLst>
          </p:cNvPr>
          <p:cNvSpPr>
            <a:spLocks noGrp="1" noChangeArrowheads="1"/>
          </p:cNvSpPr>
          <p:nvPr>
            <p:ph type="sldNum" sz="quarter" idx="12"/>
          </p:nvPr>
        </p:nvSpPr>
        <p:spPr>
          <a:ln/>
        </p:spPr>
        <p:txBody>
          <a:bodyPr/>
          <a:lstStyle>
            <a:lvl1pPr>
              <a:defRPr/>
            </a:lvl1pPr>
          </a:lstStyle>
          <a:p>
            <a:fld id="{2C854105-BB86-4CBE-A0DA-96C969CBE2BF}" type="slidenum">
              <a:rPr lang="en-US" altLang="en-US"/>
              <a:pPr/>
              <a:t>‹#›</a:t>
            </a:fld>
            <a:endParaRPr lang="en-US" altLang="en-US"/>
          </a:p>
        </p:txBody>
      </p:sp>
    </p:spTree>
    <p:extLst>
      <p:ext uri="{BB962C8B-B14F-4D97-AF65-F5344CB8AC3E}">
        <p14:creationId xmlns:p14="http://schemas.microsoft.com/office/powerpoint/2010/main" val="4092481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E22518E-9CB5-5D22-1922-21BA49C44A3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E62C0AB-9FC7-77E0-1CBB-90242D7E6C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4CDF8A8-4F4F-B5CA-10C3-D2FB252CEEA3}"/>
              </a:ext>
            </a:extLst>
          </p:cNvPr>
          <p:cNvSpPr>
            <a:spLocks noGrp="1" noChangeArrowheads="1"/>
          </p:cNvSpPr>
          <p:nvPr>
            <p:ph type="sldNum" sz="quarter" idx="12"/>
          </p:nvPr>
        </p:nvSpPr>
        <p:spPr>
          <a:ln/>
        </p:spPr>
        <p:txBody>
          <a:bodyPr/>
          <a:lstStyle>
            <a:lvl1pPr>
              <a:defRPr/>
            </a:lvl1pPr>
          </a:lstStyle>
          <a:p>
            <a:fld id="{4444F5A4-4092-497B-9576-F0463583DCEA}" type="slidenum">
              <a:rPr lang="en-US" altLang="en-US"/>
              <a:pPr/>
              <a:t>‹#›</a:t>
            </a:fld>
            <a:endParaRPr lang="en-US" altLang="en-US"/>
          </a:p>
        </p:txBody>
      </p:sp>
    </p:spTree>
    <p:extLst>
      <p:ext uri="{BB962C8B-B14F-4D97-AF65-F5344CB8AC3E}">
        <p14:creationId xmlns:p14="http://schemas.microsoft.com/office/powerpoint/2010/main" val="3080989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CEC16D-B02C-C3D7-B961-6AD88E3FA4A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B23835-2590-EAA8-59BF-BADEACD13E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803E1E-1E49-6B51-EBE2-F1A62A833BDB}"/>
              </a:ext>
            </a:extLst>
          </p:cNvPr>
          <p:cNvSpPr>
            <a:spLocks noGrp="1" noChangeArrowheads="1"/>
          </p:cNvSpPr>
          <p:nvPr>
            <p:ph type="sldNum" sz="quarter" idx="12"/>
          </p:nvPr>
        </p:nvSpPr>
        <p:spPr>
          <a:ln/>
        </p:spPr>
        <p:txBody>
          <a:bodyPr/>
          <a:lstStyle>
            <a:lvl1pPr>
              <a:defRPr/>
            </a:lvl1pPr>
          </a:lstStyle>
          <a:p>
            <a:fld id="{ECC355B5-A2A2-4259-A0C3-328538B3188B}" type="slidenum">
              <a:rPr lang="en-US" altLang="en-US"/>
              <a:pPr/>
              <a:t>‹#›</a:t>
            </a:fld>
            <a:endParaRPr lang="en-US" altLang="en-US"/>
          </a:p>
        </p:txBody>
      </p:sp>
    </p:spTree>
    <p:extLst>
      <p:ext uri="{BB962C8B-B14F-4D97-AF65-F5344CB8AC3E}">
        <p14:creationId xmlns:p14="http://schemas.microsoft.com/office/powerpoint/2010/main" val="391792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0610803-57B0-6898-87FB-D7313886B5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6B3478-70AE-86C1-D926-92F507F0FF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61E3BF-47A4-1CD4-6A47-35872A606369}"/>
              </a:ext>
            </a:extLst>
          </p:cNvPr>
          <p:cNvSpPr>
            <a:spLocks noGrp="1" noChangeArrowheads="1"/>
          </p:cNvSpPr>
          <p:nvPr>
            <p:ph type="sldNum" sz="quarter" idx="12"/>
          </p:nvPr>
        </p:nvSpPr>
        <p:spPr>
          <a:ln/>
        </p:spPr>
        <p:txBody>
          <a:bodyPr/>
          <a:lstStyle>
            <a:lvl1pPr>
              <a:defRPr/>
            </a:lvl1pPr>
          </a:lstStyle>
          <a:p>
            <a:fld id="{CB8BE699-123C-44AA-BA27-FDDBC40830ED}" type="slidenum">
              <a:rPr lang="en-US" altLang="en-US"/>
              <a:pPr/>
              <a:t>‹#›</a:t>
            </a:fld>
            <a:endParaRPr lang="en-US" altLang="en-US"/>
          </a:p>
        </p:txBody>
      </p:sp>
    </p:spTree>
    <p:extLst>
      <p:ext uri="{BB962C8B-B14F-4D97-AF65-F5344CB8AC3E}">
        <p14:creationId xmlns:p14="http://schemas.microsoft.com/office/powerpoint/2010/main" val="93186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623717C-7310-23E0-495D-09329F7CB2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A653705-BF30-0B22-7298-99A919F8FD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1B794A-E929-7C4B-3AFD-C1F70C8C4B5A}"/>
              </a:ext>
            </a:extLst>
          </p:cNvPr>
          <p:cNvSpPr>
            <a:spLocks noGrp="1" noChangeArrowheads="1"/>
          </p:cNvSpPr>
          <p:nvPr>
            <p:ph type="sldNum" sz="quarter" idx="12"/>
          </p:nvPr>
        </p:nvSpPr>
        <p:spPr>
          <a:ln/>
        </p:spPr>
        <p:txBody>
          <a:bodyPr/>
          <a:lstStyle>
            <a:lvl1pPr>
              <a:defRPr/>
            </a:lvl1pPr>
          </a:lstStyle>
          <a:p>
            <a:fld id="{06F817F8-F4D5-48C4-A185-78EF4CF7CA51}" type="slidenum">
              <a:rPr lang="en-US" altLang="en-US"/>
              <a:pPr/>
              <a:t>‹#›</a:t>
            </a:fld>
            <a:endParaRPr lang="en-US" altLang="en-US"/>
          </a:p>
        </p:txBody>
      </p:sp>
    </p:spTree>
    <p:extLst>
      <p:ext uri="{BB962C8B-B14F-4D97-AF65-F5344CB8AC3E}">
        <p14:creationId xmlns:p14="http://schemas.microsoft.com/office/powerpoint/2010/main" val="3059874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20524E3-1275-93D4-951B-2EFC3B3DCE8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2C88B8B-6128-83C3-5126-D0CBFDE876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BF7C02D-BC41-3152-CA68-68BB11B8E508}"/>
              </a:ext>
            </a:extLst>
          </p:cNvPr>
          <p:cNvSpPr>
            <a:spLocks noGrp="1" noChangeArrowheads="1"/>
          </p:cNvSpPr>
          <p:nvPr>
            <p:ph type="sldNum" sz="quarter" idx="12"/>
          </p:nvPr>
        </p:nvSpPr>
        <p:spPr>
          <a:ln/>
        </p:spPr>
        <p:txBody>
          <a:bodyPr/>
          <a:lstStyle>
            <a:lvl1pPr>
              <a:defRPr/>
            </a:lvl1pPr>
          </a:lstStyle>
          <a:p>
            <a:fld id="{0E80F3CD-CF8A-46C9-916B-DD3E83BCA750}" type="slidenum">
              <a:rPr lang="en-US" altLang="en-US"/>
              <a:pPr/>
              <a:t>‹#›</a:t>
            </a:fld>
            <a:endParaRPr lang="en-US" altLang="en-US"/>
          </a:p>
        </p:txBody>
      </p:sp>
    </p:spTree>
    <p:extLst>
      <p:ext uri="{BB962C8B-B14F-4D97-AF65-F5344CB8AC3E}">
        <p14:creationId xmlns:p14="http://schemas.microsoft.com/office/powerpoint/2010/main" val="2342478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D9119C6-B513-CA74-C987-ECE66ABA7F1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0E87488-5C18-CE07-F5ED-5E6F4C1D53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ABB2A54-83A0-308C-CED8-BA5A4033CD46}"/>
              </a:ext>
            </a:extLst>
          </p:cNvPr>
          <p:cNvSpPr>
            <a:spLocks noGrp="1" noChangeArrowheads="1"/>
          </p:cNvSpPr>
          <p:nvPr>
            <p:ph type="sldNum" sz="quarter" idx="12"/>
          </p:nvPr>
        </p:nvSpPr>
        <p:spPr>
          <a:ln/>
        </p:spPr>
        <p:txBody>
          <a:bodyPr/>
          <a:lstStyle>
            <a:lvl1pPr>
              <a:defRPr/>
            </a:lvl1pPr>
          </a:lstStyle>
          <a:p>
            <a:fld id="{8993CDBE-9B68-4DDF-B3AF-3DD974E3B8D1}" type="slidenum">
              <a:rPr lang="en-US" altLang="en-US"/>
              <a:pPr/>
              <a:t>‹#›</a:t>
            </a:fld>
            <a:endParaRPr lang="en-US" altLang="en-US"/>
          </a:p>
        </p:txBody>
      </p:sp>
    </p:spTree>
    <p:extLst>
      <p:ext uri="{BB962C8B-B14F-4D97-AF65-F5344CB8AC3E}">
        <p14:creationId xmlns:p14="http://schemas.microsoft.com/office/powerpoint/2010/main" val="2856234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DCAB69C-DED7-1178-2575-B95269675B5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9C159F4-E4BA-2798-19C8-1F0030EA31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F04E46F-2D44-1C6E-1A59-0A32723A92A7}"/>
              </a:ext>
            </a:extLst>
          </p:cNvPr>
          <p:cNvSpPr>
            <a:spLocks noGrp="1" noChangeArrowheads="1"/>
          </p:cNvSpPr>
          <p:nvPr>
            <p:ph type="sldNum" sz="quarter" idx="12"/>
          </p:nvPr>
        </p:nvSpPr>
        <p:spPr>
          <a:ln/>
        </p:spPr>
        <p:txBody>
          <a:bodyPr/>
          <a:lstStyle>
            <a:lvl1pPr>
              <a:defRPr/>
            </a:lvl1pPr>
          </a:lstStyle>
          <a:p>
            <a:fld id="{5AB10D48-C2BD-475D-BFE0-21915D027C49}" type="slidenum">
              <a:rPr lang="en-US" altLang="en-US"/>
              <a:pPr/>
              <a:t>‹#›</a:t>
            </a:fld>
            <a:endParaRPr lang="en-US" altLang="en-US"/>
          </a:p>
        </p:txBody>
      </p:sp>
    </p:spTree>
    <p:extLst>
      <p:ext uri="{BB962C8B-B14F-4D97-AF65-F5344CB8AC3E}">
        <p14:creationId xmlns:p14="http://schemas.microsoft.com/office/powerpoint/2010/main" val="576608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B191549-1F31-8B15-1E81-25D1E6FBCC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C2FE185-F69B-95E1-1591-AB4349BEF3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AE7FE4-C08F-6235-0B55-656AA866C244}"/>
              </a:ext>
            </a:extLst>
          </p:cNvPr>
          <p:cNvSpPr>
            <a:spLocks noGrp="1" noChangeArrowheads="1"/>
          </p:cNvSpPr>
          <p:nvPr>
            <p:ph type="sldNum" sz="quarter" idx="12"/>
          </p:nvPr>
        </p:nvSpPr>
        <p:spPr>
          <a:ln/>
        </p:spPr>
        <p:txBody>
          <a:bodyPr/>
          <a:lstStyle>
            <a:lvl1pPr>
              <a:defRPr/>
            </a:lvl1pPr>
          </a:lstStyle>
          <a:p>
            <a:fld id="{EAA3BD2A-7877-4C31-9F79-CA210E17EFA8}" type="slidenum">
              <a:rPr lang="en-US" altLang="en-US"/>
              <a:pPr/>
              <a:t>‹#›</a:t>
            </a:fld>
            <a:endParaRPr lang="en-US" altLang="en-US"/>
          </a:p>
        </p:txBody>
      </p:sp>
    </p:spTree>
    <p:extLst>
      <p:ext uri="{BB962C8B-B14F-4D97-AF65-F5344CB8AC3E}">
        <p14:creationId xmlns:p14="http://schemas.microsoft.com/office/powerpoint/2010/main" val="81541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C940C82-95B9-3D22-25EB-A28C6E36D5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138393D-B7B1-5D9E-19C4-329FA0F456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DF8E8B-62AF-D99E-4DA4-6BBEFADDD0CE}"/>
              </a:ext>
            </a:extLst>
          </p:cNvPr>
          <p:cNvSpPr>
            <a:spLocks noGrp="1" noChangeArrowheads="1"/>
          </p:cNvSpPr>
          <p:nvPr>
            <p:ph type="sldNum" sz="quarter" idx="12"/>
          </p:nvPr>
        </p:nvSpPr>
        <p:spPr>
          <a:ln/>
        </p:spPr>
        <p:txBody>
          <a:bodyPr/>
          <a:lstStyle>
            <a:lvl1pPr>
              <a:defRPr/>
            </a:lvl1pPr>
          </a:lstStyle>
          <a:p>
            <a:fld id="{205A0F3D-BDF5-47D8-8CC9-687D42B741F9}" type="slidenum">
              <a:rPr lang="en-US" altLang="en-US"/>
              <a:pPr/>
              <a:t>‹#›</a:t>
            </a:fld>
            <a:endParaRPr lang="en-US" altLang="en-US"/>
          </a:p>
        </p:txBody>
      </p:sp>
    </p:spTree>
    <p:extLst>
      <p:ext uri="{BB962C8B-B14F-4D97-AF65-F5344CB8AC3E}">
        <p14:creationId xmlns:p14="http://schemas.microsoft.com/office/powerpoint/2010/main" val="2320912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007071A-3400-B1F5-2C0E-2B78F0046E7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8C1188B-5A49-4A49-9C8E-70AC41C95AA7}"/>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BA18F8C-4B30-F17F-BB65-7A2D2AF9C72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808F34C1-35AC-246D-FF0D-54293EFA594B}"/>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0B737DA4-BDB4-95CC-7BA6-05CF3A68708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5F92AB7-F74A-4DD2-BCDA-289965B0C65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patacf.org/history.htm"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rockSuccession">
            <a:extLst>
              <a:ext uri="{FF2B5EF4-FFF2-40B4-BE49-F238E27FC236}">
                <a16:creationId xmlns:a16="http://schemas.microsoft.com/office/drawing/2014/main" id="{222B5969-B4CE-AD75-B2E2-8579523D3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54212"/>
            <a:ext cx="12187084" cy="917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8784D837-6298-0920-85E7-1FAA8D8855C0}"/>
              </a:ext>
            </a:extLst>
          </p:cNvPr>
          <p:cNvSpPr>
            <a:spLocks noGrp="1" noChangeArrowheads="1"/>
          </p:cNvSpPr>
          <p:nvPr>
            <p:ph type="body" idx="1"/>
          </p:nvPr>
        </p:nvSpPr>
        <p:spPr>
          <a:xfrm>
            <a:off x="685800" y="914400"/>
            <a:ext cx="10744200" cy="5516564"/>
          </a:xfrm>
        </p:spPr>
        <p:txBody>
          <a:bodyPr/>
          <a:lstStyle/>
          <a:p>
            <a:pPr eaLnBrk="1" hangingPunct="1"/>
            <a:r>
              <a:rPr lang="en-US" altLang="en-US" dirty="0"/>
              <a:t>Religious </a:t>
            </a:r>
            <a:r>
              <a:rPr lang="en-US" altLang="en-US" dirty="0" err="1"/>
              <a:t>teleologies</a:t>
            </a:r>
            <a:r>
              <a:rPr lang="en-US" altLang="en-US" dirty="0"/>
              <a:t> of nature</a:t>
            </a:r>
          </a:p>
          <a:p>
            <a:pPr lvl="1" eaLnBrk="1" hangingPunct="1"/>
            <a:r>
              <a:rPr lang="en-US" altLang="en-US" dirty="0"/>
              <a:t>Pervasive order</a:t>
            </a:r>
          </a:p>
          <a:p>
            <a:pPr lvl="1" eaLnBrk="1" hangingPunct="1"/>
            <a:r>
              <a:rPr lang="en-US" altLang="en-US" dirty="0"/>
              <a:t>Nature is seen as the handiwork of a deity</a:t>
            </a:r>
          </a:p>
          <a:p>
            <a:pPr lvl="1" eaLnBrk="1" hangingPunct="1"/>
            <a:r>
              <a:rPr lang="en-US" altLang="en-US" dirty="0"/>
              <a:t>Change is to admit imperfection</a:t>
            </a:r>
          </a:p>
          <a:p>
            <a:pPr lvl="1" eaLnBrk="1" hangingPunct="1"/>
            <a:r>
              <a:rPr lang="en-US" altLang="en-US" dirty="0"/>
              <a:t>Nature as a cathedral, holy and timeless, without change</a:t>
            </a:r>
          </a:p>
          <a:p>
            <a:pPr lvl="1" eaLnBrk="1" hangingPunct="1"/>
            <a:r>
              <a:rPr lang="en-US" altLang="en-US" dirty="0"/>
              <a:t>Succession and evolution would run counter to religious doctrine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944D913-A996-43B3-0C5A-C1440A7DA705}"/>
              </a:ext>
            </a:extLst>
          </p:cNvPr>
          <p:cNvSpPr>
            <a:spLocks noGrp="1" noChangeArrowheads="1"/>
          </p:cNvSpPr>
          <p:nvPr>
            <p:ph type="title"/>
          </p:nvPr>
        </p:nvSpPr>
        <p:spPr>
          <a:xfrm>
            <a:off x="1860550" y="1"/>
            <a:ext cx="3397250" cy="1325563"/>
          </a:xfrm>
        </p:spPr>
        <p:txBody>
          <a:bodyPr/>
          <a:lstStyle/>
          <a:p>
            <a:pPr eaLnBrk="1" hangingPunct="1"/>
            <a:r>
              <a:rPr lang="en-US" altLang="en-US" sz="4000"/>
              <a:t>John Muir</a:t>
            </a:r>
          </a:p>
        </p:txBody>
      </p:sp>
      <p:sp>
        <p:nvSpPr>
          <p:cNvPr id="19459" name="Rectangle 3">
            <a:extLst>
              <a:ext uri="{FF2B5EF4-FFF2-40B4-BE49-F238E27FC236}">
                <a16:creationId xmlns:a16="http://schemas.microsoft.com/office/drawing/2014/main" id="{C32F34FE-704E-97AD-6348-4A2238F5CD77}"/>
              </a:ext>
            </a:extLst>
          </p:cNvPr>
          <p:cNvSpPr>
            <a:spLocks noGrp="1" noChangeArrowheads="1"/>
          </p:cNvSpPr>
          <p:nvPr>
            <p:ph type="body" idx="1"/>
          </p:nvPr>
        </p:nvSpPr>
        <p:spPr>
          <a:xfrm>
            <a:off x="533400" y="1231900"/>
            <a:ext cx="4872038" cy="5626100"/>
          </a:xfrm>
        </p:spPr>
        <p:txBody>
          <a:bodyPr/>
          <a:lstStyle/>
          <a:p>
            <a:pPr eaLnBrk="1" hangingPunct="1"/>
            <a:r>
              <a:rPr lang="en-US" altLang="en-US" sz="2800" dirty="0"/>
              <a:t>Founder of the Sierra Club, one of the first environmental organizations</a:t>
            </a:r>
          </a:p>
          <a:p>
            <a:pPr eaLnBrk="1" hangingPunct="1"/>
            <a:r>
              <a:rPr lang="en-US" altLang="en-US" sz="2800" dirty="0"/>
              <a:t>Saw nature as a cathedral, holy and timeless, without change, a reflection of religious handiwork</a:t>
            </a:r>
          </a:p>
        </p:txBody>
      </p:sp>
      <p:pic>
        <p:nvPicPr>
          <p:cNvPr id="26628" name="Picture 4" descr="muir">
            <a:extLst>
              <a:ext uri="{FF2B5EF4-FFF2-40B4-BE49-F238E27FC236}">
                <a16:creationId xmlns:a16="http://schemas.microsoft.com/office/drawing/2014/main" id="{FEB43E5E-8DF4-0978-EBD5-223B7A3C5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286" r="7143"/>
          <a:stretch>
            <a:fillRect/>
          </a:stretch>
        </p:blipFill>
        <p:spPr bwMode="auto">
          <a:xfrm>
            <a:off x="5441951" y="723900"/>
            <a:ext cx="53006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20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fade">
                                      <p:cBhvr>
                                        <p:cTn id="12" dur="2000"/>
                                        <p:tgtEl>
                                          <p:spTgt spid="194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9B8DE6B4-1256-6477-9308-EA5EB1EF5C64}"/>
              </a:ext>
            </a:extLst>
          </p:cNvPr>
          <p:cNvSpPr>
            <a:spLocks noGrp="1" noChangeArrowheads="1"/>
          </p:cNvSpPr>
          <p:nvPr>
            <p:ph type="title"/>
          </p:nvPr>
        </p:nvSpPr>
        <p:spPr>
          <a:xfrm>
            <a:off x="2076450" y="163513"/>
            <a:ext cx="3409950" cy="1325562"/>
          </a:xfrm>
        </p:spPr>
        <p:txBody>
          <a:bodyPr/>
          <a:lstStyle/>
          <a:p>
            <a:pPr eaLnBrk="1" hangingPunct="1"/>
            <a:r>
              <a:rPr lang="en-US" altLang="en-US" sz="4000"/>
              <a:t>Charles Darwin</a:t>
            </a:r>
          </a:p>
        </p:txBody>
      </p:sp>
      <p:sp>
        <p:nvSpPr>
          <p:cNvPr id="22531" name="Rectangle 3">
            <a:extLst>
              <a:ext uri="{FF2B5EF4-FFF2-40B4-BE49-F238E27FC236}">
                <a16:creationId xmlns:a16="http://schemas.microsoft.com/office/drawing/2014/main" id="{D4763182-FD54-3B49-24DF-AD502767BA02}"/>
              </a:ext>
            </a:extLst>
          </p:cNvPr>
          <p:cNvSpPr>
            <a:spLocks noGrp="1" noChangeArrowheads="1"/>
          </p:cNvSpPr>
          <p:nvPr>
            <p:ph type="body" idx="1"/>
          </p:nvPr>
        </p:nvSpPr>
        <p:spPr>
          <a:xfrm>
            <a:off x="457200" y="1828801"/>
            <a:ext cx="5402263" cy="4879975"/>
          </a:xfrm>
        </p:spPr>
        <p:txBody>
          <a:bodyPr/>
          <a:lstStyle/>
          <a:p>
            <a:pPr eaLnBrk="1" hangingPunct="1"/>
            <a:r>
              <a:rPr lang="en-US" altLang="en-US" dirty="0"/>
              <a:t>No religious telos</a:t>
            </a:r>
          </a:p>
          <a:p>
            <a:pPr eaLnBrk="1" hangingPunct="1"/>
            <a:r>
              <a:rPr lang="en-US" altLang="en-US" dirty="0"/>
              <a:t>No external, god-like entity organizing nature </a:t>
            </a:r>
          </a:p>
          <a:p>
            <a:r>
              <a:rPr lang="en-US" altLang="en-US" dirty="0"/>
              <a:t>Competition in nature contradicted the perfection of holy design</a:t>
            </a:r>
          </a:p>
          <a:p>
            <a:r>
              <a:rPr lang="en-US" altLang="en-US" dirty="0"/>
              <a:t>Telos was evolutionary theory</a:t>
            </a:r>
          </a:p>
        </p:txBody>
      </p:sp>
      <p:pic>
        <p:nvPicPr>
          <p:cNvPr id="28676" name="Picture 3" descr="darwin">
            <a:extLst>
              <a:ext uri="{FF2B5EF4-FFF2-40B4-BE49-F238E27FC236}">
                <a16:creationId xmlns:a16="http://schemas.microsoft.com/office/drawing/2014/main" id="{C0462280-E2A0-5F08-E107-2C6D606CF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488950"/>
            <a:ext cx="4456113"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20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fade">
                                      <p:cBhvr>
                                        <p:cTn id="12" dur="2000"/>
                                        <p:tgtEl>
                                          <p:spTgt spid="225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Effect transition="in" filter="fade">
                                      <p:cBhvr>
                                        <p:cTn id="17" dur="2000"/>
                                        <p:tgtEl>
                                          <p:spTgt spid="225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31">
                                            <p:txEl>
                                              <p:pRg st="3" end="3"/>
                                            </p:txEl>
                                          </p:spTgt>
                                        </p:tgtEl>
                                        <p:attrNameLst>
                                          <p:attrName>style.visibility</p:attrName>
                                        </p:attrNameLst>
                                      </p:cBhvr>
                                      <p:to>
                                        <p:strVal val="visible"/>
                                      </p:to>
                                    </p:set>
                                    <p:animEffect transition="in" filter="fade">
                                      <p:cBhvr>
                                        <p:cTn id="22" dur="2000"/>
                                        <p:tgtEl>
                                          <p:spTgt spid="225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FADE5E7A-7B41-CFF8-0C0A-19DEED27B9DF}"/>
              </a:ext>
            </a:extLst>
          </p:cNvPr>
          <p:cNvSpPr>
            <a:spLocks noGrp="1" noChangeArrowheads="1"/>
          </p:cNvSpPr>
          <p:nvPr>
            <p:ph type="title"/>
          </p:nvPr>
        </p:nvSpPr>
        <p:spPr/>
        <p:txBody>
          <a:bodyPr/>
          <a:lstStyle/>
          <a:p>
            <a:r>
              <a:rPr lang="en-US" altLang="en-US" dirty="0"/>
              <a:t>Outline: Vegetation dynamics</a:t>
            </a:r>
          </a:p>
        </p:txBody>
      </p:sp>
      <p:sp>
        <p:nvSpPr>
          <p:cNvPr id="30723" name="Content Placeholder 2">
            <a:extLst>
              <a:ext uri="{FF2B5EF4-FFF2-40B4-BE49-F238E27FC236}">
                <a16:creationId xmlns:a16="http://schemas.microsoft.com/office/drawing/2014/main" id="{63EB5A9F-518A-DBBE-A80D-D9B3AE2C7218}"/>
              </a:ext>
            </a:extLst>
          </p:cNvPr>
          <p:cNvSpPr>
            <a:spLocks noGrp="1" noChangeArrowheads="1"/>
          </p:cNvSpPr>
          <p:nvPr>
            <p:ph idx="1"/>
          </p:nvPr>
        </p:nvSpPr>
        <p:spPr/>
        <p:txBody>
          <a:bodyPr/>
          <a:lstStyle/>
          <a:p>
            <a:pPr marL="514350" indent="-514350">
              <a:buFontTx/>
              <a:buAutoNum type="arabicPeriod"/>
            </a:pPr>
            <a:r>
              <a:rPr lang="en-US" altLang="en-US" dirty="0"/>
              <a:t>Organismal views (Clements)</a:t>
            </a:r>
          </a:p>
          <a:p>
            <a:pPr marL="514350" indent="-514350">
              <a:buFontTx/>
              <a:buAutoNum type="arabicPeriod"/>
            </a:pPr>
            <a:r>
              <a:rPr lang="en-US" altLang="en-US" dirty="0"/>
              <a:t>Individualistic views (Gleason, Whittaker, Watt, </a:t>
            </a:r>
            <a:r>
              <a:rPr lang="en-US" altLang="en-US" dirty="0" err="1"/>
              <a:t>Egler</a:t>
            </a:r>
            <a:r>
              <a:rPr lang="en-US" altLang="en-US" dirty="0"/>
              <a:t>)</a:t>
            </a:r>
          </a:p>
          <a:p>
            <a:pPr marL="514350" indent="-514350">
              <a:buFontTx/>
              <a:buAutoNum type="arabicPeriod"/>
            </a:pPr>
            <a:r>
              <a:rPr lang="en-US" altLang="en-US" dirty="0"/>
              <a:t>Ecosystem ecology and resurgence of organismal views (</a:t>
            </a:r>
            <a:r>
              <a:rPr lang="en-US" altLang="en-US" dirty="0" err="1"/>
              <a:t>Odum</a:t>
            </a:r>
            <a:r>
              <a:rPr lang="en-US" altLang="en-US" dirty="0"/>
              <a:t>)</a:t>
            </a:r>
          </a:p>
          <a:p>
            <a:pPr marL="514350" indent="-514350">
              <a:buFontTx/>
              <a:buAutoNum type="arabicPeriod"/>
            </a:pPr>
            <a:r>
              <a:rPr lang="en-US" altLang="en-US" dirty="0"/>
              <a:t>Next sets of slides will cover more recent ideas in </a:t>
            </a:r>
            <a:r>
              <a:rPr lang="en-US" altLang="en-US" b="1" dirty="0"/>
              <a:t>disturbance ecology </a:t>
            </a:r>
          </a:p>
          <a:p>
            <a:pPr marL="514350" indent="-514350">
              <a:buFontTx/>
              <a:buAutoNum type="arabicPeriod"/>
            </a:pPr>
            <a:r>
              <a:rPr lang="en-US" altLang="en-US" dirty="0"/>
              <a:t>And finally we will get to </a:t>
            </a:r>
            <a:r>
              <a:rPr lang="en-US" altLang="en-US" b="1" dirty="0"/>
              <a:t>complex adaptive systems theory</a:t>
            </a:r>
            <a:r>
              <a:rPr lang="en-US" altLang="en-US" dirty="0"/>
              <a:t> and </a:t>
            </a:r>
            <a:r>
              <a:rPr lang="en-US" altLang="en-US" b="1" dirty="0"/>
              <a:t>resilience theory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50186B62-8AC9-AC8F-BB05-A7CEEAED7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9014" y="-9525"/>
            <a:ext cx="5133975" cy="799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clements1914">
            <a:extLst>
              <a:ext uri="{FF2B5EF4-FFF2-40B4-BE49-F238E27FC236}">
                <a16:creationId xmlns:a16="http://schemas.microsoft.com/office/drawing/2014/main" id="{AB949915-7282-8325-39A7-1B0EFC959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797" r="13112"/>
          <a:stretch>
            <a:fillRect/>
          </a:stretch>
        </p:blipFill>
        <p:spPr bwMode="auto">
          <a:xfrm>
            <a:off x="1524000" y="0"/>
            <a:ext cx="541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6">
            <a:extLst>
              <a:ext uri="{FF2B5EF4-FFF2-40B4-BE49-F238E27FC236}">
                <a16:creationId xmlns:a16="http://schemas.microsoft.com/office/drawing/2014/main" id="{B7EA6DD4-FBBF-C9DC-C9B5-FF876785E679}"/>
              </a:ext>
            </a:extLst>
          </p:cNvPr>
          <p:cNvSpPr txBox="1">
            <a:spLocks noChangeArrowheads="1"/>
          </p:cNvSpPr>
          <p:nvPr/>
        </p:nvSpPr>
        <p:spPr bwMode="auto">
          <a:xfrm>
            <a:off x="7070725" y="493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72" name="Text Box 7">
            <a:extLst>
              <a:ext uri="{FF2B5EF4-FFF2-40B4-BE49-F238E27FC236}">
                <a16:creationId xmlns:a16="http://schemas.microsoft.com/office/drawing/2014/main" id="{5B99FF46-DBB8-5A66-B09E-F989822BF724}"/>
              </a:ext>
            </a:extLst>
          </p:cNvPr>
          <p:cNvSpPr txBox="1">
            <a:spLocks noChangeArrowheads="1"/>
          </p:cNvSpPr>
          <p:nvPr/>
        </p:nvSpPr>
        <p:spPr bwMode="auto">
          <a:xfrm>
            <a:off x="7070725" y="265113"/>
            <a:ext cx="4115422" cy="54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t>Frederic Clements</a:t>
            </a:r>
          </a:p>
          <a:p>
            <a:pPr eaLnBrk="1" hangingPunct="1">
              <a:spcBef>
                <a:spcPct val="0"/>
              </a:spcBef>
              <a:buFontTx/>
              <a:buNone/>
            </a:pPr>
            <a:r>
              <a:rPr lang="en-US" altLang="en-US" dirty="0"/>
              <a:t>(1874-1945)</a:t>
            </a:r>
          </a:p>
          <a:p>
            <a:pPr eaLnBrk="1" hangingPunct="1">
              <a:spcBef>
                <a:spcPct val="0"/>
              </a:spcBef>
              <a:buFontTx/>
              <a:buNone/>
            </a:pPr>
            <a:endParaRPr lang="en-US" altLang="en-US" sz="1800" dirty="0"/>
          </a:p>
          <a:p>
            <a:pPr eaLnBrk="1" hangingPunct="1">
              <a:spcBef>
                <a:spcPct val="0"/>
              </a:spcBef>
              <a:buFontTx/>
              <a:buNone/>
            </a:pPr>
            <a:r>
              <a:rPr lang="en-US" altLang="en-US" sz="2400" dirty="0">
                <a:latin typeface="+mj-lt"/>
              </a:rPr>
              <a:t>Key terms associated with his</a:t>
            </a:r>
          </a:p>
          <a:p>
            <a:pPr eaLnBrk="1" hangingPunct="1">
              <a:spcBef>
                <a:spcPct val="0"/>
              </a:spcBef>
              <a:buFontTx/>
              <a:buNone/>
            </a:pPr>
            <a:r>
              <a:rPr lang="en-US" altLang="en-US" sz="2400" dirty="0">
                <a:latin typeface="+mj-lt"/>
              </a:rPr>
              <a:t>facilitation model of succession:</a:t>
            </a:r>
          </a:p>
          <a:p>
            <a:pPr eaLnBrk="1" hangingPunct="1">
              <a:spcBef>
                <a:spcPct val="0"/>
              </a:spcBef>
              <a:buFontTx/>
              <a:buNone/>
            </a:pPr>
            <a:endParaRPr lang="en-US" altLang="en-US" sz="2400" dirty="0">
              <a:latin typeface="+mj-lt"/>
            </a:endParaRPr>
          </a:p>
          <a:p>
            <a:pPr eaLnBrk="1" hangingPunct="1">
              <a:spcBef>
                <a:spcPct val="0"/>
              </a:spcBef>
              <a:buFontTx/>
              <a:buNone/>
            </a:pPr>
            <a:r>
              <a:rPr lang="en-US" altLang="en-US" sz="2400" dirty="0">
                <a:latin typeface="+mj-lt"/>
              </a:rPr>
              <a:t>immutable</a:t>
            </a:r>
          </a:p>
          <a:p>
            <a:pPr eaLnBrk="1" hangingPunct="1">
              <a:spcBef>
                <a:spcPct val="0"/>
              </a:spcBef>
              <a:buFontTx/>
              <a:buNone/>
            </a:pPr>
            <a:r>
              <a:rPr lang="en-US" altLang="en-US" sz="2400" dirty="0">
                <a:latin typeface="+mj-lt"/>
              </a:rPr>
              <a:t>deterministic</a:t>
            </a:r>
          </a:p>
          <a:p>
            <a:pPr eaLnBrk="1" hangingPunct="1">
              <a:spcBef>
                <a:spcPct val="0"/>
              </a:spcBef>
              <a:buFontTx/>
              <a:buNone/>
            </a:pPr>
            <a:r>
              <a:rPr lang="en-US" altLang="en-US" sz="2400" dirty="0" err="1">
                <a:latin typeface="+mj-lt"/>
              </a:rPr>
              <a:t>equilibrial</a:t>
            </a:r>
            <a:endParaRPr lang="en-US" altLang="en-US" sz="2400" dirty="0">
              <a:latin typeface="+mj-lt"/>
            </a:endParaRPr>
          </a:p>
          <a:p>
            <a:pPr eaLnBrk="1" hangingPunct="1">
              <a:spcBef>
                <a:spcPct val="0"/>
              </a:spcBef>
              <a:buFontTx/>
              <a:buNone/>
            </a:pPr>
            <a:r>
              <a:rPr lang="en-US" altLang="en-US" sz="2400" dirty="0">
                <a:latin typeface="+mj-lt"/>
              </a:rPr>
              <a:t>organismal</a:t>
            </a:r>
          </a:p>
          <a:p>
            <a:pPr eaLnBrk="1" hangingPunct="1">
              <a:spcBef>
                <a:spcPct val="0"/>
              </a:spcBef>
              <a:buFontTx/>
              <a:buNone/>
            </a:pPr>
            <a:r>
              <a:rPr lang="en-US" altLang="en-US" sz="2400" dirty="0">
                <a:latin typeface="+mj-lt"/>
              </a:rPr>
              <a:t>holistic </a:t>
            </a:r>
          </a:p>
          <a:p>
            <a:pPr eaLnBrk="1" hangingPunct="1">
              <a:spcBef>
                <a:spcPct val="0"/>
              </a:spcBef>
              <a:buFontTx/>
              <a:buNone/>
            </a:pPr>
            <a:r>
              <a:rPr lang="en-US" altLang="en-US" sz="2400" dirty="0" err="1">
                <a:latin typeface="+mj-lt"/>
              </a:rPr>
              <a:t>superorganismal</a:t>
            </a:r>
            <a:endParaRPr lang="en-US" altLang="en-US" sz="2400" dirty="0">
              <a:latin typeface="+mj-lt"/>
            </a:endParaRPr>
          </a:p>
          <a:p>
            <a:pPr eaLnBrk="1" hangingPunct="1">
              <a:spcBef>
                <a:spcPct val="0"/>
              </a:spcBef>
              <a:buFontTx/>
              <a:buNone/>
            </a:pPr>
            <a:r>
              <a:rPr lang="en-US" altLang="en-US" sz="2400" dirty="0">
                <a:latin typeface="+mj-lt"/>
              </a:rPr>
              <a:t>orderly</a:t>
            </a:r>
          </a:p>
          <a:p>
            <a:pPr eaLnBrk="1" hangingPunct="1">
              <a:spcBef>
                <a:spcPct val="0"/>
              </a:spcBef>
              <a:buFontTx/>
              <a:buNone/>
            </a:pPr>
            <a:r>
              <a:rPr lang="en-US" altLang="en-US" sz="2400" dirty="0">
                <a:latin typeface="+mj-lt"/>
              </a:rPr>
              <a:t>integrated</a:t>
            </a:r>
            <a:endParaRPr lang="en-US" altLang="en-US" sz="1800" dirty="0">
              <a:latin typeface="+mj-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clements">
            <a:extLst>
              <a:ext uri="{FF2B5EF4-FFF2-40B4-BE49-F238E27FC236}">
                <a16:creationId xmlns:a16="http://schemas.microsoft.com/office/drawing/2014/main" id="{D4C41168-AA34-2C4A-B106-51A65C6C6920}"/>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r="3333"/>
          <a:stretch>
            <a:fillRect/>
          </a:stretch>
        </p:blipFill>
        <p:spPr>
          <a:xfrm>
            <a:off x="201538" y="304800"/>
            <a:ext cx="11788924" cy="5943600"/>
          </a:xfr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EB31386C-FC6E-37E0-5996-D88DA27DB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464" y="133350"/>
            <a:ext cx="6061075"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4C531EBF-D0E1-982C-DD5E-6157874BBC06}"/>
              </a:ext>
            </a:extLst>
          </p:cNvPr>
          <p:cNvSpPr>
            <a:spLocks noGrp="1" noChangeArrowheads="1"/>
          </p:cNvSpPr>
          <p:nvPr>
            <p:ph type="title"/>
          </p:nvPr>
        </p:nvSpPr>
        <p:spPr/>
        <p:txBody>
          <a:bodyPr/>
          <a:lstStyle/>
          <a:p>
            <a:pPr eaLnBrk="1" hangingPunct="1"/>
            <a:r>
              <a:rPr lang="en-US" altLang="en-US"/>
              <a:t>Contributions of Clements</a:t>
            </a:r>
          </a:p>
        </p:txBody>
      </p:sp>
      <p:sp>
        <p:nvSpPr>
          <p:cNvPr id="24579" name="Rectangle 3">
            <a:extLst>
              <a:ext uri="{FF2B5EF4-FFF2-40B4-BE49-F238E27FC236}">
                <a16:creationId xmlns:a16="http://schemas.microsoft.com/office/drawing/2014/main" id="{77FDBF4A-6474-FF86-A16F-73AD17EC62C9}"/>
              </a:ext>
            </a:extLst>
          </p:cNvPr>
          <p:cNvSpPr>
            <a:spLocks noGrp="1" noChangeArrowheads="1"/>
          </p:cNvSpPr>
          <p:nvPr>
            <p:ph type="body" idx="1"/>
          </p:nvPr>
        </p:nvSpPr>
        <p:spPr/>
        <p:txBody>
          <a:bodyPr/>
          <a:lstStyle/>
          <a:p>
            <a:pPr eaLnBrk="1" hangingPunct="1"/>
            <a:r>
              <a:rPr lang="en-US" altLang="en-US" sz="2800" dirty="0"/>
              <a:t>Defined primary and secondary succession</a:t>
            </a:r>
          </a:p>
          <a:p>
            <a:pPr eaLnBrk="1" hangingPunct="1"/>
            <a:r>
              <a:rPr lang="en-US" altLang="en-US" sz="2800" dirty="0"/>
              <a:t>Introduced idea that evolution works at higher levels than the individual</a:t>
            </a:r>
          </a:p>
          <a:p>
            <a:pPr eaLnBrk="1" hangingPunct="1"/>
            <a:r>
              <a:rPr lang="en-US" altLang="en-US" sz="2800" dirty="0"/>
              <a:t>Popularized a misleading concept:  nature will always grow back to its climax state as a kind of superorganism</a:t>
            </a:r>
          </a:p>
          <a:p>
            <a:pPr eaLnBrk="1" hangingPunct="1"/>
            <a:r>
              <a:rPr lang="en-US" altLang="en-US" sz="2800" dirty="0"/>
              <a:t>This immutability of the pioneer-to-climax sequence brought out critics who saw natural disturbance as overlooked phenomena</a:t>
            </a:r>
          </a:p>
          <a:p>
            <a:pPr eaLnBrk="1" hangingPunct="1"/>
            <a:r>
              <a:rPr lang="en-US" altLang="en-US" sz="2800" dirty="0"/>
              <a:t>His </a:t>
            </a:r>
            <a:r>
              <a:rPr lang="en-US" altLang="en-US" sz="2800" dirty="0" err="1"/>
              <a:t>superorganismal</a:t>
            </a:r>
            <a:r>
              <a:rPr lang="en-US" altLang="en-US" sz="2800" dirty="0"/>
              <a:t> concept is no longer used</a:t>
            </a:r>
          </a:p>
          <a:p>
            <a:pPr eaLnBrk="1" hangingPunct="1"/>
            <a:r>
              <a:rPr lang="en-US" altLang="en-US" sz="2800" dirty="0"/>
              <a:t>However, he had a much more nuanced conception of a climax than critics give credit for</a:t>
            </a:r>
          </a:p>
          <a:p>
            <a:pPr eaLnBrk="1" hangingPunct="1"/>
            <a:endParaRPr lang="en-US"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579">
                                            <p:txEl>
                                              <p:pRg st="2" end="2"/>
                                            </p:txEl>
                                          </p:spTgt>
                                        </p:tgtEl>
                                        <p:attrNameLst>
                                          <p:attrName>style.visibility</p:attrName>
                                        </p:attrNameLst>
                                      </p:cBhvr>
                                      <p:to>
                                        <p:strVal val="visible"/>
                                      </p:to>
                                    </p:set>
                                    <p:anim calcmode="lin" valueType="num">
                                      <p:cBhvr additive="base">
                                        <p:cTn id="13"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579">
                                            <p:txEl>
                                              <p:pRg st="1" end="1"/>
                                            </p:txEl>
                                          </p:spTgt>
                                        </p:tgtEl>
                                        <p:attrNameLst>
                                          <p:attrName>style.visibility</p:attrName>
                                        </p:attrNameLst>
                                      </p:cBhvr>
                                      <p:to>
                                        <p:strVal val="visible"/>
                                      </p:to>
                                    </p:set>
                                    <p:anim calcmode="lin" valueType="num">
                                      <p:cBhvr additive="base">
                                        <p:cTn id="19"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4579">
                                            <p:txEl>
                                              <p:pRg st="4" end="4"/>
                                            </p:txEl>
                                          </p:spTgt>
                                        </p:tgtEl>
                                        <p:attrNameLst>
                                          <p:attrName>style.visibility</p:attrName>
                                        </p:attrNameLst>
                                      </p:cBhvr>
                                      <p:to>
                                        <p:strVal val="visible"/>
                                      </p:to>
                                    </p:set>
                                    <p:anim calcmode="lin" valueType="num">
                                      <p:cBhvr additive="base">
                                        <p:cTn id="31" dur="500" fill="hold"/>
                                        <p:tgtEl>
                                          <p:spTgt spid="2457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4579">
                                            <p:txEl>
                                              <p:pRg st="5" end="5"/>
                                            </p:txEl>
                                          </p:spTgt>
                                        </p:tgtEl>
                                        <p:attrNameLst>
                                          <p:attrName>style.visibility</p:attrName>
                                        </p:attrNameLst>
                                      </p:cBhvr>
                                      <p:to>
                                        <p:strVal val="visible"/>
                                      </p:to>
                                    </p:set>
                                    <p:anim calcmode="lin" valueType="num">
                                      <p:cBhvr additive="base">
                                        <p:cTn id="37" dur="500" fill="hold"/>
                                        <p:tgtEl>
                                          <p:spTgt spid="2457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57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42E4DF9F-4382-B32D-C27C-BF77CA0C9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9248"/>
          <a:stretch>
            <a:fillRect/>
          </a:stretch>
        </p:blipFill>
        <p:spPr bwMode="auto">
          <a:xfrm>
            <a:off x="4246563" y="85726"/>
            <a:ext cx="3357562" cy="673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3">
            <a:extLst>
              <a:ext uri="{FF2B5EF4-FFF2-40B4-BE49-F238E27FC236}">
                <a16:creationId xmlns:a16="http://schemas.microsoft.com/office/drawing/2014/main" id="{00305E90-B893-65BC-D618-0976D3D6E8E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7400" y="1"/>
            <a:ext cx="7696200" cy="6829425"/>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Henry Gleason">
            <a:extLst>
              <a:ext uri="{FF2B5EF4-FFF2-40B4-BE49-F238E27FC236}">
                <a16:creationId xmlns:a16="http://schemas.microsoft.com/office/drawing/2014/main" id="{3297D38B-F97A-8C53-4D92-32D08B0AC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53"/>
          <a:stretch>
            <a:fillRect/>
          </a:stretch>
        </p:blipFill>
        <p:spPr bwMode="auto">
          <a:xfrm>
            <a:off x="1524000" y="0"/>
            <a:ext cx="487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4">
            <a:extLst>
              <a:ext uri="{FF2B5EF4-FFF2-40B4-BE49-F238E27FC236}">
                <a16:creationId xmlns:a16="http://schemas.microsoft.com/office/drawing/2014/main" id="{7A509FBE-0F28-1359-603D-D49618279BC7}"/>
              </a:ext>
            </a:extLst>
          </p:cNvPr>
          <p:cNvSpPr txBox="1">
            <a:spLocks noChangeArrowheads="1"/>
          </p:cNvSpPr>
          <p:nvPr/>
        </p:nvSpPr>
        <p:spPr bwMode="auto">
          <a:xfrm>
            <a:off x="6629401" y="228601"/>
            <a:ext cx="3921073"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t>Henry Allen Gleason</a:t>
            </a:r>
          </a:p>
          <a:p>
            <a:pPr eaLnBrk="1" hangingPunct="1">
              <a:spcBef>
                <a:spcPct val="0"/>
              </a:spcBef>
              <a:buFontTx/>
              <a:buNone/>
            </a:pPr>
            <a:r>
              <a:rPr lang="en-US" altLang="en-US" dirty="0"/>
              <a:t>(1882-1975)</a:t>
            </a:r>
          </a:p>
          <a:p>
            <a:pPr eaLnBrk="1" hangingPunct="1">
              <a:spcBef>
                <a:spcPct val="0"/>
              </a:spcBef>
              <a:buFontTx/>
              <a:buNone/>
            </a:pPr>
            <a:endParaRPr lang="en-US" altLang="en-US" sz="1800" dirty="0"/>
          </a:p>
          <a:p>
            <a:pPr eaLnBrk="1" hangingPunct="1">
              <a:spcBef>
                <a:spcPct val="0"/>
              </a:spcBef>
              <a:buFontTx/>
              <a:buNone/>
            </a:pPr>
            <a:r>
              <a:rPr lang="en-US" altLang="en-US" sz="2400" dirty="0">
                <a:latin typeface="+mj-lt"/>
              </a:rPr>
              <a:t>Key terms associated with his</a:t>
            </a:r>
          </a:p>
          <a:p>
            <a:pPr eaLnBrk="1" hangingPunct="1">
              <a:spcBef>
                <a:spcPct val="0"/>
              </a:spcBef>
              <a:buFontTx/>
              <a:buNone/>
            </a:pPr>
            <a:r>
              <a:rPr lang="en-US" altLang="en-US" sz="2400" dirty="0">
                <a:latin typeface="+mj-lt"/>
              </a:rPr>
              <a:t>continuum concept:</a:t>
            </a:r>
          </a:p>
          <a:p>
            <a:pPr eaLnBrk="1" hangingPunct="1">
              <a:spcBef>
                <a:spcPct val="0"/>
              </a:spcBef>
              <a:buFontTx/>
              <a:buNone/>
            </a:pPr>
            <a:endParaRPr lang="en-US" altLang="en-US" sz="2400" dirty="0">
              <a:latin typeface="+mj-lt"/>
            </a:endParaRPr>
          </a:p>
          <a:p>
            <a:pPr eaLnBrk="1" hangingPunct="1">
              <a:spcBef>
                <a:spcPct val="0"/>
              </a:spcBef>
              <a:buFontTx/>
              <a:buNone/>
            </a:pPr>
            <a:r>
              <a:rPr lang="en-US" altLang="en-US" sz="2400" dirty="0">
                <a:latin typeface="+mj-lt"/>
              </a:rPr>
              <a:t>individualistic</a:t>
            </a:r>
          </a:p>
          <a:p>
            <a:pPr eaLnBrk="1" hangingPunct="1">
              <a:spcBef>
                <a:spcPct val="0"/>
              </a:spcBef>
              <a:buFontTx/>
              <a:buNone/>
            </a:pPr>
            <a:r>
              <a:rPr lang="en-US" altLang="en-US" sz="2400" dirty="0">
                <a:latin typeface="+mj-lt"/>
              </a:rPr>
              <a:t>reductionist</a:t>
            </a:r>
          </a:p>
          <a:p>
            <a:pPr eaLnBrk="1" hangingPunct="1">
              <a:spcBef>
                <a:spcPct val="0"/>
              </a:spcBef>
              <a:buFontTx/>
              <a:buNone/>
            </a:pPr>
            <a:r>
              <a:rPr lang="en-US" altLang="en-US" sz="2400" dirty="0">
                <a:latin typeface="+mj-lt"/>
              </a:rPr>
              <a:t>random</a:t>
            </a:r>
          </a:p>
          <a:p>
            <a:pPr eaLnBrk="1" hangingPunct="1">
              <a:spcBef>
                <a:spcPct val="0"/>
              </a:spcBef>
              <a:buFontTx/>
              <a:buNone/>
            </a:pPr>
            <a:r>
              <a:rPr lang="en-US" altLang="en-US" sz="2400" dirty="0">
                <a:latin typeface="+mj-lt"/>
              </a:rPr>
              <a:t>contingent</a:t>
            </a:r>
          </a:p>
          <a:p>
            <a:pPr eaLnBrk="1" hangingPunct="1">
              <a:spcBef>
                <a:spcPct val="0"/>
              </a:spcBef>
              <a:buFontTx/>
              <a:buNone/>
            </a:pPr>
            <a:r>
              <a:rPr lang="en-US" altLang="en-US" sz="2400" dirty="0">
                <a:latin typeface="+mj-lt"/>
              </a:rPr>
              <a:t>non-</a:t>
            </a:r>
            <a:r>
              <a:rPr lang="en-US" altLang="en-US" sz="2400" dirty="0" err="1">
                <a:latin typeface="+mj-lt"/>
              </a:rPr>
              <a:t>equilibrial</a:t>
            </a:r>
            <a:endParaRPr lang="en-US" altLang="en-US" sz="2400" dirty="0">
              <a:latin typeface="+mj-lt"/>
            </a:endParaRPr>
          </a:p>
          <a:p>
            <a:pPr eaLnBrk="1" hangingPunct="1">
              <a:spcBef>
                <a:spcPct val="0"/>
              </a:spcBef>
              <a:buFontTx/>
              <a:buNone/>
            </a:pPr>
            <a:r>
              <a:rPr lang="en-US" altLang="en-US" sz="2400" dirty="0">
                <a:latin typeface="+mj-lt"/>
              </a:rPr>
              <a:t>disorganized</a:t>
            </a:r>
            <a:endParaRPr lang="en-US" altLang="en-US" sz="1800" dirty="0">
              <a:latin typeface="+mj-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gleason">
            <a:extLst>
              <a:ext uri="{FF2B5EF4-FFF2-40B4-BE49-F238E27FC236}">
                <a16:creationId xmlns:a16="http://schemas.microsoft.com/office/drawing/2014/main" id="{6A13CD29-1282-0C90-583A-62069A40D5B3}"/>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l="2267" t="3082" r="23654" b="12105"/>
          <a:stretch>
            <a:fillRect/>
          </a:stretch>
        </p:blipFill>
        <p:spPr>
          <a:xfrm>
            <a:off x="217097" y="609600"/>
            <a:ext cx="11757805" cy="5638800"/>
          </a:xfr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5666FD02-E039-7E94-7D41-89099DF38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752"/>
          <a:stretch>
            <a:fillRect/>
          </a:stretch>
        </p:blipFill>
        <p:spPr bwMode="auto">
          <a:xfrm>
            <a:off x="3654426" y="61914"/>
            <a:ext cx="4881563" cy="673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D9002944-C3E1-0210-7BEF-BDBE8EAE7795}"/>
              </a:ext>
            </a:extLst>
          </p:cNvPr>
          <p:cNvSpPr>
            <a:spLocks noGrp="1" noChangeArrowheads="1"/>
          </p:cNvSpPr>
          <p:nvPr>
            <p:ph type="title"/>
          </p:nvPr>
        </p:nvSpPr>
        <p:spPr/>
        <p:txBody>
          <a:bodyPr/>
          <a:lstStyle/>
          <a:p>
            <a:pPr eaLnBrk="1" hangingPunct="1"/>
            <a:r>
              <a:rPr lang="en-US" altLang="en-US"/>
              <a:t>Contributions of Gleason</a:t>
            </a:r>
          </a:p>
        </p:txBody>
      </p:sp>
      <p:sp>
        <p:nvSpPr>
          <p:cNvPr id="29699" name="Rectangle 3">
            <a:extLst>
              <a:ext uri="{FF2B5EF4-FFF2-40B4-BE49-F238E27FC236}">
                <a16:creationId xmlns:a16="http://schemas.microsoft.com/office/drawing/2014/main" id="{46374C35-90CF-10E8-1E01-95BEE3443950}"/>
              </a:ext>
            </a:extLst>
          </p:cNvPr>
          <p:cNvSpPr>
            <a:spLocks noGrp="1" noChangeArrowheads="1"/>
          </p:cNvSpPr>
          <p:nvPr>
            <p:ph type="body" idx="1"/>
          </p:nvPr>
        </p:nvSpPr>
        <p:spPr/>
        <p:txBody>
          <a:bodyPr/>
          <a:lstStyle/>
          <a:p>
            <a:pPr eaLnBrk="1" hangingPunct="1"/>
            <a:r>
              <a:rPr lang="en-US" altLang="en-US" sz="2800" dirty="0"/>
              <a:t>Major works published in mid </a:t>
            </a:r>
            <a:r>
              <a:rPr lang="en-US" altLang="en-US" sz="2800" dirty="0" err="1"/>
              <a:t>1920’s</a:t>
            </a:r>
            <a:r>
              <a:rPr lang="en-US" altLang="en-US" sz="2800" dirty="0"/>
              <a:t>, but not acknowledged for 30 years because of the shadow of Clements</a:t>
            </a:r>
          </a:p>
          <a:p>
            <a:pPr eaLnBrk="1" hangingPunct="1"/>
            <a:r>
              <a:rPr lang="en-US" altLang="en-US" sz="2800" dirty="0"/>
              <a:t>Gleason was the only major dissenter of </a:t>
            </a:r>
            <a:r>
              <a:rPr lang="en-US" altLang="en-US" sz="2800" dirty="0" err="1"/>
              <a:t>Clementsian</a:t>
            </a:r>
            <a:r>
              <a:rPr lang="en-US" altLang="en-US" sz="2800" dirty="0"/>
              <a:t> succession until late </a:t>
            </a:r>
            <a:r>
              <a:rPr lang="en-US" altLang="en-US" sz="2800" dirty="0" err="1"/>
              <a:t>1940s</a:t>
            </a:r>
            <a:r>
              <a:rPr lang="en-US" altLang="en-US" sz="2800" dirty="0"/>
              <a:t> and </a:t>
            </a:r>
            <a:r>
              <a:rPr lang="en-US" altLang="en-US" sz="2800" dirty="0" err="1"/>
              <a:t>1950s</a:t>
            </a:r>
            <a:endParaRPr lang="en-US" altLang="en-US" sz="2800" dirty="0"/>
          </a:p>
          <a:p>
            <a:pPr eaLnBrk="1" hangingPunct="1"/>
            <a:r>
              <a:rPr lang="en-US" altLang="en-US" sz="2800" dirty="0"/>
              <a:t>Contributed to development of non-equilibrium ecology</a:t>
            </a:r>
          </a:p>
          <a:p>
            <a:pPr eaLnBrk="1" hangingPunct="1"/>
            <a:r>
              <a:rPr lang="en-US" altLang="en-US" sz="2800" dirty="0"/>
              <a:t>His work allowed for a much richer possibility of new and novel plant communities </a:t>
            </a:r>
          </a:p>
          <a:p>
            <a:pPr eaLnBrk="1" hangingPunct="1"/>
            <a:r>
              <a:rPr lang="en-US" altLang="en-US" sz="2800" dirty="0"/>
              <a:t>Idea of loosely organized plant communities has been abused: if nature is unorganized, then why worry about human impacts, right?</a:t>
            </a:r>
          </a:p>
          <a:p>
            <a:pPr eaLnBrk="1" hangingPunct="1">
              <a:lnSpc>
                <a:spcPct val="90000"/>
              </a:lnSpc>
            </a:pPr>
            <a:endParaRPr lang="en-US"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9699">
                                            <p:txEl>
                                              <p:pRg st="2" end="2"/>
                                            </p:txEl>
                                          </p:spTgt>
                                        </p:tgtEl>
                                        <p:attrNameLst>
                                          <p:attrName>style.visibility</p:attrName>
                                        </p:attrNameLst>
                                      </p:cBhvr>
                                      <p:to>
                                        <p:strVal val="visible"/>
                                      </p:to>
                                    </p:set>
                                    <p:anim calcmode="lin" valueType="num">
                                      <p:cBhvr additive="base">
                                        <p:cTn id="13"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699">
                                            <p:txEl>
                                              <p:pRg st="1" end="1"/>
                                            </p:txEl>
                                          </p:spTgt>
                                        </p:tgtEl>
                                        <p:attrNameLst>
                                          <p:attrName>style.visibility</p:attrName>
                                        </p:attrNameLst>
                                      </p:cBhvr>
                                      <p:to>
                                        <p:strVal val="visible"/>
                                      </p:to>
                                    </p:set>
                                    <p:anim calcmode="lin" valueType="num">
                                      <p:cBhvr additive="base">
                                        <p:cTn id="19"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9699">
                                            <p:txEl>
                                              <p:pRg st="3" end="3"/>
                                            </p:txEl>
                                          </p:spTgt>
                                        </p:tgtEl>
                                        <p:attrNameLst>
                                          <p:attrName>style.visibility</p:attrName>
                                        </p:attrNameLst>
                                      </p:cBhvr>
                                      <p:to>
                                        <p:strVal val="visible"/>
                                      </p:to>
                                    </p:set>
                                    <p:anim calcmode="lin" valueType="num">
                                      <p:cBhvr additive="base">
                                        <p:cTn id="25"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9699">
                                            <p:txEl>
                                              <p:pRg st="4" end="4"/>
                                            </p:txEl>
                                          </p:spTgt>
                                        </p:tgtEl>
                                        <p:attrNameLst>
                                          <p:attrName>style.visibility</p:attrName>
                                        </p:attrNameLst>
                                      </p:cBhvr>
                                      <p:to>
                                        <p:strVal val="visible"/>
                                      </p:to>
                                    </p:set>
                                    <p:anim calcmode="lin" valueType="num">
                                      <p:cBhvr additive="base">
                                        <p:cTn id="31" dur="5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6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a:extLst>
              <a:ext uri="{FF2B5EF4-FFF2-40B4-BE49-F238E27FC236}">
                <a16:creationId xmlns:a16="http://schemas.microsoft.com/office/drawing/2014/main" id="{7AE7174A-1C53-2694-95A8-C6AB1D166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12" y="1066800"/>
            <a:ext cx="9045576"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4B8E330C-61BA-0FBE-4514-6F5AACC18C45}"/>
              </a:ext>
            </a:extLst>
          </p:cNvPr>
          <p:cNvSpPr>
            <a:spLocks noGrp="1" noChangeArrowheads="1"/>
          </p:cNvSpPr>
          <p:nvPr>
            <p:ph type="title"/>
          </p:nvPr>
        </p:nvSpPr>
        <p:spPr>
          <a:xfrm>
            <a:off x="1905000" y="381000"/>
            <a:ext cx="8229600" cy="1143000"/>
          </a:xfrm>
        </p:spPr>
        <p:txBody>
          <a:bodyPr/>
          <a:lstStyle/>
          <a:p>
            <a:pPr eaLnBrk="1" hangingPunct="1"/>
            <a:r>
              <a:rPr lang="en-US" altLang="en-US" sz="3600"/>
              <a:t>Events that weakened the dominant Clementsian view of succession</a:t>
            </a:r>
          </a:p>
        </p:txBody>
      </p:sp>
      <p:sp>
        <p:nvSpPr>
          <p:cNvPr id="30723" name="Rectangle 4">
            <a:extLst>
              <a:ext uri="{FF2B5EF4-FFF2-40B4-BE49-F238E27FC236}">
                <a16:creationId xmlns:a16="http://schemas.microsoft.com/office/drawing/2014/main" id="{DFCF276F-E43B-45E0-F075-6DEC4BA26E7D}"/>
              </a:ext>
            </a:extLst>
          </p:cNvPr>
          <p:cNvSpPr>
            <a:spLocks noGrp="1" noChangeArrowheads="1"/>
          </p:cNvSpPr>
          <p:nvPr>
            <p:ph type="body" idx="1"/>
          </p:nvPr>
        </p:nvSpPr>
        <p:spPr>
          <a:xfrm>
            <a:off x="685800" y="2057401"/>
            <a:ext cx="11049000" cy="4525963"/>
          </a:xfrm>
          <a:noFill/>
        </p:spPr>
        <p:txBody>
          <a:bodyPr/>
          <a:lstStyle/>
          <a:p>
            <a:pPr eaLnBrk="1" hangingPunct="1"/>
            <a:r>
              <a:rPr lang="en-US" altLang="en-US" dirty="0"/>
              <a:t>Dust Bowl (</a:t>
            </a:r>
            <a:r>
              <a:rPr lang="en-US" altLang="en-US" dirty="0" err="1"/>
              <a:t>1930’s</a:t>
            </a:r>
            <a:r>
              <a:rPr lang="en-US" altLang="en-US" dirty="0"/>
              <a:t>)</a:t>
            </a:r>
          </a:p>
          <a:p>
            <a:pPr lvl="1" eaLnBrk="1" hangingPunct="1"/>
            <a:r>
              <a:rPr lang="en-US" altLang="en-US" dirty="0"/>
              <a:t>The Dust Bowl introduced ecological changes on the short grass prairie that illustrated how succession is not orderly – it is often interrupted by disturbance. These disturbances may lead to a new state rather than a climax</a:t>
            </a:r>
          </a:p>
          <a:p>
            <a:pPr eaLnBrk="1" hangingPunct="1"/>
            <a:r>
              <a:rPr lang="en-US" altLang="en-US" dirty="0"/>
              <a:t>Chestnut blight (</a:t>
            </a:r>
            <a:r>
              <a:rPr lang="en-US" altLang="en-US" dirty="0" err="1"/>
              <a:t>1950’s</a:t>
            </a:r>
            <a:r>
              <a:rPr lang="en-US" altLang="en-US" dirty="0"/>
              <a:t>)</a:t>
            </a:r>
          </a:p>
          <a:p>
            <a:pPr lvl="1" eaLnBrk="1" hangingPunct="1"/>
            <a:r>
              <a:rPr lang="en-US" altLang="en-US" dirty="0"/>
              <a:t>This blight illustrated how plant communities were much more individualistically organized. Species replace each other rather than entire plant communities through succession</a:t>
            </a:r>
          </a:p>
          <a:p>
            <a:pPr marL="0" indent="0" eaLnBrk="1" hangingPunct="1">
              <a:buNone/>
            </a:pPr>
            <a:endParaRPr lang="en-US" altLang="en-US" dirty="0"/>
          </a:p>
          <a:p>
            <a:pPr eaLnBrk="1" hangingPunct="1"/>
            <a:endParaRPr lang="en-US" altLang="en-US" dirty="0"/>
          </a:p>
          <a:p>
            <a:pPr eaLnBrk="1" hangingPunct="1"/>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500"/>
                                        <p:tgtEl>
                                          <p:spTgt spid="30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fade">
                                      <p:cBhvr>
                                        <p:cTn id="12" dur="500"/>
                                        <p:tgtEl>
                                          <p:spTgt spid="307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0723">
                                            <p:txEl>
                                              <p:pRg st="2" end="2"/>
                                            </p:txEl>
                                          </p:spTgt>
                                        </p:tgtEl>
                                        <p:attrNameLst>
                                          <p:attrName>style.visibility</p:attrName>
                                        </p:attrNameLst>
                                      </p:cBhvr>
                                      <p:to>
                                        <p:strVal val="visible"/>
                                      </p:to>
                                    </p:set>
                                    <p:animEffect transition="in" filter="fade">
                                      <p:cBhvr>
                                        <p:cTn id="17" dur="500"/>
                                        <p:tgtEl>
                                          <p:spTgt spid="307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0723">
                                            <p:txEl>
                                              <p:pRg st="3" end="3"/>
                                            </p:txEl>
                                          </p:spTgt>
                                        </p:tgtEl>
                                        <p:attrNameLst>
                                          <p:attrName>style.visibility</p:attrName>
                                        </p:attrNameLst>
                                      </p:cBhvr>
                                      <p:to>
                                        <p:strVal val="visible"/>
                                      </p:to>
                                    </p:set>
                                    <p:animEffect transition="in" filter="fade">
                                      <p:cBhvr>
                                        <p:cTn id="22" dur="500"/>
                                        <p:tgtEl>
                                          <p:spTgt spid="307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4" descr="Image result for shortgrass prairie colorado">
            <a:extLst>
              <a:ext uri="{FF2B5EF4-FFF2-40B4-BE49-F238E27FC236}">
                <a16:creationId xmlns:a16="http://schemas.microsoft.com/office/drawing/2014/main" id="{076A118F-E8F5-0C0D-BDE8-B5EF97D3CC6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43200" y="0"/>
            <a:ext cx="20984411" cy="6705600"/>
          </a:xfr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8">
            <a:extLst>
              <a:ext uri="{FF2B5EF4-FFF2-40B4-BE49-F238E27FC236}">
                <a16:creationId xmlns:a16="http://schemas.microsoft.com/office/drawing/2014/main" id="{A173FBF7-5F04-0502-09A6-B93D944BFB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199" y="152401"/>
            <a:ext cx="5831253" cy="670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Content Placeholder 5">
            <a:extLst>
              <a:ext uri="{FF2B5EF4-FFF2-40B4-BE49-F238E27FC236}">
                <a16:creationId xmlns:a16="http://schemas.microsoft.com/office/drawing/2014/main" id="{34138EF3-29E7-0D05-B7BE-DEFA44E36E6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05000" y="153988"/>
            <a:ext cx="8382000" cy="673735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336AA6AC-D0AA-A644-E7D9-E50E22EA0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9058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4BDEEC6-356C-650D-0497-6A48DB205556}"/>
              </a:ext>
            </a:extLst>
          </p:cNvPr>
          <p:cNvPicPr>
            <a:picLocks noGrp="1" noChangeAspect="1"/>
          </p:cNvPicPr>
          <p:nvPr>
            <p:ph idx="1"/>
          </p:nvPr>
        </p:nvPicPr>
        <p:blipFill>
          <a:blip r:embed="rId3"/>
          <a:stretch>
            <a:fillRect/>
          </a:stretch>
        </p:blipFill>
        <p:spPr>
          <a:xfrm>
            <a:off x="2590800" y="4713"/>
            <a:ext cx="6629400" cy="6914877"/>
          </a:xfrm>
        </p:spPr>
      </p:pic>
    </p:spTree>
    <p:extLst>
      <p:ext uri="{BB962C8B-B14F-4D97-AF65-F5344CB8AC3E}">
        <p14:creationId xmlns:p14="http://schemas.microsoft.com/office/powerpoint/2010/main" val="3671304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Content Placeholder 3">
            <a:extLst>
              <a:ext uri="{FF2B5EF4-FFF2-40B4-BE49-F238E27FC236}">
                <a16:creationId xmlns:a16="http://schemas.microsoft.com/office/drawing/2014/main" id="{019F9EAC-6D85-6FC9-B101-02BE8B6356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201150" cy="68580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a:extLst>
              <a:ext uri="{FF2B5EF4-FFF2-40B4-BE49-F238E27FC236}">
                <a16:creationId xmlns:a16="http://schemas.microsoft.com/office/drawing/2014/main" id="{839035E5-6438-FF47-C4A5-BC6DC07035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17463"/>
            <a:ext cx="9080500" cy="541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1">
            <a:extLst>
              <a:ext uri="{FF2B5EF4-FFF2-40B4-BE49-F238E27FC236}">
                <a16:creationId xmlns:a16="http://schemas.microsoft.com/office/drawing/2014/main" id="{63399D06-CE27-8B10-F1A5-3CC08F781ABC}"/>
              </a:ext>
            </a:extLst>
          </p:cNvPr>
          <p:cNvSpPr>
            <a:spLocks noChangeArrowheads="1"/>
          </p:cNvSpPr>
          <p:nvPr/>
        </p:nvSpPr>
        <p:spPr bwMode="auto">
          <a:xfrm>
            <a:off x="304800" y="5486400"/>
            <a:ext cx="11658600"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mj-lt"/>
              </a:rPr>
              <a:t>The shortgrass prairie did not recover where erosion was severe – it was a permanent change . This illustrated how the </a:t>
            </a:r>
            <a:r>
              <a:rPr lang="en-US" altLang="en-US" sz="2000" dirty="0" err="1">
                <a:latin typeface="+mj-lt"/>
              </a:rPr>
              <a:t>Clementsian</a:t>
            </a:r>
            <a:r>
              <a:rPr lang="en-US" altLang="en-US" sz="2000" dirty="0">
                <a:latin typeface="+mj-lt"/>
              </a:rPr>
              <a:t> model of succession was simplistic and did not account for the possibility of disturbance and multiple endpoints to succession – the climax shortgrass prairie did not return</a:t>
            </a:r>
            <a:endParaRPr lang="fr-FR" altLang="en-US" sz="2000" dirty="0">
              <a:latin typeface="+mj-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range_map_ed">
            <a:extLst>
              <a:ext uri="{FF2B5EF4-FFF2-40B4-BE49-F238E27FC236}">
                <a16:creationId xmlns:a16="http://schemas.microsoft.com/office/drawing/2014/main" id="{1547B265-D4A9-FBB3-4985-B2DF7A589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738" y="0"/>
            <a:ext cx="622672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5">
            <a:extLst>
              <a:ext uri="{FF2B5EF4-FFF2-40B4-BE49-F238E27FC236}">
                <a16:creationId xmlns:a16="http://schemas.microsoft.com/office/drawing/2014/main" id="{B35595FF-A1E0-121A-B532-ED325820656D}"/>
              </a:ext>
            </a:extLst>
          </p:cNvPr>
          <p:cNvSpPr txBox="1">
            <a:spLocks noChangeArrowheads="1"/>
          </p:cNvSpPr>
          <p:nvPr/>
        </p:nvSpPr>
        <p:spPr bwMode="auto">
          <a:xfrm>
            <a:off x="8001000" y="304800"/>
            <a:ext cx="28216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t>American chestnut </a:t>
            </a:r>
          </a:p>
          <a:p>
            <a:pPr eaLnBrk="1" hangingPunct="1">
              <a:spcBef>
                <a:spcPct val="0"/>
              </a:spcBef>
              <a:buFontTx/>
              <a:buNone/>
            </a:pPr>
            <a:r>
              <a:rPr lang="en-US" altLang="en-US" sz="2400" dirty="0"/>
              <a:t>(</a:t>
            </a:r>
            <a:r>
              <a:rPr lang="en-US" altLang="en-US" sz="2400" i="1" dirty="0"/>
              <a:t>Castanea dentata</a:t>
            </a:r>
            <a:r>
              <a:rPr lang="en-US" altLang="en-US" sz="2400" dirty="0"/>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hestnut tree">
            <a:hlinkClick r:id="rId3"/>
            <a:extLst>
              <a:ext uri="{FF2B5EF4-FFF2-40B4-BE49-F238E27FC236}">
                <a16:creationId xmlns:a16="http://schemas.microsoft.com/office/drawing/2014/main" id="{8EF90095-1A27-3282-CA1D-1B5B4D45A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443" r="5215"/>
          <a:stretch>
            <a:fillRect/>
          </a:stretch>
        </p:blipFill>
        <p:spPr bwMode="auto">
          <a:xfrm>
            <a:off x="152400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3" descr="chestnut with blight">
            <a:extLst>
              <a:ext uri="{FF2B5EF4-FFF2-40B4-BE49-F238E27FC236}">
                <a16:creationId xmlns:a16="http://schemas.microsoft.com/office/drawing/2014/main" id="{60CE549D-F01C-FFD7-0EC0-CA9B2C5BC0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2026" y="0"/>
            <a:ext cx="4625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descr="chestnut blight pamplet">
            <a:extLst>
              <a:ext uri="{FF2B5EF4-FFF2-40B4-BE49-F238E27FC236}">
                <a16:creationId xmlns:a16="http://schemas.microsoft.com/office/drawing/2014/main" id="{1590A07C-E7B2-8907-2141-1FA906C72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0"/>
            <a:ext cx="4052888" cy="686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5" descr="chestnut map">
            <a:extLst>
              <a:ext uri="{FF2B5EF4-FFF2-40B4-BE49-F238E27FC236}">
                <a16:creationId xmlns:a16="http://schemas.microsoft.com/office/drawing/2014/main" id="{D450C111-FD03-501E-AE5A-89BF8DAD6B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3088" y="14748"/>
            <a:ext cx="4994316" cy="685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hestnut">
            <a:extLst>
              <a:ext uri="{FF2B5EF4-FFF2-40B4-BE49-F238E27FC236}">
                <a16:creationId xmlns:a16="http://schemas.microsoft.com/office/drawing/2014/main" id="{CBFDA934-CA9F-899F-FA68-225387EF0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0"/>
            <a:ext cx="4567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FC2DF49C-6FC5-2401-1E64-5A0E6D1C1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4" y="-228600"/>
            <a:ext cx="80676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1">
            <a:extLst>
              <a:ext uri="{FF2B5EF4-FFF2-40B4-BE49-F238E27FC236}">
                <a16:creationId xmlns:a16="http://schemas.microsoft.com/office/drawing/2014/main" id="{AFEB691B-7EA1-5C7A-F4CD-6C265C4DC31D}"/>
              </a:ext>
            </a:extLst>
          </p:cNvPr>
          <p:cNvSpPr>
            <a:spLocks noChangeArrowheads="1"/>
          </p:cNvSpPr>
          <p:nvPr/>
        </p:nvSpPr>
        <p:spPr bwMode="auto">
          <a:xfrm>
            <a:off x="2019300" y="5562601"/>
            <a:ext cx="8153400" cy="1200329"/>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mj-lt"/>
              </a:rPr>
              <a:t>Hickories and maples replaced chestnut. The forest was not so tightly integrated a community as a </a:t>
            </a:r>
            <a:r>
              <a:rPr lang="en-US" altLang="en-US" sz="2400" dirty="0" err="1">
                <a:latin typeface="+mj-lt"/>
              </a:rPr>
              <a:t>Clementsian</a:t>
            </a:r>
            <a:r>
              <a:rPr lang="en-US" altLang="en-US" sz="2400" dirty="0">
                <a:latin typeface="+mj-lt"/>
              </a:rPr>
              <a:t> model would predict. It was more individualistic as Gleason had hypothesized.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a:extLst>
              <a:ext uri="{FF2B5EF4-FFF2-40B4-BE49-F238E27FC236}">
                <a16:creationId xmlns:a16="http://schemas.microsoft.com/office/drawing/2014/main" id="{013A9D04-848E-FE9C-FB79-B03C6CCA54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04801"/>
            <a:ext cx="4267200"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itle 1">
            <a:extLst>
              <a:ext uri="{FF2B5EF4-FFF2-40B4-BE49-F238E27FC236}">
                <a16:creationId xmlns:a16="http://schemas.microsoft.com/office/drawing/2014/main" id="{E406511B-E1F6-3DE7-1845-DE99F7E85EF9}"/>
              </a:ext>
            </a:extLst>
          </p:cNvPr>
          <p:cNvSpPr>
            <a:spLocks noGrp="1" noChangeArrowheads="1"/>
          </p:cNvSpPr>
          <p:nvPr>
            <p:ph type="title"/>
          </p:nvPr>
        </p:nvSpPr>
        <p:spPr>
          <a:xfrm>
            <a:off x="6477000" y="274638"/>
            <a:ext cx="3733800" cy="1143000"/>
          </a:xfrm>
        </p:spPr>
        <p:txBody>
          <a:bodyPr/>
          <a:lstStyle/>
          <a:p>
            <a:pPr algn="l"/>
            <a:r>
              <a:rPr lang="en-US" altLang="en-US" sz="3600"/>
              <a:t>R.H. Whittaker (1920–1980)</a:t>
            </a:r>
          </a:p>
        </p:txBody>
      </p:sp>
      <p:sp>
        <p:nvSpPr>
          <p:cNvPr id="74756" name="TextBox 3">
            <a:extLst>
              <a:ext uri="{FF2B5EF4-FFF2-40B4-BE49-F238E27FC236}">
                <a16:creationId xmlns:a16="http://schemas.microsoft.com/office/drawing/2014/main" id="{5F69CBC8-8568-83CE-1724-471233B14430}"/>
              </a:ext>
            </a:extLst>
          </p:cNvPr>
          <p:cNvSpPr txBox="1">
            <a:spLocks noChangeArrowheads="1"/>
          </p:cNvSpPr>
          <p:nvPr/>
        </p:nvSpPr>
        <p:spPr bwMode="auto">
          <a:xfrm>
            <a:off x="6513513" y="1676400"/>
            <a:ext cx="276152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latin typeface="+mj-lt"/>
              </a:rPr>
              <a:t>Individualistic</a:t>
            </a:r>
            <a:br>
              <a:rPr lang="en-US" altLang="en-US" sz="2800" dirty="0">
                <a:latin typeface="+mj-lt"/>
              </a:rPr>
            </a:br>
            <a:r>
              <a:rPr lang="en-US" altLang="en-US" sz="2800" dirty="0" err="1">
                <a:latin typeface="+mj-lt"/>
              </a:rPr>
              <a:t>Gleasonian</a:t>
            </a:r>
            <a:endParaRPr lang="en-US" altLang="en-US" sz="2800" dirty="0">
              <a:latin typeface="+mj-lt"/>
            </a:endParaRPr>
          </a:p>
          <a:p>
            <a:pPr eaLnBrk="1" hangingPunct="1">
              <a:spcBef>
                <a:spcPct val="0"/>
              </a:spcBef>
              <a:buFontTx/>
              <a:buNone/>
            </a:pPr>
            <a:r>
              <a:rPr lang="en-US" altLang="en-US" sz="2800" dirty="0">
                <a:latin typeface="+mj-lt"/>
              </a:rPr>
              <a:t>Mathematical</a:t>
            </a:r>
          </a:p>
          <a:p>
            <a:pPr eaLnBrk="1" hangingPunct="1">
              <a:spcBef>
                <a:spcPct val="0"/>
              </a:spcBef>
              <a:buFontTx/>
              <a:buNone/>
            </a:pPr>
            <a:r>
              <a:rPr lang="en-US" altLang="en-US" sz="2800" dirty="0">
                <a:latin typeface="+mj-lt"/>
              </a:rPr>
              <a:t>Gradient analysis</a:t>
            </a:r>
            <a:br>
              <a:rPr lang="en-US" altLang="en-US" sz="2800" dirty="0">
                <a:latin typeface="+mj-lt"/>
              </a:rPr>
            </a:br>
            <a:r>
              <a:rPr lang="en-US" altLang="en-US" sz="2800" dirty="0">
                <a:latin typeface="+mj-lt"/>
              </a:rPr>
              <a:t>Smoky Mountains</a:t>
            </a:r>
          </a:p>
          <a:p>
            <a:pPr eaLnBrk="1" hangingPunct="1">
              <a:spcBef>
                <a:spcPct val="0"/>
              </a:spcBef>
              <a:buFontTx/>
              <a:buNone/>
            </a:pPr>
            <a:endParaRPr lang="en-US" altLang="en-US" sz="1800" dirty="0"/>
          </a:p>
          <a:p>
            <a:pPr eaLnBrk="1" hangingPunct="1">
              <a:spcBef>
                <a:spcPct val="0"/>
              </a:spcBef>
              <a:buFontTx/>
              <a:buNone/>
            </a:pPr>
            <a:endParaRPr lang="en-US" altLang="en-US" sz="1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a:extLst>
              <a:ext uri="{FF2B5EF4-FFF2-40B4-BE49-F238E27FC236}">
                <a16:creationId xmlns:a16="http://schemas.microsoft.com/office/drawing/2014/main" id="{B1813EF8-D79B-BF0C-F7C0-63873D095419}"/>
              </a:ext>
            </a:extLst>
          </p:cNvPr>
          <p:cNvSpPr>
            <a:spLocks noGrp="1" noChangeArrowheads="1"/>
          </p:cNvSpPr>
          <p:nvPr>
            <p:ph idx="1"/>
          </p:nvPr>
        </p:nvSpPr>
        <p:spPr>
          <a:xfrm>
            <a:off x="376238" y="449263"/>
            <a:ext cx="5067300" cy="6172200"/>
          </a:xfrm>
        </p:spPr>
        <p:txBody>
          <a:bodyPr/>
          <a:lstStyle/>
          <a:p>
            <a:r>
              <a:rPr lang="en-US" altLang="en-US" sz="2400" dirty="0"/>
              <a:t>Individual species, not entire populations, replace each other during succession and across environmental gradients</a:t>
            </a:r>
          </a:p>
          <a:p>
            <a:r>
              <a:rPr lang="en-US" altLang="en-US" sz="2400" dirty="0"/>
              <a:t>Whittaker was a </a:t>
            </a:r>
            <a:r>
              <a:rPr lang="en-US" altLang="en-US" sz="2400" dirty="0" err="1"/>
              <a:t>Gleasonian</a:t>
            </a:r>
            <a:r>
              <a:rPr lang="en-US" altLang="en-US" sz="2400" dirty="0"/>
              <a:t> and he backed up his ideas with lots of data and field description</a:t>
            </a:r>
          </a:p>
          <a:p>
            <a:r>
              <a:rPr lang="en-US" altLang="en-US" sz="2400" dirty="0"/>
              <a:t>Whittaker showed that in the absence of disturbance or a sudden change in soil type or topography, boundaries between plant communities are </a:t>
            </a:r>
            <a:r>
              <a:rPr lang="en-US" altLang="en-US" sz="2400" b="1" dirty="0"/>
              <a:t>not</a:t>
            </a:r>
            <a:r>
              <a:rPr lang="en-US" altLang="en-US" sz="2400" dirty="0"/>
              <a:t> sharp.  </a:t>
            </a:r>
          </a:p>
          <a:p>
            <a:endParaRPr lang="en-US" altLang="en-US" dirty="0"/>
          </a:p>
        </p:txBody>
      </p:sp>
      <p:pic>
        <p:nvPicPr>
          <p:cNvPr id="76803" name="Picture 1">
            <a:extLst>
              <a:ext uri="{FF2B5EF4-FFF2-40B4-BE49-F238E27FC236}">
                <a16:creationId xmlns:a16="http://schemas.microsoft.com/office/drawing/2014/main" id="{F96E8407-F578-A8ED-CEA1-0E0057A30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15" t="43024" r="34106"/>
          <a:stretch>
            <a:fillRect/>
          </a:stretch>
        </p:blipFill>
        <p:spPr bwMode="auto">
          <a:xfrm>
            <a:off x="5600700" y="-4916"/>
            <a:ext cx="5465676" cy="686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627EA8B9-588A-3C4E-AD99-01EE236702D5}"/>
              </a:ext>
            </a:extLst>
          </p:cNvPr>
          <p:cNvSpPr>
            <a:spLocks noGrp="1" noChangeArrowheads="1"/>
          </p:cNvSpPr>
          <p:nvPr>
            <p:ph type="title"/>
          </p:nvPr>
        </p:nvSpPr>
        <p:spPr>
          <a:xfrm>
            <a:off x="6096000" y="274638"/>
            <a:ext cx="5486400" cy="1143000"/>
          </a:xfrm>
        </p:spPr>
        <p:txBody>
          <a:bodyPr/>
          <a:lstStyle/>
          <a:p>
            <a:pPr eaLnBrk="1" hangingPunct="1"/>
            <a:r>
              <a:rPr lang="en-US" altLang="en-US" sz="4000" dirty="0"/>
              <a:t>A.S. Watt (1947)</a:t>
            </a:r>
          </a:p>
        </p:txBody>
      </p:sp>
      <p:sp>
        <p:nvSpPr>
          <p:cNvPr id="78851" name="Rectangle 3">
            <a:extLst>
              <a:ext uri="{FF2B5EF4-FFF2-40B4-BE49-F238E27FC236}">
                <a16:creationId xmlns:a16="http://schemas.microsoft.com/office/drawing/2014/main" id="{41739708-FEA8-A31E-2094-3946EBF6D632}"/>
              </a:ext>
            </a:extLst>
          </p:cNvPr>
          <p:cNvSpPr>
            <a:spLocks noGrp="1" noChangeArrowheads="1"/>
          </p:cNvSpPr>
          <p:nvPr>
            <p:ph type="body" idx="1"/>
          </p:nvPr>
        </p:nvSpPr>
        <p:spPr>
          <a:xfrm>
            <a:off x="228600" y="457201"/>
            <a:ext cx="6096000" cy="5516564"/>
          </a:xfrm>
        </p:spPr>
        <p:txBody>
          <a:bodyPr/>
          <a:lstStyle/>
          <a:p>
            <a:pPr eaLnBrk="1" hangingPunct="1"/>
            <a:r>
              <a:rPr lang="en-US" altLang="en-US" sz="2400" dirty="0"/>
              <a:t>Put disturbance into succession</a:t>
            </a:r>
          </a:p>
          <a:p>
            <a:pPr eaLnBrk="1" hangingPunct="1"/>
            <a:r>
              <a:rPr lang="en-US" altLang="en-US" sz="2400" dirty="0"/>
              <a:t>He viewed disturbance as a normal endogenous component of succession – Clements and Gleason were certainly aware of disturbance but did not formalize incorporate it in their theories</a:t>
            </a:r>
          </a:p>
          <a:p>
            <a:pPr eaLnBrk="1" hangingPunct="1"/>
            <a:r>
              <a:rPr lang="en-US" altLang="en-US" sz="2400" dirty="0"/>
              <a:t>Watt contributed the idea that stability is achieved through constant change (</a:t>
            </a:r>
            <a:r>
              <a:rPr lang="en-US" altLang="en-US" sz="2400" b="1" dirty="0"/>
              <a:t>dynamic equilibrium</a:t>
            </a:r>
            <a:r>
              <a:rPr lang="en-US" altLang="en-US" sz="2400" dirty="0"/>
              <a:t>) and these other concepts:</a:t>
            </a:r>
          </a:p>
          <a:p>
            <a:pPr lvl="1" eaLnBrk="1" hangingPunct="1"/>
            <a:r>
              <a:rPr lang="en-US" altLang="en-US" sz="2000" b="1" dirty="0"/>
              <a:t>Gap phase dynamics</a:t>
            </a:r>
          </a:p>
          <a:p>
            <a:pPr lvl="1" eaLnBrk="1" hangingPunct="1"/>
            <a:r>
              <a:rPr lang="en-US" altLang="en-US" sz="2000" b="1" dirty="0" err="1"/>
              <a:t>Chronosequence</a:t>
            </a:r>
            <a:endParaRPr lang="en-US" altLang="en-US" sz="2000" b="1" dirty="0"/>
          </a:p>
          <a:p>
            <a:pPr lvl="1" eaLnBrk="1" hangingPunct="1"/>
            <a:r>
              <a:rPr lang="en-US" altLang="en-US" sz="2000" b="1" dirty="0"/>
              <a:t>Space for time substitution</a:t>
            </a:r>
          </a:p>
          <a:p>
            <a:pPr lvl="1" eaLnBrk="1" hangingPunct="1">
              <a:buFontTx/>
              <a:buNone/>
            </a:pPr>
            <a:endParaRPr lang="en-US" altLang="en-US" dirty="0"/>
          </a:p>
        </p:txBody>
      </p:sp>
      <p:pic>
        <p:nvPicPr>
          <p:cNvPr id="78852" name="Picture 4">
            <a:extLst>
              <a:ext uri="{FF2B5EF4-FFF2-40B4-BE49-F238E27FC236}">
                <a16:creationId xmlns:a16="http://schemas.microsoft.com/office/drawing/2014/main" id="{D612BE2E-0043-C45A-A2C6-60469B57D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580" t="15385" r="21835" b="47008"/>
          <a:stretch>
            <a:fillRect/>
          </a:stretch>
        </p:blipFill>
        <p:spPr bwMode="auto">
          <a:xfrm>
            <a:off x="6302477" y="1368478"/>
            <a:ext cx="5588542" cy="472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40B00AE-33D6-B3B0-9DAA-42F4D79C29E9}"/>
              </a:ext>
            </a:extLst>
          </p:cNvPr>
          <p:cNvSpPr>
            <a:spLocks noGrp="1" noChangeArrowheads="1"/>
          </p:cNvSpPr>
          <p:nvPr>
            <p:ph type="title"/>
          </p:nvPr>
        </p:nvSpPr>
        <p:spPr>
          <a:xfrm>
            <a:off x="0" y="304800"/>
            <a:ext cx="5486400" cy="1143000"/>
          </a:xfrm>
        </p:spPr>
        <p:txBody>
          <a:bodyPr/>
          <a:lstStyle/>
          <a:p>
            <a:pPr eaLnBrk="1" hangingPunct="1"/>
            <a:r>
              <a:rPr lang="en-US" altLang="en-US" sz="4000" dirty="0"/>
              <a:t>Vegetation dynamics</a:t>
            </a:r>
          </a:p>
        </p:txBody>
      </p:sp>
      <p:sp>
        <p:nvSpPr>
          <p:cNvPr id="12291" name="Rectangle 3">
            <a:extLst>
              <a:ext uri="{FF2B5EF4-FFF2-40B4-BE49-F238E27FC236}">
                <a16:creationId xmlns:a16="http://schemas.microsoft.com/office/drawing/2014/main" id="{B30756B9-855B-C374-F363-8BB4485CB587}"/>
              </a:ext>
            </a:extLst>
          </p:cNvPr>
          <p:cNvSpPr>
            <a:spLocks noGrp="1" noChangeArrowheads="1"/>
          </p:cNvSpPr>
          <p:nvPr>
            <p:ph type="body" idx="1"/>
          </p:nvPr>
        </p:nvSpPr>
        <p:spPr>
          <a:xfrm>
            <a:off x="342138" y="1600201"/>
            <a:ext cx="5486400" cy="4525963"/>
          </a:xfrm>
        </p:spPr>
        <p:txBody>
          <a:bodyPr/>
          <a:lstStyle/>
          <a:p>
            <a:pPr eaLnBrk="1" hangingPunct="1"/>
            <a:r>
              <a:rPr lang="en-US" altLang="en-US" sz="2800" dirty="0"/>
              <a:t>Also known as plant succession</a:t>
            </a:r>
          </a:p>
          <a:p>
            <a:pPr lvl="1" eaLnBrk="1" hangingPunct="1"/>
            <a:r>
              <a:rPr lang="en-US" altLang="en-US" dirty="0"/>
              <a:t>Sequence of compositional and structural vegetation changes through time</a:t>
            </a:r>
          </a:p>
          <a:p>
            <a:pPr eaLnBrk="1" hangingPunct="1"/>
            <a:r>
              <a:rPr lang="en-US" altLang="en-US" sz="2800" dirty="0"/>
              <a:t>Why study plant succession?</a:t>
            </a:r>
          </a:p>
          <a:p>
            <a:pPr lvl="1" eaLnBrk="1" hangingPunct="1"/>
            <a:r>
              <a:rPr lang="en-US" altLang="en-US" sz="2400" dirty="0"/>
              <a:t>Pragmatic reasons: an understanding of succession can help inform ecological policies and management</a:t>
            </a:r>
          </a:p>
        </p:txBody>
      </p:sp>
      <p:pic>
        <p:nvPicPr>
          <p:cNvPr id="3" name="Picture 2" descr="A picture containing text, plant, tree&#10;&#10;Description automatically generated">
            <a:extLst>
              <a:ext uri="{FF2B5EF4-FFF2-40B4-BE49-F238E27FC236}">
                <a16:creationId xmlns:a16="http://schemas.microsoft.com/office/drawing/2014/main" id="{0313C847-3602-F853-54E4-51C22EBEE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5218938"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id="{0CED04D5-5B8C-A65F-19E7-D578BF96A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10058400" cy="552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2">
            <a:extLst>
              <a:ext uri="{FF2B5EF4-FFF2-40B4-BE49-F238E27FC236}">
                <a16:creationId xmlns:a16="http://schemas.microsoft.com/office/drawing/2014/main" id="{15C4C8AB-0285-877E-CFF1-7E40059E4814}"/>
              </a:ext>
            </a:extLst>
          </p:cNvPr>
          <p:cNvSpPr>
            <a:spLocks noGrp="1" noChangeArrowheads="1"/>
          </p:cNvSpPr>
          <p:nvPr>
            <p:ph type="title"/>
          </p:nvPr>
        </p:nvSpPr>
        <p:spPr>
          <a:xfrm>
            <a:off x="1981200" y="381000"/>
            <a:ext cx="8229600" cy="1143000"/>
          </a:xfrm>
        </p:spPr>
        <p:txBody>
          <a:bodyPr/>
          <a:lstStyle/>
          <a:p>
            <a:pPr eaLnBrk="1" hangingPunct="1"/>
            <a:r>
              <a:rPr lang="en-US" altLang="en-US" dirty="0"/>
              <a:t>Gap phase dynamics and dynamic equilibrium</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9820B9F9-6296-6D59-CC4E-F75CC50E4B0B}"/>
              </a:ext>
            </a:extLst>
          </p:cNvPr>
          <p:cNvSpPr>
            <a:spLocks noGrp="1" noChangeArrowheads="1"/>
          </p:cNvSpPr>
          <p:nvPr>
            <p:ph type="title"/>
          </p:nvPr>
        </p:nvSpPr>
        <p:spPr/>
        <p:txBody>
          <a:bodyPr/>
          <a:lstStyle/>
          <a:p>
            <a:r>
              <a:rPr lang="en-US" altLang="en-US"/>
              <a:t>Chronosequences and space-for-time substitution</a:t>
            </a:r>
          </a:p>
        </p:txBody>
      </p:sp>
      <p:pic>
        <p:nvPicPr>
          <p:cNvPr id="82947" name="Picture 2">
            <a:extLst>
              <a:ext uri="{FF2B5EF4-FFF2-40B4-BE49-F238E27FC236}">
                <a16:creationId xmlns:a16="http://schemas.microsoft.com/office/drawing/2014/main" id="{BAA203C1-B8C5-7AC1-727D-840083DDE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245" t="47780"/>
          <a:stretch>
            <a:fillRect/>
          </a:stretch>
        </p:blipFill>
        <p:spPr bwMode="auto">
          <a:xfrm>
            <a:off x="1524000" y="1752601"/>
            <a:ext cx="9031288"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3">
            <a:extLst>
              <a:ext uri="{FF2B5EF4-FFF2-40B4-BE49-F238E27FC236}">
                <a16:creationId xmlns:a16="http://schemas.microsoft.com/office/drawing/2014/main" id="{F7893D90-B6B7-4FFC-A76A-06161B4F6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8638" y="3810000"/>
            <a:ext cx="886936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D048D1F4-0F18-972E-F7BD-437B46A5876E}"/>
              </a:ext>
            </a:extLst>
          </p:cNvPr>
          <p:cNvSpPr>
            <a:spLocks noGrp="1" noChangeArrowheads="1"/>
          </p:cNvSpPr>
          <p:nvPr>
            <p:ph type="title"/>
          </p:nvPr>
        </p:nvSpPr>
        <p:spPr/>
        <p:txBody>
          <a:bodyPr/>
          <a:lstStyle/>
          <a:p>
            <a:pPr eaLnBrk="1" hangingPunct="1"/>
            <a:r>
              <a:rPr lang="en-US" altLang="en-US"/>
              <a:t>F. Egler’s (1954) Initial relay floristics model of succession</a:t>
            </a:r>
          </a:p>
        </p:txBody>
      </p:sp>
      <p:sp>
        <p:nvSpPr>
          <p:cNvPr id="84995" name="Content Placeholder 2">
            <a:extLst>
              <a:ext uri="{FF2B5EF4-FFF2-40B4-BE49-F238E27FC236}">
                <a16:creationId xmlns:a16="http://schemas.microsoft.com/office/drawing/2014/main" id="{5B97FA37-EA9B-B03F-B0CA-E9B07F3792D5}"/>
              </a:ext>
            </a:extLst>
          </p:cNvPr>
          <p:cNvSpPr>
            <a:spLocks noGrp="1" noChangeArrowheads="1"/>
          </p:cNvSpPr>
          <p:nvPr>
            <p:ph idx="1"/>
          </p:nvPr>
        </p:nvSpPr>
        <p:spPr>
          <a:xfrm>
            <a:off x="457200" y="2046288"/>
            <a:ext cx="6240463" cy="4525962"/>
          </a:xfrm>
        </p:spPr>
        <p:txBody>
          <a:bodyPr/>
          <a:lstStyle/>
          <a:p>
            <a:pPr eaLnBrk="1" hangingPunct="1"/>
            <a:r>
              <a:rPr lang="en-US" altLang="en-US" sz="2400" dirty="0" err="1"/>
              <a:t>Gleasonian</a:t>
            </a:r>
            <a:endParaRPr lang="en-US" altLang="en-US" sz="2400" dirty="0"/>
          </a:p>
          <a:p>
            <a:pPr eaLnBrk="1" hangingPunct="1"/>
            <a:r>
              <a:rPr lang="en-US" altLang="en-US" sz="2400" dirty="0" err="1"/>
              <a:t>Egler</a:t>
            </a:r>
            <a:r>
              <a:rPr lang="en-US" altLang="en-US" sz="2400" dirty="0"/>
              <a:t> put a greater emphasis on change and contingency in succession</a:t>
            </a:r>
          </a:p>
          <a:p>
            <a:pPr eaLnBrk="1" hangingPunct="1"/>
            <a:r>
              <a:rPr lang="en-US" altLang="en-US" sz="2400" dirty="0"/>
              <a:t>The conditions and factors of where succession takes place and what kinds of vegetation are present or nearby shape the direction of succession</a:t>
            </a:r>
          </a:p>
          <a:p>
            <a:pPr eaLnBrk="1" hangingPunct="1"/>
            <a:r>
              <a:rPr lang="en-US" altLang="en-US" sz="2400" dirty="0"/>
              <a:t>Climax is useless term</a:t>
            </a:r>
          </a:p>
          <a:p>
            <a:pPr eaLnBrk="1" hangingPunct="1"/>
            <a:r>
              <a:rPr lang="en-US" altLang="en-US" sz="2400" dirty="0"/>
              <a:t>Emphasize the role of life history traits</a:t>
            </a:r>
          </a:p>
        </p:txBody>
      </p:sp>
      <p:pic>
        <p:nvPicPr>
          <p:cNvPr id="84996" name="Picture 4">
            <a:extLst>
              <a:ext uri="{FF2B5EF4-FFF2-40B4-BE49-F238E27FC236}">
                <a16:creationId xmlns:a16="http://schemas.microsoft.com/office/drawing/2014/main" id="{9D5533C9-5DDF-9AB5-ACF2-DB0DB5FF0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1" y="1828800"/>
            <a:ext cx="4831043"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a:extLst>
              <a:ext uri="{FF2B5EF4-FFF2-40B4-BE49-F238E27FC236}">
                <a16:creationId xmlns:a16="http://schemas.microsoft.com/office/drawing/2014/main" id="{58A16685-BF6D-0388-C121-8D18DA2283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6" y="1438276"/>
            <a:ext cx="382587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3">
            <a:extLst>
              <a:ext uri="{FF2B5EF4-FFF2-40B4-BE49-F238E27FC236}">
                <a16:creationId xmlns:a16="http://schemas.microsoft.com/office/drawing/2014/main" id="{A693ACDB-6FD7-6295-800E-D27398668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411288"/>
            <a:ext cx="38862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itle 1">
            <a:extLst>
              <a:ext uri="{FF2B5EF4-FFF2-40B4-BE49-F238E27FC236}">
                <a16:creationId xmlns:a16="http://schemas.microsoft.com/office/drawing/2014/main" id="{ECAD02C1-0703-D735-E79A-D4330AC29E61}"/>
              </a:ext>
            </a:extLst>
          </p:cNvPr>
          <p:cNvSpPr>
            <a:spLocks noGrp="1" noChangeArrowheads="1"/>
          </p:cNvSpPr>
          <p:nvPr>
            <p:ph type="title"/>
          </p:nvPr>
        </p:nvSpPr>
        <p:spPr>
          <a:xfrm>
            <a:off x="1981200" y="203200"/>
            <a:ext cx="8229600" cy="1143000"/>
          </a:xfrm>
        </p:spPr>
        <p:txBody>
          <a:bodyPr/>
          <a:lstStyle/>
          <a:p>
            <a:r>
              <a:rPr lang="en-US" altLang="en-US" dirty="0"/>
              <a:t>Life history traits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A picture containing grass, table, man, sitting&#10;&#10;Description automatically generated">
            <a:extLst>
              <a:ext uri="{FF2B5EF4-FFF2-40B4-BE49-F238E27FC236}">
                <a16:creationId xmlns:a16="http://schemas.microsoft.com/office/drawing/2014/main" id="{FA73233C-BB11-A99E-5F85-3491A1729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0" y="0"/>
            <a:ext cx="12204290" cy="686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68887E01-1048-677C-8286-12F7CBEA91AC}"/>
              </a:ext>
            </a:extLst>
          </p:cNvPr>
          <p:cNvSpPr>
            <a:spLocks noGrp="1" noChangeArrowheads="1"/>
          </p:cNvSpPr>
          <p:nvPr>
            <p:ph type="title"/>
          </p:nvPr>
        </p:nvSpPr>
        <p:spPr>
          <a:xfrm>
            <a:off x="1981200" y="0"/>
            <a:ext cx="8229600" cy="1143000"/>
          </a:xfrm>
        </p:spPr>
        <p:txBody>
          <a:bodyPr/>
          <a:lstStyle/>
          <a:p>
            <a:r>
              <a:rPr lang="en-US" altLang="en-US"/>
              <a:t>Initial relay floristics (Egler)</a:t>
            </a:r>
          </a:p>
        </p:txBody>
      </p:sp>
      <p:sp>
        <p:nvSpPr>
          <p:cNvPr id="90115" name="Title 1">
            <a:extLst>
              <a:ext uri="{FF2B5EF4-FFF2-40B4-BE49-F238E27FC236}">
                <a16:creationId xmlns:a16="http://schemas.microsoft.com/office/drawing/2014/main" id="{7672ECDF-E015-6082-D61B-E2B95F1E9373}"/>
              </a:ext>
            </a:extLst>
          </p:cNvPr>
          <p:cNvSpPr>
            <a:spLocks noGrp="1" noChangeArrowheads="1"/>
          </p:cNvSpPr>
          <p:nvPr>
            <p:ph idx="1"/>
          </p:nvPr>
        </p:nvSpPr>
        <p:spPr>
          <a:xfrm>
            <a:off x="609600" y="1295401"/>
            <a:ext cx="11049000" cy="4525963"/>
          </a:xfrm>
        </p:spPr>
        <p:txBody>
          <a:bodyPr/>
          <a:lstStyle/>
          <a:p>
            <a:r>
              <a:rPr lang="en-US" altLang="en-US" sz="2800" dirty="0">
                <a:solidFill>
                  <a:srgbClr val="FF0000"/>
                </a:solidFill>
              </a:rPr>
              <a:t>Grasses and forbs (A)</a:t>
            </a:r>
          </a:p>
          <a:p>
            <a:pPr lvl="1"/>
            <a:r>
              <a:rPr lang="en-US" altLang="en-US" sz="2400" dirty="0"/>
              <a:t>Weeds or ruderal vegetation</a:t>
            </a:r>
          </a:p>
          <a:p>
            <a:pPr lvl="1"/>
            <a:r>
              <a:rPr lang="en-US" altLang="en-US" sz="2400" dirty="0"/>
              <a:t>r-selected, efficient long-distance dispersal, fast-growing, shade intolerant</a:t>
            </a:r>
          </a:p>
          <a:p>
            <a:r>
              <a:rPr lang="en-US" altLang="en-US" sz="2800" dirty="0">
                <a:solidFill>
                  <a:srgbClr val="FF0000"/>
                </a:solidFill>
              </a:rPr>
              <a:t>Pines (B)</a:t>
            </a:r>
          </a:p>
          <a:p>
            <a:pPr lvl="1"/>
            <a:r>
              <a:rPr lang="en-US" altLang="en-US" sz="2400" dirty="0"/>
              <a:t>Shade intolerant, intermediate growth rate</a:t>
            </a:r>
          </a:p>
          <a:p>
            <a:r>
              <a:rPr lang="en-US" altLang="en-US" sz="2800" dirty="0">
                <a:solidFill>
                  <a:srgbClr val="FF0000"/>
                </a:solidFill>
              </a:rPr>
              <a:t>Oaks (C)</a:t>
            </a:r>
            <a:endParaRPr lang="en-US" altLang="en-US" sz="2800" dirty="0"/>
          </a:p>
          <a:p>
            <a:pPr lvl="1"/>
            <a:r>
              <a:rPr lang="en-US" altLang="en-US" sz="2400" dirty="0"/>
              <a:t>k-selected, more local dispersal, slow growing, shade tolerant</a:t>
            </a:r>
          </a:p>
          <a:p>
            <a:endParaRPr lang="en-US" altLang="en-US" sz="2000" dirty="0"/>
          </a:p>
        </p:txBody>
      </p:sp>
      <p:pic>
        <p:nvPicPr>
          <p:cNvPr id="90116" name="Picture 2">
            <a:extLst>
              <a:ext uri="{FF2B5EF4-FFF2-40B4-BE49-F238E27FC236}">
                <a16:creationId xmlns:a16="http://schemas.microsoft.com/office/drawing/2014/main" id="{B203E444-1354-8224-D631-77E83E608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245" t="13622" r="29716" b="49637"/>
          <a:stretch>
            <a:fillRect/>
          </a:stretch>
        </p:blipFill>
        <p:spPr bwMode="auto">
          <a:xfrm>
            <a:off x="3132137" y="4786315"/>
            <a:ext cx="5927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Box 1">
            <a:extLst>
              <a:ext uri="{FF2B5EF4-FFF2-40B4-BE49-F238E27FC236}">
                <a16:creationId xmlns:a16="http://schemas.microsoft.com/office/drawing/2014/main" id="{5FFE9C45-4E5C-81BE-D4E9-A9CDA23CD9C9}"/>
              </a:ext>
            </a:extLst>
          </p:cNvPr>
          <p:cNvSpPr txBox="1">
            <a:spLocks noChangeArrowheads="1"/>
          </p:cNvSpPr>
          <p:nvPr/>
        </p:nvSpPr>
        <p:spPr bwMode="auto">
          <a:xfrm>
            <a:off x="8686801" y="2482850"/>
            <a:ext cx="1865313" cy="36830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00B050"/>
                </a:solidFill>
              </a:rPr>
              <a:t>Life history traits</a:t>
            </a:r>
          </a:p>
        </p:txBody>
      </p:sp>
      <p:cxnSp>
        <p:nvCxnSpPr>
          <p:cNvPr id="4" name="Straight Arrow Connector 3">
            <a:extLst>
              <a:ext uri="{FF2B5EF4-FFF2-40B4-BE49-F238E27FC236}">
                <a16:creationId xmlns:a16="http://schemas.microsoft.com/office/drawing/2014/main" id="{AB31640F-0637-9B3D-8534-F40FE833A818}"/>
              </a:ext>
            </a:extLst>
          </p:cNvPr>
          <p:cNvCxnSpPr>
            <a:cxnSpLocks/>
          </p:cNvCxnSpPr>
          <p:nvPr/>
        </p:nvCxnSpPr>
        <p:spPr>
          <a:xfrm flipH="1" flipV="1">
            <a:off x="6553200" y="2276475"/>
            <a:ext cx="2133600" cy="2159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15230E1-08C9-5FE6-09F7-3CBF266F0BC0}"/>
              </a:ext>
            </a:extLst>
          </p:cNvPr>
          <p:cNvCxnSpPr>
            <a:cxnSpLocks/>
          </p:cNvCxnSpPr>
          <p:nvPr/>
        </p:nvCxnSpPr>
        <p:spPr>
          <a:xfrm flipH="1">
            <a:off x="8686800" y="2851151"/>
            <a:ext cx="609600" cy="116681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D9D36D8-EB71-8A2E-F4DE-E9CA47C7BBAC}"/>
              </a:ext>
            </a:extLst>
          </p:cNvPr>
          <p:cNvCxnSpPr>
            <a:cxnSpLocks/>
          </p:cNvCxnSpPr>
          <p:nvPr/>
        </p:nvCxnSpPr>
        <p:spPr>
          <a:xfrm flipH="1">
            <a:off x="6019800" y="2819400"/>
            <a:ext cx="2667000" cy="33655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a:extLst>
              <a:ext uri="{FF2B5EF4-FFF2-40B4-BE49-F238E27FC236}">
                <a16:creationId xmlns:a16="http://schemas.microsoft.com/office/drawing/2014/main" id="{227F956A-5203-A6E6-A9D3-191B1E5B5F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256"/>
          <a:stretch/>
        </p:blipFill>
        <p:spPr bwMode="auto">
          <a:xfrm>
            <a:off x="304799" y="381000"/>
            <a:ext cx="1154568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a:extLst>
              <a:ext uri="{FF2B5EF4-FFF2-40B4-BE49-F238E27FC236}">
                <a16:creationId xmlns:a16="http://schemas.microsoft.com/office/drawing/2014/main" id="{E65047E5-AC30-0A60-AA19-806A52662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0173"/>
          <a:stretch>
            <a:fillRect/>
          </a:stretch>
        </p:blipFill>
        <p:spPr bwMode="auto">
          <a:xfrm>
            <a:off x="2819400" y="304800"/>
            <a:ext cx="65341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3">
            <a:extLst>
              <a:ext uri="{FF2B5EF4-FFF2-40B4-BE49-F238E27FC236}">
                <a16:creationId xmlns:a16="http://schemas.microsoft.com/office/drawing/2014/main" id="{9A9885BD-8CDE-46C6-9FB3-8170938940AB}"/>
              </a:ext>
            </a:extLst>
          </p:cNvPr>
          <p:cNvGrpSpPr>
            <a:grpSpLocks/>
          </p:cNvGrpSpPr>
          <p:nvPr/>
        </p:nvGrpSpPr>
        <p:grpSpPr bwMode="auto">
          <a:xfrm>
            <a:off x="2743200" y="-7938"/>
            <a:ext cx="7924800" cy="6796088"/>
            <a:chOff x="290485" y="0"/>
            <a:chExt cx="7924034" cy="6796088"/>
          </a:xfrm>
        </p:grpSpPr>
        <p:pic>
          <p:nvPicPr>
            <p:cNvPr id="95236" name="Picture 1">
              <a:extLst>
                <a:ext uri="{FF2B5EF4-FFF2-40B4-BE49-F238E27FC236}">
                  <a16:creationId xmlns:a16="http://schemas.microsoft.com/office/drawing/2014/main" id="{7FA8A4A5-150F-B603-F0CC-1CF105F17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654"/>
            <a:stretch>
              <a:fillRect/>
            </a:stretch>
          </p:blipFill>
          <p:spPr bwMode="auto">
            <a:xfrm>
              <a:off x="1234281" y="0"/>
              <a:ext cx="698023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Rectangle 1">
              <a:extLst>
                <a:ext uri="{FF2B5EF4-FFF2-40B4-BE49-F238E27FC236}">
                  <a16:creationId xmlns:a16="http://schemas.microsoft.com/office/drawing/2014/main" id="{72D5C2ED-9BFA-EB96-E1CA-654C30559390}"/>
                </a:ext>
              </a:extLst>
            </p:cNvPr>
            <p:cNvSpPr>
              <a:spLocks noChangeArrowheads="1"/>
            </p:cNvSpPr>
            <p:nvPr/>
          </p:nvSpPr>
          <p:spPr bwMode="auto">
            <a:xfrm>
              <a:off x="290485" y="6149757"/>
              <a:ext cx="6980238"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What kind of vegetation patterns would you expect to find with the retreat of a glacier according to Clements? Egler? </a:t>
              </a:r>
            </a:p>
          </p:txBody>
        </p:sp>
        <p:sp>
          <p:nvSpPr>
            <p:cNvPr id="3" name="Rectangle 2">
              <a:extLst>
                <a:ext uri="{FF2B5EF4-FFF2-40B4-BE49-F238E27FC236}">
                  <a16:creationId xmlns:a16="http://schemas.microsoft.com/office/drawing/2014/main" id="{311CAD85-EC61-C40A-E4FD-9D85EE019704}"/>
                </a:ext>
              </a:extLst>
            </p:cNvPr>
            <p:cNvSpPr/>
            <p:nvPr/>
          </p:nvSpPr>
          <p:spPr>
            <a:xfrm>
              <a:off x="5104908" y="152401"/>
              <a:ext cx="1142890" cy="34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463D8338-FDDC-C18E-8CA1-97E17678666C}"/>
                </a:ext>
              </a:extLst>
            </p:cNvPr>
            <p:cNvSpPr/>
            <p:nvPr/>
          </p:nvSpPr>
          <p:spPr>
            <a:xfrm>
              <a:off x="5943027" y="623888"/>
              <a:ext cx="1066697"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B0DD3666-1C9A-600B-80ED-26333F3532CF}"/>
                </a:ext>
              </a:extLst>
            </p:cNvPr>
            <p:cNvSpPr/>
            <p:nvPr/>
          </p:nvSpPr>
          <p:spPr>
            <a:xfrm>
              <a:off x="6019219" y="1163638"/>
              <a:ext cx="1066697"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5B09377E-FF1C-5AFE-8761-1A811CD64003}"/>
                </a:ext>
              </a:extLst>
            </p:cNvPr>
            <p:cNvSpPr/>
            <p:nvPr/>
          </p:nvSpPr>
          <p:spPr>
            <a:xfrm>
              <a:off x="7009723" y="4724401"/>
              <a:ext cx="1066697"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a:extLst>
                <a:ext uri="{FF2B5EF4-FFF2-40B4-BE49-F238E27FC236}">
                  <a16:creationId xmlns:a16="http://schemas.microsoft.com/office/drawing/2014/main" id="{4E531501-F9F7-71CA-1272-101170AF8A6D}"/>
                </a:ext>
              </a:extLst>
            </p:cNvPr>
            <p:cNvSpPr/>
            <p:nvPr/>
          </p:nvSpPr>
          <p:spPr>
            <a:xfrm>
              <a:off x="5833499" y="831851"/>
              <a:ext cx="1066697"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95235" name="Picture 1">
            <a:extLst>
              <a:ext uri="{FF2B5EF4-FFF2-40B4-BE49-F238E27FC236}">
                <a16:creationId xmlns:a16="http://schemas.microsoft.com/office/drawing/2014/main" id="{5924F81D-221F-FB3E-2EFC-9480505763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348"/>
          <a:stretch>
            <a:fillRect/>
          </a:stretch>
        </p:blipFill>
        <p:spPr bwMode="auto">
          <a:xfrm>
            <a:off x="1662113" y="2447926"/>
            <a:ext cx="29083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a:extLst>
              <a:ext uri="{FF2B5EF4-FFF2-40B4-BE49-F238E27FC236}">
                <a16:creationId xmlns:a16="http://schemas.microsoft.com/office/drawing/2014/main" id="{9C42D437-E835-32D3-0306-3DC73A06AC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942"/>
          <a:stretch/>
        </p:blipFill>
        <p:spPr bwMode="auto">
          <a:xfrm>
            <a:off x="2459" y="27038"/>
            <a:ext cx="8684342" cy="6830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4">
            <a:extLst>
              <a:ext uri="{FF2B5EF4-FFF2-40B4-BE49-F238E27FC236}">
                <a16:creationId xmlns:a16="http://schemas.microsoft.com/office/drawing/2014/main" id="{717FCC28-79A6-B8E8-5EF8-4D93E8A9C120}"/>
              </a:ext>
            </a:extLst>
          </p:cNvPr>
          <p:cNvSpPr txBox="1">
            <a:spLocks noChangeArrowheads="1"/>
          </p:cNvSpPr>
          <p:nvPr/>
        </p:nvSpPr>
        <p:spPr bwMode="auto">
          <a:xfrm>
            <a:off x="8839200" y="228600"/>
            <a:ext cx="28257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t>Eugene </a:t>
            </a:r>
            <a:r>
              <a:rPr lang="en-US" altLang="en-US" dirty="0" err="1"/>
              <a:t>Odum</a:t>
            </a:r>
            <a:endParaRPr lang="en-US" altLang="en-US" dirty="0"/>
          </a:p>
          <a:p>
            <a:pPr eaLnBrk="1" hangingPunct="1">
              <a:spcBef>
                <a:spcPct val="0"/>
              </a:spcBef>
              <a:buFontTx/>
              <a:buNone/>
            </a:pPr>
            <a:r>
              <a:rPr lang="en-US" altLang="en-US" dirty="0"/>
              <a:t>(1913-2002)</a:t>
            </a:r>
          </a:p>
        </p:txBody>
      </p:sp>
      <p:sp>
        <p:nvSpPr>
          <p:cNvPr id="97284" name="Text Box 4">
            <a:extLst>
              <a:ext uri="{FF2B5EF4-FFF2-40B4-BE49-F238E27FC236}">
                <a16:creationId xmlns:a16="http://schemas.microsoft.com/office/drawing/2014/main" id="{9CBB860E-30AD-8CAB-AD01-2BAC9066AD4D}"/>
              </a:ext>
            </a:extLst>
          </p:cNvPr>
          <p:cNvSpPr txBox="1">
            <a:spLocks noChangeArrowheads="1"/>
          </p:cNvSpPr>
          <p:nvPr/>
        </p:nvSpPr>
        <p:spPr bwMode="auto">
          <a:xfrm>
            <a:off x="8839200" y="1676400"/>
            <a:ext cx="241604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err="1"/>
              <a:t>Clementsian</a:t>
            </a:r>
            <a:br>
              <a:rPr lang="en-US" altLang="en-US" sz="1800" dirty="0"/>
            </a:br>
            <a:r>
              <a:rPr lang="en-US" altLang="en-US" sz="1800" dirty="0"/>
              <a:t>Ecosystems</a:t>
            </a:r>
          </a:p>
          <a:p>
            <a:pPr eaLnBrk="1" hangingPunct="1">
              <a:spcBef>
                <a:spcPct val="0"/>
              </a:spcBef>
              <a:buFontTx/>
              <a:buNone/>
            </a:pPr>
            <a:r>
              <a:rPr lang="en-US" altLang="en-US" sz="1800" dirty="0"/>
              <a:t>Holistic</a:t>
            </a:r>
          </a:p>
          <a:p>
            <a:pPr eaLnBrk="1" hangingPunct="1">
              <a:spcBef>
                <a:spcPct val="0"/>
              </a:spcBef>
              <a:buFontTx/>
              <a:buNone/>
            </a:pPr>
            <a:r>
              <a:rPr lang="en-US" altLang="en-US" sz="1800" dirty="0"/>
              <a:t>Community controlled</a:t>
            </a:r>
          </a:p>
          <a:p>
            <a:pPr eaLnBrk="1" hangingPunct="1">
              <a:spcBef>
                <a:spcPct val="0"/>
              </a:spcBef>
              <a:buFontTx/>
              <a:buNone/>
            </a:pPr>
            <a:r>
              <a:rPr lang="en-US" altLang="en-US" sz="1800" dirty="0"/>
              <a:t>Equilibrium</a:t>
            </a:r>
          </a:p>
          <a:p>
            <a:pPr eaLnBrk="1" hangingPunct="1">
              <a:spcBef>
                <a:spcPct val="0"/>
              </a:spcBef>
              <a:buFontTx/>
              <a:buNone/>
            </a:pPr>
            <a:r>
              <a:rPr lang="en-US" altLang="en-US" sz="1800" dirty="0"/>
              <a:t>Biomass</a:t>
            </a:r>
          </a:p>
          <a:p>
            <a:pPr eaLnBrk="1" hangingPunct="1">
              <a:spcBef>
                <a:spcPct val="0"/>
              </a:spcBef>
              <a:buFontTx/>
              <a:buNone/>
            </a:pPr>
            <a:br>
              <a:rPr lang="en-US" altLang="en-US" sz="1800" dirty="0"/>
            </a:br>
            <a:endParaRPr lang="en-US" alt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orreya fireline">
            <a:extLst>
              <a:ext uri="{FF2B5EF4-FFF2-40B4-BE49-F238E27FC236}">
                <a16:creationId xmlns:a16="http://schemas.microsoft.com/office/drawing/2014/main" id="{330718DA-07DB-C595-1DA0-CA92DF60E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9220200" cy="691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a:extLst>
              <a:ext uri="{FF2B5EF4-FFF2-40B4-BE49-F238E27FC236}">
                <a16:creationId xmlns:a16="http://schemas.microsoft.com/office/drawing/2014/main" id="{B17DB700-697E-57B6-73F6-5253535C99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52700" y="173039"/>
            <a:ext cx="7086600" cy="6511925"/>
          </a:xfr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2A36CD93-D056-B6BC-0B3F-84971811D0C3}"/>
              </a:ext>
            </a:extLst>
          </p:cNvPr>
          <p:cNvSpPr>
            <a:spLocks noGrp="1" noChangeArrowheads="1"/>
          </p:cNvSpPr>
          <p:nvPr>
            <p:ph type="title"/>
          </p:nvPr>
        </p:nvSpPr>
        <p:spPr>
          <a:xfrm>
            <a:off x="609600" y="533400"/>
            <a:ext cx="10972800" cy="1143000"/>
          </a:xfrm>
        </p:spPr>
        <p:txBody>
          <a:bodyPr/>
          <a:lstStyle/>
          <a:p>
            <a:r>
              <a:rPr lang="en-US" altLang="en-US" sz="4000" dirty="0" err="1"/>
              <a:t>Odum</a:t>
            </a:r>
            <a:r>
              <a:rPr lang="en-US" altLang="en-US" sz="4000" dirty="0"/>
              <a:t>: the Strategy of Ecosystem Development (1969)</a:t>
            </a:r>
          </a:p>
        </p:txBody>
      </p:sp>
      <p:sp>
        <p:nvSpPr>
          <p:cNvPr id="100355" name="Rectangle 3">
            <a:extLst>
              <a:ext uri="{FF2B5EF4-FFF2-40B4-BE49-F238E27FC236}">
                <a16:creationId xmlns:a16="http://schemas.microsoft.com/office/drawing/2014/main" id="{694CDB01-F962-0E3B-B6E5-C1A5087579A8}"/>
              </a:ext>
            </a:extLst>
          </p:cNvPr>
          <p:cNvSpPr>
            <a:spLocks noGrp="1" noChangeArrowheads="1"/>
          </p:cNvSpPr>
          <p:nvPr>
            <p:ph type="body" idx="1"/>
          </p:nvPr>
        </p:nvSpPr>
        <p:spPr>
          <a:xfrm>
            <a:off x="838200" y="2057401"/>
            <a:ext cx="10744200" cy="4525963"/>
          </a:xfrm>
        </p:spPr>
        <p:txBody>
          <a:bodyPr/>
          <a:lstStyle/>
          <a:p>
            <a:r>
              <a:rPr lang="en-US" altLang="en-US" sz="2500" dirty="0"/>
              <a:t>Succession</a:t>
            </a:r>
            <a:r>
              <a:rPr lang="en-US" altLang="en-US" sz="2500" b="1" dirty="0"/>
              <a:t> </a:t>
            </a:r>
            <a:r>
              <a:rPr lang="en-US" altLang="en-US" sz="2500" dirty="0"/>
              <a:t>is orderly, directional, and predictable</a:t>
            </a:r>
          </a:p>
          <a:p>
            <a:r>
              <a:rPr lang="en-US" altLang="en-US" sz="2500" dirty="0"/>
              <a:t>Succession is community-controlled – driven by the biota and their interactions, though physical environment often sets limits </a:t>
            </a:r>
          </a:p>
          <a:p>
            <a:r>
              <a:rPr lang="en-US" altLang="en-US" sz="2500" dirty="0"/>
              <a:t>Culminates in a stabilized ecosystem in which a maximum in biomass is maintained for the available energy flow.</a:t>
            </a:r>
          </a:p>
          <a:p>
            <a:r>
              <a:rPr lang="en-US" altLang="en-US" sz="2500" dirty="0"/>
              <a:t>Strategy of succession is increased control of the physical environment to achieve maximum protection from its perturbations.</a:t>
            </a:r>
          </a:p>
          <a:p>
            <a:pPr marL="0" indent="0">
              <a:buNone/>
            </a:pPr>
            <a:endParaRPr lang="en-US" altLang="en-US" sz="2500" dirty="0"/>
          </a:p>
          <a:p>
            <a:endParaRPr lang="en-US" altLang="en-US" sz="21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43934B25-E86D-F136-1700-C2080CA8B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26" y="17382"/>
            <a:ext cx="11292348" cy="682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1">
            <a:extLst>
              <a:ext uri="{FF2B5EF4-FFF2-40B4-BE49-F238E27FC236}">
                <a16:creationId xmlns:a16="http://schemas.microsoft.com/office/drawing/2014/main" id="{ADFD7FD8-17FB-B931-4D11-63923938B497}"/>
              </a:ext>
            </a:extLst>
          </p:cNvPr>
          <p:cNvSpPr txBox="1">
            <a:spLocks noChangeArrowheads="1"/>
          </p:cNvSpPr>
          <p:nvPr/>
        </p:nvSpPr>
        <p:spPr bwMode="auto">
          <a:xfrm>
            <a:off x="1447800" y="6361780"/>
            <a:ext cx="4251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solidFill>
                  <a:schemeClr val="bg1"/>
                </a:solidFill>
              </a:rPr>
              <a:t>Succession initiated by technical reclamation</a:t>
            </a:r>
          </a:p>
        </p:txBody>
      </p:sp>
      <p:sp>
        <p:nvSpPr>
          <p:cNvPr id="16388" name="TextBox 3">
            <a:extLst>
              <a:ext uri="{FF2B5EF4-FFF2-40B4-BE49-F238E27FC236}">
                <a16:creationId xmlns:a16="http://schemas.microsoft.com/office/drawing/2014/main" id="{A1570CEA-801B-51CD-903E-66DB80FB07CD}"/>
              </a:ext>
            </a:extLst>
          </p:cNvPr>
          <p:cNvSpPr txBox="1">
            <a:spLocks noChangeArrowheads="1"/>
          </p:cNvSpPr>
          <p:nvPr/>
        </p:nvSpPr>
        <p:spPr bwMode="auto">
          <a:xfrm>
            <a:off x="7162800" y="6361781"/>
            <a:ext cx="3371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solidFill>
                  <a:schemeClr val="bg1"/>
                </a:solidFill>
              </a:rPr>
              <a:t>Succession initiated spontaneously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C66B9565-ED28-EBA0-6821-E2997C23ED28}"/>
              </a:ext>
            </a:extLst>
          </p:cNvPr>
          <p:cNvSpPr>
            <a:spLocks noGrp="1" noChangeArrowheads="1"/>
          </p:cNvSpPr>
          <p:nvPr>
            <p:ph type="body" idx="1"/>
          </p:nvPr>
        </p:nvSpPr>
        <p:spPr>
          <a:xfrm>
            <a:off x="304800" y="304801"/>
            <a:ext cx="5105400" cy="5668964"/>
          </a:xfrm>
        </p:spPr>
        <p:txBody>
          <a:bodyPr/>
          <a:lstStyle/>
          <a:p>
            <a:pPr eaLnBrk="1" hangingPunct="1">
              <a:defRPr/>
            </a:pPr>
            <a:r>
              <a:rPr lang="en-US" altLang="en-US" sz="2800" dirty="0"/>
              <a:t>Succession as taught in most high school and college intro biology classes posits two types of succession: primary and secondary</a:t>
            </a:r>
          </a:p>
          <a:p>
            <a:pPr marL="457200" lvl="1" indent="0" eaLnBrk="1" hangingPunct="1">
              <a:buNone/>
              <a:defRPr/>
            </a:pPr>
            <a:endParaRPr lang="en-US" altLang="en-US" sz="3200" dirty="0"/>
          </a:p>
        </p:txBody>
      </p:sp>
      <p:pic>
        <p:nvPicPr>
          <p:cNvPr id="18436" name="Picture 6" descr="rockSuccession">
            <a:extLst>
              <a:ext uri="{FF2B5EF4-FFF2-40B4-BE49-F238E27FC236}">
                <a16:creationId xmlns:a16="http://schemas.microsoft.com/office/drawing/2014/main" id="{096C228E-17EC-F18D-F3CF-BBEBCDF82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321"/>
          <a:stretch>
            <a:fillRect/>
          </a:stretch>
        </p:blipFill>
        <p:spPr bwMode="auto">
          <a:xfrm>
            <a:off x="5410201" y="184150"/>
            <a:ext cx="5243513"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 descr="lamont texas tornado damage">
            <a:extLst>
              <a:ext uri="{FF2B5EF4-FFF2-40B4-BE49-F238E27FC236}">
                <a16:creationId xmlns:a16="http://schemas.microsoft.com/office/drawing/2014/main" id="{F8DF9525-96C9-3741-770E-B67EBA6217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1" y="3402013"/>
            <a:ext cx="5243513" cy="343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1ABFC8F-DD78-9F1E-E368-DB124D44825D}"/>
              </a:ext>
            </a:extLst>
          </p:cNvPr>
          <p:cNvSpPr>
            <a:spLocks noGrp="1" noChangeArrowheads="1"/>
          </p:cNvSpPr>
          <p:nvPr>
            <p:ph type="title"/>
          </p:nvPr>
        </p:nvSpPr>
        <p:spPr/>
        <p:txBody>
          <a:bodyPr/>
          <a:lstStyle/>
          <a:p>
            <a:pPr eaLnBrk="1" hangingPunct="1"/>
            <a:r>
              <a:rPr lang="en-US" altLang="en-US" sz="4000"/>
              <a:t>Theoretical questions raised in successional studies</a:t>
            </a:r>
          </a:p>
        </p:txBody>
      </p:sp>
      <p:sp>
        <p:nvSpPr>
          <p:cNvPr id="13315" name="Rectangle 3">
            <a:extLst>
              <a:ext uri="{FF2B5EF4-FFF2-40B4-BE49-F238E27FC236}">
                <a16:creationId xmlns:a16="http://schemas.microsoft.com/office/drawing/2014/main" id="{9B817575-126C-B18B-BF75-093B859AF909}"/>
              </a:ext>
            </a:extLst>
          </p:cNvPr>
          <p:cNvSpPr>
            <a:spLocks noGrp="1" noChangeArrowheads="1"/>
          </p:cNvSpPr>
          <p:nvPr>
            <p:ph type="body" idx="1"/>
          </p:nvPr>
        </p:nvSpPr>
        <p:spPr>
          <a:xfrm>
            <a:off x="228600" y="1600201"/>
            <a:ext cx="6553200" cy="4983161"/>
          </a:xfrm>
        </p:spPr>
        <p:txBody>
          <a:bodyPr/>
          <a:lstStyle/>
          <a:p>
            <a:pPr eaLnBrk="1" hangingPunct="1">
              <a:defRPr/>
            </a:pPr>
            <a:r>
              <a:rPr lang="en-US" altLang="en-US" sz="2800" dirty="0"/>
              <a:t>How is nature organized?</a:t>
            </a:r>
          </a:p>
          <a:p>
            <a:pPr eaLnBrk="1" hangingPunct="1">
              <a:defRPr/>
            </a:pPr>
            <a:r>
              <a:rPr lang="en-US" altLang="en-US" sz="2800" dirty="0"/>
              <a:t>Are communities highly integrated or are they more individualistic?</a:t>
            </a:r>
          </a:p>
          <a:p>
            <a:pPr eaLnBrk="1" hangingPunct="1">
              <a:defRPr/>
            </a:pPr>
            <a:r>
              <a:rPr lang="en-US" altLang="en-US" sz="2800" dirty="0"/>
              <a:t>Do they return to their original state?</a:t>
            </a:r>
          </a:p>
          <a:p>
            <a:pPr eaLnBrk="1" hangingPunct="1">
              <a:defRPr/>
            </a:pPr>
            <a:r>
              <a:rPr lang="en-US" altLang="en-US" sz="2800" dirty="0"/>
              <a:t>Is there balance or equilibrium in nature or is it a non-equilibrium system?</a:t>
            </a:r>
          </a:p>
          <a:p>
            <a:pPr eaLnBrk="1" hangingPunct="1">
              <a:defRPr/>
            </a:pPr>
            <a:r>
              <a:rPr lang="en-US" altLang="en-US" sz="2800" dirty="0"/>
              <a:t>Environmental policies take positions on these questions</a:t>
            </a:r>
          </a:p>
          <a:p>
            <a:pPr marL="0" indent="0" eaLnBrk="1" hangingPunct="1">
              <a:buNone/>
              <a:defRPr/>
            </a:pPr>
            <a:endParaRPr lang="en-US" altLang="en-US" sz="2400" dirty="0"/>
          </a:p>
          <a:p>
            <a:pPr eaLnBrk="1" hangingPunct="1">
              <a:buFontTx/>
              <a:buNone/>
              <a:defRPr/>
            </a:pPr>
            <a:endParaRPr lang="en-US" altLang="en-US" sz="2800" dirty="0"/>
          </a:p>
        </p:txBody>
      </p:sp>
      <p:pic>
        <p:nvPicPr>
          <p:cNvPr id="20484" name="Picture 2" descr="longleaf">
            <a:extLst>
              <a:ext uri="{FF2B5EF4-FFF2-40B4-BE49-F238E27FC236}">
                <a16:creationId xmlns:a16="http://schemas.microsoft.com/office/drawing/2014/main" id="{328A6544-31D0-037E-2BB1-1E09B5B5A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242" r="14873"/>
          <a:stretch>
            <a:fillRect/>
          </a:stretch>
        </p:blipFill>
        <p:spPr bwMode="auto">
          <a:xfrm>
            <a:off x="6858000" y="1600201"/>
            <a:ext cx="350520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B115EDEF-2DAD-4ABA-F997-D6AE4843427C}"/>
              </a:ext>
            </a:extLst>
          </p:cNvPr>
          <p:cNvSpPr>
            <a:spLocks noGrp="1" noChangeArrowheads="1"/>
          </p:cNvSpPr>
          <p:nvPr>
            <p:ph type="title"/>
          </p:nvPr>
        </p:nvSpPr>
        <p:spPr>
          <a:xfrm>
            <a:off x="2373313" y="-30163"/>
            <a:ext cx="2457450" cy="1325563"/>
          </a:xfrm>
        </p:spPr>
        <p:txBody>
          <a:bodyPr/>
          <a:lstStyle/>
          <a:p>
            <a:pPr eaLnBrk="1" hangingPunct="1"/>
            <a:r>
              <a:rPr lang="en-US" altLang="en-US" sz="4000"/>
              <a:t>Teleology</a:t>
            </a:r>
          </a:p>
        </p:txBody>
      </p:sp>
      <p:sp>
        <p:nvSpPr>
          <p:cNvPr id="22531" name="Rectangle 3">
            <a:extLst>
              <a:ext uri="{FF2B5EF4-FFF2-40B4-BE49-F238E27FC236}">
                <a16:creationId xmlns:a16="http://schemas.microsoft.com/office/drawing/2014/main" id="{63790465-C9EA-61A8-5850-52EC7748EFCB}"/>
              </a:ext>
            </a:extLst>
          </p:cNvPr>
          <p:cNvSpPr>
            <a:spLocks noGrp="1" noChangeArrowheads="1"/>
          </p:cNvSpPr>
          <p:nvPr>
            <p:ph type="body" idx="1"/>
          </p:nvPr>
        </p:nvSpPr>
        <p:spPr>
          <a:xfrm>
            <a:off x="152400" y="1231900"/>
            <a:ext cx="5943600" cy="5626100"/>
          </a:xfrm>
        </p:spPr>
        <p:txBody>
          <a:bodyPr/>
          <a:lstStyle/>
          <a:p>
            <a:pPr eaLnBrk="1" hangingPunct="1"/>
            <a:r>
              <a:rPr lang="en-US" altLang="en-US" dirty="0"/>
              <a:t>The concept that there is an outside guiding force to development of a system</a:t>
            </a:r>
          </a:p>
          <a:p>
            <a:pPr eaLnBrk="1" hangingPunct="1"/>
            <a:r>
              <a:rPr lang="en-US" altLang="en-US" dirty="0"/>
              <a:t>In teleological views of nature, there is </a:t>
            </a:r>
            <a:r>
              <a:rPr lang="en-US" altLang="en-US" b="1" dirty="0"/>
              <a:t>telos</a:t>
            </a:r>
            <a:r>
              <a:rPr lang="en-US" altLang="en-US" dirty="0"/>
              <a:t>, a guiding hand to change</a:t>
            </a:r>
          </a:p>
          <a:p>
            <a:pPr eaLnBrk="1" hangingPunct="1"/>
            <a:r>
              <a:rPr lang="en-US" altLang="en-US" dirty="0"/>
              <a:t>Early ecologists and scientists often espoused a teleological view of nature that was religious</a:t>
            </a:r>
          </a:p>
        </p:txBody>
      </p:sp>
      <p:pic>
        <p:nvPicPr>
          <p:cNvPr id="22532" name="Picture 2">
            <a:extLst>
              <a:ext uri="{FF2B5EF4-FFF2-40B4-BE49-F238E27FC236}">
                <a16:creationId xmlns:a16="http://schemas.microsoft.com/office/drawing/2014/main" id="{B3D61E3C-B9DB-2C6A-9CFB-91977288C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9832"/>
            <a:ext cx="4483752" cy="684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theme/theme1.xml><?xml version="1.0" encoding="utf-8"?>
<a:theme xmlns:a="http://schemas.openxmlformats.org/drawingml/2006/main" name="Default Design">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00000"/>
      </a:hlink>
      <a:folHlink>
        <a:srgbClr val="C00000"/>
      </a:folHlink>
    </a:clrScheme>
    <a:fontScheme name="Custom 4">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1491</TotalTime>
  <Words>1812</Words>
  <Application>Microsoft Office PowerPoint</Application>
  <PresentationFormat>Widescreen</PresentationFormat>
  <Paragraphs>210</Paragraphs>
  <Slides>51</Slides>
  <Notes>42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51</vt:i4>
      </vt:variant>
    </vt:vector>
  </HeadingPairs>
  <TitlesOfParts>
    <vt:vector size="54" baseType="lpstr">
      <vt:lpstr>Arial</vt:lpstr>
      <vt:lpstr>Calibri Light</vt:lpstr>
      <vt:lpstr>Default Design</vt:lpstr>
      <vt:lpstr>PowerPoint Presentation</vt:lpstr>
      <vt:lpstr>PowerPoint Presentation</vt:lpstr>
      <vt:lpstr>PowerPoint Presentation</vt:lpstr>
      <vt:lpstr>Vegetation dynamics</vt:lpstr>
      <vt:lpstr>PowerPoint Presentation</vt:lpstr>
      <vt:lpstr>PowerPoint Presentation</vt:lpstr>
      <vt:lpstr>PowerPoint Presentation</vt:lpstr>
      <vt:lpstr>Theoretical questions raised in successional studies</vt:lpstr>
      <vt:lpstr>Teleology</vt:lpstr>
      <vt:lpstr>PowerPoint Presentation</vt:lpstr>
      <vt:lpstr>John Muir</vt:lpstr>
      <vt:lpstr>Charles Darwin</vt:lpstr>
      <vt:lpstr>Outline: Vegetation dynamics</vt:lpstr>
      <vt:lpstr>PowerPoint Presentation</vt:lpstr>
      <vt:lpstr>PowerPoint Presentation</vt:lpstr>
      <vt:lpstr>PowerPoint Presentation</vt:lpstr>
      <vt:lpstr>PowerPoint Presentation</vt:lpstr>
      <vt:lpstr>Contributions of Clements</vt:lpstr>
      <vt:lpstr>PowerPoint Presentation</vt:lpstr>
      <vt:lpstr>PowerPoint Presentation</vt:lpstr>
      <vt:lpstr>PowerPoint Presentation</vt:lpstr>
      <vt:lpstr>PowerPoint Presentation</vt:lpstr>
      <vt:lpstr>Contributions of Gleason</vt:lpstr>
      <vt:lpstr>PowerPoint Presentation</vt:lpstr>
      <vt:lpstr>Events that weakened the dominant Clementsian view of succession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R.H. Whittaker (1920–1980)</vt:lpstr>
      <vt:lpstr>PowerPoint Presentation</vt:lpstr>
      <vt:lpstr>A.S. Watt (1947)</vt:lpstr>
      <vt:lpstr>Gap phase dynamics and dynamic equilibrium</vt:lpstr>
      <vt:lpstr>Chronosequences and space-for-time substitution</vt:lpstr>
      <vt:lpstr>F. Egler’s (1954) Initial relay floristics model of succession</vt:lpstr>
      <vt:lpstr>Life history traits</vt:lpstr>
      <vt:lpstr>PowerPoint Presentation</vt:lpstr>
      <vt:lpstr>Initial relay floristics (Egler)</vt:lpstr>
      <vt:lpstr>PowerPoint Presentation</vt:lpstr>
      <vt:lpstr>PowerPoint Presentation</vt:lpstr>
      <vt:lpstr>PowerPoint Presentation</vt:lpstr>
      <vt:lpstr>PowerPoint Presentation</vt:lpstr>
      <vt:lpstr>PowerPoint Presentation</vt:lpstr>
      <vt:lpstr>Odum: the Strategy of Ecosystem Development (1969)</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Tony Stallins</dc:creator>
  <cp:lastModifiedBy>Stallins, Jon A.</cp:lastModifiedBy>
  <cp:revision>170</cp:revision>
  <dcterms:created xsi:type="dcterms:W3CDTF">2003-09-18T21:50:19Z</dcterms:created>
  <dcterms:modified xsi:type="dcterms:W3CDTF">2023-11-01T15:39:21Z</dcterms:modified>
</cp:coreProperties>
</file>