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516" r:id="rId2"/>
    <p:sldId id="572" r:id="rId3"/>
    <p:sldId id="574" r:id="rId4"/>
    <p:sldId id="804" r:id="rId5"/>
    <p:sldId id="786" r:id="rId6"/>
    <p:sldId id="575" r:id="rId7"/>
    <p:sldId id="699" r:id="rId8"/>
    <p:sldId id="805" r:id="rId9"/>
    <p:sldId id="706" r:id="rId10"/>
    <p:sldId id="708" r:id="rId11"/>
    <p:sldId id="703" r:id="rId12"/>
    <p:sldId id="739" r:id="rId13"/>
    <p:sldId id="752" r:id="rId14"/>
    <p:sldId id="655" r:id="rId15"/>
    <p:sldId id="656" r:id="rId16"/>
    <p:sldId id="657" r:id="rId17"/>
    <p:sldId id="700" r:id="rId18"/>
    <p:sldId id="649" r:id="rId19"/>
    <p:sldId id="713" r:id="rId20"/>
    <p:sldId id="641" r:id="rId21"/>
    <p:sldId id="642" r:id="rId22"/>
    <p:sldId id="644" r:id="rId23"/>
    <p:sldId id="645" r:id="rId24"/>
    <p:sldId id="789" r:id="rId25"/>
    <p:sldId id="757" r:id="rId26"/>
    <p:sldId id="643" r:id="rId27"/>
    <p:sldId id="788" r:id="rId28"/>
    <p:sldId id="647" r:id="rId29"/>
    <p:sldId id="756" r:id="rId30"/>
    <p:sldId id="568" r:id="rId31"/>
    <p:sldId id="710" r:id="rId32"/>
    <p:sldId id="709" r:id="rId33"/>
    <p:sldId id="650" r:id="rId34"/>
    <p:sldId id="688" r:id="rId35"/>
    <p:sldId id="797" r:id="rId36"/>
    <p:sldId id="519" r:id="rId37"/>
    <p:sldId id="576" r:id="rId38"/>
    <p:sldId id="811" r:id="rId39"/>
    <p:sldId id="812" r:id="rId40"/>
    <p:sldId id="648" r:id="rId41"/>
    <p:sldId id="257" r:id="rId42"/>
    <p:sldId id="258" r:id="rId43"/>
    <p:sldId id="259" r:id="rId44"/>
    <p:sldId id="260" r:id="rId45"/>
    <p:sldId id="401" r:id="rId46"/>
    <p:sldId id="740" r:id="rId47"/>
    <p:sldId id="714" r:id="rId48"/>
    <p:sldId id="726" r:id="rId49"/>
    <p:sldId id="722" r:id="rId50"/>
    <p:sldId id="724" r:id="rId51"/>
    <p:sldId id="532" r:id="rId52"/>
    <p:sldId id="677" r:id="rId53"/>
    <p:sldId id="790" r:id="rId54"/>
    <p:sldId id="531" r:id="rId55"/>
    <p:sldId id="792" r:id="rId56"/>
    <p:sldId id="791" r:id="rId57"/>
    <p:sldId id="264" r:id="rId58"/>
    <p:sldId id="604" r:id="rId59"/>
    <p:sldId id="278" r:id="rId60"/>
    <p:sldId id="457" r:id="rId61"/>
    <p:sldId id="684" r:id="rId62"/>
    <p:sldId id="431" r:id="rId63"/>
    <p:sldId id="793" r:id="rId64"/>
    <p:sldId id="776" r:id="rId65"/>
    <p:sldId id="652" r:id="rId66"/>
    <p:sldId id="680" r:id="rId67"/>
    <p:sldId id="474" r:id="rId68"/>
    <p:sldId id="737" r:id="rId69"/>
    <p:sldId id="475" r:id="rId70"/>
    <p:sldId id="583" r:id="rId71"/>
    <p:sldId id="753" r:id="rId72"/>
    <p:sldId id="754" r:id="rId73"/>
    <p:sldId id="686" r:id="rId74"/>
    <p:sldId id="399" r:id="rId75"/>
    <p:sldId id="462" r:id="rId76"/>
    <p:sldId id="667" r:id="rId77"/>
    <p:sldId id="658" r:id="rId78"/>
    <p:sldId id="476" r:id="rId79"/>
    <p:sldId id="721" r:id="rId80"/>
    <p:sldId id="330" r:id="rId81"/>
    <p:sldId id="329" r:id="rId82"/>
    <p:sldId id="765" r:id="rId83"/>
    <p:sldId id="807" r:id="rId84"/>
    <p:sldId id="766" r:id="rId85"/>
    <p:sldId id="767" r:id="rId86"/>
    <p:sldId id="769" r:id="rId87"/>
    <p:sldId id="813" r:id="rId88"/>
    <p:sldId id="814" r:id="rId89"/>
    <p:sldId id="770" r:id="rId90"/>
    <p:sldId id="771" r:id="rId91"/>
    <p:sldId id="801" r:id="rId92"/>
    <p:sldId id="798" r:id="rId93"/>
    <p:sldId id="802" r:id="rId94"/>
    <p:sldId id="800" r:id="rId95"/>
    <p:sldId id="810" r:id="rId9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7">
          <p15:clr>
            <a:srgbClr val="A4A3A4"/>
          </p15:clr>
        </p15:guide>
        <p15:guide id="2" pos="76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090"/>
    <a:srgbClr val="00FF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73618" autoAdjust="0"/>
  </p:normalViewPr>
  <p:slideViewPr>
    <p:cSldViewPr snapToGrid="0">
      <p:cViewPr varScale="1">
        <p:scale>
          <a:sx n="63" d="100"/>
          <a:sy n="63" d="100"/>
        </p:scale>
        <p:origin x="1402" y="58"/>
      </p:cViewPr>
      <p:guideLst>
        <p:guide orient="horz" pos="37"/>
        <p:guide pos="7679"/>
      </p:guideLst>
    </p:cSldViewPr>
  </p:slideViewPr>
  <p:notesTextViewPr>
    <p:cViewPr>
      <p:scale>
        <a:sx n="125" d="100"/>
        <a:sy n="125" d="100"/>
      </p:scale>
      <p:origin x="0" y="0"/>
    </p:cViewPr>
  </p:notesTextViewPr>
  <p:sorterViewPr>
    <p:cViewPr varScale="1">
      <p:scale>
        <a:sx n="1" d="1"/>
        <a:sy n="1" d="1"/>
      </p:scale>
      <p:origin x="0" y="-29731"/>
    </p:cViewPr>
  </p:sorterViewPr>
  <p:notesViewPr>
    <p:cSldViewPr snapToGrid="0">
      <p:cViewPr varScale="1">
        <p:scale>
          <a:sx n="86" d="100"/>
          <a:sy n="86" d="100"/>
        </p:scale>
        <p:origin x="-312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5849B50-6E4A-7150-0B38-DE8969097ED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61443" name="Rectangle 3">
            <a:extLst>
              <a:ext uri="{FF2B5EF4-FFF2-40B4-BE49-F238E27FC236}">
                <a16:creationId xmlns:a16="http://schemas.microsoft.com/office/drawing/2014/main" id="{6A3336D0-5F94-91C7-7952-5F58845FB5F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4ED3207F-11E2-A3D8-6BA7-3E8478147507}"/>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a:extLst>
              <a:ext uri="{FF2B5EF4-FFF2-40B4-BE49-F238E27FC236}">
                <a16:creationId xmlns:a16="http://schemas.microsoft.com/office/drawing/2014/main" id="{69D31A24-68A0-60BD-9DC9-83DD3A0D060D}"/>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6">
            <a:extLst>
              <a:ext uri="{FF2B5EF4-FFF2-40B4-BE49-F238E27FC236}">
                <a16:creationId xmlns:a16="http://schemas.microsoft.com/office/drawing/2014/main" id="{580C10A0-E3D5-361B-AE85-36D7E987D48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61447" name="Rectangle 7">
            <a:extLst>
              <a:ext uri="{FF2B5EF4-FFF2-40B4-BE49-F238E27FC236}">
                <a16:creationId xmlns:a16="http://schemas.microsoft.com/office/drawing/2014/main" id="{71D172B8-2D57-4439-8CF9-8FC5743A676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4E2E2CC-87FB-4878-A881-353D5EE5AF3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Registered for this class versus my mom and dad meeting</a:t>
            </a:r>
          </a:p>
          <a:p>
            <a:r>
              <a:rPr lang="en-US" altLang="en-US" dirty="0">
                <a:latin typeface="Arial" panose="020B0604020202020204" pitchFamily="34" charset="0"/>
              </a:rPr>
              <a:t>Requirements for graduation versus evolution of humans in Africa</a:t>
            </a:r>
          </a:p>
          <a:p>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1</a:t>
            </a:fld>
            <a:endParaRPr lang="en-US" altLang="en-US" dirty="0"/>
          </a:p>
        </p:txBody>
      </p:sp>
    </p:spTree>
    <p:extLst>
      <p:ext uri="{BB962C8B-B14F-4D97-AF65-F5344CB8AC3E}">
        <p14:creationId xmlns:p14="http://schemas.microsoft.com/office/powerpoint/2010/main" val="344232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5EA5694-68AC-1859-846D-BD410AFE7616}"/>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919D20B9-E49B-5C04-73D7-1EB24C6D06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3556" name="Slide Number Placeholder 3">
            <a:extLst>
              <a:ext uri="{FF2B5EF4-FFF2-40B4-BE49-F238E27FC236}">
                <a16:creationId xmlns:a16="http://schemas.microsoft.com/office/drawing/2014/main" id="{8DD14F0B-BC90-CD35-CF07-E945028469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17C7C7-03DD-4A26-B8B0-9E1D294AB53E}" type="slidenum">
              <a:rPr lang="en-US" altLang="en-US" smtClean="0"/>
              <a:pPr/>
              <a:t>11</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C9AB0C9-928A-C51A-9C69-36D9A7F5D2CD}"/>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CA59C36-20EE-13F2-2A9C-D7533DD7B3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Madagascar rifted away from the continent of Africa via plate tectonic mechanism. Even in these smaller islands, plate tectonics and volcanism (in the creation of new islands) are important drivers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Islands are often created by plate tectonics, especially larger islands. A single dispersal event can have a disproportionate influence on the types and diversity of species to come. The outcomes of evolution can also be more readily seen on islands, as isolation allows evolution to occur in conditions that are in a sense more controlled, or at least more variable.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08AA12F7-B7D6-1942-119C-394B2387C9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E0C494-DA45-4877-AA7E-F6A9400B310D}" type="slidenum">
              <a:rPr lang="en-US" altLang="en-US" smtClean="0"/>
              <a:pPr/>
              <a:t>12</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A2208E0-07B8-B278-BE94-69061DD6D276}"/>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FFD3ED5D-3365-04FB-15F0-F6FACBF397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Madagascar’s lemurs are thought to be descended from a small number of primates — possibly a single pregnant female — that rafted to the island from mainland Africa during a tropical storm about 60 million years ago.</a:t>
            </a:r>
          </a:p>
          <a:p>
            <a:endParaRPr lang="en-US" altLang="en-US" dirty="0">
              <a:latin typeface="Arial" panose="020B0604020202020204" pitchFamily="34" charset="0"/>
            </a:endParaRPr>
          </a:p>
        </p:txBody>
      </p:sp>
      <p:sp>
        <p:nvSpPr>
          <p:cNvPr id="29700" name="Slide Number Placeholder 3">
            <a:extLst>
              <a:ext uri="{FF2B5EF4-FFF2-40B4-BE49-F238E27FC236}">
                <a16:creationId xmlns:a16="http://schemas.microsoft.com/office/drawing/2014/main" id="{79BA970A-83DE-1C72-DD3C-28CC6CAD79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B69EC7-5DC5-477E-8DC2-D92FC8BF9F9F}" type="slidenum">
              <a:rPr lang="en-US" altLang="en-US" smtClean="0"/>
              <a:pPr/>
              <a:t>13</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685E072-659D-FEFF-B62E-D565CCF501BA}"/>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51ABD67-3A5D-9936-DF37-8CDDCE15A3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The extinct elephant bird of Madagascar. Madagascar has 59 species of chameleon, half of all in the world. The fossa, a carnivore that fills the niche of a mongoose in Madagascar.</a:t>
            </a:r>
            <a:br>
              <a:rPr lang="en-US" altLang="en-US" sz="1200" dirty="0"/>
            </a:b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1748" name="Slide Number Placeholder 3">
            <a:extLst>
              <a:ext uri="{FF2B5EF4-FFF2-40B4-BE49-F238E27FC236}">
                <a16:creationId xmlns:a16="http://schemas.microsoft.com/office/drawing/2014/main" id="{A5F693D1-D700-6E33-54AB-C2775247D6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98A168-3673-4F6D-9241-4C99DD31D87C}" type="slidenum">
              <a:rPr lang="en-US" altLang="en-US" smtClean="0"/>
              <a:pPr/>
              <a:t>14</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552BD44B-5398-B106-A957-7595C2565D25}"/>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37D50B18-D5AF-7E81-7FAF-6B128C7604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Evolutionary diversification on the islands of New Zealand, which has occurred in the almost complete absence of mammals,. As a result, the fauna of pre-human New Zealand was unlike that of anywhere else and included a radiation of moas (flightless browsing birds up to 3 m in height); a carrion-eating parrot (kea); giant orthopterans, a weta, and a unique reptile called a tuataras</a:t>
            </a:r>
          </a:p>
          <a:p>
            <a:endParaRPr lang="en-US" altLang="en-US" dirty="0">
              <a:latin typeface="Arial" panose="020B0604020202020204" pitchFamily="34" charset="0"/>
            </a:endParaRPr>
          </a:p>
        </p:txBody>
      </p:sp>
      <p:sp>
        <p:nvSpPr>
          <p:cNvPr id="33796" name="Slide Number Placeholder 3">
            <a:extLst>
              <a:ext uri="{FF2B5EF4-FFF2-40B4-BE49-F238E27FC236}">
                <a16:creationId xmlns:a16="http://schemas.microsoft.com/office/drawing/2014/main" id="{7B1E4FB1-7968-56B2-7CDC-4894B72283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C9548A-CC86-4181-911C-CC3DB6E47CB7}" type="slidenum">
              <a:rPr lang="en-US" altLang="en-US" smtClean="0"/>
              <a:pPr/>
              <a:t>15</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65DF21E9-3317-9979-B3C0-FF41C7528C67}"/>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ACF8F5AA-08C3-FDBC-3AAA-8E9A4213DE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Large tortoises are among the longest-lived animals on the planet. Some individual Aldabra Giant Tortoises are thought to be over 200 years of age, but this is difficult to verify because they tend to outlive their human observers. Adwaita was reputedly one of four brought by British seamen from the Seychelles Islands that eventually came to reside in the Calcutta Zoo in 1875. At its death in March 2006 at the Kolkata (formerly Calcutta) Zoo in India, Adwaita is reputed to have reached the longest ever measured life-span of 255 years (birth year 1750). The age of Adwaita was determined by carbon dating his shell, making his age to be around 255 in 2006. Prior to human colonisation of the Western Indian Ocean giant tortoises occurred on almost all islands in the region. Shortly after colonisation most of these populations were driven to extinction by over-exploitation.</a:t>
            </a:r>
          </a:p>
          <a:p>
            <a:endParaRPr lang="en-US" altLang="en-US" dirty="0">
              <a:latin typeface="Arial" panose="020B0604020202020204" pitchFamily="34" charset="0"/>
            </a:endParaRPr>
          </a:p>
          <a:p>
            <a:r>
              <a:rPr lang="en-US" altLang="en-US" dirty="0">
                <a:latin typeface="Arial" panose="020B0604020202020204" pitchFamily="34" charset="0"/>
              </a:rPr>
              <a:t>http://www.pbs.org/wgbh/nova/evolution/gigantism-and-dwarfism-islands.html</a:t>
            </a:r>
          </a:p>
        </p:txBody>
      </p:sp>
      <p:sp>
        <p:nvSpPr>
          <p:cNvPr id="35844" name="Slide Number Placeholder 3">
            <a:extLst>
              <a:ext uri="{FF2B5EF4-FFF2-40B4-BE49-F238E27FC236}">
                <a16:creationId xmlns:a16="http://schemas.microsoft.com/office/drawing/2014/main" id="{2B2CFBEA-E2F0-F7E2-6E5D-9181B880FF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1005AB-53A2-434D-896B-4BFBF1CDC6CA}" type="slidenum">
              <a:rPr lang="en-US" altLang="en-US" smtClean="0"/>
              <a:pPr/>
              <a:t>16</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0F0D930-49B9-A541-38C1-3B94D747984C}"/>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F9B143D4-ECF3-55D1-1A3E-3B23F1CADD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When isolated from predators, costly and no longer functional anti-predator behavior should be selected against. Predator naiveté is often pronounced on islands, where species are found with few or no predators.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Some animals on islands have only recently been exposed to humans. The remote islands of the eastern Pacific were the last habitable region on Earth to be colonized by humans. People had moved east into the Pacific as far as the islands of Samoa and Tonga (including settlement of the islands of Vanuatu, New Caledonia, Fiji, and the Marianas) by ~3,500 y ago and then colonized the more remote islands, including Hawaii, New Zealand, and Rapa Nui, only 900 -700 y ago during a phase of rapid expansion. </a:t>
            </a:r>
          </a:p>
          <a:p>
            <a:endParaRPr lang="en-US" altLang="en-US" dirty="0">
              <a:latin typeface="Arial" panose="020B0604020202020204" pitchFamily="34" charset="0"/>
            </a:endParaRPr>
          </a:p>
          <a:p>
            <a:r>
              <a:rPr lang="en-US" altLang="en-US" dirty="0">
                <a:latin typeface="Arial" panose="020B0604020202020204" pitchFamily="34" charset="0"/>
              </a:rPr>
              <a:t>http://articles.latimes.com/1988-10-09/news/mn-5403_1_galapagos-islands</a:t>
            </a:r>
          </a:p>
          <a:p>
            <a:r>
              <a:rPr lang="en-US" altLang="en-US" dirty="0">
                <a:latin typeface="Arial" panose="020B0604020202020204" pitchFamily="34" charset="0"/>
              </a:rPr>
              <a:t>http://rspb.royalsocietypublishing.org/content/272/1573/1663</a:t>
            </a:r>
          </a:p>
          <a:p>
            <a:r>
              <a:rPr lang="en-US" altLang="en-US" dirty="0">
                <a:latin typeface="Arial" panose="020B0604020202020204" pitchFamily="34" charset="0"/>
              </a:rPr>
              <a:t>http://www.pnas.org/content/110/16/6436.full.pdf+html</a:t>
            </a:r>
          </a:p>
          <a:p>
            <a:endParaRPr lang="en-US" altLang="en-US" dirty="0">
              <a:latin typeface="Arial" panose="020B0604020202020204" pitchFamily="34" charset="0"/>
            </a:endParaRPr>
          </a:p>
        </p:txBody>
      </p:sp>
      <p:sp>
        <p:nvSpPr>
          <p:cNvPr id="37892" name="Slide Number Placeholder 3">
            <a:extLst>
              <a:ext uri="{FF2B5EF4-FFF2-40B4-BE49-F238E27FC236}">
                <a16:creationId xmlns:a16="http://schemas.microsoft.com/office/drawing/2014/main" id="{EC9F0624-A61F-CF31-D4F1-4DDCC00523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9FAF97-1315-4AB9-B493-7314D520977D}" type="slidenum">
              <a:rPr lang="en-US" altLang="en-US" smtClean="0"/>
              <a:pPr/>
              <a:t>17</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62F2637-1C50-F662-ED20-2FA305132A93}"/>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C9AB9DD7-E6F9-9416-1CB7-2294112C63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2" indent="0" algn="l" defTabSz="914400" rtl="0" eaLnBrk="1" fontAlgn="base" latinLnBrk="0" hangingPunct="1">
              <a:lnSpc>
                <a:spcPct val="100000"/>
              </a:lnSpc>
              <a:spcBef>
                <a:spcPct val="0"/>
              </a:spcBef>
              <a:spcAft>
                <a:spcPct val="0"/>
              </a:spcAft>
              <a:buClrTx/>
              <a:buSzTx/>
              <a:buFontTx/>
              <a:buNone/>
              <a:tabLst/>
              <a:defRPr/>
            </a:pPr>
            <a:r>
              <a:rPr lang="en-US" altLang="en-US" sz="3200" dirty="0"/>
              <a:t>Global dispersal of plants and animal via humans commencing with European global exploration</a:t>
            </a:r>
          </a:p>
          <a:p>
            <a:pPr marL="0" lvl="2" eaLnBrk="1" hangingPunct="1">
              <a:spcBef>
                <a:spcPct val="0"/>
              </a:spcBef>
            </a:pPr>
            <a:br>
              <a:rPr lang="en-US" altLang="en-US" sz="1600" dirty="0">
                <a:latin typeface="Arial" panose="020B0604020202020204" pitchFamily="34" charset="0"/>
              </a:rPr>
            </a:br>
            <a:r>
              <a:rPr lang="en-US" altLang="en-US" sz="1600" dirty="0">
                <a:latin typeface="Arial" panose="020B0604020202020204" pitchFamily="34" charset="0"/>
              </a:rPr>
              <a:t>Domestic pigs from Europe became feral in many parts of the world and led to decreases in plant diversity where their numbers have increased rapidly. Horses and cattle have had a similarly strong impact on biogeography through their grazing and trampling effects. </a:t>
            </a:r>
          </a:p>
          <a:p>
            <a:endParaRPr lang="en-US" altLang="en-US" dirty="0">
              <a:latin typeface="Arial" panose="020B0604020202020204" pitchFamily="34" charset="0"/>
            </a:endParaRPr>
          </a:p>
        </p:txBody>
      </p:sp>
      <p:sp>
        <p:nvSpPr>
          <p:cNvPr id="40964" name="Slide Number Placeholder 3">
            <a:extLst>
              <a:ext uri="{FF2B5EF4-FFF2-40B4-BE49-F238E27FC236}">
                <a16:creationId xmlns:a16="http://schemas.microsoft.com/office/drawing/2014/main" id="{0C8E1EBB-9973-3384-20BE-F6494BDFE9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35DD40-0793-4340-BA8B-3092C6D2BB99}" type="slidenum">
              <a:rPr lang="en-US" altLang="en-US" smtClean="0"/>
              <a:pPr/>
              <a:t>19</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C635370-C567-FAA5-51C7-A9E87A5C707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4237A7BE-FAE5-E479-E10B-15C0DEA747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Glyptodon, one of the successful immigrants from South America. It went extinct shortly after the arrival of humans into North America during the last glaciation.</a:t>
            </a:r>
          </a:p>
        </p:txBody>
      </p:sp>
      <p:sp>
        <p:nvSpPr>
          <p:cNvPr id="45060" name="Slide Number Placeholder 3">
            <a:extLst>
              <a:ext uri="{FF2B5EF4-FFF2-40B4-BE49-F238E27FC236}">
                <a16:creationId xmlns:a16="http://schemas.microsoft.com/office/drawing/2014/main" id="{497B02C2-5910-20C8-3187-210C6356CB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72A552-090A-4543-9A96-1B010924DFD1}" type="slidenum">
              <a:rPr lang="en-US" altLang="en-US" smtClean="0"/>
              <a:pPr/>
              <a:t>22</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19E4562-E530-DBEB-0780-8E2AFDB54B6C}"/>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09D127DA-DE74-20D1-9B99-702DF3A239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Megatherium, a giant sloth, another successful immigrant from South America. It too eventually went extinct from human hunting in the Pleistocene</a:t>
            </a:r>
          </a:p>
        </p:txBody>
      </p:sp>
      <p:sp>
        <p:nvSpPr>
          <p:cNvPr id="47108" name="Slide Number Placeholder 3">
            <a:extLst>
              <a:ext uri="{FF2B5EF4-FFF2-40B4-BE49-F238E27FC236}">
                <a16:creationId xmlns:a16="http://schemas.microsoft.com/office/drawing/2014/main" id="{6164831D-7A86-BDDE-41D9-E44CE0DFFA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CA9C31-5492-4499-9CFB-AEE34797D7B3}" type="slidenum">
              <a:rPr lang="en-US" altLang="en-US" smtClean="0"/>
              <a:pPr/>
              <a:t>23</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BD6A3A2-4FE7-4A82-54AF-945F25EEC8D7}"/>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00640055-D02A-E098-8D13-FACCD0902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Registered for this class versus my mom and dad meeting</a:t>
            </a:r>
          </a:p>
          <a:p>
            <a:r>
              <a:rPr lang="en-US" altLang="en-US" dirty="0">
                <a:latin typeface="Arial" panose="020B0604020202020204" pitchFamily="34" charset="0"/>
              </a:rPr>
              <a:t>Requirements for graduation versus evolution of humans in Africa</a:t>
            </a:r>
          </a:p>
        </p:txBody>
      </p:sp>
      <p:sp>
        <p:nvSpPr>
          <p:cNvPr id="6148" name="Slide Number Placeholder 3">
            <a:extLst>
              <a:ext uri="{FF2B5EF4-FFF2-40B4-BE49-F238E27FC236}">
                <a16:creationId xmlns:a16="http://schemas.microsoft.com/office/drawing/2014/main" id="{71B5CDB4-0C6B-038C-DDD8-D8878D50D7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51E89C-6355-4808-BE96-3BDD320F002E}" type="slidenum">
              <a:rPr lang="en-US" altLang="en-US" smtClean="0"/>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E2608B4-2914-E1A3-1AB1-86EB94DEA87E}"/>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E1891EC-D345-CEEC-2EB2-97E2E346CA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North American camel ranged all the way up into the arctic.</a:t>
            </a:r>
          </a:p>
        </p:txBody>
      </p:sp>
      <p:sp>
        <p:nvSpPr>
          <p:cNvPr id="49156" name="Slide Number Placeholder 3">
            <a:extLst>
              <a:ext uri="{FF2B5EF4-FFF2-40B4-BE49-F238E27FC236}">
                <a16:creationId xmlns:a16="http://schemas.microsoft.com/office/drawing/2014/main" id="{8DF581C6-65D7-2D16-CA38-11327A3B5D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57B165-A023-4BB5-BDB9-F316FFCE9884}" type="slidenum">
              <a:rPr lang="en-US" altLang="en-US" smtClean="0"/>
              <a:pPr/>
              <a:t>24</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87BE4FB3-6703-DD00-EE37-9B5847237E8C}"/>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756D65C5-2BF6-EFF3-F9A3-2CBC305B03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http://www.pbs.org/wnet/nature/andes-the-dragons-back-land-bridge/1790/</a:t>
            </a:r>
          </a:p>
          <a:p>
            <a:endParaRPr lang="en-US" altLang="en-US" dirty="0">
              <a:latin typeface="Arial" panose="020B0604020202020204" pitchFamily="34" charset="0"/>
            </a:endParaRPr>
          </a:p>
          <a:p>
            <a:r>
              <a:rPr lang="en-US" altLang="en-US" dirty="0">
                <a:latin typeface="Arial" panose="020B0604020202020204" pitchFamily="34" charset="0"/>
              </a:rPr>
              <a:t>Capybaras have escaped into Florida and may become invasive.  Nutria are semi-aquatic rodents native to southern parts of South America. In the 1930s, they were sold throughout North America to fur farmers and as a means of controlling unwanted aquatic vegetation but have since escaped and become invasive</a:t>
            </a:r>
          </a:p>
        </p:txBody>
      </p:sp>
      <p:sp>
        <p:nvSpPr>
          <p:cNvPr id="57348" name="Slide Number Placeholder 3">
            <a:extLst>
              <a:ext uri="{FF2B5EF4-FFF2-40B4-BE49-F238E27FC236}">
                <a16:creationId xmlns:a16="http://schemas.microsoft.com/office/drawing/2014/main" id="{DDC7F4D6-A68E-CA6C-B6C0-50BEED92FE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F1ED3F-E502-4C80-A1B4-C20A9C328244}" type="slidenum">
              <a:rPr lang="en-US" altLang="en-US" smtClean="0"/>
              <a:pPr/>
              <a:t>25</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FFB272C-2F28-6433-1658-A8650F09756E}"/>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9FA263F8-312A-CC9E-313D-764FD4B001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04" name="Slide Number Placeholder 3">
            <a:extLst>
              <a:ext uri="{FF2B5EF4-FFF2-40B4-BE49-F238E27FC236}">
                <a16:creationId xmlns:a16="http://schemas.microsoft.com/office/drawing/2014/main" id="{74A51305-85DE-E654-B84A-9BA2E28A99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267813-94F2-4B5C-9A42-DC0BB97F135F}" type="slidenum">
              <a:rPr lang="en-US" altLang="en-US" smtClean="0"/>
              <a:pPr/>
              <a:t>26</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BB42670B-1D5D-5E29-185B-E4A0FA18AE0A}"/>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1A7E9107-E5D2-047D-E8E8-477D434114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3252" name="Slide Number Placeholder 3">
            <a:extLst>
              <a:ext uri="{FF2B5EF4-FFF2-40B4-BE49-F238E27FC236}">
                <a16:creationId xmlns:a16="http://schemas.microsoft.com/office/drawing/2014/main" id="{2C026490-9F53-F849-535A-F3BE193B49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2CDD9D-6A6D-4415-9EF3-41D3551CB5E4}" type="slidenum">
              <a:rPr lang="en-US" altLang="en-US" smtClean="0"/>
              <a:pPr/>
              <a:t>27</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9B10A29B-D94A-DAD7-6FA2-15763D3654DA}"/>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B7864378-2A98-6CE9-0E04-0E2DC108EE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FEDA15AD-304E-3DA7-6543-4B5F484328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9BAE67-EE57-406E-9A14-7AA835850D05}" type="slidenum">
              <a:rPr lang="en-US" altLang="en-US" smtClean="0"/>
              <a:pPr/>
              <a:t>28</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9AFA8C2D-5DB5-9DA2-23AC-7CFB0957D6B3}"/>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AEE59C8B-BDAA-D20D-5DC5-E1BE4CD012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Arrival of plant and animal families in North America during Great Interchange</a:t>
            </a:r>
          </a:p>
          <a:p>
            <a:endParaRPr lang="en-US" altLang="en-US" dirty="0">
              <a:latin typeface="Arial" panose="020B0604020202020204" pitchFamily="34" charset="0"/>
            </a:endParaRPr>
          </a:p>
          <a:p>
            <a:r>
              <a:rPr lang="en-US" altLang="en-US" dirty="0">
                <a:latin typeface="Arial" panose="020B0604020202020204" pitchFamily="34" charset="0"/>
              </a:rPr>
              <a:t>Based on geological evidence, the land bridge may have been largely formed as early as 15 million years ago, with the last deep-water connection between the oceans closing at most 5 million years later.</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Polygonaceae – weedy plants</a:t>
            </a:r>
            <a:br>
              <a:rPr lang="en-US" altLang="en-US" dirty="0">
                <a:latin typeface="Arial" panose="020B0604020202020204" pitchFamily="34" charset="0"/>
              </a:rPr>
            </a:br>
            <a:r>
              <a:rPr lang="en-US" altLang="en-US" dirty="0">
                <a:latin typeface="Arial" panose="020B0604020202020204" pitchFamily="34" charset="0"/>
              </a:rPr>
              <a:t>Meliaceae – trees and shrubs, mahogonies</a:t>
            </a:r>
          </a:p>
          <a:p>
            <a:r>
              <a:rPr lang="en-US" altLang="en-US" dirty="0">
                <a:latin typeface="Arial" panose="020B0604020202020204" pitchFamily="34" charset="0"/>
              </a:rPr>
              <a:t>Lepidoptherix – birds</a:t>
            </a:r>
            <a:br>
              <a:rPr lang="en-US" altLang="en-US" dirty="0">
                <a:latin typeface="Arial" panose="020B0604020202020204" pitchFamily="34" charset="0"/>
              </a:rPr>
            </a:br>
            <a:r>
              <a:rPr lang="en-US" altLang="en-US" dirty="0">
                <a:latin typeface="Arial" panose="020B0604020202020204" pitchFamily="34" charset="0"/>
              </a:rPr>
              <a:t>Costaceae – plants (bananas)</a:t>
            </a:r>
          </a:p>
          <a:p>
            <a:endParaRPr lang="en-US" altLang="en-US" dirty="0">
              <a:latin typeface="Arial" panose="020B0604020202020204" pitchFamily="34" charset="0"/>
            </a:endParaRPr>
          </a:p>
          <a:p>
            <a:r>
              <a:rPr lang="en-US" altLang="en-US" dirty="0">
                <a:latin typeface="Arial" panose="020B0604020202020204" pitchFamily="34" charset="0"/>
              </a:rPr>
              <a:t>Lachesis is a genus of venomous pit vipers found in forested areas of Central and South America</a:t>
            </a:r>
          </a:p>
        </p:txBody>
      </p:sp>
      <p:sp>
        <p:nvSpPr>
          <p:cNvPr id="60420" name="Slide Number Placeholder 3">
            <a:extLst>
              <a:ext uri="{FF2B5EF4-FFF2-40B4-BE49-F238E27FC236}">
                <a16:creationId xmlns:a16="http://schemas.microsoft.com/office/drawing/2014/main" id="{0DA48A19-26D3-F26A-422E-4209A8A900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C76ED9-1918-4136-B79C-5F1C53C9BF9B}" type="slidenum">
              <a:rPr lang="en-US" altLang="en-US" smtClean="0"/>
              <a:pPr/>
              <a:t>30</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This is the distribution for what successful SA invader of NA?</a:t>
            </a:r>
          </a:p>
          <a:p>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31</a:t>
            </a:fld>
            <a:endParaRPr lang="en-US" altLang="en-US" dirty="0"/>
          </a:p>
        </p:txBody>
      </p:sp>
    </p:spTree>
    <p:extLst>
      <p:ext uri="{BB962C8B-B14F-4D97-AF65-F5344CB8AC3E}">
        <p14:creationId xmlns:p14="http://schemas.microsoft.com/office/powerpoint/2010/main" val="2847020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8D9B11E-AF90-AF6E-A60C-FE211BB43AD2}"/>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8616C53B-A8CD-BE76-5B18-E6AB9EAE43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Nine-banded armadillo</a:t>
            </a:r>
          </a:p>
          <a:p>
            <a:endParaRPr lang="en-US" altLang="en-US" dirty="0">
              <a:latin typeface="Arial" panose="020B0604020202020204" pitchFamily="34" charset="0"/>
            </a:endParaRPr>
          </a:p>
        </p:txBody>
      </p:sp>
      <p:sp>
        <p:nvSpPr>
          <p:cNvPr id="63492" name="Slide Number Placeholder 3">
            <a:extLst>
              <a:ext uri="{FF2B5EF4-FFF2-40B4-BE49-F238E27FC236}">
                <a16:creationId xmlns:a16="http://schemas.microsoft.com/office/drawing/2014/main" id="{1038B0E6-F7C6-EF7D-02DA-2A46C9BB67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C02BEB-26F7-476F-99D1-9EFA8FE77047}" type="slidenum">
              <a:rPr lang="en-US" altLang="en-US" smtClean="0"/>
              <a:pPr/>
              <a:t>32</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4B9CA2DB-A90A-EF2D-2E1F-FB3BB515D2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1C9326-4C5A-4B87-BB57-36D016A052B8}" type="slidenum">
              <a:rPr lang="en-US" altLang="en-US" smtClean="0"/>
              <a:pPr/>
              <a:t>33</a:t>
            </a:fld>
            <a:endParaRPr lang="en-US" altLang="en-US" dirty="0"/>
          </a:p>
        </p:txBody>
      </p:sp>
      <p:sp>
        <p:nvSpPr>
          <p:cNvPr id="65539" name="Rectangle 2">
            <a:extLst>
              <a:ext uri="{FF2B5EF4-FFF2-40B4-BE49-F238E27FC236}">
                <a16:creationId xmlns:a16="http://schemas.microsoft.com/office/drawing/2014/main" id="{45B9B3DC-33AC-DDBA-B902-06326DF9D797}"/>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8717BF28-E0E1-2D5E-42D5-123E3D8BD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armadillo has been moving northward since it arrived in Texas in the 1880s and Florida in the 1920s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3F7F4D2-50E4-B83E-9EA6-293CE93B9E4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FA6ACA3-FD67-4D32-929F-A200D859E5BA}"/>
              </a:ext>
            </a:extLst>
          </p:cNvPr>
          <p:cNvSpPr>
            <a:spLocks noGrp="1"/>
          </p:cNvSpPr>
          <p:nvPr>
            <p:ph type="body" idx="1"/>
          </p:nvPr>
        </p:nvSpPr>
        <p:spPr/>
        <p:txBody>
          <a:bodyPr/>
          <a:lstStyle/>
          <a:p>
            <a:pPr>
              <a:defRPr/>
            </a:pPr>
            <a:r>
              <a:rPr lang="en-US" altLang="en-US" dirty="0"/>
              <a:t>Mesoamerican Biological Corridor is no longer an efficient land bridge</a:t>
            </a:r>
            <a:br>
              <a:rPr lang="en-US" altLang="en-US" dirty="0"/>
            </a:br>
            <a:br>
              <a:rPr lang="en-US" altLang="en-US" dirty="0"/>
            </a:br>
            <a:r>
              <a:rPr lang="en-US" dirty="0">
                <a:latin typeface="+mn-lt"/>
              </a:rPr>
              <a:t>Puma (Puma concolor), red brocket deer (Mazama temama), ocelot (Leopardus pardalis), and collared peccary (Pecari tajacu), which are more adaptable, had higher occupancy, even in areas with low forest cover near infrastructure. However, the majority of species were subject to gaps that was larger than their known dispersal distances, suggesting poor connectivity along the Mesoamerican Biological Corridor in Panama.  Based on our results, forests in Darien, Donoso–Santa Fe, and La Amistad International Park are critical for survival of large terrestrial mammals in Panama.</a:t>
            </a:r>
            <a:br>
              <a:rPr lang="en-US" dirty="0">
                <a:latin typeface="+mn-lt"/>
              </a:rPr>
            </a:br>
            <a:br>
              <a:rPr lang="en-US" dirty="0">
                <a:latin typeface="+mn-lt"/>
              </a:rPr>
            </a:br>
            <a:r>
              <a:rPr lang="en-US" dirty="0">
                <a:latin typeface="+mn-lt"/>
              </a:rPr>
              <a:t>Fragmentation of habitat no longer allows as many mammals to move between locations north and south of Panama.</a:t>
            </a:r>
            <a:endParaRPr lang="en-US" dirty="0"/>
          </a:p>
        </p:txBody>
      </p:sp>
      <p:sp>
        <p:nvSpPr>
          <p:cNvPr id="68612" name="Slide Number Placeholder 3">
            <a:extLst>
              <a:ext uri="{FF2B5EF4-FFF2-40B4-BE49-F238E27FC236}">
                <a16:creationId xmlns:a16="http://schemas.microsoft.com/office/drawing/2014/main" id="{1757FFE2-2AC5-AF81-B373-A6973717B3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8C1313-879C-4CB3-B4D2-3909F81449D3}" type="slidenum">
              <a:rPr lang="en-US" altLang="en-US" smtClean="0"/>
              <a:pPr/>
              <a:t>35</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45A6DD1-F57F-B390-3757-F27F3E3C0A5A}"/>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1511F16C-7847-E115-0BF0-A5CDC81166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So, not useful to always say we have the same history. Nor is it useful to think of only the most recent cause. We have to disregard some  patterns and choose others to look at.   We have to draw spatial and temporal extents.</a:t>
            </a:r>
          </a:p>
        </p:txBody>
      </p:sp>
      <p:sp>
        <p:nvSpPr>
          <p:cNvPr id="8196" name="Slide Number Placeholder 3">
            <a:extLst>
              <a:ext uri="{FF2B5EF4-FFF2-40B4-BE49-F238E27FC236}">
                <a16:creationId xmlns:a16="http://schemas.microsoft.com/office/drawing/2014/main" id="{4C44B754-9BB2-A4D4-F09B-FEA7300052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AFECD3-E719-4BAC-96E7-3AE42C85BB1A}" type="slidenum">
              <a:rPr lang="en-US" altLang="en-US" smtClean="0"/>
              <a:pPr/>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064017AC-45D1-5920-B0D4-91077245928B}"/>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E2BCBA53-DFDD-CFAC-8C03-F09D720EBA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6F05ECA4-B6E1-DEC0-585D-DE839AD143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3B4921-41E7-485D-B4BB-295B2CC6ADCB}" type="slidenum">
              <a:rPr lang="en-US" altLang="en-US" smtClean="0"/>
              <a:pPr/>
              <a:t>36</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91BEC6B-B417-2783-BE62-1BCD5B631EB7}"/>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EDBB65E6-5E72-0909-50FC-A8459FA034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2708" name="Slide Number Placeholder 3">
            <a:extLst>
              <a:ext uri="{FF2B5EF4-FFF2-40B4-BE49-F238E27FC236}">
                <a16:creationId xmlns:a16="http://schemas.microsoft.com/office/drawing/2014/main" id="{964098C7-E35C-E1F1-6A5C-DFBCDBBDA1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FE702-255F-43E8-85FA-568E17B940AD}" type="slidenum">
              <a:rPr lang="en-US" altLang="en-US" smtClean="0"/>
              <a:pPr/>
              <a:t>37</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Didelphis marsupialis</a:t>
            </a:r>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38</a:t>
            </a:fld>
            <a:endParaRPr lang="en-US" altLang="en-US" dirty="0"/>
          </a:p>
        </p:txBody>
      </p:sp>
    </p:spTree>
    <p:extLst>
      <p:ext uri="{BB962C8B-B14F-4D97-AF65-F5344CB8AC3E}">
        <p14:creationId xmlns:p14="http://schemas.microsoft.com/office/powerpoint/2010/main" val="2363141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Red indicates extinct, green extant, alive today</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F84EBE-7268-4C26-97AB-D2274EA98148}" type="slidenum">
              <a:rPr lang="en-US" altLang="en-US" smtClean="0"/>
              <a:pPr/>
              <a:t>41</a:t>
            </a:fld>
            <a:endParaRPr lang="en-US" altLang="en-US"/>
          </a:p>
        </p:txBody>
      </p:sp>
    </p:spTree>
    <p:extLst>
      <p:ext uri="{BB962C8B-B14F-4D97-AF65-F5344CB8AC3E}">
        <p14:creationId xmlns:p14="http://schemas.microsoft.com/office/powerpoint/2010/main" val="4195782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Bison priscus remains uncovered in 1979 by a miner in Alaska, discolored blue by copper deposits and named Blue Babe, now in a museum in Fairbanks.  The miner ate part of his discovery.</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098351-8A7D-4249-9527-F62B287AF55E}" type="slidenum">
              <a:rPr lang="en-US" altLang="en-US" smtClean="0"/>
              <a:pPr/>
              <a:t>42</a:t>
            </a:fld>
            <a:endParaRPr lang="en-US" altLang="en-US"/>
          </a:p>
        </p:txBody>
      </p:sp>
    </p:spTree>
    <p:extLst>
      <p:ext uri="{BB962C8B-B14F-4D97-AF65-F5344CB8AC3E}">
        <p14:creationId xmlns:p14="http://schemas.microsoft.com/office/powerpoint/2010/main" val="3391702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DFBCF3-98F6-4CFE-B914-6AFEF0B46CCA}" type="slidenum">
              <a:rPr lang="en-US" altLang="en-US" smtClean="0"/>
              <a:pPr/>
              <a:t>44</a:t>
            </a:fld>
            <a:endParaRPr lang="en-US" altLang="en-US"/>
          </a:p>
        </p:txBody>
      </p:sp>
    </p:spTree>
    <p:extLst>
      <p:ext uri="{BB962C8B-B14F-4D97-AF65-F5344CB8AC3E}">
        <p14:creationId xmlns:p14="http://schemas.microsoft.com/office/powerpoint/2010/main" val="3711319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29A8AA3-3E00-9D8C-1E55-ABEAA2707C43}"/>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6579D92B-4855-C107-20DB-681563A767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en-US" altLang="en-US" dirty="0">
              <a:latin typeface="Arial" panose="020B0604020202020204" pitchFamily="34" charset="0"/>
            </a:endParaRPr>
          </a:p>
        </p:txBody>
      </p:sp>
      <p:sp>
        <p:nvSpPr>
          <p:cNvPr id="75780" name="Slide Number Placeholder 3">
            <a:extLst>
              <a:ext uri="{FF2B5EF4-FFF2-40B4-BE49-F238E27FC236}">
                <a16:creationId xmlns:a16="http://schemas.microsoft.com/office/drawing/2014/main" id="{38E171AE-D1F9-4A7E-5155-F1BB5FED948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97B294D-3EF2-4504-9F64-8A21832775F9}" type="slidenum">
              <a:rPr lang="en-US" altLang="en-US" sz="1200"/>
              <a:pPr algn="r" eaLnBrk="1" hangingPunct="1"/>
              <a:t>45</a:t>
            </a:fld>
            <a:endParaRPr lang="en-US" alt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2DF32DF-7CC0-0EC9-E443-63B2A7197E40}"/>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74552C12-5A8B-9294-E2B3-3EA205DB84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During the Quaternary period (roughly 1.8 million years ago to the present), glacial-interglacial climatic variations occurred as a result of changes in controlling factors such as Earth’s orbital parameters, continental ice sheets, sea-surface temperature, and atmospheric CO2 concentration. Abrupt climatic events at much shorter time scales have also occurred, some of which have pronounced magnitudes and rates (e.g., temperature shifts of up to ~10°C within a few decades during the last glacial-interglacial transition in some areas). Networks of fossil pollen and plant macrofossils show that in response to these climatic fluctuations, the biosphere has experienced dramatic changes, with large-scale species’ range shifts, population contractions and extinctions, as well as aggregation and disassociation of forest communities.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79876" name="Slide Number Placeholder 3">
            <a:extLst>
              <a:ext uri="{FF2B5EF4-FFF2-40B4-BE49-F238E27FC236}">
                <a16:creationId xmlns:a16="http://schemas.microsoft.com/office/drawing/2014/main" id="{94074462-41B0-9271-EDD7-A88BED9BD9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434E20-391A-43CB-9604-B2F622B3A7D0}" type="slidenum">
              <a:rPr lang="en-US" altLang="en-US" smtClean="0"/>
              <a:pPr/>
              <a:t>46</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B13028C6-F251-4710-90CC-F6226F30A2CB}"/>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5B3FC478-85F5-2452-FF2F-5D5A5C0F1B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Peripheral glacial refugia are organisms contained with unglaciated patches that are still above the lowland arms of the glacier.</a:t>
            </a:r>
          </a:p>
        </p:txBody>
      </p:sp>
      <p:sp>
        <p:nvSpPr>
          <p:cNvPr id="87044" name="Slide Number Placeholder 3">
            <a:extLst>
              <a:ext uri="{FF2B5EF4-FFF2-40B4-BE49-F238E27FC236}">
                <a16:creationId xmlns:a16="http://schemas.microsoft.com/office/drawing/2014/main" id="{DF40CB5C-B316-A0DB-D5A7-58334E516E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809463-97FA-4275-933B-EC66D2751A3A}" type="slidenum">
              <a:rPr lang="en-US" altLang="en-US" smtClean="0"/>
              <a:pPr/>
              <a:t>48</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2D01A81-B5F0-C35D-11B1-8E89CCBB17BC}"/>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C545DC1C-99F8-60CF-FE3D-5081C6BB3C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Map of sample localities for North American mountain goats (Oreamnos americanus) across their native range. Mountain ranges are delimitated by polygons</a:t>
            </a:r>
          </a:p>
        </p:txBody>
      </p:sp>
      <p:sp>
        <p:nvSpPr>
          <p:cNvPr id="89092" name="Slide Number Placeholder 3">
            <a:extLst>
              <a:ext uri="{FF2B5EF4-FFF2-40B4-BE49-F238E27FC236}">
                <a16:creationId xmlns:a16="http://schemas.microsoft.com/office/drawing/2014/main" id="{E25BF937-701C-C94C-BB2D-BD846A8F26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CADF5B-D3E5-4E8E-85C9-0C5FE756A357}" type="slidenum">
              <a:rPr lang="en-US" altLang="en-US" smtClean="0"/>
              <a:pPr/>
              <a:t>49</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So, not useful to always say we have the same history. Nor is it useful to think of only the most recent cause. We have to disregard some  patterns and choose others to look at.   We have to draw spatial and temporal extents.</a:t>
            </a:r>
          </a:p>
          <a:p>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4</a:t>
            </a:fld>
            <a:endParaRPr lang="en-US" altLang="en-US" dirty="0"/>
          </a:p>
        </p:txBody>
      </p:sp>
    </p:spTree>
    <p:extLst>
      <p:ext uri="{BB962C8B-B14F-4D97-AF65-F5344CB8AC3E}">
        <p14:creationId xmlns:p14="http://schemas.microsoft.com/office/powerpoint/2010/main" val="1118450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B3C59C01-B967-E9D4-CDC2-DC7CEF87C029}"/>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DF629E4F-60FF-8BA5-C752-443BA49CC4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Locations of 17 genetic clusters of mountain goats Two major groups, Southern (triangles) and northern (circles),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91140" name="Slide Number Placeholder 3">
            <a:extLst>
              <a:ext uri="{FF2B5EF4-FFF2-40B4-BE49-F238E27FC236}">
                <a16:creationId xmlns:a16="http://schemas.microsoft.com/office/drawing/2014/main" id="{1F252D4A-38A6-0B2D-9671-866787FE65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08812E-42AD-4FF8-9BD2-5B12A836CB67}" type="slidenum">
              <a:rPr lang="en-US" altLang="en-US" smtClean="0"/>
              <a:pPr/>
              <a:t>50</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8DCEBAB9-D892-88CB-C7B8-F4501C31702D}"/>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ECCDD3B5-E75D-E719-0461-61FD019D91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3188" name="Slide Number Placeholder 3">
            <a:extLst>
              <a:ext uri="{FF2B5EF4-FFF2-40B4-BE49-F238E27FC236}">
                <a16:creationId xmlns:a16="http://schemas.microsoft.com/office/drawing/2014/main" id="{48FAE78F-09E4-809A-D044-57350D4D4B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B04C08-0462-4A1F-90B5-8CBA8E45D511}" type="slidenum">
              <a:rPr lang="en-US" altLang="en-US" smtClean="0"/>
              <a:pPr/>
              <a:t>51</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A73A4775-C97E-BBA9-27D0-A4EE42233B1C}"/>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C13BF06E-783B-B716-79F6-05B26045C5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Depauparate in fish species from glaciations in North America, Asia, and Europe.</a:t>
            </a:r>
          </a:p>
          <a:p>
            <a:endParaRPr lang="en-US" altLang="en-US" dirty="0">
              <a:latin typeface="Arial" panose="020B0604020202020204" pitchFamily="34" charset="0"/>
            </a:endParaRPr>
          </a:p>
          <a:p>
            <a:r>
              <a:rPr lang="en-US" altLang="en-US" dirty="0">
                <a:latin typeface="Arial" panose="020B0604020202020204" pitchFamily="34" charset="0"/>
              </a:rPr>
              <a:t>The taxonomic richness of seed plants at different taxonomic levels was compared between temperate East Asia and North America at both continental and semi-continental scales. In each comparison, land area and latitude range were adjusted to a comparable level between the two continental regions. East Asia is significantly more diverse than North America. In general, differences in taxonomic diversity arise at and below the genus level. At the continental scale, East Asia has 1.3 and 1.5 times as many genera and species, respectively, as North America. </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97284" name="Slide Number Placeholder 3">
            <a:extLst>
              <a:ext uri="{FF2B5EF4-FFF2-40B4-BE49-F238E27FC236}">
                <a16:creationId xmlns:a16="http://schemas.microsoft.com/office/drawing/2014/main" id="{23A18B0C-9610-33E8-FF74-4ECBDA07A3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FC93C1-F80B-4FFF-9AED-DBEF5EA37AC0}" type="slidenum">
              <a:rPr lang="en-US" altLang="en-US" smtClean="0"/>
              <a:pPr/>
              <a:t>52</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3337867-F193-9433-B4F9-CA2BC654139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5D2509D-42D3-A58A-6F36-89415D40FFF6}"/>
              </a:ext>
            </a:extLst>
          </p:cNvPr>
          <p:cNvSpPr>
            <a:spLocks noGrp="1"/>
          </p:cNvSpPr>
          <p:nvPr>
            <p:ph type="body" idx="1"/>
          </p:nvPr>
        </p:nvSpPr>
        <p:spPr/>
        <p:txBody>
          <a:bodyPr>
            <a:normAutofit/>
          </a:bodyPr>
          <a:lstStyle/>
          <a:p>
            <a:pPr>
              <a:defRPr/>
            </a:pPr>
            <a:r>
              <a:rPr lang="en-US" kern="0" dirty="0"/>
              <a:t>Canadian Shield, Eastern Canada</a:t>
            </a:r>
          </a:p>
          <a:p>
            <a:pPr>
              <a:defRPr/>
            </a:pPr>
            <a:endParaRPr lang="en-US" kern="0" dirty="0"/>
          </a:p>
          <a:p>
            <a:pPr>
              <a:defRPr/>
            </a:pPr>
            <a:r>
              <a:rPr lang="en-US" altLang="en-US" dirty="0">
                <a:latin typeface="Arial" panose="020B0604020202020204" pitchFamily="34" charset="0"/>
              </a:rPr>
              <a:t>Because of the repeated Pleistocene glaciations, the vegetation and present flora of the Canadian provinces, like that of the Arctic Province, are very recent, composed largely of immigrant elements from unglaciated territories to the south and west and from such ice-free refugia that might have offered asylum. Thus these formerly glaciated areas have low biodiversity, particularly when compared to Asia, where Pleistocene glaciation was not as extensive</a:t>
            </a:r>
          </a:p>
          <a:p>
            <a:pPr>
              <a:defRPr/>
            </a:pPr>
            <a:endParaRPr lang="en-US" kern="0" dirty="0"/>
          </a:p>
          <a:p>
            <a:pPr>
              <a:defRPr/>
            </a:pPr>
            <a:endParaRPr lang="en-US" dirty="0"/>
          </a:p>
        </p:txBody>
      </p:sp>
      <p:sp>
        <p:nvSpPr>
          <p:cNvPr id="100356" name="Slide Number Placeholder 3">
            <a:extLst>
              <a:ext uri="{FF2B5EF4-FFF2-40B4-BE49-F238E27FC236}">
                <a16:creationId xmlns:a16="http://schemas.microsoft.com/office/drawing/2014/main" id="{2DA170A2-0BED-700B-9D04-D9D2689F9D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15A4BA-04B3-469F-AF6B-74D92CD6C85F}" type="slidenum">
              <a:rPr lang="en-US" altLang="en-US" smtClean="0"/>
              <a:pPr/>
              <a:t>54</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C3A2B934-D9BF-F8E2-CFC6-27F912D5F3AB}"/>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CFAB4D94-722E-C27A-955F-62FC579A4A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04" name="Slide Number Placeholder 3">
            <a:extLst>
              <a:ext uri="{FF2B5EF4-FFF2-40B4-BE49-F238E27FC236}">
                <a16:creationId xmlns:a16="http://schemas.microsoft.com/office/drawing/2014/main" id="{96B23D71-3F5E-5882-8044-FF388A19F4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6CA24D-ACC6-49DC-95C5-0C3FAB3120A0}" type="slidenum">
              <a:rPr lang="en-US" altLang="en-US" smtClean="0"/>
              <a:pPr/>
              <a:t>55</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44F7449-2FFF-CBE0-65AD-236473246F6F}"/>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3962E3AD-3DDD-10F1-BB07-A3D1C86417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numbers at the bottom are types of plants. </a:t>
            </a:r>
          </a:p>
          <a:p>
            <a:endParaRPr lang="en-US" altLang="en-US" dirty="0">
              <a:latin typeface="Arial" panose="020B0604020202020204" pitchFamily="34" charset="0"/>
            </a:endParaRPr>
          </a:p>
          <a:p>
            <a:r>
              <a:rPr lang="en-US" altLang="en-US" dirty="0">
                <a:latin typeface="Arial" panose="020B0604020202020204" pitchFamily="34" charset="0"/>
              </a:rPr>
              <a:t>1 Gymnosperms, </a:t>
            </a:r>
          </a:p>
          <a:p>
            <a:r>
              <a:rPr lang="en-US" altLang="en-US" dirty="0">
                <a:latin typeface="Arial" panose="020B0604020202020204" pitchFamily="34" charset="0"/>
              </a:rPr>
              <a:t>2 Magnoliids, </a:t>
            </a:r>
          </a:p>
          <a:p>
            <a:r>
              <a:rPr lang="en-US" altLang="en-US" dirty="0">
                <a:latin typeface="Arial" panose="020B0604020202020204" pitchFamily="34" charset="0"/>
              </a:rPr>
              <a:t>3 Alismatids</a:t>
            </a:r>
          </a:p>
          <a:p>
            <a:r>
              <a:rPr lang="en-US" altLang="en-US" dirty="0">
                <a:latin typeface="Arial" panose="020B0604020202020204" pitchFamily="34" charset="0"/>
              </a:rPr>
              <a:t>4 Liliidae</a:t>
            </a:r>
          </a:p>
          <a:p>
            <a:r>
              <a:rPr lang="en-US" altLang="en-US" dirty="0">
                <a:latin typeface="Arial" panose="020B0604020202020204" pitchFamily="34" charset="0"/>
              </a:rPr>
              <a:t>5 Arecidae</a:t>
            </a:r>
          </a:p>
          <a:p>
            <a:r>
              <a:rPr lang="en-US" altLang="en-US" dirty="0">
                <a:latin typeface="Arial" panose="020B0604020202020204" pitchFamily="34" charset="0"/>
              </a:rPr>
              <a:t>6 Commelinidae</a:t>
            </a:r>
          </a:p>
          <a:p>
            <a:r>
              <a:rPr lang="en-US" altLang="en-US" dirty="0">
                <a:latin typeface="Arial" panose="020B0604020202020204" pitchFamily="34" charset="0"/>
              </a:rPr>
              <a:t>7 Ranunculids</a:t>
            </a:r>
          </a:p>
          <a:p>
            <a:r>
              <a:rPr lang="en-US" altLang="en-US" dirty="0">
                <a:latin typeface="Arial" panose="020B0604020202020204" pitchFamily="34" charset="0"/>
              </a:rPr>
              <a:t>8 Caryophyllidae, </a:t>
            </a:r>
          </a:p>
          <a:p>
            <a:r>
              <a:rPr lang="en-US" altLang="en-US" dirty="0">
                <a:latin typeface="Arial" panose="020B0604020202020204" pitchFamily="34" charset="0"/>
              </a:rPr>
              <a:t>9 5 Rosaceae</a:t>
            </a:r>
            <a:br>
              <a:rPr lang="en-US" altLang="en-US" dirty="0">
                <a:latin typeface="Arial" panose="020B0604020202020204" pitchFamily="34" charset="0"/>
              </a:rPr>
            </a:br>
            <a:r>
              <a:rPr lang="en-US" altLang="en-US" dirty="0">
                <a:latin typeface="Arial" panose="020B0604020202020204" pitchFamily="34" charset="0"/>
              </a:rPr>
              <a:t>10 Lamiidae </a:t>
            </a:r>
          </a:p>
          <a:p>
            <a:r>
              <a:rPr lang="en-US" altLang="en-US" dirty="0">
                <a:latin typeface="Arial" panose="020B0604020202020204" pitchFamily="34" charset="0"/>
              </a:rPr>
              <a:t>11 Euasterids</a:t>
            </a:r>
          </a:p>
        </p:txBody>
      </p:sp>
      <p:sp>
        <p:nvSpPr>
          <p:cNvPr id="104452" name="Slide Number Placeholder 3">
            <a:extLst>
              <a:ext uri="{FF2B5EF4-FFF2-40B4-BE49-F238E27FC236}">
                <a16:creationId xmlns:a16="http://schemas.microsoft.com/office/drawing/2014/main" id="{6283C68B-0830-A196-833E-C246A58B0C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DFD1F6-56C8-40B2-8DE2-7ED02D0F0154}" type="slidenum">
              <a:rPr lang="en-US" altLang="en-US" smtClean="0"/>
              <a:pPr/>
              <a:t>56</a:t>
            </a:fld>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6A5EC267-BC0D-BF8D-B1E2-02EF4279F61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7C1EDC5-A4AA-35B6-0EAF-52CC558EDE81}"/>
              </a:ext>
            </a:extLst>
          </p:cNvPr>
          <p:cNvSpPr>
            <a:spLocks noGrp="1"/>
          </p:cNvSpPr>
          <p:nvPr>
            <p:ph type="body" idx="1"/>
          </p:nvPr>
        </p:nvSpPr>
        <p:spPr/>
        <p:txBody>
          <a:bodyPr/>
          <a:lstStyle/>
          <a:p>
            <a:pPr>
              <a:defRPr/>
            </a:pPr>
            <a:r>
              <a:rPr lang="en-US" dirty="0">
                <a:latin typeface="+mn-lt"/>
              </a:rPr>
              <a:t>www.pnas.org/cgi/doi/10.1073/pnas.1703985114</a:t>
            </a:r>
            <a:br>
              <a:rPr lang="en-US" dirty="0">
                <a:latin typeface="+mn-lt"/>
              </a:rPr>
            </a:br>
            <a:br>
              <a:rPr lang="en-US" dirty="0">
                <a:latin typeface="+mn-lt"/>
              </a:rPr>
            </a:br>
            <a:r>
              <a:rPr lang="en-US" dirty="0">
                <a:latin typeface="+mn-lt"/>
              </a:rPr>
              <a:t>Numbers for colors and on the Y axis represent depth of time over which evolutionary processes have played out. East Asia has a deeper evolutionary history given the less pervasive impacts of Pleistocene glaciation on climate.</a:t>
            </a:r>
            <a:endParaRPr lang="en-US" dirty="0"/>
          </a:p>
        </p:txBody>
      </p:sp>
      <p:sp>
        <p:nvSpPr>
          <p:cNvPr id="106500" name="Slide Number Placeholder 3">
            <a:extLst>
              <a:ext uri="{FF2B5EF4-FFF2-40B4-BE49-F238E27FC236}">
                <a16:creationId xmlns:a16="http://schemas.microsoft.com/office/drawing/2014/main" id="{03DE33A3-AD11-3F5E-C7B0-B9FFCC05E3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38B296-8E60-4A87-8E4E-90488DADE210}" type="slidenum">
              <a:rPr lang="en-US" altLang="en-US" smtClean="0"/>
              <a:pPr/>
              <a:t>57</a:t>
            </a:fld>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8F4523BF-FCAD-D1E4-CDF2-AD329016DB2F}"/>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9CC2E025-4635-610F-B3AA-D01F4E21A0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Climate relicts can increase local species richness.  </a:t>
            </a:r>
          </a:p>
          <a:p>
            <a:endParaRPr lang="en-US" altLang="en-US" dirty="0">
              <a:latin typeface="Arial" panose="020B0604020202020204" pitchFamily="34" charset="0"/>
            </a:endParaRPr>
          </a:p>
        </p:txBody>
      </p:sp>
      <p:sp>
        <p:nvSpPr>
          <p:cNvPr id="108548" name="Slide Number Placeholder 3">
            <a:extLst>
              <a:ext uri="{FF2B5EF4-FFF2-40B4-BE49-F238E27FC236}">
                <a16:creationId xmlns:a16="http://schemas.microsoft.com/office/drawing/2014/main" id="{B239560D-A0A4-565A-4FA8-6D1CC26167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928D78-FD62-4D20-989E-CB9106F44B17}" type="slidenum">
              <a:rPr lang="en-US" altLang="en-US" smtClean="0"/>
              <a:pPr/>
              <a:t>58</a:t>
            </a:fld>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9EC832F3-C9EC-4FF5-5806-7AA24D821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46BCD2-D974-4F13-814C-38DEC65FF065}" type="slidenum">
              <a:rPr lang="en-US" altLang="en-US" smtClean="0"/>
              <a:pPr/>
              <a:t>59</a:t>
            </a:fld>
            <a:endParaRPr lang="en-US" altLang="en-US" dirty="0"/>
          </a:p>
        </p:txBody>
      </p:sp>
      <p:sp>
        <p:nvSpPr>
          <p:cNvPr id="110595" name="Rectangle 2">
            <a:extLst>
              <a:ext uri="{FF2B5EF4-FFF2-40B4-BE49-F238E27FC236}">
                <a16:creationId xmlns:a16="http://schemas.microsoft.com/office/drawing/2014/main" id="{FD9CB441-DBE6-D428-0DF5-EBB08DB1D5A9}"/>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0F2E289-6E02-29E1-FE9B-5C3CE38AE2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Ravines of north Florida along the Apalachicola River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FB759735-25C1-CF2D-39DF-3A88BC4C751C}"/>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C90DC016-646B-F0D9-A032-DA64FBA359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Florida torreya (</a:t>
            </a:r>
            <a:r>
              <a:rPr lang="en-US" altLang="en-US" i="1" dirty="0">
                <a:latin typeface="Arial" panose="020B0604020202020204" pitchFamily="34" charset="0"/>
              </a:rPr>
              <a:t>Torreya taxifolia</a:t>
            </a:r>
            <a:r>
              <a:rPr lang="en-US" altLang="en-US" dirty="0">
                <a:latin typeface="Arial" panose="020B0604020202020204" pitchFamily="34" charset="0"/>
              </a:rPr>
              <a:t>) is a paleoendemic species. It was once widespread during cooler glacial climates but is now restricted in distribution to the cool ravines along the Apalachicola River in Florida.  It is effectively isolated in these ravines, with little chance of dispersing north on its won.  Climate relicts like Torreya taxifolia have limited opportunities for migrating to alternative favorable sites as climate warms.</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2644" name="Slide Number Placeholder 3">
            <a:extLst>
              <a:ext uri="{FF2B5EF4-FFF2-40B4-BE49-F238E27FC236}">
                <a16:creationId xmlns:a16="http://schemas.microsoft.com/office/drawing/2014/main" id="{E4D6E200-9473-C92F-2838-754B0D9E54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B7CD7B-3C99-49E0-B957-166D4161B1FB}" type="slidenum">
              <a:rPr lang="en-US" altLang="en-US" smtClean="0"/>
              <a:pPr/>
              <a:t>60</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DB9CA05-231E-2FE4-64FD-7541443E2426}"/>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632738E-257D-4F6A-9E6D-AD5DEE5A8ED2}" type="slidenum">
              <a:rPr lang="en-US" altLang="en-US"/>
              <a:pPr algn="r" eaLnBrk="1" hangingPunct="1">
                <a:spcBef>
                  <a:spcPct val="0"/>
                </a:spcBef>
              </a:pPr>
              <a:t>5</a:t>
            </a:fld>
            <a:endParaRPr lang="en-US" altLang="en-US" dirty="0"/>
          </a:p>
        </p:txBody>
      </p:sp>
      <p:sp>
        <p:nvSpPr>
          <p:cNvPr id="10243" name="Rectangle 2">
            <a:extLst>
              <a:ext uri="{FF2B5EF4-FFF2-40B4-BE49-F238E27FC236}">
                <a16:creationId xmlns:a16="http://schemas.microsoft.com/office/drawing/2014/main" id="{5D242AB2-9DE3-C345-960B-B0350B23FC72}"/>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91C3F090-4769-D4F6-45BB-01EED8A2E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are the proximate controls of vegetation pattern?  What are the ultimate controls of vegetation pattern?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Proximate:  rainfall, soil nutrients</a:t>
            </a:r>
          </a:p>
          <a:p>
            <a:pPr eaLnBrk="1" hangingPunct="1"/>
            <a:r>
              <a:rPr lang="en-US" altLang="en-US" dirty="0">
                <a:latin typeface="Arial" panose="020B0604020202020204" pitchFamily="34" charset="0"/>
              </a:rPr>
              <a:t>Ultimate: plate tectonics that created the arid regions of North America. 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DF9F5A31-ED46-F7C8-C63F-4EC81B1D4349}"/>
              </a:ext>
            </a:extLst>
          </p:cNvPr>
          <p:cNvSpPr>
            <a:spLocks noGrp="1" noRot="1" noChangeAspect="1" noChangeArrowheads="1" noTextEdit="1"/>
          </p:cNvSpPr>
          <p:nvPr>
            <p:ph type="sldImg"/>
          </p:nvPr>
        </p:nvSpPr>
        <p:spPr>
          <a:ln/>
        </p:spPr>
      </p:sp>
      <p:sp>
        <p:nvSpPr>
          <p:cNvPr id="114691" name="Notes Placeholder 2">
            <a:extLst>
              <a:ext uri="{FF2B5EF4-FFF2-40B4-BE49-F238E27FC236}">
                <a16:creationId xmlns:a16="http://schemas.microsoft.com/office/drawing/2014/main" id="{1F887393-8F7B-6393-192C-CFF0F8B1CB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4692" name="Slide Number Placeholder 3">
            <a:extLst>
              <a:ext uri="{FF2B5EF4-FFF2-40B4-BE49-F238E27FC236}">
                <a16:creationId xmlns:a16="http://schemas.microsoft.com/office/drawing/2014/main" id="{57E72F3F-D2D2-2533-32BE-B6B73F08DB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F6059D-B73A-45CD-9949-F363390616E4}" type="slidenum">
              <a:rPr lang="en-US" altLang="en-US" smtClean="0"/>
              <a:pPr/>
              <a:t>61</a:t>
            </a:fld>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8C0F3E1C-2D91-AD38-A701-D580E85E9700}"/>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FC7D5E9D-3725-4DD3-055A-A8B2D839FE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Center of origin for Florida neoendemics</a:t>
            </a:r>
          </a:p>
          <a:p>
            <a:endParaRPr lang="en-US" altLang="en-US" dirty="0">
              <a:latin typeface="Arial" panose="020B0604020202020204" pitchFamily="34" charset="0"/>
            </a:endParaRPr>
          </a:p>
        </p:txBody>
      </p:sp>
      <p:sp>
        <p:nvSpPr>
          <p:cNvPr id="116740" name="Slide Number Placeholder 3">
            <a:extLst>
              <a:ext uri="{FF2B5EF4-FFF2-40B4-BE49-F238E27FC236}">
                <a16:creationId xmlns:a16="http://schemas.microsoft.com/office/drawing/2014/main" id="{0691BD6E-EFF1-CFFE-1206-84DD0D2802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005DA6-2A35-472D-B26C-97F6635F84B3}" type="slidenum">
              <a:rPr lang="en-US" altLang="en-US" smtClean="0"/>
              <a:pPr/>
              <a:t>62</a:t>
            </a:fld>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07E7C794-591B-9D88-9CD3-A4E2A935F8FE}"/>
              </a:ext>
            </a:extLst>
          </p:cNvPr>
          <p:cNvSpPr>
            <a:spLocks noGrp="1" noRot="1" noChangeAspect="1" noChangeArrowheads="1" noTextEdit="1"/>
          </p:cNvSpPr>
          <p:nvPr>
            <p:ph type="sldImg"/>
          </p:nvPr>
        </p:nvSpPr>
        <p:spPr>
          <a:ln/>
        </p:spPr>
      </p:sp>
      <p:sp>
        <p:nvSpPr>
          <p:cNvPr id="118787" name="Notes Placeholder 2">
            <a:extLst>
              <a:ext uri="{FF2B5EF4-FFF2-40B4-BE49-F238E27FC236}">
                <a16:creationId xmlns:a16="http://schemas.microsoft.com/office/drawing/2014/main" id="{85FC737F-4CC0-5FB8-1E4A-9DCA99E244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Florida scrub jay is only one of 15 birds endemic to the US mainland, and the only one endemic to Florida</a:t>
            </a:r>
          </a:p>
        </p:txBody>
      </p:sp>
      <p:sp>
        <p:nvSpPr>
          <p:cNvPr id="118788" name="Slide Number Placeholder 3">
            <a:extLst>
              <a:ext uri="{FF2B5EF4-FFF2-40B4-BE49-F238E27FC236}">
                <a16:creationId xmlns:a16="http://schemas.microsoft.com/office/drawing/2014/main" id="{A6A6F15E-A74B-FD49-67AD-2B7EFF8235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FB7374-C50F-4361-BDC5-822DC618FDCF}" type="slidenum">
              <a:rPr lang="en-US" altLang="en-US" smtClean="0"/>
              <a:pPr/>
              <a:t>63</a:t>
            </a:fld>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20A067CA-A17B-79AA-9E77-8A6DEFA655CC}"/>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760AB951-76F2-66B0-1375-CB499222B7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How did it get there? A single dispersal by a bird from northwestern North America to southernmost South America, taking place in the Mid-Pleistocene, is sufficient to explain the disjunction in crowberries.</a:t>
            </a:r>
          </a:p>
        </p:txBody>
      </p:sp>
      <p:sp>
        <p:nvSpPr>
          <p:cNvPr id="121860" name="Slide Number Placeholder 3">
            <a:extLst>
              <a:ext uri="{FF2B5EF4-FFF2-40B4-BE49-F238E27FC236}">
                <a16:creationId xmlns:a16="http://schemas.microsoft.com/office/drawing/2014/main" id="{6B629F68-5ABD-BEA4-D859-480E0D2E6D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F17D9D-CEE5-4028-ADB1-8DCC490038BE}" type="slidenum">
              <a:rPr lang="en-US" altLang="en-US" smtClean="0"/>
              <a:pPr/>
              <a:t>65</a:t>
            </a:fld>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altLang="en-US" sz="1200" dirty="0"/>
              <a:t>Much of dispersal today involves humans indirectly or directly</a:t>
            </a:r>
          </a:p>
          <a:p>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66</a:t>
            </a:fld>
            <a:endParaRPr lang="en-US" altLang="en-US" dirty="0"/>
          </a:p>
        </p:txBody>
      </p:sp>
    </p:spTree>
    <p:extLst>
      <p:ext uri="{BB962C8B-B14F-4D97-AF65-F5344CB8AC3E}">
        <p14:creationId xmlns:p14="http://schemas.microsoft.com/office/powerpoint/2010/main" val="3808858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ACA5773F-268B-0A7E-5F54-5DAB0F5FA7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4BFAA4-5F98-4100-8A21-6D2270B78BA0}" type="slidenum">
              <a:rPr lang="en-US" altLang="en-US" smtClean="0"/>
              <a:pPr/>
              <a:t>67</a:t>
            </a:fld>
            <a:endParaRPr lang="en-US" altLang="en-US" dirty="0"/>
          </a:p>
        </p:txBody>
      </p:sp>
      <p:sp>
        <p:nvSpPr>
          <p:cNvPr id="132099" name="Rectangle 2">
            <a:extLst>
              <a:ext uri="{FF2B5EF4-FFF2-40B4-BE49-F238E27FC236}">
                <a16:creationId xmlns:a16="http://schemas.microsoft.com/office/drawing/2014/main" id="{076F0C8F-9762-891F-6542-B4088BA53844}"/>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DBEC6188-3401-7405-D4FF-C1F10240CF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C77565C1-5554-C67A-BD8F-B87BECA9B084}"/>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98E300C5-619D-D68E-4B05-E4D3875B60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http://www.kptv.com/story/27895419/coyotes-ride-on-max-train-re-created-in-new-modest-mouse-music-video</a:t>
            </a:r>
          </a:p>
          <a:p>
            <a:r>
              <a:rPr lang="en-US" altLang="en-US" dirty="0">
                <a:latin typeface="Arial" panose="020B0604020202020204" pitchFamily="34" charset="0"/>
              </a:rPr>
              <a:t>https://www.youtube.com/watch?v=vI1o39Oxh-w</a:t>
            </a:r>
          </a:p>
        </p:txBody>
      </p:sp>
      <p:sp>
        <p:nvSpPr>
          <p:cNvPr id="134148" name="Slide Number Placeholder 3">
            <a:extLst>
              <a:ext uri="{FF2B5EF4-FFF2-40B4-BE49-F238E27FC236}">
                <a16:creationId xmlns:a16="http://schemas.microsoft.com/office/drawing/2014/main" id="{CC1F0197-1B3A-13D1-EF2E-4952642729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4B59FC-75F7-48F6-9D01-BFD5BD6CF7FD}" type="slidenum">
              <a:rPr lang="en-US" altLang="en-US" smtClean="0"/>
              <a:pPr/>
              <a:t>68</a:t>
            </a:fld>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677A1AA8-984A-C6CA-B16D-5846DD3A9B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4B4B63-F99E-4BF7-881E-D5B2A9B7FBE5}" type="slidenum">
              <a:rPr lang="en-US" altLang="en-US" smtClean="0"/>
              <a:pPr/>
              <a:t>69</a:t>
            </a:fld>
            <a:endParaRPr lang="en-US" altLang="en-US" dirty="0"/>
          </a:p>
        </p:txBody>
      </p:sp>
      <p:sp>
        <p:nvSpPr>
          <p:cNvPr id="136195" name="Rectangle 2">
            <a:extLst>
              <a:ext uri="{FF2B5EF4-FFF2-40B4-BE49-F238E27FC236}">
                <a16:creationId xmlns:a16="http://schemas.microsoft.com/office/drawing/2014/main" id="{3E34EE14-A3B3-95E4-AAD3-3E9D2EA4A2A4}"/>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821AB871-4437-D611-B508-C62A40F80A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CC204ED3-DBC5-4E6C-A7E9-CF874BB19238}"/>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CD2F7FA7-B2AF-3968-27FB-C95B1BB915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When the magnitude 9 Tohoku earthquake and subsequent tsunami struck the east coast of Japan in March 2011, vast numbers of objects, from docks and fishing vessels to plastic fragments, were swept out to sea.  300 different species from 16 phyla were carried out to sea on human-made objects, rafting from the coast of Japan across the Pacific to the west coast of North America.  Rafting, or the transport of organisms across water on natural debris such as trees or kelp, is thought to have contributed to the colonization of islands and the exchange of life between continents. More recently, rafting on human artifacts, such as large plastic items, has been growing in importance; these items survive longer at sea than their natural counterparts and can therefore carry their cargo further. The scale and spatial extent of the rafting event associated with the 2011 tsunami are, however, unprecedented. Numerous species not previously been recorded on the shores of western North America arrived in large numbers in just a few years. The combination of a natural pulse perturbation—the earthquake and tsunami—with dense human coastal infrastructure resulted in the largest known rafting event in Earth’s history.</a:t>
            </a:r>
          </a:p>
        </p:txBody>
      </p:sp>
      <p:sp>
        <p:nvSpPr>
          <p:cNvPr id="142340" name="Slide Number Placeholder 3">
            <a:extLst>
              <a:ext uri="{FF2B5EF4-FFF2-40B4-BE49-F238E27FC236}">
                <a16:creationId xmlns:a16="http://schemas.microsoft.com/office/drawing/2014/main" id="{E6BC643B-BB00-31FB-5713-A0B1AEC58D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F65968-540B-400F-89EE-BD0B58971334}" type="slidenum">
              <a:rPr lang="en-US" altLang="en-US" smtClean="0"/>
              <a:pPr/>
              <a:t>72</a:t>
            </a:fld>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https://www.youtube.com/watch?v=wJnjCgEFzTQ&amp;ab_channel=ghostsofevolution</a:t>
            </a:r>
            <a:br>
              <a:rPr lang="en-US"/>
            </a:br>
            <a:r>
              <a:rPr lang="en-US"/>
              <a:t>https://www.youtube.com/watch?v=3YYHoCYewao&amp;ab_channel=ghostsofevolution</a:t>
            </a:r>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73</a:t>
            </a:fld>
            <a:endParaRPr lang="en-US" altLang="en-US" dirty="0"/>
          </a:p>
        </p:txBody>
      </p:sp>
    </p:spTree>
    <p:extLst>
      <p:ext uri="{BB962C8B-B14F-4D97-AF65-F5344CB8AC3E}">
        <p14:creationId xmlns:p14="http://schemas.microsoft.com/office/powerpoint/2010/main" val="330949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5C07A1E-4D90-BB3A-CA72-6C183DE14EE1}"/>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EC700403-9DCA-AC40-B734-01F670A03B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Plate tectonic emerged as a predominant paradigm in the 1950s through the 1970s. </a:t>
            </a:r>
          </a:p>
          <a:p>
            <a:endParaRPr lang="en-US" altLang="en-US"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673D4E46-9CAD-6AEF-EA9F-319B2FBB73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F118FB-F4A1-4761-A45C-8E24AC19065B}" type="slidenum">
              <a:rPr lang="en-US" altLang="en-US" smtClean="0"/>
              <a:pPr/>
              <a:t>6</a:t>
            </a:fld>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1BFA6922-04C5-76D9-BAC6-043DA5D58656}"/>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D123C3CA-8EBE-7806-803B-EF1B0BC9E2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47460" name="Slide Number Placeholder 3">
            <a:extLst>
              <a:ext uri="{FF2B5EF4-FFF2-40B4-BE49-F238E27FC236}">
                <a16:creationId xmlns:a16="http://schemas.microsoft.com/office/drawing/2014/main" id="{EAE56015-3733-2CCB-20D1-E44C7F6D5A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FCD184-EE7D-4F58-9FA2-0D33B6DE8EF9}" type="slidenum">
              <a:rPr lang="en-US" altLang="en-US" smtClean="0"/>
              <a:pPr/>
              <a:t>74</a:t>
            </a:fld>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D31AA23C-5F16-1A10-C01B-7B010B2B7A86}"/>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BA98A5CB-E5BF-094E-CAB8-74184DF317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Logging in the Smoky Mountains</a:t>
            </a:r>
          </a:p>
        </p:txBody>
      </p:sp>
      <p:sp>
        <p:nvSpPr>
          <p:cNvPr id="149508" name="Slide Number Placeholder 3">
            <a:extLst>
              <a:ext uri="{FF2B5EF4-FFF2-40B4-BE49-F238E27FC236}">
                <a16:creationId xmlns:a16="http://schemas.microsoft.com/office/drawing/2014/main" id="{F31FA73B-1A0C-926C-3699-E470B3FBB9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DA0134-106D-4C47-90C5-60910398D32C}" type="slidenum">
              <a:rPr lang="en-US" altLang="en-US" smtClean="0"/>
              <a:pPr/>
              <a:t>75</a:t>
            </a:fld>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24861D08-7A36-90CC-A8D5-62BC870ACA40}"/>
              </a:ext>
            </a:extLst>
          </p:cNvPr>
          <p:cNvSpPr>
            <a:spLocks noGrp="1" noRot="1" noChangeAspect="1" noChangeArrowheads="1" noTextEdit="1"/>
          </p:cNvSpPr>
          <p:nvPr>
            <p:ph type="sldImg"/>
          </p:nvPr>
        </p:nvSpPr>
        <p:spPr>
          <a:ln/>
        </p:spPr>
      </p:sp>
      <p:sp>
        <p:nvSpPr>
          <p:cNvPr id="158723" name="Notes Placeholder 2">
            <a:extLst>
              <a:ext uri="{FF2B5EF4-FFF2-40B4-BE49-F238E27FC236}">
                <a16:creationId xmlns:a16="http://schemas.microsoft.com/office/drawing/2014/main" id="{385887B3-9827-D3E8-805D-CDC61F467A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Sawmill on Bush Creek, Breathitt County, 1920s</a:t>
            </a:r>
          </a:p>
        </p:txBody>
      </p:sp>
      <p:sp>
        <p:nvSpPr>
          <p:cNvPr id="158724" name="Slide Number Placeholder 3">
            <a:extLst>
              <a:ext uri="{FF2B5EF4-FFF2-40B4-BE49-F238E27FC236}">
                <a16:creationId xmlns:a16="http://schemas.microsoft.com/office/drawing/2014/main" id="{9CE1DA56-52E2-8C96-237E-945340F8D6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ACEC97-45B6-4358-91CA-B854D1F3E348}" type="slidenum">
              <a:rPr lang="en-US" altLang="en-US" smtClean="0"/>
              <a:pPr/>
              <a:t>76</a:t>
            </a:fld>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103AF4CC-9AFE-4F39-7AE9-684B4F293063}"/>
              </a:ext>
            </a:extLst>
          </p:cNvPr>
          <p:cNvSpPr>
            <a:spLocks noGrp="1" noRot="1" noChangeAspect="1" noChangeArrowheads="1" noTextEdit="1"/>
          </p:cNvSpPr>
          <p:nvPr>
            <p:ph type="sldImg"/>
          </p:nvPr>
        </p:nvSpPr>
        <p:spPr>
          <a:ln/>
        </p:spPr>
      </p:sp>
      <p:sp>
        <p:nvSpPr>
          <p:cNvPr id="160771" name="Notes Placeholder 2">
            <a:extLst>
              <a:ext uri="{FF2B5EF4-FFF2-40B4-BE49-F238E27FC236}">
                <a16:creationId xmlns:a16="http://schemas.microsoft.com/office/drawing/2014/main" id="{F9437DBF-FC86-4C69-15EF-BBD14FCD0B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Log raft on the shore of the Middle Fork of the Kentucky River at Buckhorn, KY, 1920s</a:t>
            </a:r>
          </a:p>
        </p:txBody>
      </p:sp>
      <p:sp>
        <p:nvSpPr>
          <p:cNvPr id="160772" name="Slide Number Placeholder 3">
            <a:extLst>
              <a:ext uri="{FF2B5EF4-FFF2-40B4-BE49-F238E27FC236}">
                <a16:creationId xmlns:a16="http://schemas.microsoft.com/office/drawing/2014/main" id="{144E85B6-8C53-B8C3-2359-44D801B135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6C5DA1-E506-4D4B-BB04-7142D0CC2957}" type="slidenum">
              <a:rPr lang="en-US" altLang="en-US" smtClean="0"/>
              <a:pPr/>
              <a:t>77</a:t>
            </a:fld>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C44D854B-D4BE-D713-90B8-3EF9AAFB5DBA}"/>
              </a:ext>
            </a:extLst>
          </p:cNvPr>
          <p:cNvSpPr>
            <a:spLocks noGrp="1" noRot="1" noChangeAspect="1" noChangeArrowheads="1" noTextEdit="1"/>
          </p:cNvSpPr>
          <p:nvPr>
            <p:ph type="sldImg"/>
          </p:nvPr>
        </p:nvSpPr>
        <p:spPr>
          <a:ln/>
        </p:spPr>
      </p:sp>
      <p:sp>
        <p:nvSpPr>
          <p:cNvPr id="151555" name="Notes Placeholder 2">
            <a:extLst>
              <a:ext uri="{FF2B5EF4-FFF2-40B4-BE49-F238E27FC236}">
                <a16:creationId xmlns:a16="http://schemas.microsoft.com/office/drawing/2014/main" id="{016BC65E-0FD5-55DA-8F62-FCF6AD0FDB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graph from the 2005 Harvard Forest "Wildlands and Woodlands" report shows New England population steadily increasing, while forest cover in all six states fell to a low point in the second half of the nineteenth century. After recovering for about a century, most states have entered a fresh stage of forest decline in recent decades. </a:t>
            </a:r>
          </a:p>
          <a:p>
            <a:endParaRPr lang="en-US" altLang="en-US" dirty="0">
              <a:latin typeface="Arial" panose="020B0604020202020204" pitchFamily="34" charset="0"/>
            </a:endParaRPr>
          </a:p>
          <a:p>
            <a:r>
              <a:rPr lang="en-US" altLang="en-US" dirty="0">
                <a:latin typeface="Arial" panose="020B0604020202020204" pitchFamily="34" charset="0"/>
              </a:rPr>
              <a:t>As noted by Thoreau 1854, no deer had been seen for 80 years in central Massachusetts.</a:t>
            </a:r>
          </a:p>
          <a:p>
            <a:endParaRPr lang="en-US" altLang="en-US" dirty="0">
              <a:latin typeface="Arial" panose="020B0604020202020204" pitchFamily="34" charset="0"/>
            </a:endParaRPr>
          </a:p>
        </p:txBody>
      </p:sp>
      <p:sp>
        <p:nvSpPr>
          <p:cNvPr id="151556" name="Slide Number Placeholder 3">
            <a:extLst>
              <a:ext uri="{FF2B5EF4-FFF2-40B4-BE49-F238E27FC236}">
                <a16:creationId xmlns:a16="http://schemas.microsoft.com/office/drawing/2014/main" id="{39F49B04-7893-3150-A7F5-C681961EC1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64FE68-E1A4-4E82-B862-DC1D9F0C9747}" type="slidenum">
              <a:rPr lang="en-US" altLang="en-US" smtClean="0"/>
              <a:pPr/>
              <a:t>78</a:t>
            </a:fld>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0004F472-601C-D2CA-5FCD-C14ED3E6AE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039697-E7E0-4AC3-B670-F2D4EADC5D58}" type="slidenum">
              <a:rPr lang="en-US" altLang="en-US" smtClean="0"/>
              <a:pPr/>
              <a:t>80</a:t>
            </a:fld>
            <a:endParaRPr lang="en-US" altLang="en-US" dirty="0"/>
          </a:p>
        </p:txBody>
      </p:sp>
      <p:sp>
        <p:nvSpPr>
          <p:cNvPr id="154627" name="Rectangle 2">
            <a:extLst>
              <a:ext uri="{FF2B5EF4-FFF2-40B4-BE49-F238E27FC236}">
                <a16:creationId xmlns:a16="http://schemas.microsoft.com/office/drawing/2014/main" id="{8835A3AF-D53E-3F58-08F2-2F6CDCFBD768}"/>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A693792C-58E5-DEBD-3C4D-D931E09C7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B1CC70A4-9113-EA20-7EAD-41A0375CC0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820CF-8A93-4CBC-8572-4442FB453756}" type="slidenum">
              <a:rPr lang="en-US" altLang="en-US" smtClean="0"/>
              <a:pPr/>
              <a:t>81</a:t>
            </a:fld>
            <a:endParaRPr lang="en-US" altLang="en-US" dirty="0"/>
          </a:p>
        </p:txBody>
      </p:sp>
      <p:sp>
        <p:nvSpPr>
          <p:cNvPr id="156675" name="Rectangle 2">
            <a:extLst>
              <a:ext uri="{FF2B5EF4-FFF2-40B4-BE49-F238E27FC236}">
                <a16:creationId xmlns:a16="http://schemas.microsoft.com/office/drawing/2014/main" id="{CCC87316-47F4-B382-F39C-6CD1DF81F93F}"/>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7F31F015-7BE0-6A89-DCAF-B6663DE2F6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B76425B7-5A1E-A428-95F7-ACB56BB13A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03D28D-E71C-48E3-977C-29787181BAA9}" type="slidenum">
              <a:rPr lang="en-US" altLang="en-US" smtClean="0">
                <a:latin typeface="Calibri" panose="020F0502020204030204" pitchFamily="34" charset="0"/>
              </a:rPr>
              <a:pPr/>
              <a:t>82</a:t>
            </a:fld>
            <a:endParaRPr lang="en-US" altLang="en-US" dirty="0">
              <a:latin typeface="Calibri" panose="020F0502020204030204" pitchFamily="34" charset="0"/>
            </a:endParaRPr>
          </a:p>
        </p:txBody>
      </p:sp>
      <p:sp>
        <p:nvSpPr>
          <p:cNvPr id="162819" name="Rectangle 2">
            <a:extLst>
              <a:ext uri="{FF2B5EF4-FFF2-40B4-BE49-F238E27FC236}">
                <a16:creationId xmlns:a16="http://schemas.microsoft.com/office/drawing/2014/main" id="{33CA2FF7-5802-0971-044D-1901393B8535}"/>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3CFD344F-9E0D-DF98-6CB0-02C58506668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The large-bodied mammal extinctions occurred between 10-12,000 years ago in North and South America, with 73 and 80%, respectively, of megafauna becoming extinct.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Africa, on the other hand, which is the site of human evolution and dispersal, experienced only a 14% extinction of megafauna within the last 100,000 years.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This sequence of extinction follows the spread of people from Africa into Australia, Eurasia, and North and South America.</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Extinctions were fewer in Africa because megafauna evolved in tandem with the evolution of humans. There were no humans in other parts of the world, and when humans migrated there, megafauna were naïve – they had no experience or wariness associated with humans and were easily hunted to extinction.</a:t>
            </a:r>
            <a:br>
              <a:rPr lang="en-US" altLang="en-US" dirty="0">
                <a:latin typeface="Arial" panose="020B0604020202020204" pitchFamily="34" charset="0"/>
              </a:rPr>
            </a:br>
            <a:endParaRPr lang="en-US" altLang="en-US" dirty="0">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9E930266-440E-EA61-4006-A4A688A3F26B}"/>
              </a:ext>
            </a:extLst>
          </p:cNvPr>
          <p:cNvSpPr>
            <a:spLocks noGrp="1" noRot="1" noChangeAspect="1" noChangeArrowheads="1" noTextEdit="1"/>
          </p:cNvSpPr>
          <p:nvPr>
            <p:ph type="sldImg"/>
          </p:nvPr>
        </p:nvSpPr>
        <p:spPr>
          <a:ln/>
        </p:spPr>
      </p:sp>
      <p:sp>
        <p:nvSpPr>
          <p:cNvPr id="164867" name="Notes Placeholder 2">
            <a:extLst>
              <a:ext uri="{FF2B5EF4-FFF2-40B4-BE49-F238E27FC236}">
                <a16:creationId xmlns:a16="http://schemas.microsoft.com/office/drawing/2014/main" id="{69D96CD7-FF9A-BF68-AF8D-E7933D128B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
        <p:nvSpPr>
          <p:cNvPr id="164868" name="Slide Number Placeholder 3">
            <a:extLst>
              <a:ext uri="{FF2B5EF4-FFF2-40B4-BE49-F238E27FC236}">
                <a16:creationId xmlns:a16="http://schemas.microsoft.com/office/drawing/2014/main" id="{FE533C14-72D5-21A6-59D4-C0A1639EED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2C9375-65D4-404D-A0CA-2F4E82088CB3}" type="slidenum">
              <a:rPr lang="en-US" altLang="en-US" smtClean="0">
                <a:latin typeface="Calibri" panose="020F0502020204030204" pitchFamily="34" charset="0"/>
              </a:rPr>
              <a:pPr/>
              <a:t>84</a:t>
            </a:fld>
            <a:endParaRPr lang="en-US" altLang="en-US" dirty="0">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8519A015-D38D-3D31-F908-9C98664FDBB3}"/>
              </a:ext>
            </a:extLst>
          </p:cNvPr>
          <p:cNvSpPr>
            <a:spLocks noGrp="1" noRot="1" noChangeAspect="1" noChangeArrowheads="1" noTextEdit="1"/>
          </p:cNvSpPr>
          <p:nvPr>
            <p:ph type="sldImg"/>
          </p:nvPr>
        </p:nvSpPr>
        <p:spPr>
          <a:ln/>
        </p:spPr>
      </p:sp>
      <p:sp>
        <p:nvSpPr>
          <p:cNvPr id="166915" name="Notes Placeholder 2">
            <a:extLst>
              <a:ext uri="{FF2B5EF4-FFF2-40B4-BE49-F238E27FC236}">
                <a16:creationId xmlns:a16="http://schemas.microsoft.com/office/drawing/2014/main" id="{CDB92C2F-53C6-1239-6FF8-B51C6C5F0D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Evidence for Pleistocene extinctions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Sporormiella – fungus, its spores are common in the feces of large mammals.  One can examine the amount of Sporormiella in sediment deposits to infer the relative biomass of large mammals.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No-analog mixed woodlands – new combinations of plants brought on by the increased burning of the landscape by the Pre-Clovis and Clovis peoples. The loss of the large herbivorous animals also changed the vegetation </a:t>
            </a:r>
          </a:p>
        </p:txBody>
      </p:sp>
      <p:sp>
        <p:nvSpPr>
          <p:cNvPr id="166916" name="Slide Number Placeholder 3">
            <a:extLst>
              <a:ext uri="{FF2B5EF4-FFF2-40B4-BE49-F238E27FC236}">
                <a16:creationId xmlns:a16="http://schemas.microsoft.com/office/drawing/2014/main" id="{18689F42-7D75-36B0-C99D-9499E58060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162C7-6E12-418A-A8E5-AB6A9E8B61EF}" type="slidenum">
              <a:rPr lang="en-US" altLang="en-US" smtClean="0"/>
              <a:pPr/>
              <a:t>85</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DE1D3EA-0076-BE0E-229C-C70685806C5E}"/>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FE38492B-9EC1-3A45-A699-C240867A93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Based on the taxonomic or phylogenetic relationships of animals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4340" name="Slide Number Placeholder 3">
            <a:extLst>
              <a:ext uri="{FF2B5EF4-FFF2-40B4-BE49-F238E27FC236}">
                <a16:creationId xmlns:a16="http://schemas.microsoft.com/office/drawing/2014/main" id="{B8056864-59BB-C516-2A7B-9DF5D6E2D5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467493-1F70-485D-9934-A6F332B358B0}" type="slidenum">
              <a:rPr lang="en-US" altLang="en-US" smtClean="0"/>
              <a:pPr/>
              <a:t>7</a:t>
            </a:fld>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555F7444-543B-5A51-8E6E-B2E7BFF51220}"/>
              </a:ext>
            </a:extLst>
          </p:cNvPr>
          <p:cNvSpPr>
            <a:spLocks noGrp="1" noRot="1" noChangeAspect="1" noChangeArrowheads="1" noTextEdit="1"/>
          </p:cNvSpPr>
          <p:nvPr>
            <p:ph type="sldImg"/>
          </p:nvPr>
        </p:nvSpPr>
        <p:spPr>
          <a:ln/>
        </p:spPr>
      </p:sp>
      <p:sp>
        <p:nvSpPr>
          <p:cNvPr id="171011" name="Notes Placeholder 2">
            <a:extLst>
              <a:ext uri="{FF2B5EF4-FFF2-40B4-BE49-F238E27FC236}">
                <a16:creationId xmlns:a16="http://schemas.microsoft.com/office/drawing/2014/main" id="{7EF3A44B-7102-D19B-25FD-2763756586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Extinct giant sloth</a:t>
            </a:r>
          </a:p>
        </p:txBody>
      </p:sp>
      <p:sp>
        <p:nvSpPr>
          <p:cNvPr id="171012" name="Slide Number Placeholder 3">
            <a:extLst>
              <a:ext uri="{FF2B5EF4-FFF2-40B4-BE49-F238E27FC236}">
                <a16:creationId xmlns:a16="http://schemas.microsoft.com/office/drawing/2014/main" id="{43BF7C6A-DE8F-5529-A508-B81FF2AD8A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68BAE3-AB50-448C-B8A4-48ECAA5593B4}" type="slidenum">
              <a:rPr lang="en-US" altLang="en-US" smtClean="0">
                <a:latin typeface="Calibri" panose="020F0502020204030204" pitchFamily="34" charset="0"/>
              </a:rPr>
              <a:pPr/>
              <a:t>86</a:t>
            </a:fld>
            <a:endParaRPr lang="en-US" altLang="en-US" dirty="0">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000000"/>
                </a:solidFill>
                <a:latin typeface="AdvOTa59ec3b8"/>
              </a:rPr>
              <a:t>Bison were hunted starting in Clovis times, and, among the many hundreds of bison kill sites known from the subsequent </a:t>
            </a:r>
            <a:r>
              <a:rPr lang="en-US" sz="1200" b="0" i="0" u="none" strike="noStrike" baseline="0" dirty="0">
                <a:solidFill>
                  <a:srgbClr val="000000"/>
                </a:solidFill>
                <a:latin typeface="AdvOTd877c31c+22"/>
              </a:rPr>
              <a:t>∼</a:t>
            </a:r>
            <a:r>
              <a:rPr lang="en-US" sz="1200" b="0" i="0" u="none" strike="noStrike" baseline="0" dirty="0">
                <a:solidFill>
                  <a:srgbClr val="000000"/>
                </a:solidFill>
                <a:latin typeface="AdvOTa59ec3b8"/>
              </a:rPr>
              <a:t>12,000 y, are sites where hundreds, and, in some sites, thousands , of these animals were slain. That long record of Indigenous hunting was capped by the slaughter of millions of</a:t>
            </a:r>
          </a:p>
          <a:p>
            <a:pPr algn="l"/>
            <a:r>
              <a:rPr lang="en-US" sz="1200" b="0" i="0" u="none" strike="noStrike" baseline="0" dirty="0">
                <a:solidFill>
                  <a:srgbClr val="000000"/>
                </a:solidFill>
                <a:latin typeface="AdvOTa59ec3b8"/>
              </a:rPr>
              <a:t>bison by late 19th century Euro-American commercial hide hunters. Yet, bison survive today, even after millennia of intensive human predation.</a:t>
            </a:r>
          </a:p>
          <a:p>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88</a:t>
            </a:fld>
            <a:endParaRPr lang="en-US" altLang="en-US" dirty="0"/>
          </a:p>
        </p:txBody>
      </p:sp>
    </p:spTree>
    <p:extLst>
      <p:ext uri="{BB962C8B-B14F-4D97-AF65-F5344CB8AC3E}">
        <p14:creationId xmlns:p14="http://schemas.microsoft.com/office/powerpoint/2010/main" val="1430155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0AAF0DFD-04E4-97C0-C47B-27B8B9F18A32}"/>
              </a:ext>
            </a:extLst>
          </p:cNvPr>
          <p:cNvSpPr>
            <a:spLocks noGrp="1" noRot="1" noChangeAspect="1" noChangeArrowheads="1" noTextEdit="1"/>
          </p:cNvSpPr>
          <p:nvPr>
            <p:ph type="sldImg"/>
          </p:nvPr>
        </p:nvSpPr>
        <p:spPr>
          <a:ln/>
        </p:spPr>
      </p:sp>
      <p:sp>
        <p:nvSpPr>
          <p:cNvPr id="173059" name="Notes Placeholder 2">
            <a:extLst>
              <a:ext uri="{FF2B5EF4-FFF2-40B4-BE49-F238E27FC236}">
                <a16:creationId xmlns:a16="http://schemas.microsoft.com/office/drawing/2014/main" id="{49D8E269-1845-B263-5097-8D10B59FE0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Occurred much earlier here, as humans arrived here 50,000 – 60,000 years ago</a:t>
            </a:r>
          </a:p>
        </p:txBody>
      </p:sp>
      <p:sp>
        <p:nvSpPr>
          <p:cNvPr id="173060" name="Slide Number Placeholder 3">
            <a:extLst>
              <a:ext uri="{FF2B5EF4-FFF2-40B4-BE49-F238E27FC236}">
                <a16:creationId xmlns:a16="http://schemas.microsoft.com/office/drawing/2014/main" id="{14DE2012-00E2-AA6F-0B8F-D5D238D218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a:solidFill>
                  <a:schemeClr val="tx1"/>
                </a:solidFill>
                <a:latin typeface="Arial" panose="020B0604020202020204" pitchFamily="34" charset="0"/>
              </a:defRPr>
            </a:lvl1pPr>
            <a:lvl2pPr marL="742950" indent="-285750" defTabSz="952500">
              <a:defRPr>
                <a:solidFill>
                  <a:schemeClr val="tx1"/>
                </a:solidFill>
                <a:latin typeface="Arial" panose="020B0604020202020204" pitchFamily="34" charset="0"/>
              </a:defRPr>
            </a:lvl2pPr>
            <a:lvl3pPr marL="1143000" indent="-228600" defTabSz="952500">
              <a:defRPr>
                <a:solidFill>
                  <a:schemeClr val="tx1"/>
                </a:solidFill>
                <a:latin typeface="Arial" panose="020B0604020202020204" pitchFamily="34" charset="0"/>
              </a:defRPr>
            </a:lvl3pPr>
            <a:lvl4pPr marL="1600200" indent="-228600" defTabSz="952500">
              <a:defRPr>
                <a:solidFill>
                  <a:schemeClr val="tx1"/>
                </a:solidFill>
                <a:latin typeface="Arial" panose="020B0604020202020204" pitchFamily="34" charset="0"/>
              </a:defRPr>
            </a:lvl4pPr>
            <a:lvl5pPr marL="2057400" indent="-228600" defTabSz="952500">
              <a:defRPr>
                <a:solidFill>
                  <a:schemeClr val="tx1"/>
                </a:solidFill>
                <a:latin typeface="Arial" panose="020B0604020202020204" pitchFamily="34" charset="0"/>
              </a:defRPr>
            </a:lvl5pPr>
            <a:lvl6pPr marL="2514600" indent="-228600" defTabSz="952500" eaLnBrk="0" fontAlgn="base" hangingPunct="0">
              <a:spcBef>
                <a:spcPct val="0"/>
              </a:spcBef>
              <a:spcAft>
                <a:spcPct val="0"/>
              </a:spcAft>
              <a:defRPr>
                <a:solidFill>
                  <a:schemeClr val="tx1"/>
                </a:solidFill>
                <a:latin typeface="Arial" panose="020B0604020202020204" pitchFamily="34" charset="0"/>
              </a:defRPr>
            </a:lvl6pPr>
            <a:lvl7pPr marL="2971800" indent="-228600" defTabSz="952500" eaLnBrk="0" fontAlgn="base" hangingPunct="0">
              <a:spcBef>
                <a:spcPct val="0"/>
              </a:spcBef>
              <a:spcAft>
                <a:spcPct val="0"/>
              </a:spcAft>
              <a:defRPr>
                <a:solidFill>
                  <a:schemeClr val="tx1"/>
                </a:solidFill>
                <a:latin typeface="Arial" panose="020B0604020202020204" pitchFamily="34" charset="0"/>
              </a:defRPr>
            </a:lvl7pPr>
            <a:lvl8pPr marL="3429000" indent="-228600" defTabSz="952500" eaLnBrk="0" fontAlgn="base" hangingPunct="0">
              <a:spcBef>
                <a:spcPct val="0"/>
              </a:spcBef>
              <a:spcAft>
                <a:spcPct val="0"/>
              </a:spcAft>
              <a:defRPr>
                <a:solidFill>
                  <a:schemeClr val="tx1"/>
                </a:solidFill>
                <a:latin typeface="Arial" panose="020B0604020202020204" pitchFamily="34" charset="0"/>
              </a:defRPr>
            </a:lvl8pPr>
            <a:lvl9pPr marL="3886200" indent="-228600" defTabSz="952500" eaLnBrk="0" fontAlgn="base" hangingPunct="0">
              <a:spcBef>
                <a:spcPct val="0"/>
              </a:spcBef>
              <a:spcAft>
                <a:spcPct val="0"/>
              </a:spcAft>
              <a:defRPr>
                <a:solidFill>
                  <a:schemeClr val="tx1"/>
                </a:solidFill>
                <a:latin typeface="Arial" panose="020B0604020202020204" pitchFamily="34" charset="0"/>
              </a:defRPr>
            </a:lvl9pPr>
          </a:lstStyle>
          <a:p>
            <a:fld id="{7FBEA1E4-973B-4228-8284-C64F278C8F22}" type="slidenum">
              <a:rPr lang="en-US" altLang="en-US" smtClean="0">
                <a:latin typeface="Calibri" panose="020F0502020204030204" pitchFamily="34" charset="0"/>
              </a:rPr>
              <a:pPr/>
              <a:t>89</a:t>
            </a:fld>
            <a:endParaRPr lang="en-US" altLang="en-US" dirty="0">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0D63E078-929D-C647-6ADD-4989010A3D3E}"/>
              </a:ext>
            </a:extLst>
          </p:cNvPr>
          <p:cNvSpPr>
            <a:spLocks noGrp="1" noRot="1" noChangeAspect="1" noChangeArrowheads="1" noTextEdit="1"/>
          </p:cNvSpPr>
          <p:nvPr>
            <p:ph type="sldImg"/>
          </p:nvPr>
        </p:nvSpPr>
        <p:spPr>
          <a:ln/>
        </p:spPr>
      </p:sp>
      <p:sp>
        <p:nvSpPr>
          <p:cNvPr id="175107" name="Notes Placeholder 2">
            <a:extLst>
              <a:ext uri="{FF2B5EF4-FFF2-40B4-BE49-F238E27FC236}">
                <a16:creationId xmlns:a16="http://schemas.microsoft.com/office/drawing/2014/main" id="{A722F6F9-3D1F-73A8-CBE9-451F24C469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Protemnodon survived in Tasmania until the arrival of humans.   The other kangaroo is also a species of Protemnodon. It formerly lived in the mountains of New Guinea, the island just north of Australia</a:t>
            </a:r>
          </a:p>
        </p:txBody>
      </p:sp>
      <p:sp>
        <p:nvSpPr>
          <p:cNvPr id="175108" name="Slide Number Placeholder 3">
            <a:extLst>
              <a:ext uri="{FF2B5EF4-FFF2-40B4-BE49-F238E27FC236}">
                <a16:creationId xmlns:a16="http://schemas.microsoft.com/office/drawing/2014/main" id="{73552C1B-96EF-1521-39C0-29F835DAA2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fld id="{74A56773-615C-4AC8-B1D5-60D6E56129ED}" type="slidenum">
              <a:rPr lang="en-US" altLang="en-US" smtClean="0">
                <a:latin typeface="Calibri" panose="020F0502020204030204" pitchFamily="34" charset="0"/>
              </a:rPr>
              <a:pPr/>
              <a:t>90</a:t>
            </a:fld>
            <a:endParaRPr lang="en-US" altLang="en-US" dirty="0">
              <a:latin typeface="Calibri" panose="020F05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3D3F2BD2-BD30-6268-B65B-9F403A41383B}"/>
              </a:ext>
            </a:extLst>
          </p:cNvPr>
          <p:cNvSpPr>
            <a:spLocks noGrp="1" noRot="1" noChangeAspect="1" noChangeArrowheads="1" noTextEdit="1"/>
          </p:cNvSpPr>
          <p:nvPr>
            <p:ph type="sldImg"/>
          </p:nvPr>
        </p:nvSpPr>
        <p:spPr>
          <a:ln/>
        </p:spPr>
      </p:sp>
      <p:sp>
        <p:nvSpPr>
          <p:cNvPr id="177155" name="Notes Placeholder 2">
            <a:extLst>
              <a:ext uri="{FF2B5EF4-FFF2-40B4-BE49-F238E27FC236}">
                <a16:creationId xmlns:a16="http://schemas.microsoft.com/office/drawing/2014/main" id="{B7830442-2CA6-F50D-CD78-6DD6F4C6D0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Miller, G. H., Fogel, M. L., Magee, J. W., Gagan, M. K., Clarke, S. J., &amp; Johnson, B. J. (2005). Ecosystem collapse in Pleistocene Australia and a human role in megafaunal extinction. </a:t>
            </a:r>
            <a:r>
              <a:rPr lang="en-US" altLang="en-US" i="1" dirty="0">
                <a:latin typeface="Arial" panose="020B0604020202020204" pitchFamily="34" charset="0"/>
              </a:rPr>
              <a:t>science</a:t>
            </a:r>
            <a:r>
              <a:rPr lang="en-US" altLang="en-US" dirty="0">
                <a:latin typeface="Arial" panose="020B0604020202020204" pitchFamily="34" charset="0"/>
              </a:rPr>
              <a:t>, </a:t>
            </a:r>
            <a:r>
              <a:rPr lang="en-US" altLang="en-US" i="1" dirty="0">
                <a:latin typeface="Arial" panose="020B0604020202020204" pitchFamily="34" charset="0"/>
              </a:rPr>
              <a:t>309</a:t>
            </a:r>
            <a:r>
              <a:rPr lang="en-US" altLang="en-US" dirty="0">
                <a:latin typeface="Arial" panose="020B0604020202020204" pitchFamily="34" charset="0"/>
              </a:rPr>
              <a:t>(5732), 287-290.</a:t>
            </a:r>
          </a:p>
        </p:txBody>
      </p:sp>
      <p:sp>
        <p:nvSpPr>
          <p:cNvPr id="177156" name="Slide Number Placeholder 3">
            <a:extLst>
              <a:ext uri="{FF2B5EF4-FFF2-40B4-BE49-F238E27FC236}">
                <a16:creationId xmlns:a16="http://schemas.microsoft.com/office/drawing/2014/main" id="{B881C9AB-779F-A060-8767-74D43E6C62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688D46-2995-4C7D-A96D-52FF6F3E3142}" type="slidenum">
              <a:rPr lang="en-US" altLang="en-US" smtClean="0"/>
              <a:pPr/>
              <a:t>91</a:t>
            </a:fld>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56CF56FB-D638-B258-B464-8A8E26EF65A7}"/>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C1A6E20B-87BF-1371-006A-E2E7BCD956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Faith, J. T., Rowan, J., Du, A., &amp; Koch, P. L. (2018). </a:t>
            </a:r>
            <a:r>
              <a:rPr lang="en-US" altLang="en-US" dirty="0" err="1">
                <a:latin typeface="Arial" panose="020B0604020202020204" pitchFamily="34" charset="0"/>
              </a:rPr>
              <a:t>Plio</a:t>
            </a:r>
            <a:r>
              <a:rPr lang="en-US" altLang="en-US" dirty="0">
                <a:latin typeface="Arial" panose="020B0604020202020204" pitchFamily="34" charset="0"/>
              </a:rPr>
              <a:t>-Pleistocene decline of African megaherbivores: No evidence for ancient hominin impacts. </a:t>
            </a:r>
            <a:r>
              <a:rPr lang="en-US" altLang="en-US" i="1" dirty="0">
                <a:latin typeface="Arial" panose="020B0604020202020204" pitchFamily="34" charset="0"/>
              </a:rPr>
              <a:t>Science</a:t>
            </a:r>
            <a:r>
              <a:rPr lang="en-US" altLang="en-US" dirty="0">
                <a:latin typeface="Arial" panose="020B0604020202020204" pitchFamily="34" charset="0"/>
              </a:rPr>
              <a:t>, </a:t>
            </a:r>
            <a:r>
              <a:rPr lang="en-US" altLang="en-US" i="1" dirty="0">
                <a:latin typeface="Arial" panose="020B0604020202020204" pitchFamily="34" charset="0"/>
              </a:rPr>
              <a:t>362</a:t>
            </a:r>
            <a:r>
              <a:rPr lang="en-US" altLang="en-US" dirty="0">
                <a:latin typeface="Arial" panose="020B0604020202020204" pitchFamily="34" charset="0"/>
              </a:rPr>
              <a:t>(6417), 938-941.</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difference between browsing (C3) versus grazing (C4)</a:t>
            </a:r>
            <a:br>
              <a:rPr lang="en-US" altLang="en-US" dirty="0">
                <a:latin typeface="Arial" panose="020B0604020202020204" pitchFamily="34" charset="0"/>
              </a:rPr>
            </a:br>
            <a:r>
              <a:rPr lang="en-US" dirty="0"/>
              <a:t>Some megaherbivores, like elephants, prefer or rely on C3 vegetation, especially trees and shrubs, for their diet. </a:t>
            </a:r>
            <a:br>
              <a:rPr lang="en-US" dirty="0"/>
            </a:br>
            <a:r>
              <a:rPr lang="en-US" dirty="0"/>
              <a:t> C3 plants: Generally, they are more digestible for herbivores due to their lower fiber content.  C4 plants: They tend to have higher fiber content, which can make them less digestible for some herbivores.</a:t>
            </a:r>
            <a:br>
              <a:rPr lang="en-US" dirty="0"/>
            </a:br>
            <a:r>
              <a:rPr lang="en-US" dirty="0"/>
              <a:t>C3 plants more nutritious</a:t>
            </a:r>
            <a:br>
              <a:rPr lang="en-US" dirty="0"/>
            </a:br>
            <a:r>
              <a:rPr lang="en-US" dirty="0"/>
              <a:t>Seasonal migrations were likely altered by the appearance of extensive grasslands. </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p:txBody>
      </p:sp>
      <p:sp>
        <p:nvSpPr>
          <p:cNvPr id="179204" name="Slide Number Placeholder 3">
            <a:extLst>
              <a:ext uri="{FF2B5EF4-FFF2-40B4-BE49-F238E27FC236}">
                <a16:creationId xmlns:a16="http://schemas.microsoft.com/office/drawing/2014/main" id="{10345D07-CC32-A044-F898-84C5A892A0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8AD6BA-CE29-428C-B1CC-C0FECBAD4A22}" type="slidenum">
              <a:rPr lang="en-US" altLang="en-US" smtClean="0"/>
              <a:pPr/>
              <a:t>92</a:t>
            </a:fld>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B244E976-1FAF-A39F-9301-543DB9211231}"/>
              </a:ext>
            </a:extLst>
          </p:cNvPr>
          <p:cNvSpPr>
            <a:spLocks noGrp="1" noRot="1" noChangeAspect="1" noChangeArrowheads="1" noTextEdit="1"/>
          </p:cNvSpPr>
          <p:nvPr>
            <p:ph type="sldImg"/>
          </p:nvPr>
        </p:nvSpPr>
        <p:spPr>
          <a:ln/>
        </p:spPr>
      </p:sp>
      <p:sp>
        <p:nvSpPr>
          <p:cNvPr id="183299" name="Notes Placeholder 2">
            <a:extLst>
              <a:ext uri="{FF2B5EF4-FFF2-40B4-BE49-F238E27FC236}">
                <a16:creationId xmlns:a16="http://schemas.microsoft.com/office/drawing/2014/main" id="{44280FEC-CE6E-7354-D377-329C10517E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Expansion of C4 grasses was also tied to the evolution of modern humans. With the decline of dense forest and C3 vegetation, our ape-like ancestors were forced to descend from the trees. The new challenges presented by these wide open spaces forced our ancestors to develop new flexible diets, large brains and complex social structures.</a:t>
            </a:r>
          </a:p>
          <a:p>
            <a:endParaRPr lang="en-US" altLang="en-US" dirty="0">
              <a:latin typeface="Arial" panose="020B0604020202020204" pitchFamily="34" charset="0"/>
            </a:endParaRPr>
          </a:p>
        </p:txBody>
      </p:sp>
      <p:sp>
        <p:nvSpPr>
          <p:cNvPr id="183300" name="Slide Number Placeholder 3">
            <a:extLst>
              <a:ext uri="{FF2B5EF4-FFF2-40B4-BE49-F238E27FC236}">
                <a16:creationId xmlns:a16="http://schemas.microsoft.com/office/drawing/2014/main" id="{1B7937CB-7A83-130D-FD15-64CA01B9B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CC59ED-4877-4967-86A5-97BB85071BFA}" type="slidenum">
              <a:rPr lang="en-US" altLang="en-US" smtClean="0"/>
              <a:pPr/>
              <a:t>93</a:t>
            </a:fld>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FB9E3E1A-3D74-3C16-6ED7-F8A94F8C30D3}"/>
              </a:ext>
            </a:extLst>
          </p:cNvPr>
          <p:cNvSpPr>
            <a:spLocks noGrp="1" noRot="1" noChangeAspect="1" noChangeArrowheads="1" noTextEdit="1"/>
          </p:cNvSpPr>
          <p:nvPr>
            <p:ph type="sldImg"/>
          </p:nvPr>
        </p:nvSpPr>
        <p:spPr>
          <a:ln/>
        </p:spPr>
      </p:sp>
      <p:sp>
        <p:nvSpPr>
          <p:cNvPr id="181251" name="Notes Placeholder 2">
            <a:extLst>
              <a:ext uri="{FF2B5EF4-FFF2-40B4-BE49-F238E27FC236}">
                <a16:creationId xmlns:a16="http://schemas.microsoft.com/office/drawing/2014/main" id="{1338F17E-0D7C-E904-67CB-CC7A49239E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There was a steady, long-term decline of megaherbivores beginning ~4.6 million years ago, long before the appearance of hominin species capable of exerting top-down control of large mammal communities and predating evidence for hominin interactions with megaherbivore prey. Expansion of C4 grasslands can account for the loss of megaherbivore diversity.</a:t>
            </a:r>
          </a:p>
          <a:p>
            <a:endParaRPr lang="en-US" altLang="en-US" dirty="0">
              <a:latin typeface="Arial" panose="020B0604020202020204" pitchFamily="34" charset="0"/>
            </a:endParaRPr>
          </a:p>
          <a:p>
            <a:r>
              <a:rPr lang="en-US" altLang="en-US" dirty="0">
                <a:latin typeface="Arial" panose="020B0604020202020204" pitchFamily="34" charset="0"/>
              </a:rPr>
              <a:t>There is a perception that Africa’s exceptional large herbivore diversity is due to the continent being spared the extinctions that occurred elsewhere </a:t>
            </a:r>
            <a:r>
              <a:rPr lang="pt-BR" altLang="en-US" dirty="0">
                <a:latin typeface="Arial" panose="020B0604020202020204" pitchFamily="34" charset="0"/>
              </a:rPr>
              <a:t>as modern humans (Homo sapiens) dispersed </a:t>
            </a:r>
            <a:r>
              <a:rPr lang="en-US" altLang="en-US" dirty="0">
                <a:latin typeface="Arial" panose="020B0604020202020204" pitchFamily="34" charset="0"/>
              </a:rPr>
              <a:t>across the world in the past 100,000 years. This anomaly has been thought to reflect coevolution of hominin hunters and their prey or perhaps a long history of extinctions precipitated by pre-modern hominins in Africa. Indeed, for decades it has been suggested that hominins drove extinctions and shifts in the functional structure of large mammal communities throughout the Pleistocene.  Many of these hypotheses posit that top-down control of mammal communities by tool-bearing, meat-eating hominins contributed to the demise of large-bodied herbivores long before the emergence of Homo sapiens</a:t>
            </a:r>
          </a:p>
          <a:p>
            <a:endParaRPr lang="en-US" altLang="en-US" dirty="0">
              <a:latin typeface="Arial" panose="020B0604020202020204" pitchFamily="34" charset="0"/>
            </a:endParaRPr>
          </a:p>
          <a:p>
            <a:pPr algn="l"/>
            <a:r>
              <a:rPr lang="en-US" altLang="en-US" dirty="0">
                <a:latin typeface="Arial" panose="020B0604020202020204" pitchFamily="34" charset="0"/>
              </a:rPr>
              <a:t>Decline in fossil assemblages is likely related to the Plio-Pleistocene expansion of C4 grasslands due to larger scale climate change, which reduced the reduced the availability of C3 forage (trees, shrubs, herbs) on the landscape.</a:t>
            </a:r>
            <a:br>
              <a:rPr lang="en-US" altLang="en-US" dirty="0">
                <a:latin typeface="Arial" panose="020B0604020202020204" pitchFamily="34" charset="0"/>
              </a:rPr>
            </a:br>
            <a:br>
              <a:rPr lang="en-US" altLang="en-US" dirty="0">
                <a:latin typeface="Arial" panose="020B0604020202020204" pitchFamily="34" charset="0"/>
              </a:rPr>
            </a:br>
            <a:r>
              <a:rPr lang="en-US" sz="1800" b="0" i="0" u="none" strike="noStrike" baseline="0" dirty="0">
                <a:solidFill>
                  <a:srgbClr val="231F20"/>
                </a:solidFill>
                <a:latin typeface="AdvTTd7835f12"/>
              </a:rPr>
              <a:t>The antiquity of the megaherbivore decline effectively eliminates top-down hominin impacts as a plausible mechanism for setting it in motion, as it would have had to involve </a:t>
            </a:r>
            <a:r>
              <a:rPr lang="en-US" sz="1800" b="0" i="0" u="none" strike="noStrike" baseline="0" dirty="0" err="1">
                <a:solidFill>
                  <a:srgbClr val="231F20"/>
                </a:solidFill>
                <a:latin typeface="AdvTTd7835f12"/>
              </a:rPr>
              <a:t>smallbodied</a:t>
            </a:r>
            <a:endParaRPr lang="en-US" sz="1800" b="0" i="0" u="none" strike="noStrike" baseline="0" dirty="0">
              <a:solidFill>
                <a:srgbClr val="231F20"/>
              </a:solidFill>
              <a:latin typeface="AdvTTd7835f12"/>
            </a:endParaRPr>
          </a:p>
          <a:p>
            <a:pPr algn="l"/>
            <a:r>
              <a:rPr lang="en-US" sz="1800" b="0" i="0" u="none" strike="noStrike" baseline="0" dirty="0" err="1">
                <a:solidFill>
                  <a:srgbClr val="231F20"/>
                </a:solidFill>
                <a:latin typeface="AdvTTd7835f12"/>
              </a:rPr>
              <a:t>australopiths</a:t>
            </a:r>
            <a:r>
              <a:rPr lang="en-US" sz="1800" b="0" i="0" u="none" strike="noStrike" baseline="0" dirty="0">
                <a:solidFill>
                  <a:srgbClr val="231F20"/>
                </a:solidFill>
                <a:latin typeface="AdvTTd7835f12"/>
              </a:rPr>
              <a:t> or pre-</a:t>
            </a:r>
            <a:r>
              <a:rPr lang="en-US" sz="1800" b="0" i="0" u="none" strike="noStrike" baseline="0" dirty="0" err="1">
                <a:solidFill>
                  <a:srgbClr val="231F20"/>
                </a:solidFill>
                <a:latin typeface="AdvTTd7835f12"/>
              </a:rPr>
              <a:t>australopiths</a:t>
            </a:r>
            <a:r>
              <a:rPr lang="en-US" sz="1800" b="0" i="0" u="none" strike="noStrike" baseline="0" dirty="0">
                <a:solidFill>
                  <a:srgbClr val="231F20"/>
                </a:solidFill>
                <a:latin typeface="AdvTTd7835f12"/>
              </a:rPr>
              <a:t> (e.g., </a:t>
            </a:r>
            <a:r>
              <a:rPr lang="en-US" sz="1800" b="0" i="0" u="none" strike="noStrike" baseline="0" dirty="0">
                <a:solidFill>
                  <a:srgbClr val="231F20"/>
                </a:solidFill>
                <a:latin typeface="AdvTT0b7bb6fa.I"/>
              </a:rPr>
              <a:t>Australopithecus</a:t>
            </a:r>
            <a:r>
              <a:rPr lang="en-US" sz="1800" b="0" i="0" u="none" strike="noStrike" baseline="0" dirty="0">
                <a:solidFill>
                  <a:srgbClr val="231F20"/>
                </a:solidFill>
                <a:latin typeface="AdvTTd7835f12"/>
              </a:rPr>
              <a:t>, </a:t>
            </a:r>
            <a:r>
              <a:rPr lang="en-US" sz="1800" b="0" i="0" u="none" strike="noStrike" baseline="0" dirty="0">
                <a:solidFill>
                  <a:srgbClr val="231F20"/>
                </a:solidFill>
                <a:latin typeface="AdvTT0b7bb6fa.I"/>
              </a:rPr>
              <a:t>Ardipithecus</a:t>
            </a:r>
            <a:r>
              <a:rPr lang="en-US" sz="1800" b="0" i="0" u="none" strike="noStrike" baseline="0" dirty="0">
                <a:solidFill>
                  <a:srgbClr val="231F20"/>
                </a:solidFill>
                <a:latin typeface="AdvTTd7835f12"/>
              </a:rPr>
              <a:t>), which were functionally equivalent to bipedal apes. Like extant chimpanzees, these hominin taxa may have</a:t>
            </a:r>
          </a:p>
          <a:p>
            <a:pPr algn="l"/>
            <a:r>
              <a:rPr lang="en-US" sz="1800" b="0" i="0" u="none" strike="noStrike" baseline="0" dirty="0">
                <a:solidFill>
                  <a:srgbClr val="231F20"/>
                </a:solidFill>
                <a:latin typeface="AdvTTd7835f12"/>
              </a:rPr>
              <a:t>preyed upon vertebrate species smaller than themselves, but they almost certainly did not hunt megaherbivore prey</a:t>
            </a:r>
            <a:endParaRPr lang="en-US" altLang="en-US" dirty="0">
              <a:latin typeface="Arial" panose="020B0604020202020204" pitchFamily="34" charset="0"/>
            </a:endParaRPr>
          </a:p>
        </p:txBody>
      </p:sp>
      <p:sp>
        <p:nvSpPr>
          <p:cNvPr id="181252" name="Slide Number Placeholder 3">
            <a:extLst>
              <a:ext uri="{FF2B5EF4-FFF2-40B4-BE49-F238E27FC236}">
                <a16:creationId xmlns:a16="http://schemas.microsoft.com/office/drawing/2014/main" id="{628BC632-6C6C-796B-A6B7-AB614689E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B6B981-232D-4264-9CFE-6EC21D19E483}" type="slidenum">
              <a:rPr lang="en-US" altLang="en-US" smtClean="0"/>
              <a:pPr/>
              <a:t>94</a:t>
            </a:fld>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More evidence suggests that carnivores may have decline more in tandem with brain capacity evolution in humans, along with reductions in forest cover as grasslands expanded. </a:t>
            </a:r>
            <a:br>
              <a:rPr lang="en-US" dirty="0"/>
            </a:br>
            <a:br>
              <a:rPr lang="en-US" dirty="0"/>
            </a:br>
            <a:r>
              <a:rPr lang="en-US" dirty="0" err="1"/>
              <a:t>Faurby</a:t>
            </a:r>
            <a:r>
              <a:rPr lang="en-US" dirty="0"/>
              <a:t>, S., Silvestro, D., </a:t>
            </a:r>
            <a:r>
              <a:rPr lang="en-US" dirty="0" err="1"/>
              <a:t>Werdelin</a:t>
            </a:r>
            <a:r>
              <a:rPr lang="en-US" dirty="0"/>
              <a:t>, L., &amp; Antonelli, A. (2020). Brain expansion in early hominins predicts carnivore extinctions in East Africa. </a:t>
            </a:r>
            <a:r>
              <a:rPr lang="en-US" i="1" dirty="0"/>
              <a:t>Ecology Letters</a:t>
            </a:r>
            <a:r>
              <a:rPr lang="en-US" dirty="0"/>
              <a:t>, </a:t>
            </a:r>
            <a:r>
              <a:rPr lang="en-US" i="1" dirty="0"/>
              <a:t>23</a:t>
            </a:r>
            <a:r>
              <a:rPr lang="en-US" dirty="0"/>
              <a:t>(3), 537-544.</a:t>
            </a:r>
          </a:p>
          <a:p>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95</a:t>
            </a:fld>
            <a:endParaRPr lang="en-US" altLang="en-US" dirty="0"/>
          </a:p>
        </p:txBody>
      </p:sp>
    </p:spTree>
    <p:extLst>
      <p:ext uri="{BB962C8B-B14F-4D97-AF65-F5344CB8AC3E}">
        <p14:creationId xmlns:p14="http://schemas.microsoft.com/office/powerpoint/2010/main" val="4153307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Both vicariance and dispersal shape biogeographic patterns</a:t>
            </a:r>
            <a:br>
              <a:rPr lang="en-US" altLang="en-US" sz="1200" dirty="0"/>
            </a:br>
            <a:br>
              <a:rPr lang="en-US" altLang="en-US" sz="1200" dirty="0"/>
            </a:br>
            <a:r>
              <a:rPr lang="en-US" altLang="en-US" sz="1200" dirty="0"/>
              <a:t>Plate tectonic emerged as predominant paradigm in the 1960s and1970s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mj-lt"/>
              </a:rPr>
              <a:t>Land bridges and rafting were the only explanation for plant/animal that occurred on separated continents before plate tectonics was accepted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8</a:t>
            </a:fld>
            <a:endParaRPr lang="en-US" altLang="en-US" dirty="0"/>
          </a:p>
        </p:txBody>
      </p:sp>
    </p:spTree>
    <p:extLst>
      <p:ext uri="{BB962C8B-B14F-4D97-AF65-F5344CB8AC3E}">
        <p14:creationId xmlns:p14="http://schemas.microsoft.com/office/powerpoint/2010/main" val="2416148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FD5313D-6574-830A-CC12-1759DDCE7D90}"/>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C5635BFE-08AC-F216-3358-640FEEBD20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8799A681-5D62-ADAA-B02E-B6B63C72D4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185E41-62F2-4776-A833-91FE1AA688FA}" type="slidenum">
              <a:rPr lang="en-US" altLang="en-US" smtClean="0"/>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107D5C-BB9D-E3D9-33E9-EA0504B3506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7D1B979-19FA-5E4B-80A8-1CF8888AE91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A499112C-517D-D5C3-28AD-77553DBE1FAF}"/>
              </a:ext>
            </a:extLst>
          </p:cNvPr>
          <p:cNvSpPr>
            <a:spLocks noGrp="1" noChangeArrowheads="1"/>
          </p:cNvSpPr>
          <p:nvPr>
            <p:ph type="sldNum" sz="quarter" idx="12"/>
          </p:nvPr>
        </p:nvSpPr>
        <p:spPr>
          <a:ln/>
        </p:spPr>
        <p:txBody>
          <a:bodyPr/>
          <a:lstStyle>
            <a:lvl1pPr>
              <a:defRPr/>
            </a:lvl1pPr>
          </a:lstStyle>
          <a:p>
            <a:pPr>
              <a:defRPr/>
            </a:pPr>
            <a:fld id="{DFFAA31E-981B-4A60-952F-CD4B1121B90B}" type="slidenum">
              <a:rPr lang="en-US" altLang="en-US"/>
              <a:pPr>
                <a:defRPr/>
              </a:pPr>
              <a:t>‹#›</a:t>
            </a:fld>
            <a:endParaRPr lang="en-US" altLang="en-US" dirty="0"/>
          </a:p>
        </p:txBody>
      </p:sp>
    </p:spTree>
    <p:extLst>
      <p:ext uri="{BB962C8B-B14F-4D97-AF65-F5344CB8AC3E}">
        <p14:creationId xmlns:p14="http://schemas.microsoft.com/office/powerpoint/2010/main" val="85063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19A749-AF8A-ED34-B6FC-9940ADBE0E0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82C23B96-9382-31AC-360B-CFC61A526FF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0F8A50E-E218-D0D4-2B0E-552D746E1B80}"/>
              </a:ext>
            </a:extLst>
          </p:cNvPr>
          <p:cNvSpPr>
            <a:spLocks noGrp="1" noChangeArrowheads="1"/>
          </p:cNvSpPr>
          <p:nvPr>
            <p:ph type="sldNum" sz="quarter" idx="12"/>
          </p:nvPr>
        </p:nvSpPr>
        <p:spPr>
          <a:ln/>
        </p:spPr>
        <p:txBody>
          <a:bodyPr/>
          <a:lstStyle>
            <a:lvl1pPr>
              <a:defRPr/>
            </a:lvl1pPr>
          </a:lstStyle>
          <a:p>
            <a:pPr>
              <a:defRPr/>
            </a:pPr>
            <a:fld id="{331BA168-F74C-451B-AD52-5D82E0DA79ED}" type="slidenum">
              <a:rPr lang="en-US" altLang="en-US"/>
              <a:pPr>
                <a:defRPr/>
              </a:pPr>
              <a:t>‹#›</a:t>
            </a:fld>
            <a:endParaRPr lang="en-US" altLang="en-US" dirty="0"/>
          </a:p>
        </p:txBody>
      </p:sp>
    </p:spTree>
    <p:extLst>
      <p:ext uri="{BB962C8B-B14F-4D97-AF65-F5344CB8AC3E}">
        <p14:creationId xmlns:p14="http://schemas.microsoft.com/office/powerpoint/2010/main" val="1763127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4F974D-CBC7-0EE2-F9C7-2287E5A1324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BE509ED-5973-E1E4-8AF2-9FDAAC04885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442D988-1448-2EF1-2C7E-3BAF6508465F}"/>
              </a:ext>
            </a:extLst>
          </p:cNvPr>
          <p:cNvSpPr>
            <a:spLocks noGrp="1" noChangeArrowheads="1"/>
          </p:cNvSpPr>
          <p:nvPr>
            <p:ph type="sldNum" sz="quarter" idx="12"/>
          </p:nvPr>
        </p:nvSpPr>
        <p:spPr>
          <a:ln/>
        </p:spPr>
        <p:txBody>
          <a:bodyPr/>
          <a:lstStyle>
            <a:lvl1pPr>
              <a:defRPr/>
            </a:lvl1pPr>
          </a:lstStyle>
          <a:p>
            <a:pPr>
              <a:defRPr/>
            </a:pPr>
            <a:fld id="{F470FCCA-B451-445E-ABBE-9746873C7852}" type="slidenum">
              <a:rPr lang="en-US" altLang="en-US"/>
              <a:pPr>
                <a:defRPr/>
              </a:pPr>
              <a:t>‹#›</a:t>
            </a:fld>
            <a:endParaRPr lang="en-US" altLang="en-US" dirty="0"/>
          </a:p>
        </p:txBody>
      </p:sp>
    </p:spTree>
    <p:extLst>
      <p:ext uri="{BB962C8B-B14F-4D97-AF65-F5344CB8AC3E}">
        <p14:creationId xmlns:p14="http://schemas.microsoft.com/office/powerpoint/2010/main" val="224099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272288C-4B61-371A-7C5E-6D86FC82A25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E1012A08-B8C6-150F-C2FB-52054142468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1A3FDD5F-580A-0D3E-2E1E-144FEB685AA9}"/>
              </a:ext>
            </a:extLst>
          </p:cNvPr>
          <p:cNvSpPr>
            <a:spLocks noGrp="1" noChangeArrowheads="1"/>
          </p:cNvSpPr>
          <p:nvPr>
            <p:ph type="sldNum" sz="quarter" idx="12"/>
          </p:nvPr>
        </p:nvSpPr>
        <p:spPr>
          <a:ln/>
        </p:spPr>
        <p:txBody>
          <a:bodyPr/>
          <a:lstStyle>
            <a:lvl1pPr>
              <a:defRPr/>
            </a:lvl1pPr>
          </a:lstStyle>
          <a:p>
            <a:pPr>
              <a:defRPr/>
            </a:pPr>
            <a:fld id="{97D6A2C7-CF67-4C5D-847F-8771F32136C6}" type="slidenum">
              <a:rPr lang="en-US" altLang="en-US"/>
              <a:pPr>
                <a:defRPr/>
              </a:pPr>
              <a:t>‹#›</a:t>
            </a:fld>
            <a:endParaRPr lang="en-US" altLang="en-US" dirty="0"/>
          </a:p>
        </p:txBody>
      </p:sp>
    </p:spTree>
    <p:extLst>
      <p:ext uri="{BB962C8B-B14F-4D97-AF65-F5344CB8AC3E}">
        <p14:creationId xmlns:p14="http://schemas.microsoft.com/office/powerpoint/2010/main" val="181006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935F804-D7FD-BE61-327A-5ED049BD1E4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a:extLst>
              <a:ext uri="{FF2B5EF4-FFF2-40B4-BE49-F238E27FC236}">
                <a16:creationId xmlns:a16="http://schemas.microsoft.com/office/drawing/2014/main" id="{C0EC50C4-FCBA-5029-856C-64753291C12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0551A157-24C3-4C7C-51CD-716DA5A70AD1}"/>
              </a:ext>
            </a:extLst>
          </p:cNvPr>
          <p:cNvSpPr>
            <a:spLocks noGrp="1" noChangeArrowheads="1"/>
          </p:cNvSpPr>
          <p:nvPr>
            <p:ph type="sldNum" sz="quarter" idx="12"/>
          </p:nvPr>
        </p:nvSpPr>
        <p:spPr>
          <a:ln/>
        </p:spPr>
        <p:txBody>
          <a:bodyPr/>
          <a:lstStyle>
            <a:lvl1pPr>
              <a:defRPr/>
            </a:lvl1pPr>
          </a:lstStyle>
          <a:p>
            <a:pPr>
              <a:defRPr/>
            </a:pPr>
            <a:fld id="{52171CF2-4FD8-4857-A840-81D8BF3FE115}" type="slidenum">
              <a:rPr lang="en-US" altLang="en-US"/>
              <a:pPr>
                <a:defRPr/>
              </a:pPr>
              <a:t>‹#›</a:t>
            </a:fld>
            <a:endParaRPr lang="en-US" altLang="en-US" dirty="0"/>
          </a:p>
        </p:txBody>
      </p:sp>
    </p:spTree>
    <p:extLst>
      <p:ext uri="{BB962C8B-B14F-4D97-AF65-F5344CB8AC3E}">
        <p14:creationId xmlns:p14="http://schemas.microsoft.com/office/powerpoint/2010/main" val="183256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CCAF05-3951-1FBA-BA93-8B397DC0236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DF5002E-613C-E419-3890-CFC027B40A0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3792DF1-5E2D-716F-B07A-CE6098988617}"/>
              </a:ext>
            </a:extLst>
          </p:cNvPr>
          <p:cNvSpPr>
            <a:spLocks noGrp="1" noChangeArrowheads="1"/>
          </p:cNvSpPr>
          <p:nvPr>
            <p:ph type="sldNum" sz="quarter" idx="12"/>
          </p:nvPr>
        </p:nvSpPr>
        <p:spPr>
          <a:ln/>
        </p:spPr>
        <p:txBody>
          <a:bodyPr/>
          <a:lstStyle>
            <a:lvl1pPr>
              <a:defRPr/>
            </a:lvl1pPr>
          </a:lstStyle>
          <a:p>
            <a:pPr>
              <a:defRPr/>
            </a:pPr>
            <a:fld id="{DB140FDF-74D5-49C3-BC36-4DDDB7F3F8CF}" type="slidenum">
              <a:rPr lang="en-US" altLang="en-US"/>
              <a:pPr>
                <a:defRPr/>
              </a:pPr>
              <a:t>‹#›</a:t>
            </a:fld>
            <a:endParaRPr lang="en-US" altLang="en-US" dirty="0"/>
          </a:p>
        </p:txBody>
      </p:sp>
    </p:spTree>
    <p:extLst>
      <p:ext uri="{BB962C8B-B14F-4D97-AF65-F5344CB8AC3E}">
        <p14:creationId xmlns:p14="http://schemas.microsoft.com/office/powerpoint/2010/main" val="2801859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8491DEB-5D6E-C0A9-25C6-B35166F8069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307D153-5A2C-8FB0-83EF-C3558DD6808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94974D6-F4FC-3131-7616-564FD3EE745B}"/>
              </a:ext>
            </a:extLst>
          </p:cNvPr>
          <p:cNvSpPr>
            <a:spLocks noGrp="1" noChangeArrowheads="1"/>
          </p:cNvSpPr>
          <p:nvPr>
            <p:ph type="sldNum" sz="quarter" idx="12"/>
          </p:nvPr>
        </p:nvSpPr>
        <p:spPr>
          <a:ln/>
        </p:spPr>
        <p:txBody>
          <a:bodyPr/>
          <a:lstStyle>
            <a:lvl1pPr>
              <a:defRPr/>
            </a:lvl1pPr>
          </a:lstStyle>
          <a:p>
            <a:pPr>
              <a:defRPr/>
            </a:pPr>
            <a:fld id="{1F158E0C-CB6E-442D-868B-E530B53B8130}" type="slidenum">
              <a:rPr lang="en-US" altLang="en-US"/>
              <a:pPr>
                <a:defRPr/>
              </a:pPr>
              <a:t>‹#›</a:t>
            </a:fld>
            <a:endParaRPr lang="en-US" altLang="en-US" dirty="0"/>
          </a:p>
        </p:txBody>
      </p:sp>
    </p:spTree>
    <p:extLst>
      <p:ext uri="{BB962C8B-B14F-4D97-AF65-F5344CB8AC3E}">
        <p14:creationId xmlns:p14="http://schemas.microsoft.com/office/powerpoint/2010/main" val="55689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4CD1B0-564F-0B55-5E6C-A22B50C66C4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BEA79649-BFA9-847E-55D3-D0B06B334F4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0F52B323-FC02-F32B-FE4D-D8F475966C64}"/>
              </a:ext>
            </a:extLst>
          </p:cNvPr>
          <p:cNvSpPr>
            <a:spLocks noGrp="1" noChangeArrowheads="1"/>
          </p:cNvSpPr>
          <p:nvPr>
            <p:ph type="sldNum" sz="quarter" idx="12"/>
          </p:nvPr>
        </p:nvSpPr>
        <p:spPr>
          <a:ln/>
        </p:spPr>
        <p:txBody>
          <a:bodyPr/>
          <a:lstStyle>
            <a:lvl1pPr>
              <a:defRPr/>
            </a:lvl1pPr>
          </a:lstStyle>
          <a:p>
            <a:pPr>
              <a:defRPr/>
            </a:pPr>
            <a:fld id="{0AED2663-D80E-4312-A708-FA1132BE0775}" type="slidenum">
              <a:rPr lang="en-US" altLang="en-US"/>
              <a:pPr>
                <a:defRPr/>
              </a:pPr>
              <a:t>‹#›</a:t>
            </a:fld>
            <a:endParaRPr lang="en-US" altLang="en-US" dirty="0"/>
          </a:p>
        </p:txBody>
      </p:sp>
    </p:spTree>
    <p:extLst>
      <p:ext uri="{BB962C8B-B14F-4D97-AF65-F5344CB8AC3E}">
        <p14:creationId xmlns:p14="http://schemas.microsoft.com/office/powerpoint/2010/main" val="2295278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FAB9AD7-4D4D-FC9C-D2D9-79F26B5118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3F8A85A5-7DBA-2401-D0FF-3CE6783A55A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E99401FD-B9A4-2362-8364-C5E04A32DCF4}"/>
              </a:ext>
            </a:extLst>
          </p:cNvPr>
          <p:cNvSpPr>
            <a:spLocks noGrp="1" noChangeArrowheads="1"/>
          </p:cNvSpPr>
          <p:nvPr>
            <p:ph type="sldNum" sz="quarter" idx="12"/>
          </p:nvPr>
        </p:nvSpPr>
        <p:spPr>
          <a:ln/>
        </p:spPr>
        <p:txBody>
          <a:bodyPr/>
          <a:lstStyle>
            <a:lvl1pPr>
              <a:defRPr/>
            </a:lvl1pPr>
          </a:lstStyle>
          <a:p>
            <a:pPr>
              <a:defRPr/>
            </a:pPr>
            <a:fld id="{6791F5AC-FC9F-4E3C-8D8A-69C7BAF573AC}" type="slidenum">
              <a:rPr lang="en-US" altLang="en-US"/>
              <a:pPr>
                <a:defRPr/>
              </a:pPr>
              <a:t>‹#›</a:t>
            </a:fld>
            <a:endParaRPr lang="en-US" altLang="en-US" dirty="0"/>
          </a:p>
        </p:txBody>
      </p:sp>
    </p:spTree>
    <p:extLst>
      <p:ext uri="{BB962C8B-B14F-4D97-AF65-F5344CB8AC3E}">
        <p14:creationId xmlns:p14="http://schemas.microsoft.com/office/powerpoint/2010/main" val="1600293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2EEF9C-7ECE-074C-A676-FA6AFEE1D68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1CC17B66-3D9D-98CB-4C49-0BC02529F42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3BC44F8C-0F95-2A31-3363-6DCF9F93B944}"/>
              </a:ext>
            </a:extLst>
          </p:cNvPr>
          <p:cNvSpPr>
            <a:spLocks noGrp="1" noChangeArrowheads="1"/>
          </p:cNvSpPr>
          <p:nvPr>
            <p:ph type="sldNum" sz="quarter" idx="12"/>
          </p:nvPr>
        </p:nvSpPr>
        <p:spPr>
          <a:ln/>
        </p:spPr>
        <p:txBody>
          <a:bodyPr/>
          <a:lstStyle>
            <a:lvl1pPr>
              <a:defRPr/>
            </a:lvl1pPr>
          </a:lstStyle>
          <a:p>
            <a:pPr>
              <a:defRPr/>
            </a:pPr>
            <a:fld id="{155C88A9-E938-4E2C-B574-8E526BE1DB2E}" type="slidenum">
              <a:rPr lang="en-US" altLang="en-US"/>
              <a:pPr>
                <a:defRPr/>
              </a:pPr>
              <a:t>‹#›</a:t>
            </a:fld>
            <a:endParaRPr lang="en-US" altLang="en-US" dirty="0"/>
          </a:p>
        </p:txBody>
      </p:sp>
    </p:spTree>
    <p:extLst>
      <p:ext uri="{BB962C8B-B14F-4D97-AF65-F5344CB8AC3E}">
        <p14:creationId xmlns:p14="http://schemas.microsoft.com/office/powerpoint/2010/main" val="67863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8EF220-2D37-9BAE-E5C9-AE19279FCD4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1B3C58AC-EB0D-163B-F00A-828BFDED78B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D549A5D3-070F-BAF2-8055-BD44B5E74665}"/>
              </a:ext>
            </a:extLst>
          </p:cNvPr>
          <p:cNvSpPr>
            <a:spLocks noGrp="1" noChangeArrowheads="1"/>
          </p:cNvSpPr>
          <p:nvPr>
            <p:ph type="sldNum" sz="quarter" idx="12"/>
          </p:nvPr>
        </p:nvSpPr>
        <p:spPr>
          <a:ln/>
        </p:spPr>
        <p:txBody>
          <a:bodyPr/>
          <a:lstStyle>
            <a:lvl1pPr>
              <a:defRPr/>
            </a:lvl1pPr>
          </a:lstStyle>
          <a:p>
            <a:pPr>
              <a:defRPr/>
            </a:pPr>
            <a:fld id="{4E237B61-7F57-44EE-94F0-27A8D47A0476}" type="slidenum">
              <a:rPr lang="en-US" altLang="en-US"/>
              <a:pPr>
                <a:defRPr/>
              </a:pPr>
              <a:t>‹#›</a:t>
            </a:fld>
            <a:endParaRPr lang="en-US" altLang="en-US" dirty="0"/>
          </a:p>
        </p:txBody>
      </p:sp>
    </p:spTree>
    <p:extLst>
      <p:ext uri="{BB962C8B-B14F-4D97-AF65-F5344CB8AC3E}">
        <p14:creationId xmlns:p14="http://schemas.microsoft.com/office/powerpoint/2010/main" val="127477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40382E2-36AE-12DA-B46C-C4E3AB7CFCE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34376617-AF88-4B0C-4A9F-2D0F5F7EE5F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B705ED85-63AE-CCB9-191A-6D3291130B4F}"/>
              </a:ext>
            </a:extLst>
          </p:cNvPr>
          <p:cNvSpPr>
            <a:spLocks noGrp="1" noChangeArrowheads="1"/>
          </p:cNvSpPr>
          <p:nvPr>
            <p:ph type="sldNum" sz="quarter" idx="12"/>
          </p:nvPr>
        </p:nvSpPr>
        <p:spPr>
          <a:ln/>
        </p:spPr>
        <p:txBody>
          <a:bodyPr/>
          <a:lstStyle>
            <a:lvl1pPr>
              <a:defRPr/>
            </a:lvl1pPr>
          </a:lstStyle>
          <a:p>
            <a:pPr>
              <a:defRPr/>
            </a:pPr>
            <a:fld id="{33B43F3C-F2EC-4C25-95D2-F0740D99CEB7}" type="slidenum">
              <a:rPr lang="en-US" altLang="en-US"/>
              <a:pPr>
                <a:defRPr/>
              </a:pPr>
              <a:t>‹#›</a:t>
            </a:fld>
            <a:endParaRPr lang="en-US" altLang="en-US" dirty="0"/>
          </a:p>
        </p:txBody>
      </p:sp>
    </p:spTree>
    <p:extLst>
      <p:ext uri="{BB962C8B-B14F-4D97-AF65-F5344CB8AC3E}">
        <p14:creationId xmlns:p14="http://schemas.microsoft.com/office/powerpoint/2010/main" val="380352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10D7E2-62D6-1BD8-18E7-79817667A9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B808302-097D-C298-C6DA-7AD71CC5728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EC8D9FC-4627-A641-ED49-3E49718C21A5}"/>
              </a:ext>
            </a:extLst>
          </p:cNvPr>
          <p:cNvSpPr>
            <a:spLocks noGrp="1" noChangeArrowheads="1"/>
          </p:cNvSpPr>
          <p:nvPr>
            <p:ph type="sldNum" sz="quarter" idx="12"/>
          </p:nvPr>
        </p:nvSpPr>
        <p:spPr>
          <a:ln/>
        </p:spPr>
        <p:txBody>
          <a:bodyPr/>
          <a:lstStyle>
            <a:lvl1pPr>
              <a:defRPr/>
            </a:lvl1pPr>
          </a:lstStyle>
          <a:p>
            <a:pPr>
              <a:defRPr/>
            </a:pPr>
            <a:fld id="{1DB96694-AE85-43A5-AE52-3C34486F10DF}" type="slidenum">
              <a:rPr lang="en-US" altLang="en-US"/>
              <a:pPr>
                <a:defRPr/>
              </a:pPr>
              <a:t>‹#›</a:t>
            </a:fld>
            <a:endParaRPr lang="en-US" altLang="en-US" dirty="0"/>
          </a:p>
        </p:txBody>
      </p:sp>
    </p:spTree>
    <p:extLst>
      <p:ext uri="{BB962C8B-B14F-4D97-AF65-F5344CB8AC3E}">
        <p14:creationId xmlns:p14="http://schemas.microsoft.com/office/powerpoint/2010/main" val="175710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7E7504-7790-C5CC-8E1A-997F60B58A8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CD0D545-BE3E-50CD-C613-ED1F7CAB5D63}"/>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1FBD752-4439-A08B-AB32-3AAD44F02ED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1029" name="Rectangle 5">
            <a:extLst>
              <a:ext uri="{FF2B5EF4-FFF2-40B4-BE49-F238E27FC236}">
                <a16:creationId xmlns:a16="http://schemas.microsoft.com/office/drawing/2014/main" id="{418342F5-AD8E-AB4A-17F8-E0753E9D767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1030" name="Rectangle 6">
            <a:extLst>
              <a:ext uri="{FF2B5EF4-FFF2-40B4-BE49-F238E27FC236}">
                <a16:creationId xmlns:a16="http://schemas.microsoft.com/office/drawing/2014/main" id="{8AA47E38-BF1F-9F9D-2B96-B8CC908CA9A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E3964D1-F37C-47FA-A180-1859803DE56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TSMQ9s6tsg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www.sfreporter.com/santafe/article-7595-wild-hog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ctivewild.com/wild-cats-of-north-americ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s://www.thewildlifediaries.com/south-american-wild-ca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books.google.com/books?id=ignc3AHzVIkC&amp;pg=RA1-PA62&amp;lpg=RA1-PA62&amp;dq=bison+priscus+beringia&amp;source=bl&amp;ots=J0GVmYDjYi&amp;sig=XqGvkYu49pQiNzaSxpcG7TPfxo0&amp;hl=en&amp;ei=uT9oS-7gJ8LalAe-6dyDCA&amp;sa=X&amp;oi=book_result&amp;ct=result&amp;resnum=8&amp;ved=0CB4Q6AEwBw#v=onepage&amp;q=bison%20priscus%20beringia&amp;f=fals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youtube.com/watch?v=vI1o39Oxh-w"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21.jpeg"/></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123.jpeg"/></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4ADAC9C-D36D-F06E-E698-B4A4746FCF2C}"/>
              </a:ext>
            </a:extLst>
          </p:cNvPr>
          <p:cNvSpPr>
            <a:spLocks noGrp="1" noChangeArrowheads="1"/>
          </p:cNvSpPr>
          <p:nvPr>
            <p:ph type="ctrTitle"/>
          </p:nvPr>
        </p:nvSpPr>
        <p:spPr>
          <a:xfrm>
            <a:off x="1267097" y="2768600"/>
            <a:ext cx="9718766" cy="1470025"/>
          </a:xfrm>
        </p:spPr>
        <p:txBody>
          <a:bodyPr/>
          <a:lstStyle/>
          <a:p>
            <a:r>
              <a:rPr lang="en-US" altLang="en-US" b="1" dirty="0"/>
              <a:t>Historical controls of biogeographic pattern</a:t>
            </a:r>
            <a:br>
              <a:rPr lang="en-US" altLang="en-US" dirty="0"/>
            </a:br>
            <a:br>
              <a:rPr lang="en-US" altLang="en-US" dirty="0"/>
            </a:br>
            <a:r>
              <a:rPr lang="en-US" altLang="en-US" sz="3600" dirty="0"/>
              <a:t>How did you get here? What happened in the past to get you where you are now? How much importance do you assign to the deep past to explain your present whereabouts? How does the past influence where you will be in the future?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D706FE55-45E1-3225-44DE-D8C45F8210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166688"/>
            <a:ext cx="5619750" cy="719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A2E0FE4B-9E4A-9FB5-D938-D2F2414F95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0"/>
            <a:ext cx="6894513"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0C841E8-3837-A58F-3697-580FBE2F3DD9}"/>
              </a:ext>
            </a:extLst>
          </p:cNvPr>
          <p:cNvSpPr>
            <a:spLocks noGrp="1" noChangeArrowheads="1"/>
          </p:cNvSpPr>
          <p:nvPr>
            <p:ph type="title"/>
          </p:nvPr>
        </p:nvSpPr>
        <p:spPr>
          <a:xfrm>
            <a:off x="6400799" y="274638"/>
            <a:ext cx="5408023" cy="1143000"/>
          </a:xfrm>
        </p:spPr>
        <p:txBody>
          <a:bodyPr/>
          <a:lstStyle/>
          <a:p>
            <a:r>
              <a:rPr lang="en-US" altLang="en-US" sz="4000" dirty="0"/>
              <a:t>Where is it easy to see the role of history? </a:t>
            </a:r>
          </a:p>
        </p:txBody>
      </p:sp>
      <p:sp>
        <p:nvSpPr>
          <p:cNvPr id="26627" name="Content Placeholder 2">
            <a:extLst>
              <a:ext uri="{FF2B5EF4-FFF2-40B4-BE49-F238E27FC236}">
                <a16:creationId xmlns:a16="http://schemas.microsoft.com/office/drawing/2014/main" id="{0F4873A8-C1F4-51F1-C110-65D0105C4D6B}"/>
              </a:ext>
            </a:extLst>
          </p:cNvPr>
          <p:cNvSpPr>
            <a:spLocks noGrp="1" noChangeArrowheads="1"/>
          </p:cNvSpPr>
          <p:nvPr>
            <p:ph idx="1"/>
          </p:nvPr>
        </p:nvSpPr>
        <p:spPr>
          <a:xfrm>
            <a:off x="88115" y="167640"/>
            <a:ext cx="6007885" cy="7058659"/>
          </a:xfrm>
        </p:spPr>
        <p:txBody>
          <a:bodyPr/>
          <a:lstStyle/>
          <a:p>
            <a:r>
              <a:rPr lang="en-US" altLang="en-US" sz="2800" b="1" dirty="0">
                <a:latin typeface="+mj-lt"/>
              </a:rPr>
              <a:t>Islands </a:t>
            </a:r>
            <a:r>
              <a:rPr lang="en-US" altLang="en-US" sz="2800" dirty="0">
                <a:latin typeface="+mj-lt"/>
              </a:rPr>
              <a:t>are natural experiments where the influence of plate tectonics, dispersal, and evolution are readily visible</a:t>
            </a:r>
          </a:p>
          <a:p>
            <a:pPr lvl="1"/>
            <a:r>
              <a:rPr lang="en-US" altLang="en-US" sz="2400" dirty="0">
                <a:latin typeface="+mj-lt"/>
              </a:rPr>
              <a:t> Madagascar rifted apart from the African continent during Late Cretaceous period (65 million ya). </a:t>
            </a:r>
          </a:p>
          <a:p>
            <a:pPr lvl="1"/>
            <a:r>
              <a:rPr lang="en-US" altLang="en-US" sz="2400" dirty="0">
                <a:latin typeface="+mj-lt"/>
              </a:rPr>
              <a:t>Although close to Africa, many groups of birds and mammals did not persist after rifting or failed to cross the growing gap. </a:t>
            </a:r>
          </a:p>
          <a:p>
            <a:pPr lvl="1"/>
            <a:r>
              <a:rPr lang="en-US" altLang="en-US" sz="2400" dirty="0">
                <a:latin typeface="+mj-lt"/>
              </a:rPr>
              <a:t>Of those that did, they contributed to novel adaptive radiations, including the emergence and diversification of lemurs, which only occur on Madagascar</a:t>
            </a:r>
          </a:p>
          <a:p>
            <a:pPr marL="857250" lvl="2" indent="0">
              <a:buFontTx/>
              <a:buNone/>
            </a:pPr>
            <a:endParaRPr lang="en-US" altLang="en-US" sz="600" dirty="0"/>
          </a:p>
        </p:txBody>
      </p:sp>
      <p:pic>
        <p:nvPicPr>
          <p:cNvPr id="26628" name="Picture 6">
            <a:extLst>
              <a:ext uri="{FF2B5EF4-FFF2-40B4-BE49-F238E27FC236}">
                <a16:creationId xmlns:a16="http://schemas.microsoft.com/office/drawing/2014/main" id="{BF8BB7FC-0FFB-F211-4624-6BA08B8E7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70" t="5426" r="6316" b="6847"/>
          <a:stretch>
            <a:fillRect/>
          </a:stretch>
        </p:blipFill>
        <p:spPr bwMode="auto">
          <a:xfrm>
            <a:off x="6138514" y="1892299"/>
            <a:ext cx="6007885" cy="397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5" name="Picture 1">
            <a:extLst>
              <a:ext uri="{FF2B5EF4-FFF2-40B4-BE49-F238E27FC236}">
                <a16:creationId xmlns:a16="http://schemas.microsoft.com/office/drawing/2014/main" id="{D5A52DFB-5C22-72A3-43DE-CDD740CA79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2451" y="0"/>
            <a:ext cx="9781497" cy="578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2">
            <a:extLst>
              <a:ext uri="{FF2B5EF4-FFF2-40B4-BE49-F238E27FC236}">
                <a16:creationId xmlns:a16="http://schemas.microsoft.com/office/drawing/2014/main" id="{04ECF11C-0CE3-54E4-6CCA-D0B8F4871539}"/>
              </a:ext>
            </a:extLst>
          </p:cNvPr>
          <p:cNvSpPr>
            <a:spLocks noChangeArrowheads="1"/>
          </p:cNvSpPr>
          <p:nvPr/>
        </p:nvSpPr>
        <p:spPr bwMode="auto">
          <a:xfrm>
            <a:off x="1482451" y="5781245"/>
            <a:ext cx="97814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Madagascar’s lemurs are thought to be descended from a small number of primates — possibly a single pregnant female — that rafted to the island from mainland Africa about 60 million years ago.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8">
            <a:extLst>
              <a:ext uri="{FF2B5EF4-FFF2-40B4-BE49-F238E27FC236}">
                <a16:creationId xmlns:a16="http://schemas.microsoft.com/office/drawing/2014/main" id="{48BF6D80-466C-4228-EE86-D693ABBD3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3174"/>
            <a:ext cx="5494337"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
            <a:extLst>
              <a:ext uri="{FF2B5EF4-FFF2-40B4-BE49-F238E27FC236}">
                <a16:creationId xmlns:a16="http://schemas.microsoft.com/office/drawing/2014/main" id="{ABCB9C7F-0A5F-4266-018E-F58A80F7199E}"/>
              </a:ext>
            </a:extLst>
          </p:cNvPr>
          <p:cNvPicPr>
            <a:picLocks noChangeAspect="1"/>
          </p:cNvPicPr>
          <p:nvPr/>
        </p:nvPicPr>
        <p:blipFill>
          <a:blip r:embed="rId4">
            <a:extLst>
              <a:ext uri="{28A0092B-C50C-407E-A947-70E740481C1C}">
                <a14:useLocalDpi xmlns:a14="http://schemas.microsoft.com/office/drawing/2010/main" val="0"/>
              </a:ext>
            </a:extLst>
          </a:blip>
          <a:srcRect r="56142"/>
          <a:stretch>
            <a:fillRect/>
          </a:stretch>
        </p:blipFill>
        <p:spPr bwMode="auto">
          <a:xfrm>
            <a:off x="1524000" y="3432175"/>
            <a:ext cx="2408238"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a:extLst>
              <a:ext uri="{FF2B5EF4-FFF2-40B4-BE49-F238E27FC236}">
                <a16:creationId xmlns:a16="http://schemas.microsoft.com/office/drawing/2014/main" id="{0C3B22D7-6B93-EE00-6313-55D6ACE4E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901" r="2"/>
          <a:stretch>
            <a:fillRect/>
          </a:stretch>
        </p:blipFill>
        <p:spPr bwMode="auto">
          <a:xfrm>
            <a:off x="1519238" y="2617788"/>
            <a:ext cx="1208087"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a:extLst>
              <a:ext uri="{FF2B5EF4-FFF2-40B4-BE49-F238E27FC236}">
                <a16:creationId xmlns:a16="http://schemas.microsoft.com/office/drawing/2014/main" id="{B491F094-DC70-22D4-8D54-9FFD88815DAB}"/>
              </a:ext>
            </a:extLst>
          </p:cNvPr>
          <p:cNvPicPr>
            <a:picLocks noChangeAspect="1"/>
          </p:cNvPicPr>
          <p:nvPr/>
        </p:nvPicPr>
        <p:blipFill>
          <a:blip r:embed="rId6">
            <a:extLst>
              <a:ext uri="{28A0092B-C50C-407E-A947-70E740481C1C}">
                <a14:useLocalDpi xmlns:a14="http://schemas.microsoft.com/office/drawing/2010/main" val="0"/>
              </a:ext>
            </a:extLst>
          </a:blip>
          <a:srcRect l="19189" r="14111" b="49928"/>
          <a:stretch>
            <a:fillRect/>
          </a:stretch>
        </p:blipFill>
        <p:spPr bwMode="auto">
          <a:xfrm>
            <a:off x="6303963" y="3174"/>
            <a:ext cx="4767262" cy="35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a:extLst>
              <a:ext uri="{FF2B5EF4-FFF2-40B4-BE49-F238E27FC236}">
                <a16:creationId xmlns:a16="http://schemas.microsoft.com/office/drawing/2014/main" id="{91096889-75F4-CAE8-D2EA-1A0BAF1DF50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2238" y="3432175"/>
            <a:ext cx="5868987"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a:extLst>
              <a:ext uri="{FF2B5EF4-FFF2-40B4-BE49-F238E27FC236}">
                <a16:creationId xmlns:a16="http://schemas.microsoft.com/office/drawing/2014/main" id="{12FFCF03-5B59-E368-28D2-BDB9D8E790BB}"/>
              </a:ext>
            </a:extLst>
          </p:cNvPr>
          <p:cNvPicPr>
            <a:picLocks noChangeAspect="1"/>
          </p:cNvPicPr>
          <p:nvPr/>
        </p:nvPicPr>
        <p:blipFill>
          <a:blip r:embed="rId4">
            <a:extLst>
              <a:ext uri="{28A0092B-C50C-407E-A947-70E740481C1C}">
                <a14:useLocalDpi xmlns:a14="http://schemas.microsoft.com/office/drawing/2010/main" val="0"/>
              </a:ext>
            </a:extLst>
          </a:blip>
          <a:srcRect l="76505"/>
          <a:stretch>
            <a:fillRect/>
          </a:stretch>
        </p:blipFill>
        <p:spPr bwMode="auto">
          <a:xfrm>
            <a:off x="3932238" y="3421063"/>
            <a:ext cx="128905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8">
            <a:extLst>
              <a:ext uri="{FF2B5EF4-FFF2-40B4-BE49-F238E27FC236}">
                <a16:creationId xmlns:a16="http://schemas.microsoft.com/office/drawing/2014/main" id="{B5E5F80C-E34A-23C4-B829-1BB14BAE4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77" r="9055"/>
          <a:stretch>
            <a:fillRect/>
          </a:stretch>
        </p:blipFill>
        <p:spPr bwMode="auto">
          <a:xfrm>
            <a:off x="1362982" y="3227388"/>
            <a:ext cx="4427538"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DA4587A7-2739-9E6F-960A-4C88EBFCA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632"/>
          <a:stretch>
            <a:fillRect/>
          </a:stretch>
        </p:blipFill>
        <p:spPr bwMode="auto">
          <a:xfrm>
            <a:off x="1377270" y="0"/>
            <a:ext cx="44132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a:extLst>
              <a:ext uri="{FF2B5EF4-FFF2-40B4-BE49-F238E27FC236}">
                <a16:creationId xmlns:a16="http://schemas.microsoft.com/office/drawing/2014/main" id="{71F1DCEB-3B3D-CB08-E82A-7A2802A43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514" t="12444" b="6667"/>
          <a:stretch>
            <a:fillRect/>
          </a:stretch>
        </p:blipFill>
        <p:spPr bwMode="auto">
          <a:xfrm>
            <a:off x="5790520" y="22225"/>
            <a:ext cx="4833937"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a:extLst>
              <a:ext uri="{FF2B5EF4-FFF2-40B4-BE49-F238E27FC236}">
                <a16:creationId xmlns:a16="http://schemas.microsoft.com/office/drawing/2014/main" id="{3C082791-E5E8-4428-92A7-A9969ABA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500" r="8405"/>
          <a:stretch>
            <a:fillRect/>
          </a:stretch>
        </p:blipFill>
        <p:spPr bwMode="auto">
          <a:xfrm>
            <a:off x="5790520" y="3254375"/>
            <a:ext cx="4833937"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34E1BFF-0813-AA4D-6EB7-876D20F47884}"/>
              </a:ext>
            </a:extLst>
          </p:cNvPr>
          <p:cNvSpPr>
            <a:spLocks noGrp="1" noChangeArrowheads="1"/>
          </p:cNvSpPr>
          <p:nvPr>
            <p:ph type="title"/>
          </p:nvPr>
        </p:nvSpPr>
        <p:spPr>
          <a:xfrm>
            <a:off x="658586" y="484642"/>
            <a:ext cx="6373812" cy="1143000"/>
          </a:xfrm>
        </p:spPr>
        <p:txBody>
          <a:bodyPr/>
          <a:lstStyle/>
          <a:p>
            <a:pPr>
              <a:defRPr/>
            </a:pPr>
            <a:r>
              <a:rPr lang="en-US" altLang="en-US" sz="4000" dirty="0"/>
              <a:t>Similar evolutionary outcomes on isolated islands</a:t>
            </a:r>
          </a:p>
        </p:txBody>
      </p:sp>
      <p:sp>
        <p:nvSpPr>
          <p:cNvPr id="32771" name="Content Placeholder 2">
            <a:extLst>
              <a:ext uri="{FF2B5EF4-FFF2-40B4-BE49-F238E27FC236}">
                <a16:creationId xmlns:a16="http://schemas.microsoft.com/office/drawing/2014/main" id="{B4631424-713D-3A1B-2A19-D8C16DD6C0E0}"/>
              </a:ext>
            </a:extLst>
          </p:cNvPr>
          <p:cNvSpPr>
            <a:spLocks noGrp="1"/>
          </p:cNvSpPr>
          <p:nvPr>
            <p:ph idx="1"/>
          </p:nvPr>
        </p:nvSpPr>
        <p:spPr>
          <a:xfrm>
            <a:off x="201788" y="2045333"/>
            <a:ext cx="3743195" cy="4525962"/>
          </a:xfrm>
        </p:spPr>
        <p:txBody>
          <a:bodyPr/>
          <a:lstStyle/>
          <a:p>
            <a:pPr>
              <a:defRPr/>
            </a:pPr>
            <a:r>
              <a:rPr lang="en-US" altLang="en-US" dirty="0">
                <a:latin typeface="+mj-lt"/>
              </a:rPr>
              <a:t>Loss of defenses (large predators are uncommon on small islands)</a:t>
            </a:r>
          </a:p>
          <a:p>
            <a:pPr>
              <a:defRPr/>
            </a:pPr>
            <a:r>
              <a:rPr lang="en-US" altLang="en-US" dirty="0">
                <a:latin typeface="+mj-lt"/>
              </a:rPr>
              <a:t>Larger body sizes</a:t>
            </a:r>
          </a:p>
          <a:p>
            <a:pPr>
              <a:defRPr/>
            </a:pPr>
            <a:r>
              <a:rPr lang="en-US" altLang="en-US" dirty="0">
                <a:latin typeface="+mj-lt"/>
              </a:rPr>
              <a:t>Dwarfism</a:t>
            </a:r>
          </a:p>
          <a:p>
            <a:pPr marL="0" indent="0">
              <a:buFontTx/>
              <a:buNone/>
              <a:defRPr/>
            </a:pPr>
            <a:endParaRPr lang="en-US" altLang="en-US" sz="2400" dirty="0"/>
          </a:p>
        </p:txBody>
      </p:sp>
      <p:pic>
        <p:nvPicPr>
          <p:cNvPr id="34820" name="Picture 5">
            <a:extLst>
              <a:ext uri="{FF2B5EF4-FFF2-40B4-BE49-F238E27FC236}">
                <a16:creationId xmlns:a16="http://schemas.microsoft.com/office/drawing/2014/main" id="{F314FB6A-D571-A8B0-0624-E19945A17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7" t="7224" r="6437"/>
          <a:stretch/>
        </p:blipFill>
        <p:spPr bwMode="auto">
          <a:xfrm>
            <a:off x="8045505" y="446131"/>
            <a:ext cx="4062549" cy="319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CC31D019-A6E6-7E1B-E7F1-7CC1DD893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280" y="3644537"/>
            <a:ext cx="4597774" cy="304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World's smallest chameleon with a finger">
            <a:extLst>
              <a:ext uri="{FF2B5EF4-FFF2-40B4-BE49-F238E27FC236}">
                <a16:creationId xmlns:a16="http://schemas.microsoft.com/office/drawing/2014/main" id="{159FA064-742D-3C4A-F6D8-1C37C66EC3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51" t="10642" r="27294" b="51991"/>
          <a:stretch/>
        </p:blipFill>
        <p:spPr bwMode="auto">
          <a:xfrm>
            <a:off x="4146496" y="2449284"/>
            <a:ext cx="4441371" cy="304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3951841-B0D8-0D3B-0169-12ADAE176038}"/>
              </a:ext>
            </a:extLst>
          </p:cNvPr>
          <p:cNvSpPr>
            <a:spLocks noGrp="1" noChangeArrowheads="1"/>
          </p:cNvSpPr>
          <p:nvPr>
            <p:ph type="title"/>
          </p:nvPr>
        </p:nvSpPr>
        <p:spPr>
          <a:xfrm>
            <a:off x="-104503" y="545308"/>
            <a:ext cx="6897189" cy="1143000"/>
          </a:xfrm>
        </p:spPr>
        <p:txBody>
          <a:bodyPr/>
          <a:lstStyle/>
          <a:p>
            <a:r>
              <a:rPr lang="en-US" altLang="en-US" sz="4000" dirty="0"/>
              <a:t>Island biota are very extinction-prone</a:t>
            </a:r>
          </a:p>
        </p:txBody>
      </p:sp>
      <p:sp>
        <p:nvSpPr>
          <p:cNvPr id="36867" name="Content Placeholder 2">
            <a:extLst>
              <a:ext uri="{FF2B5EF4-FFF2-40B4-BE49-F238E27FC236}">
                <a16:creationId xmlns:a16="http://schemas.microsoft.com/office/drawing/2014/main" id="{EC94CB19-EC52-0253-4253-7D43DA296F87}"/>
              </a:ext>
            </a:extLst>
          </p:cNvPr>
          <p:cNvSpPr>
            <a:spLocks noGrp="1" noChangeArrowheads="1"/>
          </p:cNvSpPr>
          <p:nvPr>
            <p:ph idx="1"/>
          </p:nvPr>
        </p:nvSpPr>
        <p:spPr>
          <a:xfrm>
            <a:off x="470263" y="1936433"/>
            <a:ext cx="6008914" cy="5195887"/>
          </a:xfrm>
        </p:spPr>
        <p:txBody>
          <a:bodyPr/>
          <a:lstStyle/>
          <a:p>
            <a:r>
              <a:rPr lang="en-US" altLang="en-US" sz="2300" dirty="0"/>
              <a:t>Differential dispersal – islands do not represent a balanced subset of the species on mainlands.</a:t>
            </a:r>
          </a:p>
          <a:p>
            <a:r>
              <a:rPr lang="en-US" altLang="en-US" sz="2300" dirty="0"/>
              <a:t>Arrival of new biota can have strong influence on island organisms</a:t>
            </a:r>
          </a:p>
          <a:p>
            <a:r>
              <a:rPr lang="en-US" altLang="en-US" sz="2300" dirty="0"/>
              <a:t>Naïve behaviors of animals on islands make them easy prey</a:t>
            </a:r>
          </a:p>
          <a:p>
            <a:r>
              <a:rPr lang="en-US" altLang="en-US" sz="2300" dirty="0"/>
              <a:t>Rats and cats have been responsible for many island extinctions</a:t>
            </a:r>
          </a:p>
          <a:p>
            <a:r>
              <a:rPr lang="en-US" altLang="en-US" sz="2300" dirty="0"/>
              <a:t>Arrival of humans to the Pacific islands caused massive die-off of nearly 1,000 flightless bird species</a:t>
            </a:r>
          </a:p>
          <a:p>
            <a:endParaRPr lang="en-US" altLang="en-US" sz="2000" dirty="0"/>
          </a:p>
        </p:txBody>
      </p:sp>
      <p:pic>
        <p:nvPicPr>
          <p:cNvPr id="2" name="Picture 1">
            <a:hlinkClick r:id="rId3"/>
            <a:extLst>
              <a:ext uri="{FF2B5EF4-FFF2-40B4-BE49-F238E27FC236}">
                <a16:creationId xmlns:a16="http://schemas.microsoft.com/office/drawing/2014/main" id="{A1AA6A3B-D212-5A39-D480-4C2E09156722}"/>
              </a:ext>
            </a:extLst>
          </p:cNvPr>
          <p:cNvPicPr>
            <a:picLocks noChangeAspect="1"/>
          </p:cNvPicPr>
          <p:nvPr/>
        </p:nvPicPr>
        <p:blipFill>
          <a:blip r:embed="rId4"/>
          <a:stretch>
            <a:fillRect/>
          </a:stretch>
        </p:blipFill>
        <p:spPr>
          <a:xfrm>
            <a:off x="6792686" y="3618413"/>
            <a:ext cx="4624251" cy="3064000"/>
          </a:xfrm>
          <a:prstGeom prst="rect">
            <a:avLst/>
          </a:prstGeom>
          <a:ln w="66675">
            <a:solidFill>
              <a:schemeClr val="accent2">
                <a:lumMod val="75000"/>
              </a:schemeClr>
            </a:solidFill>
          </a:ln>
        </p:spPr>
      </p:pic>
      <p:pic>
        <p:nvPicPr>
          <p:cNvPr id="36869" name="Picture 3">
            <a:extLst>
              <a:ext uri="{FF2B5EF4-FFF2-40B4-BE49-F238E27FC236}">
                <a16:creationId xmlns:a16="http://schemas.microsoft.com/office/drawing/2014/main" id="{FC97F06C-0728-6287-8D83-3D567A8218D4}"/>
              </a:ext>
            </a:extLst>
          </p:cNvPr>
          <p:cNvPicPr>
            <a:picLocks noChangeAspect="1"/>
          </p:cNvPicPr>
          <p:nvPr/>
        </p:nvPicPr>
        <p:blipFill>
          <a:blip r:embed="rId5">
            <a:extLst>
              <a:ext uri="{28A0092B-C50C-407E-A947-70E740481C1C}">
                <a14:useLocalDpi xmlns:a14="http://schemas.microsoft.com/office/drawing/2010/main" val="0"/>
              </a:ext>
            </a:extLst>
          </a:blip>
          <a:srcRect t="16589"/>
          <a:stretch>
            <a:fillRect/>
          </a:stretch>
        </p:blipFill>
        <p:spPr bwMode="auto">
          <a:xfrm>
            <a:off x="6713219" y="228556"/>
            <a:ext cx="4596899" cy="306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9A8D2C30-177A-8ED2-6A57-10ED67F4DA42}"/>
              </a:ext>
            </a:extLst>
          </p:cNvPr>
          <p:cNvSpPr>
            <a:spLocks noGrp="1" noChangeArrowheads="1"/>
          </p:cNvSpPr>
          <p:nvPr>
            <p:ph type="title"/>
          </p:nvPr>
        </p:nvSpPr>
        <p:spPr/>
        <p:txBody>
          <a:bodyPr/>
          <a:lstStyle/>
          <a:p>
            <a:r>
              <a:rPr lang="en-US" altLang="en-US" dirty="0"/>
              <a:t>Biotic exchanges</a:t>
            </a:r>
          </a:p>
        </p:txBody>
      </p:sp>
      <p:sp>
        <p:nvSpPr>
          <p:cNvPr id="38915" name="Content Placeholder 2">
            <a:extLst>
              <a:ext uri="{FF2B5EF4-FFF2-40B4-BE49-F238E27FC236}">
                <a16:creationId xmlns:a16="http://schemas.microsoft.com/office/drawing/2014/main" id="{5D9FA01C-EE96-75B9-0197-A825C4EEAEFC}"/>
              </a:ext>
            </a:extLst>
          </p:cNvPr>
          <p:cNvSpPr>
            <a:spLocks noGrp="1" noChangeArrowheads="1"/>
          </p:cNvSpPr>
          <p:nvPr>
            <p:ph idx="1"/>
          </p:nvPr>
        </p:nvSpPr>
        <p:spPr>
          <a:xfrm>
            <a:off x="609599" y="1600200"/>
            <a:ext cx="11238411" cy="4525963"/>
          </a:xfrm>
        </p:spPr>
        <p:txBody>
          <a:bodyPr/>
          <a:lstStyle/>
          <a:p>
            <a:r>
              <a:rPr lang="en-US" altLang="en-US" sz="2800" dirty="0"/>
              <a:t>Set up and controlled by plate tectonics and climate change</a:t>
            </a:r>
          </a:p>
          <a:p>
            <a:r>
              <a:rPr lang="en-US" altLang="en-US" sz="2800" dirty="0"/>
              <a:t>These are major dispersal events that reshape continental fauna</a:t>
            </a:r>
          </a:p>
          <a:p>
            <a:r>
              <a:rPr lang="en-US" altLang="en-US" sz="2800" dirty="0"/>
              <a:t>They altered evolutionary trajectories and shape the biodiversity we see today</a:t>
            </a:r>
          </a:p>
          <a:p>
            <a:pPr lvl="1"/>
            <a:r>
              <a:rPr lang="en-US" altLang="en-US" sz="2400" dirty="0"/>
              <a:t>Great American Biotic Interchange</a:t>
            </a:r>
          </a:p>
          <a:p>
            <a:pPr lvl="1"/>
            <a:r>
              <a:rPr lang="en-US" altLang="en-US" sz="2400" dirty="0"/>
              <a:t>Trans-Beringian Biotic Interchange </a:t>
            </a:r>
          </a:p>
          <a:p>
            <a:r>
              <a:rPr lang="en-US" altLang="en-US" sz="2800" dirty="0"/>
              <a:t>However, humans have also contributed to a massive global biotic exchanges. The Columbian Exchange (plate tectonics involved only in that it constrained where Europeans travelled to first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5">
            <a:extLst>
              <a:ext uri="{FF2B5EF4-FFF2-40B4-BE49-F238E27FC236}">
                <a16:creationId xmlns:a16="http://schemas.microsoft.com/office/drawing/2014/main" id="{E42F1DAF-F497-6123-46A7-CDEBA8DE2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8038" y="-20638"/>
            <a:ext cx="4760912"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a:extLst>
              <a:ext uri="{FF2B5EF4-FFF2-40B4-BE49-F238E27FC236}">
                <a16:creationId xmlns:a16="http://schemas.microsoft.com/office/drawing/2014/main" id="{943A5349-F902-17B8-C159-CDD5703B74DD}"/>
              </a:ext>
            </a:extLst>
          </p:cNvPr>
          <p:cNvSpPr>
            <a:spLocks noGrp="1" noChangeArrowheads="1"/>
          </p:cNvSpPr>
          <p:nvPr>
            <p:ph type="title"/>
          </p:nvPr>
        </p:nvSpPr>
        <p:spPr>
          <a:xfrm>
            <a:off x="1752600" y="261938"/>
            <a:ext cx="3878263" cy="1143000"/>
          </a:xfrm>
        </p:spPr>
        <p:txBody>
          <a:bodyPr/>
          <a:lstStyle/>
          <a:p>
            <a:r>
              <a:rPr lang="en-US" altLang="en-US" sz="3600" dirty="0"/>
              <a:t>Columbian Exchange</a:t>
            </a:r>
          </a:p>
        </p:txBody>
      </p:sp>
      <p:pic>
        <p:nvPicPr>
          <p:cNvPr id="39940" name="Picture 2">
            <a:hlinkClick r:id="rId4"/>
            <a:extLst>
              <a:ext uri="{FF2B5EF4-FFF2-40B4-BE49-F238E27FC236}">
                <a16:creationId xmlns:a16="http://schemas.microsoft.com/office/drawing/2014/main" id="{C14740BE-AC3D-F71D-60BC-8409BE8A0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001"/>
          <a:stretch>
            <a:fillRect/>
          </a:stretch>
        </p:blipFill>
        <p:spPr bwMode="auto">
          <a:xfrm>
            <a:off x="1752600" y="1762125"/>
            <a:ext cx="40767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39941" name="TextBox 2">
            <a:extLst>
              <a:ext uri="{FF2B5EF4-FFF2-40B4-BE49-F238E27FC236}">
                <a16:creationId xmlns:a16="http://schemas.microsoft.com/office/drawing/2014/main" id="{63646A8E-D57A-1517-476C-460EFFEA4FCD}"/>
              </a:ext>
            </a:extLst>
          </p:cNvPr>
          <p:cNvSpPr txBox="1">
            <a:spLocks noChangeArrowheads="1"/>
          </p:cNvSpPr>
          <p:nvPr/>
        </p:nvSpPr>
        <p:spPr bwMode="auto">
          <a:xfrm>
            <a:off x="1622425" y="5553075"/>
            <a:ext cx="4206875" cy="12001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Pigs introduced during Columbian Exchange have become feral and destructive in many locations, including North America</a:t>
            </a:r>
          </a:p>
        </p:txBody>
      </p:sp>
      <p:pic>
        <p:nvPicPr>
          <p:cNvPr id="39942" name="Picture 5">
            <a:extLst>
              <a:ext uri="{FF2B5EF4-FFF2-40B4-BE49-F238E27FC236}">
                <a16:creationId xmlns:a16="http://schemas.microsoft.com/office/drawing/2014/main" id="{E54E085C-503F-55B3-3B24-185917518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261" b="43507"/>
          <a:stretch>
            <a:fillRect/>
          </a:stretch>
        </p:blipFill>
        <p:spPr bwMode="auto">
          <a:xfrm>
            <a:off x="5907088" y="2935288"/>
            <a:ext cx="476091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4">
            <a:extLst>
              <a:ext uri="{FF2B5EF4-FFF2-40B4-BE49-F238E27FC236}">
                <a16:creationId xmlns:a16="http://schemas.microsoft.com/office/drawing/2014/main" id="{28AB1A4A-E441-066B-8271-1B004BE32AE0}"/>
              </a:ext>
            </a:extLst>
          </p:cNvPr>
          <p:cNvSpPr>
            <a:spLocks noChangeArrowheads="1"/>
          </p:cNvSpPr>
          <p:nvPr/>
        </p:nvSpPr>
        <p:spPr bwMode="auto">
          <a:xfrm>
            <a:off x="5888038" y="5553075"/>
            <a:ext cx="4778375" cy="12001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European honey bee introduced to North America when bees arrived from England in Virginia in 1622. They were known as “white man’s flies” by Native Americans</a:t>
            </a:r>
          </a:p>
        </p:txBody>
      </p:sp>
      <p:sp>
        <p:nvSpPr>
          <p:cNvPr id="39944" name="TextBox 9">
            <a:extLst>
              <a:ext uri="{FF2B5EF4-FFF2-40B4-BE49-F238E27FC236}">
                <a16:creationId xmlns:a16="http://schemas.microsoft.com/office/drawing/2014/main" id="{6A3FBD3D-FAAB-ADE4-7691-B8106B29DE9C}"/>
              </a:ext>
            </a:extLst>
          </p:cNvPr>
          <p:cNvSpPr txBox="1">
            <a:spLocks noChangeArrowheads="1"/>
          </p:cNvSpPr>
          <p:nvPr/>
        </p:nvSpPr>
        <p:spPr bwMode="auto">
          <a:xfrm>
            <a:off x="6016625" y="147638"/>
            <a:ext cx="1863725" cy="12001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Horses and cattle were introduced in NA by Europeans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513E10FC-295D-D6B4-6D11-372527CA9ADA}"/>
              </a:ext>
            </a:extLst>
          </p:cNvPr>
          <p:cNvPicPr>
            <a:picLocks noChangeAspect="1"/>
          </p:cNvPicPr>
          <p:nvPr/>
        </p:nvPicPr>
        <p:blipFill>
          <a:blip r:embed="rId3"/>
          <a:stretch>
            <a:fillRect/>
          </a:stretch>
        </p:blipFill>
        <p:spPr bwMode="auto">
          <a:xfrm>
            <a:off x="101933" y="0"/>
            <a:ext cx="1198950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8F4FF-5F47-5349-CCB8-9F29C9E4386F}"/>
              </a:ext>
            </a:extLst>
          </p:cNvPr>
          <p:cNvSpPr>
            <a:spLocks noGrp="1"/>
          </p:cNvSpPr>
          <p:nvPr>
            <p:ph type="title"/>
          </p:nvPr>
        </p:nvSpPr>
        <p:spPr>
          <a:xfrm>
            <a:off x="609599" y="295230"/>
            <a:ext cx="10898777" cy="1143000"/>
          </a:xfrm>
        </p:spPr>
        <p:txBody>
          <a:bodyPr/>
          <a:lstStyle/>
          <a:p>
            <a:pPr>
              <a:defRPr/>
            </a:pPr>
            <a:r>
              <a:rPr lang="en-US" dirty="0">
                <a:solidFill>
                  <a:schemeClr val="bg1"/>
                </a:solidFill>
                <a:latin typeface="+mn-lt"/>
                <a:ea typeface="+mn-ea"/>
                <a:cs typeface="+mn-cs"/>
              </a:rPr>
              <a:t>Proximate versus ultimate causality</a:t>
            </a:r>
          </a:p>
        </p:txBody>
      </p:sp>
      <p:sp>
        <p:nvSpPr>
          <p:cNvPr id="5123" name="Content Placeholder 2">
            <a:extLst>
              <a:ext uri="{FF2B5EF4-FFF2-40B4-BE49-F238E27FC236}">
                <a16:creationId xmlns:a16="http://schemas.microsoft.com/office/drawing/2014/main" id="{83828283-2447-F885-F029-94F1B700AECB}"/>
              </a:ext>
            </a:extLst>
          </p:cNvPr>
          <p:cNvSpPr>
            <a:spLocks noGrp="1" noChangeArrowheads="1"/>
          </p:cNvSpPr>
          <p:nvPr>
            <p:ph idx="1"/>
          </p:nvPr>
        </p:nvSpPr>
        <p:spPr>
          <a:xfrm>
            <a:off x="4200102" y="4299788"/>
            <a:ext cx="7889965" cy="4525963"/>
          </a:xfrm>
        </p:spPr>
        <p:txBody>
          <a:bodyPr/>
          <a:lstStyle/>
          <a:p>
            <a:r>
              <a:rPr lang="en-US" altLang="en-US" sz="2400" dirty="0">
                <a:solidFill>
                  <a:schemeClr val="bg1"/>
                </a:solidFill>
              </a:rPr>
              <a:t>A </a:t>
            </a:r>
            <a:r>
              <a:rPr lang="en-US" altLang="en-US" sz="2400" b="1" dirty="0">
                <a:solidFill>
                  <a:schemeClr val="bg1"/>
                </a:solidFill>
              </a:rPr>
              <a:t>proximate cause </a:t>
            </a:r>
            <a:r>
              <a:rPr lang="en-US" altLang="en-US" sz="2400" dirty="0">
                <a:solidFill>
                  <a:schemeClr val="bg1"/>
                </a:solidFill>
              </a:rPr>
              <a:t>is an event or explanation which is closest, or immediately responsible, for causing some observed outcome or pattern </a:t>
            </a:r>
          </a:p>
          <a:p>
            <a:r>
              <a:rPr lang="en-US" altLang="en-US" sz="2400" dirty="0">
                <a:solidFill>
                  <a:schemeClr val="bg1"/>
                </a:solidFill>
              </a:rPr>
              <a:t>This exists in contrast to a higher-level </a:t>
            </a:r>
            <a:r>
              <a:rPr lang="en-US" altLang="en-US" sz="2400" b="1" dirty="0">
                <a:solidFill>
                  <a:schemeClr val="bg1"/>
                </a:solidFill>
              </a:rPr>
              <a:t>ultimate cause </a:t>
            </a:r>
            <a:r>
              <a:rPr lang="en-US" altLang="en-US" sz="2400" dirty="0">
                <a:solidFill>
                  <a:schemeClr val="bg1"/>
                </a:solidFill>
              </a:rPr>
              <a:t>which is usually thought of as the "real" reason for something occurring or being present.</a:t>
            </a:r>
          </a:p>
          <a:p>
            <a:endParaRPr lang="en-US"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1E7B678-DEAE-714B-739C-07E4C3DC8EE2}"/>
              </a:ext>
            </a:extLst>
          </p:cNvPr>
          <p:cNvSpPr>
            <a:spLocks noGrp="1" noChangeArrowheads="1"/>
          </p:cNvSpPr>
          <p:nvPr>
            <p:ph type="title"/>
          </p:nvPr>
        </p:nvSpPr>
        <p:spPr>
          <a:xfrm>
            <a:off x="-52524" y="371475"/>
            <a:ext cx="5407025" cy="1143000"/>
          </a:xfrm>
        </p:spPr>
        <p:txBody>
          <a:bodyPr/>
          <a:lstStyle/>
          <a:p>
            <a:r>
              <a:rPr lang="en-US" altLang="en-US" dirty="0"/>
              <a:t>Great American Biotic Interchange</a:t>
            </a:r>
          </a:p>
        </p:txBody>
      </p:sp>
      <p:sp>
        <p:nvSpPr>
          <p:cNvPr id="41987" name="Content Placeholder 2">
            <a:extLst>
              <a:ext uri="{FF2B5EF4-FFF2-40B4-BE49-F238E27FC236}">
                <a16:creationId xmlns:a16="http://schemas.microsoft.com/office/drawing/2014/main" id="{BF8EF777-9ED8-AA1F-CFD9-F19832A49654}"/>
              </a:ext>
            </a:extLst>
          </p:cNvPr>
          <p:cNvSpPr>
            <a:spLocks noGrp="1" noChangeArrowheads="1"/>
          </p:cNvSpPr>
          <p:nvPr>
            <p:ph idx="1"/>
          </p:nvPr>
        </p:nvSpPr>
        <p:spPr>
          <a:xfrm>
            <a:off x="0" y="1960563"/>
            <a:ext cx="5354501" cy="4525962"/>
          </a:xfrm>
        </p:spPr>
        <p:txBody>
          <a:bodyPr/>
          <a:lstStyle/>
          <a:p>
            <a:r>
              <a:rPr lang="en-US" altLang="en-US" sz="2800" dirty="0">
                <a:latin typeface="+mj-lt"/>
              </a:rPr>
              <a:t>2.5 – 3.7 million years ago a land bridge connecting North America and South America along the spine of Central America formed through plate tectonics. Continents were separated for 30 million years prior</a:t>
            </a:r>
            <a:endParaRPr lang="en-US" altLang="en-US" dirty="0">
              <a:latin typeface="+mj-lt"/>
            </a:endParaRPr>
          </a:p>
          <a:p>
            <a:r>
              <a:rPr lang="en-US" altLang="en-US" sz="2800" dirty="0">
                <a:latin typeface="+mj-lt"/>
              </a:rPr>
              <a:t>Often referred to as the Panamanian land bridge or the Mesoamerican Biological Corridor</a:t>
            </a:r>
            <a:endParaRPr lang="en-US" altLang="en-US" dirty="0">
              <a:latin typeface="+mj-lt"/>
            </a:endParaRPr>
          </a:p>
        </p:txBody>
      </p:sp>
      <p:sp>
        <p:nvSpPr>
          <p:cNvPr id="2" name="Rectangle 1">
            <a:extLst>
              <a:ext uri="{FF2B5EF4-FFF2-40B4-BE49-F238E27FC236}">
                <a16:creationId xmlns:a16="http://schemas.microsoft.com/office/drawing/2014/main" id="{CCF20BF0-369B-6B4F-047D-D5F1B808F9D4}"/>
              </a:ext>
            </a:extLst>
          </p:cNvPr>
          <p:cNvSpPr/>
          <p:nvPr/>
        </p:nvSpPr>
        <p:spPr>
          <a:xfrm>
            <a:off x="8524875" y="5456238"/>
            <a:ext cx="2143125" cy="669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4" name="Group 3">
            <a:extLst>
              <a:ext uri="{FF2B5EF4-FFF2-40B4-BE49-F238E27FC236}">
                <a16:creationId xmlns:a16="http://schemas.microsoft.com/office/drawing/2014/main" id="{37FA8012-FB2A-0D3A-1275-7585F67BD2C0}"/>
              </a:ext>
            </a:extLst>
          </p:cNvPr>
          <p:cNvGrpSpPr/>
          <p:nvPr/>
        </p:nvGrpSpPr>
        <p:grpSpPr>
          <a:xfrm>
            <a:off x="5261482" y="604066"/>
            <a:ext cx="6735619" cy="5649867"/>
            <a:chOff x="5274545" y="110853"/>
            <a:chExt cx="6735619" cy="5649867"/>
          </a:xfrm>
        </p:grpSpPr>
        <p:pic>
          <p:nvPicPr>
            <p:cNvPr id="41988" name="Content Placeholder 3">
              <a:extLst>
                <a:ext uri="{FF2B5EF4-FFF2-40B4-BE49-F238E27FC236}">
                  <a16:creationId xmlns:a16="http://schemas.microsoft.com/office/drawing/2014/main" id="{0530D65B-65E7-39BA-C936-89298E9C86F8}"/>
                </a:ext>
              </a:extLst>
            </p:cNvPr>
            <p:cNvPicPr>
              <a:picLocks noChangeAspect="1"/>
            </p:cNvPicPr>
            <p:nvPr/>
          </p:nvPicPr>
          <p:blipFill>
            <a:blip r:embed="rId2">
              <a:extLst>
                <a:ext uri="{28A0092B-C50C-407E-A947-70E740481C1C}">
                  <a14:useLocalDpi xmlns:a14="http://schemas.microsoft.com/office/drawing/2010/main" val="0"/>
                </a:ext>
              </a:extLst>
            </a:blip>
            <a:srcRect b="8095"/>
            <a:stretch>
              <a:fillRect/>
            </a:stretch>
          </p:blipFill>
          <p:spPr bwMode="auto">
            <a:xfrm>
              <a:off x="5274545" y="110853"/>
              <a:ext cx="6735619" cy="534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1C85C87-01F5-BD76-085A-CA989B6EE65C}"/>
                </a:ext>
              </a:extLst>
            </p:cNvPr>
            <p:cNvSpPr/>
            <p:nvPr/>
          </p:nvSpPr>
          <p:spPr>
            <a:xfrm>
              <a:off x="9548949" y="4598126"/>
              <a:ext cx="2238102" cy="116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0D4DDC58-DCC5-95F2-A5CC-64914BCE8339}"/>
              </a:ext>
            </a:extLst>
          </p:cNvPr>
          <p:cNvPicPr>
            <a:picLocks noChangeAspect="1"/>
          </p:cNvPicPr>
          <p:nvPr/>
        </p:nvPicPr>
        <p:blipFill rotWithShape="1">
          <a:blip r:embed="rId2">
            <a:extLst>
              <a:ext uri="{28A0092B-C50C-407E-A947-70E740481C1C}">
                <a14:useLocalDpi xmlns:a14="http://schemas.microsoft.com/office/drawing/2010/main" val="0"/>
              </a:ext>
            </a:extLst>
          </a:blip>
          <a:srcRect t="11119" b="18180"/>
          <a:stretch/>
        </p:blipFill>
        <p:spPr bwMode="auto">
          <a:xfrm>
            <a:off x="-16737" y="248194"/>
            <a:ext cx="12122355" cy="644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9D3048D2-677C-1CB1-6605-D0422CCB1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 y="-8400"/>
            <a:ext cx="10104120" cy="673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a:extLst>
              <a:ext uri="{FF2B5EF4-FFF2-40B4-BE49-F238E27FC236}">
                <a16:creationId xmlns:a16="http://schemas.microsoft.com/office/drawing/2014/main" id="{9C3A7248-A10F-9B03-E390-810CD23FC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4611688"/>
            <a:ext cx="3344863"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A8C3D6E9-EDAA-2BD4-C9D7-41A8C462C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a:extLst>
              <a:ext uri="{FF2B5EF4-FFF2-40B4-BE49-F238E27FC236}">
                <a16:creationId xmlns:a16="http://schemas.microsoft.com/office/drawing/2014/main" id="{47169A26-434C-4DCB-7DFA-86DC2F15E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
            <a:ext cx="2503488"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A2325BB-5DEB-B6EF-1AEC-13D66112B40A}"/>
              </a:ext>
            </a:extLst>
          </p:cNvPr>
          <p:cNvSpPr>
            <a:spLocks noGrp="1" noChangeArrowheads="1"/>
          </p:cNvSpPr>
          <p:nvPr>
            <p:ph type="title"/>
          </p:nvPr>
        </p:nvSpPr>
        <p:spPr>
          <a:xfrm>
            <a:off x="5956662" y="274638"/>
            <a:ext cx="5625737" cy="1143000"/>
          </a:xfrm>
        </p:spPr>
        <p:txBody>
          <a:bodyPr/>
          <a:lstStyle/>
          <a:p>
            <a:r>
              <a:rPr lang="en-US" altLang="en-US" dirty="0"/>
              <a:t>Asymmetries of GABI</a:t>
            </a:r>
          </a:p>
        </p:txBody>
      </p:sp>
      <p:sp>
        <p:nvSpPr>
          <p:cNvPr id="50179" name="Content Placeholder 2">
            <a:extLst>
              <a:ext uri="{FF2B5EF4-FFF2-40B4-BE49-F238E27FC236}">
                <a16:creationId xmlns:a16="http://schemas.microsoft.com/office/drawing/2014/main" id="{AF3864D0-B8AA-7A77-0EB6-D47CCF287DBE}"/>
              </a:ext>
            </a:extLst>
          </p:cNvPr>
          <p:cNvSpPr>
            <a:spLocks noGrp="1"/>
          </p:cNvSpPr>
          <p:nvPr>
            <p:ph idx="1"/>
          </p:nvPr>
        </p:nvSpPr>
        <p:spPr>
          <a:xfrm>
            <a:off x="378823" y="378824"/>
            <a:ext cx="5717177" cy="6204538"/>
          </a:xfrm>
        </p:spPr>
        <p:txBody>
          <a:bodyPr/>
          <a:lstStyle/>
          <a:p>
            <a:pPr>
              <a:defRPr/>
            </a:pPr>
            <a:r>
              <a:rPr lang="en-US" altLang="en-US" sz="2800" dirty="0">
                <a:latin typeface="+mj-lt"/>
              </a:rPr>
              <a:t>NA invasion of SA was overall more successful. </a:t>
            </a:r>
          </a:p>
          <a:p>
            <a:pPr>
              <a:defRPr/>
            </a:pPr>
            <a:r>
              <a:rPr lang="en-US" sz="2800" dirty="0">
                <a:latin typeface="+mj-lt"/>
              </a:rPr>
              <a:t>South America had more extinctions due to influx of North American species </a:t>
            </a:r>
          </a:p>
          <a:p>
            <a:pPr>
              <a:defRPr/>
            </a:pPr>
            <a:r>
              <a:rPr lang="en-US" sz="2800" dirty="0">
                <a:latin typeface="+mj-lt"/>
              </a:rPr>
              <a:t>But many of these arriving North American genera underwent adaptive radiations in SA</a:t>
            </a:r>
          </a:p>
          <a:p>
            <a:pPr>
              <a:defRPr/>
            </a:pPr>
            <a:r>
              <a:rPr lang="en-US" sz="2800" dirty="0">
                <a:latin typeface="+mj-lt"/>
              </a:rPr>
              <a:t>Half of living South American genera today are descendants of northern immigrants.</a:t>
            </a:r>
          </a:p>
          <a:p>
            <a:pPr>
              <a:defRPr/>
            </a:pPr>
            <a:r>
              <a:rPr lang="en-US" sz="2800" dirty="0">
                <a:latin typeface="+mj-lt"/>
              </a:rPr>
              <a:t>Little diversification of SA immigrants that entered North America</a:t>
            </a:r>
          </a:p>
          <a:p>
            <a:pPr marL="0" indent="0">
              <a:buFontTx/>
              <a:buNone/>
              <a:defRPr/>
            </a:pPr>
            <a:endParaRPr lang="en-US" altLang="en-US" sz="2800" dirty="0"/>
          </a:p>
        </p:txBody>
      </p:sp>
      <p:pic>
        <p:nvPicPr>
          <p:cNvPr id="3" name="Picture 2" descr="A group of camels in a field with birds flying in the sky&#10;&#10;Description automatically generated with low confidence">
            <a:extLst>
              <a:ext uri="{FF2B5EF4-FFF2-40B4-BE49-F238E27FC236}">
                <a16:creationId xmlns:a16="http://schemas.microsoft.com/office/drawing/2014/main" id="{680AA0CD-8945-FB51-4509-0F32A5FD2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17638"/>
            <a:ext cx="6037239" cy="452596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5C6B9CAA-B50A-0785-FC5B-8AECDCE9B1D4}"/>
              </a:ext>
            </a:extLst>
          </p:cNvPr>
          <p:cNvSpPr>
            <a:spLocks noGrp="1" noChangeArrowheads="1"/>
          </p:cNvSpPr>
          <p:nvPr>
            <p:ph type="title"/>
          </p:nvPr>
        </p:nvSpPr>
        <p:spPr>
          <a:xfrm>
            <a:off x="1343344" y="304581"/>
            <a:ext cx="5943600" cy="1143000"/>
          </a:xfrm>
        </p:spPr>
        <p:txBody>
          <a:bodyPr/>
          <a:lstStyle/>
          <a:p>
            <a:r>
              <a:rPr lang="en-US" altLang="en-US" dirty="0"/>
              <a:t>SA adaptive radiations of immigrants from NA</a:t>
            </a:r>
          </a:p>
        </p:txBody>
      </p:sp>
      <p:sp>
        <p:nvSpPr>
          <p:cNvPr id="56323" name="Content Placeholder 2">
            <a:extLst>
              <a:ext uri="{FF2B5EF4-FFF2-40B4-BE49-F238E27FC236}">
                <a16:creationId xmlns:a16="http://schemas.microsoft.com/office/drawing/2014/main" id="{3B732DF4-BDBE-B210-B4C1-D3598C52F521}"/>
              </a:ext>
            </a:extLst>
          </p:cNvPr>
          <p:cNvSpPr>
            <a:spLocks noGrp="1" noChangeArrowheads="1"/>
          </p:cNvSpPr>
          <p:nvPr>
            <p:ph idx="1"/>
          </p:nvPr>
        </p:nvSpPr>
        <p:spPr>
          <a:xfrm>
            <a:off x="215900" y="1847850"/>
            <a:ext cx="5414191" cy="5010150"/>
          </a:xfrm>
        </p:spPr>
        <p:txBody>
          <a:bodyPr/>
          <a:lstStyle/>
          <a:p>
            <a:r>
              <a:rPr lang="en-US" altLang="en-US" sz="2800" dirty="0">
                <a:latin typeface="+mj-lt"/>
              </a:rPr>
              <a:t>Camels from NA radiated to became vicunas, guanacos, alpacas and llamas</a:t>
            </a:r>
          </a:p>
          <a:p>
            <a:r>
              <a:rPr lang="en-US" altLang="en-US" sz="2800" dirty="0">
                <a:latin typeface="+mj-lt"/>
              </a:rPr>
              <a:t>Muridae, a family of rodents from North America evolved explosively in South America, to become the capybara, the agouti, the coypu (nutria), the cavy (guinea pig) and the chinchilla</a:t>
            </a:r>
          </a:p>
        </p:txBody>
      </p:sp>
      <p:pic>
        <p:nvPicPr>
          <p:cNvPr id="56324" name="Picture 1">
            <a:extLst>
              <a:ext uri="{FF2B5EF4-FFF2-40B4-BE49-F238E27FC236}">
                <a16:creationId xmlns:a16="http://schemas.microsoft.com/office/drawing/2014/main" id="{C99072EA-6024-EDAA-8288-9E8BD14650BA}"/>
              </a:ext>
            </a:extLst>
          </p:cNvPr>
          <p:cNvPicPr>
            <a:picLocks noChangeAspect="1"/>
          </p:cNvPicPr>
          <p:nvPr/>
        </p:nvPicPr>
        <p:blipFill rotWithShape="1">
          <a:blip r:embed="rId3">
            <a:extLst>
              <a:ext uri="{28A0092B-C50C-407E-A947-70E740481C1C}">
                <a14:useLocalDpi xmlns:a14="http://schemas.microsoft.com/office/drawing/2010/main" val="0"/>
              </a:ext>
            </a:extLst>
          </a:blip>
          <a:srcRect t="11640" r="23568"/>
          <a:stretch/>
        </p:blipFill>
        <p:spPr bwMode="auto">
          <a:xfrm>
            <a:off x="8591053" y="-157879"/>
            <a:ext cx="3600947" cy="555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a:extLst>
              <a:ext uri="{FF2B5EF4-FFF2-40B4-BE49-F238E27FC236}">
                <a16:creationId xmlns:a16="http://schemas.microsoft.com/office/drawing/2014/main" id="{9987E9DA-FCFA-A899-D427-22A6FC2396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2834" y="4128573"/>
            <a:ext cx="3466056" cy="229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eaver in the water&#10;&#10;Description automatically generated with low confidence">
            <a:extLst>
              <a:ext uri="{FF2B5EF4-FFF2-40B4-BE49-F238E27FC236}">
                <a16:creationId xmlns:a16="http://schemas.microsoft.com/office/drawing/2014/main" id="{DE32D348-B6B0-9075-9A00-1571E9E5B15B}"/>
              </a:ext>
            </a:extLst>
          </p:cNvPr>
          <p:cNvPicPr>
            <a:picLocks noChangeAspect="1"/>
          </p:cNvPicPr>
          <p:nvPr/>
        </p:nvPicPr>
        <p:blipFill rotWithShape="1">
          <a:blip r:embed="rId5">
            <a:extLst>
              <a:ext uri="{28A0092B-C50C-407E-A947-70E740481C1C}">
                <a14:useLocalDpi xmlns:a14="http://schemas.microsoft.com/office/drawing/2010/main" val="0"/>
              </a:ext>
            </a:extLst>
          </a:blip>
          <a:srcRect l="25080" t="33524" r="7168" b="16571"/>
          <a:stretch/>
        </p:blipFill>
        <p:spPr>
          <a:xfrm>
            <a:off x="5982834" y="2341245"/>
            <a:ext cx="3562669" cy="20116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8E36BD54-B33B-03E7-D0F3-D6C8D2B18AE7}"/>
              </a:ext>
            </a:extLst>
          </p:cNvPr>
          <p:cNvSpPr>
            <a:spLocks noGrp="1" noChangeArrowheads="1"/>
          </p:cNvSpPr>
          <p:nvPr>
            <p:ph type="title"/>
          </p:nvPr>
        </p:nvSpPr>
        <p:spPr/>
        <p:txBody>
          <a:bodyPr/>
          <a:lstStyle/>
          <a:p>
            <a:r>
              <a:rPr lang="en-US" altLang="en-US" sz="4000" dirty="0"/>
              <a:t>The World Continent Hypothesis as explanation for extinctions in SA</a:t>
            </a:r>
          </a:p>
        </p:txBody>
      </p:sp>
      <p:sp>
        <p:nvSpPr>
          <p:cNvPr id="50179" name="Content Placeholder 2">
            <a:extLst>
              <a:ext uri="{FF2B5EF4-FFF2-40B4-BE49-F238E27FC236}">
                <a16:creationId xmlns:a16="http://schemas.microsoft.com/office/drawing/2014/main" id="{47019E4E-654B-64B1-AC6C-271497630F84}"/>
              </a:ext>
            </a:extLst>
          </p:cNvPr>
          <p:cNvSpPr>
            <a:spLocks noGrp="1" noChangeArrowheads="1"/>
          </p:cNvSpPr>
          <p:nvPr>
            <p:ph idx="1"/>
          </p:nvPr>
        </p:nvSpPr>
        <p:spPr>
          <a:xfrm>
            <a:off x="404949" y="1663519"/>
            <a:ext cx="11064240" cy="4525963"/>
          </a:xfrm>
        </p:spPr>
        <p:txBody>
          <a:bodyPr/>
          <a:lstStyle/>
          <a:p>
            <a:r>
              <a:rPr lang="en-US" altLang="en-US" dirty="0"/>
              <a:t>Many North American land mammals that immigrated to SA had evolved from forms that dispersed from Eurasia through the Trans-Beringian biotic exchange. </a:t>
            </a:r>
          </a:p>
          <a:p>
            <a:r>
              <a:rPr lang="en-US" altLang="en-US" dirty="0"/>
              <a:t>These cosmopolitan taxa were in more frequent competition with other species, that results in ‘arms races’ between predator and prey</a:t>
            </a:r>
          </a:p>
          <a:p>
            <a:r>
              <a:rPr lang="en-US" altLang="en-US" sz="3200" dirty="0"/>
              <a:t>South America was more of an island continent compared to NA</a:t>
            </a:r>
          </a:p>
          <a:p>
            <a:r>
              <a:rPr lang="en-US" altLang="en-US" dirty="0"/>
              <a:t>SA had</a:t>
            </a:r>
            <a:r>
              <a:rPr lang="en-US" altLang="en-US" sz="3200" dirty="0"/>
              <a:t> fewer predators and there was a loss of defense</a:t>
            </a:r>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Content Placeholder 2">
            <a:extLst>
              <a:ext uri="{FF2B5EF4-FFF2-40B4-BE49-F238E27FC236}">
                <a16:creationId xmlns:a16="http://schemas.microsoft.com/office/drawing/2014/main" id="{50E2582B-515A-4E6C-3660-588A4D9033EE}"/>
              </a:ext>
            </a:extLst>
          </p:cNvPr>
          <p:cNvSpPr>
            <a:spLocks noGrp="1" noChangeArrowheads="1"/>
          </p:cNvSpPr>
          <p:nvPr>
            <p:ph idx="1"/>
          </p:nvPr>
        </p:nvSpPr>
        <p:spPr>
          <a:xfrm>
            <a:off x="574766" y="476250"/>
            <a:ext cx="4715691" cy="6029053"/>
          </a:xfrm>
        </p:spPr>
        <p:txBody>
          <a:bodyPr/>
          <a:lstStyle/>
          <a:p>
            <a:r>
              <a:rPr lang="en-US" altLang="en-US" sz="2800" dirty="0"/>
              <a:t>Only carnivores were the  borhyaenoids of SA, a group of carnivorous marsupials (now extinct)</a:t>
            </a:r>
          </a:p>
          <a:p>
            <a:r>
              <a:rPr lang="en-US" altLang="en-US" sz="2800" dirty="0"/>
              <a:t>This led to more extinctions in SA</a:t>
            </a:r>
          </a:p>
          <a:p>
            <a:r>
              <a:rPr lang="en-US" altLang="en-US" sz="2800" dirty="0"/>
              <a:t>But this also set the stage for the successful adaptive radiation of NA immigrants in SA</a:t>
            </a:r>
          </a:p>
          <a:p>
            <a:r>
              <a:rPr lang="en-US" altLang="en-US" sz="2800" dirty="0"/>
              <a:t>Example: </a:t>
            </a:r>
            <a:r>
              <a:rPr lang="en-US" altLang="en-US" sz="2800" dirty="0">
                <a:hlinkClick r:id="rId3"/>
              </a:rPr>
              <a:t>6 species of wild cats in NA</a:t>
            </a:r>
            <a:r>
              <a:rPr lang="en-US" altLang="en-US" sz="2800" dirty="0"/>
              <a:t>, </a:t>
            </a:r>
            <a:r>
              <a:rPr lang="en-US" altLang="en-US" sz="2800" dirty="0">
                <a:hlinkClick r:id="rId4"/>
              </a:rPr>
              <a:t>12 in SA</a:t>
            </a:r>
            <a:r>
              <a:rPr lang="en-US" altLang="en-US" sz="2800" dirty="0"/>
              <a:t>.</a:t>
            </a:r>
          </a:p>
          <a:p>
            <a:endParaRPr lang="en-US" altLang="en-US" sz="2800" b="1" dirty="0"/>
          </a:p>
          <a:p>
            <a:endParaRPr lang="en-US" altLang="en-US" dirty="0"/>
          </a:p>
          <a:p>
            <a:endParaRPr lang="en-US" altLang="en-US" dirty="0"/>
          </a:p>
        </p:txBody>
      </p:sp>
      <p:pic>
        <p:nvPicPr>
          <p:cNvPr id="52227" name="Picture 2" descr="A picture containing animal, mammal, cat, standing&#10;&#10;Description automatically generated">
            <a:extLst>
              <a:ext uri="{FF2B5EF4-FFF2-40B4-BE49-F238E27FC236}">
                <a16:creationId xmlns:a16="http://schemas.microsoft.com/office/drawing/2014/main" id="{1D2984B7-44FA-02E3-2415-2D0BBA223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651" t="9915" r="11429" b="12331"/>
          <a:stretch>
            <a:fillRect/>
          </a:stretch>
        </p:blipFill>
        <p:spPr bwMode="auto">
          <a:xfrm>
            <a:off x="5474743" y="773202"/>
            <a:ext cx="6559202" cy="470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3574D898-052D-905A-3EE7-5AF7D72E9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74" y="366486"/>
            <a:ext cx="5116286" cy="633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a:extLst>
              <a:ext uri="{FF2B5EF4-FFF2-40B4-BE49-F238E27FC236}">
                <a16:creationId xmlns:a16="http://schemas.microsoft.com/office/drawing/2014/main" id="{0C2139F5-EC7B-BC43-53A7-D23B7041A4FB}"/>
              </a:ext>
            </a:extLst>
          </p:cNvPr>
          <p:cNvSpPr>
            <a:spLocks noGrp="1" noChangeArrowheads="1"/>
          </p:cNvSpPr>
          <p:nvPr>
            <p:ph type="title"/>
          </p:nvPr>
        </p:nvSpPr>
        <p:spPr>
          <a:xfrm>
            <a:off x="5656217" y="600075"/>
            <a:ext cx="6195786" cy="1143000"/>
          </a:xfrm>
        </p:spPr>
        <p:txBody>
          <a:bodyPr/>
          <a:lstStyle/>
          <a:p>
            <a:r>
              <a:rPr lang="en-US" altLang="en-US" dirty="0"/>
              <a:t>Xeric climate barrier in North America</a:t>
            </a:r>
            <a:br>
              <a:rPr lang="en-US" altLang="en-US" dirty="0"/>
            </a:br>
            <a:endParaRPr lang="en-US" altLang="en-US" dirty="0"/>
          </a:p>
        </p:txBody>
      </p:sp>
      <p:sp>
        <p:nvSpPr>
          <p:cNvPr id="54276" name="Content Placeholder 2">
            <a:extLst>
              <a:ext uri="{FF2B5EF4-FFF2-40B4-BE49-F238E27FC236}">
                <a16:creationId xmlns:a16="http://schemas.microsoft.com/office/drawing/2014/main" id="{55332EF0-8FDA-817F-E8A9-E426D9E1217B}"/>
              </a:ext>
            </a:extLst>
          </p:cNvPr>
          <p:cNvSpPr>
            <a:spLocks noGrp="1" noChangeArrowheads="1"/>
          </p:cNvSpPr>
          <p:nvPr>
            <p:ph idx="1"/>
          </p:nvPr>
        </p:nvSpPr>
        <p:spPr>
          <a:xfrm>
            <a:off x="6096000" y="1965552"/>
            <a:ext cx="5529943" cy="4525962"/>
          </a:xfrm>
        </p:spPr>
        <p:txBody>
          <a:bodyPr/>
          <a:lstStyle/>
          <a:p>
            <a:r>
              <a:rPr lang="en-US" altLang="en-US" sz="2800" dirty="0"/>
              <a:t>North moving immigrants from SA met with deserts in northern Mexico</a:t>
            </a:r>
          </a:p>
          <a:p>
            <a:r>
              <a:rPr lang="en-US" altLang="en-US" sz="2800" dirty="0"/>
              <a:t>These limited immigration into NA</a:t>
            </a:r>
          </a:p>
          <a:p>
            <a:r>
              <a:rPr lang="en-US" altLang="en-US" sz="2800" dirty="0"/>
              <a:t>While in the reverse direction, NA mammals encountered wetter conditions</a:t>
            </a:r>
            <a:endParaRPr lang="en-US" altLang="en-US" dirty="0"/>
          </a:p>
          <a:p>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7AADED03-EF1D-7F98-C21F-6EDFF451F580}"/>
              </a:ext>
            </a:extLst>
          </p:cNvPr>
          <p:cNvSpPr>
            <a:spLocks noGrp="1" noChangeArrowheads="1"/>
          </p:cNvSpPr>
          <p:nvPr>
            <p:ph type="title"/>
          </p:nvPr>
        </p:nvSpPr>
        <p:spPr/>
        <p:txBody>
          <a:bodyPr/>
          <a:lstStyle/>
          <a:p>
            <a:r>
              <a:rPr lang="en-US" altLang="en-US" dirty="0"/>
              <a:t>The GABI was not a simple drop of the drawbridge</a:t>
            </a:r>
          </a:p>
        </p:txBody>
      </p:sp>
      <p:sp>
        <p:nvSpPr>
          <p:cNvPr id="58371" name="Content Placeholder 2">
            <a:extLst>
              <a:ext uri="{FF2B5EF4-FFF2-40B4-BE49-F238E27FC236}">
                <a16:creationId xmlns:a16="http://schemas.microsoft.com/office/drawing/2014/main" id="{B7D0273C-8676-D4C5-EE3E-22BC1B0927BC}"/>
              </a:ext>
            </a:extLst>
          </p:cNvPr>
          <p:cNvSpPr>
            <a:spLocks noGrp="1" noChangeArrowheads="1"/>
          </p:cNvSpPr>
          <p:nvPr>
            <p:ph idx="1"/>
          </p:nvPr>
        </p:nvSpPr>
        <p:spPr>
          <a:xfrm>
            <a:off x="609600" y="1825625"/>
            <a:ext cx="5935663" cy="4525963"/>
          </a:xfrm>
        </p:spPr>
        <p:txBody>
          <a:bodyPr/>
          <a:lstStyle/>
          <a:p>
            <a:r>
              <a:rPr lang="en-US" altLang="en-US" sz="2800" dirty="0"/>
              <a:t>Several distinct migrational pulses between Americas going back to 23-20 million years ago</a:t>
            </a:r>
          </a:p>
          <a:p>
            <a:r>
              <a:rPr lang="en-US" altLang="en-US" sz="2800" dirty="0"/>
              <a:t>Nature of interchange depends not only on the separation between habitats, but on dispersal properties of plants and animals.</a:t>
            </a:r>
          </a:p>
        </p:txBody>
      </p:sp>
      <p:pic>
        <p:nvPicPr>
          <p:cNvPr id="58372" name="Picture 1">
            <a:extLst>
              <a:ext uri="{FF2B5EF4-FFF2-40B4-BE49-F238E27FC236}">
                <a16:creationId xmlns:a16="http://schemas.microsoft.com/office/drawing/2014/main" id="{49EE4E34-FDED-BA8D-7765-731FAB5754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5263" y="1825625"/>
            <a:ext cx="5444838" cy="395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DEA03C4B-C7B0-4BD8-190F-B8BB2C03AE3C}"/>
              </a:ext>
            </a:extLst>
          </p:cNvPr>
          <p:cNvSpPr>
            <a:spLocks noGrp="1" noChangeArrowheads="1"/>
          </p:cNvSpPr>
          <p:nvPr>
            <p:ph type="title"/>
          </p:nvPr>
        </p:nvSpPr>
        <p:spPr>
          <a:xfrm>
            <a:off x="6318069" y="522833"/>
            <a:ext cx="5161895" cy="1143000"/>
          </a:xfrm>
        </p:spPr>
        <p:txBody>
          <a:bodyPr/>
          <a:lstStyle/>
          <a:p>
            <a:r>
              <a:rPr lang="en-US" altLang="en-US" dirty="0">
                <a:solidFill>
                  <a:schemeClr val="tx1"/>
                </a:solidFill>
              </a:rPr>
              <a:t>Why did the ship hit the rock?</a:t>
            </a:r>
            <a:endParaRPr lang="en-US" altLang="en-US" dirty="0"/>
          </a:p>
        </p:txBody>
      </p:sp>
      <p:sp>
        <p:nvSpPr>
          <p:cNvPr id="7171" name="Content Placeholder 2">
            <a:extLst>
              <a:ext uri="{FF2B5EF4-FFF2-40B4-BE49-F238E27FC236}">
                <a16:creationId xmlns:a16="http://schemas.microsoft.com/office/drawing/2014/main" id="{F4816016-6176-BF1D-EF0A-F034802A6854}"/>
              </a:ext>
            </a:extLst>
          </p:cNvPr>
          <p:cNvSpPr>
            <a:spLocks noGrp="1" noChangeArrowheads="1"/>
          </p:cNvSpPr>
          <p:nvPr>
            <p:ph idx="1"/>
          </p:nvPr>
        </p:nvSpPr>
        <p:spPr>
          <a:xfrm>
            <a:off x="330926" y="849086"/>
            <a:ext cx="5765074" cy="7606293"/>
          </a:xfrm>
        </p:spPr>
        <p:txBody>
          <a:bodyPr/>
          <a:lstStyle/>
          <a:p>
            <a:r>
              <a:rPr lang="en-US" altLang="en-US" sz="2800" i="1" dirty="0"/>
              <a:t>Proximate cause: </a:t>
            </a:r>
            <a:r>
              <a:rPr lang="en-US" altLang="en-US" sz="2800" dirty="0"/>
              <a:t>Because the ship failed to change course to avoid it. </a:t>
            </a:r>
          </a:p>
          <a:p>
            <a:r>
              <a:rPr lang="en-US" altLang="en-US" sz="2800" i="1" dirty="0"/>
              <a:t>Ultimate cause: </a:t>
            </a:r>
            <a:r>
              <a:rPr lang="en-US" altLang="en-US" sz="2800" dirty="0"/>
              <a:t>Because the ship was under autopilot and the autopilot received bad data from the GPS. </a:t>
            </a:r>
          </a:p>
          <a:p>
            <a:r>
              <a:rPr lang="en-US" altLang="en-US" sz="2800" dirty="0"/>
              <a:t>Separating proximate from ultimate causations frequently leads to better understandings of the events and systems their relationships.</a:t>
            </a:r>
          </a:p>
        </p:txBody>
      </p:sp>
      <p:pic>
        <p:nvPicPr>
          <p:cNvPr id="5" name="Picture 4" descr="A picture containing outdoor, water, boat, transport&#10;&#10;Description automatically generated">
            <a:extLst>
              <a:ext uri="{FF2B5EF4-FFF2-40B4-BE49-F238E27FC236}">
                <a16:creationId xmlns:a16="http://schemas.microsoft.com/office/drawing/2014/main" id="{781AA566-D2B5-27F5-6715-7F649D40F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481" y="2409651"/>
            <a:ext cx="5161895" cy="345557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27C8C1DB-6E83-4B4B-5648-CA0FA2249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44" b="8186"/>
          <a:stretch>
            <a:fillRect/>
          </a:stretch>
        </p:blipFill>
        <p:spPr bwMode="auto">
          <a:xfrm>
            <a:off x="1524000" y="1363663"/>
            <a:ext cx="90233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1">
            <a:extLst>
              <a:ext uri="{FF2B5EF4-FFF2-40B4-BE49-F238E27FC236}">
                <a16:creationId xmlns:a16="http://schemas.microsoft.com/office/drawing/2014/main" id="{D191B724-9497-AD5B-5445-0A086868923A}"/>
              </a:ext>
            </a:extLst>
          </p:cNvPr>
          <p:cNvSpPr txBox="1">
            <a:spLocks noChangeArrowheads="1"/>
          </p:cNvSpPr>
          <p:nvPr/>
        </p:nvSpPr>
        <p:spPr bwMode="auto">
          <a:xfrm>
            <a:off x="1593850" y="5546725"/>
            <a:ext cx="89535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Arrival time of plants and animals into North America from South America. Note the </a:t>
            </a:r>
          </a:p>
          <a:p>
            <a:pPr>
              <a:spcBef>
                <a:spcPct val="0"/>
              </a:spcBef>
              <a:buFontTx/>
              <a:buNone/>
            </a:pPr>
            <a:r>
              <a:rPr lang="en-US" altLang="en-US" sz="1800" dirty="0"/>
              <a:t>earlier time for some plants, those that were able to disperse across the ocean before</a:t>
            </a:r>
          </a:p>
          <a:p>
            <a:pPr>
              <a:spcBef>
                <a:spcPct val="0"/>
              </a:spcBef>
              <a:buFontTx/>
              <a:buNone/>
            </a:pPr>
            <a:r>
              <a:rPr lang="en-US" altLang="en-US" sz="1800" dirty="0"/>
              <a:t>the isthmus became completely above sea level. A few animal families arrived early too because of their dispersal abilities</a:t>
            </a:r>
          </a:p>
        </p:txBody>
      </p:sp>
      <p:sp>
        <p:nvSpPr>
          <p:cNvPr id="59396" name="Title 1">
            <a:extLst>
              <a:ext uri="{FF2B5EF4-FFF2-40B4-BE49-F238E27FC236}">
                <a16:creationId xmlns:a16="http://schemas.microsoft.com/office/drawing/2014/main" id="{1796665B-4672-9269-4998-AB0A6B4CBDFB}"/>
              </a:ext>
            </a:extLst>
          </p:cNvPr>
          <p:cNvSpPr>
            <a:spLocks noGrp="1" noChangeArrowheads="1"/>
          </p:cNvSpPr>
          <p:nvPr>
            <p:ph type="title"/>
          </p:nvPr>
        </p:nvSpPr>
        <p:spPr>
          <a:xfrm>
            <a:off x="2071688" y="85725"/>
            <a:ext cx="8229600" cy="1143000"/>
          </a:xfrm>
        </p:spPr>
        <p:txBody>
          <a:bodyPr/>
          <a:lstStyle/>
          <a:p>
            <a:r>
              <a:rPr lang="en-US" altLang="en-US" dirty="0"/>
              <a:t>Wider range of arrival times of immigrants going from SA to 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Content Placeholder 3">
            <a:extLst>
              <a:ext uri="{FF2B5EF4-FFF2-40B4-BE49-F238E27FC236}">
                <a16:creationId xmlns:a16="http://schemas.microsoft.com/office/drawing/2014/main" id="{95794C91-B85F-2D23-3213-92FCFBBA1F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20934" y="108744"/>
            <a:ext cx="5276850" cy="664051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67A8662E-8CDD-A91B-5F08-BC48C747086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5463" y="288925"/>
            <a:ext cx="8620125" cy="5041900"/>
          </a:xfrm>
        </p:spPr>
      </p:pic>
      <p:sp>
        <p:nvSpPr>
          <p:cNvPr id="62467" name="Rectangle 3">
            <a:extLst>
              <a:ext uri="{FF2B5EF4-FFF2-40B4-BE49-F238E27FC236}">
                <a16:creationId xmlns:a16="http://schemas.microsoft.com/office/drawing/2014/main" id="{112AF026-E73A-6724-E42C-11FFDDDE6E10}"/>
              </a:ext>
            </a:extLst>
          </p:cNvPr>
          <p:cNvSpPr>
            <a:spLocks noChangeArrowheads="1"/>
          </p:cNvSpPr>
          <p:nvPr/>
        </p:nvSpPr>
        <p:spPr bwMode="auto">
          <a:xfrm>
            <a:off x="1795463" y="5441950"/>
            <a:ext cx="8620125"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t>The armadillo is SA in origin and eventually became established in both North and South America. It has been slowly migrating northward.</a:t>
            </a:r>
            <a:endParaRPr lang="en-US" altLang="en-US" sz="3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14" name="Picture 2" descr="armadillodistribution">
            <a:extLst>
              <a:ext uri="{FF2B5EF4-FFF2-40B4-BE49-F238E27FC236}">
                <a16:creationId xmlns:a16="http://schemas.microsoft.com/office/drawing/2014/main" id="{43BEF4EC-2DF0-E81F-018D-5DFA5B8AF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71" y="-15560"/>
            <a:ext cx="8490858" cy="686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Content Placeholder 3">
            <a:extLst>
              <a:ext uri="{FF2B5EF4-FFF2-40B4-BE49-F238E27FC236}">
                <a16:creationId xmlns:a16="http://schemas.microsoft.com/office/drawing/2014/main" id="{F98F723B-11AC-E56C-F3C8-DB0835154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3891" y="106556"/>
            <a:ext cx="9862154" cy="66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Content Placeholder 3">
            <a:extLst>
              <a:ext uri="{FF2B5EF4-FFF2-40B4-BE49-F238E27FC236}">
                <a16:creationId xmlns:a16="http://schemas.microsoft.com/office/drawing/2014/main" id="{2A95F844-EE21-2AD9-4CE6-D6D77ED6EF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9271" y="0"/>
            <a:ext cx="7893458" cy="6852401"/>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Title 1">
            <a:extLst>
              <a:ext uri="{FF2B5EF4-FFF2-40B4-BE49-F238E27FC236}">
                <a16:creationId xmlns:a16="http://schemas.microsoft.com/office/drawing/2014/main" id="{BE6EDDCF-999D-D6D8-DB9C-2A86ADFEFE4D}"/>
              </a:ext>
            </a:extLst>
          </p:cNvPr>
          <p:cNvSpPr>
            <a:spLocks noGrp="1" noChangeArrowheads="1"/>
          </p:cNvSpPr>
          <p:nvPr>
            <p:ph type="title"/>
          </p:nvPr>
        </p:nvSpPr>
        <p:spPr>
          <a:xfrm>
            <a:off x="287383" y="274638"/>
            <a:ext cx="6021342" cy="1143000"/>
          </a:xfrm>
        </p:spPr>
        <p:txBody>
          <a:bodyPr/>
          <a:lstStyle/>
          <a:p>
            <a:r>
              <a:rPr lang="en-US" altLang="en-US" sz="3900" dirty="0"/>
              <a:t>Placental vs marsupial mammals</a:t>
            </a:r>
          </a:p>
        </p:txBody>
      </p:sp>
      <p:sp>
        <p:nvSpPr>
          <p:cNvPr id="69634" name="Content Placeholder 2">
            <a:extLst>
              <a:ext uri="{FF2B5EF4-FFF2-40B4-BE49-F238E27FC236}">
                <a16:creationId xmlns:a16="http://schemas.microsoft.com/office/drawing/2014/main" id="{237A6515-91BF-B3C1-FEDC-63CCFB638A99}"/>
              </a:ext>
            </a:extLst>
          </p:cNvPr>
          <p:cNvSpPr>
            <a:spLocks noGrp="1" noChangeArrowheads="1"/>
          </p:cNvSpPr>
          <p:nvPr>
            <p:ph idx="1"/>
          </p:nvPr>
        </p:nvSpPr>
        <p:spPr>
          <a:xfrm>
            <a:off x="287383" y="1727835"/>
            <a:ext cx="5778455" cy="4886325"/>
          </a:xfrm>
        </p:spPr>
        <p:txBody>
          <a:bodyPr/>
          <a:lstStyle/>
          <a:p>
            <a:r>
              <a:rPr lang="en-US" altLang="en-US" sz="2600" dirty="0"/>
              <a:t>Marsupials first evolved in North America during Cretaceous (100 mya)</a:t>
            </a:r>
          </a:p>
          <a:p>
            <a:r>
              <a:rPr lang="en-US" altLang="en-US" sz="2600" dirty="0"/>
              <a:t>Europe, Asia, North Africa colonized (but eventually went extinct) </a:t>
            </a:r>
          </a:p>
          <a:p>
            <a:r>
              <a:rPr lang="en-US" altLang="en-US" sz="2600" dirty="0"/>
              <a:t>Dispersed through the landmass comprising S America, Australia, Antarctica</a:t>
            </a:r>
          </a:p>
          <a:p>
            <a:r>
              <a:rPr lang="en-US" altLang="en-US" sz="2600" dirty="0"/>
              <a:t>Marsupials underwent adaptive radiation in Australia as it became isolated due to plate tectonics</a:t>
            </a:r>
          </a:p>
          <a:p>
            <a:endParaRPr lang="en-US" altLang="en-US" sz="2800" dirty="0"/>
          </a:p>
          <a:p>
            <a:endParaRPr lang="en-US" altLang="en-US" sz="2400" dirty="0"/>
          </a:p>
        </p:txBody>
      </p:sp>
      <p:pic>
        <p:nvPicPr>
          <p:cNvPr id="69636" name="Picture 8">
            <a:extLst>
              <a:ext uri="{FF2B5EF4-FFF2-40B4-BE49-F238E27FC236}">
                <a16:creationId xmlns:a16="http://schemas.microsoft.com/office/drawing/2014/main" id="{AEBA2BA2-51BC-92B1-D552-646296DCC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4584700"/>
            <a:ext cx="453548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a:extLst>
              <a:ext uri="{FF2B5EF4-FFF2-40B4-BE49-F238E27FC236}">
                <a16:creationId xmlns:a16="http://schemas.microsoft.com/office/drawing/2014/main" id="{512811A5-746B-C8AA-A6AF-84D2915903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1400" y="0"/>
            <a:ext cx="4546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a:extLst>
              <a:ext uri="{FF2B5EF4-FFF2-40B4-BE49-F238E27FC236}">
                <a16:creationId xmlns:a16="http://schemas.microsoft.com/office/drawing/2014/main" id="{24814190-D4AD-567D-E9F0-513AD85C3EC9}"/>
              </a:ext>
            </a:extLst>
          </p:cNvPr>
          <p:cNvPicPr>
            <a:picLocks noChangeAspect="1"/>
          </p:cNvPicPr>
          <p:nvPr/>
        </p:nvPicPr>
        <p:blipFill>
          <a:blip r:embed="rId5">
            <a:extLst>
              <a:ext uri="{28A0092B-C50C-407E-A947-70E740481C1C}">
                <a14:useLocalDpi xmlns:a14="http://schemas.microsoft.com/office/drawing/2010/main" val="0"/>
              </a:ext>
            </a:extLst>
          </a:blip>
          <a:srcRect b="19508"/>
          <a:stretch>
            <a:fillRect/>
          </a:stretch>
        </p:blipFill>
        <p:spPr bwMode="auto">
          <a:xfrm>
            <a:off x="6121400" y="2525713"/>
            <a:ext cx="454660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Content Placeholder 2">
            <a:extLst>
              <a:ext uri="{FF2B5EF4-FFF2-40B4-BE49-F238E27FC236}">
                <a16:creationId xmlns:a16="http://schemas.microsoft.com/office/drawing/2014/main" id="{78056A83-4F9E-04F0-E042-C064F8917A91}"/>
              </a:ext>
            </a:extLst>
          </p:cNvPr>
          <p:cNvSpPr>
            <a:spLocks noGrp="1" noChangeArrowheads="1"/>
          </p:cNvSpPr>
          <p:nvPr>
            <p:ph idx="1"/>
          </p:nvPr>
        </p:nvSpPr>
        <p:spPr>
          <a:xfrm>
            <a:off x="182880" y="266700"/>
            <a:ext cx="6322695" cy="6353175"/>
          </a:xfrm>
        </p:spPr>
        <p:txBody>
          <a:bodyPr/>
          <a:lstStyle/>
          <a:p>
            <a:r>
              <a:rPr lang="en-US" altLang="en-US" sz="2400" dirty="0"/>
              <a:t>Placentals outcompeted and replace all marsupials in NA</a:t>
            </a:r>
          </a:p>
          <a:p>
            <a:r>
              <a:rPr lang="en-US" altLang="en-US" sz="2400" dirty="0"/>
              <a:t>Many SA marsupials outcompeted by NA placentals during GABI</a:t>
            </a:r>
          </a:p>
          <a:p>
            <a:r>
              <a:rPr lang="en-US" altLang="en-US" sz="2400" dirty="0"/>
              <a:t>Three way tie:  </a:t>
            </a:r>
          </a:p>
          <a:p>
            <a:pPr lvl="1"/>
            <a:r>
              <a:rPr lang="en-US" altLang="en-US" sz="2000" dirty="0"/>
              <a:t>Placentals won in NA, </a:t>
            </a:r>
          </a:p>
          <a:p>
            <a:pPr lvl="1"/>
            <a:r>
              <a:rPr lang="en-US" altLang="en-US" sz="2000" dirty="0"/>
              <a:t>Marsupials and placentals tied in SA </a:t>
            </a:r>
          </a:p>
          <a:p>
            <a:pPr lvl="1"/>
            <a:r>
              <a:rPr lang="en-US" altLang="en-US" sz="2000" dirty="0"/>
              <a:t>Marsupials won in Australia</a:t>
            </a:r>
          </a:p>
          <a:p>
            <a:r>
              <a:rPr lang="en-US" altLang="en-US" sz="2400" dirty="0"/>
              <a:t>335 marsupial species today</a:t>
            </a:r>
          </a:p>
          <a:p>
            <a:r>
              <a:rPr lang="en-US" altLang="en-US" sz="2400" dirty="0"/>
              <a:t>70% in Australia-New Guinea, the remaining species are in Central and South America, </a:t>
            </a:r>
            <a:r>
              <a:rPr lang="en-US" altLang="en-US" sz="2400" b="1" dirty="0"/>
              <a:t>but only one in North America, north of Mexico.</a:t>
            </a:r>
          </a:p>
          <a:p>
            <a:r>
              <a:rPr lang="en-US" altLang="en-US" sz="2400" dirty="0"/>
              <a:t>Opossum dispersed back into N. America during GABI</a:t>
            </a:r>
          </a:p>
          <a:p>
            <a:endParaRPr lang="en-US" altLang="en-US" sz="2000" dirty="0"/>
          </a:p>
          <a:p>
            <a:endParaRPr lang="en-US" altLang="en-US" sz="2000" dirty="0"/>
          </a:p>
          <a:p>
            <a:endParaRPr lang="en-US" altLang="en-US" sz="1900" dirty="0"/>
          </a:p>
        </p:txBody>
      </p:sp>
      <p:pic>
        <p:nvPicPr>
          <p:cNvPr id="71683" name="Picture 5">
            <a:extLst>
              <a:ext uri="{FF2B5EF4-FFF2-40B4-BE49-F238E27FC236}">
                <a16:creationId xmlns:a16="http://schemas.microsoft.com/office/drawing/2014/main" id="{83B9A528-A044-88FC-9B63-484F687DD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600" y="0"/>
            <a:ext cx="39624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a:extLst>
              <a:ext uri="{FF2B5EF4-FFF2-40B4-BE49-F238E27FC236}">
                <a16:creationId xmlns:a16="http://schemas.microsoft.com/office/drawing/2014/main" id="{D10C7C2B-AEE0-667B-D542-D1B4B61FE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66"/>
          <a:stretch>
            <a:fillRect/>
          </a:stretch>
        </p:blipFill>
        <p:spPr bwMode="auto">
          <a:xfrm>
            <a:off x="6592887" y="3316692"/>
            <a:ext cx="4021137" cy="358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182C-0532-34FA-A35A-749E65D23F96}"/>
              </a:ext>
            </a:extLst>
          </p:cNvPr>
          <p:cNvSpPr>
            <a:spLocks noGrp="1"/>
          </p:cNvSpPr>
          <p:nvPr>
            <p:ph idx="1"/>
          </p:nvPr>
        </p:nvSpPr>
        <p:spPr>
          <a:xfrm>
            <a:off x="609600" y="409074"/>
            <a:ext cx="7499684" cy="6160168"/>
          </a:xfrm>
        </p:spPr>
        <p:txBody>
          <a:bodyPr/>
          <a:lstStyle/>
          <a:p>
            <a:r>
              <a:rPr lang="en-US" sz="2700" dirty="0"/>
              <a:t>Didelphis absent from N America until the late Pleistocene </a:t>
            </a:r>
            <a:r>
              <a:rPr lang="en-US" sz="2700" dirty="0" err="1"/>
              <a:t>approx</a:t>
            </a:r>
            <a:r>
              <a:rPr lang="en-US" sz="2700" dirty="0"/>
              <a:t> 1 </a:t>
            </a:r>
            <a:r>
              <a:rPr lang="en-US" sz="2700" dirty="0" err="1"/>
              <a:t>mya</a:t>
            </a:r>
            <a:r>
              <a:rPr lang="en-US" sz="2700" dirty="0"/>
              <a:t>.</a:t>
            </a:r>
          </a:p>
          <a:p>
            <a:r>
              <a:rPr lang="en-US" sz="2700" i="1" dirty="0"/>
              <a:t>Didelphis </a:t>
            </a:r>
            <a:r>
              <a:rPr lang="en-US" sz="2700" dirty="0"/>
              <a:t>was the last mammalian genus to arrive in North America, and is only one of three genera (along with armadillo, </a:t>
            </a:r>
            <a:r>
              <a:rPr lang="en-US" sz="2700" i="1" dirty="0" err="1"/>
              <a:t>Dasypus</a:t>
            </a:r>
            <a:r>
              <a:rPr lang="en-US" sz="2700" i="1" dirty="0"/>
              <a:t> </a:t>
            </a:r>
            <a:r>
              <a:rPr lang="en-US" sz="2700" dirty="0"/>
              <a:t>and porcupine, </a:t>
            </a:r>
            <a:r>
              <a:rPr lang="en-US" sz="2700" i="1" dirty="0" err="1"/>
              <a:t>Erethizon</a:t>
            </a:r>
            <a:r>
              <a:rPr lang="en-US" sz="2700" dirty="0"/>
              <a:t>) that arrived from SA during GABI still found in NA</a:t>
            </a:r>
          </a:p>
          <a:p>
            <a:r>
              <a:rPr lang="en-US" sz="2700" dirty="0"/>
              <a:t>First records of </a:t>
            </a:r>
            <a:r>
              <a:rPr lang="en-US" sz="2700" i="1" dirty="0"/>
              <a:t>Didelphis virginiana</a:t>
            </a:r>
            <a:r>
              <a:rPr lang="en-US" sz="2700" dirty="0"/>
              <a:t> come from central-southeastern fauna in Florida, approximately 600,000 years ago. </a:t>
            </a:r>
          </a:p>
          <a:p>
            <a:r>
              <a:rPr lang="en-US" sz="2700" i="1" dirty="0"/>
              <a:t>Didelphis virginiana</a:t>
            </a:r>
            <a:r>
              <a:rPr lang="en-US" sz="2700" dirty="0"/>
              <a:t> evolved from Central American species earlier in the Pleistocene and dispersed to temperate North America due to their ability to live in colder climates</a:t>
            </a:r>
          </a:p>
        </p:txBody>
      </p:sp>
      <p:pic>
        <p:nvPicPr>
          <p:cNvPr id="5" name="Picture 4" descr="A map of the continent&#10;&#10;Description automatically generated">
            <a:extLst>
              <a:ext uri="{FF2B5EF4-FFF2-40B4-BE49-F238E27FC236}">
                <a16:creationId xmlns:a16="http://schemas.microsoft.com/office/drawing/2014/main" id="{BE46B03B-40D4-407F-CFD9-BA39276F6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136" y="2512096"/>
            <a:ext cx="3504495" cy="4292249"/>
          </a:xfrm>
          <a:prstGeom prst="rect">
            <a:avLst/>
          </a:prstGeom>
        </p:spPr>
      </p:pic>
      <p:pic>
        <p:nvPicPr>
          <p:cNvPr id="7" name="Picture 6">
            <a:extLst>
              <a:ext uri="{FF2B5EF4-FFF2-40B4-BE49-F238E27FC236}">
                <a16:creationId xmlns:a16="http://schemas.microsoft.com/office/drawing/2014/main" id="{69EEEBFF-9472-1BFD-EA29-891B3B99D622}"/>
              </a:ext>
            </a:extLst>
          </p:cNvPr>
          <p:cNvPicPr>
            <a:picLocks noChangeAspect="1"/>
          </p:cNvPicPr>
          <p:nvPr/>
        </p:nvPicPr>
        <p:blipFill>
          <a:blip r:embed="rId4"/>
          <a:stretch>
            <a:fillRect/>
          </a:stretch>
        </p:blipFill>
        <p:spPr>
          <a:xfrm>
            <a:off x="8166136" y="214064"/>
            <a:ext cx="3299959" cy="2308717"/>
          </a:xfrm>
          <a:prstGeom prst="rect">
            <a:avLst/>
          </a:prstGeom>
        </p:spPr>
      </p:pic>
    </p:spTree>
    <p:extLst>
      <p:ext uri="{BB962C8B-B14F-4D97-AF65-F5344CB8AC3E}">
        <p14:creationId xmlns:p14="http://schemas.microsoft.com/office/powerpoint/2010/main" val="659986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18122E-0EDC-3FF7-1D74-B17D292000EE}"/>
              </a:ext>
            </a:extLst>
          </p:cNvPr>
          <p:cNvPicPr>
            <a:picLocks noGrp="1" noChangeAspect="1"/>
          </p:cNvPicPr>
          <p:nvPr>
            <p:ph idx="1"/>
          </p:nvPr>
        </p:nvPicPr>
        <p:blipFill rotWithShape="1">
          <a:blip r:embed="rId2"/>
          <a:srcRect l="12598"/>
          <a:stretch/>
        </p:blipFill>
        <p:spPr>
          <a:xfrm>
            <a:off x="-1" y="962525"/>
            <a:ext cx="5889163" cy="4656221"/>
          </a:xfrm>
        </p:spPr>
      </p:pic>
      <p:pic>
        <p:nvPicPr>
          <p:cNvPr id="7" name="Picture 6" descr="A possum standing on leaves&#10;&#10;Description automatically generated">
            <a:extLst>
              <a:ext uri="{FF2B5EF4-FFF2-40B4-BE49-F238E27FC236}">
                <a16:creationId xmlns:a16="http://schemas.microsoft.com/office/drawing/2014/main" id="{57206761-0CFB-6691-0BEF-142BBED69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163" y="962525"/>
            <a:ext cx="6302837" cy="4656221"/>
          </a:xfrm>
          <a:prstGeom prst="rect">
            <a:avLst/>
          </a:prstGeom>
        </p:spPr>
      </p:pic>
    </p:spTree>
    <p:extLst>
      <p:ext uri="{BB962C8B-B14F-4D97-AF65-F5344CB8AC3E}">
        <p14:creationId xmlns:p14="http://schemas.microsoft.com/office/powerpoint/2010/main" val="3111314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82CAB6-F586-3F0A-2244-3C09E578D350}"/>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672" y="103132"/>
            <a:ext cx="11132656" cy="6754868"/>
          </a:xfrm>
        </p:spPr>
      </p:pic>
    </p:spTree>
    <p:extLst>
      <p:ext uri="{BB962C8B-B14F-4D97-AF65-F5344CB8AC3E}">
        <p14:creationId xmlns:p14="http://schemas.microsoft.com/office/powerpoint/2010/main" val="2594637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3">
            <a:extLst>
              <a:ext uri="{FF2B5EF4-FFF2-40B4-BE49-F238E27FC236}">
                <a16:creationId xmlns:a16="http://schemas.microsoft.com/office/drawing/2014/main" id="{39685268-8402-B067-6870-3BE7D335A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709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a:extLst>
              <a:ext uri="{FF2B5EF4-FFF2-40B4-BE49-F238E27FC236}">
                <a16:creationId xmlns:a16="http://schemas.microsoft.com/office/drawing/2014/main" id="{5E7B30DC-5252-38BC-1E28-6732A79AAE96}"/>
              </a:ext>
            </a:extLst>
          </p:cNvPr>
          <p:cNvSpPr>
            <a:spLocks noGrp="1" noChangeArrowheads="1"/>
          </p:cNvSpPr>
          <p:nvPr>
            <p:ph type="title"/>
          </p:nvPr>
        </p:nvSpPr>
        <p:spPr/>
        <p:txBody>
          <a:bodyPr/>
          <a:lstStyle/>
          <a:p>
            <a:r>
              <a:rPr lang="en-US" altLang="en-US" dirty="0"/>
              <a:t>Trans-Beringian Exchange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981200" y="0"/>
            <a:ext cx="8229600" cy="1143000"/>
          </a:xfrm>
        </p:spPr>
        <p:txBody>
          <a:bodyPr/>
          <a:lstStyle/>
          <a:p>
            <a:r>
              <a:rPr lang="en-US" altLang="en-US"/>
              <a:t>Bison </a:t>
            </a:r>
          </a:p>
        </p:txBody>
      </p:sp>
      <p:sp>
        <p:nvSpPr>
          <p:cNvPr id="78851" name="Content Placeholder 2"/>
          <p:cNvSpPr>
            <a:spLocks noGrp="1"/>
          </p:cNvSpPr>
          <p:nvPr>
            <p:ph idx="1"/>
          </p:nvPr>
        </p:nvSpPr>
        <p:spPr>
          <a:xfrm>
            <a:off x="505326" y="1143001"/>
            <a:ext cx="11381874" cy="4525963"/>
          </a:xfrm>
        </p:spPr>
        <p:txBody>
          <a:bodyPr/>
          <a:lstStyle/>
          <a:p>
            <a:r>
              <a:rPr lang="en-US" altLang="en-US" sz="2000" i="1" dirty="0" err="1"/>
              <a:t>Parabos</a:t>
            </a:r>
            <a:r>
              <a:rPr lang="en-US" altLang="en-US" sz="2000" dirty="0"/>
              <a:t> (9 </a:t>
            </a:r>
            <a:r>
              <a:rPr lang="en-US" altLang="en-US" sz="2000" dirty="0" err="1"/>
              <a:t>mya</a:t>
            </a:r>
            <a:r>
              <a:rPr lang="en-US" altLang="en-US" sz="2000" dirty="0"/>
              <a:t>, Europe)</a:t>
            </a:r>
          </a:p>
          <a:p>
            <a:r>
              <a:rPr lang="en-US" altLang="en-US" sz="2000" i="1" dirty="0" err="1"/>
              <a:t>Proleptobos</a:t>
            </a:r>
            <a:r>
              <a:rPr lang="en-US" altLang="en-US" sz="2000" dirty="0"/>
              <a:t> (4 </a:t>
            </a:r>
            <a:r>
              <a:rPr lang="en-US" altLang="en-US" sz="2000" dirty="0" err="1"/>
              <a:t>mya</a:t>
            </a:r>
            <a:r>
              <a:rPr lang="en-US" altLang="en-US" sz="2000" dirty="0"/>
              <a:t>, China) – ancestor of </a:t>
            </a:r>
            <a:r>
              <a:rPr lang="en-US" altLang="en-US" sz="2000" i="1" dirty="0"/>
              <a:t>Bos</a:t>
            </a:r>
            <a:r>
              <a:rPr lang="en-US" altLang="en-US" sz="2000" dirty="0"/>
              <a:t> (cattle) and </a:t>
            </a:r>
            <a:r>
              <a:rPr lang="en-US" altLang="en-US" sz="2000" i="1" dirty="0"/>
              <a:t>Bison</a:t>
            </a:r>
          </a:p>
          <a:p>
            <a:r>
              <a:rPr lang="en-US" altLang="en-US" sz="2000" i="1" dirty="0"/>
              <a:t>Bos</a:t>
            </a:r>
            <a:r>
              <a:rPr lang="en-US" altLang="en-US" sz="2000" dirty="0"/>
              <a:t> (cattle) and </a:t>
            </a:r>
            <a:r>
              <a:rPr lang="en-US" altLang="en-US" sz="2000" i="1" dirty="0"/>
              <a:t>Bison</a:t>
            </a:r>
            <a:r>
              <a:rPr lang="en-US" altLang="en-US" sz="2000" dirty="0"/>
              <a:t> split (2 </a:t>
            </a:r>
            <a:r>
              <a:rPr lang="en-US" altLang="en-US" sz="2000" dirty="0" err="1"/>
              <a:t>mya</a:t>
            </a:r>
            <a:r>
              <a:rPr lang="en-US" altLang="en-US" sz="2000" dirty="0"/>
              <a:t>)</a:t>
            </a:r>
          </a:p>
          <a:p>
            <a:r>
              <a:rPr lang="en-US" altLang="en-US" sz="2000" dirty="0"/>
              <a:t>The Old World genus </a:t>
            </a:r>
            <a:r>
              <a:rPr lang="en-US" altLang="en-US" sz="2000" i="1" dirty="0"/>
              <a:t>Bison</a:t>
            </a:r>
            <a:r>
              <a:rPr lang="en-US" altLang="en-US" sz="2000" dirty="0"/>
              <a:t> disperses throughout Asia and Europe</a:t>
            </a:r>
          </a:p>
          <a:p>
            <a:r>
              <a:rPr lang="en-US" altLang="en-US" sz="2000" dirty="0"/>
              <a:t>Old World </a:t>
            </a:r>
            <a:r>
              <a:rPr lang="en-US" altLang="en-US" sz="2000" i="1" dirty="0"/>
              <a:t>Bison</a:t>
            </a:r>
            <a:r>
              <a:rPr lang="en-US" altLang="en-US" sz="2000" dirty="0"/>
              <a:t> population splits into two species, </a:t>
            </a:r>
            <a:r>
              <a:rPr lang="en-US" altLang="en-US" sz="2000" i="1" dirty="0">
                <a:solidFill>
                  <a:srgbClr val="FF0000"/>
                </a:solidFill>
              </a:rPr>
              <a:t>Bison </a:t>
            </a:r>
            <a:r>
              <a:rPr lang="en-US" altLang="en-US" sz="2000" i="1" dirty="0" err="1">
                <a:solidFill>
                  <a:srgbClr val="FF0000"/>
                </a:solidFill>
              </a:rPr>
              <a:t>schoetensacki</a:t>
            </a:r>
            <a:r>
              <a:rPr lang="en-US" altLang="en-US" sz="2000" dirty="0">
                <a:solidFill>
                  <a:srgbClr val="FF0000"/>
                </a:solidFill>
              </a:rPr>
              <a:t> </a:t>
            </a:r>
            <a:r>
              <a:rPr lang="en-US" altLang="en-US" sz="2000" dirty="0"/>
              <a:t>(woodland bison) and </a:t>
            </a:r>
            <a:r>
              <a:rPr lang="en-US" altLang="en-US" sz="2000" i="1" dirty="0">
                <a:solidFill>
                  <a:srgbClr val="FF0000"/>
                </a:solidFill>
              </a:rPr>
              <a:t>Bison </a:t>
            </a:r>
            <a:r>
              <a:rPr lang="en-US" altLang="en-US" sz="2000" i="1" dirty="0" err="1">
                <a:solidFill>
                  <a:srgbClr val="FF0000"/>
                </a:solidFill>
              </a:rPr>
              <a:t>priscus</a:t>
            </a:r>
            <a:r>
              <a:rPr lang="en-US" altLang="en-US" sz="2000" i="1" dirty="0">
                <a:solidFill>
                  <a:srgbClr val="FF0000"/>
                </a:solidFill>
              </a:rPr>
              <a:t> </a:t>
            </a:r>
            <a:r>
              <a:rPr lang="en-US" altLang="en-US" sz="2000" dirty="0"/>
              <a:t>(steppe bison)</a:t>
            </a:r>
          </a:p>
          <a:p>
            <a:r>
              <a:rPr lang="en-US" altLang="en-US" sz="2000" dirty="0"/>
              <a:t>European bison, </a:t>
            </a:r>
            <a:r>
              <a:rPr lang="en-US" altLang="en-US" sz="2000" i="1" dirty="0">
                <a:solidFill>
                  <a:srgbClr val="00B050"/>
                </a:solidFill>
              </a:rPr>
              <a:t>Bison </a:t>
            </a:r>
            <a:r>
              <a:rPr lang="en-US" altLang="en-US" sz="2000" i="1" dirty="0" err="1">
                <a:solidFill>
                  <a:srgbClr val="00B050"/>
                </a:solidFill>
              </a:rPr>
              <a:t>bonansus</a:t>
            </a:r>
            <a:r>
              <a:rPr lang="en-US" altLang="en-US" sz="2000" i="1" dirty="0">
                <a:solidFill>
                  <a:srgbClr val="00B050"/>
                </a:solidFill>
              </a:rPr>
              <a:t> </a:t>
            </a:r>
            <a:r>
              <a:rPr lang="en-US" altLang="en-US" sz="2000" dirty="0"/>
              <a:t>evolves from </a:t>
            </a:r>
            <a:r>
              <a:rPr lang="en-US" altLang="en-US" sz="2000" i="1" dirty="0">
                <a:solidFill>
                  <a:srgbClr val="FF0000"/>
                </a:solidFill>
              </a:rPr>
              <a:t>Bison </a:t>
            </a:r>
            <a:r>
              <a:rPr lang="en-US" altLang="en-US" sz="2000" i="1" dirty="0" err="1">
                <a:solidFill>
                  <a:srgbClr val="FF0000"/>
                </a:solidFill>
              </a:rPr>
              <a:t>priscus</a:t>
            </a:r>
            <a:endParaRPr lang="en-US" altLang="en-US" sz="2000" i="1" dirty="0">
              <a:solidFill>
                <a:srgbClr val="FF0000"/>
              </a:solidFill>
            </a:endParaRPr>
          </a:p>
        </p:txBody>
      </p:sp>
      <p:pic>
        <p:nvPicPr>
          <p:cNvPr id="78852" name="Picture 2" descr="http://www.hanskrause.de/images/HKHPE10/image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1" y="3746625"/>
            <a:ext cx="6018705" cy="3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1"/>
          <p:cNvSpPr>
            <a:spLocks noChangeArrowheads="1"/>
          </p:cNvSpPr>
          <p:nvPr/>
        </p:nvSpPr>
        <p:spPr bwMode="auto">
          <a:xfrm>
            <a:off x="10210800" y="3941930"/>
            <a:ext cx="1250950" cy="30797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i="1" dirty="0"/>
              <a:t>Bison </a:t>
            </a:r>
            <a:r>
              <a:rPr lang="en-US" altLang="en-US" sz="1400" i="1" dirty="0" err="1"/>
              <a:t>priscus</a:t>
            </a:r>
            <a:endParaRPr lang="en-US" altLang="en-US" sz="1400" dirty="0"/>
          </a:p>
        </p:txBody>
      </p:sp>
      <p:pic>
        <p:nvPicPr>
          <p:cNvPr id="78854" name="Picture 5" descr="http://upload.wikimedia.org/wikipedia/commons/d/dd/Jan_Jerzy_Karpinski_zub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983" y="3749675"/>
            <a:ext cx="461680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2"/>
          <p:cNvSpPr>
            <a:spLocks noChangeArrowheads="1"/>
          </p:cNvSpPr>
          <p:nvPr/>
        </p:nvSpPr>
        <p:spPr bwMode="auto">
          <a:xfrm>
            <a:off x="953983" y="6288088"/>
            <a:ext cx="4589567" cy="522287"/>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Woodland bison (</a:t>
            </a:r>
            <a:r>
              <a:rPr lang="en-US" altLang="en-US" sz="1400" i="1"/>
              <a:t>Bison bonansus</a:t>
            </a:r>
            <a:r>
              <a:rPr lang="en-US" altLang="en-US" sz="1400"/>
              <a:t>) in the Białowieża Forest, Poland 1955</a:t>
            </a:r>
          </a:p>
        </p:txBody>
      </p:sp>
      <p:sp>
        <p:nvSpPr>
          <p:cNvPr id="78856" name="Rectangle 4"/>
          <p:cNvSpPr>
            <a:spLocks noChangeArrowheads="1"/>
          </p:cNvSpPr>
          <p:nvPr/>
        </p:nvSpPr>
        <p:spPr bwMode="auto">
          <a:xfrm>
            <a:off x="10461625" y="138907"/>
            <a:ext cx="1730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t>Red indicates the species is extinct, green extant, alive today</a:t>
            </a:r>
          </a:p>
        </p:txBody>
      </p:sp>
    </p:spTree>
    <p:extLst>
      <p:ext uri="{BB962C8B-B14F-4D97-AF65-F5344CB8AC3E}">
        <p14:creationId xmlns:p14="http://schemas.microsoft.com/office/powerpoint/2010/main" val="3768895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alaskagirlatheart.com/wp-content/uploads/2012/05/reconstruction-of-blue-babe-sid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57199" y="54142"/>
            <a:ext cx="10899933" cy="6749716"/>
          </a:xfrm>
        </p:spPr>
      </p:pic>
    </p:spTree>
    <p:extLst>
      <p:ext uri="{BB962C8B-B14F-4D97-AF65-F5344CB8AC3E}">
        <p14:creationId xmlns:p14="http://schemas.microsoft.com/office/powerpoint/2010/main" val="3588512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idx="1"/>
          </p:nvPr>
        </p:nvSpPr>
        <p:spPr>
          <a:xfrm>
            <a:off x="421105" y="293689"/>
            <a:ext cx="11273590" cy="6423025"/>
          </a:xfrm>
        </p:spPr>
        <p:txBody>
          <a:bodyPr/>
          <a:lstStyle/>
          <a:p>
            <a:r>
              <a:rPr lang="en-US" altLang="en-US" sz="2200" i="1" dirty="0">
                <a:solidFill>
                  <a:srgbClr val="FF0000"/>
                </a:solidFill>
              </a:rPr>
              <a:t>Bison </a:t>
            </a:r>
            <a:r>
              <a:rPr lang="en-US" altLang="en-US" sz="2200" i="1" dirty="0" err="1">
                <a:solidFill>
                  <a:srgbClr val="FF0000"/>
                </a:solidFill>
              </a:rPr>
              <a:t>priscus</a:t>
            </a:r>
            <a:r>
              <a:rPr lang="en-US" altLang="en-US" sz="2200" i="1" dirty="0">
                <a:solidFill>
                  <a:srgbClr val="FF0000"/>
                </a:solidFill>
              </a:rPr>
              <a:t> </a:t>
            </a:r>
            <a:r>
              <a:rPr lang="en-US" altLang="en-US" sz="2200" dirty="0"/>
              <a:t>disperses into Beringia, Alaska and Canada; ice prevents it from dispersing further </a:t>
            </a:r>
            <a:r>
              <a:rPr lang="en-US" altLang="en-US" sz="2600" dirty="0"/>
              <a:t>south (380,000 - 200,000 </a:t>
            </a:r>
            <a:r>
              <a:rPr lang="en-US" altLang="en-US" sz="2600" dirty="0" err="1"/>
              <a:t>ya</a:t>
            </a:r>
            <a:r>
              <a:rPr lang="en-US" altLang="en-US" sz="2600" dirty="0"/>
              <a:t>)</a:t>
            </a:r>
          </a:p>
          <a:p>
            <a:r>
              <a:rPr lang="en-US" altLang="en-US" sz="2600" dirty="0"/>
              <a:t>Ice corridor opens during this interval and two waves of </a:t>
            </a:r>
            <a:r>
              <a:rPr lang="en-US" altLang="en-US" sz="2600" i="1" dirty="0">
                <a:solidFill>
                  <a:srgbClr val="FF0000"/>
                </a:solidFill>
              </a:rPr>
              <a:t>Bison </a:t>
            </a:r>
            <a:r>
              <a:rPr lang="en-US" altLang="en-US" sz="2600" i="1" dirty="0" err="1">
                <a:solidFill>
                  <a:srgbClr val="FF0000"/>
                </a:solidFill>
              </a:rPr>
              <a:t>priscus</a:t>
            </a:r>
            <a:r>
              <a:rPr lang="en-US" altLang="en-US" sz="2600" i="1" dirty="0">
                <a:solidFill>
                  <a:srgbClr val="FF0000"/>
                </a:solidFill>
              </a:rPr>
              <a:t> </a:t>
            </a:r>
            <a:r>
              <a:rPr lang="en-US" altLang="en-US" sz="2600" dirty="0"/>
              <a:t>dispersal deeper into North America. </a:t>
            </a:r>
            <a:r>
              <a:rPr lang="en-US" altLang="en-US" sz="2600" i="1" dirty="0">
                <a:solidFill>
                  <a:srgbClr val="FF0000"/>
                </a:solidFill>
              </a:rPr>
              <a:t>Bison </a:t>
            </a:r>
            <a:r>
              <a:rPr lang="en-US" altLang="en-US" sz="2600" i="1" dirty="0" err="1">
                <a:solidFill>
                  <a:srgbClr val="FF0000"/>
                </a:solidFill>
              </a:rPr>
              <a:t>priscus</a:t>
            </a:r>
            <a:r>
              <a:rPr lang="en-US" altLang="en-US" sz="2600" i="1" dirty="0">
                <a:solidFill>
                  <a:srgbClr val="FF0000"/>
                </a:solidFill>
              </a:rPr>
              <a:t>  </a:t>
            </a:r>
            <a:r>
              <a:rPr lang="en-US" altLang="en-US" sz="2600" dirty="0"/>
              <a:t>evolves into </a:t>
            </a:r>
            <a:r>
              <a:rPr lang="en-US" altLang="en-US" sz="2600" i="1" dirty="0">
                <a:solidFill>
                  <a:srgbClr val="FF0000"/>
                </a:solidFill>
              </a:rPr>
              <a:t>Bison </a:t>
            </a:r>
            <a:r>
              <a:rPr lang="en-US" altLang="en-US" sz="2600" i="1" dirty="0" err="1">
                <a:solidFill>
                  <a:srgbClr val="FF0000"/>
                </a:solidFill>
              </a:rPr>
              <a:t>latifrons</a:t>
            </a:r>
            <a:r>
              <a:rPr lang="en-US" altLang="en-US" sz="2600" i="1" dirty="0">
                <a:solidFill>
                  <a:srgbClr val="FF0000"/>
                </a:solidFill>
              </a:rPr>
              <a:t> </a:t>
            </a:r>
            <a:r>
              <a:rPr lang="en-US" altLang="en-US" sz="2600" dirty="0"/>
              <a:t>and </a:t>
            </a:r>
            <a:r>
              <a:rPr lang="en-US" altLang="en-US" sz="2600" i="1" dirty="0">
                <a:solidFill>
                  <a:srgbClr val="FF0000"/>
                </a:solidFill>
              </a:rPr>
              <a:t>Bison </a:t>
            </a:r>
            <a:r>
              <a:rPr lang="en-US" altLang="en-US" sz="2600" i="1" dirty="0" err="1">
                <a:solidFill>
                  <a:srgbClr val="FF0000"/>
                </a:solidFill>
              </a:rPr>
              <a:t>bison</a:t>
            </a:r>
            <a:endParaRPr lang="en-US" altLang="en-US" sz="2600" i="1" dirty="0">
              <a:solidFill>
                <a:srgbClr val="FF0000"/>
              </a:solidFill>
            </a:endParaRPr>
          </a:p>
          <a:p>
            <a:r>
              <a:rPr lang="en-US" altLang="en-US" sz="2600" dirty="0"/>
              <a:t>These bison disperse back into Asia and interbreed with </a:t>
            </a:r>
            <a:r>
              <a:rPr lang="en-US" altLang="en-US" sz="2600" i="1" dirty="0">
                <a:solidFill>
                  <a:srgbClr val="FF0000"/>
                </a:solidFill>
              </a:rPr>
              <a:t>Bison </a:t>
            </a:r>
            <a:r>
              <a:rPr lang="en-US" altLang="en-US" sz="2600" i="1" dirty="0" err="1">
                <a:solidFill>
                  <a:srgbClr val="FF0000"/>
                </a:solidFill>
              </a:rPr>
              <a:t>priscus</a:t>
            </a:r>
            <a:endParaRPr lang="en-US" altLang="en-US" sz="2600" i="1" dirty="0">
              <a:solidFill>
                <a:srgbClr val="00B050"/>
              </a:solidFill>
            </a:endParaRPr>
          </a:p>
          <a:p>
            <a:r>
              <a:rPr lang="en-US" altLang="en-US" sz="2600" i="1" dirty="0">
                <a:solidFill>
                  <a:srgbClr val="FF0000"/>
                </a:solidFill>
              </a:rPr>
              <a:t>Bison </a:t>
            </a:r>
            <a:r>
              <a:rPr lang="en-US" altLang="en-US" sz="2600" i="1" dirty="0" err="1">
                <a:solidFill>
                  <a:srgbClr val="FF0000"/>
                </a:solidFill>
              </a:rPr>
              <a:t>latrifons</a:t>
            </a:r>
            <a:r>
              <a:rPr lang="en-US" altLang="en-US" sz="2600" i="1" dirty="0">
                <a:solidFill>
                  <a:srgbClr val="FF0000"/>
                </a:solidFill>
              </a:rPr>
              <a:t> </a:t>
            </a:r>
            <a:r>
              <a:rPr lang="en-US" altLang="en-US" sz="2600" dirty="0"/>
              <a:t>goes extinct either due to competition from </a:t>
            </a:r>
            <a:r>
              <a:rPr lang="en-US" altLang="en-US" sz="2600" i="1" dirty="0">
                <a:solidFill>
                  <a:srgbClr val="FF0000"/>
                </a:solidFill>
              </a:rPr>
              <a:t>Bison </a:t>
            </a:r>
            <a:r>
              <a:rPr lang="en-US" altLang="en-US" sz="2600" i="1" dirty="0" err="1">
                <a:solidFill>
                  <a:srgbClr val="FF0000"/>
                </a:solidFill>
              </a:rPr>
              <a:t>bison</a:t>
            </a:r>
            <a:r>
              <a:rPr lang="en-US" altLang="en-US" sz="2600" i="1" dirty="0"/>
              <a:t> </a:t>
            </a:r>
            <a:r>
              <a:rPr lang="en-US" altLang="en-US" sz="2600" dirty="0"/>
              <a:t>or through genetic swamping </a:t>
            </a:r>
          </a:p>
          <a:p>
            <a:endParaRPr lang="en-US" altLang="en-US" sz="2400" dirty="0"/>
          </a:p>
        </p:txBody>
      </p:sp>
      <p:pic>
        <p:nvPicPr>
          <p:cNvPr id="82947" name="Picture 4" descr="http://fc03.deviantart.net/fs71/i/2014/183/a/d/bison_preview_by_homero13-d7oxv1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40" y="3753853"/>
            <a:ext cx="11648045" cy="270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63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372979" y="533401"/>
            <a:ext cx="5276934" cy="5939588"/>
          </a:xfrm>
        </p:spPr>
        <p:txBody>
          <a:bodyPr/>
          <a:lstStyle/>
          <a:p>
            <a:r>
              <a:rPr lang="en-US" altLang="en-US" sz="2800" dirty="0"/>
              <a:t>Beringia ice free corridor closes (20,000 </a:t>
            </a:r>
            <a:r>
              <a:rPr lang="en-US" altLang="en-US" sz="2800" dirty="0" err="1"/>
              <a:t>ya</a:t>
            </a:r>
            <a:r>
              <a:rPr lang="en-US" altLang="en-US" sz="2800" dirty="0"/>
              <a:t>)</a:t>
            </a:r>
          </a:p>
          <a:p>
            <a:r>
              <a:rPr lang="en-US" altLang="en-US" sz="2800" dirty="0"/>
              <a:t>Two subspecies evolved from </a:t>
            </a:r>
            <a:r>
              <a:rPr lang="en-US" altLang="en-US" sz="2800" i="1" dirty="0"/>
              <a:t>Bison </a:t>
            </a:r>
            <a:r>
              <a:rPr lang="en-US" altLang="en-US" sz="2800" i="1" dirty="0" err="1"/>
              <a:t>bison</a:t>
            </a:r>
            <a:r>
              <a:rPr lang="en-US" altLang="en-US" sz="2800" dirty="0"/>
              <a:t>: </a:t>
            </a:r>
            <a:r>
              <a:rPr lang="en-US" altLang="en-US" sz="2800" i="1" dirty="0">
                <a:solidFill>
                  <a:srgbClr val="FF0000"/>
                </a:solidFill>
              </a:rPr>
              <a:t>Bison </a:t>
            </a:r>
            <a:r>
              <a:rPr lang="en-US" altLang="en-US" sz="2800" i="1" dirty="0" err="1">
                <a:solidFill>
                  <a:srgbClr val="FF0000"/>
                </a:solidFill>
              </a:rPr>
              <a:t>bison</a:t>
            </a:r>
            <a:r>
              <a:rPr lang="en-US" altLang="en-US" sz="2800" i="1" dirty="0">
                <a:solidFill>
                  <a:srgbClr val="FF0000"/>
                </a:solidFill>
              </a:rPr>
              <a:t> </a:t>
            </a:r>
            <a:r>
              <a:rPr lang="en-US" altLang="en-US" sz="2800" i="1" dirty="0" err="1">
                <a:solidFill>
                  <a:srgbClr val="FF0000"/>
                </a:solidFill>
              </a:rPr>
              <a:t>antiquus</a:t>
            </a:r>
            <a:r>
              <a:rPr lang="en-US" altLang="en-US" sz="2800" i="1" dirty="0"/>
              <a:t> </a:t>
            </a:r>
            <a:r>
              <a:rPr lang="en-US" altLang="en-US" sz="2800" dirty="0"/>
              <a:t>and </a:t>
            </a:r>
            <a:r>
              <a:rPr lang="en-US" altLang="en-US" sz="2800" i="1" dirty="0">
                <a:solidFill>
                  <a:srgbClr val="FF0000"/>
                </a:solidFill>
              </a:rPr>
              <a:t>Bison </a:t>
            </a:r>
            <a:r>
              <a:rPr lang="en-US" altLang="en-US" sz="2800" i="1" dirty="0" err="1">
                <a:solidFill>
                  <a:srgbClr val="FF0000"/>
                </a:solidFill>
              </a:rPr>
              <a:t>bison</a:t>
            </a:r>
            <a:r>
              <a:rPr lang="en-US" altLang="en-US" sz="2800" i="1" dirty="0">
                <a:solidFill>
                  <a:srgbClr val="FF0000"/>
                </a:solidFill>
              </a:rPr>
              <a:t> </a:t>
            </a:r>
            <a:r>
              <a:rPr lang="en-US" altLang="en-US" sz="2800" i="1" dirty="0" err="1">
                <a:solidFill>
                  <a:srgbClr val="FF0000"/>
                </a:solidFill>
              </a:rPr>
              <a:t>occidentalis</a:t>
            </a:r>
            <a:endParaRPr lang="en-US" altLang="en-US" sz="2800" i="1" dirty="0">
              <a:solidFill>
                <a:srgbClr val="FF0000"/>
              </a:solidFill>
            </a:endParaRPr>
          </a:p>
          <a:p>
            <a:r>
              <a:rPr lang="en-US" altLang="en-US" sz="2800" dirty="0"/>
              <a:t>The Plains bison, </a:t>
            </a:r>
            <a:r>
              <a:rPr lang="en-US" altLang="en-US" sz="2800" i="1" dirty="0">
                <a:solidFill>
                  <a:srgbClr val="00B050"/>
                </a:solidFill>
              </a:rPr>
              <a:t>Bison </a:t>
            </a:r>
            <a:r>
              <a:rPr lang="en-US" altLang="en-US" sz="2800" i="1" dirty="0" err="1">
                <a:solidFill>
                  <a:srgbClr val="00B050"/>
                </a:solidFill>
              </a:rPr>
              <a:t>bison</a:t>
            </a:r>
            <a:r>
              <a:rPr lang="en-US" altLang="en-US" sz="2800" i="1" dirty="0">
                <a:solidFill>
                  <a:srgbClr val="00B050"/>
                </a:solidFill>
              </a:rPr>
              <a:t> </a:t>
            </a:r>
            <a:r>
              <a:rPr lang="en-US" altLang="en-US" sz="2800" i="1" dirty="0" err="1">
                <a:solidFill>
                  <a:srgbClr val="00B050"/>
                </a:solidFill>
              </a:rPr>
              <a:t>bison</a:t>
            </a:r>
            <a:r>
              <a:rPr lang="en-US" altLang="en-US" sz="2800" dirty="0"/>
              <a:t> and the wood bison, </a:t>
            </a:r>
            <a:r>
              <a:rPr lang="en-US" altLang="en-US" sz="2800" i="1" dirty="0">
                <a:solidFill>
                  <a:srgbClr val="00B050"/>
                </a:solidFill>
              </a:rPr>
              <a:t>Bison </a:t>
            </a:r>
            <a:r>
              <a:rPr lang="en-US" altLang="en-US" sz="2800" i="1" dirty="0" err="1">
                <a:solidFill>
                  <a:srgbClr val="00B050"/>
                </a:solidFill>
              </a:rPr>
              <a:t>bison</a:t>
            </a:r>
            <a:r>
              <a:rPr lang="en-US" altLang="en-US" sz="2800" i="1" dirty="0">
                <a:solidFill>
                  <a:srgbClr val="00B050"/>
                </a:solidFill>
              </a:rPr>
              <a:t> </a:t>
            </a:r>
            <a:r>
              <a:rPr lang="en-US" altLang="en-US" sz="2800" i="1" dirty="0" err="1">
                <a:solidFill>
                  <a:srgbClr val="00B050"/>
                </a:solidFill>
              </a:rPr>
              <a:t>athabascae</a:t>
            </a:r>
            <a:r>
              <a:rPr lang="en-US" altLang="en-US" sz="2800" dirty="0"/>
              <a:t>  (4,000 - 5,000) evolved from </a:t>
            </a:r>
            <a:r>
              <a:rPr lang="en-US" altLang="en-US" sz="2800" i="1" dirty="0">
                <a:solidFill>
                  <a:srgbClr val="FF0000"/>
                </a:solidFill>
              </a:rPr>
              <a:t>Bison </a:t>
            </a:r>
            <a:r>
              <a:rPr lang="en-US" altLang="en-US" sz="2800" i="1" dirty="0" err="1">
                <a:solidFill>
                  <a:srgbClr val="FF0000"/>
                </a:solidFill>
              </a:rPr>
              <a:t>bison</a:t>
            </a:r>
            <a:r>
              <a:rPr lang="en-US" altLang="en-US" sz="2800" i="1" dirty="0">
                <a:solidFill>
                  <a:srgbClr val="FF0000"/>
                </a:solidFill>
              </a:rPr>
              <a:t> </a:t>
            </a:r>
            <a:r>
              <a:rPr lang="en-US" altLang="en-US" sz="2800" i="1" dirty="0" err="1">
                <a:solidFill>
                  <a:srgbClr val="FF0000"/>
                </a:solidFill>
              </a:rPr>
              <a:t>antiquus</a:t>
            </a:r>
            <a:endParaRPr lang="en-US" altLang="en-US" sz="2800" dirty="0">
              <a:solidFill>
                <a:srgbClr val="FF0000"/>
              </a:solidFill>
            </a:endParaRPr>
          </a:p>
        </p:txBody>
      </p:sp>
      <p:pic>
        <p:nvPicPr>
          <p:cNvPr id="83971" name="Picture 1">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2089" y="261639"/>
            <a:ext cx="4867942" cy="6211350"/>
          </a:xfrm>
          <a:prstGeom prst="rect">
            <a:avLst/>
          </a:prstGeom>
          <a:noFill/>
          <a:ln w="539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98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5">
            <a:extLst>
              <a:ext uri="{FF2B5EF4-FFF2-40B4-BE49-F238E27FC236}">
                <a16:creationId xmlns:a16="http://schemas.microsoft.com/office/drawing/2014/main" id="{72B143F4-5366-290F-A998-4D5227FB2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1179513"/>
            <a:ext cx="9053512" cy="6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EBF8FB68-8C53-9B60-C3FF-0E065F285B0B}"/>
              </a:ext>
            </a:extLst>
          </p:cNvPr>
          <p:cNvSpPr txBox="1">
            <a:spLocks/>
          </p:cNvSpPr>
          <p:nvPr/>
        </p:nvSpPr>
        <p:spPr>
          <a:xfrm>
            <a:off x="1981200" y="274638"/>
            <a:ext cx="8229600" cy="1143000"/>
          </a:xfrm>
          <a:prstGeom prst="rect">
            <a:avLst/>
          </a:prstGeom>
        </p:spPr>
        <p:txBody>
          <a:bodyPr/>
          <a:lstStyle/>
          <a:p>
            <a:pPr algn="ctr">
              <a:defRPr/>
            </a:pPr>
            <a:r>
              <a:rPr lang="en-US" sz="4400" kern="0" dirty="0">
                <a:solidFill>
                  <a:schemeClr val="tx2"/>
                </a:solidFill>
                <a:latin typeface="+mj-lt"/>
                <a:ea typeface="+mj-ea"/>
                <a:cs typeface="+mj-cs"/>
              </a:rPr>
              <a:t>Pleistocene and Holocene glacial-interglacial oscillations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0B28E70A-BF85-DAB4-2774-545BC997743E}"/>
              </a:ext>
            </a:extLst>
          </p:cNvPr>
          <p:cNvSpPr>
            <a:spLocks noGrp="1" noChangeArrowheads="1"/>
          </p:cNvSpPr>
          <p:nvPr>
            <p:ph type="title"/>
          </p:nvPr>
        </p:nvSpPr>
        <p:spPr>
          <a:xfrm>
            <a:off x="609600" y="431392"/>
            <a:ext cx="10972800" cy="1143000"/>
          </a:xfrm>
        </p:spPr>
        <p:txBody>
          <a:bodyPr/>
          <a:lstStyle/>
          <a:p>
            <a:r>
              <a:rPr lang="en-US" altLang="en-US" dirty="0"/>
              <a:t>Pleistocene glacial-interglacial climate change</a:t>
            </a:r>
          </a:p>
        </p:txBody>
      </p:sp>
      <p:sp>
        <p:nvSpPr>
          <p:cNvPr id="78851" name="Content Placeholder 2">
            <a:extLst>
              <a:ext uri="{FF2B5EF4-FFF2-40B4-BE49-F238E27FC236}">
                <a16:creationId xmlns:a16="http://schemas.microsoft.com/office/drawing/2014/main" id="{C0240B1C-2419-8E98-BC62-F9B2CB4F09F1}"/>
              </a:ext>
            </a:extLst>
          </p:cNvPr>
          <p:cNvSpPr>
            <a:spLocks noGrp="1" noChangeArrowheads="1"/>
          </p:cNvSpPr>
          <p:nvPr>
            <p:ph idx="1"/>
          </p:nvPr>
        </p:nvSpPr>
        <p:spPr>
          <a:xfrm>
            <a:off x="796834" y="2057400"/>
            <a:ext cx="10785566" cy="4525962"/>
          </a:xfrm>
        </p:spPr>
        <p:txBody>
          <a:bodyPr/>
          <a:lstStyle/>
          <a:p>
            <a:r>
              <a:rPr lang="en-US" altLang="en-US" sz="2800" dirty="0"/>
              <a:t>Shaped the </a:t>
            </a:r>
            <a:r>
              <a:rPr lang="en-US" altLang="en-US" sz="2800" b="1" dirty="0"/>
              <a:t>Trans-Beringian Exchange</a:t>
            </a:r>
          </a:p>
          <a:p>
            <a:r>
              <a:rPr lang="en-US" altLang="en-US" sz="2800" dirty="0"/>
              <a:t>Helped shape </a:t>
            </a:r>
            <a:r>
              <a:rPr lang="en-US" altLang="en-US" sz="2800" b="1" dirty="0"/>
              <a:t>refugia</a:t>
            </a:r>
            <a:r>
              <a:rPr lang="en-US" altLang="en-US" sz="2800" dirty="0"/>
              <a:t> that could colonize formerly ice-covered habitats</a:t>
            </a:r>
          </a:p>
          <a:p>
            <a:r>
              <a:rPr lang="en-US" altLang="en-US" sz="2800" dirty="0"/>
              <a:t>Created </a:t>
            </a:r>
            <a:r>
              <a:rPr lang="en-US" altLang="en-US" sz="2800" b="1" dirty="0"/>
              <a:t>phylogeographic discontinuities </a:t>
            </a:r>
            <a:r>
              <a:rPr lang="en-US" altLang="en-US" sz="2800" dirty="0"/>
              <a:t>visible today</a:t>
            </a:r>
          </a:p>
          <a:p>
            <a:r>
              <a:rPr lang="en-US" altLang="en-US" sz="2800" dirty="0"/>
              <a:t>Modified species richness through </a:t>
            </a:r>
            <a:r>
              <a:rPr lang="en-US" altLang="en-US" sz="2800" b="1" dirty="0"/>
              <a:t>extinction </a:t>
            </a:r>
            <a:r>
              <a:rPr lang="en-US" altLang="en-US" sz="2800" dirty="0"/>
              <a:t>when species could not adapt to changing climate</a:t>
            </a:r>
          </a:p>
          <a:p>
            <a:pPr lvl="1"/>
            <a:endParaRPr lang="en-US" alt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ED3B46D7-3339-A896-E9B4-B67251DC6EC3}"/>
              </a:ext>
            </a:extLst>
          </p:cNvPr>
          <p:cNvSpPr>
            <a:spLocks noGrp="1" noChangeArrowheads="1"/>
          </p:cNvSpPr>
          <p:nvPr>
            <p:ph type="title"/>
          </p:nvPr>
        </p:nvSpPr>
        <p:spPr>
          <a:xfrm>
            <a:off x="609600" y="274638"/>
            <a:ext cx="4929051" cy="1143000"/>
          </a:xfrm>
        </p:spPr>
        <p:txBody>
          <a:bodyPr/>
          <a:lstStyle/>
          <a:p>
            <a:r>
              <a:rPr lang="en-US" altLang="en-US" dirty="0"/>
              <a:t>Refugia</a:t>
            </a:r>
          </a:p>
        </p:txBody>
      </p:sp>
      <p:sp>
        <p:nvSpPr>
          <p:cNvPr id="4" name="Content Placeholder 2">
            <a:extLst>
              <a:ext uri="{FF2B5EF4-FFF2-40B4-BE49-F238E27FC236}">
                <a16:creationId xmlns:a16="http://schemas.microsoft.com/office/drawing/2014/main" id="{4725475C-1025-C9F8-67EF-FF8DC59295B3}"/>
              </a:ext>
            </a:extLst>
          </p:cNvPr>
          <p:cNvSpPr txBox="1">
            <a:spLocks/>
          </p:cNvSpPr>
          <p:nvPr/>
        </p:nvSpPr>
        <p:spPr bwMode="auto">
          <a:xfrm>
            <a:off x="404949" y="1417638"/>
            <a:ext cx="5024301" cy="5165724"/>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800" kern="0" dirty="0"/>
              <a:t>A location of an isolated or relict population of a once more widespread species often due to climate oscillations</a:t>
            </a:r>
          </a:p>
          <a:p>
            <a:pPr>
              <a:defRPr/>
            </a:pPr>
            <a:r>
              <a:rPr lang="en-US" altLang="en-US" sz="2800" kern="0" dirty="0"/>
              <a:t>These refugia can repopulate adjacent habitats when they become hospitable</a:t>
            </a:r>
            <a:endParaRPr lang="en-US" altLang="en-US" kern="0" dirty="0"/>
          </a:p>
        </p:txBody>
      </p:sp>
      <p:pic>
        <p:nvPicPr>
          <p:cNvPr id="84996" name="Picture 4">
            <a:extLst>
              <a:ext uri="{FF2B5EF4-FFF2-40B4-BE49-F238E27FC236}">
                <a16:creationId xmlns:a16="http://schemas.microsoft.com/office/drawing/2014/main" id="{94EA54BC-2A5C-FE6E-BEFF-A134F8D231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8652" y="274638"/>
            <a:ext cx="6515236" cy="654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8B8791F1-BDEA-6BB3-043D-324459D56C76}"/>
              </a:ext>
            </a:extLst>
          </p:cNvPr>
          <p:cNvSpPr>
            <a:spLocks noGrp="1" noChangeArrowheads="1"/>
          </p:cNvSpPr>
          <p:nvPr>
            <p:ph type="title"/>
          </p:nvPr>
        </p:nvSpPr>
        <p:spPr/>
        <p:txBody>
          <a:bodyPr/>
          <a:lstStyle/>
          <a:p>
            <a:r>
              <a:rPr lang="en-US" altLang="en-US" dirty="0"/>
              <a:t>Refugia</a:t>
            </a:r>
          </a:p>
        </p:txBody>
      </p:sp>
      <p:pic>
        <p:nvPicPr>
          <p:cNvPr id="86019" name="Picture 2">
            <a:extLst>
              <a:ext uri="{FF2B5EF4-FFF2-40B4-BE49-F238E27FC236}">
                <a16:creationId xmlns:a16="http://schemas.microsoft.com/office/drawing/2014/main" id="{F71D1CDA-F986-C3F0-AF73-15FBED9B05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75" y="274638"/>
            <a:ext cx="65563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AE909122-DEA9-D8E8-C6A1-20681B800FFB}"/>
              </a:ext>
            </a:extLst>
          </p:cNvPr>
          <p:cNvSpPr>
            <a:spLocks noGrp="1" noChangeArrowheads="1"/>
          </p:cNvSpPr>
          <p:nvPr>
            <p:ph type="title"/>
          </p:nvPr>
        </p:nvSpPr>
        <p:spPr/>
        <p:txBody>
          <a:bodyPr/>
          <a:lstStyle/>
          <a:p>
            <a:r>
              <a:rPr lang="en-US" altLang="en-US" dirty="0"/>
              <a:t>Current distribution of North American mountain goats (</a:t>
            </a:r>
            <a:r>
              <a:rPr lang="en-US" altLang="en-US" i="1" dirty="0"/>
              <a:t>Oreamnos americanus</a:t>
            </a:r>
            <a:r>
              <a:rPr lang="en-US" altLang="en-US" dirty="0"/>
              <a:t>) </a:t>
            </a:r>
          </a:p>
        </p:txBody>
      </p:sp>
      <p:pic>
        <p:nvPicPr>
          <p:cNvPr id="88067" name="Content Placeholder 3">
            <a:extLst>
              <a:ext uri="{FF2B5EF4-FFF2-40B4-BE49-F238E27FC236}">
                <a16:creationId xmlns:a16="http://schemas.microsoft.com/office/drawing/2014/main" id="{F6F68BCB-C8E8-4CFE-CC5B-EFDF7847FCF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2879"/>
          <a:stretch/>
        </p:blipFill>
        <p:spPr>
          <a:xfrm>
            <a:off x="2209791" y="1600200"/>
            <a:ext cx="9104020" cy="5257800"/>
          </a:xfrm>
        </p:spPr>
      </p:pic>
      <p:sp>
        <p:nvSpPr>
          <p:cNvPr id="5" name="Rectangle 4">
            <a:extLst>
              <a:ext uri="{FF2B5EF4-FFF2-40B4-BE49-F238E27FC236}">
                <a16:creationId xmlns:a16="http://schemas.microsoft.com/office/drawing/2014/main" id="{460EBDDB-8EC9-7A92-3A19-07D72435D4B3}"/>
              </a:ext>
            </a:extLst>
          </p:cNvPr>
          <p:cNvSpPr/>
          <p:nvPr/>
        </p:nvSpPr>
        <p:spPr>
          <a:xfrm>
            <a:off x="1524000" y="6461760"/>
            <a:ext cx="4770120" cy="1755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4" descr="new-1">
            <a:extLst>
              <a:ext uri="{FF2B5EF4-FFF2-40B4-BE49-F238E27FC236}">
                <a16:creationId xmlns:a16="http://schemas.microsoft.com/office/drawing/2014/main" id="{3FEDB5B7-20E9-EB6F-026E-EA9CB58658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5290"/>
          <a:stretch/>
        </p:blipFill>
        <p:spPr bwMode="auto">
          <a:xfrm>
            <a:off x="293914" y="228600"/>
            <a:ext cx="753955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Slide Number Placeholder 1">
            <a:extLst>
              <a:ext uri="{FF2B5EF4-FFF2-40B4-BE49-F238E27FC236}">
                <a16:creationId xmlns:a16="http://schemas.microsoft.com/office/drawing/2014/main" id="{BA9ECB6A-D0A1-F89A-7750-4FB51874CD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2A7C27-FF7D-4A3B-8B52-56FBCEEC6350}" type="slidenum">
              <a:rPr lang="en-US" altLang="en-US" sz="1400" smtClean="0"/>
              <a:pPr>
                <a:spcBef>
                  <a:spcPct val="0"/>
                </a:spcBef>
                <a:buFontTx/>
                <a:buNone/>
              </a:pPr>
              <a:t>5</a:t>
            </a:fld>
            <a:endParaRPr lang="en-US" altLang="en-US" sz="1400" dirty="0"/>
          </a:p>
        </p:txBody>
      </p:sp>
      <p:pic>
        <p:nvPicPr>
          <p:cNvPr id="3" name="Picture 2" descr="A picture containing nature&#10;&#10;Description automatically generated">
            <a:extLst>
              <a:ext uri="{FF2B5EF4-FFF2-40B4-BE49-F238E27FC236}">
                <a16:creationId xmlns:a16="http://schemas.microsoft.com/office/drawing/2014/main" id="{8C340DF5-E6AB-7C3B-99E0-77F8D2135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379" y="1214845"/>
            <a:ext cx="5356707" cy="442830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1B42C39F-C442-6B48-C8EF-AB4619C8A983}"/>
              </a:ext>
            </a:extLst>
          </p:cNvPr>
          <p:cNvSpPr>
            <a:spLocks noGrp="1" noChangeArrowheads="1"/>
          </p:cNvSpPr>
          <p:nvPr>
            <p:ph type="title"/>
          </p:nvPr>
        </p:nvSpPr>
        <p:spPr/>
        <p:txBody>
          <a:bodyPr/>
          <a:lstStyle/>
          <a:p>
            <a:r>
              <a:rPr lang="en-US" altLang="en-US" dirty="0"/>
              <a:t>Refugia based on genetically distinct clusters</a:t>
            </a:r>
          </a:p>
        </p:txBody>
      </p:sp>
      <p:pic>
        <p:nvPicPr>
          <p:cNvPr id="90115" name="Content Placeholder 3">
            <a:extLst>
              <a:ext uri="{FF2B5EF4-FFF2-40B4-BE49-F238E27FC236}">
                <a16:creationId xmlns:a16="http://schemas.microsoft.com/office/drawing/2014/main" id="{C35797FE-420A-538C-8506-C9A0D8CA39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721073" y="1600200"/>
            <a:ext cx="7250349" cy="4861560"/>
          </a:xfrm>
        </p:spPr>
      </p:pic>
      <p:sp>
        <p:nvSpPr>
          <p:cNvPr id="5" name="Rectangle 4">
            <a:extLst>
              <a:ext uri="{FF2B5EF4-FFF2-40B4-BE49-F238E27FC236}">
                <a16:creationId xmlns:a16="http://schemas.microsoft.com/office/drawing/2014/main" id="{57AD4747-FA9A-A984-C774-E0EC07F02A90}"/>
              </a:ext>
            </a:extLst>
          </p:cNvPr>
          <p:cNvSpPr/>
          <p:nvPr/>
        </p:nvSpPr>
        <p:spPr>
          <a:xfrm>
            <a:off x="5939245" y="1417638"/>
            <a:ext cx="3856038"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BD051FE9-9403-29D5-3E0A-D6EE3DD0C418}"/>
              </a:ext>
            </a:extLst>
          </p:cNvPr>
          <p:cNvSpPr/>
          <p:nvPr/>
        </p:nvSpPr>
        <p:spPr>
          <a:xfrm>
            <a:off x="52388" y="2481263"/>
            <a:ext cx="4017962" cy="418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A02C344-72B8-27F3-1A4D-B8E108DA65CD}"/>
              </a:ext>
            </a:extLst>
          </p:cNvPr>
          <p:cNvSpPr txBox="1">
            <a:spLocks/>
          </p:cNvSpPr>
          <p:nvPr/>
        </p:nvSpPr>
        <p:spPr bwMode="auto">
          <a:xfrm>
            <a:off x="609599" y="1417638"/>
            <a:ext cx="10728960" cy="452596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400" kern="0" dirty="0"/>
              <a:t>Coastal refugia dispersed northward after glaciation in North America and became separated by geographic barriers that resulted in allopatry and natural selection</a:t>
            </a:r>
            <a:endParaRPr lang="en-US" altLang="en-US" sz="2800" kern="0" dirty="0"/>
          </a:p>
        </p:txBody>
      </p:sp>
      <p:sp>
        <p:nvSpPr>
          <p:cNvPr id="92162" name="Title 1">
            <a:extLst>
              <a:ext uri="{FF2B5EF4-FFF2-40B4-BE49-F238E27FC236}">
                <a16:creationId xmlns:a16="http://schemas.microsoft.com/office/drawing/2014/main" id="{027E7970-3457-CF66-7875-E7F8E6AE6BB8}"/>
              </a:ext>
            </a:extLst>
          </p:cNvPr>
          <p:cNvSpPr>
            <a:spLocks noGrp="1" noChangeArrowheads="1"/>
          </p:cNvSpPr>
          <p:nvPr>
            <p:ph type="title"/>
          </p:nvPr>
        </p:nvSpPr>
        <p:spPr/>
        <p:txBody>
          <a:bodyPr/>
          <a:lstStyle/>
          <a:p>
            <a:r>
              <a:rPr lang="en-US" altLang="en-US" dirty="0"/>
              <a:t>Phylogeographic discontinuities</a:t>
            </a:r>
          </a:p>
        </p:txBody>
      </p:sp>
      <p:pic>
        <p:nvPicPr>
          <p:cNvPr id="92163" name="Picture 2">
            <a:extLst>
              <a:ext uri="{FF2B5EF4-FFF2-40B4-BE49-F238E27FC236}">
                <a16:creationId xmlns:a16="http://schemas.microsoft.com/office/drawing/2014/main" id="{37025C8A-5084-80EB-D687-756490C0E2E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53441" y="2560638"/>
            <a:ext cx="10301836" cy="4195294"/>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3CC1FA4C-E921-53E2-07D9-B658CE516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988" y="1219200"/>
            <a:ext cx="95826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itle 1">
            <a:extLst>
              <a:ext uri="{FF2B5EF4-FFF2-40B4-BE49-F238E27FC236}">
                <a16:creationId xmlns:a16="http://schemas.microsoft.com/office/drawing/2014/main" id="{22BAAABF-B565-D4CC-B292-7FCE15F573A8}"/>
              </a:ext>
            </a:extLst>
          </p:cNvPr>
          <p:cNvSpPr>
            <a:spLocks noGrp="1" noChangeArrowheads="1"/>
          </p:cNvSpPr>
          <p:nvPr>
            <p:ph type="title"/>
          </p:nvPr>
        </p:nvSpPr>
        <p:spPr/>
        <p:txBody>
          <a:bodyPr/>
          <a:lstStyle/>
          <a:p>
            <a:r>
              <a:rPr lang="en-US" altLang="en-US" dirty="0"/>
              <a:t>Freshwater fish species</a:t>
            </a:r>
          </a:p>
        </p:txBody>
      </p:sp>
      <p:sp>
        <p:nvSpPr>
          <p:cNvPr id="2" name="Rectangle 1">
            <a:extLst>
              <a:ext uri="{FF2B5EF4-FFF2-40B4-BE49-F238E27FC236}">
                <a16:creationId xmlns:a16="http://schemas.microsoft.com/office/drawing/2014/main" id="{75398B23-FE42-FE64-9B87-0B6A42C7E14F}"/>
              </a:ext>
            </a:extLst>
          </p:cNvPr>
          <p:cNvSpPr/>
          <p:nvPr/>
        </p:nvSpPr>
        <p:spPr>
          <a:xfrm>
            <a:off x="5229225" y="3035300"/>
            <a:ext cx="866775" cy="561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2684CE0D-AF44-28AD-40B8-E8A79EA4E232}"/>
              </a:ext>
            </a:extLst>
          </p:cNvPr>
          <p:cNvSpPr/>
          <p:nvPr/>
        </p:nvSpPr>
        <p:spPr>
          <a:xfrm>
            <a:off x="8728075" y="2755900"/>
            <a:ext cx="866775" cy="561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0384A878-A7BF-A10B-A4E9-A9EF7D793AB4}"/>
              </a:ext>
            </a:extLst>
          </p:cNvPr>
          <p:cNvSpPr>
            <a:spLocks noGrp="1" noChangeArrowheads="1"/>
          </p:cNvSpPr>
          <p:nvPr>
            <p:ph type="title"/>
          </p:nvPr>
        </p:nvSpPr>
        <p:spPr/>
        <p:txBody>
          <a:bodyPr/>
          <a:lstStyle/>
          <a:p>
            <a:r>
              <a:rPr lang="en-US" altLang="en-US" dirty="0"/>
              <a:t>Depauperate North American flora and fauna due to glaciation</a:t>
            </a:r>
          </a:p>
        </p:txBody>
      </p:sp>
      <p:pic>
        <p:nvPicPr>
          <p:cNvPr id="98307" name="Picture 2">
            <a:extLst>
              <a:ext uri="{FF2B5EF4-FFF2-40B4-BE49-F238E27FC236}">
                <a16:creationId xmlns:a16="http://schemas.microsoft.com/office/drawing/2014/main" id="{B0CC51A5-CFF5-3C98-BE54-54E4D25F86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033587" y="1816259"/>
            <a:ext cx="8124825" cy="4405232"/>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3">
            <a:extLst>
              <a:ext uri="{FF2B5EF4-FFF2-40B4-BE49-F238E27FC236}">
                <a16:creationId xmlns:a16="http://schemas.microsoft.com/office/drawing/2014/main" id="{E76546B1-C594-03B3-D391-91C66EEAB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4" y="0"/>
            <a:ext cx="12127241" cy="664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13B97FE6-EEBE-7955-27E3-43D83704F1F0}"/>
              </a:ext>
            </a:extLst>
          </p:cNvPr>
          <p:cNvSpPr>
            <a:spLocks noGrp="1" noChangeArrowheads="1"/>
          </p:cNvSpPr>
          <p:nvPr>
            <p:ph type="title"/>
          </p:nvPr>
        </p:nvSpPr>
        <p:spPr/>
        <p:txBody>
          <a:bodyPr/>
          <a:lstStyle/>
          <a:p>
            <a:r>
              <a:rPr lang="en-US" altLang="en-US" dirty="0"/>
              <a:t>Impact of Pleistocene glaciation on plant biodiversity</a:t>
            </a:r>
          </a:p>
        </p:txBody>
      </p:sp>
      <p:pic>
        <p:nvPicPr>
          <p:cNvPr id="101379" name="Content Placeholder 3">
            <a:extLst>
              <a:ext uri="{FF2B5EF4-FFF2-40B4-BE49-F238E27FC236}">
                <a16:creationId xmlns:a16="http://schemas.microsoft.com/office/drawing/2014/main" id="{DE52C12A-E485-D4F9-D6B9-B08712D5404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737422" y="1590473"/>
            <a:ext cx="9008985"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26" name="Content Placeholder 4">
            <a:extLst>
              <a:ext uri="{FF2B5EF4-FFF2-40B4-BE49-F238E27FC236}">
                <a16:creationId xmlns:a16="http://schemas.microsoft.com/office/drawing/2014/main" id="{EDFF9395-A4FF-4E71-BF5A-29EA5D172A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3330"/>
          <a:stretch>
            <a:fillRect/>
          </a:stretch>
        </p:blipFill>
        <p:spPr>
          <a:xfrm>
            <a:off x="391487" y="1240971"/>
            <a:ext cx="11860215" cy="3015117"/>
          </a:xfrm>
        </p:spPr>
      </p:pic>
      <p:pic>
        <p:nvPicPr>
          <p:cNvPr id="103427" name="Content Placeholder 4">
            <a:extLst>
              <a:ext uri="{FF2B5EF4-FFF2-40B4-BE49-F238E27FC236}">
                <a16:creationId xmlns:a16="http://schemas.microsoft.com/office/drawing/2014/main" id="{BC35F8D2-79B4-EF1C-2F99-197CE4F63FC9}"/>
              </a:ext>
            </a:extLst>
          </p:cNvPr>
          <p:cNvPicPr>
            <a:picLocks noChangeAspect="1"/>
          </p:cNvPicPr>
          <p:nvPr/>
        </p:nvPicPr>
        <p:blipFill>
          <a:blip r:embed="rId3">
            <a:extLst>
              <a:ext uri="{28A0092B-C50C-407E-A947-70E740481C1C}">
                <a14:useLocalDpi xmlns:a14="http://schemas.microsoft.com/office/drawing/2010/main" val="0"/>
              </a:ext>
            </a:extLst>
          </a:blip>
          <a:srcRect t="93494"/>
          <a:stretch>
            <a:fillRect/>
          </a:stretch>
        </p:blipFill>
        <p:spPr bwMode="auto">
          <a:xfrm>
            <a:off x="391487" y="4188370"/>
            <a:ext cx="11916957" cy="53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Content Placeholder 4">
            <a:extLst>
              <a:ext uri="{FF2B5EF4-FFF2-40B4-BE49-F238E27FC236}">
                <a16:creationId xmlns:a16="http://schemas.microsoft.com/office/drawing/2014/main" id="{D774040D-D8B6-8680-D96D-43CA31429289}"/>
              </a:ext>
            </a:extLst>
          </p:cNvPr>
          <p:cNvPicPr>
            <a:picLocks noChangeAspect="1"/>
          </p:cNvPicPr>
          <p:nvPr/>
        </p:nvPicPr>
        <p:blipFill>
          <a:blip r:embed="rId3">
            <a:extLst>
              <a:ext uri="{28A0092B-C50C-407E-A947-70E740481C1C}">
                <a14:useLocalDpi xmlns:a14="http://schemas.microsoft.com/office/drawing/2010/main" val="0"/>
              </a:ext>
            </a:extLst>
          </a:blip>
          <a:srcRect l="764" t="42982" r="96484"/>
          <a:stretch>
            <a:fillRect/>
          </a:stretch>
        </p:blipFill>
        <p:spPr bwMode="auto">
          <a:xfrm>
            <a:off x="231172" y="1850575"/>
            <a:ext cx="531529" cy="761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Content Placeholder 4">
            <a:extLst>
              <a:ext uri="{FF2B5EF4-FFF2-40B4-BE49-F238E27FC236}">
                <a16:creationId xmlns:a16="http://schemas.microsoft.com/office/drawing/2014/main" id="{5B7E3F1B-A3C1-4333-7F9D-D844F5C35F7F}"/>
              </a:ext>
            </a:extLst>
          </p:cNvPr>
          <p:cNvPicPr>
            <a:picLocks noChangeAspect="1"/>
          </p:cNvPicPr>
          <p:nvPr/>
        </p:nvPicPr>
        <p:blipFill>
          <a:blip r:embed="rId3">
            <a:extLst>
              <a:ext uri="{28A0092B-C50C-407E-A947-70E740481C1C}">
                <a14:useLocalDpi xmlns:a14="http://schemas.microsoft.com/office/drawing/2010/main" val="0"/>
              </a:ext>
            </a:extLst>
          </a:blip>
          <a:srcRect l="49858" t="43930" r="47540" b="38567"/>
          <a:stretch>
            <a:fillRect/>
          </a:stretch>
        </p:blipFill>
        <p:spPr bwMode="auto">
          <a:xfrm>
            <a:off x="6096000" y="1956364"/>
            <a:ext cx="531529" cy="247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4">
            <a:extLst>
              <a:ext uri="{FF2B5EF4-FFF2-40B4-BE49-F238E27FC236}">
                <a16:creationId xmlns:a16="http://schemas.microsoft.com/office/drawing/2014/main" id="{FB4D6725-65E9-72B4-F29C-6A129A2FF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743" y="85456"/>
            <a:ext cx="4576313" cy="668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3" name="Picture 2">
            <a:extLst>
              <a:ext uri="{FF2B5EF4-FFF2-40B4-BE49-F238E27FC236}">
                <a16:creationId xmlns:a16="http://schemas.microsoft.com/office/drawing/2014/main" id="{D60ECE83-8F4A-AFE4-D9F0-E572B4555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496" y="1153531"/>
            <a:ext cx="8774113" cy="559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itle 1">
            <a:extLst>
              <a:ext uri="{FF2B5EF4-FFF2-40B4-BE49-F238E27FC236}">
                <a16:creationId xmlns:a16="http://schemas.microsoft.com/office/drawing/2014/main" id="{10FE011A-F421-D2C8-5934-DB262C8F8A30}"/>
              </a:ext>
            </a:extLst>
          </p:cNvPr>
          <p:cNvSpPr>
            <a:spLocks noGrp="1" noChangeArrowheads="1"/>
          </p:cNvSpPr>
          <p:nvPr>
            <p:ph type="title"/>
          </p:nvPr>
        </p:nvSpPr>
        <p:spPr>
          <a:xfrm>
            <a:off x="1698625" y="274638"/>
            <a:ext cx="8774113" cy="1143000"/>
          </a:xfrm>
        </p:spPr>
        <p:txBody>
          <a:bodyPr/>
          <a:lstStyle/>
          <a:p>
            <a:r>
              <a:rPr lang="en-US" altLang="en-US" sz="3600" dirty="0"/>
              <a:t>Effect of Pleistocene glacial and interglacial oscillations on biodiversity of US Gulf-Coastal Plain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2" descr="Q5240NW3">
            <a:extLst>
              <a:ext uri="{FF2B5EF4-FFF2-40B4-BE49-F238E27FC236}">
                <a16:creationId xmlns:a16="http://schemas.microsoft.com/office/drawing/2014/main" id="{DB3CC6F2-8B0F-B004-3287-EA9B2877D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2590800"/>
            <a:ext cx="9507537"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1" name="Group 10">
            <a:extLst>
              <a:ext uri="{FF2B5EF4-FFF2-40B4-BE49-F238E27FC236}">
                <a16:creationId xmlns:a16="http://schemas.microsoft.com/office/drawing/2014/main" id="{3B895C52-F36D-32B4-7550-671A106FF04C}"/>
              </a:ext>
            </a:extLst>
          </p:cNvPr>
          <p:cNvGrpSpPr>
            <a:grpSpLocks/>
          </p:cNvGrpSpPr>
          <p:nvPr/>
        </p:nvGrpSpPr>
        <p:grpSpPr bwMode="auto">
          <a:xfrm>
            <a:off x="7605713" y="4525963"/>
            <a:ext cx="2898775" cy="2087562"/>
            <a:chOff x="186" y="163"/>
            <a:chExt cx="2928" cy="2358"/>
          </a:xfrm>
        </p:grpSpPr>
        <p:pic>
          <p:nvPicPr>
            <p:cNvPr id="109572" name="Picture 4" descr="taxifolia">
              <a:extLst>
                <a:ext uri="{FF2B5EF4-FFF2-40B4-BE49-F238E27FC236}">
                  <a16:creationId xmlns:a16="http://schemas.microsoft.com/office/drawing/2014/main" id="{29548DE0-ECC3-9909-7722-00B6374C3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 y="163"/>
              <a:ext cx="2928" cy="23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9573" name="Rectangle 8">
              <a:extLst>
                <a:ext uri="{FF2B5EF4-FFF2-40B4-BE49-F238E27FC236}">
                  <a16:creationId xmlns:a16="http://schemas.microsoft.com/office/drawing/2014/main" id="{D7E19B1F-A600-A740-B6BE-C58BE5C02879}"/>
                </a:ext>
              </a:extLst>
            </p:cNvPr>
            <p:cNvSpPr>
              <a:spLocks noChangeArrowheads="1"/>
            </p:cNvSpPr>
            <p:nvPr/>
          </p:nvSpPr>
          <p:spPr bwMode="auto">
            <a:xfrm>
              <a:off x="1296" y="336"/>
              <a:ext cx="96" cy="19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B9DF3B4-1CD0-5EFA-F45E-A80D1CF760AF}"/>
              </a:ext>
            </a:extLst>
          </p:cNvPr>
          <p:cNvSpPr>
            <a:spLocks noGrp="1" noChangeArrowheads="1"/>
          </p:cNvSpPr>
          <p:nvPr>
            <p:ph type="title"/>
          </p:nvPr>
        </p:nvSpPr>
        <p:spPr>
          <a:xfrm>
            <a:off x="130629" y="274638"/>
            <a:ext cx="5605009" cy="1143000"/>
          </a:xfrm>
        </p:spPr>
        <p:txBody>
          <a:bodyPr/>
          <a:lstStyle/>
          <a:p>
            <a:r>
              <a:rPr lang="en-US" altLang="en-US" dirty="0"/>
              <a:t>Historic processes</a:t>
            </a:r>
          </a:p>
        </p:txBody>
      </p:sp>
      <p:sp>
        <p:nvSpPr>
          <p:cNvPr id="11267" name="Content Placeholder 2">
            <a:extLst>
              <a:ext uri="{FF2B5EF4-FFF2-40B4-BE49-F238E27FC236}">
                <a16:creationId xmlns:a16="http://schemas.microsoft.com/office/drawing/2014/main" id="{F7F8E361-04A8-3493-3C59-B6DFF9CD272C}"/>
              </a:ext>
            </a:extLst>
          </p:cNvPr>
          <p:cNvSpPr>
            <a:spLocks noGrp="1" noChangeArrowheads="1"/>
          </p:cNvSpPr>
          <p:nvPr>
            <p:ph idx="1"/>
          </p:nvPr>
        </p:nvSpPr>
        <p:spPr>
          <a:xfrm>
            <a:off x="404949" y="1417638"/>
            <a:ext cx="5330689" cy="5118100"/>
          </a:xfrm>
        </p:spPr>
        <p:txBody>
          <a:bodyPr/>
          <a:lstStyle/>
          <a:p>
            <a:r>
              <a:rPr lang="en-US" altLang="en-US" sz="2800" dirty="0">
                <a:latin typeface="+mj-lt"/>
              </a:rPr>
              <a:t>They are often more ultimate causes but visibility of their influence may not be readily apparent. </a:t>
            </a:r>
          </a:p>
          <a:p>
            <a:pPr lvl="1"/>
            <a:r>
              <a:rPr lang="en-US" altLang="en-US" sz="2400" dirty="0">
                <a:latin typeface="+mj-lt"/>
              </a:rPr>
              <a:t>Plate tectonics</a:t>
            </a:r>
          </a:p>
          <a:p>
            <a:pPr lvl="1"/>
            <a:r>
              <a:rPr lang="en-US" altLang="en-US" sz="2400" dirty="0">
                <a:latin typeface="+mj-lt"/>
              </a:rPr>
              <a:t>Dispersal and vicariance</a:t>
            </a:r>
          </a:p>
          <a:p>
            <a:pPr lvl="1"/>
            <a:r>
              <a:rPr lang="en-US" altLang="en-US" sz="2400" dirty="0">
                <a:latin typeface="+mj-lt"/>
              </a:rPr>
              <a:t>Evolution</a:t>
            </a:r>
          </a:p>
          <a:p>
            <a:pPr lvl="1"/>
            <a:r>
              <a:rPr lang="en-US" altLang="en-US" sz="2400" dirty="0">
                <a:latin typeface="+mj-lt"/>
              </a:rPr>
              <a:t>Biotic exchanges</a:t>
            </a:r>
          </a:p>
          <a:p>
            <a:pPr lvl="1"/>
            <a:r>
              <a:rPr lang="en-US" altLang="en-US" sz="2400" dirty="0">
                <a:latin typeface="+mj-lt"/>
              </a:rPr>
              <a:t>Climate change </a:t>
            </a:r>
          </a:p>
          <a:p>
            <a:pPr lvl="1"/>
            <a:r>
              <a:rPr lang="en-US" altLang="en-US" sz="2400" dirty="0">
                <a:latin typeface="+mj-lt"/>
              </a:rPr>
              <a:t>Historic disturbance </a:t>
            </a:r>
          </a:p>
          <a:p>
            <a:pPr lvl="1"/>
            <a:r>
              <a:rPr lang="en-US" altLang="en-US" sz="2400" dirty="0">
                <a:latin typeface="+mj-lt"/>
              </a:rPr>
              <a:t>Historic human impacts</a:t>
            </a:r>
          </a:p>
        </p:txBody>
      </p:sp>
      <p:pic>
        <p:nvPicPr>
          <p:cNvPr id="11268" name="Picture 3">
            <a:extLst>
              <a:ext uri="{FF2B5EF4-FFF2-40B4-BE49-F238E27FC236}">
                <a16:creationId xmlns:a16="http://schemas.microsoft.com/office/drawing/2014/main" id="{CA4AEC90-599F-8B3C-ED5E-83663F39A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463549"/>
            <a:ext cx="490537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3">
            <a:extLst>
              <a:ext uri="{FF2B5EF4-FFF2-40B4-BE49-F238E27FC236}">
                <a16:creationId xmlns:a16="http://schemas.microsoft.com/office/drawing/2014/main" id="{22C63616-6FB2-E305-4AF5-953844C95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46" r="11554"/>
          <a:stretch>
            <a:fillRect/>
          </a:stretch>
        </p:blipFill>
        <p:spPr bwMode="auto">
          <a:xfrm>
            <a:off x="6211888" y="2514600"/>
            <a:ext cx="44545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itle 1">
            <a:extLst>
              <a:ext uri="{FF2B5EF4-FFF2-40B4-BE49-F238E27FC236}">
                <a16:creationId xmlns:a16="http://schemas.microsoft.com/office/drawing/2014/main" id="{E6EAD464-445C-99E0-05BB-4778CDAF0CA3}"/>
              </a:ext>
            </a:extLst>
          </p:cNvPr>
          <p:cNvSpPr>
            <a:spLocks noGrp="1" noChangeArrowheads="1"/>
          </p:cNvSpPr>
          <p:nvPr>
            <p:ph type="title"/>
          </p:nvPr>
        </p:nvSpPr>
        <p:spPr>
          <a:xfrm>
            <a:off x="6246813" y="522288"/>
            <a:ext cx="4338637" cy="1143000"/>
          </a:xfrm>
          <a:solidFill>
            <a:schemeClr val="bg1"/>
          </a:solidFill>
        </p:spPr>
        <p:txBody>
          <a:bodyPr/>
          <a:lstStyle/>
          <a:p>
            <a:r>
              <a:rPr lang="en-US" altLang="en-US" sz="4200" dirty="0"/>
              <a:t>Torreya taxifolia, a paleoendemic species</a:t>
            </a:r>
          </a:p>
        </p:txBody>
      </p:sp>
      <p:pic>
        <p:nvPicPr>
          <p:cNvPr id="111620" name="Picture 3">
            <a:extLst>
              <a:ext uri="{FF2B5EF4-FFF2-40B4-BE49-F238E27FC236}">
                <a16:creationId xmlns:a16="http://schemas.microsoft.com/office/drawing/2014/main" id="{0DC3A6FD-DD6C-2CB8-8E90-5C56F14058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331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3666" name="Content Placeholder 3">
            <a:extLst>
              <a:ext uri="{FF2B5EF4-FFF2-40B4-BE49-F238E27FC236}">
                <a16:creationId xmlns:a16="http://schemas.microsoft.com/office/drawing/2014/main" id="{81DB71E6-6ED5-9DE2-56B1-F9956F10FA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0"/>
            <a:ext cx="9120188" cy="6326188"/>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A4F700C9-2DA2-73C4-AE7A-EB18BB2C2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4800"/>
            <a:ext cx="28765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 descr="C:\Documents and Settings\Jon Anthony Stallins\Desktop\Weekley,etal.-2008-FlaSci-boundarymap-fig1aONLY282">
            <a:extLst>
              <a:ext uri="{FF2B5EF4-FFF2-40B4-BE49-F238E27FC236}">
                <a16:creationId xmlns:a16="http://schemas.microsoft.com/office/drawing/2014/main" id="{026175EC-EEA3-22E2-0ED6-1E9785DAA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425" y="301625"/>
            <a:ext cx="1938338"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a:extLst>
              <a:ext uri="{FF2B5EF4-FFF2-40B4-BE49-F238E27FC236}">
                <a16:creationId xmlns:a16="http://schemas.microsoft.com/office/drawing/2014/main" id="{053C95F7-6799-0F95-1C5A-01507CF0A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163" y="311150"/>
            <a:ext cx="3865562"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C:\Documents and Settings\Jon Anthony Stallins\Desktop\56823393.floridascrub">
            <a:extLst>
              <a:ext uri="{FF2B5EF4-FFF2-40B4-BE49-F238E27FC236}">
                <a16:creationId xmlns:a16="http://schemas.microsoft.com/office/drawing/2014/main" id="{CA50492C-56B5-1F01-914D-0E2C3679E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3373"/>
          <a:stretch>
            <a:fillRect/>
          </a:stretch>
        </p:blipFill>
        <p:spPr bwMode="auto">
          <a:xfrm>
            <a:off x="1746250" y="3343275"/>
            <a:ext cx="663575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0CF21658-48CA-0AD8-1E6F-8C5AA2B7FD4A}"/>
              </a:ext>
            </a:extLst>
          </p:cNvPr>
          <p:cNvSpPr>
            <a:spLocks noGrp="1" noChangeArrowheads="1"/>
          </p:cNvSpPr>
          <p:nvPr>
            <p:ph type="title"/>
          </p:nvPr>
        </p:nvSpPr>
        <p:spPr>
          <a:xfrm>
            <a:off x="235131" y="665163"/>
            <a:ext cx="6610169" cy="1143000"/>
          </a:xfrm>
        </p:spPr>
        <p:txBody>
          <a:bodyPr/>
          <a:lstStyle/>
          <a:p>
            <a:r>
              <a:rPr lang="en-US" altLang="en-US" dirty="0"/>
              <a:t>Neoendemics of the Lake Wales Ridge, Florida</a:t>
            </a:r>
          </a:p>
        </p:txBody>
      </p:sp>
      <p:sp>
        <p:nvSpPr>
          <p:cNvPr id="117763" name="Content Placeholder 2">
            <a:extLst>
              <a:ext uri="{FF2B5EF4-FFF2-40B4-BE49-F238E27FC236}">
                <a16:creationId xmlns:a16="http://schemas.microsoft.com/office/drawing/2014/main" id="{36A40029-66DE-C4F4-BD31-C823E073238B}"/>
              </a:ext>
            </a:extLst>
          </p:cNvPr>
          <p:cNvSpPr>
            <a:spLocks noGrp="1" noChangeArrowheads="1"/>
          </p:cNvSpPr>
          <p:nvPr>
            <p:ph idx="1"/>
          </p:nvPr>
        </p:nvSpPr>
        <p:spPr>
          <a:xfrm>
            <a:off x="770709" y="2514600"/>
            <a:ext cx="6074591" cy="4525963"/>
          </a:xfrm>
        </p:spPr>
        <p:txBody>
          <a:bodyPr/>
          <a:lstStyle/>
          <a:p>
            <a:r>
              <a:rPr lang="en-US" altLang="en-US" dirty="0"/>
              <a:t>Isolation of plant species on higher ground in Florida during &gt; 2 million years of climate oscillations</a:t>
            </a:r>
          </a:p>
          <a:p>
            <a:r>
              <a:rPr lang="en-US" altLang="en-US" dirty="0"/>
              <a:t>Speciation events have led to unique flora and fauna </a:t>
            </a:r>
          </a:p>
        </p:txBody>
      </p:sp>
      <p:pic>
        <p:nvPicPr>
          <p:cNvPr id="117764" name="Picture 3">
            <a:extLst>
              <a:ext uri="{FF2B5EF4-FFF2-40B4-BE49-F238E27FC236}">
                <a16:creationId xmlns:a16="http://schemas.microsoft.com/office/drawing/2014/main" id="{8B98CDC6-1D3E-2B75-B4BD-8E75DE6903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0613" y="58738"/>
            <a:ext cx="32258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Box 4">
            <a:extLst>
              <a:ext uri="{FF2B5EF4-FFF2-40B4-BE49-F238E27FC236}">
                <a16:creationId xmlns:a16="http://schemas.microsoft.com/office/drawing/2014/main" id="{F3CED70B-C92E-5D02-889B-519A844DB22B}"/>
              </a:ext>
            </a:extLst>
          </p:cNvPr>
          <p:cNvSpPr txBox="1">
            <a:spLocks noChangeArrowheads="1"/>
          </p:cNvSpPr>
          <p:nvPr/>
        </p:nvSpPr>
        <p:spPr bwMode="auto">
          <a:xfrm>
            <a:off x="7026275" y="1422400"/>
            <a:ext cx="1876425"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Florida scrub jay</a:t>
            </a:r>
          </a:p>
        </p:txBody>
      </p:sp>
      <p:pic>
        <p:nvPicPr>
          <p:cNvPr id="117766" name="Picture 5">
            <a:extLst>
              <a:ext uri="{FF2B5EF4-FFF2-40B4-BE49-F238E27FC236}">
                <a16:creationId xmlns:a16="http://schemas.microsoft.com/office/drawing/2014/main" id="{8BF6ECFC-2CCC-3131-1371-E3543F0B6B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6163" y="3727450"/>
            <a:ext cx="32702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Box 6">
            <a:extLst>
              <a:ext uri="{FF2B5EF4-FFF2-40B4-BE49-F238E27FC236}">
                <a16:creationId xmlns:a16="http://schemas.microsoft.com/office/drawing/2014/main" id="{E4AB3E5C-FAC0-93A1-102A-DD4D47690D43}"/>
              </a:ext>
            </a:extLst>
          </p:cNvPr>
          <p:cNvSpPr txBox="1">
            <a:spLocks noChangeArrowheads="1"/>
          </p:cNvSpPr>
          <p:nvPr/>
        </p:nvSpPr>
        <p:spPr bwMode="auto">
          <a:xfrm>
            <a:off x="6238875" y="6337300"/>
            <a:ext cx="2314575"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Florida scrub hickory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6BBDC040-4356-40D6-AE4D-4457B1E0E156}"/>
              </a:ext>
            </a:extLst>
          </p:cNvPr>
          <p:cNvSpPr>
            <a:spLocks noGrp="1" noChangeArrowheads="1"/>
          </p:cNvSpPr>
          <p:nvPr>
            <p:ph type="title"/>
          </p:nvPr>
        </p:nvSpPr>
        <p:spPr/>
        <p:txBody>
          <a:bodyPr/>
          <a:lstStyle/>
          <a:p>
            <a:r>
              <a:rPr lang="en-US" altLang="en-US" dirty="0"/>
              <a:t>Classification of dispersal</a:t>
            </a:r>
          </a:p>
        </p:txBody>
      </p:sp>
      <p:sp>
        <p:nvSpPr>
          <p:cNvPr id="119811" name="Content Placeholder 2">
            <a:extLst>
              <a:ext uri="{FF2B5EF4-FFF2-40B4-BE49-F238E27FC236}">
                <a16:creationId xmlns:a16="http://schemas.microsoft.com/office/drawing/2014/main" id="{05B42A29-77CF-2429-0956-548342390ED4}"/>
              </a:ext>
            </a:extLst>
          </p:cNvPr>
          <p:cNvSpPr>
            <a:spLocks noGrp="1" noChangeArrowheads="1"/>
          </p:cNvSpPr>
          <p:nvPr>
            <p:ph idx="1"/>
          </p:nvPr>
        </p:nvSpPr>
        <p:spPr/>
        <p:txBody>
          <a:bodyPr/>
          <a:lstStyle/>
          <a:p>
            <a:r>
              <a:rPr lang="en-US" altLang="en-US" sz="2800" dirty="0"/>
              <a:t>Categories of dispersal</a:t>
            </a:r>
          </a:p>
          <a:p>
            <a:pPr lvl="1"/>
            <a:r>
              <a:rPr lang="en-US" altLang="en-US" dirty="0"/>
              <a:t>Long range (“sweepstakes” or “waif”) dispersal </a:t>
            </a:r>
          </a:p>
          <a:p>
            <a:pPr lvl="1"/>
            <a:r>
              <a:rPr lang="en-US" altLang="en-US" dirty="0"/>
              <a:t>Active – via own mode of locomotion</a:t>
            </a:r>
          </a:p>
          <a:p>
            <a:pPr lvl="1"/>
            <a:r>
              <a:rPr lang="en-US" altLang="en-US" dirty="0"/>
              <a:t>Passive –  requires outside force; wind, water, or another organisms</a:t>
            </a:r>
          </a:p>
          <a:p>
            <a:pPr lvl="1"/>
            <a:r>
              <a:rPr lang="en-US" altLang="en-US" dirty="0"/>
              <a:t>Diffusion – continuous distribution during dispersal</a:t>
            </a:r>
          </a:p>
          <a:p>
            <a:pPr lvl="1"/>
            <a:r>
              <a:rPr lang="en-US" altLang="en-US" dirty="0"/>
              <a:t>Step or jump dispersal </a:t>
            </a:r>
          </a:p>
          <a:p>
            <a:pPr lvl="1"/>
            <a:r>
              <a:rPr lang="en-US" altLang="en-US" dirty="0"/>
              <a:t>Conservation dispersals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11624B6C-4D9A-29B7-CC3A-28CB6A1BC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
            <a:extLst>
              <a:ext uri="{FF2B5EF4-FFF2-40B4-BE49-F238E27FC236}">
                <a16:creationId xmlns:a16="http://schemas.microsoft.com/office/drawing/2014/main" id="{59B06066-7F18-9311-1FD4-EF0C71B2C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094"/>
          <a:stretch>
            <a:fillRect/>
          </a:stretch>
        </p:blipFill>
        <p:spPr bwMode="auto">
          <a:xfrm>
            <a:off x="1524000" y="2938463"/>
            <a:ext cx="5019675"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4">
            <a:extLst>
              <a:ext uri="{FF2B5EF4-FFF2-40B4-BE49-F238E27FC236}">
                <a16:creationId xmlns:a16="http://schemas.microsoft.com/office/drawing/2014/main" id="{04945C91-32FB-6C38-E0F1-419C80313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800" y="2967038"/>
            <a:ext cx="4140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Rectangle 1">
            <a:extLst>
              <a:ext uri="{FF2B5EF4-FFF2-40B4-BE49-F238E27FC236}">
                <a16:creationId xmlns:a16="http://schemas.microsoft.com/office/drawing/2014/main" id="{33C86F95-26E5-C458-9819-CACBDCB8C37F}"/>
              </a:ext>
            </a:extLst>
          </p:cNvPr>
          <p:cNvSpPr>
            <a:spLocks noChangeArrowheads="1"/>
          </p:cNvSpPr>
          <p:nvPr/>
        </p:nvSpPr>
        <p:spPr bwMode="auto">
          <a:xfrm>
            <a:off x="1223963" y="6153150"/>
            <a:ext cx="3875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Tx/>
              <a:buNone/>
            </a:pPr>
            <a:r>
              <a:rPr lang="en-US" altLang="en-US" sz="1800" dirty="0"/>
              <a:t>Long range (“sweepstakes” or “waif”) dispersal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1" name="Title 1">
            <a:extLst>
              <a:ext uri="{FF2B5EF4-FFF2-40B4-BE49-F238E27FC236}">
                <a16:creationId xmlns:a16="http://schemas.microsoft.com/office/drawing/2014/main" id="{324FB5D1-333A-6230-D9AA-208C5DB2D555}"/>
              </a:ext>
            </a:extLst>
          </p:cNvPr>
          <p:cNvSpPr>
            <a:spLocks noGrp="1" noChangeArrowheads="1"/>
          </p:cNvSpPr>
          <p:nvPr>
            <p:ph type="title"/>
          </p:nvPr>
        </p:nvSpPr>
        <p:spPr>
          <a:xfrm>
            <a:off x="2062939" y="0"/>
            <a:ext cx="8229600" cy="1143000"/>
          </a:xfrm>
        </p:spPr>
        <p:txBody>
          <a:bodyPr/>
          <a:lstStyle/>
          <a:p>
            <a:r>
              <a:rPr lang="en-US" altLang="en-US" dirty="0"/>
              <a:t>Active dispersal</a:t>
            </a:r>
          </a:p>
        </p:txBody>
      </p:sp>
      <p:pic>
        <p:nvPicPr>
          <p:cNvPr id="130050" name="Content Placeholder 3">
            <a:extLst>
              <a:ext uri="{FF2B5EF4-FFF2-40B4-BE49-F238E27FC236}">
                <a16:creationId xmlns:a16="http://schemas.microsoft.com/office/drawing/2014/main" id="{43428350-7928-200C-706F-9DEE05C57B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425998" y="1155281"/>
            <a:ext cx="7340572" cy="5415381"/>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074" name="Picture 2" descr="coyoteCentralPark">
            <a:extLst>
              <a:ext uri="{FF2B5EF4-FFF2-40B4-BE49-F238E27FC236}">
                <a16:creationId xmlns:a16="http://schemas.microsoft.com/office/drawing/2014/main" id="{B5F5FF77-A266-22D5-436E-4AC1CF116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33363"/>
            <a:ext cx="9144000"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5">
            <a:extLst>
              <a:ext uri="{FF2B5EF4-FFF2-40B4-BE49-F238E27FC236}">
                <a16:creationId xmlns:a16="http://schemas.microsoft.com/office/drawing/2014/main" id="{ACBE5893-ADC0-D835-8A91-B7D7417C5C12}"/>
              </a:ext>
            </a:extLst>
          </p:cNvPr>
          <p:cNvSpPr txBox="1">
            <a:spLocks noChangeArrowheads="1"/>
          </p:cNvSpPr>
          <p:nvPr/>
        </p:nvSpPr>
        <p:spPr bwMode="auto">
          <a:xfrm>
            <a:off x="1524000" y="6491288"/>
            <a:ext cx="422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Otis, the coyote in Central Park in 1999.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22" name="Content Placeholder 3">
            <a:extLst>
              <a:ext uri="{FF2B5EF4-FFF2-40B4-BE49-F238E27FC236}">
                <a16:creationId xmlns:a16="http://schemas.microsoft.com/office/drawing/2014/main" id="{E324AE8B-D740-AEAF-184E-A62F8D994F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39536" y="84882"/>
            <a:ext cx="10301779" cy="6318349"/>
          </a:xfrm>
        </p:spPr>
      </p:pic>
      <p:sp>
        <p:nvSpPr>
          <p:cNvPr id="133123" name="Rectangle 2">
            <a:extLst>
              <a:ext uri="{FF2B5EF4-FFF2-40B4-BE49-F238E27FC236}">
                <a16:creationId xmlns:a16="http://schemas.microsoft.com/office/drawing/2014/main" id="{CBD4AEB0-A97D-9539-0E65-ADA08C3E2BEC}"/>
              </a:ext>
            </a:extLst>
          </p:cNvPr>
          <p:cNvSpPr>
            <a:spLocks noChangeArrowheads="1"/>
          </p:cNvSpPr>
          <p:nvPr/>
        </p:nvSpPr>
        <p:spPr bwMode="auto">
          <a:xfrm>
            <a:off x="974725" y="6403231"/>
            <a:ext cx="5121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Coyote on public train in Portland, Oregon 2002</a:t>
            </a:r>
            <a:r>
              <a:rPr lang="en-US" altLang="en-US" sz="1800" dirty="0">
                <a:hlinkClick r:id="rId4"/>
              </a:rPr>
              <a:t> </a:t>
            </a:r>
            <a:endParaRPr lang="en-US" altLang="en-US" sz="1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5170" name="Picture 2" descr="23coyote650">
            <a:extLst>
              <a:ext uri="{FF2B5EF4-FFF2-40B4-BE49-F238E27FC236}">
                <a16:creationId xmlns:a16="http://schemas.microsoft.com/office/drawing/2014/main" id="{D9F74595-5DCF-AFD9-8E5E-E477C7627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0525"/>
            <a:ext cx="9144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 Box 3">
            <a:extLst>
              <a:ext uri="{FF2B5EF4-FFF2-40B4-BE49-F238E27FC236}">
                <a16:creationId xmlns:a16="http://schemas.microsoft.com/office/drawing/2014/main" id="{16C0F7F0-8CF6-77FD-7BE8-3BFEBB681D44}"/>
              </a:ext>
            </a:extLst>
          </p:cNvPr>
          <p:cNvSpPr txBox="1">
            <a:spLocks noChangeArrowheads="1"/>
          </p:cNvSpPr>
          <p:nvPr/>
        </p:nvSpPr>
        <p:spPr bwMode="auto">
          <a:xfrm>
            <a:off x="1662113" y="457200"/>
            <a:ext cx="5621337"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The capture of Hal the coyote in 2006 in Central Park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7DD4956-09E5-0068-6885-DBAD248875F4}"/>
              </a:ext>
            </a:extLst>
          </p:cNvPr>
          <p:cNvSpPr>
            <a:spLocks noGrp="1" noChangeArrowheads="1"/>
          </p:cNvSpPr>
          <p:nvPr>
            <p:ph type="title"/>
          </p:nvPr>
        </p:nvSpPr>
        <p:spPr>
          <a:xfrm>
            <a:off x="3696788" y="274638"/>
            <a:ext cx="7885611" cy="1143000"/>
          </a:xfrm>
        </p:spPr>
        <p:txBody>
          <a:bodyPr/>
          <a:lstStyle/>
          <a:p>
            <a:r>
              <a:rPr lang="en-US" altLang="en-US" sz="3600" dirty="0"/>
              <a:t>What causes the biogeographic patterns in biogeographic realms?</a:t>
            </a:r>
          </a:p>
        </p:txBody>
      </p:sp>
      <p:sp>
        <p:nvSpPr>
          <p:cNvPr id="2" name="Content Placeholder 2">
            <a:extLst>
              <a:ext uri="{FF2B5EF4-FFF2-40B4-BE49-F238E27FC236}">
                <a16:creationId xmlns:a16="http://schemas.microsoft.com/office/drawing/2014/main" id="{30575AB6-C3C5-4DD6-DF71-DE2086618E88}"/>
              </a:ext>
            </a:extLst>
          </p:cNvPr>
          <p:cNvSpPr>
            <a:spLocks noGrp="1" noChangeArrowheads="1"/>
          </p:cNvSpPr>
          <p:nvPr>
            <p:ph idx="1"/>
          </p:nvPr>
        </p:nvSpPr>
        <p:spPr>
          <a:xfrm>
            <a:off x="245064" y="655002"/>
            <a:ext cx="3451724" cy="6352858"/>
          </a:xfrm>
        </p:spPr>
        <p:txBody>
          <a:bodyPr/>
          <a:lstStyle/>
          <a:p>
            <a:r>
              <a:rPr lang="en-US" altLang="en-US" sz="2800" b="1" dirty="0">
                <a:latin typeface="Calibri Light (Headings)"/>
              </a:rPr>
              <a:t>Proximate cause</a:t>
            </a:r>
            <a:r>
              <a:rPr lang="en-US" altLang="en-US" sz="2800" dirty="0">
                <a:latin typeface="Calibri Light (Headings)"/>
              </a:rPr>
              <a:t>: patterns of temperature and rainfall</a:t>
            </a:r>
          </a:p>
          <a:p>
            <a:r>
              <a:rPr lang="en-US" altLang="en-US" sz="2800" b="1" dirty="0">
                <a:latin typeface="Calibri Light (Headings)"/>
              </a:rPr>
              <a:t>Ultimate cause: </a:t>
            </a:r>
            <a:r>
              <a:rPr lang="en-US" altLang="en-US" sz="2800" dirty="0">
                <a:latin typeface="Calibri Light (Headings)"/>
              </a:rPr>
              <a:t>tectonic and geothermal forces that moved continents into current latitudinal positions and created topography </a:t>
            </a:r>
            <a:endParaRPr lang="en-US" altLang="en-US" sz="2400" dirty="0">
              <a:latin typeface="Calibri Light (Headings)"/>
            </a:endParaRPr>
          </a:p>
        </p:txBody>
      </p:sp>
      <p:sp>
        <p:nvSpPr>
          <p:cNvPr id="13316" name="Slide Number Placeholder 1">
            <a:extLst>
              <a:ext uri="{FF2B5EF4-FFF2-40B4-BE49-F238E27FC236}">
                <a16:creationId xmlns:a16="http://schemas.microsoft.com/office/drawing/2014/main" id="{56087BB3-557F-EFE1-2B90-DFF9007611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DD030F-67F0-4341-8999-8FFFB93748A5}" type="slidenum">
              <a:rPr lang="en-US" altLang="en-US" sz="1400" smtClean="0"/>
              <a:pPr>
                <a:spcBef>
                  <a:spcPct val="0"/>
                </a:spcBef>
                <a:buFontTx/>
                <a:buNone/>
              </a:pPr>
              <a:t>7</a:t>
            </a:fld>
            <a:endParaRPr lang="en-US" altLang="en-US" sz="1400" dirty="0"/>
          </a:p>
        </p:txBody>
      </p:sp>
      <p:pic>
        <p:nvPicPr>
          <p:cNvPr id="13315" name="Picture 4">
            <a:extLst>
              <a:ext uri="{FF2B5EF4-FFF2-40B4-BE49-F238E27FC236}">
                <a16:creationId xmlns:a16="http://schemas.microsoft.com/office/drawing/2014/main" id="{B4AC035B-44DA-A423-CF49-7E47E6005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673" y="1586706"/>
            <a:ext cx="8221662"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86C6210E-DE4C-AEA4-AD1F-223789049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421" y="87312"/>
            <a:ext cx="9884042" cy="623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4">
            <a:extLst>
              <a:ext uri="{FF2B5EF4-FFF2-40B4-BE49-F238E27FC236}">
                <a16:creationId xmlns:a16="http://schemas.microsoft.com/office/drawing/2014/main" id="{E80E1708-408E-16C5-F315-A3DDB4D4C09E}"/>
              </a:ext>
            </a:extLst>
          </p:cNvPr>
          <p:cNvSpPr>
            <a:spLocks noChangeArrowheads="1"/>
          </p:cNvSpPr>
          <p:nvPr/>
        </p:nvSpPr>
        <p:spPr bwMode="auto">
          <a:xfrm>
            <a:off x="705255" y="6400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Feb 2010 Central Park, NYC</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8242" name="Picture 4">
            <a:extLst>
              <a:ext uri="{FF2B5EF4-FFF2-40B4-BE49-F238E27FC236}">
                <a16:creationId xmlns:a16="http://schemas.microsoft.com/office/drawing/2014/main" id="{668A1D6B-72B7-620A-8924-7B61136D8D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00100"/>
            <a:ext cx="5791200"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Content Placeholder 3">
            <a:extLst>
              <a:ext uri="{FF2B5EF4-FFF2-40B4-BE49-F238E27FC236}">
                <a16:creationId xmlns:a16="http://schemas.microsoft.com/office/drawing/2014/main" id="{81781C1E-0166-1268-CD83-272A942516A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27825" y="800100"/>
            <a:ext cx="3940175" cy="5249863"/>
          </a:xfrm>
        </p:spPr>
      </p:pic>
      <p:sp>
        <p:nvSpPr>
          <p:cNvPr id="138244" name="Rectangle 4">
            <a:extLst>
              <a:ext uri="{FF2B5EF4-FFF2-40B4-BE49-F238E27FC236}">
                <a16:creationId xmlns:a16="http://schemas.microsoft.com/office/drawing/2014/main" id="{D9754BAE-F065-4B67-69ED-7DEE0A517A99}"/>
              </a:ext>
            </a:extLst>
          </p:cNvPr>
          <p:cNvSpPr>
            <a:spLocks noChangeArrowheads="1"/>
          </p:cNvSpPr>
          <p:nvPr/>
        </p:nvSpPr>
        <p:spPr bwMode="auto">
          <a:xfrm>
            <a:off x="1600200" y="6400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2015, NYC</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4F19-B316-176D-E31F-41CB3584ECB3}"/>
              </a:ext>
            </a:extLst>
          </p:cNvPr>
          <p:cNvSpPr>
            <a:spLocks noGrp="1" noChangeArrowheads="1"/>
          </p:cNvSpPr>
          <p:nvPr>
            <p:ph type="title"/>
          </p:nvPr>
        </p:nvSpPr>
        <p:spPr>
          <a:xfrm>
            <a:off x="1981200" y="153420"/>
            <a:ext cx="8229600" cy="1143000"/>
          </a:xfrm>
        </p:spPr>
        <p:txBody>
          <a:bodyPr/>
          <a:lstStyle/>
          <a:p>
            <a:r>
              <a:rPr lang="en-US" altLang="en-US" dirty="0"/>
              <a:t>Passive dispersal</a:t>
            </a:r>
          </a:p>
        </p:txBody>
      </p:sp>
      <p:pic>
        <p:nvPicPr>
          <p:cNvPr id="141314" name="Content Placeholder 3">
            <a:extLst>
              <a:ext uri="{FF2B5EF4-FFF2-40B4-BE49-F238E27FC236}">
                <a16:creationId xmlns:a16="http://schemas.microsoft.com/office/drawing/2014/main" id="{8CF32A07-3B83-F22C-547E-A31DD2BAA3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98145" y="1296420"/>
            <a:ext cx="7311616" cy="5143295"/>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1823F-2251-A675-8086-C68522C9194C}"/>
              </a:ext>
            </a:extLst>
          </p:cNvPr>
          <p:cNvSpPr>
            <a:spLocks noGrp="1" noChangeArrowheads="1"/>
          </p:cNvSpPr>
          <p:nvPr>
            <p:ph type="title"/>
          </p:nvPr>
        </p:nvSpPr>
        <p:spPr>
          <a:xfrm>
            <a:off x="1981200" y="153420"/>
            <a:ext cx="8229600" cy="1143000"/>
          </a:xfrm>
        </p:spPr>
        <p:txBody>
          <a:bodyPr/>
          <a:lstStyle/>
          <a:p>
            <a:r>
              <a:rPr lang="en-US" altLang="en-US" dirty="0"/>
              <a:t>Conservation dispersals</a:t>
            </a:r>
          </a:p>
        </p:txBody>
      </p:sp>
      <p:pic>
        <p:nvPicPr>
          <p:cNvPr id="143362" name="Content Placeholder 3">
            <a:extLst>
              <a:ext uri="{FF2B5EF4-FFF2-40B4-BE49-F238E27FC236}">
                <a16:creationId xmlns:a16="http://schemas.microsoft.com/office/drawing/2014/main" id="{2A459622-BBE9-A2E4-11BA-C744EB1009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32" t="6982" r="16579" b="10526"/>
          <a:stretch>
            <a:fillRect/>
          </a:stretch>
        </p:blipFill>
        <p:spPr>
          <a:xfrm>
            <a:off x="1407694" y="1312818"/>
            <a:ext cx="8716493" cy="5119712"/>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62CA34FB-C29D-A412-6E83-ACA6CAA9EB32}"/>
              </a:ext>
            </a:extLst>
          </p:cNvPr>
          <p:cNvSpPr>
            <a:spLocks noGrp="1" noChangeArrowheads="1"/>
          </p:cNvSpPr>
          <p:nvPr>
            <p:ph type="title"/>
          </p:nvPr>
        </p:nvSpPr>
        <p:spPr>
          <a:xfrm>
            <a:off x="609600" y="274638"/>
            <a:ext cx="3680298" cy="1143000"/>
          </a:xfrm>
        </p:spPr>
        <p:txBody>
          <a:bodyPr/>
          <a:lstStyle/>
          <a:p>
            <a:r>
              <a:rPr lang="en-US" altLang="en-US" dirty="0"/>
              <a:t>Disturbance</a:t>
            </a:r>
          </a:p>
        </p:txBody>
      </p:sp>
      <p:sp>
        <p:nvSpPr>
          <p:cNvPr id="138243" name="Content Placeholder 2">
            <a:extLst>
              <a:ext uri="{FF2B5EF4-FFF2-40B4-BE49-F238E27FC236}">
                <a16:creationId xmlns:a16="http://schemas.microsoft.com/office/drawing/2014/main" id="{64E19A45-4072-9AB8-AFD8-21F7FBBD4A29}"/>
              </a:ext>
            </a:extLst>
          </p:cNvPr>
          <p:cNvSpPr>
            <a:spLocks noGrp="1"/>
          </p:cNvSpPr>
          <p:nvPr>
            <p:ph idx="1"/>
          </p:nvPr>
        </p:nvSpPr>
        <p:spPr>
          <a:xfrm>
            <a:off x="609600" y="1600200"/>
            <a:ext cx="4760068" cy="4525963"/>
          </a:xfrm>
        </p:spPr>
        <p:txBody>
          <a:bodyPr/>
          <a:lstStyle/>
          <a:p>
            <a:pPr>
              <a:defRPr/>
            </a:pPr>
            <a:r>
              <a:rPr lang="en-US" altLang="en-US" sz="2800" dirty="0"/>
              <a:t>Historic frequency and severity of fires, floods, hurricanes, ice storms, hard freezes shape biogeographic distributions of plants and animals in the present.</a:t>
            </a:r>
          </a:p>
          <a:p>
            <a:pPr lvl="1">
              <a:defRPr/>
            </a:pPr>
            <a:endParaRPr lang="en-US" altLang="en-US" sz="2400" dirty="0"/>
          </a:p>
          <a:p>
            <a:pPr marL="457200" lvl="1" indent="0">
              <a:buFontTx/>
              <a:buNone/>
              <a:defRPr/>
            </a:pPr>
            <a:endParaRPr lang="en-US" altLang="en-US" sz="2400" dirty="0"/>
          </a:p>
          <a:p>
            <a:pPr>
              <a:buFontTx/>
              <a:buNone/>
              <a:defRPr/>
            </a:pPr>
            <a:endParaRPr lang="en-US" altLang="en-US" sz="2800" dirty="0"/>
          </a:p>
        </p:txBody>
      </p:sp>
      <p:pic>
        <p:nvPicPr>
          <p:cNvPr id="3" name="Picture 6">
            <a:extLst>
              <a:ext uri="{FF2B5EF4-FFF2-40B4-BE49-F238E27FC236}">
                <a16:creationId xmlns:a16="http://schemas.microsoft.com/office/drawing/2014/main" id="{413D59C7-8B3A-ADA9-A464-477726055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668" y="1385060"/>
            <a:ext cx="6609094" cy="495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66835E54-FDA8-E84C-3D6C-7E6D7EFC27B9}"/>
              </a:ext>
            </a:extLst>
          </p:cNvPr>
          <p:cNvSpPr>
            <a:spLocks noGrp="1" noChangeArrowheads="1"/>
          </p:cNvSpPr>
          <p:nvPr>
            <p:ph type="title"/>
          </p:nvPr>
        </p:nvSpPr>
        <p:spPr/>
        <p:txBody>
          <a:bodyPr/>
          <a:lstStyle/>
          <a:p>
            <a:r>
              <a:rPr lang="en-US" altLang="en-US" dirty="0"/>
              <a:t>Historic human impacts</a:t>
            </a:r>
          </a:p>
        </p:txBody>
      </p:sp>
      <p:sp>
        <p:nvSpPr>
          <p:cNvPr id="178179" name="Content Placeholder 2">
            <a:extLst>
              <a:ext uri="{FF2B5EF4-FFF2-40B4-BE49-F238E27FC236}">
                <a16:creationId xmlns:a16="http://schemas.microsoft.com/office/drawing/2014/main" id="{AD54884F-4FB8-AC7B-2DFE-D47965F5C74F}"/>
              </a:ext>
            </a:extLst>
          </p:cNvPr>
          <p:cNvSpPr>
            <a:spLocks noGrp="1"/>
          </p:cNvSpPr>
          <p:nvPr>
            <p:ph idx="1"/>
          </p:nvPr>
        </p:nvSpPr>
        <p:spPr>
          <a:xfrm>
            <a:off x="391886" y="1600200"/>
            <a:ext cx="4742089" cy="4525963"/>
          </a:xfrm>
        </p:spPr>
        <p:txBody>
          <a:bodyPr/>
          <a:lstStyle/>
          <a:p>
            <a:pPr>
              <a:defRPr/>
            </a:pPr>
            <a:r>
              <a:rPr lang="en-US" altLang="en-US" dirty="0"/>
              <a:t>Can exert an influence on biogeographic patterns long after the human activity has ceased or altered.</a:t>
            </a:r>
          </a:p>
          <a:p>
            <a:pPr marL="0" indent="0">
              <a:buFontTx/>
              <a:buNone/>
              <a:defRPr/>
            </a:pPr>
            <a:endParaRPr lang="en-US" altLang="en-US" dirty="0"/>
          </a:p>
        </p:txBody>
      </p:sp>
      <p:pic>
        <p:nvPicPr>
          <p:cNvPr id="148484" name="Picture 5">
            <a:extLst>
              <a:ext uri="{FF2B5EF4-FFF2-40B4-BE49-F238E27FC236}">
                <a16:creationId xmlns:a16="http://schemas.microsoft.com/office/drawing/2014/main" id="{9F7037E2-D958-D8F0-1E0B-9FDAD6808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9" y="1600200"/>
            <a:ext cx="6056811" cy="493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Rectangle 1">
            <a:extLst>
              <a:ext uri="{FF2B5EF4-FFF2-40B4-BE49-F238E27FC236}">
                <a16:creationId xmlns:a16="http://schemas.microsoft.com/office/drawing/2014/main" id="{86AB04C2-66D6-3247-6DD7-35C0DBD260DD}"/>
              </a:ext>
            </a:extLst>
          </p:cNvPr>
          <p:cNvSpPr>
            <a:spLocks noChangeArrowheads="1"/>
          </p:cNvSpPr>
          <p:nvPr/>
        </p:nvSpPr>
        <p:spPr bwMode="auto">
          <a:xfrm>
            <a:off x="1601787" y="6163302"/>
            <a:ext cx="353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Logging in the Smoky Mountains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3FEC8B7F-3BBA-AC63-E77E-E9EB173A2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2413"/>
            <a:ext cx="9144000" cy="736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9746" name="Picture 1">
            <a:extLst>
              <a:ext uri="{FF2B5EF4-FFF2-40B4-BE49-F238E27FC236}">
                <a16:creationId xmlns:a16="http://schemas.microsoft.com/office/drawing/2014/main" id="{8840CF67-4ED1-25D0-78DC-BBCC6A90D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0"/>
            <a:ext cx="86963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E371979B-CAFB-3569-A9AD-B0CE6DE18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1258888"/>
            <a:ext cx="7989887"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2">
            <a:extLst>
              <a:ext uri="{FF2B5EF4-FFF2-40B4-BE49-F238E27FC236}">
                <a16:creationId xmlns:a16="http://schemas.microsoft.com/office/drawing/2014/main" id="{D8E687BF-7733-4B01-58A4-246D34689469}"/>
              </a:ext>
            </a:extLst>
          </p:cNvPr>
          <p:cNvSpPr>
            <a:spLocks noGrp="1" noChangeArrowheads="1"/>
          </p:cNvSpPr>
          <p:nvPr>
            <p:ph type="title"/>
          </p:nvPr>
        </p:nvSpPr>
        <p:spPr>
          <a:xfrm>
            <a:off x="1981200" y="58738"/>
            <a:ext cx="8229600" cy="1143000"/>
          </a:xfrm>
        </p:spPr>
        <p:txBody>
          <a:bodyPr/>
          <a:lstStyle/>
          <a:p>
            <a:pPr eaLnBrk="1" hangingPunct="1"/>
            <a:r>
              <a:rPr lang="en-US" altLang="en-US" sz="4000" dirty="0"/>
              <a:t>Land use change in NE US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Content Placeholder 3">
            <a:extLst>
              <a:ext uri="{FF2B5EF4-FFF2-40B4-BE49-F238E27FC236}">
                <a16:creationId xmlns:a16="http://schemas.microsoft.com/office/drawing/2014/main" id="{4794C33F-B876-A81E-F2DD-6C65CA8E3B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08388" y="268288"/>
            <a:ext cx="4997450" cy="6589712"/>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B518-CC4E-288B-DA1C-E74C5ADB4584}"/>
              </a:ext>
            </a:extLst>
          </p:cNvPr>
          <p:cNvSpPr>
            <a:spLocks noGrp="1"/>
          </p:cNvSpPr>
          <p:nvPr>
            <p:ph type="title"/>
          </p:nvPr>
        </p:nvSpPr>
        <p:spPr>
          <a:xfrm>
            <a:off x="609600" y="274638"/>
            <a:ext cx="5647509" cy="1143000"/>
          </a:xfrm>
        </p:spPr>
        <p:txBody>
          <a:bodyPr/>
          <a:lstStyle/>
          <a:p>
            <a:r>
              <a:rPr lang="en-US" dirty="0"/>
              <a:t>Vicariance versus dispersal</a:t>
            </a:r>
          </a:p>
        </p:txBody>
      </p:sp>
      <p:sp>
        <p:nvSpPr>
          <p:cNvPr id="3" name="Content Placeholder 2">
            <a:extLst>
              <a:ext uri="{FF2B5EF4-FFF2-40B4-BE49-F238E27FC236}">
                <a16:creationId xmlns:a16="http://schemas.microsoft.com/office/drawing/2014/main" id="{0A742CAB-6618-77ED-7729-CEF572ADB505}"/>
              </a:ext>
            </a:extLst>
          </p:cNvPr>
          <p:cNvSpPr>
            <a:spLocks noGrp="1"/>
          </p:cNvSpPr>
          <p:nvPr>
            <p:ph idx="1"/>
          </p:nvPr>
        </p:nvSpPr>
        <p:spPr>
          <a:xfrm>
            <a:off x="209006" y="1783398"/>
            <a:ext cx="6244045" cy="4525963"/>
          </a:xfrm>
        </p:spPr>
        <p:txBody>
          <a:bodyPr/>
          <a:lstStyle/>
          <a:p>
            <a:r>
              <a:rPr lang="en-US" altLang="en-US" sz="2800" b="1" dirty="0">
                <a:latin typeface="+mj-lt"/>
              </a:rPr>
              <a:t>Vicariance - </a:t>
            </a:r>
            <a:r>
              <a:rPr lang="en-US" altLang="en-US" sz="2800" dirty="0">
                <a:latin typeface="+mj-lt"/>
              </a:rPr>
              <a:t>term used to describe how organisms are carried to different locations because of movement of underlying tectonic plate</a:t>
            </a:r>
          </a:p>
          <a:p>
            <a:r>
              <a:rPr lang="en-US" altLang="en-US" sz="2800" dirty="0">
                <a:latin typeface="+mj-lt"/>
              </a:rPr>
              <a:t>Vicariance as a cause of a distribution of an animal or plant may be difficult to distinguish from active or passive dispersal.</a:t>
            </a:r>
          </a:p>
          <a:p>
            <a:endParaRPr lang="en-US" altLang="en-US" sz="2000" dirty="0"/>
          </a:p>
          <a:p>
            <a:endParaRPr lang="en-US" dirty="0"/>
          </a:p>
        </p:txBody>
      </p:sp>
      <p:pic>
        <p:nvPicPr>
          <p:cNvPr id="5" name="Picture 4">
            <a:extLst>
              <a:ext uri="{FF2B5EF4-FFF2-40B4-BE49-F238E27FC236}">
                <a16:creationId xmlns:a16="http://schemas.microsoft.com/office/drawing/2014/main" id="{9D293A4D-3456-F22B-D31A-E2DD2E469916}"/>
              </a:ext>
            </a:extLst>
          </p:cNvPr>
          <p:cNvPicPr>
            <a:picLocks noChangeAspect="1"/>
          </p:cNvPicPr>
          <p:nvPr/>
        </p:nvPicPr>
        <p:blipFill>
          <a:blip r:embed="rId3"/>
          <a:stretch>
            <a:fillRect/>
          </a:stretch>
        </p:blipFill>
        <p:spPr>
          <a:xfrm>
            <a:off x="6298992" y="0"/>
            <a:ext cx="5893008" cy="6858000"/>
          </a:xfrm>
          <a:prstGeom prst="rect">
            <a:avLst/>
          </a:prstGeom>
        </p:spPr>
      </p:pic>
    </p:spTree>
    <p:extLst>
      <p:ext uri="{BB962C8B-B14F-4D97-AF65-F5344CB8AC3E}">
        <p14:creationId xmlns:p14="http://schemas.microsoft.com/office/powerpoint/2010/main" val="3766104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02" name="Picture 2" descr="erodedslopes">
            <a:extLst>
              <a:ext uri="{FF2B5EF4-FFF2-40B4-BE49-F238E27FC236}">
                <a16:creationId xmlns:a16="http://schemas.microsoft.com/office/drawing/2014/main" id="{F55AF259-45CA-7682-C452-FE1176663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25" y="-225425"/>
            <a:ext cx="9551988" cy="720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2" descr="cotton25yrsagoAL">
            <a:extLst>
              <a:ext uri="{FF2B5EF4-FFF2-40B4-BE49-F238E27FC236}">
                <a16:creationId xmlns:a16="http://schemas.microsoft.com/office/drawing/2014/main" id="{6B114FC4-10B8-56B4-E3A2-4CFAF8D59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599613"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0A9157A0-B91F-5C86-0CD9-6E2AAE533BB1}"/>
              </a:ext>
            </a:extLst>
          </p:cNvPr>
          <p:cNvSpPr>
            <a:spLocks noGrp="1" noChangeArrowheads="1"/>
          </p:cNvSpPr>
          <p:nvPr>
            <p:ph type="title"/>
          </p:nvPr>
        </p:nvSpPr>
        <p:spPr/>
        <p:txBody>
          <a:bodyPr/>
          <a:lstStyle/>
          <a:p>
            <a:pPr eaLnBrk="1" hangingPunct="1"/>
            <a:r>
              <a:rPr lang="en-US" altLang="en-US" sz="3600" dirty="0">
                <a:latin typeface="Calibri Light (Headings)"/>
              </a:rPr>
              <a:t>Pleistocene megafaunal extinctions in North America (10,000 to 12,000 ya)</a:t>
            </a:r>
          </a:p>
        </p:txBody>
      </p:sp>
      <p:sp>
        <p:nvSpPr>
          <p:cNvPr id="5" name="Content Placeholder 2">
            <a:extLst>
              <a:ext uri="{FF2B5EF4-FFF2-40B4-BE49-F238E27FC236}">
                <a16:creationId xmlns:a16="http://schemas.microsoft.com/office/drawing/2014/main" id="{A42D9CAC-FBB6-149F-2FC3-B58F06993D44}"/>
              </a:ext>
            </a:extLst>
          </p:cNvPr>
          <p:cNvSpPr>
            <a:spLocks noGrp="1"/>
          </p:cNvSpPr>
          <p:nvPr>
            <p:ph idx="1"/>
          </p:nvPr>
        </p:nvSpPr>
        <p:spPr>
          <a:xfrm>
            <a:off x="212444" y="1587502"/>
            <a:ext cx="4929051" cy="5518400"/>
          </a:xfrm>
        </p:spPr>
        <p:txBody>
          <a:bodyPr rtlCol="0">
            <a:normAutofit/>
          </a:bodyPr>
          <a:lstStyle/>
          <a:p>
            <a:pPr eaLnBrk="1" fontAlgn="auto" hangingPunct="1">
              <a:spcAft>
                <a:spcPts val="0"/>
              </a:spcAft>
              <a:defRPr/>
            </a:pPr>
            <a:r>
              <a:rPr lang="en-US" sz="2800" dirty="0">
                <a:latin typeface="Calibri Light (Headings)"/>
                <a:cs typeface="Calibri Light" panose="020F0302020204030204" pitchFamily="34" charset="0"/>
              </a:rPr>
              <a:t>Rapid extinctions coinciding with migration of humans into North America</a:t>
            </a:r>
          </a:p>
          <a:p>
            <a:pPr eaLnBrk="1" fontAlgn="auto" hangingPunct="1">
              <a:spcAft>
                <a:spcPts val="0"/>
              </a:spcAft>
              <a:defRPr/>
            </a:pPr>
            <a:r>
              <a:rPr lang="en-US" sz="2800" dirty="0">
                <a:latin typeface="Calibri Light (Headings)"/>
                <a:cs typeface="Calibri Light" panose="020F0302020204030204" pitchFamily="34" charset="0"/>
              </a:rPr>
              <a:t>Naïve fauna, keystone herbivores overhunted</a:t>
            </a:r>
          </a:p>
          <a:p>
            <a:pPr eaLnBrk="1" fontAlgn="auto" hangingPunct="1">
              <a:spcAft>
                <a:spcPts val="0"/>
              </a:spcAft>
              <a:defRPr/>
            </a:pPr>
            <a:r>
              <a:rPr lang="en-US" sz="2800" dirty="0">
                <a:latin typeface="Calibri Light (Headings)"/>
                <a:cs typeface="Calibri Light" panose="020F0302020204030204" pitchFamily="34" charset="0"/>
              </a:rPr>
              <a:t>Dire wolf, American lion lost in extinction cascade after their large herbivorous prey hunted out</a:t>
            </a:r>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p:txBody>
      </p:sp>
      <p:sp>
        <p:nvSpPr>
          <p:cNvPr id="161797" name="Slide Number Placeholder 5">
            <a:extLst>
              <a:ext uri="{FF2B5EF4-FFF2-40B4-BE49-F238E27FC236}">
                <a16:creationId xmlns:a16="http://schemas.microsoft.com/office/drawing/2014/main" id="{A9DF6322-37AD-8F04-BB61-1EE7DE2770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80D779-9722-4923-85BD-104E573FFB87}" type="slidenum">
              <a:rPr lang="en-US" altLang="en-US" sz="1400" smtClean="0"/>
              <a:pPr>
                <a:spcBef>
                  <a:spcPct val="0"/>
                </a:spcBef>
                <a:buFontTx/>
                <a:buNone/>
              </a:pPr>
              <a:t>82</a:t>
            </a:fld>
            <a:endParaRPr lang="en-US" altLang="en-US" sz="1400" dirty="0"/>
          </a:p>
        </p:txBody>
      </p:sp>
      <p:pic>
        <p:nvPicPr>
          <p:cNvPr id="161795" name="Picture 4" descr="LIONMAMM">
            <a:extLst>
              <a:ext uri="{FF2B5EF4-FFF2-40B4-BE49-F238E27FC236}">
                <a16:creationId xmlns:a16="http://schemas.microsoft.com/office/drawing/2014/main" id="{E5E3EE8C-C9A8-CD10-6D1B-0A5BF5A28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87501"/>
            <a:ext cx="6440990" cy="423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Rectangle 6">
            <a:extLst>
              <a:ext uri="{FF2B5EF4-FFF2-40B4-BE49-F238E27FC236}">
                <a16:creationId xmlns:a16="http://schemas.microsoft.com/office/drawing/2014/main" id="{6F978A44-A1F6-7F62-9E18-D4AE0E157C62}"/>
              </a:ext>
            </a:extLst>
          </p:cNvPr>
          <p:cNvSpPr>
            <a:spLocks noChangeArrowheads="1"/>
          </p:cNvSpPr>
          <p:nvPr/>
        </p:nvSpPr>
        <p:spPr bwMode="auto">
          <a:xfrm>
            <a:off x="5333999" y="6075362"/>
            <a:ext cx="573369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70% of megafauna became extinct in North America. Far fewer extinctions in Africa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6B0CA-5344-E53C-A89A-2B3C40DA626A}"/>
              </a:ext>
            </a:extLst>
          </p:cNvPr>
          <p:cNvPicPr>
            <a:picLocks noChangeAspect="1"/>
          </p:cNvPicPr>
          <p:nvPr/>
        </p:nvPicPr>
        <p:blipFill>
          <a:blip r:embed="rId2"/>
          <a:stretch>
            <a:fillRect/>
          </a:stretch>
        </p:blipFill>
        <p:spPr>
          <a:xfrm>
            <a:off x="928687" y="457200"/>
            <a:ext cx="10334625" cy="5943600"/>
          </a:xfrm>
          <a:prstGeom prst="rect">
            <a:avLst/>
          </a:prstGeom>
        </p:spPr>
      </p:pic>
    </p:spTree>
    <p:extLst>
      <p:ext uri="{BB962C8B-B14F-4D97-AF65-F5344CB8AC3E}">
        <p14:creationId xmlns:p14="http://schemas.microsoft.com/office/powerpoint/2010/main" val="22555878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3" name="Picture 2">
            <a:extLst>
              <a:ext uri="{FF2B5EF4-FFF2-40B4-BE49-F238E27FC236}">
                <a16:creationId xmlns:a16="http://schemas.microsoft.com/office/drawing/2014/main" id="{B61B71BD-F62D-2798-6C97-4E42083A45B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85900" y="533400"/>
            <a:ext cx="9121775" cy="4800600"/>
          </a:xfrm>
        </p:spPr>
      </p:pic>
      <p:sp>
        <p:nvSpPr>
          <p:cNvPr id="163842" name="Slide Number Placeholder 3">
            <a:extLst>
              <a:ext uri="{FF2B5EF4-FFF2-40B4-BE49-F238E27FC236}">
                <a16:creationId xmlns:a16="http://schemas.microsoft.com/office/drawing/2014/main" id="{9CE2F59F-339A-7CAB-3A2B-F0A5DAE70A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D49F9E-28F6-4F2C-B563-4CA0ACF742DA}" type="slidenum">
              <a:rPr lang="en-US" altLang="en-US" sz="1400" smtClean="0"/>
              <a:pPr>
                <a:spcBef>
                  <a:spcPct val="0"/>
                </a:spcBef>
                <a:buFontTx/>
                <a:buNone/>
              </a:pPr>
              <a:t>84</a:t>
            </a:fld>
            <a:endParaRPr lang="en-US" altLang="en-US" sz="1400" dirty="0"/>
          </a:p>
        </p:txBody>
      </p:sp>
      <p:sp>
        <p:nvSpPr>
          <p:cNvPr id="163844" name="Rectangle 1">
            <a:extLst>
              <a:ext uri="{FF2B5EF4-FFF2-40B4-BE49-F238E27FC236}">
                <a16:creationId xmlns:a16="http://schemas.microsoft.com/office/drawing/2014/main" id="{C2D91EC0-4721-5236-49FB-D2BF7ED35026}"/>
              </a:ext>
            </a:extLst>
          </p:cNvPr>
          <p:cNvSpPr>
            <a:spLocks noChangeArrowheads="1"/>
          </p:cNvSpPr>
          <p:nvPr/>
        </p:nvSpPr>
        <p:spPr bwMode="auto">
          <a:xfrm>
            <a:off x="1752600" y="5614988"/>
            <a:ext cx="20574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Giant sloth dung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560096-5858-954E-DA0C-168FBA91D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164"/>
          <a:stretch>
            <a:fillRect/>
          </a:stretch>
        </p:blipFill>
        <p:spPr bwMode="auto">
          <a:xfrm>
            <a:off x="3352800" y="3429000"/>
            <a:ext cx="71405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2">
            <a:extLst>
              <a:ext uri="{FF2B5EF4-FFF2-40B4-BE49-F238E27FC236}">
                <a16:creationId xmlns:a16="http://schemas.microsoft.com/office/drawing/2014/main" id="{07770B93-4242-0716-659F-03275DB71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9829"/>
          <a:stretch>
            <a:fillRect/>
          </a:stretch>
        </p:blipFill>
        <p:spPr bwMode="auto">
          <a:xfrm>
            <a:off x="3352800" y="152400"/>
            <a:ext cx="71405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Slide Number Placeholder 2">
            <a:extLst>
              <a:ext uri="{FF2B5EF4-FFF2-40B4-BE49-F238E27FC236}">
                <a16:creationId xmlns:a16="http://schemas.microsoft.com/office/drawing/2014/main" id="{7670424F-EF30-3A34-D0D5-FA430E5C69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2512BB-F0D6-46A8-AC2F-D179C0C4D553}" type="slidenum">
              <a:rPr lang="en-US" altLang="en-US" sz="1400" smtClean="0"/>
              <a:pPr>
                <a:spcBef>
                  <a:spcPct val="0"/>
                </a:spcBef>
                <a:buFontTx/>
                <a:buNone/>
              </a:pPr>
              <a:t>85</a:t>
            </a:fld>
            <a:endParaRPr lang="en-US" altLang="en-US" sz="1400" dirty="0"/>
          </a:p>
        </p:txBody>
      </p:sp>
      <p:sp>
        <p:nvSpPr>
          <p:cNvPr id="165893" name="AutoShape 2">
            <a:extLst>
              <a:ext uri="{FF2B5EF4-FFF2-40B4-BE49-F238E27FC236}">
                <a16:creationId xmlns:a16="http://schemas.microsoft.com/office/drawing/2014/main" id="{D458AF80-8A12-0195-CBAF-EDE3EBA4F60D}"/>
              </a:ext>
            </a:extLst>
          </p:cNvPr>
          <p:cNvSpPr>
            <a:spLocks noChangeAspect="1" noChangeArrowheads="1"/>
          </p:cNvSpPr>
          <p:nvPr/>
        </p:nvSpPr>
        <p:spPr bwMode="auto">
          <a:xfrm>
            <a:off x="1679575" y="-1150938"/>
            <a:ext cx="1924050" cy="240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pic>
        <p:nvPicPr>
          <p:cNvPr id="165894" name="Picture 3">
            <a:extLst>
              <a:ext uri="{FF2B5EF4-FFF2-40B4-BE49-F238E27FC236}">
                <a16:creationId xmlns:a16="http://schemas.microsoft.com/office/drawing/2014/main" id="{1F18CCB8-5933-AC65-026E-309CEBF32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612775"/>
            <a:ext cx="1830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5">
            <a:extLst>
              <a:ext uri="{FF2B5EF4-FFF2-40B4-BE49-F238E27FC236}">
                <a16:creationId xmlns:a16="http://schemas.microsoft.com/office/drawing/2014/main" id="{96BE853B-81D4-CA65-3801-295D807E5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3051175"/>
            <a:ext cx="181451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Picture 7">
            <a:extLst>
              <a:ext uri="{FF2B5EF4-FFF2-40B4-BE49-F238E27FC236}">
                <a16:creationId xmlns:a16="http://schemas.microsoft.com/office/drawing/2014/main" id="{408AD5CF-3ADB-899C-33F4-FB81DE1BD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495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500"/>
                                        <p:tgtEl>
                                          <p:spTgt spid="75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Slide Number Placeholder 3">
            <a:extLst>
              <a:ext uri="{FF2B5EF4-FFF2-40B4-BE49-F238E27FC236}">
                <a16:creationId xmlns:a16="http://schemas.microsoft.com/office/drawing/2014/main" id="{98B1A211-52BB-9C33-6D2F-BFA3919FB7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3DB9BC-DF34-4132-B9C1-E5E100B8E466}" type="slidenum">
              <a:rPr lang="en-US" altLang="en-US" sz="1400" smtClean="0"/>
              <a:pPr>
                <a:spcBef>
                  <a:spcPct val="0"/>
                </a:spcBef>
                <a:buFontTx/>
                <a:buNone/>
              </a:pPr>
              <a:t>86</a:t>
            </a:fld>
            <a:endParaRPr lang="en-US" altLang="en-US" sz="1400" dirty="0"/>
          </a:p>
        </p:txBody>
      </p:sp>
      <p:pic>
        <p:nvPicPr>
          <p:cNvPr id="169987" name="Picture 3">
            <a:extLst>
              <a:ext uri="{FF2B5EF4-FFF2-40B4-BE49-F238E27FC236}">
                <a16:creationId xmlns:a16="http://schemas.microsoft.com/office/drawing/2014/main" id="{A73A9D36-B121-F7FF-9E2A-CF1D3E318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5">
            <a:extLst>
              <a:ext uri="{FF2B5EF4-FFF2-40B4-BE49-F238E27FC236}">
                <a16:creationId xmlns:a16="http://schemas.microsoft.com/office/drawing/2014/main" id="{A8C92512-1B7E-6C0C-0B52-A970EC41D5C6}"/>
              </a:ext>
            </a:extLst>
          </p:cNvPr>
          <p:cNvSpPr>
            <a:spLocks noChangeArrowheads="1"/>
          </p:cNvSpPr>
          <p:nvPr/>
        </p:nvSpPr>
        <p:spPr bwMode="auto">
          <a:xfrm>
            <a:off x="6172200" y="5638800"/>
            <a:ext cx="3352800" cy="9239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80% of megafauna went extinct with arrival of humans in Central and South America.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85DD-8F8C-9D1D-7071-A741D39D59D6}"/>
              </a:ext>
            </a:extLst>
          </p:cNvPr>
          <p:cNvSpPr>
            <a:spLocks noGrp="1"/>
          </p:cNvSpPr>
          <p:nvPr>
            <p:ph type="title"/>
          </p:nvPr>
        </p:nvSpPr>
        <p:spPr/>
        <p:txBody>
          <a:bodyPr/>
          <a:lstStyle/>
          <a:p>
            <a:r>
              <a:rPr lang="en-US" dirty="0"/>
              <a:t>Questioning North American overkill scenarios</a:t>
            </a:r>
          </a:p>
        </p:txBody>
      </p:sp>
      <p:sp>
        <p:nvSpPr>
          <p:cNvPr id="3" name="Content Placeholder 2">
            <a:extLst>
              <a:ext uri="{FF2B5EF4-FFF2-40B4-BE49-F238E27FC236}">
                <a16:creationId xmlns:a16="http://schemas.microsoft.com/office/drawing/2014/main" id="{DB573C2C-AA54-7686-DA32-D67FEEDC6DAA}"/>
              </a:ext>
            </a:extLst>
          </p:cNvPr>
          <p:cNvSpPr>
            <a:spLocks noGrp="1"/>
          </p:cNvSpPr>
          <p:nvPr>
            <p:ph idx="1"/>
          </p:nvPr>
        </p:nvSpPr>
        <p:spPr/>
        <p:txBody>
          <a:bodyPr/>
          <a:lstStyle/>
          <a:p>
            <a:pPr algn="l"/>
            <a:r>
              <a:rPr lang="en-US" sz="2400" b="0" i="0" u="none" strike="noStrike" baseline="0" dirty="0">
                <a:latin typeface="Calibri Light (Headings)"/>
              </a:rPr>
              <a:t>Dearth of direct archaeological evidence of Clovis-period humans killing or scavenging extinct genera. </a:t>
            </a:r>
          </a:p>
          <a:p>
            <a:pPr algn="l"/>
            <a:r>
              <a:rPr lang="en-US" sz="2400" b="0" i="0" u="none" strike="noStrike" baseline="0" dirty="0">
                <a:latin typeface="Calibri Light (Headings)"/>
              </a:rPr>
              <a:t>For what evidence there is, only five genera (mammoth, mastodon, gomphothere, horse, and camel) were prey out of the 38 that went extinct.</a:t>
            </a:r>
          </a:p>
          <a:p>
            <a:pPr algn="l"/>
            <a:r>
              <a:rPr lang="en-US" sz="2400" b="0" i="0" u="none" strike="noStrike" baseline="0" dirty="0">
                <a:latin typeface="Calibri Light (Headings)"/>
              </a:rPr>
              <a:t>Humans arrived earlier than Clovis period. Despite longer overlap between people and megafauna, there are no pre-Clovis age kill−scavenging sites </a:t>
            </a:r>
          </a:p>
          <a:p>
            <a:pPr algn="l"/>
            <a:r>
              <a:rPr lang="en-US" sz="2400" b="0" i="0" u="none" strike="noStrike" baseline="0" dirty="0">
                <a:latin typeface="Calibri Light (Headings)"/>
              </a:rPr>
              <a:t>There are abundant kill−scavenging sites for extant large herbivores (bison, elk, moose, and deer): where we have abundant archaeological evidence of large mammal hunting in the Late Pleistocene, it is of genera that survived</a:t>
            </a:r>
          </a:p>
          <a:p>
            <a:pPr algn="l"/>
            <a:r>
              <a:rPr lang="en-US" sz="2400" b="0" i="0" u="none" strike="noStrike" baseline="0" dirty="0">
                <a:latin typeface="Calibri Light (Headings)"/>
              </a:rPr>
              <a:t>Transition from glacial to interglacial climate and vegetation change may have been more of a factor.</a:t>
            </a:r>
          </a:p>
          <a:p>
            <a:pPr marL="0" indent="0" algn="l">
              <a:buNone/>
            </a:pPr>
            <a:endParaRPr lang="en-US" dirty="0"/>
          </a:p>
        </p:txBody>
      </p:sp>
    </p:spTree>
    <p:extLst>
      <p:ext uri="{BB962C8B-B14F-4D97-AF65-F5344CB8AC3E}">
        <p14:creationId xmlns:p14="http://schemas.microsoft.com/office/powerpoint/2010/main" val="2303398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some fossils&#10;&#10;Description automatically generated">
            <a:extLst>
              <a:ext uri="{FF2B5EF4-FFF2-40B4-BE49-F238E27FC236}">
                <a16:creationId xmlns:a16="http://schemas.microsoft.com/office/drawing/2014/main" id="{CD1A497F-813B-E7C6-7E44-CC237B4D9D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2500" y="0"/>
            <a:ext cx="10287000" cy="6861349"/>
          </a:xfrm>
        </p:spPr>
      </p:pic>
    </p:spTree>
    <p:extLst>
      <p:ext uri="{BB962C8B-B14F-4D97-AF65-F5344CB8AC3E}">
        <p14:creationId xmlns:p14="http://schemas.microsoft.com/office/powerpoint/2010/main" val="30185993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3952C25-95FA-095A-2DDC-000F70A92923}"/>
              </a:ext>
            </a:extLst>
          </p:cNvPr>
          <p:cNvSpPr>
            <a:spLocks noGrp="1" noChangeArrowheads="1"/>
          </p:cNvSpPr>
          <p:nvPr>
            <p:ph type="title"/>
          </p:nvPr>
        </p:nvSpPr>
        <p:spPr>
          <a:xfrm>
            <a:off x="1828800" y="228600"/>
            <a:ext cx="8229600" cy="1143000"/>
          </a:xfrm>
        </p:spPr>
        <p:txBody>
          <a:bodyPr rtlCol="0">
            <a:normAutofit fontScale="90000"/>
          </a:bodyPr>
          <a:lstStyle/>
          <a:p>
            <a:pPr eaLnBrk="1" fontAlgn="auto" hangingPunct="1">
              <a:spcAft>
                <a:spcPts val="0"/>
              </a:spcAft>
              <a:defRPr/>
            </a:pPr>
            <a:r>
              <a:rPr lang="en-AU" altLang="en-US" sz="4000" dirty="0"/>
              <a:t>Pleistocene megafaunal extinctions in Australia (40,000 years ago)</a:t>
            </a:r>
          </a:p>
        </p:txBody>
      </p:sp>
      <p:sp>
        <p:nvSpPr>
          <p:cNvPr id="172035" name="Rectangle 3">
            <a:extLst>
              <a:ext uri="{FF2B5EF4-FFF2-40B4-BE49-F238E27FC236}">
                <a16:creationId xmlns:a16="http://schemas.microsoft.com/office/drawing/2014/main" id="{CC372337-BA86-6A4E-4564-FC9DDA6DE247}"/>
              </a:ext>
            </a:extLst>
          </p:cNvPr>
          <p:cNvSpPr>
            <a:spLocks noGrp="1" noChangeArrowheads="1"/>
          </p:cNvSpPr>
          <p:nvPr>
            <p:ph idx="1"/>
          </p:nvPr>
        </p:nvSpPr>
        <p:spPr>
          <a:xfrm>
            <a:off x="1524000" y="1600200"/>
            <a:ext cx="8839200" cy="5029200"/>
          </a:xfrm>
        </p:spPr>
        <p:txBody>
          <a:bodyPr/>
          <a:lstStyle/>
          <a:p>
            <a:pPr eaLnBrk="1" hangingPunct="1"/>
            <a:r>
              <a:rPr lang="en-AU" altLang="en-US" sz="2400" dirty="0"/>
              <a:t>Human hunting implicated: timed with arrival of Aboriginals</a:t>
            </a:r>
          </a:p>
          <a:p>
            <a:pPr lvl="1" eaLnBrk="1" hangingPunct="1">
              <a:buFontTx/>
              <a:buNone/>
            </a:pPr>
            <a:endParaRPr lang="en-AU" altLang="en-US" sz="3200" dirty="0"/>
          </a:p>
          <a:p>
            <a:pPr lvl="2" eaLnBrk="1" hangingPunct="1"/>
            <a:endParaRPr lang="en-AU" altLang="en-US" sz="2800" dirty="0"/>
          </a:p>
          <a:p>
            <a:pPr lvl="2" eaLnBrk="1" hangingPunct="1">
              <a:buFontTx/>
              <a:buNone/>
            </a:pPr>
            <a:endParaRPr lang="en-AU" altLang="en-US" dirty="0"/>
          </a:p>
          <a:p>
            <a:pPr lvl="2" eaLnBrk="1" hangingPunct="1"/>
            <a:endParaRPr lang="en-AU" altLang="en-US" dirty="0"/>
          </a:p>
          <a:p>
            <a:pPr lvl="2" eaLnBrk="1" hangingPunct="1">
              <a:buFontTx/>
              <a:buNone/>
            </a:pPr>
            <a:endParaRPr lang="en-AU" altLang="en-US" dirty="0"/>
          </a:p>
        </p:txBody>
      </p:sp>
      <p:pic>
        <p:nvPicPr>
          <p:cNvPr id="172036" name="Picture 15">
            <a:extLst>
              <a:ext uri="{FF2B5EF4-FFF2-40B4-BE49-F238E27FC236}">
                <a16:creationId xmlns:a16="http://schemas.microsoft.com/office/drawing/2014/main" id="{4700EA77-C002-5A19-E30D-E20EC578A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09800"/>
            <a:ext cx="8509376"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C0B658A-6B3C-15B5-4ED6-CCC395AC42E9}"/>
              </a:ext>
            </a:extLst>
          </p:cNvPr>
          <p:cNvSpPr>
            <a:spLocks noGrp="1" noChangeArrowheads="1"/>
          </p:cNvSpPr>
          <p:nvPr>
            <p:ph type="title"/>
          </p:nvPr>
        </p:nvSpPr>
        <p:spPr>
          <a:xfrm>
            <a:off x="91440" y="298450"/>
            <a:ext cx="11926389" cy="1143000"/>
          </a:xfrm>
        </p:spPr>
        <p:txBody>
          <a:bodyPr/>
          <a:lstStyle/>
          <a:p>
            <a:r>
              <a:rPr lang="en-US" altLang="en-US" sz="3600" i="1" dirty="0"/>
              <a:t>Thamnophis validus (</a:t>
            </a:r>
            <a:r>
              <a:rPr lang="en-US" altLang="en-US" sz="3600" dirty="0"/>
              <a:t>Mexican Pacific lowlands garter snake</a:t>
            </a:r>
            <a:r>
              <a:rPr lang="en-US" altLang="en-US" sz="3600" i="1" dirty="0"/>
              <a:t>)</a:t>
            </a:r>
            <a:r>
              <a:rPr lang="en-US" altLang="en-US" sz="3600" dirty="0"/>
              <a:t>: plate tectonics (vicariance) or dispersal? </a:t>
            </a:r>
          </a:p>
        </p:txBody>
      </p:sp>
      <p:pic>
        <p:nvPicPr>
          <p:cNvPr id="19459" name="Content Placeholder 3">
            <a:extLst>
              <a:ext uri="{FF2B5EF4-FFF2-40B4-BE49-F238E27FC236}">
                <a16:creationId xmlns:a16="http://schemas.microsoft.com/office/drawing/2014/main" id="{A7ADBC07-E40F-06B2-C9E9-76391548475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10490" y="1688874"/>
            <a:ext cx="7888288" cy="4992687"/>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67496BF2-48E8-8369-2F85-D8B75EF08F21}"/>
              </a:ext>
            </a:extLst>
          </p:cNvPr>
          <p:cNvSpPr>
            <a:spLocks noChangeArrowheads="1"/>
          </p:cNvSpPr>
          <p:nvPr/>
        </p:nvSpPr>
        <p:spPr bwMode="auto">
          <a:xfrm>
            <a:off x="6114746" y="6392406"/>
            <a:ext cx="6077254" cy="400110"/>
          </a:xfrm>
          <a:prstGeom prst="rect">
            <a:avLst/>
          </a:prstGeom>
          <a:solidFill>
            <a:schemeClr val="bg1"/>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i="1" dirty="0"/>
              <a:t> Thylacoleo</a:t>
            </a:r>
            <a:r>
              <a:rPr lang="en-US" altLang="en-US" sz="2000" dirty="0"/>
              <a:t>, an extinct Pleistocene marsupial lion</a:t>
            </a:r>
          </a:p>
        </p:txBody>
      </p:sp>
      <p:pic>
        <p:nvPicPr>
          <p:cNvPr id="174083" name="Picture 2">
            <a:extLst>
              <a:ext uri="{FF2B5EF4-FFF2-40B4-BE49-F238E27FC236}">
                <a16:creationId xmlns:a16="http://schemas.microsoft.com/office/drawing/2014/main" id="{5806C37C-F88D-534E-BEE0-51DABC264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99" r="32813"/>
          <a:stretch>
            <a:fillRect/>
          </a:stretch>
        </p:blipFill>
        <p:spPr bwMode="auto">
          <a:xfrm>
            <a:off x="30189" y="-1"/>
            <a:ext cx="6168984" cy="601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7">
            <a:extLst>
              <a:ext uri="{FF2B5EF4-FFF2-40B4-BE49-F238E27FC236}">
                <a16:creationId xmlns:a16="http://schemas.microsoft.com/office/drawing/2014/main" id="{2DC15BEE-B643-7DB5-4ABC-23A43A7256C5}"/>
              </a:ext>
            </a:extLst>
          </p:cNvPr>
          <p:cNvSpPr>
            <a:spLocks noChangeArrowheads="1"/>
          </p:cNvSpPr>
          <p:nvPr/>
        </p:nvSpPr>
        <p:spPr bwMode="auto">
          <a:xfrm>
            <a:off x="0" y="6084630"/>
            <a:ext cx="6114745" cy="707886"/>
          </a:xfrm>
          <a:prstGeom prst="rect">
            <a:avLst/>
          </a:prstGeom>
          <a:solidFill>
            <a:schemeClr val="bg1"/>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i="1" dirty="0"/>
              <a:t>Protemnodon</a:t>
            </a:r>
            <a:r>
              <a:rPr lang="en-US" altLang="en-US" sz="2000" dirty="0"/>
              <a:t>, an extinct kangaroo, 2 meters tall and 300 lbs</a:t>
            </a:r>
          </a:p>
        </p:txBody>
      </p:sp>
      <p:pic>
        <p:nvPicPr>
          <p:cNvPr id="174085" name="Picture 5">
            <a:extLst>
              <a:ext uri="{FF2B5EF4-FFF2-40B4-BE49-F238E27FC236}">
                <a16:creationId xmlns:a16="http://schemas.microsoft.com/office/drawing/2014/main" id="{ACAE828D-3C2B-C167-7E24-90A3579C9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0"/>
            <a:ext cx="6199173" cy="639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Content Placeholder 2">
            <a:extLst>
              <a:ext uri="{FF2B5EF4-FFF2-40B4-BE49-F238E27FC236}">
                <a16:creationId xmlns:a16="http://schemas.microsoft.com/office/drawing/2014/main" id="{9D1CA3EB-12F8-A0D3-39A4-E77124F9CF7F}"/>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174040" y="-17409"/>
            <a:ext cx="3069474" cy="6762749"/>
          </a:xfrm>
        </p:spPr>
      </p:pic>
      <p:pic>
        <p:nvPicPr>
          <p:cNvPr id="176131" name="Picture 2">
            <a:extLst>
              <a:ext uri="{FF2B5EF4-FFF2-40B4-BE49-F238E27FC236}">
                <a16:creationId xmlns:a16="http://schemas.microsoft.com/office/drawing/2014/main" id="{B494C17E-170C-55F1-6677-2AEE12DF4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3513" y="0"/>
            <a:ext cx="4791075"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itle 1">
            <a:extLst>
              <a:ext uri="{FF2B5EF4-FFF2-40B4-BE49-F238E27FC236}">
                <a16:creationId xmlns:a16="http://schemas.microsoft.com/office/drawing/2014/main" id="{3A314F64-517D-A5A0-8051-7BB3F8FF7677}"/>
              </a:ext>
            </a:extLst>
          </p:cNvPr>
          <p:cNvSpPr>
            <a:spLocks noGrp="1" noChangeArrowheads="1"/>
          </p:cNvSpPr>
          <p:nvPr>
            <p:ph type="title"/>
          </p:nvPr>
        </p:nvSpPr>
        <p:spPr>
          <a:xfrm>
            <a:off x="0" y="-178965"/>
            <a:ext cx="12192000" cy="1143000"/>
          </a:xfrm>
        </p:spPr>
        <p:txBody>
          <a:bodyPr/>
          <a:lstStyle/>
          <a:p>
            <a:r>
              <a:rPr lang="en-US" altLang="en-US" sz="4000" dirty="0" err="1"/>
              <a:t>Plio-Pliestocene</a:t>
            </a:r>
            <a:r>
              <a:rPr lang="en-US" altLang="en-US" sz="4000" dirty="0"/>
              <a:t> megaherbivore decline in Africa (5 mya)</a:t>
            </a:r>
          </a:p>
        </p:txBody>
      </p:sp>
      <p:pic>
        <p:nvPicPr>
          <p:cNvPr id="178178" name="Content Placeholder 3">
            <a:extLst>
              <a:ext uri="{FF2B5EF4-FFF2-40B4-BE49-F238E27FC236}">
                <a16:creationId xmlns:a16="http://schemas.microsoft.com/office/drawing/2014/main" id="{DE1C81B0-E942-3EC2-C4EB-0C09AAF34B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80621" y="2255871"/>
            <a:ext cx="10972800" cy="4510758"/>
          </a:xfrm>
        </p:spPr>
      </p:pic>
      <p:pic>
        <p:nvPicPr>
          <p:cNvPr id="178180" name="Picture 5">
            <a:extLst>
              <a:ext uri="{FF2B5EF4-FFF2-40B4-BE49-F238E27FC236}">
                <a16:creationId xmlns:a16="http://schemas.microsoft.com/office/drawing/2014/main" id="{BE1A5E9E-F2BB-C7FF-07D5-8A02866EC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720" b="4147"/>
          <a:stretch>
            <a:fillRect/>
          </a:stretch>
        </p:blipFill>
        <p:spPr bwMode="auto">
          <a:xfrm>
            <a:off x="2698580" y="815198"/>
            <a:ext cx="65817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The spread of grasslands in east Africa around seven million years ago appears to have driven the evolution of our own species, leading our ancestors to come down out of the trees. New research has shown that grasses spread and came to dominate the region around two million years ago">
            <a:extLst>
              <a:ext uri="{FF2B5EF4-FFF2-40B4-BE49-F238E27FC236}">
                <a16:creationId xmlns:a16="http://schemas.microsoft.com/office/drawing/2014/main" id="{5FA5782A-BB56-A26F-7B6A-4DB2D0FDF0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0763" y="18157"/>
            <a:ext cx="11610474" cy="6839843"/>
          </a:xfr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Content Placeholder 3">
            <a:extLst>
              <a:ext uri="{FF2B5EF4-FFF2-40B4-BE49-F238E27FC236}">
                <a16:creationId xmlns:a16="http://schemas.microsoft.com/office/drawing/2014/main" id="{C84A704C-1C19-738D-3091-FB0F073215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68500" y="200025"/>
            <a:ext cx="8283575" cy="6704013"/>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FB7DC-9F10-F368-1F28-FB73590BE84D}"/>
              </a:ext>
            </a:extLst>
          </p:cNvPr>
          <p:cNvPicPr>
            <a:picLocks noGrp="1" noChangeAspect="1"/>
          </p:cNvPicPr>
          <p:nvPr>
            <p:ph idx="1"/>
          </p:nvPr>
        </p:nvPicPr>
        <p:blipFill>
          <a:blip r:embed="rId3"/>
          <a:stretch>
            <a:fillRect/>
          </a:stretch>
        </p:blipFill>
        <p:spPr>
          <a:xfrm>
            <a:off x="172650" y="882717"/>
            <a:ext cx="5878388" cy="5763126"/>
          </a:xfrm>
        </p:spPr>
      </p:pic>
      <p:pic>
        <p:nvPicPr>
          <p:cNvPr id="7" name="Picture 6">
            <a:extLst>
              <a:ext uri="{FF2B5EF4-FFF2-40B4-BE49-F238E27FC236}">
                <a16:creationId xmlns:a16="http://schemas.microsoft.com/office/drawing/2014/main" id="{1974E5F2-48EA-8BC5-F039-2CEE49F3388B}"/>
              </a:ext>
            </a:extLst>
          </p:cNvPr>
          <p:cNvPicPr>
            <a:picLocks noChangeAspect="1"/>
          </p:cNvPicPr>
          <p:nvPr/>
        </p:nvPicPr>
        <p:blipFill>
          <a:blip r:embed="rId4"/>
          <a:stretch>
            <a:fillRect/>
          </a:stretch>
        </p:blipFill>
        <p:spPr>
          <a:xfrm>
            <a:off x="6182325" y="1094875"/>
            <a:ext cx="6009675" cy="5763125"/>
          </a:xfrm>
          <a:prstGeom prst="rect">
            <a:avLst/>
          </a:prstGeom>
        </p:spPr>
      </p:pic>
      <p:sp>
        <p:nvSpPr>
          <p:cNvPr id="2" name="Title 1">
            <a:extLst>
              <a:ext uri="{FF2B5EF4-FFF2-40B4-BE49-F238E27FC236}">
                <a16:creationId xmlns:a16="http://schemas.microsoft.com/office/drawing/2014/main" id="{AE3AB8E8-DD31-5346-A5C9-AB683D2898C9}"/>
              </a:ext>
            </a:extLst>
          </p:cNvPr>
          <p:cNvSpPr>
            <a:spLocks noGrp="1" noChangeArrowheads="1"/>
          </p:cNvSpPr>
          <p:nvPr>
            <p:ph type="title"/>
          </p:nvPr>
        </p:nvSpPr>
        <p:spPr>
          <a:xfrm>
            <a:off x="0" y="-178965"/>
            <a:ext cx="12192000" cy="1143000"/>
          </a:xfrm>
        </p:spPr>
        <p:txBody>
          <a:bodyPr/>
          <a:lstStyle/>
          <a:p>
            <a:r>
              <a:rPr lang="en-US" altLang="en-US" sz="4000" dirty="0" err="1"/>
              <a:t>Plio-Pliestocene</a:t>
            </a:r>
            <a:r>
              <a:rPr lang="en-US" altLang="en-US" sz="4000" dirty="0"/>
              <a:t> carnivore decline in Africa (5 mya)</a:t>
            </a:r>
          </a:p>
        </p:txBody>
      </p:sp>
    </p:spTree>
    <p:extLst>
      <p:ext uri="{BB962C8B-B14F-4D97-AF65-F5344CB8AC3E}">
        <p14:creationId xmlns:p14="http://schemas.microsoft.com/office/powerpoint/2010/main" val="3630721835"/>
      </p:ext>
    </p:extLst>
  </p:cSld>
  <p:clrMapOvr>
    <a:masterClrMapping/>
  </p:clrMapOvr>
</p:sld>
</file>

<file path=ppt/theme/theme1.xml><?xml version="1.0" encoding="utf-8"?>
<a:theme xmlns:a="http://schemas.openxmlformats.org/drawingml/2006/main" name="Default Design">
  <a:themeElements>
    <a:clrScheme name="Custom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5038</TotalTime>
  <Words>5618</Words>
  <Application>Microsoft Office PowerPoint</Application>
  <PresentationFormat>Widescreen</PresentationFormat>
  <Paragraphs>398</Paragraphs>
  <Slides>95</Slides>
  <Notes>78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AdvOTa59ec3b8</vt:lpstr>
      <vt:lpstr>AdvOTd877c31c+22</vt:lpstr>
      <vt:lpstr>AdvTT0b7bb6fa.I</vt:lpstr>
      <vt:lpstr>AdvTTd7835f12</vt:lpstr>
      <vt:lpstr>Arial</vt:lpstr>
      <vt:lpstr>Calibri</vt:lpstr>
      <vt:lpstr>Calibri Light</vt:lpstr>
      <vt:lpstr>Calibri Light (Headings)</vt:lpstr>
      <vt:lpstr>Default Design</vt:lpstr>
      <vt:lpstr>Historical controls of biogeographic pattern  How did you get here? What happened in the past to get you where you are now? How much importance do you assign to the deep past to explain your present whereabouts? How does the past influence where you will be in the future? </vt:lpstr>
      <vt:lpstr>Proximate versus ultimate causality</vt:lpstr>
      <vt:lpstr>Why did the ship hit the rock?</vt:lpstr>
      <vt:lpstr>PowerPoint Presentation</vt:lpstr>
      <vt:lpstr>PowerPoint Presentation</vt:lpstr>
      <vt:lpstr>Historic processes</vt:lpstr>
      <vt:lpstr>What causes the biogeographic patterns in biogeographic realms?</vt:lpstr>
      <vt:lpstr>Vicariance versus dispersal</vt:lpstr>
      <vt:lpstr>Thamnophis validus (Mexican Pacific lowlands garter snake): plate tectonics (vicariance) or dispersal? </vt:lpstr>
      <vt:lpstr>PowerPoint Presentation</vt:lpstr>
      <vt:lpstr>PowerPoint Presentation</vt:lpstr>
      <vt:lpstr>Where is it easy to see the role of history? </vt:lpstr>
      <vt:lpstr>PowerPoint Presentation</vt:lpstr>
      <vt:lpstr>PowerPoint Presentation</vt:lpstr>
      <vt:lpstr>PowerPoint Presentation</vt:lpstr>
      <vt:lpstr>Similar evolutionary outcomes on isolated islands</vt:lpstr>
      <vt:lpstr>Island biota are very extinction-prone</vt:lpstr>
      <vt:lpstr>Biotic exchanges</vt:lpstr>
      <vt:lpstr>Columbian Exchange</vt:lpstr>
      <vt:lpstr>Great American Biotic Interchange</vt:lpstr>
      <vt:lpstr>PowerPoint Presentation</vt:lpstr>
      <vt:lpstr>PowerPoint Presentation</vt:lpstr>
      <vt:lpstr>PowerPoint Presentation</vt:lpstr>
      <vt:lpstr>Asymmetries of GABI</vt:lpstr>
      <vt:lpstr>SA adaptive radiations of immigrants from NA</vt:lpstr>
      <vt:lpstr>The World Continent Hypothesis as explanation for extinctions in SA</vt:lpstr>
      <vt:lpstr>PowerPoint Presentation</vt:lpstr>
      <vt:lpstr>Xeric climate barrier in North America </vt:lpstr>
      <vt:lpstr>The GABI was not a simple drop of the drawbridge</vt:lpstr>
      <vt:lpstr>Wider range of arrival times of immigrants going from SA to NA</vt:lpstr>
      <vt:lpstr>PowerPoint Presentation</vt:lpstr>
      <vt:lpstr>PowerPoint Presentation</vt:lpstr>
      <vt:lpstr>PowerPoint Presentation</vt:lpstr>
      <vt:lpstr>PowerPoint Presentation</vt:lpstr>
      <vt:lpstr>PowerPoint Presentation</vt:lpstr>
      <vt:lpstr>Placental vs marsupial mammals</vt:lpstr>
      <vt:lpstr>PowerPoint Presentation</vt:lpstr>
      <vt:lpstr>PowerPoint Presentation</vt:lpstr>
      <vt:lpstr>PowerPoint Presentation</vt:lpstr>
      <vt:lpstr>Trans-Beringian Exchange</vt:lpstr>
      <vt:lpstr>Bison </vt:lpstr>
      <vt:lpstr>PowerPoint Presentation</vt:lpstr>
      <vt:lpstr>PowerPoint Presentation</vt:lpstr>
      <vt:lpstr>PowerPoint Presentation</vt:lpstr>
      <vt:lpstr>PowerPoint Presentation</vt:lpstr>
      <vt:lpstr>Pleistocene glacial-interglacial climate change</vt:lpstr>
      <vt:lpstr>Refugia</vt:lpstr>
      <vt:lpstr>Refugia</vt:lpstr>
      <vt:lpstr>Current distribution of North American mountain goats (Oreamnos americanus) </vt:lpstr>
      <vt:lpstr>Refugia based on genetically distinct clusters</vt:lpstr>
      <vt:lpstr>Phylogeographic discontinuities</vt:lpstr>
      <vt:lpstr>Freshwater fish species</vt:lpstr>
      <vt:lpstr>Depauperate North American flora and fauna due to glaciation</vt:lpstr>
      <vt:lpstr>PowerPoint Presentation</vt:lpstr>
      <vt:lpstr>Impact of Pleistocene glaciation on plant biodiversity</vt:lpstr>
      <vt:lpstr>PowerPoint Presentation</vt:lpstr>
      <vt:lpstr>PowerPoint Presentation</vt:lpstr>
      <vt:lpstr>Effect of Pleistocene glacial and interglacial oscillations on biodiversity of US Gulf-Coastal Plain</vt:lpstr>
      <vt:lpstr>PowerPoint Presentation</vt:lpstr>
      <vt:lpstr>Torreya taxifolia, a paleoendemic species</vt:lpstr>
      <vt:lpstr>PowerPoint Presentation</vt:lpstr>
      <vt:lpstr>PowerPoint Presentation</vt:lpstr>
      <vt:lpstr>Neoendemics of the Lake Wales Ridge, Florida</vt:lpstr>
      <vt:lpstr>Classification of dispersal</vt:lpstr>
      <vt:lpstr>PowerPoint Presentation</vt:lpstr>
      <vt:lpstr>Active dispersal</vt:lpstr>
      <vt:lpstr>PowerPoint Presentation</vt:lpstr>
      <vt:lpstr>PowerPoint Presentation</vt:lpstr>
      <vt:lpstr>PowerPoint Presentation</vt:lpstr>
      <vt:lpstr>PowerPoint Presentation</vt:lpstr>
      <vt:lpstr>PowerPoint Presentation</vt:lpstr>
      <vt:lpstr>Passive dispersal</vt:lpstr>
      <vt:lpstr>Conservation dispersals</vt:lpstr>
      <vt:lpstr>Disturbance</vt:lpstr>
      <vt:lpstr>Historic human impacts</vt:lpstr>
      <vt:lpstr>PowerPoint Presentation</vt:lpstr>
      <vt:lpstr>PowerPoint Presentation</vt:lpstr>
      <vt:lpstr>Land use change in NE US</vt:lpstr>
      <vt:lpstr>PowerPoint Presentation</vt:lpstr>
      <vt:lpstr>PowerPoint Presentation</vt:lpstr>
      <vt:lpstr>PowerPoint Presentation</vt:lpstr>
      <vt:lpstr>Pleistocene megafaunal extinctions in North America (10,000 to 12,000 ya)</vt:lpstr>
      <vt:lpstr>PowerPoint Presentation</vt:lpstr>
      <vt:lpstr>PowerPoint Presentation</vt:lpstr>
      <vt:lpstr>PowerPoint Presentation</vt:lpstr>
      <vt:lpstr>PowerPoint Presentation</vt:lpstr>
      <vt:lpstr>Questioning North American overkill scenarios</vt:lpstr>
      <vt:lpstr>PowerPoint Presentation</vt:lpstr>
      <vt:lpstr>Pleistocene megafaunal extinctions in Australia (40,000 years ago)</vt:lpstr>
      <vt:lpstr>PowerPoint Presentation</vt:lpstr>
      <vt:lpstr>PowerPoint Presentation</vt:lpstr>
      <vt:lpstr>Plio-Pliestocene megaherbivore decline in Africa (5 mya)</vt:lpstr>
      <vt:lpstr>PowerPoint Presentation</vt:lpstr>
      <vt:lpstr>PowerPoint Presentation</vt:lpstr>
      <vt:lpstr>Plio-Pliestocene carnivore decline in Africa (5 mya)</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589</cp:revision>
  <dcterms:created xsi:type="dcterms:W3CDTF">2003-09-10T00:10:26Z</dcterms:created>
  <dcterms:modified xsi:type="dcterms:W3CDTF">2023-10-04T13:39:19Z</dcterms:modified>
</cp:coreProperties>
</file>