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771" r:id="rId2"/>
    <p:sldId id="652" r:id="rId3"/>
    <p:sldId id="654" r:id="rId4"/>
    <p:sldId id="655" r:id="rId5"/>
    <p:sldId id="656" r:id="rId6"/>
    <p:sldId id="789" r:id="rId7"/>
    <p:sldId id="675" r:id="rId8"/>
    <p:sldId id="711" r:id="rId9"/>
    <p:sldId id="791" r:id="rId10"/>
    <p:sldId id="777" r:id="rId11"/>
    <p:sldId id="748" r:id="rId12"/>
    <p:sldId id="779" r:id="rId13"/>
    <p:sldId id="601" r:id="rId14"/>
    <p:sldId id="676" r:id="rId15"/>
    <p:sldId id="778" r:id="rId16"/>
    <p:sldId id="752" r:id="rId17"/>
    <p:sldId id="764" r:id="rId18"/>
    <p:sldId id="785" r:id="rId19"/>
    <p:sldId id="775" r:id="rId20"/>
    <p:sldId id="763" r:id="rId21"/>
    <p:sldId id="765" r:id="rId22"/>
    <p:sldId id="766" r:id="rId23"/>
    <p:sldId id="750" r:id="rId24"/>
    <p:sldId id="754" r:id="rId25"/>
    <p:sldId id="782" r:id="rId26"/>
    <p:sldId id="666" r:id="rId27"/>
    <p:sldId id="499" r:id="rId28"/>
    <p:sldId id="674" r:id="rId29"/>
    <p:sldId id="605" r:id="rId30"/>
    <p:sldId id="680" r:id="rId31"/>
    <p:sldId id="729" r:id="rId32"/>
    <p:sldId id="682" r:id="rId33"/>
    <p:sldId id="592" r:id="rId34"/>
    <p:sldId id="696" r:id="rId35"/>
    <p:sldId id="578" r:id="rId36"/>
    <p:sldId id="697" r:id="rId37"/>
    <p:sldId id="627" r:id="rId38"/>
    <p:sldId id="667" r:id="rId39"/>
    <p:sldId id="591" r:id="rId40"/>
    <p:sldId id="756" r:id="rId41"/>
    <p:sldId id="783" r:id="rId42"/>
    <p:sldId id="784" r:id="rId43"/>
    <p:sldId id="705" r:id="rId44"/>
    <p:sldId id="706" r:id="rId45"/>
    <p:sldId id="707" r:id="rId46"/>
    <p:sldId id="737" r:id="rId47"/>
    <p:sldId id="602" r:id="rId48"/>
    <p:sldId id="734" r:id="rId49"/>
    <p:sldId id="786" r:id="rId50"/>
    <p:sldId id="740" r:id="rId51"/>
    <p:sldId id="606" r:id="rId52"/>
    <p:sldId id="313" r:id="rId53"/>
    <p:sldId id="624" r:id="rId54"/>
    <p:sldId id="664" r:id="rId55"/>
    <p:sldId id="718" r:id="rId56"/>
    <p:sldId id="620" r:id="rId57"/>
    <p:sldId id="576" r:id="rId58"/>
    <p:sldId id="609" r:id="rId59"/>
    <p:sldId id="636" r:id="rId60"/>
    <p:sldId id="611" r:id="rId61"/>
    <p:sldId id="610" r:id="rId62"/>
    <p:sldId id="572" r:id="rId63"/>
    <p:sldId id="787" r:id="rId64"/>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5DEE9"/>
    <a:srgbClr val="FFFFFF"/>
    <a:srgbClr val="FFFF00"/>
    <a:srgbClr val="FF33CC"/>
    <a:srgbClr val="FEFDC5"/>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77" autoAdjust="0"/>
    <p:restoredTop sz="72111" autoAdjust="0"/>
  </p:normalViewPr>
  <p:slideViewPr>
    <p:cSldViewPr snapToGrid="0" showGuides="1">
      <p:cViewPr varScale="1">
        <p:scale>
          <a:sx n="62" d="100"/>
          <a:sy n="62" d="100"/>
        </p:scale>
        <p:origin x="917" y="48"/>
      </p:cViewPr>
      <p:guideLst>
        <p:guide orient="horz"/>
        <p:guide pos="7679"/>
      </p:guideLst>
    </p:cSldViewPr>
  </p:slideViewPr>
  <p:outlineViewPr>
    <p:cViewPr>
      <p:scale>
        <a:sx n="33" d="100"/>
        <a:sy n="33" d="100"/>
      </p:scale>
      <p:origin x="0" y="-11957"/>
    </p:cViewPr>
    <p:sldLst>
      <p:sld r:id="rId1" collapse="1"/>
    </p:sldLst>
  </p:outlineViewPr>
  <p:notesTextViewPr>
    <p:cViewPr>
      <p:scale>
        <a:sx n="100" d="100"/>
        <a:sy n="100" d="100"/>
      </p:scale>
      <p:origin x="0" y="0"/>
    </p:cViewPr>
  </p:notesTextViewPr>
  <p:sorterViewPr>
    <p:cViewPr varScale="1">
      <p:scale>
        <a:sx n="1" d="1"/>
        <a:sy n="1" d="1"/>
      </p:scale>
      <p:origin x="0" y="-6134"/>
    </p:cViewPr>
  </p:sorterViewPr>
  <p:notesViewPr>
    <p:cSldViewPr snapToGrid="0" showGuides="1">
      <p:cViewPr varScale="1">
        <p:scale>
          <a:sx n="64" d="100"/>
          <a:sy n="64" d="100"/>
        </p:scale>
        <p:origin x="3101"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defRPr>
            </a:lvl1pPr>
          </a:lstStyle>
          <a:p>
            <a:pPr>
              <a:defRPr/>
            </a:pPr>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1" hangingPunct="1">
              <a:defRPr sz="1300">
                <a:latin typeface="Arial" charset="0"/>
              </a:defRPr>
            </a:lvl1pPr>
          </a:lstStyle>
          <a:p>
            <a:pPr>
              <a:defRPr/>
            </a:pPr>
            <a:fld id="{C2C90950-469F-48F1-904E-FFCF3781433F}" type="datetimeFigureOut">
              <a:rPr lang="en-US"/>
              <a:pPr>
                <a:defRPr/>
              </a:pPr>
              <a:t>9/18/2023</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392027A8-B219-44E9-A165-DDA62CDC0E46}" type="slidenum">
              <a:rPr lang="en-US" altLang="en-US"/>
              <a:pPr>
                <a:defRPr/>
              </a:pPr>
              <a:t>‹#›</a:t>
            </a:fld>
            <a:endParaRPr lang="en-US" altLang="en-US" dirty="0"/>
          </a:p>
        </p:txBody>
      </p:sp>
    </p:spTree>
    <p:extLst>
      <p:ext uri="{BB962C8B-B14F-4D97-AF65-F5344CB8AC3E}">
        <p14:creationId xmlns:p14="http://schemas.microsoft.com/office/powerpoint/2010/main" val="393451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defRPr>
            </a:lvl1pPr>
          </a:lstStyle>
          <a:p>
            <a:pPr>
              <a:defRPr/>
            </a:pPr>
            <a:endParaRPr lang="en-US" dirty="0"/>
          </a:p>
        </p:txBody>
      </p:sp>
      <p:sp>
        <p:nvSpPr>
          <p:cNvPr id="6144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defRPr>
            </a:lvl1pPr>
          </a:lstStyle>
          <a:p>
            <a:pPr>
              <a:defRPr/>
            </a:pPr>
            <a:endParaRPr lang="en-US" dirty="0"/>
          </a:p>
        </p:txBody>
      </p:sp>
      <p:sp>
        <p:nvSpPr>
          <p:cNvPr id="6144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0C416483-E3CA-4389-B81A-1C3D07F789DD}" type="slidenum">
              <a:rPr lang="en-US" altLang="en-US"/>
              <a:pPr>
                <a:defRPr/>
              </a:pPr>
              <a:t>‹#›</a:t>
            </a:fld>
            <a:endParaRPr lang="en-US" altLang="en-US" dirty="0"/>
          </a:p>
        </p:txBody>
      </p:sp>
    </p:spTree>
    <p:extLst>
      <p:ext uri="{BB962C8B-B14F-4D97-AF65-F5344CB8AC3E}">
        <p14:creationId xmlns:p14="http://schemas.microsoft.com/office/powerpoint/2010/main" val="2502335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What is inside and what is outside? Mechanisms like photosynthesis, natural selection, speciation have an internal mechanistic basis, but they are strongly coupled to the external environment. New</a:t>
            </a:r>
            <a:r>
              <a:rPr lang="en-US" altLang="en-US" baseline="0" dirty="0">
                <a:latin typeface="Arial" panose="020B0604020202020204" pitchFamily="34" charset="0"/>
              </a:rPr>
              <a:t> insights, like epigenetics and the microbiome expand and revise some of the longstanding ideas about how genetic processes are coupled to the external environment. </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1</a:t>
            </a:fld>
            <a:endParaRPr lang="en-US" altLang="en-US" dirty="0"/>
          </a:p>
        </p:txBody>
      </p:sp>
    </p:spTree>
    <p:extLst>
      <p:ext uri="{BB962C8B-B14F-4D97-AF65-F5344CB8AC3E}">
        <p14:creationId xmlns:p14="http://schemas.microsoft.com/office/powerpoint/2010/main" val="61894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57200" y="720725"/>
            <a:ext cx="6400800" cy="360045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D253AC-8EAE-49EF-A468-3F637D3F4D84}" type="slidenum">
              <a:rPr lang="en-US" altLang="en-US" smtClean="0"/>
              <a:pPr/>
              <a:t>13</a:t>
            </a:fld>
            <a:endParaRPr lang="en-US" altLang="en-US" dirty="0"/>
          </a:p>
        </p:txBody>
      </p:sp>
    </p:spTree>
    <p:extLst>
      <p:ext uri="{BB962C8B-B14F-4D97-AF65-F5344CB8AC3E}">
        <p14:creationId xmlns:p14="http://schemas.microsoft.com/office/powerpoint/2010/main" val="374010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7C114D-24EB-4D64-9DCE-80767A9C695A}" type="slidenum">
              <a:rPr lang="en-US" altLang="en-US" smtClean="0"/>
              <a:pPr/>
              <a:t>14</a:t>
            </a:fld>
            <a:endParaRPr lang="en-US" altLang="en-US" dirty="0"/>
          </a:p>
        </p:txBody>
      </p:sp>
      <p:sp>
        <p:nvSpPr>
          <p:cNvPr id="47107" name="Rectangle 2"/>
          <p:cNvSpPr>
            <a:spLocks noGrp="1" noRot="1" noChangeAspect="1" noChangeArrowheads="1" noTextEdit="1"/>
          </p:cNvSpPr>
          <p:nvPr>
            <p:ph type="sldImg"/>
          </p:nvPr>
        </p:nvSpPr>
        <p:spPr>
          <a:xfrm>
            <a:off x="457200" y="720725"/>
            <a:ext cx="6400800" cy="360045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Polyphenic – having a lot of phenotypic plasticity</a:t>
            </a:r>
          </a:p>
          <a:p>
            <a:br>
              <a:rPr lang="en-US" altLang="en-US" dirty="0">
                <a:latin typeface="Arial" panose="020B0604020202020204" pitchFamily="34" charset="0"/>
              </a:rPr>
            </a:b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26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15</a:t>
            </a:fld>
            <a:endParaRPr lang="en-US" altLang="en-US" dirty="0"/>
          </a:p>
        </p:txBody>
      </p:sp>
    </p:spTree>
    <p:extLst>
      <p:ext uri="{BB962C8B-B14F-4D97-AF65-F5344CB8AC3E}">
        <p14:creationId xmlns:p14="http://schemas.microsoft.com/office/powerpoint/2010/main" val="175624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14350">
              <a:defRPr/>
            </a:pPr>
            <a:r>
              <a:rPr lang="en-US" b="0" dirty="0"/>
              <a:t>Non-DNA biochemicals can interact with the surfaces of DNA to facilitate novel modes of gene expression.  </a:t>
            </a:r>
          </a:p>
          <a:p>
            <a:pPr defTabSz="914350">
              <a:defRPr/>
            </a:pPr>
            <a:endParaRPr lang="en-US" b="0" dirty="0"/>
          </a:p>
          <a:p>
            <a:pPr defTabSz="914350">
              <a:defRPr/>
            </a:pPr>
            <a:r>
              <a:rPr lang="en-US" b="0" dirty="0"/>
              <a:t>Epigenetic signals can be passed on from one generation to the next</a:t>
            </a:r>
          </a:p>
          <a:p>
            <a:endParaRPr lang="en-US" sz="1200" kern="1200" baseline="0" dirty="0">
              <a:solidFill>
                <a:schemeClr val="tx1"/>
              </a:solidFill>
              <a:latin typeface="+mn-lt"/>
              <a:ea typeface="+mn-ea"/>
              <a:cs typeface="+mn-cs"/>
            </a:endParaRPr>
          </a:p>
          <a:p>
            <a:pPr defTabSz="914350">
              <a:defRPr/>
            </a:pPr>
            <a:endParaRPr lang="en-US" b="0" dirty="0"/>
          </a:p>
          <a:p>
            <a:pPr defTabSz="914350">
              <a:defRPr/>
            </a:pPr>
            <a:endParaRPr lang="en-US" b="0" dirty="0"/>
          </a:p>
          <a:p>
            <a:pPr defTabSz="914350">
              <a:defRPr/>
            </a:pPr>
            <a:endParaRPr lang="en-US" b="0" dirty="0"/>
          </a:p>
          <a:p>
            <a:pPr defTabSz="914350">
              <a:defRPr/>
            </a:pPr>
            <a:endParaRPr lang="en-US" dirty="0"/>
          </a:p>
          <a:p>
            <a:pPr defTabSz="914350">
              <a:defRPr/>
            </a:pPr>
            <a:endParaRPr lang="en-US" dirty="0"/>
          </a:p>
          <a:p>
            <a:pPr defTabSz="914350">
              <a:defRPr/>
            </a:pPr>
            <a:endParaRPr lang="en-US" dirty="0"/>
          </a:p>
          <a:p>
            <a:pPr defTabSz="914350">
              <a:defRPr/>
            </a:pPr>
            <a:endParaRPr lang="en-US" dirty="0"/>
          </a:p>
          <a:p>
            <a:pPr defTabSz="914350">
              <a:defRPr/>
            </a:pPr>
            <a:endParaRPr lang="en-US" dirty="0"/>
          </a:p>
          <a:p>
            <a:pPr defTabSz="914350">
              <a:defRPr/>
            </a:pPr>
            <a:endParaRPr lang="en-US" dirty="0"/>
          </a:p>
        </p:txBody>
      </p:sp>
      <p:sp>
        <p:nvSpPr>
          <p:cNvPr id="4" name="Slide Number Placeholder 3"/>
          <p:cNvSpPr>
            <a:spLocks noGrp="1"/>
          </p:cNvSpPr>
          <p:nvPr>
            <p:ph type="sldNum" sz="quarter" idx="10"/>
          </p:nvPr>
        </p:nvSpPr>
        <p:spPr/>
        <p:txBody>
          <a:bodyPr/>
          <a:lstStyle/>
          <a:p>
            <a:fld id="{61F61D30-6BC4-4911-98C9-4E12CFB73B1E}" type="slidenum">
              <a:rPr lang="en-US" smtClean="0"/>
              <a:pPr/>
              <a:t>18</a:t>
            </a:fld>
            <a:endParaRPr lang="en-US" dirty="0"/>
          </a:p>
        </p:txBody>
      </p:sp>
    </p:spTree>
    <p:extLst>
      <p:ext uri="{BB962C8B-B14F-4D97-AF65-F5344CB8AC3E}">
        <p14:creationId xmlns:p14="http://schemas.microsoft.com/office/powerpoint/2010/main" val="272074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457200" y="720725"/>
            <a:ext cx="6400800" cy="3600450"/>
          </a:xfrm>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4C0141-7935-4EFC-B6BD-C22D53950951}" type="slidenum">
              <a:rPr lang="en-US" altLang="en-US" smtClean="0"/>
              <a:pPr/>
              <a:t>19</a:t>
            </a:fld>
            <a:endParaRPr lang="en-US" altLang="en-US" dirty="0"/>
          </a:p>
        </p:txBody>
      </p:sp>
    </p:spTree>
    <p:extLst>
      <p:ext uri="{BB962C8B-B14F-4D97-AF65-F5344CB8AC3E}">
        <p14:creationId xmlns:p14="http://schemas.microsoft.com/office/powerpoint/2010/main" val="3809044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457200" y="720725"/>
            <a:ext cx="6400800" cy="3600450"/>
          </a:xfrm>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addition of a methyl-group to the cytosine base: methylation. Cytosine methylation indicates gene silencing: methylated genes are not transcribed. </a:t>
            </a:r>
          </a:p>
          <a:p>
            <a:endParaRPr lang="en-US" altLang="en-US" dirty="0">
              <a:latin typeface="Arial" panose="020B0604020202020204" pitchFamily="34" charset="0"/>
            </a:endParaRPr>
          </a:p>
          <a:p>
            <a:r>
              <a:rPr lang="en-US" altLang="en-US" dirty="0">
                <a:latin typeface="Arial" panose="020B0604020202020204" pitchFamily="34" charset="0"/>
              </a:rPr>
              <a:t>Histone modifications also play an important role in epigenetic regulation. Histones are proteins that act as spools around which DNA winds</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B69FD9-E9EC-4932-9D05-435C00517DE3}" type="slidenum">
              <a:rPr lang="en-US" altLang="en-US" smtClean="0"/>
              <a:pPr/>
              <a:t>20</a:t>
            </a:fld>
            <a:endParaRPr lang="en-US" altLang="en-US" dirty="0"/>
          </a:p>
        </p:txBody>
      </p:sp>
    </p:spTree>
    <p:extLst>
      <p:ext uri="{BB962C8B-B14F-4D97-AF65-F5344CB8AC3E}">
        <p14:creationId xmlns:p14="http://schemas.microsoft.com/office/powerpoint/2010/main" val="316249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Same</a:t>
            </a:r>
            <a:r>
              <a:rPr lang="en-US" baseline="0" dirty="0"/>
              <a:t> plant genome</a:t>
            </a:r>
          </a:p>
          <a:p>
            <a:r>
              <a:rPr lang="en-US" baseline="0" dirty="0"/>
              <a:t>Different epigenetic modification</a:t>
            </a:r>
          </a:p>
          <a:p>
            <a:r>
              <a:rPr lang="en-US" baseline="0" dirty="0"/>
              <a:t>Stably inherited and expressed phenotypes over multiple generations</a:t>
            </a:r>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21</a:t>
            </a:fld>
            <a:endParaRPr lang="en-US" altLang="en-US" dirty="0"/>
          </a:p>
        </p:txBody>
      </p:sp>
    </p:spTree>
    <p:extLst>
      <p:ext uri="{BB962C8B-B14F-4D97-AF65-F5344CB8AC3E}">
        <p14:creationId xmlns:p14="http://schemas.microsoft.com/office/powerpoint/2010/main" val="3995346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457200" y="720725"/>
            <a:ext cx="6400800" cy="3600450"/>
          </a:xfrm>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Bacterial cells outnumber our cells 10 to 1.</a:t>
            </a:r>
          </a:p>
          <a:p>
            <a:pPr eaLnBrk="1" fontAlgn="auto" hangingPunct="1">
              <a:spcBef>
                <a:spcPts val="0"/>
              </a:spcBef>
              <a:spcAft>
                <a:spcPts val="0"/>
              </a:spcAft>
              <a:defRPr/>
            </a:pPr>
            <a:br>
              <a:rPr lang="en-US" baseline="0" dirty="0"/>
            </a:br>
            <a:r>
              <a:rPr lang="en-US" baseline="0" dirty="0"/>
              <a:t>Even bacteria contain viruses and plasmids – they too have a microbiome.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altLang="en-US" sz="1200" dirty="0"/>
              <a:t>There are no sterile animals in nature. Most microbes are beneficial to their animal hosts. </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4D11AA-AF72-47DD-BA5F-35CE16E56651}" type="slidenum">
              <a:rPr lang="en-US" altLang="en-US" smtClean="0"/>
              <a:pPr/>
              <a:t>22</a:t>
            </a:fld>
            <a:endParaRPr lang="en-US" altLang="en-US" dirty="0"/>
          </a:p>
        </p:txBody>
      </p:sp>
    </p:spTree>
    <p:extLst>
      <p:ext uri="{BB962C8B-B14F-4D97-AF65-F5344CB8AC3E}">
        <p14:creationId xmlns:p14="http://schemas.microsoft.com/office/powerpoint/2010/main" val="3058480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Soma – diploid cells, body cells</a:t>
            </a:r>
          </a:p>
          <a:p>
            <a:r>
              <a:rPr lang="en-US" dirty="0"/>
              <a:t>Germline – haploid</a:t>
            </a:r>
            <a:r>
              <a:rPr lang="en-US" baseline="0" dirty="0"/>
              <a:t> cells, sex cells, gametes. </a:t>
            </a:r>
            <a:br>
              <a:rPr lang="en-US" baseline="0" dirty="0"/>
            </a:br>
            <a:br>
              <a:rPr lang="en-US" baseline="0" dirty="0"/>
            </a:br>
            <a:r>
              <a:rPr lang="en-US" baseline="0" dirty="0"/>
              <a:t>https://www.youtube.com/watch?v=R42KqyxuFF0&amp;ab_channel=CarisLifeSciences</a:t>
            </a:r>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23</a:t>
            </a:fld>
            <a:endParaRPr lang="en-US" altLang="en-US" dirty="0"/>
          </a:p>
        </p:txBody>
      </p:sp>
    </p:spTree>
    <p:extLst>
      <p:ext uri="{BB962C8B-B14F-4D97-AF65-F5344CB8AC3E}">
        <p14:creationId xmlns:p14="http://schemas.microsoft.com/office/powerpoint/2010/main" val="73153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457200" y="720725"/>
            <a:ext cx="6400800" cy="36004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Researchers have pinpointed the precise genetic mutation that led to the darker moth and determined just when this mutation occurred. The mutation is on a “jumping gene,” or a transposable element, which can hop between locations on the genome.  It was not entirely the traditional narrative that the white butterflies were eaten when the trees darkened. What caused the darkening to begin with? A jumping gene initiated this color change, and then selection took place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87EE12-0101-4101-A3F1-8F5517C3663A}" type="slidenum">
              <a:rPr lang="en-US" altLang="en-US" smtClean="0"/>
              <a:pPr/>
              <a:t>24</a:t>
            </a:fld>
            <a:endParaRPr lang="en-US" altLang="en-US" dirty="0"/>
          </a:p>
        </p:txBody>
      </p:sp>
    </p:spTree>
    <p:extLst>
      <p:ext uri="{BB962C8B-B14F-4D97-AF65-F5344CB8AC3E}">
        <p14:creationId xmlns:p14="http://schemas.microsoft.com/office/powerpoint/2010/main" val="370770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457200" y="720725"/>
            <a:ext cx="6400800" cy="3600450"/>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Photosynthetic pathways are intertwined with  the presence, absence, and distribution of plants </a:t>
            </a:r>
          </a:p>
          <a:p>
            <a:endParaRPr lang="en-US" altLang="en-US" dirty="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DE8279-976B-43B4-9332-0356E25345C0}" type="slidenum">
              <a:rPr lang="en-US" altLang="en-US" smtClean="0"/>
              <a:pPr/>
              <a:t>2</a:t>
            </a:fld>
            <a:endParaRPr lang="en-US" altLang="en-US" dirty="0"/>
          </a:p>
        </p:txBody>
      </p:sp>
    </p:spTree>
    <p:extLst>
      <p:ext uri="{BB962C8B-B14F-4D97-AF65-F5344CB8AC3E}">
        <p14:creationId xmlns:p14="http://schemas.microsoft.com/office/powerpoint/2010/main" val="2380048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25</a:t>
            </a:fld>
            <a:endParaRPr lang="en-US" altLang="en-US" dirty="0"/>
          </a:p>
        </p:txBody>
      </p:sp>
    </p:spTree>
    <p:extLst>
      <p:ext uri="{BB962C8B-B14F-4D97-AF65-F5344CB8AC3E}">
        <p14:creationId xmlns:p14="http://schemas.microsoft.com/office/powerpoint/2010/main" val="3322307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57200" y="720725"/>
            <a:ext cx="6400800" cy="360045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About 80% of the canyon has been carved in the last 6 million years.  Original</a:t>
            </a:r>
            <a:r>
              <a:rPr lang="en-US" altLang="en-US" baseline="0" dirty="0">
                <a:latin typeface="Arial" panose="020B0604020202020204" pitchFamily="34" charset="0"/>
              </a:rPr>
              <a:t> animal p</a:t>
            </a:r>
            <a:r>
              <a:rPr lang="en-US" altLang="en-US" dirty="0">
                <a:latin typeface="Arial" panose="020B0604020202020204" pitchFamily="34" charset="0"/>
              </a:rPr>
              <a:t>opulations became isolated, although in some cases it may not have been six million years ago as some animals were able to continue to share genes.</a:t>
            </a:r>
            <a:r>
              <a:rPr lang="en-US" altLang="en-US" baseline="0" dirty="0">
                <a:latin typeface="Arial" panose="020B0604020202020204" pitchFamily="34" charset="0"/>
              </a:rPr>
              <a:t> For some animals, like birds, the canyon was less of a barrier.</a:t>
            </a:r>
            <a:r>
              <a:rPr lang="en-US" altLang="en-US" dirty="0">
                <a:latin typeface="Arial" panose="020B0604020202020204" pitchFamily="34" charset="0"/>
              </a:rPr>
              <a:t>  </a:t>
            </a:r>
            <a:br>
              <a:rPr lang="en-US" altLang="en-US" dirty="0">
                <a:latin typeface="Arial" panose="020B0604020202020204" pitchFamily="34" charset="0"/>
              </a:rPr>
            </a:br>
            <a:endParaRPr lang="en-US" altLang="en-US" i="1" dirty="0">
              <a:latin typeface="Arial" panose="020B0604020202020204" pitchFamily="34" charset="0"/>
            </a:endParaRPr>
          </a:p>
          <a:p>
            <a:r>
              <a:rPr lang="en-US" altLang="en-US" i="1" dirty="0">
                <a:latin typeface="Arial" panose="020B0604020202020204" pitchFamily="34" charset="0"/>
              </a:rPr>
              <a:t>Ammospermophilus </a:t>
            </a:r>
            <a:r>
              <a:rPr lang="en-US" altLang="en-US" i="0" dirty="0">
                <a:latin typeface="Arial" panose="020B0604020202020204" pitchFamily="34" charset="0"/>
              </a:rPr>
              <a:t>(antelope squirrels)</a:t>
            </a:r>
          </a:p>
          <a:p>
            <a:endParaRPr lang="en-US" altLang="en-US" i="1" dirty="0">
              <a:latin typeface="Arial" panose="020B0604020202020204" pitchFamily="34" charset="0"/>
            </a:endParaRPr>
          </a:p>
          <a:p>
            <a:r>
              <a:rPr lang="en-US" altLang="en-US" i="1" dirty="0">
                <a:latin typeface="Arial" panose="020B0604020202020204" pitchFamily="34" charset="0"/>
              </a:rPr>
              <a:t>A. leucurus </a:t>
            </a:r>
            <a:r>
              <a:rPr lang="en-US" altLang="en-US" dirty="0">
                <a:latin typeface="Arial" panose="020B0604020202020204" pitchFamily="34" charset="0"/>
              </a:rPr>
              <a:t>possess large feet which allow them to quickly evade and escape predators. They remain cool during the hot desert days by retreating to their burrows and limiting the majority of activity to the early morning and late evening hours. </a:t>
            </a:r>
          </a:p>
          <a:p>
            <a:endParaRPr lang="en-US" altLang="en-US" i="1" dirty="0">
              <a:latin typeface="Arial" panose="020B0604020202020204" pitchFamily="34" charset="0"/>
            </a:endParaRPr>
          </a:p>
          <a:p>
            <a:r>
              <a:rPr lang="en-US" altLang="en-US" i="1" dirty="0">
                <a:latin typeface="Arial" panose="020B0604020202020204" pitchFamily="34" charset="0"/>
              </a:rPr>
              <a:t>A. harrisii </a:t>
            </a:r>
            <a:r>
              <a:rPr lang="en-US" altLang="en-US" dirty="0">
                <a:latin typeface="Arial" panose="020B0604020202020204" pitchFamily="34" charset="0"/>
              </a:rPr>
              <a:t>are the only antelope squirrels who dig their own burrows instead of re-purposing burrows of other animals. They cool down by salivation and holding their tails above their heads to provide shade. During times of cold, they survive off the seeds they cached</a:t>
            </a:r>
          </a:p>
          <a:p>
            <a:endParaRPr lang="en-US" altLang="en-US" dirty="0">
              <a:latin typeface="Arial" panose="020B0604020202020204" pitchFamily="34" charset="0"/>
            </a:endParaRPr>
          </a:p>
          <a:p>
            <a:endParaRPr lang="en-US" altLang="en-US" i="1" dirty="0">
              <a:latin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D7F9A4-0396-4105-9B8F-AF6ED478093C}" type="slidenum">
              <a:rPr lang="en-US" altLang="en-US" smtClean="0"/>
              <a:pPr/>
              <a:t>26</a:t>
            </a:fld>
            <a:endParaRPr lang="en-US" altLang="en-US" dirty="0"/>
          </a:p>
        </p:txBody>
      </p:sp>
    </p:spTree>
    <p:extLst>
      <p:ext uri="{BB962C8B-B14F-4D97-AF65-F5344CB8AC3E}">
        <p14:creationId xmlns:p14="http://schemas.microsoft.com/office/powerpoint/2010/main" val="3027711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EB75BD-00DB-4B60-A634-A3765D2E28EA}" type="slidenum">
              <a:rPr lang="en-US" altLang="en-US" smtClean="0"/>
              <a:pPr/>
              <a:t>27</a:t>
            </a:fld>
            <a:endParaRPr lang="en-US" altLang="en-US" dirty="0"/>
          </a:p>
        </p:txBody>
      </p:sp>
      <p:sp>
        <p:nvSpPr>
          <p:cNvPr id="58371" name="Rectangle 2"/>
          <p:cNvSpPr>
            <a:spLocks noGrp="1" noRot="1" noChangeAspect="1" noChangeArrowheads="1" noTextEdit="1"/>
          </p:cNvSpPr>
          <p:nvPr>
            <p:ph type="sldImg"/>
          </p:nvPr>
        </p:nvSpPr>
        <p:spPr>
          <a:xfrm>
            <a:off x="457200" y="720725"/>
            <a:ext cx="6400800" cy="36004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2858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6B8285-FCB5-4037-B567-FD7622D55A42}" type="slidenum">
              <a:rPr lang="en-US" altLang="en-US" smtClean="0"/>
              <a:pPr/>
              <a:t>28</a:t>
            </a:fld>
            <a:endParaRPr lang="en-US" altLang="en-US" dirty="0"/>
          </a:p>
        </p:txBody>
      </p:sp>
      <p:sp>
        <p:nvSpPr>
          <p:cNvPr id="60419" name="Rectangle 2"/>
          <p:cNvSpPr>
            <a:spLocks noGrp="1" noRot="1" noChangeAspect="1" noChangeArrowheads="1" noTextEdit="1"/>
          </p:cNvSpPr>
          <p:nvPr>
            <p:ph type="sldImg"/>
          </p:nvPr>
        </p:nvSpPr>
        <p:spPr>
          <a:xfrm>
            <a:off x="457200" y="720725"/>
            <a:ext cx="6400800" cy="36004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02912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57200" y="720725"/>
            <a:ext cx="6400800" cy="360045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30-odd species of silver sword plant (</a:t>
            </a:r>
            <a:r>
              <a:rPr lang="en-US" altLang="en-US" i="1" dirty="0">
                <a:latin typeface="Arial" panose="020B0604020202020204" pitchFamily="34" charset="0"/>
              </a:rPr>
              <a:t>Asteraceae</a:t>
            </a:r>
            <a:r>
              <a:rPr lang="en-US" altLang="en-US" dirty="0">
                <a:latin typeface="Arial" panose="020B0604020202020204" pitchFamily="34" charset="0"/>
              </a:rPr>
              <a:t>) that occupy almost all terrestrial habitats in the Hawaiian islands and exhibit a vast range of morphologies, including trees, erect and compact shrubs, lianas, and branched and unbranched rosettes.  These</a:t>
            </a:r>
            <a:r>
              <a:rPr lang="en-US" altLang="en-US" baseline="0" dirty="0">
                <a:latin typeface="Arial" panose="020B0604020202020204" pitchFamily="34" charset="0"/>
              </a:rPr>
              <a:t> phenotypes are not seen in their mainland ancestor.  The diversity of environmental conditions on the mountainous topography of Hawaii have led to this diversification. Some have grown tall to compete for light. Others are tall as a means to intercept water in passing fog, particular on the drier aspects of volcanic slopes.</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Three genera of silverswords (</a:t>
            </a:r>
            <a:r>
              <a:rPr lang="en-US" altLang="en-US" i="1" dirty="0">
                <a:latin typeface="Arial" panose="020B0604020202020204" pitchFamily="34" charset="0"/>
              </a:rPr>
              <a:t>Argyoxiphium, Dubautia, Wilkesia</a:t>
            </a:r>
            <a:r>
              <a:rPr lang="en-US" altLang="en-US" dirty="0">
                <a:latin typeface="Arial" panose="020B0604020202020204" pitchFamily="34" charset="0"/>
              </a:rPr>
              <a:t>) have evolved from one colonization event by </a:t>
            </a:r>
            <a:r>
              <a:rPr lang="en-US" altLang="en-US" i="1" dirty="0">
                <a:latin typeface="Arial" panose="020B0604020202020204" pitchFamily="34" charset="0"/>
              </a:rPr>
              <a:t>Madia elegans </a:t>
            </a:r>
            <a:r>
              <a:rPr lang="en-US" altLang="en-US" dirty="0">
                <a:latin typeface="Arial" panose="020B0604020202020204" pitchFamily="34" charset="0"/>
              </a:rPr>
              <a:t>(tarweed) from the mainland USA</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FB21FD-80BF-47C4-8CDC-53581A16F57B}" type="slidenum">
              <a:rPr lang="en-US" altLang="en-US" smtClean="0"/>
              <a:pPr/>
              <a:t>29</a:t>
            </a:fld>
            <a:endParaRPr lang="en-US" altLang="en-US" dirty="0"/>
          </a:p>
        </p:txBody>
      </p:sp>
    </p:spTree>
    <p:extLst>
      <p:ext uri="{BB962C8B-B14F-4D97-AF65-F5344CB8AC3E}">
        <p14:creationId xmlns:p14="http://schemas.microsoft.com/office/powerpoint/2010/main" val="3394199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0F07C7-5B91-4C15-8778-26AC5A40C333}" type="slidenum">
              <a:rPr lang="en-US" altLang="en-US" smtClean="0"/>
              <a:pPr/>
              <a:t>30</a:t>
            </a:fld>
            <a:endParaRPr lang="en-US" altLang="en-US" dirty="0"/>
          </a:p>
        </p:txBody>
      </p:sp>
      <p:sp>
        <p:nvSpPr>
          <p:cNvPr id="6451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64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067389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457200" y="720725"/>
            <a:ext cx="6400800" cy="3600450"/>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EC0210-C591-4B47-8F05-FEF375A93028}" type="slidenum">
              <a:rPr lang="en-US" altLang="en-US" smtClean="0"/>
              <a:pPr/>
              <a:t>31</a:t>
            </a:fld>
            <a:endParaRPr lang="en-US" altLang="en-US" dirty="0"/>
          </a:p>
        </p:txBody>
      </p:sp>
    </p:spTree>
    <p:extLst>
      <p:ext uri="{BB962C8B-B14F-4D97-AF65-F5344CB8AC3E}">
        <p14:creationId xmlns:p14="http://schemas.microsoft.com/office/powerpoint/2010/main" val="51570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457200" y="720725"/>
            <a:ext cx="6400800" cy="360045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Until recently, each Caribbean island housed endemic (native) clades of anoles. This high endemicity of native Caribbean anoles resulted because over-water dispersal is naturally perilous for anoles, making natural long-distance colonization rare and allopatric speciation common even among neighboring islands.</a:t>
            </a:r>
          </a:p>
          <a:p>
            <a:endParaRPr lang="en-US" altLang="en-US" dirty="0">
              <a:latin typeface="Arial" panose="020B0604020202020204" pitchFamily="34" charset="0"/>
            </a:endParaRPr>
          </a:p>
          <a:p>
            <a:r>
              <a:rPr lang="en-US" altLang="en-US" dirty="0">
                <a:latin typeface="Arial" panose="020B0604020202020204" pitchFamily="34" charset="0"/>
              </a:rPr>
              <a:t>http://www.nature.com/nature/journal/v513/n7519/full/nature13739.html</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6D6A6A-0816-4982-AC24-EF3781A3A59B}" type="slidenum">
              <a:rPr lang="en-US" altLang="en-US" smtClean="0"/>
              <a:pPr/>
              <a:t>32</a:t>
            </a:fld>
            <a:endParaRPr lang="en-US" altLang="en-US" dirty="0"/>
          </a:p>
        </p:txBody>
      </p:sp>
    </p:spTree>
    <p:extLst>
      <p:ext uri="{BB962C8B-B14F-4D97-AF65-F5344CB8AC3E}">
        <p14:creationId xmlns:p14="http://schemas.microsoft.com/office/powerpoint/2010/main" val="2000862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180FE8-5799-4ACD-BB3E-571A15DF99B7}" type="slidenum">
              <a:rPr lang="en-US" altLang="en-US" smtClean="0"/>
              <a:pPr/>
              <a:t>33</a:t>
            </a:fld>
            <a:endParaRPr lang="en-US" altLang="en-US" dirty="0"/>
          </a:p>
        </p:txBody>
      </p:sp>
      <p:sp>
        <p:nvSpPr>
          <p:cNvPr id="72707" name="Rectangle 2"/>
          <p:cNvSpPr>
            <a:spLocks noGrp="1" noRot="1" noChangeAspect="1" noChangeArrowheads="1" noTextEdit="1"/>
          </p:cNvSpPr>
          <p:nvPr>
            <p:ph type="sldImg"/>
          </p:nvPr>
        </p:nvSpPr>
        <p:spPr>
          <a:xfrm>
            <a:off x="457200" y="720725"/>
            <a:ext cx="6400800" cy="360045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37082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457200" y="720725"/>
            <a:ext cx="6400800" cy="360045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EC9F96-03C1-4599-B5CC-FD259913010D}" type="slidenum">
              <a:rPr lang="en-US" altLang="en-US" smtClean="0"/>
              <a:pPr/>
              <a:t>34</a:t>
            </a:fld>
            <a:endParaRPr lang="en-US" altLang="en-US" dirty="0"/>
          </a:p>
        </p:txBody>
      </p:sp>
    </p:spTree>
    <p:extLst>
      <p:ext uri="{BB962C8B-B14F-4D97-AF65-F5344CB8AC3E}">
        <p14:creationId xmlns:p14="http://schemas.microsoft.com/office/powerpoint/2010/main" val="361661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9552A2-A86D-463D-8AC7-0AA41445A7F8}" type="slidenum">
              <a:rPr lang="en-US" altLang="en-US" smtClean="0"/>
              <a:pPr/>
              <a:t>3</a:t>
            </a:fld>
            <a:endParaRPr lang="en-US" altLang="en-US" dirty="0"/>
          </a:p>
        </p:txBody>
      </p:sp>
      <p:sp>
        <p:nvSpPr>
          <p:cNvPr id="24579" name="Rectangle 2"/>
          <p:cNvSpPr>
            <a:spLocks noGrp="1" noRot="1" noChangeAspect="1" noChangeArrowheads="1" noTextEdit="1"/>
          </p:cNvSpPr>
          <p:nvPr>
            <p:ph type="sldImg"/>
          </p:nvPr>
        </p:nvSpPr>
        <p:spPr>
          <a:xfrm>
            <a:off x="457200" y="720725"/>
            <a:ext cx="6400800" cy="36004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a:t>
            </a:r>
            <a:r>
              <a:rPr lang="en-US" altLang="en-US" baseline="0" dirty="0">
                <a:latin typeface="Arial" panose="020B0604020202020204" pitchFamily="34" charset="0"/>
              </a:rPr>
              <a:t> do not need to know the molecular details of each photosynthetic pathway. </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Efficiency by which carbon dioxide is taken in through the stomates and used to produce carbohydrates determines the potential amount of water loss through evapotranspiration. </a:t>
            </a:r>
          </a:p>
          <a:p>
            <a:pPr eaLnBrk="1" hangingPunct="1"/>
            <a:br>
              <a:rPr lang="en-US" altLang="en-US" dirty="0">
                <a:latin typeface="Arial" panose="020B0604020202020204" pitchFamily="34" charset="0"/>
              </a:rPr>
            </a:br>
            <a:r>
              <a:rPr lang="en-US" sz="1200" b="0" i="0" kern="1200" dirty="0">
                <a:solidFill>
                  <a:schemeClr val="tx1"/>
                </a:solidFill>
                <a:effectLst/>
                <a:latin typeface="Arial" charset="0"/>
                <a:ea typeface="+mn-ea"/>
                <a:cs typeface="+mn-cs"/>
              </a:rPr>
              <a:t>Crassulacean acid metabolism</a:t>
            </a:r>
            <a:r>
              <a:rPr lang="en-US" sz="1200" b="0" i="0" kern="1200" baseline="0" dirty="0">
                <a:solidFill>
                  <a:schemeClr val="tx1"/>
                </a:solidFill>
                <a:effectLst/>
                <a:latin typeface="Arial" charset="0"/>
                <a:ea typeface="+mn-ea"/>
                <a:cs typeface="+mn-cs"/>
              </a:rPr>
              <a:t>: CAM</a:t>
            </a:r>
            <a:br>
              <a:rPr lang="en-US" sz="1200" b="0" i="0" kern="1200" baseline="0" dirty="0">
                <a:solidFill>
                  <a:schemeClr val="tx1"/>
                </a:solidFill>
                <a:effectLst/>
                <a:latin typeface="Arial" charset="0"/>
                <a:ea typeface="+mn-ea"/>
                <a:cs typeface="+mn-cs"/>
              </a:rPr>
            </a:br>
            <a:br>
              <a:rPr lang="en-US" sz="1200" b="0" i="0" kern="1200" baseline="0" dirty="0">
                <a:solidFill>
                  <a:schemeClr val="tx1"/>
                </a:solidFill>
                <a:effectLst/>
                <a:latin typeface="Arial" charset="0"/>
                <a:ea typeface="+mn-ea"/>
                <a:cs typeface="+mn-cs"/>
              </a:rPr>
            </a:br>
            <a:r>
              <a:rPr lang="en-US" sz="1200" b="0" i="0" kern="1200" baseline="0" dirty="0">
                <a:solidFill>
                  <a:schemeClr val="tx1"/>
                </a:solidFill>
                <a:effectLst/>
                <a:latin typeface="Arial" charset="0"/>
                <a:ea typeface="+mn-ea"/>
                <a:cs typeface="+mn-cs"/>
              </a:rPr>
              <a:t>C4 plants evolved during hotter drier conditions</a:t>
            </a:r>
            <a:br>
              <a:rPr lang="en-US" sz="1200" b="0" i="0" kern="1200" baseline="0" dirty="0">
                <a:solidFill>
                  <a:schemeClr val="tx1"/>
                </a:solidFill>
                <a:effectLst/>
                <a:latin typeface="Arial" charset="0"/>
                <a:ea typeface="+mn-ea"/>
                <a:cs typeface="+mn-cs"/>
              </a:rPr>
            </a:br>
            <a:br>
              <a:rPr lang="en-US" sz="1200" b="0" i="0" kern="1200" baseline="0" dirty="0">
                <a:solidFill>
                  <a:schemeClr val="tx1"/>
                </a:solidFill>
                <a:effectLst/>
                <a:latin typeface="Arial" charset="0"/>
                <a:ea typeface="+mn-ea"/>
                <a:cs typeface="+mn-cs"/>
              </a:rPr>
            </a:br>
            <a:endParaRPr lang="en-US" sz="1200" b="0" i="0" kern="1200" baseline="0" dirty="0">
              <a:solidFill>
                <a:schemeClr val="tx1"/>
              </a:solidFill>
              <a:effectLst/>
              <a:latin typeface="Arial" charset="0"/>
              <a:ea typeface="+mn-ea"/>
              <a:cs typeface="+mn-cs"/>
            </a:endParaRPr>
          </a:p>
          <a:p>
            <a:pPr eaLnBrk="1" hangingPunct="1"/>
            <a:endParaRPr lang="en-US" altLang="en-US" sz="1200" b="0" i="0" kern="1200" baseline="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08723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7E8D53-BB9F-4855-8EF0-E77BA9BC8C69}" type="slidenum">
              <a:rPr lang="en-US" altLang="en-US" smtClean="0"/>
              <a:pPr/>
              <a:t>35</a:t>
            </a:fld>
            <a:endParaRPr lang="en-US" altLang="en-US" dirty="0"/>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193455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457200" y="720725"/>
            <a:ext cx="6400800" cy="360045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Sympatric speciation – separation driven from within a population.  Argument is over the impetus for separation, imposed by geological or climatic forces or selected from within</a:t>
            </a:r>
          </a:p>
          <a:p>
            <a:endParaRPr lang="en-US" altLang="en-US" dirty="0">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42DC30-8DFE-466A-B8F4-20B4565FACDB}" type="slidenum">
              <a:rPr lang="en-US" altLang="en-US" smtClean="0"/>
              <a:pPr/>
              <a:t>36</a:t>
            </a:fld>
            <a:endParaRPr lang="en-US" altLang="en-US" dirty="0"/>
          </a:p>
        </p:txBody>
      </p:sp>
    </p:spTree>
    <p:extLst>
      <p:ext uri="{BB962C8B-B14F-4D97-AF65-F5344CB8AC3E}">
        <p14:creationId xmlns:p14="http://schemas.microsoft.com/office/powerpoint/2010/main" val="1217327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457200" y="720725"/>
            <a:ext cx="6400800" cy="3600450"/>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D79A07-A2CC-4A2D-9031-9306E1D22027}" type="slidenum">
              <a:rPr lang="en-US" altLang="en-US" smtClean="0"/>
              <a:pPr/>
              <a:t>38</a:t>
            </a:fld>
            <a:endParaRPr lang="en-US" altLang="en-US" dirty="0"/>
          </a:p>
        </p:txBody>
      </p:sp>
    </p:spTree>
    <p:extLst>
      <p:ext uri="{BB962C8B-B14F-4D97-AF65-F5344CB8AC3E}">
        <p14:creationId xmlns:p14="http://schemas.microsoft.com/office/powerpoint/2010/main" val="764502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457200" y="720725"/>
            <a:ext cx="6400800" cy="3600450"/>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Again, we are finding that evolution may take place over relative small time scales.</a:t>
            </a:r>
          </a:p>
          <a:p>
            <a:endParaRPr lang="en-US" altLang="en-US" dirty="0">
              <a:latin typeface="Arial" panose="020B0604020202020204" pitchFamily="34" charset="0"/>
            </a:endParaRPr>
          </a:p>
          <a:p>
            <a:r>
              <a:rPr lang="en-US" altLang="en-US" dirty="0">
                <a:latin typeface="Arial" panose="020B0604020202020204" pitchFamily="34" charset="0"/>
              </a:rPr>
              <a:t>A blue indigobirds in Cameroon, Africa. These opportunistic birds lay their eggs in the nests of different species of finches. The newborn indigo birds then look and act as if they belong there, and as adults, incorporate the twills and whistles of their foster parents into their own mating calls. Researchers observed</a:t>
            </a:r>
            <a:r>
              <a:rPr lang="en-US" altLang="en-US" baseline="0" dirty="0">
                <a:latin typeface="Arial" panose="020B0604020202020204" pitchFamily="34" charset="0"/>
              </a:rPr>
              <a:t> in this study that</a:t>
            </a:r>
            <a:r>
              <a:rPr lang="en-US" altLang="en-US" dirty="0">
                <a:latin typeface="Arial" panose="020B0604020202020204" pitchFamily="34" charset="0"/>
              </a:rPr>
              <a:t> indigo birds learned the songs of their respective finches and now seem to have developed into two “races.” Although all the blue indigo birds can still mate with one another—which means the races are not yet distinct species—females prefer suitors who know the same finch song they do. And they pass their preferences on: female indigo birds that grow up in an African firefinch nest, for example, tend to lay eggs in the same kind of nest rather than in one belonging to a black-bellied firefinch.</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There is separation</a:t>
            </a:r>
            <a:r>
              <a:rPr lang="en-US" altLang="en-US" baseline="0" dirty="0">
                <a:latin typeface="Arial" panose="020B0604020202020204" pitchFamily="34" charset="0"/>
              </a:rPr>
              <a:t> in space, but it is driven by assortive mating</a:t>
            </a:r>
            <a:endParaRPr lang="en-US" altLang="en-US" dirty="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9C7A91-F667-41D9-83E5-0C5CA08DA7D8}" type="slidenum">
              <a:rPr lang="en-US" altLang="en-US" smtClean="0"/>
              <a:pPr/>
              <a:t>39</a:t>
            </a:fld>
            <a:endParaRPr lang="en-US" altLang="en-US" dirty="0"/>
          </a:p>
        </p:txBody>
      </p:sp>
    </p:spTree>
    <p:extLst>
      <p:ext uri="{BB962C8B-B14F-4D97-AF65-F5344CB8AC3E}">
        <p14:creationId xmlns:p14="http://schemas.microsoft.com/office/powerpoint/2010/main" val="2527149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57200" y="720725"/>
            <a:ext cx="6400800" cy="36004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C07D8A-9E2A-4419-A4CA-0984AD1BE560}" type="slidenum">
              <a:rPr lang="en-US" altLang="en-US" smtClean="0"/>
              <a:pPr/>
              <a:t>40</a:t>
            </a:fld>
            <a:endParaRPr lang="en-US" altLang="en-US" dirty="0"/>
          </a:p>
        </p:txBody>
      </p:sp>
    </p:spTree>
    <p:extLst>
      <p:ext uri="{BB962C8B-B14F-4D97-AF65-F5344CB8AC3E}">
        <p14:creationId xmlns:p14="http://schemas.microsoft.com/office/powerpoint/2010/main" val="2356046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Islands extend beyond beneficial mutation because DNA right next to the advantageous DNA tends to be transmitted as a unit, due to reduced recombination in this region. </a:t>
            </a:r>
          </a:p>
          <a:p>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41</a:t>
            </a:fld>
            <a:endParaRPr lang="en-US" altLang="en-US" dirty="0"/>
          </a:p>
        </p:txBody>
      </p:sp>
    </p:spTree>
    <p:extLst>
      <p:ext uri="{BB962C8B-B14F-4D97-AF65-F5344CB8AC3E}">
        <p14:creationId xmlns:p14="http://schemas.microsoft.com/office/powerpoint/2010/main" val="211062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57200" y="720725"/>
            <a:ext cx="6400800" cy="360045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http://m.sciencemag.org/content/345/6197/611.full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0700DA-C40A-4FC1-9174-BF4D234C740A}" type="slidenum">
              <a:rPr lang="en-US" altLang="en-US" smtClean="0"/>
              <a:pPr/>
              <a:t>42</a:t>
            </a:fld>
            <a:endParaRPr lang="en-US" altLang="en-US" dirty="0"/>
          </a:p>
        </p:txBody>
      </p:sp>
    </p:spTree>
    <p:extLst>
      <p:ext uri="{BB962C8B-B14F-4D97-AF65-F5344CB8AC3E}">
        <p14:creationId xmlns:p14="http://schemas.microsoft.com/office/powerpoint/2010/main" val="1299098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https://www.pnas.org/doi/10.1073/pnas.0708446105</a:t>
            </a:r>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43</a:t>
            </a:fld>
            <a:endParaRPr lang="en-US" altLang="en-US" dirty="0"/>
          </a:p>
        </p:txBody>
      </p:sp>
    </p:spTree>
    <p:extLst>
      <p:ext uri="{BB962C8B-B14F-4D97-AF65-F5344CB8AC3E}">
        <p14:creationId xmlns:p14="http://schemas.microsoft.com/office/powerpoint/2010/main" val="1938409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57200" y="720725"/>
            <a:ext cx="6400800" cy="3600450"/>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Changes</a:t>
            </a:r>
            <a:r>
              <a:rPr lang="en-US" altLang="en-US" baseline="0" dirty="0">
                <a:latin typeface="Arial" panose="020B0604020202020204" pitchFamily="34" charset="0"/>
              </a:rPr>
              <a:t> in water chemistry drove reverse speciation – an erosion of biodiversity</a:t>
            </a:r>
            <a:endParaRPr lang="en-US" altLang="en-US" dirty="0">
              <a:latin typeface="Arial" panose="020B0604020202020204" pitchFamily="34"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4BEB05-A6E1-46B8-82BC-93AD5A9A321B}" type="slidenum">
              <a:rPr lang="en-US" altLang="en-US" smtClean="0"/>
              <a:pPr/>
              <a:t>45</a:t>
            </a:fld>
            <a:endParaRPr lang="en-US" altLang="en-US" dirty="0"/>
          </a:p>
        </p:txBody>
      </p:sp>
    </p:spTree>
    <p:extLst>
      <p:ext uri="{BB962C8B-B14F-4D97-AF65-F5344CB8AC3E}">
        <p14:creationId xmlns:p14="http://schemas.microsoft.com/office/powerpoint/2010/main" val="4241148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Armor</a:t>
            </a:r>
            <a:r>
              <a:rPr lang="en-US" baseline="0" dirty="0"/>
              <a:t> developed in response to the introduction of a predatory pike</a:t>
            </a:r>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46</a:t>
            </a:fld>
            <a:endParaRPr lang="en-US" altLang="en-US" dirty="0"/>
          </a:p>
        </p:txBody>
      </p:sp>
    </p:spTree>
    <p:extLst>
      <p:ext uri="{BB962C8B-B14F-4D97-AF65-F5344CB8AC3E}">
        <p14:creationId xmlns:p14="http://schemas.microsoft.com/office/powerpoint/2010/main" val="162952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9FB516-2180-417E-A1F5-F25CCD3BA0CB}" type="slidenum">
              <a:rPr lang="en-US" altLang="en-US" smtClean="0"/>
              <a:pPr/>
              <a:t>4</a:t>
            </a:fld>
            <a:endParaRPr lang="en-US" altLang="en-US" dirty="0"/>
          </a:p>
        </p:txBody>
      </p:sp>
      <p:sp>
        <p:nvSpPr>
          <p:cNvPr id="26627" name="Rectangle 2"/>
          <p:cNvSpPr>
            <a:spLocks noGrp="1" noRot="1" noChangeAspect="1" noChangeArrowheads="1" noTextEdit="1"/>
          </p:cNvSpPr>
          <p:nvPr>
            <p:ph type="sldImg"/>
          </p:nvPr>
        </p:nvSpPr>
        <p:spPr>
          <a:xfrm>
            <a:off x="457200" y="720725"/>
            <a:ext cx="6400800" cy="360045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Historical Photography of Twentieth Century Vegetation Change in Wyoming and Montana</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47139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457200" y="720725"/>
            <a:ext cx="6400800" cy="3600450"/>
          </a:xfrm>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Hawaiian honeycreepers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9EC6AB-0E4D-4983-910F-B6D4C9E53D39}" type="slidenum">
              <a:rPr lang="en-US" altLang="en-US" smtClean="0"/>
              <a:pPr/>
              <a:t>47</a:t>
            </a:fld>
            <a:endParaRPr lang="en-US" altLang="en-US" dirty="0"/>
          </a:p>
        </p:txBody>
      </p:sp>
    </p:spTree>
    <p:extLst>
      <p:ext uri="{BB962C8B-B14F-4D97-AF65-F5344CB8AC3E}">
        <p14:creationId xmlns:p14="http://schemas.microsoft.com/office/powerpoint/2010/main" val="2364036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57200" y="720725"/>
            <a:ext cx="6400800" cy="36004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E7FA77-DEB1-4F52-8591-E3E9A817F0C6}" type="slidenum">
              <a:rPr lang="en-US" altLang="en-US" smtClean="0"/>
              <a:pPr/>
              <a:t>48</a:t>
            </a:fld>
            <a:endParaRPr lang="en-US" altLang="en-US" dirty="0"/>
          </a:p>
        </p:txBody>
      </p:sp>
    </p:spTree>
    <p:extLst>
      <p:ext uri="{BB962C8B-B14F-4D97-AF65-F5344CB8AC3E}">
        <p14:creationId xmlns:p14="http://schemas.microsoft.com/office/powerpoint/2010/main" val="2100640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57200" y="720725"/>
            <a:ext cx="6400800" cy="360045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B2CA8-38F2-474F-AE15-4B9DBC517A4E}" type="slidenum">
              <a:rPr lang="en-US" altLang="en-US" smtClean="0"/>
              <a:pPr/>
              <a:t>50</a:t>
            </a:fld>
            <a:endParaRPr lang="en-US" altLang="en-US" dirty="0"/>
          </a:p>
        </p:txBody>
      </p:sp>
    </p:spTree>
    <p:extLst>
      <p:ext uri="{BB962C8B-B14F-4D97-AF65-F5344CB8AC3E}">
        <p14:creationId xmlns:p14="http://schemas.microsoft.com/office/powerpoint/2010/main" val="1623625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57200" y="720725"/>
            <a:ext cx="6400800" cy="36004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AF9032-3424-4AEA-BDB4-87A3FC3E2E17}" type="slidenum">
              <a:rPr lang="en-US" altLang="en-US" smtClean="0"/>
              <a:pPr/>
              <a:t>51</a:t>
            </a:fld>
            <a:endParaRPr lang="en-US" altLang="en-US" dirty="0"/>
          </a:p>
        </p:txBody>
      </p:sp>
    </p:spTree>
    <p:extLst>
      <p:ext uri="{BB962C8B-B14F-4D97-AF65-F5344CB8AC3E}">
        <p14:creationId xmlns:p14="http://schemas.microsoft.com/office/powerpoint/2010/main" val="1235319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BD38CF-6B55-4D2B-8550-BB490579AE00}" type="slidenum">
              <a:rPr lang="en-US" altLang="en-US" smtClean="0"/>
              <a:pPr/>
              <a:t>52</a:t>
            </a:fld>
            <a:endParaRPr lang="en-US" altLang="en-US" dirty="0"/>
          </a:p>
        </p:txBody>
      </p:sp>
      <p:sp>
        <p:nvSpPr>
          <p:cNvPr id="106499" name="Rectangle 2"/>
          <p:cNvSpPr>
            <a:spLocks noGrp="1" noRot="1" noChangeAspect="1" noChangeArrowheads="1" noTextEdit="1"/>
          </p:cNvSpPr>
          <p:nvPr>
            <p:ph type="sldImg"/>
          </p:nvPr>
        </p:nvSpPr>
        <p:spPr>
          <a:xfrm>
            <a:off x="457200" y="720725"/>
            <a:ext cx="6400800" cy="360045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Lake Victoria, the world’s second-largest freshwater lake in the world</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Cichlids are thought to have diversified from a handful of species in as few as 15,000 years — essentially a new species every 30 years.</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Illustrates allopatry and sympatry</a:t>
            </a:r>
          </a:p>
        </p:txBody>
      </p:sp>
    </p:spTree>
    <p:extLst>
      <p:ext uri="{BB962C8B-B14F-4D97-AF65-F5344CB8AC3E}">
        <p14:creationId xmlns:p14="http://schemas.microsoft.com/office/powerpoint/2010/main" val="2933462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457200" y="720725"/>
            <a:ext cx="6400800" cy="3600450"/>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D3AB8D-8F20-4474-993E-52A22A8FE056}" type="slidenum">
              <a:rPr lang="en-US" altLang="en-US" smtClean="0"/>
              <a:pPr/>
              <a:t>53</a:t>
            </a:fld>
            <a:endParaRPr lang="en-US" altLang="en-US" dirty="0"/>
          </a:p>
        </p:txBody>
      </p:sp>
    </p:spTree>
    <p:extLst>
      <p:ext uri="{BB962C8B-B14F-4D97-AF65-F5344CB8AC3E}">
        <p14:creationId xmlns:p14="http://schemas.microsoft.com/office/powerpoint/2010/main" val="544867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457200" y="720725"/>
            <a:ext cx="6400800" cy="360045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Allopatric speciation – drier climate, cool, 18,000 years ago; warmer, wetter, 10,000 years ago at start of Holocene. This resulted in isolation and local adaptation, selection, as well as founder effects</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29F2DB-E956-4EBD-B0EE-06C2A2A37C30}" type="slidenum">
              <a:rPr lang="en-US" altLang="en-US" smtClean="0"/>
              <a:pPr/>
              <a:t>54</a:t>
            </a:fld>
            <a:endParaRPr lang="en-US" altLang="en-US" dirty="0"/>
          </a:p>
        </p:txBody>
      </p:sp>
    </p:spTree>
    <p:extLst>
      <p:ext uri="{BB962C8B-B14F-4D97-AF65-F5344CB8AC3E}">
        <p14:creationId xmlns:p14="http://schemas.microsoft.com/office/powerpoint/2010/main" val="2978493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457200" y="720725"/>
            <a:ext cx="6400800" cy="3600450"/>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But there is also sympatric speciation within lakes.</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1DED44-EC0E-4CD6-A553-4B90D881A451}" type="slidenum">
              <a:rPr lang="en-US" altLang="en-US" smtClean="0"/>
              <a:pPr/>
              <a:t>55</a:t>
            </a:fld>
            <a:endParaRPr lang="en-US" altLang="en-US" dirty="0"/>
          </a:p>
        </p:txBody>
      </p:sp>
    </p:spTree>
    <p:extLst>
      <p:ext uri="{BB962C8B-B14F-4D97-AF65-F5344CB8AC3E}">
        <p14:creationId xmlns:p14="http://schemas.microsoft.com/office/powerpoint/2010/main" val="1179943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457200" y="720725"/>
            <a:ext cx="6400800" cy="3600450"/>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Assortive mating, the preference for a mate of a particular color, drives speciation.</a:t>
            </a:r>
          </a:p>
          <a:p>
            <a:endParaRPr lang="en-US" altLang="en-US" dirty="0">
              <a:latin typeface="Arial" panose="020B0604020202020204" pitchFamily="34" charset="0"/>
            </a:endParaRPr>
          </a:p>
          <a:p>
            <a:r>
              <a:rPr lang="en-US" altLang="en-US" dirty="0">
                <a:latin typeface="Arial" panose="020B0604020202020204" pitchFamily="34" charset="0"/>
              </a:rPr>
              <a:t>Cichlids in Lake Victoria prefer males of different colors, which apparently led to separate species of blue and red cichlids. Researchers say the phenomenon provides evidence that differences in sensory perception--not just geography—can spark speciation. It's a diverse environment with water tending to be bluish near the surface and reddish deeper down. That disparity is reflected in cichlids in some regions of the lake; males in shallow water tend to be blue during the mating season, whereas males in deep water typically take on a reddish cast. Females of both species are yellowish, but they prefer to mate with either blue or red males. How did this happen? Over time, cichlid eyes adapted to either the bluish or the reddish ambient light, depending on where they lived. And indeed, after analysis of the fishes' retinas, its been found that retinal pigments in shallow-water cichlids were more sensitive to blue wavelengths than those of their deep-water counterparts, which were tuned to red. As a result, females in shallow water would have an easier time noticing blue males, and deep-water females would have favored red males.</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21324D-9930-44EE-8904-BC44D58E58F6}" type="slidenum">
              <a:rPr lang="en-US" altLang="en-US" smtClean="0"/>
              <a:pPr/>
              <a:t>56</a:t>
            </a:fld>
            <a:endParaRPr lang="en-US" altLang="en-US" dirty="0"/>
          </a:p>
        </p:txBody>
      </p:sp>
    </p:spTree>
    <p:extLst>
      <p:ext uri="{BB962C8B-B14F-4D97-AF65-F5344CB8AC3E}">
        <p14:creationId xmlns:p14="http://schemas.microsoft.com/office/powerpoint/2010/main" val="2239305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457200" y="720725"/>
            <a:ext cx="6400800" cy="3600450"/>
          </a:xfrm>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development of similar morphological or physiological traits in unrelated living species in considered evolutionary convergence. An example of evolutionary convergence is the radiation of marsupials in Australia to fill many of the same functional niches as the placental mammals.</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B56252-102C-4D13-AA32-E6FC5ABEB2BD}" type="slidenum">
              <a:rPr lang="en-US" altLang="en-US" smtClean="0"/>
              <a:pPr/>
              <a:t>58</a:t>
            </a:fld>
            <a:endParaRPr lang="en-US" altLang="en-US" dirty="0"/>
          </a:p>
        </p:txBody>
      </p:sp>
    </p:spTree>
    <p:extLst>
      <p:ext uri="{BB962C8B-B14F-4D97-AF65-F5344CB8AC3E}">
        <p14:creationId xmlns:p14="http://schemas.microsoft.com/office/powerpoint/2010/main" val="128210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70E2AD-80D8-405A-8F8F-8E4A32054868}" type="slidenum">
              <a:rPr lang="en-US" altLang="en-US" smtClean="0"/>
              <a:pPr/>
              <a:t>5</a:t>
            </a:fld>
            <a:endParaRPr lang="en-US" altLang="en-US" dirty="0"/>
          </a:p>
        </p:txBody>
      </p:sp>
      <p:sp>
        <p:nvSpPr>
          <p:cNvPr id="28675" name="Rectangle 2"/>
          <p:cNvSpPr>
            <a:spLocks noGrp="1" noRot="1" noChangeAspect="1" noChangeArrowheads="1" noTextEdit="1"/>
          </p:cNvSpPr>
          <p:nvPr>
            <p:ph type="sldImg"/>
          </p:nvPr>
        </p:nvSpPr>
        <p:spPr>
          <a:xfrm>
            <a:off x="457200" y="720725"/>
            <a:ext cx="6400800" cy="360045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28312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457200" y="720725"/>
            <a:ext cx="6400800" cy="3600450"/>
          </a:xfrm>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Echolocation:  an example of a convergent evolution.  Similar phenotypes (echolocation organs) very distant genetically</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076EB8-7FE2-427C-A0E4-8E1CF7C2D508}" type="slidenum">
              <a:rPr lang="en-US" altLang="en-US" smtClean="0"/>
              <a:pPr/>
              <a:t>59</a:t>
            </a:fld>
            <a:endParaRPr lang="en-US" altLang="en-US" dirty="0"/>
          </a:p>
        </p:txBody>
      </p:sp>
    </p:spTree>
    <p:extLst>
      <p:ext uri="{BB962C8B-B14F-4D97-AF65-F5344CB8AC3E}">
        <p14:creationId xmlns:p14="http://schemas.microsoft.com/office/powerpoint/2010/main" val="2212096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Convergence</a:t>
            </a:r>
            <a:r>
              <a:rPr lang="en-US" baseline="0" dirty="0"/>
              <a:t> of chaparral vegetation</a:t>
            </a:r>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60</a:t>
            </a:fld>
            <a:endParaRPr lang="en-US" altLang="en-US" dirty="0"/>
          </a:p>
        </p:txBody>
      </p:sp>
    </p:spTree>
    <p:extLst>
      <p:ext uri="{BB962C8B-B14F-4D97-AF65-F5344CB8AC3E}">
        <p14:creationId xmlns:p14="http://schemas.microsoft.com/office/powerpoint/2010/main" val="567369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457200" y="720725"/>
            <a:ext cx="6400800" cy="360045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Chaparral</a:t>
            </a:r>
          </a:p>
          <a:p>
            <a:endParaRPr lang="en-US" altLang="en-US" dirty="0">
              <a:latin typeface="Arial" panose="020B0604020202020204" pitchFamily="34" charset="0"/>
            </a:endParaRPr>
          </a:p>
          <a:p>
            <a:r>
              <a:rPr lang="en-US" altLang="en-US" dirty="0">
                <a:latin typeface="Arial" panose="020B0604020202020204" pitchFamily="34" charset="0"/>
              </a:rPr>
              <a:t>Sclerophyllous (waxy, resiny leaves that resist drying out)</a:t>
            </a:r>
          </a:p>
          <a:p>
            <a:r>
              <a:rPr lang="en-US" altLang="en-US" dirty="0">
                <a:latin typeface="Arial" panose="020B0604020202020204" pitchFamily="34" charset="0"/>
              </a:rPr>
              <a:t>Shrub growth form, no large trees</a:t>
            </a:r>
          </a:p>
          <a:p>
            <a:r>
              <a:rPr lang="en-US" altLang="en-US" dirty="0">
                <a:latin typeface="Arial" panose="020B0604020202020204" pitchFamily="34" charset="0"/>
              </a:rPr>
              <a:t>Pyrogenic, this biome has fire as part of its natural disturbance regime</a:t>
            </a:r>
          </a:p>
          <a:p>
            <a:r>
              <a:rPr lang="en-US" altLang="en-US" dirty="0">
                <a:latin typeface="Arial" panose="020B0604020202020204" pitchFamily="34" charset="0"/>
              </a:rPr>
              <a:t>S. Europe, Chile, S. Africa, Australia</a:t>
            </a:r>
          </a:p>
          <a:p>
            <a:endParaRPr lang="en-US" altLang="en-US" dirty="0">
              <a:latin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736A35-ADF6-4DAF-BF9F-C3BB1ADCFFA3}" type="slidenum">
              <a:rPr lang="en-US" altLang="en-US" smtClean="0"/>
              <a:pPr/>
              <a:t>61</a:t>
            </a:fld>
            <a:endParaRPr lang="en-US" altLang="en-US" dirty="0"/>
          </a:p>
        </p:txBody>
      </p:sp>
    </p:spTree>
    <p:extLst>
      <p:ext uri="{BB962C8B-B14F-4D97-AF65-F5344CB8AC3E}">
        <p14:creationId xmlns:p14="http://schemas.microsoft.com/office/powerpoint/2010/main" val="1545591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457200" y="720725"/>
            <a:ext cx="6400800" cy="360045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a:r>
            <a:endParaRPr lang="en-US" altLang="en-US" dirty="0">
              <a:latin typeface="Arial" panose="020B06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9380C7-3E50-4812-AE48-A7CB61749489}" type="slidenum">
              <a:rPr lang="en-US" altLang="en-US" smtClean="0"/>
              <a:pPr/>
              <a:t>62</a:t>
            </a:fld>
            <a:endParaRPr lang="en-US" altLang="en-US" dirty="0"/>
          </a:p>
        </p:txBody>
      </p:sp>
    </p:spTree>
    <p:extLst>
      <p:ext uri="{BB962C8B-B14F-4D97-AF65-F5344CB8AC3E}">
        <p14:creationId xmlns:p14="http://schemas.microsoft.com/office/powerpoint/2010/main" val="96168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https://www.science.org/doi/10.1126/sciadv.abn2349</a:t>
            </a:r>
          </a:p>
          <a:p>
            <a:r>
              <a:rPr lang="en-US" dirty="0"/>
              <a:t>https://phys.org/news/2022-08-common-weed-super-key-drought-resistant.html</a:t>
            </a:r>
          </a:p>
        </p:txBody>
      </p:sp>
      <p:sp>
        <p:nvSpPr>
          <p:cNvPr id="4" name="Slide Number Placeholder 3"/>
          <p:cNvSpPr>
            <a:spLocks noGrp="1"/>
          </p:cNvSpPr>
          <p:nvPr>
            <p:ph type="sldNum" sz="quarter" idx="5"/>
          </p:nvPr>
        </p:nvSpPr>
        <p:spPr/>
        <p:txBody>
          <a:bodyPr/>
          <a:lstStyle/>
          <a:p>
            <a:pPr>
              <a:defRPr/>
            </a:pPr>
            <a:fld id="{0C416483-E3CA-4389-B81A-1C3D07F789DD}" type="slidenum">
              <a:rPr lang="en-US" altLang="en-US" smtClean="0"/>
              <a:pPr>
                <a:defRPr/>
              </a:pPr>
              <a:t>6</a:t>
            </a:fld>
            <a:endParaRPr lang="en-US" altLang="en-US" dirty="0"/>
          </a:p>
        </p:txBody>
      </p:sp>
    </p:spTree>
    <p:extLst>
      <p:ext uri="{BB962C8B-B14F-4D97-AF65-F5344CB8AC3E}">
        <p14:creationId xmlns:p14="http://schemas.microsoft.com/office/powerpoint/2010/main" val="289510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1289FB-5A92-4ED0-B5F9-B6B234A3EAAA}" type="slidenum">
              <a:rPr lang="en-US" altLang="en-US" smtClean="0"/>
              <a:pPr/>
              <a:t>7</a:t>
            </a:fld>
            <a:endParaRPr lang="en-US" altLang="en-US" dirty="0"/>
          </a:p>
        </p:txBody>
      </p:sp>
      <p:sp>
        <p:nvSpPr>
          <p:cNvPr id="30723" name="Rectangle 2"/>
          <p:cNvSpPr>
            <a:spLocks noGrp="1" noRot="1" noChangeAspect="1" noChangeArrowheads="1" noTextEdit="1"/>
          </p:cNvSpPr>
          <p:nvPr>
            <p:ph type="sldImg"/>
          </p:nvPr>
        </p:nvSpPr>
        <p:spPr>
          <a:xfrm>
            <a:off x="457200" y="720725"/>
            <a:ext cx="6400800" cy="3600450"/>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X axis represents a trait. However, goes the trait have a genetic basis or is it only phenotypic?</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Disruptive selection: selection that favours extreme phenotypes over intermediate phenotypes within a population. </a:t>
            </a:r>
          </a:p>
        </p:txBody>
      </p:sp>
    </p:spTree>
    <p:extLst>
      <p:ext uri="{BB962C8B-B14F-4D97-AF65-F5344CB8AC3E}">
        <p14:creationId xmlns:p14="http://schemas.microsoft.com/office/powerpoint/2010/main" val="252064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457200" y="720725"/>
            <a:ext cx="6400800" cy="36004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Natural selection</a:t>
            </a:r>
            <a:r>
              <a:rPr lang="en-US" altLang="en-US" baseline="0" dirty="0">
                <a:latin typeface="Arial" panose="020B0604020202020204" pitchFamily="34" charset="0"/>
              </a:rPr>
              <a:t> is not speciation</a:t>
            </a:r>
            <a:endParaRPr lang="en-US" altLang="en-US" dirty="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4FBBA4-FCA5-41D4-9B79-9BCBFC7D1089}" type="slidenum">
              <a:rPr lang="en-US" altLang="en-US" smtClean="0"/>
              <a:pPr/>
              <a:t>8</a:t>
            </a:fld>
            <a:endParaRPr lang="en-US" altLang="en-US" dirty="0"/>
          </a:p>
        </p:txBody>
      </p:sp>
    </p:spTree>
    <p:extLst>
      <p:ext uri="{BB962C8B-B14F-4D97-AF65-F5344CB8AC3E}">
        <p14:creationId xmlns:p14="http://schemas.microsoft.com/office/powerpoint/2010/main" val="44547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desert poplar </a:t>
            </a:r>
            <a:r>
              <a:rPr lang="en-US" sz="1200" b="0" i="1" u="none" strike="noStrike" kern="1200" baseline="0" dirty="0">
                <a:solidFill>
                  <a:schemeClr val="tx1"/>
                </a:solidFill>
                <a:latin typeface="Arial" charset="0"/>
                <a:ea typeface="+mn-ea"/>
                <a:cs typeface="+mn-cs"/>
              </a:rPr>
              <a:t>(Populus euphratica</a:t>
            </a:r>
            <a:r>
              <a:rPr lang="en-US" sz="1200" b="0" i="0" u="none" strike="noStrike" kern="1200" baseline="0" dirty="0">
                <a:solidFill>
                  <a:schemeClr val="tx1"/>
                </a:solidFill>
                <a:latin typeface="Arial" charset="0"/>
                <a:ea typeface="+mn-ea"/>
                <a:cs typeface="+mn-cs"/>
              </a:rPr>
              <a:t>) is an ancient and protected species, and forms riparian forests in the deserts of mid-and west Asia, northern Africa, and southern Europe. This tree, photographed in November 2013, is the oldest recorded living desert poplar. The innermost ring dates back to 1709 or earlier.</a:t>
            </a:r>
            <a:br>
              <a:rPr lang="en-US" sz="1200" b="0" i="0" u="none" strike="noStrike" kern="1200" baseline="0" dirty="0">
                <a:solidFill>
                  <a:schemeClr val="tx1"/>
                </a:solidFill>
                <a:latin typeface="Arial" charset="0"/>
                <a:ea typeface="+mn-ea"/>
                <a:cs typeface="+mn-cs"/>
              </a:rPr>
            </a:b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Its leaves vary widely in shape; some smooth-edged, others serrated, some narrow, others broad, some shaped like lance heads while others are oval. Drought is a dominant stressor in this hyperarid environment, with highly variable temperatures and soil salinity. Leaf shape may relate to trade-offs among water  conservation, thermoregulation, and growth rate. Are these large variations in leaf shape on a single tree an adaptation to wide environmental fluctuations? Or is a neutral and therefore non-adaptive consequence of variable gene expressions?</a:t>
            </a:r>
            <a:endParaRPr lang="en-US" dirty="0"/>
          </a:p>
        </p:txBody>
      </p:sp>
      <p:sp>
        <p:nvSpPr>
          <p:cNvPr id="4" name="Slide Number Placeholder 3"/>
          <p:cNvSpPr>
            <a:spLocks noGrp="1"/>
          </p:cNvSpPr>
          <p:nvPr>
            <p:ph type="sldNum" sz="quarter" idx="10"/>
          </p:nvPr>
        </p:nvSpPr>
        <p:spPr/>
        <p:txBody>
          <a:bodyPr/>
          <a:lstStyle/>
          <a:p>
            <a:pPr>
              <a:defRPr/>
            </a:pPr>
            <a:fld id="{0C416483-E3CA-4389-B81A-1C3D07F789DD}" type="slidenum">
              <a:rPr lang="en-US" altLang="en-US" smtClean="0"/>
              <a:pPr>
                <a:defRPr/>
              </a:pPr>
              <a:t>11</a:t>
            </a:fld>
            <a:endParaRPr lang="en-US" altLang="en-US" dirty="0"/>
          </a:p>
        </p:txBody>
      </p:sp>
    </p:spTree>
    <p:extLst>
      <p:ext uri="{BB962C8B-B14F-4D97-AF65-F5344CB8AC3E}">
        <p14:creationId xmlns:p14="http://schemas.microsoft.com/office/powerpoint/2010/main" val="128307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970C010-4CB1-4738-9831-CF6897E424A9}" type="slidenum">
              <a:rPr lang="en-US" altLang="en-US"/>
              <a:pPr>
                <a:defRPr/>
              </a:pPr>
              <a:t>‹#›</a:t>
            </a:fld>
            <a:endParaRPr lang="en-US" altLang="en-US" dirty="0"/>
          </a:p>
        </p:txBody>
      </p:sp>
    </p:spTree>
    <p:extLst>
      <p:ext uri="{BB962C8B-B14F-4D97-AF65-F5344CB8AC3E}">
        <p14:creationId xmlns:p14="http://schemas.microsoft.com/office/powerpoint/2010/main" val="1994704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79705C-6232-4C81-BD75-96C1B2E0681F}" type="slidenum">
              <a:rPr lang="en-US" altLang="en-US"/>
              <a:pPr>
                <a:defRPr/>
              </a:pPr>
              <a:t>‹#›</a:t>
            </a:fld>
            <a:endParaRPr lang="en-US" altLang="en-US" dirty="0"/>
          </a:p>
        </p:txBody>
      </p:sp>
    </p:spTree>
    <p:extLst>
      <p:ext uri="{BB962C8B-B14F-4D97-AF65-F5344CB8AC3E}">
        <p14:creationId xmlns:p14="http://schemas.microsoft.com/office/powerpoint/2010/main" val="14977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63A2417-7A13-4C53-B115-B93DB207F5A4}" type="slidenum">
              <a:rPr lang="en-US" altLang="en-US"/>
              <a:pPr>
                <a:defRPr/>
              </a:pPr>
              <a:t>‹#›</a:t>
            </a:fld>
            <a:endParaRPr lang="en-US" altLang="en-US" dirty="0"/>
          </a:p>
        </p:txBody>
      </p:sp>
    </p:spTree>
    <p:extLst>
      <p:ext uri="{BB962C8B-B14F-4D97-AF65-F5344CB8AC3E}">
        <p14:creationId xmlns:p14="http://schemas.microsoft.com/office/powerpoint/2010/main" val="146690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A0F4459-3E75-4B8B-9288-D5104378AD27}" type="slidenum">
              <a:rPr lang="en-US" altLang="en-US"/>
              <a:pPr>
                <a:defRPr/>
              </a:pPr>
              <a:t>‹#›</a:t>
            </a:fld>
            <a:endParaRPr lang="en-US" altLang="en-US" dirty="0"/>
          </a:p>
        </p:txBody>
      </p:sp>
    </p:spTree>
    <p:extLst>
      <p:ext uri="{BB962C8B-B14F-4D97-AF65-F5344CB8AC3E}">
        <p14:creationId xmlns:p14="http://schemas.microsoft.com/office/powerpoint/2010/main" val="97082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FB41812-1EA8-4656-9A6C-496391D17E3C}" type="slidenum">
              <a:rPr lang="en-US" altLang="en-US"/>
              <a:pPr>
                <a:defRPr/>
              </a:pPr>
              <a:t>‹#›</a:t>
            </a:fld>
            <a:endParaRPr lang="en-US" altLang="en-US" dirty="0"/>
          </a:p>
        </p:txBody>
      </p:sp>
    </p:spTree>
    <p:extLst>
      <p:ext uri="{BB962C8B-B14F-4D97-AF65-F5344CB8AC3E}">
        <p14:creationId xmlns:p14="http://schemas.microsoft.com/office/powerpoint/2010/main" val="682408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defRPr/>
            </a:pPr>
            <a:endParaRPr lang="en-US" altLang="en-US" dirty="0"/>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endParaRPr lang="en-US" altLang="en-US" dirty="0"/>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defRPr/>
            </a:pPr>
            <a:fld id="{D3034BE5-863F-4E87-A93E-83F23C526B0E}" type="slidenum">
              <a:rPr lang="en-US" altLang="en-US"/>
              <a:pPr>
                <a:defRPr/>
              </a:pPr>
              <a:t>‹#›</a:t>
            </a:fld>
            <a:endParaRPr lang="en-US" altLang="en-US" dirty="0"/>
          </a:p>
        </p:txBody>
      </p:sp>
    </p:spTree>
    <p:extLst>
      <p:ext uri="{BB962C8B-B14F-4D97-AF65-F5344CB8AC3E}">
        <p14:creationId xmlns:p14="http://schemas.microsoft.com/office/powerpoint/2010/main" val="99655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E5FF8DD-F2BA-419D-A7BE-E0F1A5A291AE}" type="slidenum">
              <a:rPr lang="en-US" altLang="en-US"/>
              <a:pPr>
                <a:defRPr/>
              </a:pPr>
              <a:t>‹#›</a:t>
            </a:fld>
            <a:endParaRPr lang="en-US" altLang="en-US" dirty="0"/>
          </a:p>
        </p:txBody>
      </p:sp>
    </p:spTree>
    <p:extLst>
      <p:ext uri="{BB962C8B-B14F-4D97-AF65-F5344CB8AC3E}">
        <p14:creationId xmlns:p14="http://schemas.microsoft.com/office/powerpoint/2010/main" val="20617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7FC5CFA-3A8B-4C5E-94F4-A68EB592DD1F}" type="slidenum">
              <a:rPr lang="en-US" altLang="en-US"/>
              <a:pPr>
                <a:defRPr/>
              </a:pPr>
              <a:t>‹#›</a:t>
            </a:fld>
            <a:endParaRPr lang="en-US" altLang="en-US" dirty="0"/>
          </a:p>
        </p:txBody>
      </p:sp>
    </p:spTree>
    <p:extLst>
      <p:ext uri="{BB962C8B-B14F-4D97-AF65-F5344CB8AC3E}">
        <p14:creationId xmlns:p14="http://schemas.microsoft.com/office/powerpoint/2010/main" val="284577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9FA4E63-DA84-4FD7-92B1-83CA41278117}" type="slidenum">
              <a:rPr lang="en-US" altLang="en-US"/>
              <a:pPr>
                <a:defRPr/>
              </a:pPr>
              <a:t>‹#›</a:t>
            </a:fld>
            <a:endParaRPr lang="en-US" altLang="en-US" dirty="0"/>
          </a:p>
        </p:txBody>
      </p:sp>
    </p:spTree>
    <p:extLst>
      <p:ext uri="{BB962C8B-B14F-4D97-AF65-F5344CB8AC3E}">
        <p14:creationId xmlns:p14="http://schemas.microsoft.com/office/powerpoint/2010/main" val="211447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DBF6CFF-BC8E-457C-A730-A909FC4E2BCF}" type="slidenum">
              <a:rPr lang="en-US" altLang="en-US"/>
              <a:pPr>
                <a:defRPr/>
              </a:pPr>
              <a:t>‹#›</a:t>
            </a:fld>
            <a:endParaRPr lang="en-US" altLang="en-US" dirty="0"/>
          </a:p>
        </p:txBody>
      </p:sp>
    </p:spTree>
    <p:extLst>
      <p:ext uri="{BB962C8B-B14F-4D97-AF65-F5344CB8AC3E}">
        <p14:creationId xmlns:p14="http://schemas.microsoft.com/office/powerpoint/2010/main" val="416731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E8950C1-3D14-480B-B559-E73A27DF88B6}" type="slidenum">
              <a:rPr lang="en-US" altLang="en-US"/>
              <a:pPr>
                <a:defRPr/>
              </a:pPr>
              <a:t>‹#›</a:t>
            </a:fld>
            <a:endParaRPr lang="en-US" altLang="en-US" dirty="0"/>
          </a:p>
        </p:txBody>
      </p:sp>
    </p:spTree>
    <p:extLst>
      <p:ext uri="{BB962C8B-B14F-4D97-AF65-F5344CB8AC3E}">
        <p14:creationId xmlns:p14="http://schemas.microsoft.com/office/powerpoint/2010/main" val="381949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39B68A0-451D-477C-868F-1626AB384B03}" type="slidenum">
              <a:rPr lang="en-US" altLang="en-US"/>
              <a:pPr>
                <a:defRPr/>
              </a:pPr>
              <a:t>‹#›</a:t>
            </a:fld>
            <a:endParaRPr lang="en-US" altLang="en-US" dirty="0"/>
          </a:p>
        </p:txBody>
      </p:sp>
    </p:spTree>
    <p:extLst>
      <p:ext uri="{BB962C8B-B14F-4D97-AF65-F5344CB8AC3E}">
        <p14:creationId xmlns:p14="http://schemas.microsoft.com/office/powerpoint/2010/main" val="117691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AB4CEAF-B053-45A5-869D-FECD21F4D62F}" type="slidenum">
              <a:rPr lang="en-US" altLang="en-US"/>
              <a:pPr>
                <a:defRPr/>
              </a:pPr>
              <a:t>‹#›</a:t>
            </a:fld>
            <a:endParaRPr lang="en-US" altLang="en-US" dirty="0"/>
          </a:p>
        </p:txBody>
      </p:sp>
    </p:spTree>
    <p:extLst>
      <p:ext uri="{BB962C8B-B14F-4D97-AF65-F5344CB8AC3E}">
        <p14:creationId xmlns:p14="http://schemas.microsoft.com/office/powerpoint/2010/main" val="2649903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3747285-82A7-469E-960E-CC1378F26ADE}" type="slidenum">
              <a:rPr lang="en-US" altLang="en-US"/>
              <a:pPr>
                <a:defRPr/>
              </a:pPr>
              <a:t>‹#›</a:t>
            </a:fld>
            <a:endParaRPr lang="en-US" altLang="en-US" dirty="0"/>
          </a:p>
        </p:txBody>
      </p:sp>
    </p:spTree>
    <p:extLst>
      <p:ext uri="{BB962C8B-B14F-4D97-AF65-F5344CB8AC3E}">
        <p14:creationId xmlns:p14="http://schemas.microsoft.com/office/powerpoint/2010/main" val="262620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6CC332D-3A55-41D3-936A-221232D62F6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99" y="1468850"/>
            <a:ext cx="5772723" cy="5252625"/>
          </a:xfrm>
        </p:spPr>
        <p:txBody>
          <a:bodyPr/>
          <a:lstStyle/>
          <a:p>
            <a:r>
              <a:rPr lang="en-US" sz="2400" dirty="0">
                <a:latin typeface="Calibri Light" panose="020F0302020204030204" pitchFamily="34" charset="0"/>
              </a:rPr>
              <a:t>Photosynthetic pathways</a:t>
            </a:r>
          </a:p>
          <a:p>
            <a:r>
              <a:rPr lang="en-US" sz="2400" dirty="0">
                <a:latin typeface="Calibri Light" panose="020F0302020204030204" pitchFamily="34" charset="0"/>
              </a:rPr>
              <a:t>Natural selection</a:t>
            </a:r>
          </a:p>
          <a:p>
            <a:r>
              <a:rPr lang="en-US" sz="2400" dirty="0">
                <a:latin typeface="Calibri Light" panose="020F0302020204030204" pitchFamily="34" charset="0"/>
              </a:rPr>
              <a:t>Phenotypic plasticity</a:t>
            </a:r>
          </a:p>
          <a:p>
            <a:r>
              <a:rPr lang="en-US" sz="2400" dirty="0">
                <a:latin typeface="Calibri Light" panose="020F0302020204030204" pitchFamily="34" charset="0"/>
              </a:rPr>
              <a:t>Genotype x phenotype x environment interactions</a:t>
            </a:r>
          </a:p>
          <a:p>
            <a:r>
              <a:rPr lang="en-US" sz="2400" dirty="0">
                <a:latin typeface="Calibri Light" panose="020F0302020204030204" pitchFamily="34" charset="0"/>
              </a:rPr>
              <a:t>Epigenome</a:t>
            </a:r>
          </a:p>
          <a:p>
            <a:r>
              <a:rPr lang="en-US" sz="2400" dirty="0">
                <a:latin typeface="Calibri Light" panose="020F0302020204030204" pitchFamily="34" charset="0"/>
              </a:rPr>
              <a:t>Microbiome</a:t>
            </a:r>
          </a:p>
          <a:p>
            <a:r>
              <a:rPr lang="en-US" sz="2400" dirty="0">
                <a:latin typeface="Calibri Light" panose="020F0302020204030204" pitchFamily="34" charset="0"/>
              </a:rPr>
              <a:t>Mobilome  </a:t>
            </a:r>
          </a:p>
          <a:p>
            <a:r>
              <a:rPr lang="en-US" sz="2400" dirty="0">
                <a:latin typeface="Calibri Light" panose="020F0302020204030204" pitchFamily="34" charset="0"/>
              </a:rPr>
              <a:t>Modes of speciation</a:t>
            </a:r>
          </a:p>
          <a:p>
            <a:r>
              <a:rPr lang="en-US" sz="2400" dirty="0">
                <a:latin typeface="Calibri Light" panose="020F0302020204030204" pitchFamily="34" charset="0"/>
              </a:rPr>
              <a:t>Adaptive radiation</a:t>
            </a:r>
          </a:p>
        </p:txBody>
      </p:sp>
      <p:sp>
        <p:nvSpPr>
          <p:cNvPr id="4" name="Slide Number Placeholder 3"/>
          <p:cNvSpPr>
            <a:spLocks noGrp="1"/>
          </p:cNvSpPr>
          <p:nvPr>
            <p:ph type="sldNum" sz="quarter" idx="12"/>
          </p:nvPr>
        </p:nvSpPr>
        <p:spPr/>
        <p:txBody>
          <a:bodyPr/>
          <a:lstStyle/>
          <a:p>
            <a:pPr>
              <a:defRPr/>
            </a:pPr>
            <a:fld id="{5E5FF8DD-F2BA-419D-A7BE-E0F1A5A291AE}" type="slidenum">
              <a:rPr lang="en-US" altLang="en-US" smtClean="0"/>
              <a:pPr>
                <a:defRPr/>
              </a:pPr>
              <a:t>1</a:t>
            </a:fld>
            <a:endParaRPr lang="en-US" altLang="en-US" dirty="0"/>
          </a:p>
        </p:txBody>
      </p:sp>
      <p:sp>
        <p:nvSpPr>
          <p:cNvPr id="6" name="Title 1">
            <a:extLst>
              <a:ext uri="{FF2B5EF4-FFF2-40B4-BE49-F238E27FC236}">
                <a16:creationId xmlns:a16="http://schemas.microsoft.com/office/drawing/2014/main" id="{57928619-6343-BA6F-CE15-9396D8FCB5D6}"/>
              </a:ext>
            </a:extLst>
          </p:cNvPr>
          <p:cNvSpPr>
            <a:spLocks noGrp="1"/>
          </p:cNvSpPr>
          <p:nvPr>
            <p:ph type="title"/>
          </p:nvPr>
        </p:nvSpPr>
        <p:spPr>
          <a:xfrm>
            <a:off x="825500" y="133762"/>
            <a:ext cx="10972800" cy="1143000"/>
          </a:xfrm>
        </p:spPr>
        <p:txBody>
          <a:bodyPr/>
          <a:lstStyle/>
          <a:p>
            <a:r>
              <a:rPr lang="en-US" altLang="en-US" dirty="0"/>
              <a:t>Internal controls of biogeographic patterns</a:t>
            </a:r>
          </a:p>
        </p:txBody>
      </p:sp>
      <p:pic>
        <p:nvPicPr>
          <p:cNvPr id="7" name="Picture 6" descr="http://upload.wikimedia.org/wikipedia/commons/d/d9/M%C3%B6bius_strip.jpg">
            <a:extLst>
              <a:ext uri="{FF2B5EF4-FFF2-40B4-BE49-F238E27FC236}">
                <a16:creationId xmlns:a16="http://schemas.microsoft.com/office/drawing/2014/main" id="{B7EF08AF-8A17-61E2-0F8A-4BC9879AEB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 r="6095"/>
          <a:stretch/>
        </p:blipFill>
        <p:spPr bwMode="auto">
          <a:xfrm>
            <a:off x="5851239" y="1404144"/>
            <a:ext cx="6110928" cy="42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17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selection act upon?</a:t>
            </a:r>
          </a:p>
        </p:txBody>
      </p:sp>
      <p:sp>
        <p:nvSpPr>
          <p:cNvPr id="3" name="Content Placeholder 2"/>
          <p:cNvSpPr>
            <a:spLocks noGrp="1"/>
          </p:cNvSpPr>
          <p:nvPr>
            <p:ph idx="1"/>
          </p:nvPr>
        </p:nvSpPr>
        <p:spPr/>
        <p:txBody>
          <a:bodyPr/>
          <a:lstStyle/>
          <a:p>
            <a:r>
              <a:rPr lang="en-US" altLang="en-US" sz="2800" dirty="0">
                <a:latin typeface="Calibri Light" panose="020F0302020204030204" pitchFamily="34" charset="0"/>
              </a:rPr>
              <a:t>After the concepts of genes and DNA became accepted, genotype was considered the focus of selection. Natural selection occurred because of the traits of better adapted genotypes</a:t>
            </a:r>
          </a:p>
          <a:p>
            <a:r>
              <a:rPr lang="en-US" altLang="en-US" sz="2800" dirty="0">
                <a:latin typeface="Calibri Light" panose="020F0302020204030204" pitchFamily="34" charset="0"/>
              </a:rPr>
              <a:t>But it is more complicated now. The same genotype can have different phenotypes. </a:t>
            </a:r>
          </a:p>
          <a:p>
            <a:r>
              <a:rPr lang="en-US" altLang="en-US" sz="2800" dirty="0">
                <a:latin typeface="Calibri Light" panose="020F0302020204030204" pitchFamily="34" charset="0"/>
              </a:rPr>
              <a:t>Phenotype is the outward form of an organism, its biochemistry, and behavior -  all of its observable characteristics — which are influenced both by its genotype and by the environment.</a:t>
            </a:r>
          </a:p>
          <a:p>
            <a:r>
              <a:rPr lang="en-US" altLang="en-US" sz="2800" dirty="0">
                <a:latin typeface="Calibri Light" panose="020F0302020204030204" pitchFamily="34" charset="0"/>
              </a:rPr>
              <a:t>No simple tit-for-tat relationship between a gene and a phenotype</a:t>
            </a:r>
            <a:endParaRPr lang="en-US" altLang="en-US" dirty="0">
              <a:latin typeface="Calibri Light" panose="020F0302020204030204" pitchFamily="34" charset="0"/>
            </a:endParaRPr>
          </a:p>
          <a:p>
            <a:endParaRPr lang="en-US" altLang="en-US" dirty="0">
              <a:latin typeface="Calibri Light" panose="020F0302020204030204" pitchFamily="34" charset="0"/>
            </a:endParaRPr>
          </a:p>
          <a:p>
            <a:endParaRPr lang="en-US" altLang="en-US" dirty="0">
              <a:latin typeface="Calibri Light" panose="020F0302020204030204" pitchFamily="34" charset="0"/>
            </a:endParaRPr>
          </a:p>
          <a:p>
            <a:endParaRPr lang="en-US" dirty="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p>
            <a:pPr>
              <a:defRPr/>
            </a:pPr>
            <a:fld id="{5E5FF8DD-F2BA-419D-A7BE-E0F1A5A291AE}" type="slidenum">
              <a:rPr lang="en-US" altLang="en-US" smtClean="0"/>
              <a:pPr>
                <a:defRPr/>
              </a:pPr>
              <a:t>10</a:t>
            </a:fld>
            <a:endParaRPr lang="en-US" altLang="en-US" dirty="0"/>
          </a:p>
        </p:txBody>
      </p:sp>
    </p:spTree>
    <p:extLst>
      <p:ext uri="{BB962C8B-B14F-4D97-AF65-F5344CB8AC3E}">
        <p14:creationId xmlns:p14="http://schemas.microsoft.com/office/powerpoint/2010/main" val="1796759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95350" y="0"/>
            <a:ext cx="10401300" cy="6870739"/>
          </a:xfrm>
        </p:spPr>
      </p:pic>
      <p:sp>
        <p:nvSpPr>
          <p:cNvPr id="143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0F06A1-81E5-473A-A1B3-48FBEDB8E1AE}" type="slidenum">
              <a:rPr lang="en-US" altLang="en-US" sz="1400"/>
              <a:pPr>
                <a:spcBef>
                  <a:spcPct val="0"/>
                </a:spcBef>
                <a:buFontTx/>
                <a:buNone/>
              </a:pPr>
              <a:t>11</a:t>
            </a:fld>
            <a:endParaRPr lang="en-US" alt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Phenotypic plasticity</a:t>
            </a:r>
          </a:p>
        </p:txBody>
      </p:sp>
      <p:sp>
        <p:nvSpPr>
          <p:cNvPr id="143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0F06A1-81E5-473A-A1B3-48FBEDB8E1AE}" type="slidenum">
              <a:rPr lang="en-US" altLang="en-US" sz="1400"/>
              <a:pPr>
                <a:spcBef>
                  <a:spcPct val="0"/>
                </a:spcBef>
                <a:buFontTx/>
                <a:buNone/>
              </a:pPr>
              <a:t>12</a:t>
            </a:fld>
            <a:endParaRPr lang="en-US" altLang="en-US" sz="1400" dirty="0"/>
          </a:p>
        </p:txBody>
      </p:sp>
      <p:pic>
        <p:nvPicPr>
          <p:cNvPr id="143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58112"/>
            <a:ext cx="8969513" cy="413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4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D1BB9A-7D5E-40CC-84E9-6DBBEF8B0AB5}" type="slidenum">
              <a:rPr lang="en-US" altLang="en-US" sz="1400"/>
              <a:pPr>
                <a:spcBef>
                  <a:spcPct val="0"/>
                </a:spcBef>
                <a:buFontTx/>
                <a:buNone/>
              </a:pPr>
              <a:t>13</a:t>
            </a:fld>
            <a:endParaRPr lang="en-US" altLang="en-US" sz="1400" dirty="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528" y="18882"/>
            <a:ext cx="8119872" cy="68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292100" y="1292226"/>
            <a:ext cx="5564189" cy="4525963"/>
          </a:xfrm>
        </p:spPr>
        <p:txBody>
          <a:bodyPr/>
          <a:lstStyle/>
          <a:p>
            <a:pPr marL="628650" indent="-514350" eaLnBrk="1" hangingPunct="1">
              <a:lnSpc>
                <a:spcPct val="90000"/>
              </a:lnSpc>
            </a:pPr>
            <a:r>
              <a:rPr lang="en-US" altLang="en-US" dirty="0"/>
              <a:t>Phenotypic change is not natural selection, although it can initiate it</a:t>
            </a:r>
          </a:p>
          <a:p>
            <a:pPr marL="495300" indent="-381000" eaLnBrk="1" hangingPunct="1">
              <a:lnSpc>
                <a:spcPct val="90000"/>
              </a:lnSpc>
            </a:pPr>
            <a:r>
              <a:rPr lang="en-US" altLang="en-US" dirty="0"/>
              <a:t>Taxa with high phenotypic plasticity are more likely to undergo speciation</a:t>
            </a:r>
          </a:p>
        </p:txBody>
      </p:sp>
      <p:sp>
        <p:nvSpPr>
          <p:cNvPr id="460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39FCAA-5C99-41DD-A974-3761127845F1}" type="slidenum">
              <a:rPr lang="en-US" altLang="en-US" sz="1400"/>
              <a:pPr>
                <a:spcBef>
                  <a:spcPct val="0"/>
                </a:spcBef>
                <a:buFontTx/>
                <a:buNone/>
              </a:pPr>
              <a:t>14</a:t>
            </a:fld>
            <a:endParaRPr lang="en-US" altLang="en-US" sz="1400" dirty="0"/>
          </a:p>
        </p:txBody>
      </p:sp>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9" y="136523"/>
            <a:ext cx="5726111" cy="646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609600" y="-76200"/>
            <a:ext cx="52466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kern="0" dirty="0"/>
              <a:t>Phenotypic plasticity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30200"/>
            <a:ext cx="5207000" cy="1143000"/>
          </a:xfrm>
        </p:spPr>
        <p:txBody>
          <a:bodyPr/>
          <a:lstStyle/>
          <a:p>
            <a:r>
              <a:rPr lang="en-US" dirty="0"/>
              <a:t>Mapping the phenome</a:t>
            </a:r>
          </a:p>
        </p:txBody>
      </p:sp>
      <p:sp>
        <p:nvSpPr>
          <p:cNvPr id="3" name="Content Placeholder 2"/>
          <p:cNvSpPr>
            <a:spLocks noGrp="1"/>
          </p:cNvSpPr>
          <p:nvPr>
            <p:ph idx="1"/>
          </p:nvPr>
        </p:nvSpPr>
        <p:spPr>
          <a:xfrm>
            <a:off x="431800" y="1770062"/>
            <a:ext cx="5207000" cy="4525963"/>
          </a:xfrm>
        </p:spPr>
        <p:txBody>
          <a:bodyPr/>
          <a:lstStyle/>
          <a:p>
            <a:r>
              <a:rPr lang="en-US" baseline="0" dirty="0"/>
              <a:t>The phenome is the sum of all the expressed phenotypic outputs of genomic sequence. </a:t>
            </a:r>
            <a:endParaRPr lang="en-US" dirty="0"/>
          </a:p>
          <a:p>
            <a:r>
              <a:rPr lang="en-US" dirty="0"/>
              <a:t>We now ‘map’ phenomes like we mapped genomes. </a:t>
            </a:r>
          </a:p>
          <a:p>
            <a:endParaRPr lang="en-US" altLang="en-US" dirty="0">
              <a:latin typeface="Arial" panose="020B0604020202020204" pitchFamily="34" charset="0"/>
            </a:endParaRPr>
          </a:p>
          <a:p>
            <a:pPr lvl="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5E5FF8DD-F2BA-419D-A7BE-E0F1A5A291AE}" type="slidenum">
              <a:rPr lang="en-US" altLang="en-US" smtClean="0"/>
              <a:pPr>
                <a:defRPr/>
              </a:pPr>
              <a:t>15</a:t>
            </a:fld>
            <a:endParaRPr lang="en-US" altLang="en-US" dirty="0"/>
          </a:p>
        </p:txBody>
      </p:sp>
      <p:pic>
        <p:nvPicPr>
          <p:cNvPr id="6" name="Picture 5" descr="Diagram&#10;&#10;Description automatically generated">
            <a:extLst>
              <a:ext uri="{FF2B5EF4-FFF2-40B4-BE49-F238E27FC236}">
                <a16:creationId xmlns:a16="http://schemas.microsoft.com/office/drawing/2014/main" id="{F00367A9-6D56-4F8D-4E62-ED9717647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625475"/>
            <a:ext cx="6096000" cy="6096000"/>
          </a:xfrm>
          <a:prstGeom prst="rect">
            <a:avLst/>
          </a:prstGeom>
        </p:spPr>
      </p:pic>
    </p:spTree>
    <p:extLst>
      <p:ext uri="{BB962C8B-B14F-4D97-AF65-F5344CB8AC3E}">
        <p14:creationId xmlns:p14="http://schemas.microsoft.com/office/powerpoint/2010/main" val="6620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a:xfrm>
            <a:off x="1524000" y="383460"/>
            <a:ext cx="9144000" cy="1143000"/>
          </a:xfrm>
        </p:spPr>
        <p:txBody>
          <a:bodyPr/>
          <a:lstStyle/>
          <a:p>
            <a:r>
              <a:rPr lang="en-US" altLang="en-US" dirty="0"/>
              <a:t>Genotype x phenotype x environment interactions</a:t>
            </a:r>
          </a:p>
        </p:txBody>
      </p:sp>
      <p:sp>
        <p:nvSpPr>
          <p:cNvPr id="52227" name="Content Placeholder 2"/>
          <p:cNvSpPr>
            <a:spLocks noGrp="1"/>
          </p:cNvSpPr>
          <p:nvPr>
            <p:ph idx="1"/>
          </p:nvPr>
        </p:nvSpPr>
        <p:spPr>
          <a:xfrm>
            <a:off x="679450" y="1701801"/>
            <a:ext cx="10833100" cy="4772740"/>
          </a:xfrm>
        </p:spPr>
        <p:txBody>
          <a:bodyPr/>
          <a:lstStyle/>
          <a:p>
            <a:endParaRPr lang="en-US" altLang="en-US" sz="1600" dirty="0"/>
          </a:p>
          <a:p>
            <a:r>
              <a:rPr lang="en-US" altLang="en-US" sz="2800" dirty="0"/>
              <a:t>Integrating G x P x E is necessary to understand natural selection and speciation. </a:t>
            </a:r>
          </a:p>
          <a:p>
            <a:r>
              <a:rPr lang="en-US" altLang="en-US" sz="2800" dirty="0"/>
              <a:t>G x P x E accounts for a much wider range of  permutations in the relationships between genotype, phenotype, and environment. </a:t>
            </a:r>
          </a:p>
          <a:p>
            <a:pPr lvl="1"/>
            <a:r>
              <a:rPr lang="en-US" altLang="en-US" sz="2400" dirty="0">
                <a:latin typeface="Calibri Light" panose="020F0302020204030204" pitchFamily="34" charset="0"/>
              </a:rPr>
              <a:t>The same genotype can have different phenotypes. </a:t>
            </a:r>
          </a:p>
          <a:p>
            <a:pPr lvl="1"/>
            <a:r>
              <a:rPr lang="en-US" altLang="en-US" sz="2400" dirty="0">
                <a:latin typeface="Calibri Light" panose="020F0302020204030204" pitchFamily="34" charset="0"/>
              </a:rPr>
              <a:t>Different phenotypes can have the same genotype. </a:t>
            </a:r>
          </a:p>
          <a:p>
            <a:pPr lvl="1"/>
            <a:r>
              <a:rPr lang="en-US" altLang="en-US" sz="2400" dirty="0">
                <a:latin typeface="Calibri Light" panose="020F0302020204030204" pitchFamily="34" charset="0"/>
              </a:rPr>
              <a:t>Different environments can cause the same genotype to have different phenotypes. </a:t>
            </a:r>
          </a:p>
          <a:p>
            <a:pPr lvl="1"/>
            <a:r>
              <a:rPr lang="en-US" altLang="en-US" sz="2400" dirty="0">
                <a:latin typeface="Calibri Light" panose="020F0302020204030204" pitchFamily="34" charset="0"/>
              </a:rPr>
              <a:t>The same environment can produce the same phenotypes from different genotypes. </a:t>
            </a:r>
          </a:p>
        </p:txBody>
      </p:sp>
      <p:sp>
        <p:nvSpPr>
          <p:cNvPr id="522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623C5A-9110-44E4-850F-FD27B17167FF}" type="slidenum">
              <a:rPr lang="en-US" altLang="en-US" sz="1400"/>
              <a:pPr>
                <a:spcBef>
                  <a:spcPct val="0"/>
                </a:spcBef>
                <a:buFontTx/>
                <a:buNone/>
              </a:pPr>
              <a:t>16</a:t>
            </a:fld>
            <a:endParaRPr lang="en-US" alt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4C0131-0DFB-4233-BA31-97808AF3D4DF}" type="slidenum">
              <a:rPr lang="en-US" altLang="en-US" sz="1400"/>
              <a:pPr>
                <a:spcBef>
                  <a:spcPct val="0"/>
                </a:spcBef>
                <a:buFontTx/>
                <a:buNone/>
              </a:pPr>
              <a:t>17</a:t>
            </a:fld>
            <a:endParaRPr lang="en-US" altLang="en-US" sz="1400" dirty="0"/>
          </a:p>
        </p:txBody>
      </p:sp>
      <p:pic>
        <p:nvPicPr>
          <p:cNvPr id="150533" name="Picture 2" descr="C:\Documents and Settings\tony\Desktop\2009 to 2010 Twins comparison.jpg"/>
          <p:cNvPicPr>
            <a:picLocks noChangeAspect="1" noChangeArrowheads="1"/>
          </p:cNvPicPr>
          <p:nvPr/>
        </p:nvPicPr>
        <p:blipFill>
          <a:blip r:embed="rId2">
            <a:extLst>
              <a:ext uri="{28A0092B-C50C-407E-A947-70E740481C1C}">
                <a14:useLocalDpi xmlns:a14="http://schemas.microsoft.com/office/drawing/2010/main" val="0"/>
              </a:ext>
            </a:extLst>
          </a:blip>
          <a:srcRect l="51111"/>
          <a:stretch>
            <a:fillRect/>
          </a:stretch>
        </p:blipFill>
        <p:spPr bwMode="auto">
          <a:xfrm>
            <a:off x="2578928" y="1"/>
            <a:ext cx="678497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resentation\The New Heredity.jpg"/>
          <p:cNvPicPr>
            <a:picLocks noChangeAspect="1" noChangeArrowheads="1"/>
          </p:cNvPicPr>
          <p:nvPr/>
        </p:nvPicPr>
        <p:blipFill>
          <a:blip r:embed="rId3" cstate="print"/>
          <a:srcRect t="17233" r="28807" b="21096"/>
          <a:stretch>
            <a:fillRect/>
          </a:stretch>
        </p:blipFill>
        <p:spPr bwMode="auto">
          <a:xfrm>
            <a:off x="226674" y="1066800"/>
            <a:ext cx="7302926" cy="5499100"/>
          </a:xfrm>
          <a:prstGeom prst="rect">
            <a:avLst/>
          </a:prstGeom>
          <a:noFill/>
        </p:spPr>
      </p:pic>
      <p:sp>
        <p:nvSpPr>
          <p:cNvPr id="3" name="TextBox 2"/>
          <p:cNvSpPr txBox="1"/>
          <p:nvPr/>
        </p:nvSpPr>
        <p:spPr>
          <a:xfrm>
            <a:off x="7620000" y="228601"/>
            <a:ext cx="4089400" cy="2677656"/>
          </a:xfrm>
          <a:prstGeom prst="rect">
            <a:avLst/>
          </a:prstGeom>
          <a:solidFill>
            <a:schemeClr val="bg1"/>
          </a:solidFill>
          <a:ln>
            <a:noFill/>
          </a:ln>
        </p:spPr>
        <p:txBody>
          <a:bodyPr wrap="square" rtlCol="0">
            <a:spAutoFit/>
          </a:bodyPr>
          <a:lstStyle/>
          <a:p>
            <a:r>
              <a:rPr lang="en-US" sz="2400" i="1" dirty="0"/>
              <a:t>Our bodies respond to our environment // By flicking some genes on, others off // Then, when we reproduce, it seems we don’t just pass on genes // But our on-off patterns too.</a:t>
            </a:r>
          </a:p>
        </p:txBody>
      </p:sp>
      <p:sp>
        <p:nvSpPr>
          <p:cNvPr id="6" name="Title 1"/>
          <p:cNvSpPr>
            <a:spLocks noGrp="1"/>
          </p:cNvSpPr>
          <p:nvPr>
            <p:ph type="title"/>
          </p:nvPr>
        </p:nvSpPr>
        <p:spPr>
          <a:xfrm>
            <a:off x="0" y="12701"/>
            <a:ext cx="5455920" cy="1143000"/>
          </a:xfrm>
        </p:spPr>
        <p:txBody>
          <a:bodyPr/>
          <a:lstStyle/>
          <a:p>
            <a:r>
              <a:rPr lang="en-US" dirty="0"/>
              <a:t>Epigenetics</a:t>
            </a:r>
          </a:p>
        </p:txBody>
      </p:sp>
    </p:spTree>
    <p:extLst>
      <p:ext uri="{BB962C8B-B14F-4D97-AF65-F5344CB8AC3E}">
        <p14:creationId xmlns:p14="http://schemas.microsoft.com/office/powerpoint/2010/main" val="12507037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ltLang="en-US" dirty="0"/>
              <a:t>The epigenome</a:t>
            </a:r>
          </a:p>
        </p:txBody>
      </p:sp>
      <p:sp>
        <p:nvSpPr>
          <p:cNvPr id="66563" name="Content Placeholder 2"/>
          <p:cNvSpPr>
            <a:spLocks noGrp="1"/>
          </p:cNvSpPr>
          <p:nvPr>
            <p:ph idx="1"/>
          </p:nvPr>
        </p:nvSpPr>
        <p:spPr/>
        <p:txBody>
          <a:bodyPr>
            <a:normAutofit/>
          </a:bodyPr>
          <a:lstStyle/>
          <a:p>
            <a:pPr>
              <a:defRPr/>
            </a:pPr>
            <a:r>
              <a:rPr lang="en-US" altLang="en-US" sz="2800" dirty="0"/>
              <a:t>For decades, change in an organism’s DNA sequence has been considered the primary mode of evolutionary change.</a:t>
            </a:r>
          </a:p>
          <a:p>
            <a:pPr>
              <a:defRPr/>
            </a:pPr>
            <a:r>
              <a:rPr lang="en-US" altLang="en-US" sz="2800" dirty="0"/>
              <a:t>However, environmental contexts around DNA can alter what genes are turned on and off. </a:t>
            </a:r>
          </a:p>
          <a:p>
            <a:pPr>
              <a:defRPr/>
            </a:pPr>
            <a:r>
              <a:rPr lang="en-US" altLang="en-US" sz="2800" dirty="0"/>
              <a:t>The same DNA sequence can produce different phenotypes through epigenetic modifications</a:t>
            </a:r>
          </a:p>
          <a:p>
            <a:pPr>
              <a:defRPr/>
            </a:pPr>
            <a:r>
              <a:rPr lang="en-US" altLang="en-US" sz="2800" dirty="0"/>
              <a:t>Epigenetic modifications can even be passed on to offspring</a:t>
            </a:r>
          </a:p>
          <a:p>
            <a:pPr>
              <a:defRPr/>
            </a:pPr>
            <a:r>
              <a:rPr lang="en-US" altLang="en-US" sz="2800" dirty="0"/>
              <a:t>The epigenome: the biochemical markers that modify the products of the genome</a:t>
            </a:r>
          </a:p>
          <a:p>
            <a:pPr marL="0" indent="0">
              <a:buNone/>
              <a:defRPr/>
            </a:pPr>
            <a:endParaRPr lang="en-US" altLang="en-US" sz="2800" dirty="0"/>
          </a:p>
        </p:txBody>
      </p:sp>
      <p:sp>
        <p:nvSpPr>
          <p:cNvPr id="146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40</a:t>
            </a:r>
          </a:p>
        </p:txBody>
      </p:sp>
    </p:spTree>
    <p:extLst>
      <p:ext uri="{BB962C8B-B14F-4D97-AF65-F5344CB8AC3E}">
        <p14:creationId xmlns:p14="http://schemas.microsoft.com/office/powerpoint/2010/main" val="245941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Photosynthetic pathways</a:t>
            </a:r>
          </a:p>
        </p:txBody>
      </p:sp>
      <p:sp>
        <p:nvSpPr>
          <p:cNvPr id="19459" name="Content Placeholder 2"/>
          <p:cNvSpPr>
            <a:spLocks noGrp="1"/>
          </p:cNvSpPr>
          <p:nvPr>
            <p:ph idx="1"/>
          </p:nvPr>
        </p:nvSpPr>
        <p:spPr/>
        <p:txBody>
          <a:bodyPr/>
          <a:lstStyle/>
          <a:p>
            <a:r>
              <a:rPr lang="en-US" altLang="en-US" sz="2800" dirty="0">
                <a:latin typeface="Calibri Light" panose="020F0302020204030204" pitchFamily="34" charset="0"/>
              </a:rPr>
              <a:t>Different photosynthetic pathways have evolved that differ in the efficiency by which CO</a:t>
            </a:r>
            <a:r>
              <a:rPr lang="en-US" altLang="en-US" sz="2800" baseline="-25000" dirty="0">
                <a:latin typeface="Calibri Light" panose="020F0302020204030204" pitchFamily="34" charset="0"/>
              </a:rPr>
              <a:t>2</a:t>
            </a:r>
            <a:r>
              <a:rPr lang="en-US" altLang="en-US" sz="2800" dirty="0">
                <a:latin typeface="Calibri Light" panose="020F0302020204030204" pitchFamily="34" charset="0"/>
              </a:rPr>
              <a:t> is procured and evapotranspirative water loss is minimized</a:t>
            </a:r>
          </a:p>
          <a:p>
            <a:r>
              <a:rPr lang="en-US" altLang="en-US" sz="2800" dirty="0">
                <a:latin typeface="Calibri Light" panose="020F0302020204030204" pitchFamily="34" charset="0"/>
              </a:rPr>
              <a:t>Photosynthetic pathways: </a:t>
            </a:r>
          </a:p>
          <a:p>
            <a:pPr lvl="1"/>
            <a:r>
              <a:rPr lang="en-US" altLang="en-US" sz="2400" dirty="0">
                <a:latin typeface="Calibri Light" panose="020F0302020204030204" pitchFamily="34" charset="0"/>
              </a:rPr>
              <a:t>C3 (woody vegetation)</a:t>
            </a:r>
          </a:p>
          <a:p>
            <a:pPr lvl="1"/>
            <a:r>
              <a:rPr lang="en-US" altLang="en-US" sz="2400" dirty="0">
                <a:latin typeface="Calibri Light" panose="020F0302020204030204" pitchFamily="34" charset="0"/>
              </a:rPr>
              <a:t>C4 (grasses)</a:t>
            </a:r>
          </a:p>
          <a:p>
            <a:pPr lvl="1"/>
            <a:r>
              <a:rPr lang="en-US" altLang="en-US" sz="2400" dirty="0">
                <a:latin typeface="Calibri Light" panose="020F0302020204030204" pitchFamily="34" charset="0"/>
              </a:rPr>
              <a:t>CAM (cacti)</a:t>
            </a:r>
          </a:p>
          <a:p>
            <a:endParaRPr lang="en-US" altLang="en-US" sz="2800" dirty="0">
              <a:latin typeface="Calibri Light" panose="020F0302020204030204" pitchFamily="34" charset="0"/>
            </a:endParaRPr>
          </a:p>
        </p:txBody>
      </p:sp>
      <p:pic>
        <p:nvPicPr>
          <p:cNvPr id="19460" name="Picture 9" descr="Fig5"/>
          <p:cNvPicPr>
            <a:picLocks noChangeAspect="1" noChangeArrowheads="1"/>
          </p:cNvPicPr>
          <p:nvPr/>
        </p:nvPicPr>
        <p:blipFill rotWithShape="1">
          <a:blip r:embed="rId3">
            <a:extLst>
              <a:ext uri="{28A0092B-C50C-407E-A947-70E740481C1C}">
                <a14:useLocalDpi xmlns:a14="http://schemas.microsoft.com/office/drawing/2010/main" val="0"/>
              </a:ext>
            </a:extLst>
          </a:blip>
          <a:srcRect l="2743"/>
          <a:stretch/>
        </p:blipFill>
        <p:spPr bwMode="auto">
          <a:xfrm>
            <a:off x="5051837" y="2792412"/>
            <a:ext cx="6050725"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D69959-8E0B-488A-86D8-0A66902A9EAA}" type="slidenum">
              <a:rPr lang="en-US" altLang="en-US" sz="1400"/>
              <a:pPr>
                <a:spcBef>
                  <a:spcPct val="0"/>
                </a:spcBef>
                <a:buFontTx/>
                <a:buNone/>
              </a:pPr>
              <a:t>2</a:t>
            </a:fld>
            <a:endParaRPr lang="en-US" alt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3" name="Content Placeholder 2"/>
          <p:cNvSpPr>
            <a:spLocks noGrp="1"/>
          </p:cNvSpPr>
          <p:nvPr>
            <p:ph idx="1"/>
          </p:nvPr>
        </p:nvSpPr>
        <p:spPr>
          <a:xfrm>
            <a:off x="406400" y="272760"/>
            <a:ext cx="6560647" cy="7267861"/>
          </a:xfrm>
        </p:spPr>
        <p:txBody>
          <a:bodyPr/>
          <a:lstStyle/>
          <a:p>
            <a:r>
              <a:rPr lang="en-US" altLang="en-US" sz="2800" dirty="0"/>
              <a:t>These biochemicals markers can bind to DNA and change its function without modifying DNA sequence</a:t>
            </a:r>
          </a:p>
          <a:p>
            <a:r>
              <a:rPr lang="en-US" altLang="en-US" sz="2800" dirty="0"/>
              <a:t>Methylation and histone modifications are two types of epigenetic mechanisms that can turn genes on and off</a:t>
            </a:r>
          </a:p>
          <a:p>
            <a:r>
              <a:rPr lang="en-US" altLang="en-US" sz="2800" dirty="0"/>
              <a:t>They develop from environmental exposures (stress, chemicals, environmental change). </a:t>
            </a:r>
          </a:p>
          <a:p>
            <a:endParaRPr lang="en-US" altLang="en-US" sz="2400" dirty="0"/>
          </a:p>
          <a:p>
            <a:pPr marL="457200" lvl="1" indent="0">
              <a:buNone/>
            </a:pPr>
            <a:endParaRPr lang="en-US" altLang="en-US" sz="2000" dirty="0"/>
          </a:p>
        </p:txBody>
      </p:sp>
      <p:sp>
        <p:nvSpPr>
          <p:cNvPr id="148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3186BB-9BBC-49B2-868C-2DEC4CB9C0E7}" type="slidenum">
              <a:rPr lang="en-US" altLang="en-US" sz="1400"/>
              <a:pPr>
                <a:spcBef>
                  <a:spcPct val="0"/>
                </a:spcBef>
                <a:buFontTx/>
                <a:buNone/>
              </a:pPr>
              <a:t>20</a:t>
            </a:fld>
            <a:endParaRPr lang="en-US" altLang="en-US" sz="1400" dirty="0"/>
          </a:p>
        </p:txBody>
      </p:sp>
      <p:pic>
        <p:nvPicPr>
          <p:cNvPr id="148485" name="Picture 3" descr="C:\Users\JAS\Desktop\6a00e5500940a98834017c32491718970b-500wi.jpg"/>
          <p:cNvPicPr>
            <a:picLocks noChangeAspect="1" noChangeArrowheads="1"/>
          </p:cNvPicPr>
          <p:nvPr/>
        </p:nvPicPr>
        <p:blipFill>
          <a:blip r:embed="rId3">
            <a:extLst>
              <a:ext uri="{28A0092B-C50C-407E-A947-70E740481C1C}">
                <a14:useLocalDpi xmlns:a14="http://schemas.microsoft.com/office/drawing/2010/main" val="0"/>
              </a:ext>
            </a:extLst>
          </a:blip>
          <a:srcRect r="28229"/>
          <a:stretch>
            <a:fillRect/>
          </a:stretch>
        </p:blipFill>
        <p:spPr bwMode="auto">
          <a:xfrm>
            <a:off x="7284145" y="272760"/>
            <a:ext cx="2401771" cy="630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a:xfrm>
            <a:off x="1524001" y="238125"/>
            <a:ext cx="9032875" cy="1143000"/>
          </a:xfrm>
        </p:spPr>
        <p:txBody>
          <a:bodyPr>
            <a:normAutofit/>
          </a:bodyPr>
          <a:lstStyle/>
          <a:p>
            <a:pPr>
              <a:defRPr/>
            </a:pPr>
            <a:r>
              <a:rPr lang="en-US" altLang="en-US" dirty="0"/>
              <a:t>Epigenetics and natural selection</a:t>
            </a:r>
            <a:endParaRPr lang="en-US" altLang="en-US" i="1" dirty="0"/>
          </a:p>
        </p:txBody>
      </p:sp>
      <p:sp>
        <p:nvSpPr>
          <p:cNvPr id="151555" name="Content Placeholder 2"/>
          <p:cNvSpPr>
            <a:spLocks noGrp="1"/>
          </p:cNvSpPr>
          <p:nvPr>
            <p:ph idx="1"/>
          </p:nvPr>
        </p:nvSpPr>
        <p:spPr>
          <a:xfrm>
            <a:off x="355600" y="1804989"/>
            <a:ext cx="5989638" cy="4916487"/>
          </a:xfrm>
        </p:spPr>
        <p:txBody>
          <a:bodyPr/>
          <a:lstStyle/>
          <a:p>
            <a:r>
              <a:rPr lang="en-US" altLang="en-US" sz="2400" dirty="0">
                <a:latin typeface="Calibri Light" panose="020F0302020204030204" pitchFamily="34" charset="0"/>
              </a:rPr>
              <a:t>Researchers created </a:t>
            </a:r>
            <a:r>
              <a:rPr lang="en-US" altLang="en-US" sz="2400" i="1" dirty="0">
                <a:latin typeface="Calibri Light" panose="020F0302020204030204" pitchFamily="34" charset="0"/>
              </a:rPr>
              <a:t>Arabidopsis </a:t>
            </a:r>
            <a:r>
              <a:rPr lang="en-US" altLang="en-US" sz="2400" dirty="0">
                <a:latin typeface="Calibri Light" panose="020F0302020204030204" pitchFamily="34" charset="0"/>
              </a:rPr>
              <a:t>plants with distinct patterns of low and high methylation sites in their genomes</a:t>
            </a:r>
          </a:p>
          <a:p>
            <a:r>
              <a:rPr lang="en-US" altLang="en-US" sz="2400" dirty="0">
                <a:latin typeface="Calibri Light" panose="020F0302020204030204" pitchFamily="34" charset="0"/>
              </a:rPr>
              <a:t>DNA methylation patterns were associated with heritable variation in flowering time and root length</a:t>
            </a:r>
          </a:p>
          <a:p>
            <a:r>
              <a:rPr lang="en-US" altLang="en-US" sz="2400" dirty="0">
                <a:latin typeface="Calibri Light" panose="020F0302020204030204" pitchFamily="34" charset="0"/>
              </a:rPr>
              <a:t>Methylation patterns were stable over the eight generations </a:t>
            </a:r>
          </a:p>
          <a:p>
            <a:r>
              <a:rPr lang="en-US" altLang="en-US" sz="2400" dirty="0">
                <a:latin typeface="Calibri Light" panose="020F0302020204030204" pitchFamily="34" charset="0"/>
              </a:rPr>
              <a:t>Showed that methylation has an impact on phenotypic variation that selection can act upon</a:t>
            </a:r>
          </a:p>
          <a:p>
            <a:endParaRPr lang="en-US" altLang="en-US" sz="1600" dirty="0">
              <a:latin typeface="Calibri Light" panose="020F0302020204030204" pitchFamily="34" charset="0"/>
            </a:endParaRPr>
          </a:p>
        </p:txBody>
      </p:sp>
      <p:sp>
        <p:nvSpPr>
          <p:cNvPr id="151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42965D-17F5-4B26-99A0-7BFC65726285}" type="slidenum">
              <a:rPr lang="en-US" altLang="en-US" sz="1400"/>
              <a:pPr>
                <a:spcBef>
                  <a:spcPct val="0"/>
                </a:spcBef>
                <a:buFontTx/>
                <a:buNone/>
              </a:pPr>
              <a:t>21</a:t>
            </a:fld>
            <a:endParaRPr lang="en-US" altLang="en-US" sz="1400" dirty="0"/>
          </a:p>
        </p:txBody>
      </p:sp>
      <p:pic>
        <p:nvPicPr>
          <p:cNvPr id="151557" name="Picture 6" descr="http://www.nature.com/ncomms/2013/131128/ncomms3875/images/ncomms3875-f1.jpg"/>
          <p:cNvPicPr>
            <a:picLocks noChangeAspect="1" noChangeArrowheads="1"/>
          </p:cNvPicPr>
          <p:nvPr/>
        </p:nvPicPr>
        <p:blipFill>
          <a:blip r:embed="rId3">
            <a:extLst>
              <a:ext uri="{28A0092B-C50C-407E-A947-70E740481C1C}">
                <a14:useLocalDpi xmlns:a14="http://schemas.microsoft.com/office/drawing/2010/main" val="0"/>
              </a:ext>
            </a:extLst>
          </a:blip>
          <a:srcRect r="46352"/>
          <a:stretch>
            <a:fillRect/>
          </a:stretch>
        </p:blipFill>
        <p:spPr bwMode="auto">
          <a:xfrm>
            <a:off x="6496051" y="1841501"/>
            <a:ext cx="3813175"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2578" name="Title 1"/>
          <p:cNvSpPr>
            <a:spLocks noGrp="1"/>
          </p:cNvSpPr>
          <p:nvPr>
            <p:ph type="title"/>
          </p:nvPr>
        </p:nvSpPr>
        <p:spPr>
          <a:xfrm>
            <a:off x="5753100" y="274638"/>
            <a:ext cx="4914900" cy="1143000"/>
          </a:xfrm>
        </p:spPr>
        <p:txBody>
          <a:bodyPr/>
          <a:lstStyle/>
          <a:p>
            <a:r>
              <a:rPr lang="en-US" altLang="en-US" dirty="0"/>
              <a:t>Microbiomes</a:t>
            </a:r>
          </a:p>
        </p:txBody>
      </p:sp>
      <p:sp>
        <p:nvSpPr>
          <p:cNvPr id="1525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03A812-2A5B-4135-BE9F-118E46566B75}" type="slidenum">
              <a:rPr lang="en-US" altLang="en-US" sz="1400"/>
              <a:pPr>
                <a:spcBef>
                  <a:spcPct val="0"/>
                </a:spcBef>
                <a:buFontTx/>
                <a:buNone/>
              </a:pPr>
              <a:t>22</a:t>
            </a:fld>
            <a:endParaRPr lang="en-US" altLang="en-US" sz="1400" dirty="0"/>
          </a:p>
        </p:txBody>
      </p:sp>
      <p:sp>
        <p:nvSpPr>
          <p:cNvPr id="152580" name="Content Placeholder 2"/>
          <p:cNvSpPr>
            <a:spLocks noGrp="1"/>
          </p:cNvSpPr>
          <p:nvPr>
            <p:ph idx="1"/>
          </p:nvPr>
        </p:nvSpPr>
        <p:spPr>
          <a:xfrm>
            <a:off x="101600" y="274638"/>
            <a:ext cx="4810327" cy="5668965"/>
          </a:xfrm>
        </p:spPr>
        <p:txBody>
          <a:bodyPr/>
          <a:lstStyle/>
          <a:p>
            <a:r>
              <a:rPr lang="en-US" altLang="en-US" sz="2300" dirty="0">
                <a:latin typeface="Calibri Light" panose="020F0302020204030204" pitchFamily="34" charset="0"/>
              </a:rPr>
              <a:t>Animals and plants are associated with a diverse array of resident microbiota.</a:t>
            </a:r>
          </a:p>
          <a:p>
            <a:r>
              <a:rPr lang="en-US" altLang="en-US" sz="2300" dirty="0">
                <a:latin typeface="Calibri Light" panose="020F0302020204030204" pitchFamily="34" charset="0"/>
              </a:rPr>
              <a:t>Metagenome: the genome of an organism inclusive of the bacteria, viruses and other microbiota living within and on it</a:t>
            </a:r>
          </a:p>
          <a:p>
            <a:r>
              <a:rPr lang="en-US" altLang="en-US" sz="2300" dirty="0">
                <a:latin typeface="Calibri Light" panose="020F0302020204030204" pitchFamily="34" charset="0"/>
              </a:rPr>
              <a:t>Besides producing their own biochemicals, organisms in the microbiome can alter host gene expression and its products in their host</a:t>
            </a:r>
          </a:p>
          <a:p>
            <a:r>
              <a:rPr lang="en-US" altLang="en-US" sz="2300" dirty="0">
                <a:latin typeface="Calibri Light" panose="020F0302020204030204" pitchFamily="34" charset="0"/>
              </a:rPr>
              <a:t>Horizontal gene transfer can take place among the constituent microbiota of an organism</a:t>
            </a:r>
          </a:p>
          <a:p>
            <a:r>
              <a:rPr lang="en-US" altLang="en-US" sz="2300" dirty="0">
                <a:latin typeface="Calibri Light" panose="020F0302020204030204" pitchFamily="34" charset="0"/>
              </a:rPr>
              <a:t>Holobiont: the view of an organism as a collection of organism</a:t>
            </a:r>
          </a:p>
          <a:p>
            <a:endParaRPr lang="en-US" altLang="en-US" sz="2400" dirty="0">
              <a:latin typeface="Calibri Light" panose="020F0302020204030204" pitchFamily="34" charset="0"/>
            </a:endParaRPr>
          </a:p>
        </p:txBody>
      </p:sp>
      <p:pic>
        <p:nvPicPr>
          <p:cNvPr id="3" name="Picture 2">
            <a:extLst>
              <a:ext uri="{FF2B5EF4-FFF2-40B4-BE49-F238E27FC236}">
                <a16:creationId xmlns:a16="http://schemas.microsoft.com/office/drawing/2014/main" id="{3FEF1B3A-6E77-B584-C062-692B4ED24397}"/>
              </a:ext>
            </a:extLst>
          </p:cNvPr>
          <p:cNvPicPr>
            <a:picLocks noChangeAspect="1"/>
          </p:cNvPicPr>
          <p:nvPr/>
        </p:nvPicPr>
        <p:blipFill>
          <a:blip r:embed="rId3"/>
          <a:stretch>
            <a:fillRect/>
          </a:stretch>
        </p:blipFill>
        <p:spPr>
          <a:xfrm>
            <a:off x="4911927" y="1664494"/>
            <a:ext cx="7178473" cy="43338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609600" y="274638"/>
            <a:ext cx="5308600" cy="1143000"/>
          </a:xfrm>
        </p:spPr>
        <p:txBody>
          <a:bodyPr/>
          <a:lstStyle/>
          <a:p>
            <a:r>
              <a:rPr lang="en-US" altLang="en-US" dirty="0"/>
              <a:t>The microbiome and natural selection</a:t>
            </a:r>
          </a:p>
        </p:txBody>
      </p:sp>
      <p:sp>
        <p:nvSpPr>
          <p:cNvPr id="6147" name="Content Placeholder 2"/>
          <p:cNvSpPr>
            <a:spLocks noGrp="1"/>
          </p:cNvSpPr>
          <p:nvPr>
            <p:ph idx="1"/>
          </p:nvPr>
        </p:nvSpPr>
        <p:spPr>
          <a:xfrm>
            <a:off x="0" y="1767841"/>
            <a:ext cx="6883400" cy="4953635"/>
          </a:xfrm>
        </p:spPr>
        <p:txBody>
          <a:bodyPr/>
          <a:lstStyle/>
          <a:p>
            <a:r>
              <a:rPr lang="en-US" altLang="en-US" sz="2800" dirty="0">
                <a:latin typeface="Calibri Light" panose="020F0302020204030204" pitchFamily="34" charset="0"/>
              </a:rPr>
              <a:t>The influence of the microbiome on the host soma (body cells) and germline (sex cells, i.e., eggs and sperm) can potentially give rise to novel phenotypes that natural selection can then act upon</a:t>
            </a:r>
          </a:p>
          <a:p>
            <a:pPr lvl="1"/>
            <a:r>
              <a:rPr lang="en-US" altLang="en-US" sz="2000" dirty="0">
                <a:latin typeface="Calibri Light" panose="020F0302020204030204" pitchFamily="34" charset="0"/>
              </a:rPr>
              <a:t>The microbiome can be shared and inherited (B). Changes in its composition can alter fitness.</a:t>
            </a:r>
          </a:p>
          <a:p>
            <a:pPr lvl="1"/>
            <a:r>
              <a:rPr lang="en-US" altLang="en-US" sz="2000" dirty="0">
                <a:latin typeface="Calibri Light" panose="020F0302020204030204" pitchFamily="34" charset="0"/>
              </a:rPr>
              <a:t>The microbiome can alter gene expression in germline cells and create conditions that influence traits (C)</a:t>
            </a:r>
          </a:p>
          <a:p>
            <a:pPr lvl="1"/>
            <a:r>
              <a:rPr lang="en-US" altLang="en-US" sz="2000" dirty="0">
                <a:latin typeface="Calibri Light" panose="020F0302020204030204" pitchFamily="34" charset="0"/>
              </a:rPr>
              <a:t>The microbiome can alter germline cells through epigenetic mechanisms that can be inherited in subsequent generations. (D)</a:t>
            </a:r>
          </a:p>
          <a:p>
            <a:pPr marL="0" indent="0">
              <a:buNone/>
            </a:pPr>
            <a:endParaRPr lang="en-US" altLang="en-US" sz="2000" dirty="0">
              <a:latin typeface="Calibri Light" panose="020F0302020204030204" pitchFamily="34" charset="0"/>
            </a:endParaRPr>
          </a:p>
        </p:txBody>
      </p:sp>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9767A6-AFCA-45F3-952F-62FEB714353A}" type="slidenum">
              <a:rPr lang="en-US" altLang="en-US" sz="1400"/>
              <a:pPr>
                <a:spcBef>
                  <a:spcPct val="0"/>
                </a:spcBef>
                <a:buFontTx/>
                <a:buNone/>
              </a:pPr>
              <a:t>23</a:t>
            </a:fld>
            <a:endParaRPr lang="en-US" altLang="en-US" sz="1400" dirty="0"/>
          </a:p>
        </p:txBody>
      </p:sp>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b="-1408"/>
          <a:stretch/>
        </p:blipFill>
        <p:spPr bwMode="auto">
          <a:xfrm>
            <a:off x="7188202" y="238859"/>
            <a:ext cx="4559298" cy="638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174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0"/>
            <a:ext cx="9145603" cy="6858000"/>
          </a:xfrm>
        </p:spPr>
      </p:pic>
      <p:sp>
        <p:nvSpPr>
          <p:cNvPr id="317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E323B5-0417-4A68-AC64-82F7946D5C2C}" type="slidenum">
              <a:rPr lang="en-US" altLang="en-US" sz="1400"/>
              <a:pPr>
                <a:spcBef>
                  <a:spcPct val="0"/>
                </a:spcBef>
                <a:buFontTx/>
                <a:buNone/>
              </a:pPr>
              <a:t>24</a:t>
            </a:fld>
            <a:endParaRPr lang="en-US" altLang="en-US"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113507"/>
            <a:ext cx="6235700" cy="1143000"/>
          </a:xfrm>
        </p:spPr>
        <p:txBody>
          <a:bodyPr/>
          <a:lstStyle/>
          <a:p>
            <a:r>
              <a:rPr lang="en-US" dirty="0"/>
              <a:t>The mobilome</a:t>
            </a:r>
          </a:p>
        </p:txBody>
      </p:sp>
      <p:sp>
        <p:nvSpPr>
          <p:cNvPr id="3" name="Content Placeholder 2"/>
          <p:cNvSpPr>
            <a:spLocks noGrp="1"/>
          </p:cNvSpPr>
          <p:nvPr>
            <p:ph idx="1"/>
          </p:nvPr>
        </p:nvSpPr>
        <p:spPr>
          <a:xfrm>
            <a:off x="254000" y="1373979"/>
            <a:ext cx="7289800" cy="4525963"/>
          </a:xfrm>
        </p:spPr>
        <p:txBody>
          <a:bodyPr/>
          <a:lstStyle/>
          <a:p>
            <a:r>
              <a:rPr lang="en-US" sz="2800" dirty="0">
                <a:latin typeface="Calibri Light" panose="020F0302020204030204" pitchFamily="34" charset="0"/>
              </a:rPr>
              <a:t>The mobilome is all mobile genetic elements in a genome. </a:t>
            </a:r>
          </a:p>
          <a:p>
            <a:r>
              <a:rPr lang="en-US" sz="2800" dirty="0">
                <a:latin typeface="Calibri Light" panose="020F0302020204030204" pitchFamily="34" charset="0"/>
              </a:rPr>
              <a:t>Transposons, or jumping genes, can move about on the genome and are major constituents of the mobilome in multi-celled animals.</a:t>
            </a:r>
          </a:p>
          <a:p>
            <a:r>
              <a:rPr lang="en-US" sz="2800" dirty="0">
                <a:latin typeface="Calibri Light" panose="020F0302020204030204" pitchFamily="34" charset="0"/>
              </a:rPr>
              <a:t>Horizontal gene transfer among bacteria is another component of the mobilome</a:t>
            </a:r>
          </a:p>
          <a:p>
            <a:r>
              <a:rPr lang="en-US" sz="2800" dirty="0">
                <a:latin typeface="Calibri Light" panose="020F0302020204030204" pitchFamily="34" charset="0"/>
              </a:rPr>
              <a:t>They may speed up evolution and introduce novel phenotypes upon which natural selection can occur</a:t>
            </a:r>
          </a:p>
        </p:txBody>
      </p:sp>
      <p:sp>
        <p:nvSpPr>
          <p:cNvPr id="4" name="Slide Number Placeholder 3"/>
          <p:cNvSpPr>
            <a:spLocks noGrp="1"/>
          </p:cNvSpPr>
          <p:nvPr>
            <p:ph type="sldNum" sz="quarter" idx="12"/>
          </p:nvPr>
        </p:nvSpPr>
        <p:spPr/>
        <p:txBody>
          <a:bodyPr/>
          <a:lstStyle/>
          <a:p>
            <a:pPr>
              <a:defRPr/>
            </a:pPr>
            <a:fld id="{5E5FF8DD-F2BA-419D-A7BE-E0F1A5A291AE}" type="slidenum">
              <a:rPr lang="en-US" altLang="en-US" smtClean="0"/>
              <a:pPr>
                <a:defRPr/>
              </a:pPr>
              <a:t>25</a:t>
            </a:fld>
            <a:endParaRPr lang="en-US" altLang="en-US" dirty="0"/>
          </a:p>
        </p:txBody>
      </p:sp>
      <p:pic>
        <p:nvPicPr>
          <p:cNvPr id="6" name="Picture 5" descr="Diagram&#10;&#10;Description automatically generated">
            <a:extLst>
              <a:ext uri="{FF2B5EF4-FFF2-40B4-BE49-F238E27FC236}">
                <a16:creationId xmlns:a16="http://schemas.microsoft.com/office/drawing/2014/main" id="{B1C77DC9-8721-37AA-13EB-DDF3C4240A5C}"/>
              </a:ext>
            </a:extLst>
          </p:cNvPr>
          <p:cNvPicPr>
            <a:picLocks noChangeAspect="1"/>
          </p:cNvPicPr>
          <p:nvPr/>
        </p:nvPicPr>
        <p:blipFill rotWithShape="1">
          <a:blip r:embed="rId3">
            <a:extLst>
              <a:ext uri="{28A0092B-C50C-407E-A947-70E740481C1C}">
                <a14:useLocalDpi xmlns:a14="http://schemas.microsoft.com/office/drawing/2010/main" val="0"/>
              </a:ext>
            </a:extLst>
          </a:blip>
          <a:srcRect l="50471" t="3918"/>
          <a:stretch/>
        </p:blipFill>
        <p:spPr>
          <a:xfrm>
            <a:off x="7543800" y="1028699"/>
            <a:ext cx="4010025" cy="5216525"/>
          </a:xfrm>
          <a:prstGeom prst="rect">
            <a:avLst/>
          </a:prstGeom>
        </p:spPr>
      </p:pic>
      <p:pic>
        <p:nvPicPr>
          <p:cNvPr id="8" name="Picture 7" descr="Diagram&#10;&#10;Description automatically generated">
            <a:extLst>
              <a:ext uri="{FF2B5EF4-FFF2-40B4-BE49-F238E27FC236}">
                <a16:creationId xmlns:a16="http://schemas.microsoft.com/office/drawing/2014/main" id="{578BE90F-D5CA-1CFF-6FE1-5B7B2C99F8CC}"/>
              </a:ext>
            </a:extLst>
          </p:cNvPr>
          <p:cNvPicPr>
            <a:picLocks noChangeAspect="1"/>
          </p:cNvPicPr>
          <p:nvPr/>
        </p:nvPicPr>
        <p:blipFill rotWithShape="1">
          <a:blip r:embed="rId3">
            <a:extLst>
              <a:ext uri="{28A0092B-C50C-407E-A947-70E740481C1C}">
                <a14:useLocalDpi xmlns:a14="http://schemas.microsoft.com/office/drawing/2010/main" val="0"/>
              </a:ext>
            </a:extLst>
          </a:blip>
          <a:srcRect l="59099" t="-2310" r="20980" b="96375"/>
          <a:stretch/>
        </p:blipFill>
        <p:spPr>
          <a:xfrm>
            <a:off x="8737600" y="523876"/>
            <a:ext cx="1612901" cy="322262"/>
          </a:xfrm>
          <a:prstGeom prst="rect">
            <a:avLst/>
          </a:prstGeom>
        </p:spPr>
      </p:pic>
    </p:spTree>
    <p:extLst>
      <p:ext uri="{BB962C8B-B14F-4D97-AF65-F5344CB8AC3E}">
        <p14:creationId xmlns:p14="http://schemas.microsoft.com/office/powerpoint/2010/main" val="359802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Modes of speciation</a:t>
            </a:r>
          </a:p>
        </p:txBody>
      </p:sp>
      <p:sp>
        <p:nvSpPr>
          <p:cNvPr id="55299" name="Content Placeholder 2"/>
          <p:cNvSpPr>
            <a:spLocks noGrp="1"/>
          </p:cNvSpPr>
          <p:nvPr>
            <p:ph idx="1"/>
          </p:nvPr>
        </p:nvSpPr>
        <p:spPr/>
        <p:txBody>
          <a:bodyPr/>
          <a:lstStyle/>
          <a:p>
            <a:r>
              <a:rPr lang="en-US" altLang="en-US" sz="3600" dirty="0">
                <a:latin typeface="Calibri Light" panose="020F0302020204030204" pitchFamily="34" charset="0"/>
              </a:rPr>
              <a:t>Allopatric speciation, the prevailing conception of speciation until the last two decades.</a:t>
            </a:r>
          </a:p>
        </p:txBody>
      </p:sp>
      <p:sp>
        <p:nvSpPr>
          <p:cNvPr id="553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E7AC5F-B31E-4B15-980E-C5F808F1FEE6}" type="slidenum">
              <a:rPr lang="en-US" altLang="en-US" sz="1400"/>
              <a:pPr>
                <a:spcBef>
                  <a:spcPct val="0"/>
                </a:spcBef>
                <a:buFontTx/>
                <a:buNone/>
              </a:pPr>
              <a:t>26</a:t>
            </a:fld>
            <a:endParaRPr lang="en-US" altLang="en-US" sz="1400" dirty="0"/>
          </a:p>
        </p:txBody>
      </p:sp>
      <p:pic>
        <p:nvPicPr>
          <p:cNvPr id="55301" name="Picture 6" descr="http://science.kennesaw.edu/~jdirnber/Bio2108/Lecture/LecEvolution/24_Labeled_Images/24_06AlloSpeciaGCanyo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9" y="3394076"/>
            <a:ext cx="79724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5"/>
          <p:cNvSpPr txBox="1">
            <a:spLocks noChangeArrowheads="1"/>
          </p:cNvSpPr>
          <p:nvPr/>
        </p:nvSpPr>
        <p:spPr bwMode="auto">
          <a:xfrm>
            <a:off x="2370138" y="598805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00000"/>
                </a:solidFill>
                <a:latin typeface="Tahoma" panose="020B0604030504040204" pitchFamily="34" charset="0"/>
              </a:rPr>
              <a:t>Harris’s antelope squirrel (Grand Canyon south rim)</a:t>
            </a:r>
          </a:p>
        </p:txBody>
      </p:sp>
      <p:sp>
        <p:nvSpPr>
          <p:cNvPr id="55303" name="Text Box 6"/>
          <p:cNvSpPr txBox="1">
            <a:spLocks noChangeArrowheads="1"/>
          </p:cNvSpPr>
          <p:nvPr/>
        </p:nvSpPr>
        <p:spPr bwMode="auto">
          <a:xfrm>
            <a:off x="7094538" y="5911850"/>
            <a:ext cx="2514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00000"/>
                </a:solidFill>
                <a:latin typeface="Tahoma" panose="020B0604030504040204" pitchFamily="34" charset="0"/>
              </a:rPr>
              <a:t>White-tailed antelope squirrel (Grand Canyon north rim)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274638"/>
            <a:ext cx="6400800" cy="1143000"/>
          </a:xfrm>
        </p:spPr>
        <p:txBody>
          <a:bodyPr/>
          <a:lstStyle/>
          <a:p>
            <a:pPr eaLnBrk="1" hangingPunct="1"/>
            <a:r>
              <a:rPr lang="en-US" altLang="en-US" dirty="0"/>
              <a:t>Allopatric speciation</a:t>
            </a:r>
          </a:p>
        </p:txBody>
      </p:sp>
      <p:sp>
        <p:nvSpPr>
          <p:cNvPr id="57347" name="Rectangle 3"/>
          <p:cNvSpPr>
            <a:spLocks noGrp="1" noChangeArrowheads="1"/>
          </p:cNvSpPr>
          <p:nvPr>
            <p:ph type="body" idx="1"/>
          </p:nvPr>
        </p:nvSpPr>
        <p:spPr>
          <a:xfrm>
            <a:off x="406400" y="1600201"/>
            <a:ext cx="8000999" cy="4525963"/>
          </a:xfrm>
        </p:spPr>
        <p:txBody>
          <a:bodyPr/>
          <a:lstStyle/>
          <a:p>
            <a:pPr eaLnBrk="1" hangingPunct="1">
              <a:lnSpc>
                <a:spcPct val="90000"/>
              </a:lnSpc>
            </a:pPr>
            <a:r>
              <a:rPr lang="en-US" altLang="en-US" sz="2600" dirty="0">
                <a:latin typeface="Calibri Light" panose="020F0302020204030204" pitchFamily="34" charset="0"/>
              </a:rPr>
              <a:t>Requires geographic isolation of population</a:t>
            </a:r>
          </a:p>
          <a:p>
            <a:pPr eaLnBrk="1" hangingPunct="1">
              <a:lnSpc>
                <a:spcPct val="90000"/>
              </a:lnSpc>
            </a:pPr>
            <a:r>
              <a:rPr lang="en-US" altLang="en-US" sz="2600" dirty="0">
                <a:latin typeface="Calibri Light" panose="020F0302020204030204" pitchFamily="34" charset="0"/>
              </a:rPr>
              <a:t>Physical barrier, such as a mountain range or a long distance dispersal event</a:t>
            </a:r>
          </a:p>
          <a:p>
            <a:pPr eaLnBrk="1" hangingPunct="1">
              <a:lnSpc>
                <a:spcPct val="90000"/>
              </a:lnSpc>
            </a:pPr>
            <a:r>
              <a:rPr lang="en-US" altLang="en-US" sz="2600" dirty="0">
                <a:latin typeface="Calibri Light" panose="020F0302020204030204" pitchFamily="34" charset="0"/>
              </a:rPr>
              <a:t>Natural selection and/or neutral processes promote genetic separation, </a:t>
            </a:r>
          </a:p>
          <a:p>
            <a:pPr eaLnBrk="1" hangingPunct="1">
              <a:lnSpc>
                <a:spcPct val="90000"/>
              </a:lnSpc>
            </a:pPr>
            <a:r>
              <a:rPr lang="en-US" altLang="en-US" sz="2600" dirty="0">
                <a:latin typeface="Calibri Light" panose="020F0302020204030204" pitchFamily="34" charset="0"/>
              </a:rPr>
              <a:t>Pre- or post-zygotic reproductive isolation from original population occurs </a:t>
            </a:r>
          </a:p>
          <a:p>
            <a:pPr eaLnBrk="1" hangingPunct="1">
              <a:lnSpc>
                <a:spcPct val="90000"/>
              </a:lnSpc>
            </a:pPr>
            <a:r>
              <a:rPr lang="en-US" altLang="en-US" sz="2600" dirty="0">
                <a:latin typeface="Calibri Light" panose="020F0302020204030204" pitchFamily="34" charset="0"/>
              </a:rPr>
              <a:t>Separated populations considered different species </a:t>
            </a:r>
          </a:p>
          <a:p>
            <a:pPr eaLnBrk="1" hangingPunct="1">
              <a:lnSpc>
                <a:spcPct val="90000"/>
              </a:lnSpc>
            </a:pPr>
            <a:endParaRPr lang="en-US" altLang="en-US" dirty="0">
              <a:latin typeface="Calibri Light" panose="020F0302020204030204" pitchFamily="34" charset="0"/>
            </a:endParaRPr>
          </a:p>
          <a:p>
            <a:pPr eaLnBrk="1" hangingPunct="1">
              <a:lnSpc>
                <a:spcPct val="90000"/>
              </a:lnSpc>
            </a:pPr>
            <a:endParaRPr lang="en-US" altLang="en-US" dirty="0">
              <a:latin typeface="Calibri Light" panose="020F0302020204030204" pitchFamily="34" charset="0"/>
            </a:endParaRPr>
          </a:p>
        </p:txBody>
      </p:sp>
      <p:pic>
        <p:nvPicPr>
          <p:cNvPr id="57348" name="Picture 5" descr="http://evolution.berkeley.edu/evosite/evo101/images/beetlespeci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548996"/>
            <a:ext cx="2308224" cy="557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983F6F-E29D-4073-AAC7-68D8805E224C}" type="slidenum">
              <a:rPr lang="en-US" altLang="en-US" sz="1400"/>
              <a:pPr>
                <a:spcBef>
                  <a:spcPct val="0"/>
                </a:spcBef>
                <a:buFontTx/>
                <a:buNone/>
              </a:pPr>
              <a:t>27</a:t>
            </a:fld>
            <a:endParaRPr lang="en-US" altLang="en-US"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dirty="0"/>
              <a:t>Founder effects</a:t>
            </a:r>
          </a:p>
        </p:txBody>
      </p:sp>
      <p:sp>
        <p:nvSpPr>
          <p:cNvPr id="8195" name="Rectangle 3"/>
          <p:cNvSpPr>
            <a:spLocks noGrp="1" noChangeArrowheads="1"/>
          </p:cNvSpPr>
          <p:nvPr>
            <p:ph type="body" idx="1"/>
          </p:nvPr>
        </p:nvSpPr>
        <p:spPr>
          <a:xfrm>
            <a:off x="495300" y="1600201"/>
            <a:ext cx="10871200" cy="4525963"/>
          </a:xfrm>
        </p:spPr>
        <p:txBody>
          <a:bodyPr/>
          <a:lstStyle/>
          <a:p>
            <a:pPr>
              <a:defRPr/>
            </a:pPr>
            <a:r>
              <a:rPr lang="en-US" dirty="0">
                <a:latin typeface="Calibri Light" panose="020F0302020204030204" pitchFamily="34" charset="0"/>
              </a:rPr>
              <a:t>Allopatric speciation is sensitive to founder effects</a:t>
            </a:r>
          </a:p>
          <a:p>
            <a:pPr marL="0" indent="0">
              <a:buNone/>
              <a:defRPr/>
            </a:pPr>
            <a:endParaRPr lang="en-US" dirty="0">
              <a:latin typeface="Calibri Light" panose="020F0302020204030204" pitchFamily="34" charset="0"/>
            </a:endParaRPr>
          </a:p>
        </p:txBody>
      </p:sp>
      <p:pic>
        <p:nvPicPr>
          <p:cNvPr id="59396" name="Picture 5" descr="Loss of genetic variation as a result of a population bottlen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56" y="2951486"/>
            <a:ext cx="10266688" cy="28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9125DE-06F2-47D3-A2CD-914140F1DF48}" type="slidenum">
              <a:rPr lang="en-US" altLang="en-US" sz="1400"/>
              <a:pPr>
                <a:spcBef>
                  <a:spcPct val="0"/>
                </a:spcBef>
                <a:buFontTx/>
                <a:buNone/>
              </a:pPr>
              <a:t>28</a:t>
            </a:fld>
            <a:endParaRPr lang="en-US" altLang="en-US"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1442" name="Picture 2" descr="C:\Users\JAS\Desktop\starr-051013-4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E33A77-2536-4C80-9A28-C6BFC8067BED}" type="slidenum">
              <a:rPr lang="en-US" altLang="en-US" sz="1400"/>
              <a:pPr>
                <a:spcBef>
                  <a:spcPct val="0"/>
                </a:spcBef>
                <a:buFontTx/>
                <a:buNone/>
              </a:pPr>
              <a:t>29</a:t>
            </a:fld>
            <a:endParaRPr lang="en-US" altLang="en-US" sz="1400" dirty="0"/>
          </a:p>
        </p:txBody>
      </p:sp>
      <p:sp>
        <p:nvSpPr>
          <p:cNvPr id="61444" name="Text Box 10"/>
          <p:cNvSpPr txBox="1">
            <a:spLocks noChangeArrowheads="1"/>
          </p:cNvSpPr>
          <p:nvPr/>
        </p:nvSpPr>
        <p:spPr bwMode="auto">
          <a:xfrm>
            <a:off x="1882776" y="6170613"/>
            <a:ext cx="3819525" cy="4000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Hawaiian silversword alliance</a:t>
            </a:r>
          </a:p>
        </p:txBody>
      </p:sp>
      <p:sp>
        <p:nvSpPr>
          <p:cNvPr id="61445" name="Text Box 10"/>
          <p:cNvSpPr txBox="1">
            <a:spLocks noChangeArrowheads="1"/>
          </p:cNvSpPr>
          <p:nvPr/>
        </p:nvSpPr>
        <p:spPr bwMode="auto">
          <a:xfrm>
            <a:off x="7947025" y="320675"/>
            <a:ext cx="2459038" cy="4000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Allopatric speciation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3429001"/>
            <a:ext cx="35290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1" y="141288"/>
            <a:ext cx="3382963"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1439" y="141289"/>
            <a:ext cx="32924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7612063" y="5659438"/>
            <a:ext cx="3054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CAM: Stomates open at night to limit evapotranspirative </a:t>
            </a:r>
          </a:p>
          <a:p>
            <a:pPr eaLnBrk="1" hangingPunct="1">
              <a:spcBef>
                <a:spcPct val="0"/>
              </a:spcBef>
              <a:buFontTx/>
              <a:buNone/>
            </a:pPr>
            <a:r>
              <a:rPr lang="en-US" altLang="en-US" sz="1800" dirty="0"/>
              <a:t>water loss</a:t>
            </a:r>
          </a:p>
        </p:txBody>
      </p:sp>
      <p:sp>
        <p:nvSpPr>
          <p:cNvPr id="23558" name="Text Box 6"/>
          <p:cNvSpPr txBox="1">
            <a:spLocks noChangeArrowheads="1"/>
          </p:cNvSpPr>
          <p:nvPr/>
        </p:nvSpPr>
        <p:spPr bwMode="auto">
          <a:xfrm>
            <a:off x="1695451" y="3481389"/>
            <a:ext cx="24177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C3: Less efficient biochemical</a:t>
            </a:r>
          </a:p>
          <a:p>
            <a:pPr eaLnBrk="1" hangingPunct="1">
              <a:spcBef>
                <a:spcPct val="0"/>
              </a:spcBef>
              <a:buFontTx/>
              <a:buNone/>
            </a:pPr>
            <a:r>
              <a:rPr lang="en-US" altLang="en-US" sz="1800" dirty="0"/>
              <a:t>mechanisms for binding CO2 and maximizing net PSN when stomates are open – more potential evapotransporative water loss.</a:t>
            </a:r>
          </a:p>
        </p:txBody>
      </p:sp>
      <p:sp>
        <p:nvSpPr>
          <p:cNvPr id="23559" name="Text Box 7"/>
          <p:cNvSpPr txBox="1">
            <a:spLocks noChangeArrowheads="1"/>
          </p:cNvSpPr>
          <p:nvPr/>
        </p:nvSpPr>
        <p:spPr bwMode="auto">
          <a:xfrm>
            <a:off x="7773988" y="3252789"/>
            <a:ext cx="2665412" cy="2031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C4: More efficient biochemical</a:t>
            </a:r>
          </a:p>
          <a:p>
            <a:pPr eaLnBrk="1" hangingPunct="1">
              <a:spcBef>
                <a:spcPct val="0"/>
              </a:spcBef>
              <a:buFontTx/>
              <a:buNone/>
            </a:pPr>
            <a:r>
              <a:rPr lang="en-US" altLang="en-US" sz="1800" dirty="0"/>
              <a:t>mechanism for binding CO2 and maximizing net PSN - less potential evapotransporative water loss.</a:t>
            </a:r>
          </a:p>
        </p:txBody>
      </p:sp>
      <p:sp>
        <p:nvSpPr>
          <p:cNvPr id="23563"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726139-6995-40BA-8CBD-45B516C363EC}" type="slidenum">
              <a:rPr lang="en-US" altLang="en-US" sz="1400"/>
              <a:pPr>
                <a:spcBef>
                  <a:spcPct val="0"/>
                </a:spcBef>
                <a:buFontTx/>
                <a:buNone/>
              </a:pPr>
              <a:t>3</a:t>
            </a:fld>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235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a:xfrm>
            <a:off x="469901" y="381000"/>
            <a:ext cx="6665914" cy="1143000"/>
          </a:xfrm>
        </p:spPr>
        <p:txBody>
          <a:bodyPr/>
          <a:lstStyle/>
          <a:p>
            <a:r>
              <a:rPr lang="en-US" altLang="en-US" sz="4000" dirty="0">
                <a:latin typeface="Calibri Light" panose="020F0302020204030204" pitchFamily="34" charset="0"/>
              </a:rPr>
              <a:t>Ancestor of silversword alliance</a:t>
            </a:r>
          </a:p>
        </p:txBody>
      </p:sp>
      <p:sp>
        <p:nvSpPr>
          <p:cNvPr id="63491" name="Rectangle 1027"/>
          <p:cNvSpPr>
            <a:spLocks noGrp="1" noChangeArrowheads="1"/>
          </p:cNvSpPr>
          <p:nvPr>
            <p:ph type="body" sz="half" idx="1"/>
          </p:nvPr>
        </p:nvSpPr>
        <p:spPr>
          <a:xfrm>
            <a:off x="355601" y="1914525"/>
            <a:ext cx="6780214" cy="4737100"/>
          </a:xfrm>
        </p:spPr>
        <p:txBody>
          <a:bodyPr/>
          <a:lstStyle/>
          <a:p>
            <a:pPr>
              <a:lnSpc>
                <a:spcPct val="80000"/>
              </a:lnSpc>
            </a:pPr>
            <a:r>
              <a:rPr lang="en-US" altLang="en-US" dirty="0">
                <a:latin typeface="Calibri Light" panose="020F0302020204030204" pitchFamily="34" charset="0"/>
              </a:rPr>
              <a:t>Tarweed</a:t>
            </a:r>
          </a:p>
          <a:p>
            <a:pPr lvl="1">
              <a:lnSpc>
                <a:spcPct val="80000"/>
              </a:lnSpc>
            </a:pPr>
            <a:r>
              <a:rPr lang="en-US" altLang="en-US" sz="3200" dirty="0">
                <a:latin typeface="Calibri Light" panose="020F0302020204030204" pitchFamily="34" charset="0"/>
              </a:rPr>
              <a:t>Found in California and Mexico floristic province</a:t>
            </a:r>
          </a:p>
          <a:p>
            <a:pPr lvl="1">
              <a:lnSpc>
                <a:spcPct val="80000"/>
              </a:lnSpc>
            </a:pPr>
            <a:r>
              <a:rPr lang="en-US" altLang="en-US" sz="3200" dirty="0">
                <a:latin typeface="Calibri Light" panose="020F0302020204030204" pitchFamily="34" charset="0"/>
              </a:rPr>
              <a:t>Shrubby, sprawling plant</a:t>
            </a:r>
          </a:p>
          <a:p>
            <a:pPr lvl="1">
              <a:lnSpc>
                <a:spcPct val="80000"/>
              </a:lnSpc>
            </a:pPr>
            <a:r>
              <a:rPr lang="en-US" altLang="en-US" sz="3200" dirty="0">
                <a:latin typeface="Calibri Light" panose="020F0302020204030204" pitchFamily="34" charset="0"/>
              </a:rPr>
              <a:t>Similar in floral morphology and anatomy to silverswords</a:t>
            </a:r>
          </a:p>
          <a:p>
            <a:pPr lvl="1">
              <a:lnSpc>
                <a:spcPct val="80000"/>
              </a:lnSpc>
            </a:pPr>
            <a:r>
              <a:rPr lang="en-US" altLang="en-US" sz="3200" dirty="0">
                <a:latin typeface="Calibri Light" panose="020F0302020204030204" pitchFamily="34" charset="0"/>
              </a:rPr>
              <a:t>Sticky substance on flowers and fruits</a:t>
            </a:r>
          </a:p>
          <a:p>
            <a:pPr lvl="1">
              <a:lnSpc>
                <a:spcPct val="80000"/>
              </a:lnSpc>
            </a:pPr>
            <a:r>
              <a:rPr lang="en-US" altLang="en-US" sz="3200" dirty="0">
                <a:latin typeface="Calibri Light" panose="020F0302020204030204" pitchFamily="34" charset="0"/>
              </a:rPr>
              <a:t>Arrived in Hawaii on bird feathers (most likely) roughly 5 mya</a:t>
            </a:r>
          </a:p>
        </p:txBody>
      </p:sp>
      <p:pic>
        <p:nvPicPr>
          <p:cNvPr id="63492" name="Picture 1028" descr="santasusanatarwe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450" y="31242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029" descr="Madia eleg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381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F3E383-653C-4B9F-96FD-A367C64C7E8A}" type="slidenum">
              <a:rPr lang="en-US" altLang="en-US" sz="1400"/>
              <a:pPr>
                <a:spcBef>
                  <a:spcPct val="0"/>
                </a:spcBef>
                <a:buFontTx/>
                <a:buNone/>
              </a:pPr>
              <a:t>30</a:t>
            </a:fld>
            <a:endParaRPr lang="en-US" altLang="en-US"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758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A468AD-53B0-4296-9BD2-38408F6CC52B}" type="slidenum">
              <a:rPr lang="en-US" altLang="en-US" sz="1400"/>
              <a:pPr>
                <a:spcBef>
                  <a:spcPct val="0"/>
                </a:spcBef>
                <a:buFontTx/>
                <a:buNone/>
              </a:pPr>
              <a:t>31</a:t>
            </a:fld>
            <a:endParaRPr lang="en-US" altLang="en-US" sz="1400" dirty="0"/>
          </a:p>
        </p:txBody>
      </p:sp>
      <p:sp>
        <p:nvSpPr>
          <p:cNvPr id="7" name="Rectangle 1026"/>
          <p:cNvSpPr txBox="1">
            <a:spLocks noChangeArrowheads="1"/>
          </p:cNvSpPr>
          <p:nvPr/>
        </p:nvSpPr>
        <p:spPr bwMode="auto">
          <a:xfrm>
            <a:off x="1536701" y="-11113"/>
            <a:ext cx="9142413" cy="1331913"/>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a:pPr>
            <a:r>
              <a:rPr lang="en-US" altLang="en-US" sz="4000" dirty="0">
                <a:latin typeface="Calibri Light" panose="020F0302020204030204" pitchFamily="34" charset="0"/>
              </a:rPr>
              <a:t>Allopatric speciation of Caribbean Anolis lizards</a:t>
            </a:r>
            <a:endParaRPr lang="en-US" altLang="en-US" sz="4000" kern="0" dirty="0">
              <a:latin typeface="Calibri Light" panose="020F0302020204030204" pitchFamily="34" charset="0"/>
            </a:endParaRPr>
          </a:p>
        </p:txBody>
      </p:sp>
      <p:pic>
        <p:nvPicPr>
          <p:cNvPr id="675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4" y="1320801"/>
            <a:ext cx="8193087"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96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1" y="158751"/>
            <a:ext cx="6126163"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B57D93-EC08-45B0-8DFF-9BD0ACE32147}" type="slidenum">
              <a:rPr lang="en-US" altLang="en-US" sz="1400"/>
              <a:pPr>
                <a:spcBef>
                  <a:spcPct val="0"/>
                </a:spcBef>
                <a:buFontTx/>
                <a:buNone/>
              </a:pPr>
              <a:t>32</a:t>
            </a:fld>
            <a:endParaRPr lang="en-US" altLang="en-US" sz="1400" dirty="0"/>
          </a:p>
        </p:txBody>
      </p:sp>
      <p:pic>
        <p:nvPicPr>
          <p:cNvPr id="69636" name="Picture 2" descr="The biogeographic distributions of Caribbean anole lizards in the Anthropocene."/>
          <p:cNvPicPr>
            <a:picLocks noGrp="1" noChangeAspect="1" noChangeArrowheads="1"/>
          </p:cNvPicPr>
          <p:nvPr>
            <p:ph/>
          </p:nvPr>
        </p:nvPicPr>
        <p:blipFill>
          <a:blip r:embed="rId4">
            <a:extLst>
              <a:ext uri="{28A0092B-C50C-407E-A947-70E740481C1C}">
                <a14:useLocalDpi xmlns:a14="http://schemas.microsoft.com/office/drawing/2010/main" val="0"/>
              </a:ext>
            </a:extLst>
          </a:blip>
          <a:srcRect r="45380"/>
          <a:stretch>
            <a:fillRect/>
          </a:stretch>
        </p:blipFill>
        <p:spPr>
          <a:xfrm>
            <a:off x="1566863" y="158750"/>
            <a:ext cx="2800350" cy="6699250"/>
          </a:xfrm>
          <a:noFill/>
        </p:spPr>
      </p:pic>
      <p:pic>
        <p:nvPicPr>
          <p:cNvPr id="69637" name="Picture 7" descr="http://images.fineartamerica.com/images-medium-large/cuban-anole-displaying-warren-sarle.jpg"/>
          <p:cNvPicPr>
            <a:picLocks noChangeAspect="1" noChangeArrowheads="1"/>
          </p:cNvPicPr>
          <p:nvPr/>
        </p:nvPicPr>
        <p:blipFill>
          <a:blip r:embed="rId5">
            <a:extLst>
              <a:ext uri="{28A0092B-C50C-407E-A947-70E740481C1C}">
                <a14:useLocalDpi xmlns:a14="http://schemas.microsoft.com/office/drawing/2010/main" val="0"/>
              </a:ext>
            </a:extLst>
          </a:blip>
          <a:srcRect l="7913" t="6445" r="5688" b="25023"/>
          <a:stretch>
            <a:fillRect/>
          </a:stretch>
        </p:blipFill>
        <p:spPr bwMode="auto">
          <a:xfrm>
            <a:off x="4560889" y="3908425"/>
            <a:ext cx="36925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5"/>
          <p:cNvSpPr>
            <a:spLocks noChangeArrowheads="1"/>
          </p:cNvSpPr>
          <p:nvPr/>
        </p:nvSpPr>
        <p:spPr bwMode="auto">
          <a:xfrm>
            <a:off x="8275639" y="4608514"/>
            <a:ext cx="1736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Anoles, the most diverse vertebrate in the Caribbean (140 species)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71682" name="Object 5"/>
          <p:cNvGraphicFramePr>
            <a:graphicFrameLocks noChangeAspect="1"/>
          </p:cNvGraphicFramePr>
          <p:nvPr/>
        </p:nvGraphicFramePr>
        <p:xfrm>
          <a:off x="1752600" y="0"/>
          <a:ext cx="8686800" cy="6853238"/>
        </p:xfrm>
        <a:graphic>
          <a:graphicData uri="http://schemas.openxmlformats.org/presentationml/2006/ole">
            <mc:AlternateContent xmlns:mc="http://schemas.openxmlformats.org/markup-compatibility/2006">
              <mc:Choice xmlns:v="urn:schemas-microsoft-com:vml" Requires="v">
                <p:oleObj name="Unknown" r:id="rId3" imgW="2871854" imgH="2265066" progId="CorelPHOTOPAINT.Image.14">
                  <p:embed/>
                </p:oleObj>
              </mc:Choice>
              <mc:Fallback>
                <p:oleObj name="Unknown" r:id="rId3" imgW="2871854" imgH="2265066" progId="CorelPHOTOPAINT.Image.1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0"/>
                        <a:ext cx="86868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3" name="Text Box 10"/>
          <p:cNvSpPr txBox="1">
            <a:spLocks noChangeArrowheads="1"/>
          </p:cNvSpPr>
          <p:nvPr/>
        </p:nvSpPr>
        <p:spPr bwMode="auto">
          <a:xfrm>
            <a:off x="1943100" y="6245225"/>
            <a:ext cx="1866900" cy="4000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Cuban anole</a:t>
            </a: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5AB559-F789-4996-972C-CB367846EB66}" type="slidenum">
              <a:rPr lang="en-US" altLang="en-US" sz="1400"/>
              <a:pPr>
                <a:spcBef>
                  <a:spcPct val="0"/>
                </a:spcBef>
                <a:buFontTx/>
                <a:buNone/>
              </a:pPr>
              <a:t>33</a:t>
            </a:fld>
            <a:endParaRPr lang="en-US" altLang="en-US" sz="1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851" name="Content Placeholder 2"/>
          <p:cNvSpPr>
            <a:spLocks noGrp="1"/>
          </p:cNvSpPr>
          <p:nvPr>
            <p:ph idx="1"/>
          </p:nvPr>
        </p:nvSpPr>
        <p:spPr>
          <a:xfrm>
            <a:off x="304800" y="1863596"/>
            <a:ext cx="6261100" cy="5276979"/>
          </a:xfrm>
        </p:spPr>
        <p:txBody>
          <a:bodyPr/>
          <a:lstStyle/>
          <a:p>
            <a:r>
              <a:rPr lang="en-US" altLang="en-US" sz="2800" dirty="0">
                <a:latin typeface="+mj-lt"/>
              </a:rPr>
              <a:t>Cuba has 57 species of Anole</a:t>
            </a:r>
          </a:p>
          <a:p>
            <a:r>
              <a:rPr lang="en-US" altLang="en-US" sz="2800" dirty="0">
                <a:latin typeface="+mj-lt"/>
              </a:rPr>
              <a:t>More than can be accounted for  via isolation events and allopatric speciation</a:t>
            </a:r>
          </a:p>
          <a:p>
            <a:r>
              <a:rPr lang="en-US" altLang="en-US" sz="2800" dirty="0">
                <a:latin typeface="+mj-lt"/>
              </a:rPr>
              <a:t>Speciation also driven by interspecific competition, an ecological interaction</a:t>
            </a:r>
          </a:p>
          <a:p>
            <a:r>
              <a:rPr lang="en-US" altLang="en-US" sz="2800" dirty="0">
                <a:latin typeface="+mj-lt"/>
              </a:rPr>
              <a:t>This process is an example of sympatric speciation, or sympatry</a:t>
            </a:r>
          </a:p>
        </p:txBody>
      </p:sp>
      <p:sp>
        <p:nvSpPr>
          <p:cNvPr id="788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8755D8-9DD0-4EE6-9E63-40C6F5D17955}" type="slidenum">
              <a:rPr lang="en-US" altLang="en-US" sz="1400"/>
              <a:pPr>
                <a:spcBef>
                  <a:spcPct val="0"/>
                </a:spcBef>
                <a:buFontTx/>
                <a:buNone/>
              </a:pPr>
              <a:t>34</a:t>
            </a:fld>
            <a:endParaRPr lang="en-US" altLang="en-US" sz="1400" dirty="0"/>
          </a:p>
        </p:txBody>
      </p:sp>
      <p:pic>
        <p:nvPicPr>
          <p:cNvPr id="78853" name="Picture 4" descr="http://ustbiologyblog.files.wordpress.com/2014/05/caribanoleslosos.jpg"/>
          <p:cNvPicPr>
            <a:picLocks noChangeAspect="1" noChangeArrowheads="1"/>
          </p:cNvPicPr>
          <p:nvPr/>
        </p:nvPicPr>
        <p:blipFill>
          <a:blip r:embed="rId3">
            <a:extLst>
              <a:ext uri="{28A0092B-C50C-407E-A947-70E740481C1C}">
                <a14:useLocalDpi xmlns:a14="http://schemas.microsoft.com/office/drawing/2010/main" val="0"/>
              </a:ext>
            </a:extLst>
          </a:blip>
          <a:srcRect b="6042"/>
          <a:stretch>
            <a:fillRect/>
          </a:stretch>
        </p:blipFill>
        <p:spPr bwMode="auto">
          <a:xfrm>
            <a:off x="6881813" y="169535"/>
            <a:ext cx="5678487" cy="655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itle 1"/>
          <p:cNvSpPr>
            <a:spLocks noGrp="1"/>
          </p:cNvSpPr>
          <p:nvPr>
            <p:ph type="title"/>
          </p:nvPr>
        </p:nvSpPr>
        <p:spPr>
          <a:xfrm>
            <a:off x="609600" y="274638"/>
            <a:ext cx="8128000" cy="1143000"/>
          </a:xfrm>
        </p:spPr>
        <p:txBody>
          <a:bodyPr/>
          <a:lstStyle/>
          <a:p>
            <a:pPr algn="l"/>
            <a:r>
              <a:rPr lang="en-US" altLang="en-US" dirty="0"/>
              <a:t>Sympatric speciation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136525"/>
            <a:ext cx="8229600" cy="1143000"/>
          </a:xfrm>
        </p:spPr>
        <p:txBody>
          <a:bodyPr/>
          <a:lstStyle/>
          <a:p>
            <a:pPr eaLnBrk="1" hangingPunct="1"/>
            <a:r>
              <a:rPr lang="en-US" altLang="en-US" dirty="0"/>
              <a:t>Sympatric speciation</a:t>
            </a:r>
          </a:p>
        </p:txBody>
      </p:sp>
      <p:sp>
        <p:nvSpPr>
          <p:cNvPr id="73731" name="Rectangle 3"/>
          <p:cNvSpPr>
            <a:spLocks noGrp="1" noChangeArrowheads="1"/>
          </p:cNvSpPr>
          <p:nvPr>
            <p:ph type="body" idx="1"/>
          </p:nvPr>
        </p:nvSpPr>
        <p:spPr>
          <a:xfrm>
            <a:off x="800100" y="1549400"/>
            <a:ext cx="11074400" cy="5172075"/>
          </a:xfrm>
        </p:spPr>
        <p:txBody>
          <a:bodyPr/>
          <a:lstStyle/>
          <a:p>
            <a:pPr eaLnBrk="1" hangingPunct="1">
              <a:lnSpc>
                <a:spcPct val="90000"/>
              </a:lnSpc>
            </a:pPr>
            <a:r>
              <a:rPr lang="en-US" altLang="en-US" dirty="0">
                <a:latin typeface="+mj-lt"/>
              </a:rPr>
              <a:t>Does not require geographic isolation</a:t>
            </a:r>
          </a:p>
          <a:p>
            <a:pPr eaLnBrk="1" hangingPunct="1">
              <a:lnSpc>
                <a:spcPct val="90000"/>
              </a:lnSpc>
            </a:pPr>
            <a:r>
              <a:rPr lang="en-US" altLang="en-US" dirty="0">
                <a:latin typeface="+mj-lt"/>
              </a:rPr>
              <a:t>Reproductive isolation originates from an originally contiguous population</a:t>
            </a:r>
          </a:p>
          <a:p>
            <a:pPr eaLnBrk="1" hangingPunct="1">
              <a:lnSpc>
                <a:spcPct val="90000"/>
              </a:lnSpc>
            </a:pPr>
            <a:r>
              <a:rPr lang="en-US" altLang="en-US" dirty="0">
                <a:latin typeface="+mj-lt"/>
              </a:rPr>
              <a:t>Populations evolve to become separate species</a:t>
            </a:r>
          </a:p>
          <a:p>
            <a:pPr eaLnBrk="1" hangingPunct="1">
              <a:lnSpc>
                <a:spcPct val="90000"/>
              </a:lnSpc>
            </a:pPr>
            <a:r>
              <a:rPr lang="en-US" altLang="en-US" dirty="0">
                <a:latin typeface="+mj-lt"/>
              </a:rPr>
              <a:t>But in almost all cases of sympatry documents, some subtle form of spatial segregation was observed</a:t>
            </a:r>
          </a:p>
          <a:p>
            <a:pPr eaLnBrk="1" hangingPunct="1">
              <a:lnSpc>
                <a:spcPct val="90000"/>
              </a:lnSpc>
            </a:pPr>
            <a:r>
              <a:rPr lang="en-US" altLang="en-US" dirty="0">
                <a:latin typeface="+mj-lt"/>
              </a:rPr>
              <a:t>What can make formerly contiguous interbreeding species separate in space without a physical barrier or dispersal event occurring</a:t>
            </a:r>
            <a:r>
              <a:rPr lang="en-US" altLang="en-US" b="1" dirty="0">
                <a:latin typeface="+mj-lt"/>
              </a:rPr>
              <a:t>?</a:t>
            </a:r>
          </a:p>
          <a:p>
            <a:pPr lvl="2" eaLnBrk="1" hangingPunct="1">
              <a:lnSpc>
                <a:spcPct val="90000"/>
              </a:lnSpc>
            </a:pPr>
            <a:endParaRPr lang="en-US" altLang="en-US" dirty="0">
              <a:latin typeface="+mj-lt"/>
            </a:endParaRPr>
          </a:p>
          <a:p>
            <a:pPr eaLnBrk="1" hangingPunct="1">
              <a:lnSpc>
                <a:spcPct val="90000"/>
              </a:lnSpc>
            </a:pPr>
            <a:endParaRPr lang="en-US" altLang="en-US" dirty="0">
              <a:latin typeface="+mj-lt"/>
            </a:endParaRPr>
          </a:p>
        </p:txBody>
      </p:sp>
      <p:sp>
        <p:nvSpPr>
          <p:cNvPr id="737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7C5800-CF2E-46C1-9CA0-5C6095427CB1}" type="slidenum">
              <a:rPr lang="en-US" altLang="en-US" sz="1400"/>
              <a:pPr>
                <a:spcBef>
                  <a:spcPct val="0"/>
                </a:spcBef>
                <a:buFontTx/>
                <a:buNone/>
              </a:pPr>
              <a:t>35</a:t>
            </a:fld>
            <a:endParaRPr lang="en-US" alt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5778" name="Title 1"/>
          <p:cNvSpPr>
            <a:spLocks noGrp="1"/>
          </p:cNvSpPr>
          <p:nvPr>
            <p:ph type="title"/>
          </p:nvPr>
        </p:nvSpPr>
        <p:spPr>
          <a:xfrm>
            <a:off x="1981200" y="274638"/>
            <a:ext cx="3695700" cy="1143000"/>
          </a:xfrm>
        </p:spPr>
        <p:txBody>
          <a:bodyPr/>
          <a:lstStyle/>
          <a:p>
            <a:r>
              <a:rPr lang="en-US" altLang="en-US" dirty="0"/>
              <a:t>Sympatric speciation</a:t>
            </a:r>
          </a:p>
        </p:txBody>
      </p:sp>
      <p:sp>
        <p:nvSpPr>
          <p:cNvPr id="75779" name="Content Placeholder 2"/>
          <p:cNvSpPr>
            <a:spLocks noGrp="1"/>
          </p:cNvSpPr>
          <p:nvPr>
            <p:ph idx="1"/>
          </p:nvPr>
        </p:nvSpPr>
        <p:spPr>
          <a:xfrm>
            <a:off x="508001" y="1957388"/>
            <a:ext cx="5597526" cy="4525962"/>
          </a:xfrm>
        </p:spPr>
        <p:txBody>
          <a:bodyPr/>
          <a:lstStyle/>
          <a:p>
            <a:r>
              <a:rPr lang="en-US" altLang="en-US" dirty="0"/>
              <a:t>Mechanisms of isolation</a:t>
            </a:r>
          </a:p>
          <a:p>
            <a:pPr lvl="1"/>
            <a:r>
              <a:rPr lang="en-US" altLang="en-US" dirty="0"/>
              <a:t>Ecological speciation</a:t>
            </a:r>
          </a:p>
          <a:p>
            <a:pPr lvl="1"/>
            <a:r>
              <a:rPr lang="en-US" altLang="en-US" dirty="0"/>
              <a:t>Assortive mating</a:t>
            </a:r>
          </a:p>
          <a:p>
            <a:pPr lvl="1"/>
            <a:r>
              <a:rPr lang="en-US" altLang="en-US" dirty="0"/>
              <a:t>Genomic islands</a:t>
            </a:r>
          </a:p>
          <a:p>
            <a:pPr lvl="1"/>
            <a:endParaRPr lang="en-US" altLang="en-US" dirty="0"/>
          </a:p>
        </p:txBody>
      </p:sp>
      <p:sp>
        <p:nvSpPr>
          <p:cNvPr id="757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44A90D-0E9B-49C0-8941-5BB5F80EBA20}" type="slidenum">
              <a:rPr lang="en-US" altLang="en-US" sz="1400"/>
              <a:pPr>
                <a:spcBef>
                  <a:spcPct val="0"/>
                </a:spcBef>
                <a:buFontTx/>
                <a:buNone/>
              </a:pPr>
              <a:t>36</a:t>
            </a:fld>
            <a:endParaRPr lang="en-US" altLang="en-US" sz="1400" dirty="0"/>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2" y="374650"/>
            <a:ext cx="4105275"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a:t>Sympatry: ecological speciation</a:t>
            </a:r>
          </a:p>
        </p:txBody>
      </p:sp>
      <p:sp>
        <p:nvSpPr>
          <p:cNvPr id="77827" name="Content Placeholder 2"/>
          <p:cNvSpPr>
            <a:spLocks noGrp="1"/>
          </p:cNvSpPr>
          <p:nvPr>
            <p:ph idx="1"/>
          </p:nvPr>
        </p:nvSpPr>
        <p:spPr>
          <a:xfrm>
            <a:off x="609601" y="1600201"/>
            <a:ext cx="4651514" cy="4525963"/>
          </a:xfrm>
        </p:spPr>
        <p:txBody>
          <a:bodyPr/>
          <a:lstStyle/>
          <a:p>
            <a:r>
              <a:rPr lang="en-US" altLang="en-US" dirty="0">
                <a:latin typeface="+mj-lt"/>
              </a:rPr>
              <a:t>The evolution of reproductive isolation between populations as a result of ecologically-based divergent natural selection.</a:t>
            </a:r>
          </a:p>
          <a:p>
            <a:endParaRPr lang="en-US" altLang="en-US" dirty="0">
              <a:latin typeface="+mj-lt"/>
            </a:endParaRPr>
          </a:p>
        </p:txBody>
      </p:sp>
      <p:sp>
        <p:nvSpPr>
          <p:cNvPr id="778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CAC4F6-8AEA-4F00-A64B-D2E8CFBF923E}" type="slidenum">
              <a:rPr lang="en-US" altLang="en-US" sz="1400"/>
              <a:pPr>
                <a:spcBef>
                  <a:spcPct val="0"/>
                </a:spcBef>
                <a:buFontTx/>
                <a:buNone/>
              </a:pPr>
              <a:t>37</a:t>
            </a:fld>
            <a:endParaRPr lang="en-US" altLang="en-US" sz="1400"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5130" y="1600200"/>
            <a:ext cx="4960818" cy="482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a:t>Sympatry: assortive mating</a:t>
            </a:r>
          </a:p>
        </p:txBody>
      </p:sp>
      <p:sp>
        <p:nvSpPr>
          <p:cNvPr id="82947" name="Content Placeholder 2"/>
          <p:cNvSpPr>
            <a:spLocks noGrp="1"/>
          </p:cNvSpPr>
          <p:nvPr>
            <p:ph idx="1"/>
          </p:nvPr>
        </p:nvSpPr>
        <p:spPr>
          <a:xfrm>
            <a:off x="355600" y="1719263"/>
            <a:ext cx="4637088" cy="4525962"/>
          </a:xfrm>
        </p:spPr>
        <p:txBody>
          <a:bodyPr/>
          <a:lstStyle/>
          <a:p>
            <a:r>
              <a:rPr lang="en-US" altLang="en-US" sz="2800" dirty="0"/>
              <a:t>Sensory-determined preferences for particular individuals of the group, displaying specific distinctive phenotypic trait</a:t>
            </a:r>
          </a:p>
        </p:txBody>
      </p:sp>
      <p:sp>
        <p:nvSpPr>
          <p:cNvPr id="829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28FD3A-1BE3-4EC3-AE1D-3571D0EA0E81}" type="slidenum">
              <a:rPr lang="en-US" altLang="en-US" sz="1400"/>
              <a:pPr>
                <a:spcBef>
                  <a:spcPct val="0"/>
                </a:spcBef>
                <a:buFontTx/>
                <a:buNone/>
              </a:pPr>
              <a:t>38</a:t>
            </a:fld>
            <a:endParaRPr lang="en-US" altLang="en-US" sz="1400" dirty="0"/>
          </a:p>
        </p:txBody>
      </p:sp>
      <p:pic>
        <p:nvPicPr>
          <p:cNvPr id="829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1581151"/>
            <a:ext cx="54578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F7D308-2FB3-43E7-9362-C4C7397C8066}" type="slidenum">
              <a:rPr lang="en-US" altLang="en-US" sz="1400"/>
              <a:pPr>
                <a:spcBef>
                  <a:spcPct val="0"/>
                </a:spcBef>
                <a:buFontTx/>
                <a:buNone/>
              </a:pPr>
              <a:t>39</a:t>
            </a:fld>
            <a:endParaRPr lang="en-US" altLang="en-US" sz="1400" dirty="0"/>
          </a:p>
        </p:txBody>
      </p:sp>
      <p:pic>
        <p:nvPicPr>
          <p:cNvPr id="84995" name="Picture 4"/>
          <p:cNvPicPr>
            <a:picLocks noChangeAspect="1" noChangeArrowheads="1"/>
          </p:cNvPicPr>
          <p:nvPr/>
        </p:nvPicPr>
        <p:blipFill>
          <a:blip r:embed="rId3">
            <a:extLst>
              <a:ext uri="{28A0092B-C50C-407E-A947-70E740481C1C}">
                <a14:useLocalDpi xmlns:a14="http://schemas.microsoft.com/office/drawing/2010/main" val="0"/>
              </a:ext>
            </a:extLst>
          </a:blip>
          <a:srcRect t="4602" r="4530" b="41699"/>
          <a:stretch>
            <a:fillRect/>
          </a:stretch>
        </p:blipFill>
        <p:spPr bwMode="auto">
          <a:xfrm>
            <a:off x="322262" y="1168400"/>
            <a:ext cx="7248535" cy="520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ChangeArrowheads="1"/>
          </p:cNvSpPr>
          <p:nvPr/>
        </p:nvSpPr>
        <p:spPr bwMode="auto">
          <a:xfrm>
            <a:off x="322263" y="6010405"/>
            <a:ext cx="3215957" cy="36658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Blue indigo bird of Cameroon </a:t>
            </a:r>
          </a:p>
        </p:txBody>
      </p:sp>
      <p:pic>
        <p:nvPicPr>
          <p:cNvPr id="84997" name="Picture 6" descr="C:\Users\JAS\Desktop\african_firefinch.jpg"/>
          <p:cNvPicPr>
            <a:picLocks noChangeAspect="1" noChangeArrowheads="1"/>
          </p:cNvPicPr>
          <p:nvPr/>
        </p:nvPicPr>
        <p:blipFill>
          <a:blip r:embed="rId4" cstate="print">
            <a:extLst>
              <a:ext uri="{28A0092B-C50C-407E-A947-70E740481C1C}">
                <a14:useLocalDpi xmlns:a14="http://schemas.microsoft.com/office/drawing/2010/main" val="0"/>
              </a:ext>
            </a:extLst>
          </a:blip>
          <a:srcRect l="26050" r="5746"/>
          <a:stretch>
            <a:fillRect/>
          </a:stretch>
        </p:blipFill>
        <p:spPr bwMode="auto">
          <a:xfrm>
            <a:off x="7716043" y="-16525"/>
            <a:ext cx="3773488" cy="415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4"/>
          <p:cNvSpPr>
            <a:spLocks noChangeArrowheads="1"/>
          </p:cNvSpPr>
          <p:nvPr/>
        </p:nvSpPr>
        <p:spPr bwMode="auto">
          <a:xfrm>
            <a:off x="9602787" y="622299"/>
            <a:ext cx="1774825" cy="36988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African firefinch</a:t>
            </a:r>
          </a:p>
        </p:txBody>
      </p:sp>
      <p:pic>
        <p:nvPicPr>
          <p:cNvPr id="849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4138" y="3687396"/>
            <a:ext cx="3878262" cy="306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4"/>
          <p:cNvSpPr>
            <a:spLocks noChangeArrowheads="1"/>
          </p:cNvSpPr>
          <p:nvPr/>
        </p:nvSpPr>
        <p:spPr bwMode="auto">
          <a:xfrm>
            <a:off x="7808912" y="4134893"/>
            <a:ext cx="2351088" cy="36988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Black bellied firefinch</a:t>
            </a:r>
          </a:p>
        </p:txBody>
      </p:sp>
      <p:sp>
        <p:nvSpPr>
          <p:cNvPr id="85001" name="Title 1"/>
          <p:cNvSpPr>
            <a:spLocks noGrp="1"/>
          </p:cNvSpPr>
          <p:nvPr>
            <p:ph type="title"/>
          </p:nvPr>
        </p:nvSpPr>
        <p:spPr>
          <a:xfrm>
            <a:off x="-152400" y="25400"/>
            <a:ext cx="8229600" cy="1143000"/>
          </a:xfrm>
        </p:spPr>
        <p:txBody>
          <a:bodyPr/>
          <a:lstStyle/>
          <a:p>
            <a:r>
              <a:rPr lang="en-US" altLang="en-US" dirty="0"/>
              <a:t>Sympatry: assortive mating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4" descr="west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94688" y="30388"/>
            <a:ext cx="8802624" cy="6827613"/>
          </a:xfrm>
        </p:spPr>
      </p:pic>
      <p:sp>
        <p:nvSpPr>
          <p:cNvPr id="2560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62A180-1671-4A97-984C-B9364321234F}" type="slidenum">
              <a:rPr lang="en-US" altLang="en-US" sz="1400"/>
              <a:pPr>
                <a:spcBef>
                  <a:spcPct val="0"/>
                </a:spcBef>
                <a:buFontTx/>
                <a:buNone/>
              </a:pPr>
              <a:t>4</a:t>
            </a:fld>
            <a:endParaRPr lang="en-US" altLang="en-US" sz="1400" dirty="0"/>
          </a:p>
        </p:txBody>
      </p:sp>
      <p:sp>
        <p:nvSpPr>
          <p:cNvPr id="25605" name="TextBox 3"/>
          <p:cNvSpPr txBox="1">
            <a:spLocks noChangeArrowheads="1"/>
          </p:cNvSpPr>
          <p:nvPr/>
        </p:nvSpPr>
        <p:spPr bwMode="auto">
          <a:xfrm>
            <a:off x="9512300" y="6208586"/>
            <a:ext cx="698500" cy="3683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1904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a:xfrm>
            <a:off x="609600" y="274638"/>
            <a:ext cx="5486400" cy="1143000"/>
          </a:xfrm>
        </p:spPr>
        <p:txBody>
          <a:bodyPr/>
          <a:lstStyle/>
          <a:p>
            <a:r>
              <a:rPr lang="en-US" altLang="en-US" dirty="0"/>
              <a:t>Criticisms of sympatric speciation</a:t>
            </a:r>
          </a:p>
        </p:txBody>
      </p:sp>
      <p:sp>
        <p:nvSpPr>
          <p:cNvPr id="92163" name="Content Placeholder 2"/>
          <p:cNvSpPr>
            <a:spLocks noGrp="1"/>
          </p:cNvSpPr>
          <p:nvPr>
            <p:ph idx="1"/>
          </p:nvPr>
        </p:nvSpPr>
        <p:spPr>
          <a:xfrm>
            <a:off x="337930" y="1600201"/>
            <a:ext cx="6087254" cy="4525963"/>
          </a:xfrm>
        </p:spPr>
        <p:txBody>
          <a:bodyPr/>
          <a:lstStyle/>
          <a:p>
            <a:r>
              <a:rPr lang="en-US" altLang="en-US" sz="2400" dirty="0"/>
              <a:t>The biological realism and relevance of the classification of the mode of speciation into the discrete geographic categories such as sympatric and allopatric is questioned. </a:t>
            </a:r>
          </a:p>
          <a:p>
            <a:r>
              <a:rPr lang="en-US" altLang="en-US" sz="2400" dirty="0"/>
              <a:t>Almost all candidate case studies of sympatric speciation have some degree of spatial differentiation between sister taxa</a:t>
            </a:r>
          </a:p>
          <a:p>
            <a:r>
              <a:rPr lang="en-US" altLang="en-US" sz="2400" dirty="0"/>
              <a:t>Parapatric speciation refers to the isolation of a small, more connected population</a:t>
            </a:r>
          </a:p>
          <a:p>
            <a:r>
              <a:rPr lang="en-US" altLang="en-US" sz="2400" dirty="0"/>
              <a:t>But there is the problem of how divergence occurs given the potential for gene flow to exist</a:t>
            </a:r>
          </a:p>
          <a:p>
            <a:pPr marL="0" indent="0">
              <a:buNone/>
            </a:pPr>
            <a:endParaRPr lang="en-US" altLang="en-US" sz="2000" dirty="0"/>
          </a:p>
        </p:txBody>
      </p:sp>
      <p:sp>
        <p:nvSpPr>
          <p:cNvPr id="921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15D28-8602-4E66-BF7D-3C33C7E48B04}" type="slidenum">
              <a:rPr lang="en-US" altLang="en-US" sz="1400"/>
              <a:pPr>
                <a:spcBef>
                  <a:spcPct val="0"/>
                </a:spcBef>
                <a:buFontTx/>
                <a:buNone/>
              </a:pPr>
              <a:t>40</a:t>
            </a:fld>
            <a:endParaRPr lang="en-US" altLang="en-US" sz="1400" dirty="0"/>
          </a:p>
        </p:txBody>
      </p:sp>
      <p:pic>
        <p:nvPicPr>
          <p:cNvPr id="2" name="Picture 2">
            <a:extLst>
              <a:ext uri="{FF2B5EF4-FFF2-40B4-BE49-F238E27FC236}">
                <a16:creationId xmlns:a16="http://schemas.microsoft.com/office/drawing/2014/main" id="{684460FB-13A4-A222-E25F-A53C3E2F2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2" y="374650"/>
            <a:ext cx="4105275"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a:t>Genomic islands</a:t>
            </a:r>
          </a:p>
        </p:txBody>
      </p:sp>
      <p:sp>
        <p:nvSpPr>
          <p:cNvPr id="73731" name="Content Placeholder 2"/>
          <p:cNvSpPr>
            <a:spLocks noGrp="1"/>
          </p:cNvSpPr>
          <p:nvPr>
            <p:ph idx="1"/>
          </p:nvPr>
        </p:nvSpPr>
        <p:spPr>
          <a:xfrm>
            <a:off x="444532" y="1600200"/>
            <a:ext cx="4799698" cy="4857750"/>
          </a:xfrm>
        </p:spPr>
        <p:txBody>
          <a:bodyPr/>
          <a:lstStyle/>
          <a:p>
            <a:r>
              <a:rPr lang="en-US" altLang="en-US" sz="2800" dirty="0"/>
              <a:t>Some parts of DNA genome diverge, even with gene flow</a:t>
            </a:r>
          </a:p>
          <a:p>
            <a:r>
              <a:rPr lang="en-US" altLang="en-US" sz="2800" dirty="0"/>
              <a:t>These genomic ‘islands’ expand until reproductive isolation is locked in and a species has split into two. </a:t>
            </a:r>
          </a:p>
          <a:p>
            <a:pPr lvl="1"/>
            <a:endParaRPr lang="en-US" altLang="en-US" sz="2000" dirty="0"/>
          </a:p>
        </p:txBody>
      </p:sp>
      <p:sp>
        <p:nvSpPr>
          <p:cNvPr id="737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4A3F7B-D603-4686-833C-D4DA9D8C0399}" type="slidenum">
              <a:rPr lang="en-US" altLang="en-US" sz="1400"/>
              <a:pPr>
                <a:spcBef>
                  <a:spcPct val="0"/>
                </a:spcBef>
                <a:buFontTx/>
                <a:buNone/>
              </a:pPr>
              <a:t>41</a:t>
            </a:fld>
            <a:endParaRPr lang="en-US" altLang="en-US" sz="1400" dirty="0"/>
          </a:p>
        </p:txBody>
      </p:sp>
      <p:pic>
        <p:nvPicPr>
          <p:cNvPr id="2" name="Picture 1"/>
          <p:cNvPicPr>
            <a:picLocks noChangeAspect="1"/>
          </p:cNvPicPr>
          <p:nvPr/>
        </p:nvPicPr>
        <p:blipFill>
          <a:blip r:embed="rId3"/>
          <a:stretch>
            <a:fillRect/>
          </a:stretch>
        </p:blipFill>
        <p:spPr>
          <a:xfrm>
            <a:off x="5411102" y="1691014"/>
            <a:ext cx="6027072" cy="4292343"/>
          </a:xfrm>
          <a:prstGeom prst="rect">
            <a:avLst/>
          </a:prstGeom>
        </p:spPr>
      </p:pic>
    </p:spTree>
    <p:extLst>
      <p:ext uri="{BB962C8B-B14F-4D97-AF65-F5344CB8AC3E}">
        <p14:creationId xmlns:p14="http://schemas.microsoft.com/office/powerpoint/2010/main" val="1588821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a:xfrm>
            <a:off x="4970464" y="274638"/>
            <a:ext cx="5240337" cy="1143000"/>
          </a:xfrm>
        </p:spPr>
        <p:txBody>
          <a:bodyPr/>
          <a:lstStyle/>
          <a:p>
            <a:r>
              <a:rPr lang="en-US" altLang="en-US" dirty="0"/>
              <a:t>Sympatry: genomic islands</a:t>
            </a:r>
          </a:p>
        </p:txBody>
      </p:sp>
      <p:sp>
        <p:nvSpPr>
          <p:cNvPr id="747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05AD86-1031-46F4-958B-7017B42789A7}" type="slidenum">
              <a:rPr lang="en-US" altLang="en-US" sz="1400"/>
              <a:pPr>
                <a:spcBef>
                  <a:spcPct val="0"/>
                </a:spcBef>
                <a:buFontTx/>
                <a:buNone/>
              </a:pPr>
              <a:t>42</a:t>
            </a:fld>
            <a:endParaRPr lang="en-US" altLang="en-US" sz="1400" dirty="0"/>
          </a:p>
        </p:txBody>
      </p:sp>
      <p:pic>
        <p:nvPicPr>
          <p:cNvPr id="747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4" y="90489"/>
            <a:ext cx="316865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Content Placeholder 2"/>
          <p:cNvSpPr>
            <a:spLocks noGrp="1"/>
          </p:cNvSpPr>
          <p:nvPr>
            <p:ph idx="1"/>
          </p:nvPr>
        </p:nvSpPr>
        <p:spPr>
          <a:xfrm>
            <a:off x="3565524" y="1781176"/>
            <a:ext cx="8016876" cy="5440363"/>
          </a:xfrm>
        </p:spPr>
        <p:txBody>
          <a:bodyPr/>
          <a:lstStyle/>
          <a:p>
            <a:r>
              <a:rPr lang="en-US" altLang="en-US" sz="2800" dirty="0"/>
              <a:t>These two species can interbreed in some locations in Europe, but appear to be diverging into two distinct species</a:t>
            </a:r>
          </a:p>
          <a:p>
            <a:pPr lvl="1"/>
            <a:r>
              <a:rPr lang="en-US" altLang="en-US" sz="2400" dirty="0"/>
              <a:t>Only an 82 DNA base pair differences between carrion crow and hooded crow out of a possible 8.4 million </a:t>
            </a:r>
          </a:p>
          <a:p>
            <a:pPr lvl="1"/>
            <a:r>
              <a:rPr lang="en-US" altLang="en-US" sz="2400" dirty="0"/>
              <a:t>Almost all differences in one ‘island’ that contains genes related to feather color and to visual perception</a:t>
            </a:r>
          </a:p>
          <a:p>
            <a:pPr lvl="1"/>
            <a:r>
              <a:rPr lang="en-US" altLang="en-US" sz="2400" dirty="0"/>
              <a:t>Genes causes black crows to prefer black mates and hooded crows to prefer their kind. </a:t>
            </a:r>
          </a:p>
        </p:txBody>
      </p:sp>
    </p:spTree>
    <p:extLst>
      <p:ext uri="{BB962C8B-B14F-4D97-AF65-F5344CB8AC3E}">
        <p14:creationId xmlns:p14="http://schemas.microsoft.com/office/powerpoint/2010/main" val="988994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6574" y="1333500"/>
            <a:ext cx="91440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title"/>
          </p:nvPr>
        </p:nvSpPr>
        <p:spPr>
          <a:xfrm>
            <a:off x="1683026" y="136525"/>
            <a:ext cx="9144000" cy="1143000"/>
          </a:xfrm>
        </p:spPr>
        <p:txBody>
          <a:bodyPr/>
          <a:lstStyle/>
          <a:p>
            <a:r>
              <a:rPr lang="en-US" altLang="en-US" dirty="0"/>
              <a:t>Anthropogenically-imposed selection</a:t>
            </a:r>
          </a:p>
        </p:txBody>
      </p:sp>
      <p:sp>
        <p:nvSpPr>
          <p:cNvPr id="134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ADAFCF-FF23-45DE-9043-588E5C532775}" type="slidenum">
              <a:rPr lang="en-US" altLang="en-US" sz="1400"/>
              <a:pPr>
                <a:spcBef>
                  <a:spcPct val="0"/>
                </a:spcBef>
                <a:buFontTx/>
                <a:buNone/>
              </a:pPr>
              <a:t>43</a:t>
            </a:fld>
            <a:endParaRPr lang="en-US" altLang="en-US" sz="1400" dirty="0"/>
          </a:p>
        </p:txBody>
      </p:sp>
      <p:pic>
        <p:nvPicPr>
          <p:cNvPr id="2" name="Picture 1"/>
          <p:cNvPicPr>
            <a:picLocks noChangeAspect="1"/>
          </p:cNvPicPr>
          <p:nvPr/>
        </p:nvPicPr>
        <p:blipFill>
          <a:blip r:embed="rId4"/>
          <a:stretch>
            <a:fillRect/>
          </a:stretch>
        </p:blipFill>
        <p:spPr>
          <a:xfrm>
            <a:off x="0" y="1333500"/>
            <a:ext cx="2466789" cy="374932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170"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180975"/>
            <a:ext cx="7489825" cy="6540500"/>
          </a:xfrm>
        </p:spPr>
      </p:pic>
      <p:sp>
        <p:nvSpPr>
          <p:cNvPr id="1351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4E1F08-508E-429A-A586-6D1CADB0E3D7}" type="slidenum">
              <a:rPr lang="en-US" altLang="en-US" sz="1400"/>
              <a:pPr>
                <a:spcBef>
                  <a:spcPct val="0"/>
                </a:spcBef>
                <a:buFontTx/>
                <a:buNone/>
              </a:pPr>
              <a:t>44</a:t>
            </a:fld>
            <a:endParaRPr lang="en-US" altLang="en-US" sz="1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9" y="1421972"/>
            <a:ext cx="12034961" cy="51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itle 1"/>
          <p:cNvSpPr>
            <a:spLocks noGrp="1"/>
          </p:cNvSpPr>
          <p:nvPr>
            <p:ph type="title"/>
          </p:nvPr>
        </p:nvSpPr>
        <p:spPr/>
        <p:txBody>
          <a:bodyPr/>
          <a:lstStyle/>
          <a:p>
            <a:r>
              <a:rPr lang="en-US" altLang="en-US" dirty="0"/>
              <a:t>Reverse speciation</a:t>
            </a:r>
          </a:p>
        </p:txBody>
      </p:sp>
      <p:sp>
        <p:nvSpPr>
          <p:cNvPr id="1402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F7A160-4EA1-44A1-9F89-E944934A7091}" type="slidenum">
              <a:rPr lang="en-US" altLang="en-US" sz="1400"/>
              <a:pPr>
                <a:spcBef>
                  <a:spcPct val="0"/>
                </a:spcBef>
                <a:buFontTx/>
                <a:buNone/>
              </a:pPr>
              <a:t>45</a:t>
            </a:fld>
            <a:endParaRPr lang="en-US" altLang="en-US"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194" name="Content Placeholder 2"/>
          <p:cNvSpPr>
            <a:spLocks noGrp="1"/>
          </p:cNvSpPr>
          <p:nvPr>
            <p:ph idx="1"/>
          </p:nvPr>
        </p:nvSpPr>
        <p:spPr>
          <a:xfrm>
            <a:off x="508001" y="1600201"/>
            <a:ext cx="9828214" cy="4525963"/>
          </a:xfrm>
        </p:spPr>
        <p:txBody>
          <a:bodyPr/>
          <a:lstStyle/>
          <a:p>
            <a:r>
              <a:rPr lang="en-US" altLang="en-US" sz="2800" dirty="0"/>
              <a:t>Adaptation that occurs quickly enough to prevent extinction due to maladaptation to a new environment is termed evolutionary rescue</a:t>
            </a:r>
          </a:p>
        </p:txBody>
      </p:sp>
      <p:sp>
        <p:nvSpPr>
          <p:cNvPr id="136195" name="Title 1"/>
          <p:cNvSpPr>
            <a:spLocks noGrp="1"/>
          </p:cNvSpPr>
          <p:nvPr>
            <p:ph type="title"/>
          </p:nvPr>
        </p:nvSpPr>
        <p:spPr>
          <a:solidFill>
            <a:schemeClr val="bg1"/>
          </a:solidFill>
        </p:spPr>
        <p:txBody>
          <a:bodyPr/>
          <a:lstStyle/>
          <a:p>
            <a:r>
              <a:rPr lang="en-US" altLang="en-US" dirty="0"/>
              <a:t>Evolutionary rescue</a:t>
            </a:r>
          </a:p>
        </p:txBody>
      </p:sp>
      <p:sp>
        <p:nvSpPr>
          <p:cNvPr id="136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03C19C-C01F-40C4-9C04-9EB852E7FF60}" type="slidenum">
              <a:rPr lang="en-US" altLang="en-US" sz="1400"/>
              <a:pPr>
                <a:spcBef>
                  <a:spcPct val="0"/>
                </a:spcBef>
                <a:buFontTx/>
                <a:buNone/>
              </a:pPr>
              <a:t>46</a:t>
            </a:fld>
            <a:endParaRPr lang="en-US" altLang="en-US" sz="1400" dirty="0"/>
          </a:p>
        </p:txBody>
      </p:sp>
      <p:pic>
        <p:nvPicPr>
          <p:cNvPr id="1361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36888"/>
            <a:ext cx="92583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281" y="274637"/>
            <a:ext cx="6954519" cy="61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p:cNvSpPr>
            <a:spLocks noGrp="1"/>
          </p:cNvSpPr>
          <p:nvPr>
            <p:ph type="title"/>
          </p:nvPr>
        </p:nvSpPr>
        <p:spPr>
          <a:xfrm>
            <a:off x="609600" y="274638"/>
            <a:ext cx="4424681" cy="1143000"/>
          </a:xfrm>
        </p:spPr>
        <p:txBody>
          <a:bodyPr/>
          <a:lstStyle/>
          <a:p>
            <a:r>
              <a:rPr lang="en-US" altLang="en-US" dirty="0"/>
              <a:t>Adaptive radiation</a:t>
            </a:r>
          </a:p>
        </p:txBody>
      </p:sp>
      <p:sp>
        <p:nvSpPr>
          <p:cNvPr id="94212" name="Content Placeholder 2"/>
          <p:cNvSpPr>
            <a:spLocks noGrp="1"/>
          </p:cNvSpPr>
          <p:nvPr>
            <p:ph idx="1"/>
          </p:nvPr>
        </p:nvSpPr>
        <p:spPr>
          <a:xfrm>
            <a:off x="136478" y="1600201"/>
            <a:ext cx="4638722" cy="4525963"/>
          </a:xfrm>
        </p:spPr>
        <p:txBody>
          <a:bodyPr/>
          <a:lstStyle/>
          <a:p>
            <a:r>
              <a:rPr lang="en-US" altLang="en-US" sz="2800" dirty="0"/>
              <a:t>Evolutionary divergence of members of a single phylogenetic lineage into a variety of different adaptive forms</a:t>
            </a:r>
          </a:p>
          <a:p>
            <a:endParaRPr lang="en-US" altLang="en-US" sz="2400" dirty="0"/>
          </a:p>
          <a:p>
            <a:pPr>
              <a:buFontTx/>
              <a:buNone/>
            </a:pPr>
            <a:endParaRPr lang="en-US" altLang="en-US" sz="2800" dirty="0"/>
          </a:p>
        </p:txBody>
      </p:sp>
      <p:sp>
        <p:nvSpPr>
          <p:cNvPr id="9421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FBA542-B17D-4CBC-B012-5D27DE6C82A3}" type="slidenum">
              <a:rPr lang="en-US" altLang="en-US" sz="1400"/>
              <a:pPr>
                <a:spcBef>
                  <a:spcPct val="0"/>
                </a:spcBef>
                <a:buFontTx/>
                <a:buNone/>
              </a:pPr>
              <a:t>47</a:t>
            </a:fld>
            <a:endParaRPr lang="en-US" altLang="en-US"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a:t>Canonical examples of adaptive radiation</a:t>
            </a:r>
          </a:p>
        </p:txBody>
      </p:sp>
      <p:sp>
        <p:nvSpPr>
          <p:cNvPr id="96259" name="Content Placeholder 2"/>
          <p:cNvSpPr>
            <a:spLocks noGrp="1"/>
          </p:cNvSpPr>
          <p:nvPr>
            <p:ph idx="1"/>
          </p:nvPr>
        </p:nvSpPr>
        <p:spPr>
          <a:xfrm>
            <a:off x="409433" y="1600201"/>
            <a:ext cx="5140467" cy="4525963"/>
          </a:xfrm>
        </p:spPr>
        <p:txBody>
          <a:bodyPr/>
          <a:lstStyle/>
          <a:p>
            <a:r>
              <a:rPr lang="en-US" altLang="en-US" dirty="0"/>
              <a:t>Darwin’s finches</a:t>
            </a:r>
          </a:p>
          <a:p>
            <a:r>
              <a:rPr lang="en-US" altLang="en-US" dirty="0"/>
              <a:t>Hawaiian honeycreepers</a:t>
            </a:r>
          </a:p>
          <a:p>
            <a:r>
              <a:rPr lang="en-US" altLang="en-US" dirty="0"/>
              <a:t>Cichlids of Africa</a:t>
            </a:r>
          </a:p>
          <a:p>
            <a:r>
              <a:rPr lang="en-US" altLang="en-US" dirty="0"/>
              <a:t>Marsupials of Australia</a:t>
            </a:r>
          </a:p>
          <a:p>
            <a:r>
              <a:rPr lang="en-US" altLang="en-US" dirty="0"/>
              <a:t>Anoles of the Caribbean islands</a:t>
            </a:r>
          </a:p>
          <a:p>
            <a:endParaRPr lang="en-US" altLang="en-US" dirty="0"/>
          </a:p>
        </p:txBody>
      </p:sp>
      <p:sp>
        <p:nvSpPr>
          <p:cNvPr id="962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03308E-AD49-4FCD-ACDD-1A301B1E7D4B}" type="slidenum">
              <a:rPr lang="en-US" altLang="en-US" sz="1400"/>
              <a:pPr>
                <a:spcBef>
                  <a:spcPct val="0"/>
                </a:spcBef>
                <a:buFontTx/>
                <a:buNone/>
              </a:pPr>
              <a:t>48</a:t>
            </a:fld>
            <a:endParaRPr lang="en-US" altLang="en-US" sz="1400" dirty="0"/>
          </a:p>
        </p:txBody>
      </p:sp>
      <p:pic>
        <p:nvPicPr>
          <p:cNvPr id="962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9900" y="1600200"/>
            <a:ext cx="5797612" cy="435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F42B-2622-05E0-19E8-471BD3FC1267}"/>
              </a:ext>
            </a:extLst>
          </p:cNvPr>
          <p:cNvSpPr>
            <a:spLocks noGrp="1"/>
          </p:cNvSpPr>
          <p:nvPr>
            <p:ph type="title"/>
          </p:nvPr>
        </p:nvSpPr>
        <p:spPr>
          <a:xfrm>
            <a:off x="245660" y="274638"/>
            <a:ext cx="11336740" cy="1143000"/>
          </a:xfrm>
        </p:spPr>
        <p:txBody>
          <a:bodyPr/>
          <a:lstStyle/>
          <a:p>
            <a:r>
              <a:rPr lang="en-US" dirty="0"/>
              <a:t>Adaptive radiation exemplifies divergent evolution</a:t>
            </a:r>
          </a:p>
        </p:txBody>
      </p:sp>
      <p:sp>
        <p:nvSpPr>
          <p:cNvPr id="3" name="Content Placeholder 2">
            <a:extLst>
              <a:ext uri="{FF2B5EF4-FFF2-40B4-BE49-F238E27FC236}">
                <a16:creationId xmlns:a16="http://schemas.microsoft.com/office/drawing/2014/main" id="{4D1881E4-43D9-3850-A630-CC77F994D556}"/>
              </a:ext>
            </a:extLst>
          </p:cNvPr>
          <p:cNvSpPr>
            <a:spLocks noGrp="1"/>
          </p:cNvSpPr>
          <p:nvPr>
            <p:ph idx="1"/>
          </p:nvPr>
        </p:nvSpPr>
        <p:spPr>
          <a:xfrm>
            <a:off x="609600" y="1600201"/>
            <a:ext cx="5286233" cy="4525963"/>
          </a:xfrm>
        </p:spPr>
        <p:txBody>
          <a:bodyPr/>
          <a:lstStyle/>
          <a:p>
            <a:r>
              <a:rPr lang="en-US" dirty="0"/>
              <a:t>Adaptive radiation is a form of  divergent evolution. </a:t>
            </a:r>
          </a:p>
          <a:p>
            <a:pPr lvl="1"/>
            <a:r>
              <a:rPr lang="en-US" dirty="0"/>
              <a:t>Cladogenesis – derivation of multiple species from a single ancestor</a:t>
            </a:r>
          </a:p>
          <a:p>
            <a:pPr lvl="1"/>
            <a:r>
              <a:rPr lang="en-US" dirty="0"/>
              <a:t>Anagenesis - the derivation of a single species from a single ancestor.</a:t>
            </a:r>
          </a:p>
        </p:txBody>
      </p:sp>
      <p:sp>
        <p:nvSpPr>
          <p:cNvPr id="4" name="Slide Number Placeholder 3">
            <a:extLst>
              <a:ext uri="{FF2B5EF4-FFF2-40B4-BE49-F238E27FC236}">
                <a16:creationId xmlns:a16="http://schemas.microsoft.com/office/drawing/2014/main" id="{E243D0DF-C084-8911-8A1C-CE18F8785187}"/>
              </a:ext>
            </a:extLst>
          </p:cNvPr>
          <p:cNvSpPr>
            <a:spLocks noGrp="1"/>
          </p:cNvSpPr>
          <p:nvPr>
            <p:ph type="sldNum" sz="quarter" idx="12"/>
          </p:nvPr>
        </p:nvSpPr>
        <p:spPr/>
        <p:txBody>
          <a:bodyPr/>
          <a:lstStyle/>
          <a:p>
            <a:pPr>
              <a:defRPr/>
            </a:pPr>
            <a:fld id="{5E5FF8DD-F2BA-419D-A7BE-E0F1A5A291AE}" type="slidenum">
              <a:rPr lang="en-US" altLang="en-US" smtClean="0"/>
              <a:pPr>
                <a:defRPr/>
              </a:pPr>
              <a:t>49</a:t>
            </a:fld>
            <a:endParaRPr lang="en-US" altLang="en-US" dirty="0"/>
          </a:p>
        </p:txBody>
      </p:sp>
      <p:pic>
        <p:nvPicPr>
          <p:cNvPr id="5" name="Picture 4" descr="http://chsweb.lr.k12.nj.us/mstanley/outlines/evolution/selection/seltyp2.gif">
            <a:extLst>
              <a:ext uri="{FF2B5EF4-FFF2-40B4-BE49-F238E27FC236}">
                <a16:creationId xmlns:a16="http://schemas.microsoft.com/office/drawing/2014/main" id="{AC259927-CE4D-138C-9648-9EC02D9C5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1549400"/>
            <a:ext cx="538162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722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4" descr="west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58112" y="1"/>
            <a:ext cx="8851392" cy="6863453"/>
          </a:xfrm>
        </p:spPr>
      </p:pic>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79EBF6-666D-4363-B91C-946B4CDD765C}" type="slidenum">
              <a:rPr lang="en-US" altLang="en-US" sz="1400"/>
              <a:pPr>
                <a:spcBef>
                  <a:spcPct val="0"/>
                </a:spcBef>
                <a:buFontTx/>
                <a:buNone/>
              </a:pPr>
              <a:t>5</a:t>
            </a:fld>
            <a:endParaRPr lang="en-US" altLang="en-US" sz="1400" dirty="0"/>
          </a:p>
        </p:txBody>
      </p:sp>
      <p:sp>
        <p:nvSpPr>
          <p:cNvPr id="27653" name="TextBox 4"/>
          <p:cNvSpPr txBox="1">
            <a:spLocks noChangeArrowheads="1"/>
          </p:cNvSpPr>
          <p:nvPr/>
        </p:nvSpPr>
        <p:spPr bwMode="auto">
          <a:xfrm>
            <a:off x="9512300" y="6115050"/>
            <a:ext cx="698500" cy="3683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1998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1DF091-5B68-4D7E-989B-CD238A540C27}" type="slidenum">
              <a:rPr lang="en-US" altLang="en-US" sz="1400"/>
              <a:pPr>
                <a:spcBef>
                  <a:spcPct val="0"/>
                </a:spcBef>
                <a:buFontTx/>
                <a:buNone/>
              </a:pPr>
              <a:t>50</a:t>
            </a:fld>
            <a:endParaRPr lang="en-US" altLang="en-US" sz="1400" dirty="0"/>
          </a:p>
        </p:txBody>
      </p:sp>
      <p:pic>
        <p:nvPicPr>
          <p:cNvPr id="1013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77836"/>
            <a:ext cx="5076163" cy="588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31A0B5B9-AE58-A669-926D-7E5B6B8069A8}"/>
              </a:ext>
            </a:extLst>
          </p:cNvPr>
          <p:cNvSpPr>
            <a:spLocks noGrp="1"/>
          </p:cNvSpPr>
          <p:nvPr>
            <p:ph idx="1"/>
          </p:nvPr>
        </p:nvSpPr>
        <p:spPr>
          <a:xfrm>
            <a:off x="295702" y="491648"/>
            <a:ext cx="5486400" cy="5214239"/>
          </a:xfrm>
        </p:spPr>
        <p:txBody>
          <a:bodyPr/>
          <a:lstStyle/>
          <a:p>
            <a:r>
              <a:rPr lang="en-US" dirty="0"/>
              <a:t>Cladogenesis increases richness (the number of taxa, like species richness)</a:t>
            </a:r>
          </a:p>
          <a:p>
            <a:r>
              <a:rPr lang="en-US" dirty="0"/>
              <a:t>Anagenesis does not increase richness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dirty="0"/>
              <a:t>Adaptive radiation</a:t>
            </a:r>
          </a:p>
        </p:txBody>
      </p:sp>
      <p:sp>
        <p:nvSpPr>
          <p:cNvPr id="100355" name="Content Placeholder 2"/>
          <p:cNvSpPr>
            <a:spLocks noGrp="1"/>
          </p:cNvSpPr>
          <p:nvPr>
            <p:ph idx="1"/>
          </p:nvPr>
        </p:nvSpPr>
        <p:spPr>
          <a:xfrm>
            <a:off x="609599" y="1600201"/>
            <a:ext cx="11004645" cy="4525963"/>
          </a:xfrm>
        </p:spPr>
        <p:txBody>
          <a:bodyPr/>
          <a:lstStyle/>
          <a:p>
            <a:r>
              <a:rPr lang="en-US" altLang="en-US" dirty="0"/>
              <a:t>Adaptive radiation arise because of ecological opportunity</a:t>
            </a:r>
          </a:p>
          <a:p>
            <a:pPr lvl="1"/>
            <a:r>
              <a:rPr lang="en-US" altLang="en-US" dirty="0"/>
              <a:t>Appearance of new resources</a:t>
            </a:r>
          </a:p>
          <a:p>
            <a:pPr lvl="1"/>
            <a:r>
              <a:rPr lang="en-US" altLang="en-US" dirty="0"/>
              <a:t>Extinction of species previously using resources</a:t>
            </a:r>
          </a:p>
          <a:p>
            <a:pPr lvl="1"/>
            <a:r>
              <a:rPr lang="en-US" altLang="en-US" dirty="0"/>
              <a:t>Colonization of area where resources not used</a:t>
            </a:r>
          </a:p>
          <a:p>
            <a:pPr lvl="1"/>
            <a:r>
              <a:rPr lang="en-US" altLang="en-US" dirty="0"/>
              <a:t>Evolution of a new trait that permits use of new resource</a:t>
            </a:r>
          </a:p>
        </p:txBody>
      </p:sp>
      <p:sp>
        <p:nvSpPr>
          <p:cNvPr id="1034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69B7DD-626A-4A68-BC9B-800021184336}" type="slidenum">
              <a:rPr lang="en-US" altLang="en-US" sz="1400"/>
              <a:pPr>
                <a:spcBef>
                  <a:spcPct val="0"/>
                </a:spcBef>
                <a:buFontTx/>
                <a:buNone/>
              </a:pPr>
              <a:t>51</a:t>
            </a:fld>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5">
                                            <p:txEl>
                                              <p:pRg st="1" end="1"/>
                                            </p:txEl>
                                          </p:spTgt>
                                        </p:tgtEl>
                                        <p:attrNameLst>
                                          <p:attrName>style.visibility</p:attrName>
                                        </p:attrNameLst>
                                      </p:cBhvr>
                                      <p:to>
                                        <p:strVal val="visible"/>
                                      </p:to>
                                    </p:set>
                                    <p:animEffect transition="in" filter="fade">
                                      <p:cBhvr>
                                        <p:cTn id="7" dur="500"/>
                                        <p:tgtEl>
                                          <p:spTgt spid="1003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0355">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003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4" name="Picture 4" descr="GEF2_zoom_af"/>
          <p:cNvPicPr>
            <a:picLocks noChangeAspect="1" noChangeArrowheads="1"/>
          </p:cNvPicPr>
          <p:nvPr/>
        </p:nvPicPr>
        <p:blipFill>
          <a:blip r:embed="rId3">
            <a:extLst>
              <a:ext uri="{28A0092B-C50C-407E-A947-70E740481C1C}">
                <a14:useLocalDpi xmlns:a14="http://schemas.microsoft.com/office/drawing/2010/main" val="0"/>
              </a:ext>
            </a:extLst>
          </a:blip>
          <a:srcRect l="7188" t="8710" r="5756" b="11499"/>
          <a:stretch>
            <a:fillRect/>
          </a:stretch>
        </p:blipFill>
        <p:spPr bwMode="auto">
          <a:xfrm>
            <a:off x="276344" y="1515705"/>
            <a:ext cx="7333610" cy="520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8"/>
          <p:cNvSpPr txBox="1">
            <a:spLocks noChangeArrowheads="1"/>
          </p:cNvSpPr>
          <p:nvPr/>
        </p:nvSpPr>
        <p:spPr bwMode="auto">
          <a:xfrm>
            <a:off x="2741613" y="5799139"/>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dirty="0"/>
          </a:p>
        </p:txBody>
      </p:sp>
      <p:sp>
        <p:nvSpPr>
          <p:cNvPr id="105476" name="Rectangle 10"/>
          <p:cNvSpPr>
            <a:spLocks noGrp="1" noChangeArrowheads="1"/>
          </p:cNvSpPr>
          <p:nvPr>
            <p:ph type="title"/>
          </p:nvPr>
        </p:nvSpPr>
        <p:spPr>
          <a:xfrm>
            <a:off x="145363" y="258762"/>
            <a:ext cx="7633648" cy="1143000"/>
          </a:xfrm>
        </p:spPr>
        <p:txBody>
          <a:bodyPr/>
          <a:lstStyle/>
          <a:p>
            <a:pPr eaLnBrk="1" hangingPunct="1"/>
            <a:r>
              <a:rPr lang="en-US" altLang="en-US" sz="4000" dirty="0"/>
              <a:t>Adaptive radiation of cichlid fish of the Rift Valley Lakes of East Africa</a:t>
            </a:r>
          </a:p>
        </p:txBody>
      </p:sp>
      <p:sp>
        <p:nvSpPr>
          <p:cNvPr id="1054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1AB880-89DF-4AB9-9120-7D3DC1BDD229}" type="slidenum">
              <a:rPr lang="en-US" altLang="en-US" sz="1400"/>
              <a:pPr>
                <a:spcBef>
                  <a:spcPct val="0"/>
                </a:spcBef>
                <a:buFontTx/>
                <a:buNone/>
              </a:pPr>
              <a:t>52</a:t>
            </a:fld>
            <a:endParaRPr lang="en-US" altLang="en-US" sz="1400" dirty="0"/>
          </a:p>
        </p:txBody>
      </p:sp>
      <p:pic>
        <p:nvPicPr>
          <p:cNvPr id="105478" name="Picture 5" descr="0262571218-f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660" y="258762"/>
            <a:ext cx="4225996" cy="608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66" y="0"/>
            <a:ext cx="10135506" cy="650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3FD5EB-E12B-45C0-891B-49F09C17BB40}" type="slidenum">
              <a:rPr lang="en-US" altLang="en-US" sz="1400"/>
              <a:pPr>
                <a:spcBef>
                  <a:spcPct val="0"/>
                </a:spcBef>
                <a:buFontTx/>
                <a:buNone/>
              </a:pPr>
              <a:t>53</a:t>
            </a:fld>
            <a:endParaRPr lang="en-US" altLang="en-US"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70114" y="273051"/>
            <a:ext cx="7883525" cy="4525963"/>
          </a:xfrm>
        </p:spPr>
      </p:pic>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BB9F17-71A5-4B25-8744-2E866A83D66E}" type="slidenum">
              <a:rPr lang="en-US" altLang="en-US" sz="1400"/>
              <a:pPr>
                <a:spcBef>
                  <a:spcPct val="0"/>
                </a:spcBef>
                <a:buFontTx/>
                <a:buNone/>
              </a:pPr>
              <a:t>54</a:t>
            </a:fld>
            <a:endParaRPr lang="en-US" altLang="en-US" sz="1400" dirty="0"/>
          </a:p>
        </p:txBody>
      </p:sp>
      <p:pic>
        <p:nvPicPr>
          <p:cNvPr id="109572" name="Picture 5"/>
          <p:cNvPicPr>
            <a:picLocks noChangeAspect="1"/>
          </p:cNvPicPr>
          <p:nvPr/>
        </p:nvPicPr>
        <p:blipFill>
          <a:blip r:embed="rId4">
            <a:extLst>
              <a:ext uri="{28A0092B-C50C-407E-A947-70E740481C1C}">
                <a14:useLocalDpi xmlns:a14="http://schemas.microsoft.com/office/drawing/2010/main" val="0"/>
              </a:ext>
            </a:extLst>
          </a:blip>
          <a:srcRect l="2995" t="5650" b="5190"/>
          <a:stretch>
            <a:fillRect/>
          </a:stretch>
        </p:blipFill>
        <p:spPr bwMode="auto">
          <a:xfrm>
            <a:off x="2260600" y="4983164"/>
            <a:ext cx="294798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894A0-C493-4B12-A682-D7724C8F0E8E}" type="slidenum">
              <a:rPr lang="en-US" altLang="en-US" sz="1400"/>
              <a:pPr>
                <a:spcBef>
                  <a:spcPct val="0"/>
                </a:spcBef>
                <a:buFontTx/>
                <a:buNone/>
              </a:pPr>
              <a:t>55</a:t>
            </a:fld>
            <a:endParaRPr lang="en-US" altLang="en-US" sz="1400" dirty="0"/>
          </a:p>
        </p:txBody>
      </p:sp>
      <p:pic>
        <p:nvPicPr>
          <p:cNvPr id="1116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1364"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666" name="Picture 2" descr="C:\Users\JAS\Desktop\cichlid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19" y="1078173"/>
            <a:ext cx="7535895" cy="413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p:cNvPicPr>
            <a:picLocks noChangeAspect="1" noChangeArrowheads="1"/>
          </p:cNvPicPr>
          <p:nvPr/>
        </p:nvPicPr>
        <p:blipFill>
          <a:blip r:embed="rId4">
            <a:extLst>
              <a:ext uri="{28A0092B-C50C-407E-A947-70E740481C1C}">
                <a14:useLocalDpi xmlns:a14="http://schemas.microsoft.com/office/drawing/2010/main" val="0"/>
              </a:ext>
            </a:extLst>
          </a:blip>
          <a:srcRect b="3923"/>
          <a:stretch>
            <a:fillRect/>
          </a:stretch>
        </p:blipFill>
        <p:spPr bwMode="auto">
          <a:xfrm>
            <a:off x="8035000" y="1078173"/>
            <a:ext cx="3938909" cy="401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143E76-E8C2-449C-8676-BBBF0DDF64B2}" type="slidenum">
              <a:rPr lang="en-US" altLang="en-US" sz="1400"/>
              <a:pPr>
                <a:spcBef>
                  <a:spcPct val="0"/>
                </a:spcBef>
                <a:buFontTx/>
                <a:buNone/>
              </a:pPr>
              <a:t>56</a:t>
            </a:fld>
            <a:endParaRPr lang="en-US" altLang="en-US" sz="1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dirty="0"/>
              <a:t>Three different outcomes of adaptive radiations</a:t>
            </a:r>
          </a:p>
        </p:txBody>
      </p:sp>
      <p:sp>
        <p:nvSpPr>
          <p:cNvPr id="1167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C2A25F-1A9B-4B21-A6A8-784787700846}" type="slidenum">
              <a:rPr lang="en-US" altLang="en-US" sz="1400"/>
              <a:pPr>
                <a:spcBef>
                  <a:spcPct val="0"/>
                </a:spcBef>
                <a:buFontTx/>
                <a:buNone/>
              </a:pPr>
              <a:t>57</a:t>
            </a:fld>
            <a:endParaRPr lang="en-US" altLang="en-US" sz="1400" dirty="0"/>
          </a:p>
        </p:txBody>
      </p:sp>
      <p:pic>
        <p:nvPicPr>
          <p:cNvPr id="2" name="Picture 1" descr="http://chsweb.lr.k12.nj.us/mstanley/outlines/evolution/selection/seltyp2.gif">
            <a:extLst>
              <a:ext uri="{FF2B5EF4-FFF2-40B4-BE49-F238E27FC236}">
                <a16:creationId xmlns:a16="http://schemas.microsoft.com/office/drawing/2014/main" id="{1CC0C15F-9012-E12E-EB09-A4DA88DB8B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611850"/>
            <a:ext cx="3974729" cy="381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ichlids">
            <a:extLst>
              <a:ext uri="{FF2B5EF4-FFF2-40B4-BE49-F238E27FC236}">
                <a16:creationId xmlns:a16="http://schemas.microsoft.com/office/drawing/2014/main" id="{67B7FECA-55FA-18EB-B30A-4DB184EF94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
          <a:stretch/>
        </p:blipFill>
        <p:spPr bwMode="auto">
          <a:xfrm>
            <a:off x="3974729" y="1719618"/>
            <a:ext cx="4104746" cy="389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Documents and Settings\Jon Anthony Stallins\Desktop\marsupials.gif">
            <a:extLst>
              <a:ext uri="{FF2B5EF4-FFF2-40B4-BE49-F238E27FC236}">
                <a16:creationId xmlns:a16="http://schemas.microsoft.com/office/drawing/2014/main" id="{9693F60C-C185-55D0-1610-DF3B5F1A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475" y="1690325"/>
            <a:ext cx="4139278" cy="381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3" descr="C:\Documents and Settings\Jon Anthony Stallins\Desktop\marsupial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75" y="213152"/>
            <a:ext cx="6668212" cy="61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DE066B-EA5A-4124-9793-051A46E629E8}" type="slidenum">
              <a:rPr lang="en-US" altLang="en-US" sz="1400"/>
              <a:pPr>
                <a:spcBef>
                  <a:spcPct val="0"/>
                </a:spcBef>
                <a:buFontTx/>
                <a:buNone/>
              </a:pPr>
              <a:t>58</a:t>
            </a:fld>
            <a:endParaRPr lang="en-US" altLang="en-US" sz="1400" dirty="0"/>
          </a:p>
        </p:txBody>
      </p:sp>
      <p:sp>
        <p:nvSpPr>
          <p:cNvPr id="4" name="Title 1"/>
          <p:cNvSpPr>
            <a:spLocks noGrp="1"/>
          </p:cNvSpPr>
          <p:nvPr>
            <p:ph type="title"/>
          </p:nvPr>
        </p:nvSpPr>
        <p:spPr>
          <a:xfrm>
            <a:off x="7432486" y="491045"/>
            <a:ext cx="4331883" cy="1143000"/>
          </a:xfrm>
        </p:spPr>
        <p:txBody>
          <a:bodyPr/>
          <a:lstStyle/>
          <a:p>
            <a:r>
              <a:rPr lang="en-US" altLang="en-US" dirty="0"/>
              <a:t>Convergent evolution</a:t>
            </a:r>
          </a:p>
        </p:txBody>
      </p:sp>
      <p:sp>
        <p:nvSpPr>
          <p:cNvPr id="3" name="Content Placeholder 2">
            <a:extLst>
              <a:ext uri="{FF2B5EF4-FFF2-40B4-BE49-F238E27FC236}">
                <a16:creationId xmlns:a16="http://schemas.microsoft.com/office/drawing/2014/main" id="{99416481-3A15-0E80-6406-32C764F8E214}"/>
              </a:ext>
            </a:extLst>
          </p:cNvPr>
          <p:cNvSpPr>
            <a:spLocks noGrp="1"/>
          </p:cNvSpPr>
          <p:nvPr>
            <p:ph idx="1"/>
          </p:nvPr>
        </p:nvSpPr>
        <p:spPr>
          <a:xfrm>
            <a:off x="7623555" y="2094387"/>
            <a:ext cx="4331883" cy="4525962"/>
          </a:xfrm>
        </p:spPr>
        <p:txBody>
          <a:bodyPr/>
          <a:lstStyle/>
          <a:p>
            <a:r>
              <a:rPr lang="en-US" altLang="en-US" sz="2800" dirty="0"/>
              <a:t>Produces similar phenotypes (S) but distantly related genetically (A and T)</a:t>
            </a:r>
          </a:p>
        </p:txBody>
      </p:sp>
      <p:pic>
        <p:nvPicPr>
          <p:cNvPr id="5" name="Picture 8" descr="http://www.conservapedia.com/images/9/9b/Evolutionary_trends.jpg">
            <a:extLst>
              <a:ext uri="{FF2B5EF4-FFF2-40B4-BE49-F238E27FC236}">
                <a16:creationId xmlns:a16="http://schemas.microsoft.com/office/drawing/2014/main" id="{5898E5BE-A207-565B-E8FE-2968FFA40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84"/>
          <a:stretch/>
        </p:blipFill>
        <p:spPr bwMode="auto">
          <a:xfrm>
            <a:off x="8546532" y="4280516"/>
            <a:ext cx="1828931" cy="196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2" descr="http://blogs.discovermagazine.com/notrocketscience/files/2010/01/echolocation_in_bats_and_whales_based_on_same_changes_to_sam/Prestin-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1" y="373064"/>
            <a:ext cx="5280025"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7FFD59-D5E3-4995-B331-CAC3B3866D76}" type="slidenum">
              <a:rPr lang="en-US" altLang="en-US" sz="1400"/>
              <a:pPr>
                <a:spcBef>
                  <a:spcPct val="0"/>
                </a:spcBef>
                <a:buFontTx/>
                <a:buNone/>
              </a:pPr>
              <a:t>59</a:t>
            </a:fld>
            <a:endParaRPr lang="en-US" alt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7EB4-6EB3-7295-889C-B20B38CFAD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51CE13-63F3-6A6A-5E1B-43AF795BF63E}"/>
              </a:ext>
            </a:extLst>
          </p:cNvPr>
          <p:cNvSpPr>
            <a:spLocks noGrp="1"/>
          </p:cNvSpPr>
          <p:nvPr>
            <p:ph idx="1"/>
          </p:nvPr>
        </p:nvSpPr>
        <p:spPr>
          <a:xfrm>
            <a:off x="0" y="636683"/>
            <a:ext cx="4338919" cy="5489482"/>
          </a:xfrm>
        </p:spPr>
        <p:txBody>
          <a:bodyPr/>
          <a:lstStyle/>
          <a:p>
            <a:r>
              <a:rPr lang="en-US" sz="2400" dirty="0"/>
              <a:t>CAM plants are highly water-efficient but may have lower overall rates of photosynthesis compared to C4 plants</a:t>
            </a:r>
          </a:p>
          <a:p>
            <a:r>
              <a:rPr lang="en-US" sz="2400" dirty="0"/>
              <a:t>Purslane possesses C4 and CAM photosynthetic pathways which allows it to be both highly productive and also very drought tolerant</a:t>
            </a:r>
          </a:p>
          <a:p>
            <a:r>
              <a:rPr lang="en-US" sz="2400" dirty="0"/>
              <a:t>C4 and CAM activity operate in the same cells, with products of CAM reactions being processed by the C4 pathway.</a:t>
            </a:r>
          </a:p>
        </p:txBody>
      </p:sp>
      <p:sp>
        <p:nvSpPr>
          <p:cNvPr id="4" name="Slide Number Placeholder 3">
            <a:extLst>
              <a:ext uri="{FF2B5EF4-FFF2-40B4-BE49-F238E27FC236}">
                <a16:creationId xmlns:a16="http://schemas.microsoft.com/office/drawing/2014/main" id="{B01FF839-CD1A-3613-2D20-1CFA23F3AB1E}"/>
              </a:ext>
            </a:extLst>
          </p:cNvPr>
          <p:cNvSpPr>
            <a:spLocks noGrp="1"/>
          </p:cNvSpPr>
          <p:nvPr>
            <p:ph type="sldNum" sz="quarter" idx="12"/>
          </p:nvPr>
        </p:nvSpPr>
        <p:spPr/>
        <p:txBody>
          <a:bodyPr/>
          <a:lstStyle/>
          <a:p>
            <a:pPr>
              <a:defRPr/>
            </a:pPr>
            <a:fld id="{5E5FF8DD-F2BA-419D-A7BE-E0F1A5A291AE}" type="slidenum">
              <a:rPr lang="en-US" altLang="en-US" smtClean="0"/>
              <a:pPr>
                <a:defRPr/>
              </a:pPr>
              <a:t>6</a:t>
            </a:fld>
            <a:endParaRPr lang="en-US" altLang="en-US" dirty="0"/>
          </a:p>
        </p:txBody>
      </p:sp>
      <p:pic>
        <p:nvPicPr>
          <p:cNvPr id="6" name="Picture 5" descr="Close-up of a plant with green leaves&#10;&#10;Description automatically generated">
            <a:extLst>
              <a:ext uri="{FF2B5EF4-FFF2-40B4-BE49-F238E27FC236}">
                <a16:creationId xmlns:a16="http://schemas.microsoft.com/office/drawing/2014/main" id="{D8AE895A-78C0-EE77-164A-5D4B47B5F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919" y="636683"/>
            <a:ext cx="7620000" cy="5438775"/>
          </a:xfrm>
          <a:prstGeom prst="rect">
            <a:avLst/>
          </a:prstGeom>
        </p:spPr>
      </p:pic>
    </p:spTree>
    <p:extLst>
      <p:ext uri="{BB962C8B-B14F-4D97-AF65-F5344CB8AC3E}">
        <p14:creationId xmlns:p14="http://schemas.microsoft.com/office/powerpoint/2010/main" val="543625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CADA7F-8468-45CB-8597-D19B75C604CD}" type="slidenum">
              <a:rPr lang="en-US" altLang="en-US" sz="1400"/>
              <a:pPr>
                <a:spcBef>
                  <a:spcPct val="0"/>
                </a:spcBef>
                <a:buFontTx/>
                <a:buNone/>
              </a:pPr>
              <a:t>60</a:t>
            </a:fld>
            <a:endParaRPr lang="en-US" altLang="en-US" sz="1400" dirty="0"/>
          </a:p>
        </p:txBody>
      </p:sp>
      <p:pic>
        <p:nvPicPr>
          <p:cNvPr id="3" name="Picture 2" descr="A map of the world&#10;&#10;Description automatically generated">
            <a:extLst>
              <a:ext uri="{FF2B5EF4-FFF2-40B4-BE49-F238E27FC236}">
                <a16:creationId xmlns:a16="http://schemas.microsoft.com/office/drawing/2014/main" id="{020A1B7F-AD47-95C9-B527-174A55E44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771525"/>
            <a:ext cx="10477500" cy="531495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3" descr="chapar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317500"/>
            <a:ext cx="415925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4" descr="http://upload.wikimedia.org/wikipedia/commons/8/8e/Leucospermum_cordifolium_in_CT_Fynb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5" y="3175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6925" y="3490914"/>
            <a:ext cx="46482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Box 3"/>
          <p:cNvSpPr txBox="1">
            <a:spLocks noChangeArrowheads="1"/>
          </p:cNvSpPr>
          <p:nvPr/>
        </p:nvSpPr>
        <p:spPr bwMode="auto">
          <a:xfrm>
            <a:off x="6184900" y="2917825"/>
            <a:ext cx="4032250"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Fynbos, southwest South Africa coast</a:t>
            </a:r>
          </a:p>
        </p:txBody>
      </p:sp>
      <p:sp>
        <p:nvSpPr>
          <p:cNvPr id="124934" name="TextBox 6"/>
          <p:cNvSpPr txBox="1">
            <a:spLocks noChangeArrowheads="1"/>
          </p:cNvSpPr>
          <p:nvPr/>
        </p:nvSpPr>
        <p:spPr bwMode="auto">
          <a:xfrm>
            <a:off x="6184901" y="6088064"/>
            <a:ext cx="2466975" cy="36988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Mattoral, coastal Chile</a:t>
            </a:r>
          </a:p>
        </p:txBody>
      </p:sp>
      <p:sp>
        <p:nvSpPr>
          <p:cNvPr id="124935" name="TextBox 7"/>
          <p:cNvSpPr txBox="1">
            <a:spLocks noChangeArrowheads="1"/>
          </p:cNvSpPr>
          <p:nvPr/>
        </p:nvSpPr>
        <p:spPr bwMode="auto">
          <a:xfrm>
            <a:off x="2882900" y="6088064"/>
            <a:ext cx="2840038" cy="36988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Chaparral, California USA</a:t>
            </a:r>
          </a:p>
        </p:txBody>
      </p:sp>
      <p:sp>
        <p:nvSpPr>
          <p:cNvPr id="1249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D090B8-6DD3-4432-B57B-EAD86D5323B6}" type="slidenum">
              <a:rPr lang="en-US" altLang="en-US" sz="1400"/>
              <a:pPr>
                <a:spcBef>
                  <a:spcPct val="0"/>
                </a:spcBef>
                <a:buFontTx/>
                <a:buNone/>
              </a:pPr>
              <a:t>61</a:t>
            </a:fld>
            <a:endParaRPr lang="en-US" altLang="en-US" sz="1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Title 1"/>
          <p:cNvSpPr>
            <a:spLocks noGrp="1"/>
          </p:cNvSpPr>
          <p:nvPr>
            <p:ph type="title"/>
          </p:nvPr>
        </p:nvSpPr>
        <p:spPr>
          <a:xfrm>
            <a:off x="5882184" y="274638"/>
            <a:ext cx="5700216" cy="1143000"/>
          </a:xfrm>
        </p:spPr>
        <p:txBody>
          <a:bodyPr/>
          <a:lstStyle/>
          <a:p>
            <a:r>
              <a:rPr lang="en-US" altLang="en-US" dirty="0"/>
              <a:t>Parallel evolution</a:t>
            </a:r>
          </a:p>
        </p:txBody>
      </p:sp>
      <p:sp>
        <p:nvSpPr>
          <p:cNvPr id="1177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86BA8D-B453-4FD2-9306-4E6AE66D3F17}" type="slidenum">
              <a:rPr lang="en-US" altLang="en-US" sz="1400"/>
              <a:pPr>
                <a:spcBef>
                  <a:spcPct val="0"/>
                </a:spcBef>
                <a:buFontTx/>
                <a:buNone/>
              </a:pPr>
              <a:t>62</a:t>
            </a:fld>
            <a:endParaRPr lang="en-US" altLang="en-US" sz="1400" dirty="0"/>
          </a:p>
        </p:txBody>
      </p:sp>
      <p:pic>
        <p:nvPicPr>
          <p:cNvPr id="117764" name="Picture 6" descr="cichlids"/>
          <p:cNvPicPr>
            <a:picLocks noChangeAspect="1" noChangeArrowheads="1"/>
          </p:cNvPicPr>
          <p:nvPr/>
        </p:nvPicPr>
        <p:blipFill>
          <a:blip r:embed="rId3">
            <a:extLst>
              <a:ext uri="{28A0092B-C50C-407E-A947-70E740481C1C}">
                <a14:useLocalDpi xmlns:a14="http://schemas.microsoft.com/office/drawing/2010/main" val="0"/>
              </a:ext>
            </a:extLst>
          </a:blip>
          <a:srcRect r="-15625"/>
          <a:stretch>
            <a:fillRect/>
          </a:stretch>
        </p:blipFill>
        <p:spPr bwMode="auto">
          <a:xfrm>
            <a:off x="360410" y="377825"/>
            <a:ext cx="704769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1D2C7F2-3CAC-5276-CE6F-9E5F02D5AB10}"/>
              </a:ext>
            </a:extLst>
          </p:cNvPr>
          <p:cNvSpPr txBox="1">
            <a:spLocks/>
          </p:cNvSpPr>
          <p:nvPr/>
        </p:nvSpPr>
        <p:spPr bwMode="auto">
          <a:xfrm>
            <a:off x="7260608" y="1630363"/>
            <a:ext cx="47221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a:t>A degree of genetic relatedness at (A) that leads to similar phenotypes (S)</a:t>
            </a:r>
          </a:p>
        </p:txBody>
      </p:sp>
      <p:pic>
        <p:nvPicPr>
          <p:cNvPr id="5" name="Picture 8" descr="http://www.conservapedia.com/images/9/9b/Evolutionary_trends.jpg">
            <a:extLst>
              <a:ext uri="{FF2B5EF4-FFF2-40B4-BE49-F238E27FC236}">
                <a16:creationId xmlns:a16="http://schemas.microsoft.com/office/drawing/2014/main" id="{B25DD8B0-7CDA-3544-5D89-223ECCF5A3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54" r="30146"/>
          <a:stretch/>
        </p:blipFill>
        <p:spPr bwMode="auto">
          <a:xfrm>
            <a:off x="7617387" y="3429000"/>
            <a:ext cx="2542613" cy="23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43D0DF-C084-8911-8A1C-CE18F8785187}"/>
              </a:ext>
            </a:extLst>
          </p:cNvPr>
          <p:cNvSpPr>
            <a:spLocks noGrp="1"/>
          </p:cNvSpPr>
          <p:nvPr>
            <p:ph type="sldNum" sz="quarter" idx="12"/>
          </p:nvPr>
        </p:nvSpPr>
        <p:spPr/>
        <p:txBody>
          <a:bodyPr/>
          <a:lstStyle/>
          <a:p>
            <a:pPr>
              <a:defRPr/>
            </a:pPr>
            <a:fld id="{5E5FF8DD-F2BA-419D-A7BE-E0F1A5A291AE}" type="slidenum">
              <a:rPr lang="en-US" altLang="en-US" smtClean="0"/>
              <a:pPr>
                <a:defRPr/>
              </a:pPr>
              <a:t>63</a:t>
            </a:fld>
            <a:endParaRPr lang="en-US" altLang="en-US" dirty="0"/>
          </a:p>
        </p:txBody>
      </p:sp>
      <p:pic>
        <p:nvPicPr>
          <p:cNvPr id="5" name="Picture 4" descr="http://chsweb.lr.k12.nj.us/mstanley/outlines/evolution/selection/seltyp2.gif">
            <a:extLst>
              <a:ext uri="{FF2B5EF4-FFF2-40B4-BE49-F238E27FC236}">
                <a16:creationId xmlns:a16="http://schemas.microsoft.com/office/drawing/2014/main" id="{AC259927-CE4D-138C-9648-9EC02D9C5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275" y="260990"/>
            <a:ext cx="6610065" cy="635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A10D715-4DC2-78BD-869A-93C88B99D172}"/>
              </a:ext>
            </a:extLst>
          </p:cNvPr>
          <p:cNvSpPr txBox="1">
            <a:spLocks/>
          </p:cNvSpPr>
          <p:nvPr/>
        </p:nvSpPr>
        <p:spPr bwMode="auto">
          <a:xfrm>
            <a:off x="245660" y="260990"/>
            <a:ext cx="5254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Divergent evolution</a:t>
            </a:r>
          </a:p>
        </p:txBody>
      </p:sp>
      <p:sp>
        <p:nvSpPr>
          <p:cNvPr id="9" name="Content Placeholder 2">
            <a:extLst>
              <a:ext uri="{FF2B5EF4-FFF2-40B4-BE49-F238E27FC236}">
                <a16:creationId xmlns:a16="http://schemas.microsoft.com/office/drawing/2014/main" id="{546157B0-FEAD-AD71-72DD-2868BDCCC9AF}"/>
              </a:ext>
            </a:extLst>
          </p:cNvPr>
          <p:cNvSpPr>
            <a:spLocks noGrp="1"/>
          </p:cNvSpPr>
          <p:nvPr>
            <p:ph idx="1"/>
          </p:nvPr>
        </p:nvSpPr>
        <p:spPr>
          <a:xfrm>
            <a:off x="436729" y="1630363"/>
            <a:ext cx="4503762" cy="4525962"/>
          </a:xfrm>
        </p:spPr>
        <p:txBody>
          <a:bodyPr/>
          <a:lstStyle/>
          <a:p>
            <a:r>
              <a:rPr lang="en-US" altLang="en-US" sz="2800" dirty="0"/>
              <a:t>Produces different phenotypes (S and T), and originally closely related genetically when opportunity for radiation occurred (A)</a:t>
            </a:r>
          </a:p>
        </p:txBody>
      </p:sp>
      <p:pic>
        <p:nvPicPr>
          <p:cNvPr id="11" name="Picture 8" descr="http://www.conservapedia.com/images/9/9b/Evolutionary_trends.jpg">
            <a:extLst>
              <a:ext uri="{FF2B5EF4-FFF2-40B4-BE49-F238E27FC236}">
                <a16:creationId xmlns:a16="http://schemas.microsoft.com/office/drawing/2014/main" id="{D5D1E553-982A-B2C1-903A-D37E8E988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 r="64923"/>
          <a:stretch/>
        </p:blipFill>
        <p:spPr bwMode="auto">
          <a:xfrm>
            <a:off x="1801505" y="4417989"/>
            <a:ext cx="1978925" cy="196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5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274638"/>
            <a:ext cx="6235700" cy="1143000"/>
          </a:xfrm>
        </p:spPr>
        <p:txBody>
          <a:bodyPr/>
          <a:lstStyle/>
          <a:p>
            <a:pPr eaLnBrk="1" hangingPunct="1"/>
            <a:r>
              <a:rPr lang="en-US" altLang="en-US" sz="4000" dirty="0"/>
              <a:t>Natural selection</a:t>
            </a:r>
          </a:p>
        </p:txBody>
      </p:sp>
      <p:sp>
        <p:nvSpPr>
          <p:cNvPr id="29699" name="Rectangle 3"/>
          <p:cNvSpPr>
            <a:spLocks noGrp="1" noChangeArrowheads="1"/>
          </p:cNvSpPr>
          <p:nvPr>
            <p:ph type="body" idx="1"/>
          </p:nvPr>
        </p:nvSpPr>
        <p:spPr>
          <a:xfrm>
            <a:off x="317501" y="1417638"/>
            <a:ext cx="6970714" cy="4525962"/>
          </a:xfrm>
        </p:spPr>
        <p:txBody>
          <a:bodyPr/>
          <a:lstStyle/>
          <a:p>
            <a:pPr marL="628650" indent="-514350" eaLnBrk="1" hangingPunct="1">
              <a:lnSpc>
                <a:spcPct val="90000"/>
              </a:lnSpc>
              <a:buFontTx/>
              <a:buAutoNum type="arabicPeriod"/>
            </a:pPr>
            <a:r>
              <a:rPr lang="en-US" altLang="en-US" sz="2600" dirty="0">
                <a:latin typeface="Calibri Light" panose="020F0302020204030204" pitchFamily="34" charset="0"/>
              </a:rPr>
              <a:t>Natural selection is the non-random process thru which biological traits become more or less common in a population as a result of differential reproduction </a:t>
            </a:r>
          </a:p>
          <a:p>
            <a:pPr marL="628650" indent="-514350" eaLnBrk="1" hangingPunct="1">
              <a:lnSpc>
                <a:spcPct val="90000"/>
              </a:lnSpc>
              <a:buFontTx/>
              <a:buAutoNum type="arabicPeriod"/>
            </a:pPr>
            <a:r>
              <a:rPr lang="en-US" altLang="en-US" sz="2600" dirty="0">
                <a:latin typeface="Calibri Light" panose="020F0302020204030204" pitchFamily="34" charset="0"/>
              </a:rPr>
              <a:t>Natural selection can cause genotypes to vary but </a:t>
            </a:r>
            <a:r>
              <a:rPr lang="en-US" altLang="en-US" sz="2600" b="1" dirty="0">
                <a:latin typeface="Calibri Light" panose="020F0302020204030204" pitchFamily="34" charset="0"/>
              </a:rPr>
              <a:t>not result </a:t>
            </a:r>
            <a:r>
              <a:rPr lang="en-US" altLang="en-US" sz="2600" dirty="0">
                <a:latin typeface="Calibri Light" panose="020F0302020204030204" pitchFamily="34" charset="0"/>
              </a:rPr>
              <a:t>in a new species (speciation)</a:t>
            </a:r>
          </a:p>
          <a:p>
            <a:pPr marL="628650" indent="-514350" eaLnBrk="1" hangingPunct="1">
              <a:lnSpc>
                <a:spcPct val="90000"/>
              </a:lnSpc>
              <a:buFontTx/>
              <a:buAutoNum type="arabicPeriod"/>
            </a:pPr>
            <a:r>
              <a:rPr lang="en-US" altLang="en-US" sz="2600" dirty="0">
                <a:latin typeface="Calibri Light" panose="020F0302020204030204" pitchFamily="34" charset="0"/>
              </a:rPr>
              <a:t>Natural selection is </a:t>
            </a:r>
            <a:r>
              <a:rPr lang="en-US" altLang="en-US" sz="2600" b="1" dirty="0">
                <a:latin typeface="Calibri Light" panose="020F0302020204030204" pitchFamily="34" charset="0"/>
              </a:rPr>
              <a:t>not</a:t>
            </a:r>
            <a:r>
              <a:rPr lang="en-US" altLang="en-US" sz="2600" dirty="0">
                <a:latin typeface="Calibri Light" panose="020F0302020204030204" pitchFamily="34" charset="0"/>
              </a:rPr>
              <a:t> necessarily the emergence of new species, but it can be.</a:t>
            </a:r>
          </a:p>
          <a:p>
            <a:pPr marL="628650" indent="-514350" eaLnBrk="1" hangingPunct="1">
              <a:lnSpc>
                <a:spcPct val="90000"/>
              </a:lnSpc>
              <a:buFontTx/>
              <a:buAutoNum type="arabicPeriod"/>
            </a:pPr>
            <a:r>
              <a:rPr lang="en-US" altLang="en-US" sz="2600" dirty="0">
                <a:latin typeface="Calibri Light" panose="020F0302020204030204" pitchFamily="34" charset="0"/>
              </a:rPr>
              <a:t>The traditional view is that a genotype produces a trait. Natural selection works on genotypes by selecting the more adaptive trait. </a:t>
            </a:r>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EF7B8A-7C16-4441-A032-5DB6741A9D66}" type="slidenum">
              <a:rPr lang="en-US" altLang="en-US" sz="1400"/>
              <a:pPr>
                <a:spcBef>
                  <a:spcPct val="0"/>
                </a:spcBef>
                <a:buFontTx/>
                <a:buNone/>
              </a:pPr>
              <a:t>7</a:t>
            </a:fld>
            <a:endParaRPr lang="en-US" altLang="en-US" sz="1400" dirty="0"/>
          </a:p>
        </p:txBody>
      </p:sp>
      <p:pic>
        <p:nvPicPr>
          <p:cNvPr id="297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4342" y="4652712"/>
            <a:ext cx="374840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2578" y="2611187"/>
            <a:ext cx="3641722" cy="222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0846" y="274638"/>
            <a:ext cx="3405185" cy="22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52975"/>
          <a:stretch/>
        </p:blipFill>
        <p:spPr bwMode="auto">
          <a:xfrm>
            <a:off x="5786438" y="1965737"/>
            <a:ext cx="5776930" cy="475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6223" b="52281"/>
          <a:stretch/>
        </p:blipFill>
        <p:spPr>
          <a:xfrm>
            <a:off x="368300" y="1965737"/>
            <a:ext cx="5338768" cy="4755737"/>
          </a:xfrm>
        </p:spPr>
      </p:pic>
      <p:sp>
        <p:nvSpPr>
          <p:cNvPr id="33798" name="Title 1"/>
          <p:cNvSpPr>
            <a:spLocks noGrp="1"/>
          </p:cNvSpPr>
          <p:nvPr>
            <p:ph type="title"/>
          </p:nvPr>
        </p:nvSpPr>
        <p:spPr>
          <a:xfrm>
            <a:off x="177801" y="523875"/>
            <a:ext cx="6977064" cy="1143000"/>
          </a:xfrm>
        </p:spPr>
        <p:txBody>
          <a:bodyPr/>
          <a:lstStyle/>
          <a:p>
            <a:r>
              <a:rPr lang="en-US" altLang="en-US" dirty="0"/>
              <a:t>The peppered moth and industrial melanism</a:t>
            </a:r>
          </a:p>
        </p:txBody>
      </p:sp>
      <p:sp>
        <p:nvSpPr>
          <p:cNvPr id="337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64B436-7262-4BA7-935F-517D455EA4CB}" type="slidenum">
              <a:rPr lang="en-US" altLang="en-US" sz="1400"/>
              <a:pPr>
                <a:spcBef>
                  <a:spcPct val="0"/>
                </a:spcBef>
                <a:buFontTx/>
                <a:buNone/>
              </a:pPr>
              <a:t>8</a:t>
            </a:fld>
            <a:endParaRPr lang="en-US" altLang="en-US" sz="1400" dirty="0"/>
          </a:p>
        </p:txBody>
      </p:sp>
      <p:sp>
        <p:nvSpPr>
          <p:cNvPr id="33800" name="Rectangle 1"/>
          <p:cNvSpPr>
            <a:spLocks noChangeArrowheads="1"/>
          </p:cNvSpPr>
          <p:nvPr/>
        </p:nvSpPr>
        <p:spPr bwMode="auto">
          <a:xfrm>
            <a:off x="7408863" y="466725"/>
            <a:ext cx="31369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Is this natural selection? </a:t>
            </a:r>
            <a:r>
              <a:rPr lang="en-US" altLang="en-US" sz="1800" b="1" dirty="0"/>
              <a:t>Yes</a:t>
            </a:r>
          </a:p>
          <a:p>
            <a:pPr>
              <a:spcBef>
                <a:spcPct val="0"/>
              </a:spcBef>
              <a:buFontTx/>
              <a:buNone/>
            </a:pPr>
            <a:r>
              <a:rPr lang="en-US" altLang="en-US" sz="1800" dirty="0"/>
              <a:t>Change in genotype? </a:t>
            </a:r>
            <a:r>
              <a:rPr lang="en-US" altLang="en-US" sz="1800" b="1" dirty="0"/>
              <a:t>Yes</a:t>
            </a:r>
            <a:br>
              <a:rPr lang="en-US" altLang="en-US" sz="1800" dirty="0"/>
            </a:br>
            <a:r>
              <a:rPr lang="en-US" altLang="en-US" sz="1800" dirty="0"/>
              <a:t>Change in phenotype? </a:t>
            </a:r>
            <a:r>
              <a:rPr lang="en-US" altLang="en-US" sz="1800" b="1" dirty="0"/>
              <a:t>Yes</a:t>
            </a:r>
            <a:br>
              <a:rPr lang="en-US" altLang="en-US" sz="1800" dirty="0"/>
            </a:br>
            <a:r>
              <a:rPr lang="en-US" altLang="en-US" sz="1800" dirty="0"/>
              <a:t>Is this a speciation? </a:t>
            </a:r>
            <a:r>
              <a:rPr lang="en-US" altLang="en-US" sz="1800" b="1" dirty="0"/>
              <a:t>No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CCABEC-ACD6-C9D1-62B9-56D29E1334ED}"/>
              </a:ext>
            </a:extLst>
          </p:cNvPr>
          <p:cNvPicPr>
            <a:picLocks noGrp="1" noChangeAspect="1"/>
          </p:cNvPicPr>
          <p:nvPr>
            <p:ph idx="1"/>
          </p:nvPr>
        </p:nvPicPr>
        <p:blipFill rotWithShape="1">
          <a:blip r:embed="rId2"/>
          <a:srcRect l="1546" t="3170"/>
          <a:stretch/>
        </p:blipFill>
        <p:spPr>
          <a:xfrm>
            <a:off x="210065" y="876473"/>
            <a:ext cx="6672649" cy="4807635"/>
          </a:xfrm>
        </p:spPr>
      </p:pic>
      <p:sp>
        <p:nvSpPr>
          <p:cNvPr id="4" name="Slide Number Placeholder 3">
            <a:extLst>
              <a:ext uri="{FF2B5EF4-FFF2-40B4-BE49-F238E27FC236}">
                <a16:creationId xmlns:a16="http://schemas.microsoft.com/office/drawing/2014/main" id="{5410084A-763F-1458-67B4-87FDF41795AA}"/>
              </a:ext>
            </a:extLst>
          </p:cNvPr>
          <p:cNvSpPr>
            <a:spLocks noGrp="1"/>
          </p:cNvSpPr>
          <p:nvPr>
            <p:ph type="sldNum" sz="quarter" idx="12"/>
          </p:nvPr>
        </p:nvSpPr>
        <p:spPr/>
        <p:txBody>
          <a:bodyPr/>
          <a:lstStyle/>
          <a:p>
            <a:pPr>
              <a:defRPr/>
            </a:pPr>
            <a:fld id="{5E5FF8DD-F2BA-419D-A7BE-E0F1A5A291AE}" type="slidenum">
              <a:rPr lang="en-US" altLang="en-US" smtClean="0"/>
              <a:pPr>
                <a:defRPr/>
              </a:pPr>
              <a:t>9</a:t>
            </a:fld>
            <a:endParaRPr lang="en-US" altLang="en-US" dirty="0"/>
          </a:p>
        </p:txBody>
      </p:sp>
      <p:pic>
        <p:nvPicPr>
          <p:cNvPr id="3" name="Picture 2" descr="A book cover with text&#10;&#10;Description automatically generated">
            <a:extLst>
              <a:ext uri="{FF2B5EF4-FFF2-40B4-BE49-F238E27FC236}">
                <a16:creationId xmlns:a16="http://schemas.microsoft.com/office/drawing/2014/main" id="{0B91ACCC-017B-0F84-E181-7FCD33E95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825" y="-136525"/>
            <a:ext cx="4574286" cy="6858000"/>
          </a:xfrm>
          <a:prstGeom prst="rect">
            <a:avLst/>
          </a:prstGeom>
        </p:spPr>
      </p:pic>
    </p:spTree>
    <p:extLst>
      <p:ext uri="{BB962C8B-B14F-4D97-AF65-F5344CB8AC3E}">
        <p14:creationId xmlns:p14="http://schemas.microsoft.com/office/powerpoint/2010/main" val="24300266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4755</TotalTime>
  <Words>3559</Words>
  <Application>Microsoft Office PowerPoint</Application>
  <PresentationFormat>Widescreen</PresentationFormat>
  <Paragraphs>378</Paragraphs>
  <Slides>63</Slides>
  <Notes>53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9" baseType="lpstr">
      <vt:lpstr>Arial</vt:lpstr>
      <vt:lpstr>Calibri</vt:lpstr>
      <vt:lpstr>Calibri Light</vt:lpstr>
      <vt:lpstr>Tahoma</vt:lpstr>
      <vt:lpstr>Default Design</vt:lpstr>
      <vt:lpstr>Unknown</vt:lpstr>
      <vt:lpstr>Internal controls of biogeographic patterns</vt:lpstr>
      <vt:lpstr>Photosynthetic pathways</vt:lpstr>
      <vt:lpstr>PowerPoint Presentation</vt:lpstr>
      <vt:lpstr>PowerPoint Presentation</vt:lpstr>
      <vt:lpstr>PowerPoint Presentation</vt:lpstr>
      <vt:lpstr>PowerPoint Presentation</vt:lpstr>
      <vt:lpstr>Natural selection</vt:lpstr>
      <vt:lpstr>The peppered moth and industrial melanism</vt:lpstr>
      <vt:lpstr>PowerPoint Presentation</vt:lpstr>
      <vt:lpstr>What does selection act upon?</vt:lpstr>
      <vt:lpstr>PowerPoint Presentation</vt:lpstr>
      <vt:lpstr>Phenotypic plasticity</vt:lpstr>
      <vt:lpstr>PowerPoint Presentation</vt:lpstr>
      <vt:lpstr>PowerPoint Presentation</vt:lpstr>
      <vt:lpstr>Mapping the phenome</vt:lpstr>
      <vt:lpstr>Genotype x phenotype x environment interactions</vt:lpstr>
      <vt:lpstr>PowerPoint Presentation</vt:lpstr>
      <vt:lpstr>Epigenetics</vt:lpstr>
      <vt:lpstr>The epigenome</vt:lpstr>
      <vt:lpstr>PowerPoint Presentation</vt:lpstr>
      <vt:lpstr>Epigenetics and natural selection</vt:lpstr>
      <vt:lpstr>Microbiomes</vt:lpstr>
      <vt:lpstr>The microbiome and natural selection</vt:lpstr>
      <vt:lpstr>PowerPoint Presentation</vt:lpstr>
      <vt:lpstr>The mobilome</vt:lpstr>
      <vt:lpstr>Modes of speciation</vt:lpstr>
      <vt:lpstr>Allopatric speciation</vt:lpstr>
      <vt:lpstr>Founder effects</vt:lpstr>
      <vt:lpstr>PowerPoint Presentation</vt:lpstr>
      <vt:lpstr>Ancestor of silversword alliance</vt:lpstr>
      <vt:lpstr>PowerPoint Presentation</vt:lpstr>
      <vt:lpstr>PowerPoint Presentation</vt:lpstr>
      <vt:lpstr>PowerPoint Presentation</vt:lpstr>
      <vt:lpstr>Sympatric speciation</vt:lpstr>
      <vt:lpstr>Sympatric speciation</vt:lpstr>
      <vt:lpstr>Sympatric speciation</vt:lpstr>
      <vt:lpstr>Sympatry: ecological speciation</vt:lpstr>
      <vt:lpstr>Sympatry: assortive mating</vt:lpstr>
      <vt:lpstr>Sympatry: assortive mating</vt:lpstr>
      <vt:lpstr>Criticisms of sympatric speciation</vt:lpstr>
      <vt:lpstr>Genomic islands</vt:lpstr>
      <vt:lpstr>Sympatry: genomic islands</vt:lpstr>
      <vt:lpstr>Anthropogenically-imposed selection</vt:lpstr>
      <vt:lpstr>PowerPoint Presentation</vt:lpstr>
      <vt:lpstr>Reverse speciation</vt:lpstr>
      <vt:lpstr>Evolutionary rescue</vt:lpstr>
      <vt:lpstr>Adaptive radiation</vt:lpstr>
      <vt:lpstr>Canonical examples of adaptive radiation</vt:lpstr>
      <vt:lpstr>Adaptive radiation exemplifies divergent evolution</vt:lpstr>
      <vt:lpstr>PowerPoint Presentation</vt:lpstr>
      <vt:lpstr>Adaptive radiation</vt:lpstr>
      <vt:lpstr>Adaptive radiation of cichlid fish of the Rift Valley Lakes of East Africa</vt:lpstr>
      <vt:lpstr>PowerPoint Presentation</vt:lpstr>
      <vt:lpstr>PowerPoint Presentation</vt:lpstr>
      <vt:lpstr>PowerPoint Presentation</vt:lpstr>
      <vt:lpstr>PowerPoint Presentation</vt:lpstr>
      <vt:lpstr>Three different outcomes of adaptive radiations</vt:lpstr>
      <vt:lpstr>Convergent evolution</vt:lpstr>
      <vt:lpstr>PowerPoint Presentation</vt:lpstr>
      <vt:lpstr>PowerPoint Presentation</vt:lpstr>
      <vt:lpstr>PowerPoint Presentation</vt:lpstr>
      <vt:lpstr>Parallel evolution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572</cp:revision>
  <dcterms:created xsi:type="dcterms:W3CDTF">2003-09-10T00:10:26Z</dcterms:created>
  <dcterms:modified xsi:type="dcterms:W3CDTF">2023-09-18T15:51:05Z</dcterms:modified>
</cp:coreProperties>
</file>