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5"/>
  </p:notesMasterIdLst>
  <p:handoutMasterIdLst>
    <p:handoutMasterId r:id="rId126"/>
  </p:handoutMasterIdLst>
  <p:sldIdLst>
    <p:sldId id="299" r:id="rId2"/>
    <p:sldId id="695" r:id="rId3"/>
    <p:sldId id="832" r:id="rId4"/>
    <p:sldId id="476" r:id="rId5"/>
    <p:sldId id="390" r:id="rId6"/>
    <p:sldId id="459" r:id="rId7"/>
    <p:sldId id="667" r:id="rId8"/>
    <p:sldId id="700" r:id="rId9"/>
    <p:sldId id="715" r:id="rId10"/>
    <p:sldId id="625" r:id="rId11"/>
    <p:sldId id="627" r:id="rId12"/>
    <p:sldId id="632" r:id="rId13"/>
    <p:sldId id="633" r:id="rId14"/>
    <p:sldId id="631" r:id="rId15"/>
    <p:sldId id="649" r:id="rId16"/>
    <p:sldId id="814" r:id="rId17"/>
    <p:sldId id="741" r:id="rId18"/>
    <p:sldId id="487" r:id="rId19"/>
    <p:sldId id="817" r:id="rId20"/>
    <p:sldId id="637" r:id="rId21"/>
    <p:sldId id="815" r:id="rId22"/>
    <p:sldId id="725" r:id="rId23"/>
    <p:sldId id="830" r:id="rId24"/>
    <p:sldId id="831" r:id="rId25"/>
    <p:sldId id="636" r:id="rId26"/>
    <p:sldId id="810" r:id="rId27"/>
    <p:sldId id="835" r:id="rId28"/>
    <p:sldId id="727" r:id="rId29"/>
    <p:sldId id="732" r:id="rId30"/>
    <p:sldId id="257" r:id="rId31"/>
    <p:sldId id="751" r:id="rId32"/>
    <p:sldId id="752" r:id="rId33"/>
    <p:sldId id="755" r:id="rId34"/>
    <p:sldId id="756" r:id="rId35"/>
    <p:sldId id="757" r:id="rId36"/>
    <p:sldId id="758" r:id="rId37"/>
    <p:sldId id="759" r:id="rId38"/>
    <p:sldId id="760" r:id="rId39"/>
    <p:sldId id="764" r:id="rId40"/>
    <p:sldId id="804" r:id="rId41"/>
    <p:sldId id="762" r:id="rId42"/>
    <p:sldId id="799" r:id="rId43"/>
    <p:sldId id="765" r:id="rId44"/>
    <p:sldId id="766" r:id="rId45"/>
    <p:sldId id="767" r:id="rId46"/>
    <p:sldId id="768" r:id="rId47"/>
    <p:sldId id="771" r:id="rId48"/>
    <p:sldId id="773" r:id="rId49"/>
    <p:sldId id="774" r:id="rId50"/>
    <p:sldId id="775" r:id="rId51"/>
    <p:sldId id="777" r:id="rId52"/>
    <p:sldId id="781" r:id="rId53"/>
    <p:sldId id="783" r:id="rId54"/>
    <p:sldId id="782" r:id="rId55"/>
    <p:sldId id="784" r:id="rId56"/>
    <p:sldId id="785" r:id="rId57"/>
    <p:sldId id="834" r:id="rId58"/>
    <p:sldId id="786" r:id="rId59"/>
    <p:sldId id="787" r:id="rId60"/>
    <p:sldId id="788" r:id="rId61"/>
    <p:sldId id="749" r:id="rId62"/>
    <p:sldId id="742" r:id="rId63"/>
    <p:sldId id="746" r:id="rId64"/>
    <p:sldId id="656" r:id="rId65"/>
    <p:sldId id="743" r:id="rId66"/>
    <p:sldId id="745" r:id="rId67"/>
    <p:sldId id="664" r:id="rId68"/>
    <p:sldId id="747" r:id="rId69"/>
    <p:sldId id="748" r:id="rId70"/>
    <p:sldId id="519" r:id="rId71"/>
    <p:sldId id="536" r:id="rId72"/>
    <p:sldId id="540" r:id="rId73"/>
    <p:sldId id="722" r:id="rId74"/>
    <p:sldId id="801" r:id="rId75"/>
    <p:sldId id="803" r:id="rId76"/>
    <p:sldId id="721" r:id="rId77"/>
    <p:sldId id="719" r:id="rId78"/>
    <p:sldId id="823" r:id="rId79"/>
    <p:sldId id="541" r:id="rId80"/>
    <p:sldId id="542" r:id="rId81"/>
    <p:sldId id="829" r:id="rId82"/>
    <p:sldId id="543" r:id="rId83"/>
    <p:sldId id="545" r:id="rId84"/>
    <p:sldId id="812" r:id="rId85"/>
    <p:sldId id="806" r:id="rId86"/>
    <p:sldId id="836" r:id="rId87"/>
    <p:sldId id="546" r:id="rId88"/>
    <p:sldId id="547" r:id="rId89"/>
    <p:sldId id="548" r:id="rId90"/>
    <p:sldId id="549" r:id="rId91"/>
    <p:sldId id="550" r:id="rId92"/>
    <p:sldId id="611" r:id="rId93"/>
    <p:sldId id="553" r:id="rId94"/>
    <p:sldId id="552" r:id="rId95"/>
    <p:sldId id="808" r:id="rId96"/>
    <p:sldId id="807" r:id="rId97"/>
    <p:sldId id="809" r:id="rId98"/>
    <p:sldId id="652" r:id="rId99"/>
    <p:sldId id="674" r:id="rId100"/>
    <p:sldId id="675" r:id="rId101"/>
    <p:sldId id="668" r:id="rId102"/>
    <p:sldId id="558" r:id="rId103"/>
    <p:sldId id="522" r:id="rId104"/>
    <p:sldId id="559" r:id="rId105"/>
    <p:sldId id="560" r:id="rId106"/>
    <p:sldId id="561" r:id="rId107"/>
    <p:sldId id="562" r:id="rId108"/>
    <p:sldId id="590" r:id="rId109"/>
    <p:sldId id="791" r:id="rId110"/>
    <p:sldId id="565" r:id="rId111"/>
    <p:sldId id="450" r:id="rId112"/>
    <p:sldId id="452" r:id="rId113"/>
    <p:sldId id="453" r:id="rId114"/>
    <p:sldId id="477" r:id="rId115"/>
    <p:sldId id="506" r:id="rId116"/>
    <p:sldId id="676" r:id="rId117"/>
    <p:sldId id="456" r:id="rId118"/>
    <p:sldId id="677" r:id="rId119"/>
    <p:sldId id="737" r:id="rId120"/>
    <p:sldId id="455" r:id="rId121"/>
    <p:sldId id="735" r:id="rId122"/>
    <p:sldId id="724" r:id="rId123"/>
    <p:sldId id="505" r:id="rId124"/>
  </p:sldIdLst>
  <p:sldSz cx="12192000" cy="6858000"/>
  <p:notesSz cx="7010400" cy="92964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15:clr>
            <a:srgbClr val="A4A3A4"/>
          </p15:clr>
        </p15:guide>
        <p15:guide id="2" pos="7679">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FF9933"/>
    <a:srgbClr val="CCFFCC"/>
    <a:srgbClr val="FFCC66"/>
    <a:srgbClr val="6600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51" autoAdjust="0"/>
    <p:restoredTop sz="66583" autoAdjust="0"/>
  </p:normalViewPr>
  <p:slideViewPr>
    <p:cSldViewPr snapToGrid="0">
      <p:cViewPr varScale="1">
        <p:scale>
          <a:sx n="57" d="100"/>
          <a:sy n="57" d="100"/>
        </p:scale>
        <p:origin x="1450" y="48"/>
      </p:cViewPr>
      <p:guideLst>
        <p:guide orient="horz"/>
        <p:guide pos="7679"/>
      </p:guideLst>
    </p:cSldViewPr>
  </p:slideViewPr>
  <p:outlineViewPr>
    <p:cViewPr>
      <p:scale>
        <a:sx n="33" d="100"/>
        <a:sy n="33" d="100"/>
      </p:scale>
      <p:origin x="0" y="-1709"/>
    </p:cViewPr>
  </p:outlineViewPr>
  <p:notesTextViewPr>
    <p:cViewPr>
      <p:scale>
        <a:sx n="100" d="100"/>
        <a:sy n="100" d="100"/>
      </p:scale>
      <p:origin x="0" y="0"/>
    </p:cViewPr>
  </p:notesTextViewPr>
  <p:sorterViewPr>
    <p:cViewPr varScale="1">
      <p:scale>
        <a:sx n="1" d="1"/>
        <a:sy n="1" d="1"/>
      </p:scale>
      <p:origin x="0" y="-13402"/>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viewProps" Target="view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theme" Target="theme/theme1.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tableStyles" Target="tableStyle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B8C3F81-6A1E-5B0F-1CF0-1A92FDC06DE6}"/>
              </a:ext>
            </a:extLst>
          </p:cNvPr>
          <p:cNvSpPr>
            <a:spLocks noGrp="1"/>
          </p:cNvSpPr>
          <p:nvPr>
            <p:ph type="hdr" sz="quarter"/>
          </p:nvPr>
        </p:nvSpPr>
        <p:spPr>
          <a:xfrm>
            <a:off x="0" y="0"/>
            <a:ext cx="3038475" cy="465138"/>
          </a:xfrm>
          <a:prstGeom prst="rect">
            <a:avLst/>
          </a:prstGeom>
        </p:spPr>
        <p:txBody>
          <a:bodyPr vert="horz" lIns="91440" tIns="45720" rIns="91440" bIns="45720" rtlCol="0"/>
          <a:lstStyle>
            <a:lvl1pPr algn="l" eaLnBrk="1" hangingPunct="1">
              <a:defRPr sz="1200" dirty="0">
                <a:latin typeface="Arial" charset="0"/>
              </a:defRPr>
            </a:lvl1pPr>
          </a:lstStyle>
          <a:p>
            <a:pPr>
              <a:defRPr/>
            </a:pPr>
            <a:endParaRPr lang="en-US"/>
          </a:p>
        </p:txBody>
      </p:sp>
      <p:sp>
        <p:nvSpPr>
          <p:cNvPr id="3" name="Date Placeholder 2">
            <a:extLst>
              <a:ext uri="{FF2B5EF4-FFF2-40B4-BE49-F238E27FC236}">
                <a16:creationId xmlns:a16="http://schemas.microsoft.com/office/drawing/2014/main" id="{65F073B8-9BA9-849A-A0CB-BC5E47692EF0}"/>
              </a:ext>
            </a:extLst>
          </p:cNvPr>
          <p:cNvSpPr>
            <a:spLocks noGrp="1"/>
          </p:cNvSpPr>
          <p:nvPr>
            <p:ph type="dt" sz="quarter" idx="1"/>
          </p:nvPr>
        </p:nvSpPr>
        <p:spPr>
          <a:xfrm>
            <a:off x="3970338" y="0"/>
            <a:ext cx="3038475" cy="465138"/>
          </a:xfrm>
          <a:prstGeom prst="rect">
            <a:avLst/>
          </a:prstGeom>
        </p:spPr>
        <p:txBody>
          <a:bodyPr vert="horz" lIns="91440" tIns="45720" rIns="91440" bIns="45720" rtlCol="0"/>
          <a:lstStyle>
            <a:lvl1pPr algn="r" eaLnBrk="1" hangingPunct="1">
              <a:defRPr sz="1200">
                <a:latin typeface="Arial" charset="0"/>
              </a:defRPr>
            </a:lvl1pPr>
          </a:lstStyle>
          <a:p>
            <a:pPr>
              <a:defRPr/>
            </a:pPr>
            <a:fld id="{B08A0EFD-4DF9-4ED1-9E08-E043ECDD844A}" type="datetimeFigureOut">
              <a:rPr lang="en-US"/>
              <a:pPr>
                <a:defRPr/>
              </a:pPr>
              <a:t>8/25/2023</a:t>
            </a:fld>
            <a:endParaRPr lang="en-US" dirty="0"/>
          </a:p>
        </p:txBody>
      </p:sp>
      <p:sp>
        <p:nvSpPr>
          <p:cNvPr id="4" name="Footer Placeholder 3">
            <a:extLst>
              <a:ext uri="{FF2B5EF4-FFF2-40B4-BE49-F238E27FC236}">
                <a16:creationId xmlns:a16="http://schemas.microsoft.com/office/drawing/2014/main" id="{B3196106-2165-3076-0587-6F0026A44D48}"/>
              </a:ext>
            </a:extLst>
          </p:cNvPr>
          <p:cNvSpPr>
            <a:spLocks noGrp="1"/>
          </p:cNvSpPr>
          <p:nvPr>
            <p:ph type="ftr" sz="quarter" idx="2"/>
          </p:nvPr>
        </p:nvSpPr>
        <p:spPr>
          <a:xfrm>
            <a:off x="0" y="8829675"/>
            <a:ext cx="3038475" cy="465138"/>
          </a:xfrm>
          <a:prstGeom prst="rect">
            <a:avLst/>
          </a:prstGeom>
        </p:spPr>
        <p:txBody>
          <a:bodyPr vert="horz" lIns="91440" tIns="45720" rIns="91440" bIns="45720" rtlCol="0" anchor="b"/>
          <a:lstStyle>
            <a:lvl1pPr algn="l" eaLnBrk="1" hangingPunct="1">
              <a:defRPr sz="1200" dirty="0">
                <a:latin typeface="Arial" charset="0"/>
              </a:defRPr>
            </a:lvl1pPr>
          </a:lstStyle>
          <a:p>
            <a:pPr>
              <a:defRPr/>
            </a:pPr>
            <a:endParaRPr lang="en-US"/>
          </a:p>
        </p:txBody>
      </p:sp>
      <p:sp>
        <p:nvSpPr>
          <p:cNvPr id="5" name="Slide Number Placeholder 4">
            <a:extLst>
              <a:ext uri="{FF2B5EF4-FFF2-40B4-BE49-F238E27FC236}">
                <a16:creationId xmlns:a16="http://schemas.microsoft.com/office/drawing/2014/main" id="{A9E539FD-B654-C2EC-12C1-0CCB79ACEC96}"/>
              </a:ext>
            </a:extLst>
          </p:cNvPr>
          <p:cNvSpPr>
            <a:spLocks noGrp="1"/>
          </p:cNvSpPr>
          <p:nvPr>
            <p:ph type="sldNum" sz="quarter" idx="3"/>
          </p:nvPr>
        </p:nvSpPr>
        <p:spPr>
          <a:xfrm>
            <a:off x="3970338" y="8829675"/>
            <a:ext cx="3038475" cy="465138"/>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4949C795-5A15-407E-AE2F-2F295AA262C8}" type="slidenum">
              <a:rPr lang="en-US" altLang="en-US"/>
              <a:pPr>
                <a:defRPr/>
              </a:pPr>
              <a:t>‹#›</a:t>
            </a:fld>
            <a:endParaRPr lang="en-US" altLang="en-US" dirty="0"/>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42" name="Rectangle 2">
            <a:extLst>
              <a:ext uri="{FF2B5EF4-FFF2-40B4-BE49-F238E27FC236}">
                <a16:creationId xmlns:a16="http://schemas.microsoft.com/office/drawing/2014/main" id="{21904BF1-0F58-9773-DA77-53250DC0193F}"/>
              </a:ext>
            </a:extLst>
          </p:cNvPr>
          <p:cNvSpPr>
            <a:spLocks noGrp="1" noChangeArrowheads="1"/>
          </p:cNvSpPr>
          <p:nvPr>
            <p:ph type="hdr" sz="quarter"/>
          </p:nvPr>
        </p:nvSpPr>
        <p:spPr bwMode="auto">
          <a:xfrm>
            <a:off x="0" y="0"/>
            <a:ext cx="3038475" cy="465138"/>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eaLnBrk="1" hangingPunct="1">
              <a:defRPr sz="1200" dirty="0">
                <a:latin typeface="Arial" charset="0"/>
              </a:defRPr>
            </a:lvl1pPr>
          </a:lstStyle>
          <a:p>
            <a:pPr>
              <a:defRPr/>
            </a:pPr>
            <a:endParaRPr lang="en-US"/>
          </a:p>
        </p:txBody>
      </p:sp>
      <p:sp>
        <p:nvSpPr>
          <p:cNvPr id="61443" name="Rectangle 3">
            <a:extLst>
              <a:ext uri="{FF2B5EF4-FFF2-40B4-BE49-F238E27FC236}">
                <a16:creationId xmlns:a16="http://schemas.microsoft.com/office/drawing/2014/main" id="{38E0DC10-55A8-6223-7D05-FE5A32C6F5E5}"/>
              </a:ext>
            </a:extLst>
          </p:cNvPr>
          <p:cNvSpPr>
            <a:spLocks noGrp="1" noChangeArrowheads="1"/>
          </p:cNvSpPr>
          <p:nvPr>
            <p:ph type="dt" idx="1"/>
          </p:nvPr>
        </p:nvSpPr>
        <p:spPr bwMode="auto">
          <a:xfrm>
            <a:off x="3970338" y="0"/>
            <a:ext cx="3038475" cy="465138"/>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lgn="r" eaLnBrk="1" hangingPunct="1">
              <a:defRPr sz="1200" dirty="0">
                <a:latin typeface="Arial" charset="0"/>
              </a:defRPr>
            </a:lvl1pPr>
          </a:lstStyle>
          <a:p>
            <a:pPr>
              <a:defRPr/>
            </a:pPr>
            <a:endParaRPr lang="en-US"/>
          </a:p>
        </p:txBody>
      </p:sp>
      <p:sp>
        <p:nvSpPr>
          <p:cNvPr id="15364" name="Rectangle 4">
            <a:extLst>
              <a:ext uri="{FF2B5EF4-FFF2-40B4-BE49-F238E27FC236}">
                <a16:creationId xmlns:a16="http://schemas.microsoft.com/office/drawing/2014/main" id="{623CF05A-5ABE-E860-61F3-3C3228DA2B77}"/>
              </a:ext>
            </a:extLst>
          </p:cNvPr>
          <p:cNvSpPr>
            <a:spLocks noGrp="1" noRot="1" noChangeAspect="1" noChangeArrowheads="1" noTextEdit="1"/>
          </p:cNvSpPr>
          <p:nvPr>
            <p:ph type="sldImg" idx="2"/>
          </p:nvPr>
        </p:nvSpPr>
        <p:spPr bwMode="auto">
          <a:xfrm>
            <a:off x="406400" y="696913"/>
            <a:ext cx="6197600" cy="34861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5" name="Rectangle 5">
            <a:extLst>
              <a:ext uri="{FF2B5EF4-FFF2-40B4-BE49-F238E27FC236}">
                <a16:creationId xmlns:a16="http://schemas.microsoft.com/office/drawing/2014/main" id="{74384CF0-48B7-BE47-5AE7-182B175AAD4D}"/>
              </a:ext>
            </a:extLst>
          </p:cNvPr>
          <p:cNvSpPr>
            <a:spLocks noGrp="1" noChangeArrowheads="1"/>
          </p:cNvSpPr>
          <p:nvPr>
            <p:ph type="body" sz="quarter" idx="3"/>
          </p:nvPr>
        </p:nvSpPr>
        <p:spPr bwMode="auto">
          <a:xfrm>
            <a:off x="701675" y="4416425"/>
            <a:ext cx="5607050" cy="4183063"/>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1446" name="Rectangle 6">
            <a:extLst>
              <a:ext uri="{FF2B5EF4-FFF2-40B4-BE49-F238E27FC236}">
                <a16:creationId xmlns:a16="http://schemas.microsoft.com/office/drawing/2014/main" id="{EAFAA630-77CF-0B7C-76AC-C33E89575A95}"/>
              </a:ext>
            </a:extLst>
          </p:cNvPr>
          <p:cNvSpPr>
            <a:spLocks noGrp="1" noChangeArrowheads="1"/>
          </p:cNvSpPr>
          <p:nvPr>
            <p:ph type="ftr" sz="quarter" idx="4"/>
          </p:nvPr>
        </p:nvSpPr>
        <p:spPr bwMode="auto">
          <a:xfrm>
            <a:off x="0" y="8829675"/>
            <a:ext cx="3038475" cy="465138"/>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eaLnBrk="1" hangingPunct="1">
              <a:defRPr sz="1200" dirty="0">
                <a:latin typeface="Arial" charset="0"/>
              </a:defRPr>
            </a:lvl1pPr>
          </a:lstStyle>
          <a:p>
            <a:pPr>
              <a:defRPr/>
            </a:pPr>
            <a:endParaRPr lang="en-US"/>
          </a:p>
        </p:txBody>
      </p:sp>
      <p:sp>
        <p:nvSpPr>
          <p:cNvPr id="61447" name="Rectangle 7">
            <a:extLst>
              <a:ext uri="{FF2B5EF4-FFF2-40B4-BE49-F238E27FC236}">
                <a16:creationId xmlns:a16="http://schemas.microsoft.com/office/drawing/2014/main" id="{37FF0732-C882-1C85-B75F-D2FB34226669}"/>
              </a:ext>
            </a:extLst>
          </p:cNvPr>
          <p:cNvSpPr>
            <a:spLocks noGrp="1" noChangeArrowheads="1"/>
          </p:cNvSpPr>
          <p:nvPr>
            <p:ph type="sldNum" sz="quarter" idx="5"/>
          </p:nvPr>
        </p:nvSpPr>
        <p:spPr bwMode="auto">
          <a:xfrm>
            <a:off x="3970338" y="8829675"/>
            <a:ext cx="3038475" cy="465138"/>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lgn="r" eaLnBrk="1" hangingPunct="1">
              <a:defRPr sz="1200"/>
            </a:lvl1pPr>
          </a:lstStyle>
          <a:p>
            <a:pPr>
              <a:defRPr/>
            </a:pPr>
            <a:fld id="{357C4EBC-6B93-4EE3-9E54-386EABB2D115}" type="slidenum">
              <a:rPr lang="en-US" altLang="en-US"/>
              <a:pPr>
                <a:defRPr/>
              </a:pPr>
              <a:t>‹#›</a:t>
            </a:fld>
            <a:endParaRPr lang="en-US"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a:extLst>
              <a:ext uri="{FF2B5EF4-FFF2-40B4-BE49-F238E27FC236}">
                <a16:creationId xmlns:a16="http://schemas.microsoft.com/office/drawing/2014/main" id="{6716C950-F0E0-E560-979F-9387166599A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DBA07A5-0604-45D8-853F-DBCA6C82A3AA}" type="slidenum">
              <a:rPr lang="en-US" altLang="en-US" smtClean="0"/>
              <a:pPr>
                <a:spcBef>
                  <a:spcPct val="0"/>
                </a:spcBef>
              </a:pPr>
              <a:t>1</a:t>
            </a:fld>
            <a:endParaRPr lang="en-US" altLang="en-US" dirty="0"/>
          </a:p>
        </p:txBody>
      </p:sp>
      <p:sp>
        <p:nvSpPr>
          <p:cNvPr id="18435" name="Rectangle 2">
            <a:extLst>
              <a:ext uri="{FF2B5EF4-FFF2-40B4-BE49-F238E27FC236}">
                <a16:creationId xmlns:a16="http://schemas.microsoft.com/office/drawing/2014/main" id="{1EB0CF05-E553-7405-F4EC-E038DED4B4B3}"/>
              </a:ext>
            </a:extLst>
          </p:cNvPr>
          <p:cNvSpPr>
            <a:spLocks noGrp="1" noRot="1" noChangeAspect="1" noChangeArrowheads="1" noTextEdit="1"/>
          </p:cNvSpPr>
          <p:nvPr>
            <p:ph type="sldImg"/>
          </p:nvPr>
        </p:nvSpPr>
        <p:spPr>
          <a:ln/>
        </p:spPr>
      </p:sp>
      <p:sp>
        <p:nvSpPr>
          <p:cNvPr id="18436" name="Rectangle 3">
            <a:extLst>
              <a:ext uri="{FF2B5EF4-FFF2-40B4-BE49-F238E27FC236}">
                <a16:creationId xmlns:a16="http://schemas.microsoft.com/office/drawing/2014/main" id="{2C30F87B-F761-2F01-3141-283BD979DA8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rPr>
              <a:t>Expansive definition; several types of biogeography</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a:extLst>
              <a:ext uri="{FF2B5EF4-FFF2-40B4-BE49-F238E27FC236}">
                <a16:creationId xmlns:a16="http://schemas.microsoft.com/office/drawing/2014/main" id="{CAF1B890-4861-7AE4-D12A-47BA5E83124C}"/>
              </a:ext>
            </a:extLst>
          </p:cNvPr>
          <p:cNvSpPr>
            <a:spLocks noGrp="1" noRot="1" noChangeAspect="1" noChangeArrowheads="1" noTextEdit="1"/>
          </p:cNvSpPr>
          <p:nvPr>
            <p:ph type="sldImg"/>
          </p:nvPr>
        </p:nvSpPr>
        <p:spPr>
          <a:ln/>
        </p:spPr>
      </p:sp>
      <p:sp>
        <p:nvSpPr>
          <p:cNvPr id="36867" name="Rectangle 3">
            <a:extLst>
              <a:ext uri="{FF2B5EF4-FFF2-40B4-BE49-F238E27FC236}">
                <a16:creationId xmlns:a16="http://schemas.microsoft.com/office/drawing/2014/main" id="{E3399A1C-E849-14DD-7883-960C88464A2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Slide Image Placeholder 1">
            <a:extLst>
              <a:ext uri="{FF2B5EF4-FFF2-40B4-BE49-F238E27FC236}">
                <a16:creationId xmlns:a16="http://schemas.microsoft.com/office/drawing/2014/main" id="{418352A5-6B2E-11D1-4893-B8CCCE68E04E}"/>
              </a:ext>
            </a:extLst>
          </p:cNvPr>
          <p:cNvSpPr>
            <a:spLocks noGrp="1" noRot="1" noChangeAspect="1" noChangeArrowheads="1" noTextEdit="1"/>
          </p:cNvSpPr>
          <p:nvPr>
            <p:ph type="sldImg"/>
          </p:nvPr>
        </p:nvSpPr>
        <p:spPr>
          <a:ln/>
        </p:spPr>
      </p:sp>
      <p:sp>
        <p:nvSpPr>
          <p:cNvPr id="257027" name="Notes Placeholder 2">
            <a:extLst>
              <a:ext uri="{FF2B5EF4-FFF2-40B4-BE49-F238E27FC236}">
                <a16:creationId xmlns:a16="http://schemas.microsoft.com/office/drawing/2014/main" id="{04987684-984A-09EE-E2D0-B3D7D8CF89B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From A Short History of America, 1979 by Robert Crumb</a:t>
            </a:r>
          </a:p>
        </p:txBody>
      </p:sp>
      <p:sp>
        <p:nvSpPr>
          <p:cNvPr id="257028" name="Slide Number Placeholder 3">
            <a:extLst>
              <a:ext uri="{FF2B5EF4-FFF2-40B4-BE49-F238E27FC236}">
                <a16:creationId xmlns:a16="http://schemas.microsoft.com/office/drawing/2014/main" id="{BCE88D45-B941-C572-B121-32F89DF1C4E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4F1F081-4403-4CC1-AF04-676D1AAE8507}" type="slidenum">
              <a:rPr lang="en-US" altLang="en-US" smtClean="0"/>
              <a:pPr/>
              <a:t>108</a:t>
            </a:fld>
            <a:endParaRPr lang="en-US" altLang="en-US"/>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Slide Image Placeholder 1">
            <a:extLst>
              <a:ext uri="{FF2B5EF4-FFF2-40B4-BE49-F238E27FC236}">
                <a16:creationId xmlns:a16="http://schemas.microsoft.com/office/drawing/2014/main" id="{B179F875-6D63-B4A1-CD76-341C48839B60}"/>
              </a:ext>
            </a:extLst>
          </p:cNvPr>
          <p:cNvSpPr>
            <a:spLocks noGrp="1" noRot="1" noChangeAspect="1" noChangeArrowheads="1" noTextEdit="1"/>
          </p:cNvSpPr>
          <p:nvPr>
            <p:ph type="sldImg"/>
          </p:nvPr>
        </p:nvSpPr>
        <p:spPr>
          <a:ln/>
        </p:spPr>
      </p:sp>
      <p:sp>
        <p:nvSpPr>
          <p:cNvPr id="259075" name="Notes Placeholder 2">
            <a:extLst>
              <a:ext uri="{FF2B5EF4-FFF2-40B4-BE49-F238E27FC236}">
                <a16:creationId xmlns:a16="http://schemas.microsoft.com/office/drawing/2014/main" id="{353D6254-FD74-F837-CFB0-0E277E70780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Epilogue, R. Crumb</a:t>
            </a:r>
          </a:p>
        </p:txBody>
      </p:sp>
      <p:sp>
        <p:nvSpPr>
          <p:cNvPr id="259076" name="Slide Number Placeholder 3">
            <a:extLst>
              <a:ext uri="{FF2B5EF4-FFF2-40B4-BE49-F238E27FC236}">
                <a16:creationId xmlns:a16="http://schemas.microsoft.com/office/drawing/2014/main" id="{9F6B80D0-A2D9-2116-DCE1-1B4042C434A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B5EE423-3A11-43AF-BB5D-253BA8BCB2BF}" type="slidenum">
              <a:rPr lang="en-US" altLang="en-US" smtClean="0"/>
              <a:pPr/>
              <a:t>109</a:t>
            </a:fld>
            <a:endParaRPr lang="en-US" altLang="en-US"/>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7">
            <a:extLst>
              <a:ext uri="{FF2B5EF4-FFF2-40B4-BE49-F238E27FC236}">
                <a16:creationId xmlns:a16="http://schemas.microsoft.com/office/drawing/2014/main" id="{773B836C-7DE5-E128-28B7-EBC5698CD41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FA31D960-5F8D-4BD9-807D-5F09450CC896}" type="slidenum">
              <a:rPr lang="en-US" altLang="en-US" smtClean="0"/>
              <a:pPr>
                <a:spcBef>
                  <a:spcPct val="0"/>
                </a:spcBef>
              </a:pPr>
              <a:t>111</a:t>
            </a:fld>
            <a:endParaRPr lang="en-US" altLang="en-US"/>
          </a:p>
        </p:txBody>
      </p:sp>
      <p:sp>
        <p:nvSpPr>
          <p:cNvPr id="262147" name="Rectangle 2">
            <a:extLst>
              <a:ext uri="{FF2B5EF4-FFF2-40B4-BE49-F238E27FC236}">
                <a16:creationId xmlns:a16="http://schemas.microsoft.com/office/drawing/2014/main" id="{1CB9AB6B-B978-7333-86E6-3452D17C129E}"/>
              </a:ext>
            </a:extLst>
          </p:cNvPr>
          <p:cNvSpPr>
            <a:spLocks noGrp="1" noRot="1" noChangeAspect="1" noChangeArrowheads="1" noTextEdit="1"/>
          </p:cNvSpPr>
          <p:nvPr>
            <p:ph type="sldImg"/>
          </p:nvPr>
        </p:nvSpPr>
        <p:spPr>
          <a:ln/>
        </p:spPr>
      </p:sp>
      <p:sp>
        <p:nvSpPr>
          <p:cNvPr id="262148" name="Rectangle 3">
            <a:extLst>
              <a:ext uri="{FF2B5EF4-FFF2-40B4-BE49-F238E27FC236}">
                <a16:creationId xmlns:a16="http://schemas.microsoft.com/office/drawing/2014/main" id="{B35CEB4B-956A-FC2D-6472-AECB8B998F4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Rectangle 7">
            <a:extLst>
              <a:ext uri="{FF2B5EF4-FFF2-40B4-BE49-F238E27FC236}">
                <a16:creationId xmlns:a16="http://schemas.microsoft.com/office/drawing/2014/main" id="{59338913-38B1-FDB7-2383-6890325FA65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3B279E35-D214-4916-B169-DBB56272498E}" type="slidenum">
              <a:rPr lang="en-US" altLang="en-US" smtClean="0"/>
              <a:pPr>
                <a:spcBef>
                  <a:spcPct val="0"/>
                </a:spcBef>
              </a:pPr>
              <a:t>112</a:t>
            </a:fld>
            <a:endParaRPr lang="en-US" altLang="en-US"/>
          </a:p>
        </p:txBody>
      </p:sp>
      <p:sp>
        <p:nvSpPr>
          <p:cNvPr id="264195" name="Rectangle 2">
            <a:extLst>
              <a:ext uri="{FF2B5EF4-FFF2-40B4-BE49-F238E27FC236}">
                <a16:creationId xmlns:a16="http://schemas.microsoft.com/office/drawing/2014/main" id="{EBDF7679-9D24-426F-310E-4F8B83E45533}"/>
              </a:ext>
            </a:extLst>
          </p:cNvPr>
          <p:cNvSpPr>
            <a:spLocks noGrp="1" noRot="1" noChangeAspect="1" noChangeArrowheads="1" noTextEdit="1"/>
          </p:cNvSpPr>
          <p:nvPr>
            <p:ph type="sldImg"/>
          </p:nvPr>
        </p:nvSpPr>
        <p:spPr>
          <a:ln/>
        </p:spPr>
      </p:sp>
      <p:sp>
        <p:nvSpPr>
          <p:cNvPr id="264196" name="Rectangle 3">
            <a:extLst>
              <a:ext uri="{FF2B5EF4-FFF2-40B4-BE49-F238E27FC236}">
                <a16:creationId xmlns:a16="http://schemas.microsoft.com/office/drawing/2014/main" id="{470A44C8-98EC-5B36-894C-765136101993}"/>
              </a:ext>
            </a:extLst>
          </p:cNvPr>
          <p:cNvSpPr>
            <a:spLocks noGrp="1" noChangeArrowheads="1"/>
          </p:cNvSpPr>
          <p:nvPr>
            <p:ph type="body" idx="1"/>
          </p:nvPr>
        </p:nvSpPr>
        <p:spPr>
          <a:xfrm>
            <a:off x="935038" y="4416425"/>
            <a:ext cx="5140325" cy="4183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5" tIns="46588" rIns="93175" bIns="46588"/>
          <a:lstStyle/>
          <a:p>
            <a:pPr eaLnBrk="1" hangingPunct="1"/>
            <a:r>
              <a:rPr lang="en-US" altLang="en-US">
                <a:latin typeface="Arial" panose="020B0604020202020204" pitchFamily="34" charset="0"/>
              </a:rPr>
              <a:t>Species are removed to test hypotheses about a specific mechanism. Often the experiment is paired with a control and replicates to insure the results are reliable</a:t>
            </a: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Rectangle 7">
            <a:extLst>
              <a:ext uri="{FF2B5EF4-FFF2-40B4-BE49-F238E27FC236}">
                <a16:creationId xmlns:a16="http://schemas.microsoft.com/office/drawing/2014/main" id="{96D0BA5D-817B-9C00-C05D-E9B84F7D2E2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6531526F-DE38-43F2-A32F-69CDA0FE93C8}" type="slidenum">
              <a:rPr lang="en-US" altLang="en-US" smtClean="0"/>
              <a:pPr>
                <a:spcBef>
                  <a:spcPct val="0"/>
                </a:spcBef>
              </a:pPr>
              <a:t>113</a:t>
            </a:fld>
            <a:endParaRPr lang="en-US" altLang="en-US"/>
          </a:p>
        </p:txBody>
      </p:sp>
      <p:sp>
        <p:nvSpPr>
          <p:cNvPr id="266243" name="Rectangle 2">
            <a:extLst>
              <a:ext uri="{FF2B5EF4-FFF2-40B4-BE49-F238E27FC236}">
                <a16:creationId xmlns:a16="http://schemas.microsoft.com/office/drawing/2014/main" id="{297A1573-103E-B169-2CEE-FC5058B8EBEB}"/>
              </a:ext>
            </a:extLst>
          </p:cNvPr>
          <p:cNvSpPr>
            <a:spLocks noGrp="1" noRot="1" noChangeAspect="1" noChangeArrowheads="1" noTextEdit="1"/>
          </p:cNvSpPr>
          <p:nvPr>
            <p:ph type="sldImg"/>
          </p:nvPr>
        </p:nvSpPr>
        <p:spPr>
          <a:ln/>
        </p:spPr>
      </p:sp>
      <p:sp>
        <p:nvSpPr>
          <p:cNvPr id="266244" name="Rectangle 3">
            <a:extLst>
              <a:ext uri="{FF2B5EF4-FFF2-40B4-BE49-F238E27FC236}">
                <a16:creationId xmlns:a16="http://schemas.microsoft.com/office/drawing/2014/main" id="{8C528A74-FBEE-F2E5-5962-D66B6285603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Slide Image Placeholder 1">
            <a:extLst>
              <a:ext uri="{FF2B5EF4-FFF2-40B4-BE49-F238E27FC236}">
                <a16:creationId xmlns:a16="http://schemas.microsoft.com/office/drawing/2014/main" id="{85C26B08-B7F5-3206-AE7B-54C22863AF77}"/>
              </a:ext>
            </a:extLst>
          </p:cNvPr>
          <p:cNvSpPr>
            <a:spLocks noGrp="1" noRot="1" noChangeAspect="1" noChangeArrowheads="1" noTextEdit="1"/>
          </p:cNvSpPr>
          <p:nvPr>
            <p:ph type="sldImg"/>
          </p:nvPr>
        </p:nvSpPr>
        <p:spPr>
          <a:ln/>
        </p:spPr>
      </p:sp>
      <p:sp>
        <p:nvSpPr>
          <p:cNvPr id="268291" name="Notes Placeholder 2">
            <a:extLst>
              <a:ext uri="{FF2B5EF4-FFF2-40B4-BE49-F238E27FC236}">
                <a16:creationId xmlns:a16="http://schemas.microsoft.com/office/drawing/2014/main" id="{887B68A0-67CE-E185-FAF5-D5606F2D548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Insert image of Ecotron</a:t>
            </a:r>
          </a:p>
        </p:txBody>
      </p:sp>
      <p:sp>
        <p:nvSpPr>
          <p:cNvPr id="268292" name="Slide Number Placeholder 3">
            <a:extLst>
              <a:ext uri="{FF2B5EF4-FFF2-40B4-BE49-F238E27FC236}">
                <a16:creationId xmlns:a16="http://schemas.microsoft.com/office/drawing/2014/main" id="{F2DDD718-DCBA-E9DD-A4AD-596529836BE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31D9354D-473D-4643-8F72-5E51BEE44143}" type="slidenum">
              <a:rPr lang="en-US" altLang="en-US" smtClean="0"/>
              <a:pPr>
                <a:spcBef>
                  <a:spcPct val="0"/>
                </a:spcBef>
              </a:pPr>
              <a:t>114</a:t>
            </a:fld>
            <a:endParaRPr lang="en-US" altLang="en-US"/>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Slide Image Placeholder 1">
            <a:extLst>
              <a:ext uri="{FF2B5EF4-FFF2-40B4-BE49-F238E27FC236}">
                <a16:creationId xmlns:a16="http://schemas.microsoft.com/office/drawing/2014/main" id="{E5D5C906-41EC-5C1C-867A-BF5D0F06F894}"/>
              </a:ext>
            </a:extLst>
          </p:cNvPr>
          <p:cNvSpPr>
            <a:spLocks noGrp="1" noRot="1" noChangeAspect="1" noChangeArrowheads="1" noTextEdit="1"/>
          </p:cNvSpPr>
          <p:nvPr>
            <p:ph type="sldImg"/>
          </p:nvPr>
        </p:nvSpPr>
        <p:spPr>
          <a:ln/>
        </p:spPr>
      </p:sp>
      <p:sp>
        <p:nvSpPr>
          <p:cNvPr id="271363" name="Notes Placeholder 2">
            <a:extLst>
              <a:ext uri="{FF2B5EF4-FFF2-40B4-BE49-F238E27FC236}">
                <a16:creationId xmlns:a16="http://schemas.microsoft.com/office/drawing/2014/main" id="{C9C8E7E4-58AC-8F66-B0D2-4A4C173551B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Species distributions and environmental conditions measured in the field. Based on these values, statistics are used to predict the distribution over a wider area. By comparing actual with the predicted distribution, one can learn more about the process controls of pattern</a:t>
            </a:r>
          </a:p>
          <a:p>
            <a:endParaRPr lang="en-US" altLang="en-US">
              <a:latin typeface="Arial" panose="020B0604020202020204" pitchFamily="34" charset="0"/>
            </a:endParaRPr>
          </a:p>
        </p:txBody>
      </p:sp>
      <p:sp>
        <p:nvSpPr>
          <p:cNvPr id="271364" name="Slide Number Placeholder 3">
            <a:extLst>
              <a:ext uri="{FF2B5EF4-FFF2-40B4-BE49-F238E27FC236}">
                <a16:creationId xmlns:a16="http://schemas.microsoft.com/office/drawing/2014/main" id="{41AFFAC6-149B-D855-5428-1B07D030553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B34E6AA-4EDC-479C-9309-EC2DFBBF62E2}" type="slidenum">
              <a:rPr lang="en-US" altLang="en-US" smtClean="0"/>
              <a:pPr/>
              <a:t>116</a:t>
            </a:fld>
            <a:endParaRPr lang="en-US" altLang="en-US"/>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Rectangle 7">
            <a:extLst>
              <a:ext uri="{FF2B5EF4-FFF2-40B4-BE49-F238E27FC236}">
                <a16:creationId xmlns:a16="http://schemas.microsoft.com/office/drawing/2014/main" id="{02610B43-4052-F67D-BED7-535EAD2C16D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DCF9DAD2-C344-430D-A1C8-B39C62A7F399}" type="slidenum">
              <a:rPr lang="en-US" altLang="en-US" smtClean="0"/>
              <a:pPr>
                <a:spcBef>
                  <a:spcPct val="0"/>
                </a:spcBef>
              </a:pPr>
              <a:t>117</a:t>
            </a:fld>
            <a:endParaRPr lang="en-US" altLang="en-US"/>
          </a:p>
        </p:txBody>
      </p:sp>
      <p:sp>
        <p:nvSpPr>
          <p:cNvPr id="273411" name="Rectangle 2">
            <a:extLst>
              <a:ext uri="{FF2B5EF4-FFF2-40B4-BE49-F238E27FC236}">
                <a16:creationId xmlns:a16="http://schemas.microsoft.com/office/drawing/2014/main" id="{4CA70F77-FF47-27DF-A6E6-0AEA6EF11BC5}"/>
              </a:ext>
            </a:extLst>
          </p:cNvPr>
          <p:cNvSpPr>
            <a:spLocks noGrp="1" noRot="1" noChangeAspect="1" noChangeArrowheads="1" noTextEdit="1"/>
          </p:cNvSpPr>
          <p:nvPr>
            <p:ph type="sldImg"/>
          </p:nvPr>
        </p:nvSpPr>
        <p:spPr>
          <a:ln/>
        </p:spPr>
      </p:sp>
      <p:sp>
        <p:nvSpPr>
          <p:cNvPr id="273412" name="Rectangle 3">
            <a:extLst>
              <a:ext uri="{FF2B5EF4-FFF2-40B4-BE49-F238E27FC236}">
                <a16:creationId xmlns:a16="http://schemas.microsoft.com/office/drawing/2014/main" id="{B607ADB4-FC68-ADEC-3A96-4EA978A0F0D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Slide Image Placeholder 1">
            <a:extLst>
              <a:ext uri="{FF2B5EF4-FFF2-40B4-BE49-F238E27FC236}">
                <a16:creationId xmlns:a16="http://schemas.microsoft.com/office/drawing/2014/main" id="{F3A14263-F99D-0B07-84B1-E57FC7E7ABD1}"/>
              </a:ext>
            </a:extLst>
          </p:cNvPr>
          <p:cNvSpPr>
            <a:spLocks noGrp="1" noRot="1" noChangeAspect="1" noChangeArrowheads="1" noTextEdit="1"/>
          </p:cNvSpPr>
          <p:nvPr>
            <p:ph type="sldImg"/>
          </p:nvPr>
        </p:nvSpPr>
        <p:spPr>
          <a:ln/>
        </p:spPr>
      </p:sp>
      <p:sp>
        <p:nvSpPr>
          <p:cNvPr id="275459" name="Notes Placeholder 2">
            <a:extLst>
              <a:ext uri="{FF2B5EF4-FFF2-40B4-BE49-F238E27FC236}">
                <a16:creationId xmlns:a16="http://schemas.microsoft.com/office/drawing/2014/main" id="{122BF6A1-3A06-2F17-0089-DE7B7A06154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Alexander Humbolt, Charles Darwin, and Alfred Wallace were all descriptive scientists</a:t>
            </a:r>
          </a:p>
        </p:txBody>
      </p:sp>
      <p:sp>
        <p:nvSpPr>
          <p:cNvPr id="275460" name="Slide Number Placeholder 3">
            <a:extLst>
              <a:ext uri="{FF2B5EF4-FFF2-40B4-BE49-F238E27FC236}">
                <a16:creationId xmlns:a16="http://schemas.microsoft.com/office/drawing/2014/main" id="{7D774F54-B7CE-3B42-197F-1FCF0E32416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0DDD79F-AF30-44A1-AF32-231A23D6ECD8}" type="slidenum">
              <a:rPr lang="en-US" altLang="en-US" smtClean="0"/>
              <a:pPr/>
              <a:t>118</a:t>
            </a:fld>
            <a:endParaRPr lang="en-US" altLang="en-US"/>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Slide Image Placeholder 1">
            <a:extLst>
              <a:ext uri="{FF2B5EF4-FFF2-40B4-BE49-F238E27FC236}">
                <a16:creationId xmlns:a16="http://schemas.microsoft.com/office/drawing/2014/main" id="{5DEA037C-5872-80A2-9B5F-00FF08054CB0}"/>
              </a:ext>
            </a:extLst>
          </p:cNvPr>
          <p:cNvSpPr>
            <a:spLocks noGrp="1" noRot="1" noChangeAspect="1" noChangeArrowheads="1" noTextEdit="1"/>
          </p:cNvSpPr>
          <p:nvPr>
            <p:ph type="sldImg"/>
          </p:nvPr>
        </p:nvSpPr>
        <p:spPr>
          <a:ln/>
        </p:spPr>
      </p:sp>
      <p:sp>
        <p:nvSpPr>
          <p:cNvPr id="277507" name="Notes Placeholder 2">
            <a:extLst>
              <a:ext uri="{FF2B5EF4-FFF2-40B4-BE49-F238E27FC236}">
                <a16:creationId xmlns:a16="http://schemas.microsoft.com/office/drawing/2014/main" id="{9ECC6BA3-6092-9AFF-1888-C03F92E916E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Alexander Humbolt, Charles Darwin, and Alfred Russel Wallace, all observationists.</a:t>
            </a:r>
          </a:p>
        </p:txBody>
      </p:sp>
      <p:sp>
        <p:nvSpPr>
          <p:cNvPr id="277508" name="Slide Number Placeholder 3">
            <a:extLst>
              <a:ext uri="{FF2B5EF4-FFF2-40B4-BE49-F238E27FC236}">
                <a16:creationId xmlns:a16="http://schemas.microsoft.com/office/drawing/2014/main" id="{4A382CD4-0D6E-69D7-DFA8-B5F29D242C8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9D2A29B-4CBF-4F10-8743-D70627CB2A03}" type="slidenum">
              <a:rPr lang="en-US" altLang="en-US" smtClean="0"/>
              <a:pPr/>
              <a:t>119</a:t>
            </a:fld>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a:extLst>
              <a:ext uri="{FF2B5EF4-FFF2-40B4-BE49-F238E27FC236}">
                <a16:creationId xmlns:a16="http://schemas.microsoft.com/office/drawing/2014/main" id="{5BBE7512-A737-CB91-6BE6-C3652021FEEC}"/>
              </a:ext>
            </a:extLst>
          </p:cNvPr>
          <p:cNvSpPr>
            <a:spLocks noGrp="1" noRot="1" noChangeAspect="1" noChangeArrowheads="1" noTextEdit="1"/>
          </p:cNvSpPr>
          <p:nvPr>
            <p:ph type="sldImg"/>
          </p:nvPr>
        </p:nvSpPr>
        <p:spPr>
          <a:ln/>
        </p:spPr>
      </p:sp>
      <p:sp>
        <p:nvSpPr>
          <p:cNvPr id="38915" name="Notes Placeholder 2">
            <a:extLst>
              <a:ext uri="{FF2B5EF4-FFF2-40B4-BE49-F238E27FC236}">
                <a16:creationId xmlns:a16="http://schemas.microsoft.com/office/drawing/2014/main" id="{CAB53963-4727-DDB3-867B-D10D46EF79A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The Pleistocene was a period of alternating glacial and interglacial periods.</a:t>
            </a:r>
            <a:br>
              <a:rPr lang="en-US" altLang="en-US" dirty="0">
                <a:latin typeface="Arial" panose="020B0604020202020204" pitchFamily="34" charset="0"/>
              </a:rPr>
            </a:br>
            <a:br>
              <a:rPr lang="en-US" altLang="en-US" dirty="0">
                <a:latin typeface="Arial" panose="020B0604020202020204" pitchFamily="34" charset="0"/>
              </a:rPr>
            </a:br>
            <a:r>
              <a:rPr lang="en-US" altLang="en-US" dirty="0">
                <a:latin typeface="Arial" panose="020B0604020202020204" pitchFamily="34" charset="0"/>
              </a:rPr>
              <a:t>Ice cores have been recovered that go back 5 million years, recording an almost annual record of temperatures.</a:t>
            </a:r>
            <a:br>
              <a:rPr lang="en-US" altLang="en-US" dirty="0">
                <a:latin typeface="Arial" panose="020B0604020202020204" pitchFamily="34" charset="0"/>
              </a:rPr>
            </a:br>
            <a:br>
              <a:rPr lang="en-US" altLang="en-US" dirty="0">
                <a:latin typeface="Arial" panose="020B0604020202020204" pitchFamily="34" charset="0"/>
              </a:rPr>
            </a:br>
            <a:r>
              <a:rPr lang="en-US" altLang="en-US" dirty="0">
                <a:latin typeface="Arial" panose="020B0604020202020204" pitchFamily="34" charset="0"/>
              </a:rPr>
              <a:t>https://www.nature.com/articles/d41586-022-02129-5</a:t>
            </a:r>
          </a:p>
        </p:txBody>
      </p:sp>
      <p:sp>
        <p:nvSpPr>
          <p:cNvPr id="38916" name="Slide Number Placeholder 3">
            <a:extLst>
              <a:ext uri="{FF2B5EF4-FFF2-40B4-BE49-F238E27FC236}">
                <a16:creationId xmlns:a16="http://schemas.microsoft.com/office/drawing/2014/main" id="{9D4D828E-7DC1-2B0C-56C8-D67FDD594589}"/>
              </a:ext>
            </a:extLst>
          </p:cNvPr>
          <p:cNvSpPr txBox="1">
            <a:spLocks noGrp="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nchor="b"/>
          <a:lstStyle>
            <a:lvl1pPr defTabSz="931863">
              <a:defRPr>
                <a:solidFill>
                  <a:schemeClr val="tx1"/>
                </a:solidFill>
                <a:latin typeface="Arial" panose="020B0604020202020204" pitchFamily="34" charset="0"/>
              </a:defRPr>
            </a:lvl1pPr>
            <a:lvl2pPr marL="742950" indent="-285750" defTabSz="931863">
              <a:defRPr>
                <a:solidFill>
                  <a:schemeClr val="tx1"/>
                </a:solidFill>
                <a:latin typeface="Arial" panose="020B0604020202020204" pitchFamily="34" charset="0"/>
              </a:defRPr>
            </a:lvl2pPr>
            <a:lvl3pPr marL="1143000" indent="-228600" defTabSz="931863">
              <a:defRPr>
                <a:solidFill>
                  <a:schemeClr val="tx1"/>
                </a:solidFill>
                <a:latin typeface="Arial" panose="020B0604020202020204" pitchFamily="34" charset="0"/>
              </a:defRPr>
            </a:lvl3pPr>
            <a:lvl4pPr marL="1600200" indent="-228600" defTabSz="931863">
              <a:defRPr>
                <a:solidFill>
                  <a:schemeClr val="tx1"/>
                </a:solidFill>
                <a:latin typeface="Arial" panose="020B0604020202020204" pitchFamily="34" charset="0"/>
              </a:defRPr>
            </a:lvl4pPr>
            <a:lvl5pPr marL="2057400" indent="-228600" defTabSz="931863">
              <a:defRPr>
                <a:solidFill>
                  <a:schemeClr val="tx1"/>
                </a:solidFill>
                <a:latin typeface="Arial" panose="020B0604020202020204" pitchFamily="34" charset="0"/>
              </a:defRPr>
            </a:lvl5pPr>
            <a:lvl6pPr marL="2514600" indent="-228600" defTabSz="931863" eaLnBrk="0" fontAlgn="base" hangingPunct="0">
              <a:spcBef>
                <a:spcPct val="0"/>
              </a:spcBef>
              <a:spcAft>
                <a:spcPct val="0"/>
              </a:spcAft>
              <a:defRPr>
                <a:solidFill>
                  <a:schemeClr val="tx1"/>
                </a:solidFill>
                <a:latin typeface="Arial" panose="020B0604020202020204" pitchFamily="34" charset="0"/>
              </a:defRPr>
            </a:lvl6pPr>
            <a:lvl7pPr marL="2971800" indent="-228600" defTabSz="931863" eaLnBrk="0" fontAlgn="base" hangingPunct="0">
              <a:spcBef>
                <a:spcPct val="0"/>
              </a:spcBef>
              <a:spcAft>
                <a:spcPct val="0"/>
              </a:spcAft>
              <a:defRPr>
                <a:solidFill>
                  <a:schemeClr val="tx1"/>
                </a:solidFill>
                <a:latin typeface="Arial" panose="020B0604020202020204" pitchFamily="34" charset="0"/>
              </a:defRPr>
            </a:lvl7pPr>
            <a:lvl8pPr marL="3429000" indent="-228600" defTabSz="931863" eaLnBrk="0" fontAlgn="base" hangingPunct="0">
              <a:spcBef>
                <a:spcPct val="0"/>
              </a:spcBef>
              <a:spcAft>
                <a:spcPct val="0"/>
              </a:spcAft>
              <a:defRPr>
                <a:solidFill>
                  <a:schemeClr val="tx1"/>
                </a:solidFill>
                <a:latin typeface="Arial" panose="020B0604020202020204" pitchFamily="34" charset="0"/>
              </a:defRPr>
            </a:lvl8pPr>
            <a:lvl9pPr marL="3886200" indent="-228600" defTabSz="931863"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8C0D4932-63C3-4CFA-8060-2C9D83105B94}" type="slidenum">
              <a:rPr lang="en-US" altLang="en-US" sz="1200"/>
              <a:pPr algn="r" eaLnBrk="1" hangingPunct="1"/>
              <a:t>11</a:t>
            </a:fld>
            <a:endParaRPr lang="en-US" altLang="en-US" sz="1200" dirty="0"/>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Rectangle 7">
            <a:extLst>
              <a:ext uri="{FF2B5EF4-FFF2-40B4-BE49-F238E27FC236}">
                <a16:creationId xmlns:a16="http://schemas.microsoft.com/office/drawing/2014/main" id="{DD30F7A8-4F1F-3B09-85A8-3B8749542FA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C1F4D79B-7AD5-4FF5-A3B5-0ADA82BBA14B}" type="slidenum">
              <a:rPr lang="en-US" altLang="en-US" smtClean="0"/>
              <a:pPr>
                <a:spcBef>
                  <a:spcPct val="0"/>
                </a:spcBef>
              </a:pPr>
              <a:t>120</a:t>
            </a:fld>
            <a:endParaRPr lang="en-US" altLang="en-US"/>
          </a:p>
        </p:txBody>
      </p:sp>
      <p:sp>
        <p:nvSpPr>
          <p:cNvPr id="279555" name="Rectangle 2">
            <a:extLst>
              <a:ext uri="{FF2B5EF4-FFF2-40B4-BE49-F238E27FC236}">
                <a16:creationId xmlns:a16="http://schemas.microsoft.com/office/drawing/2014/main" id="{4F4700A0-291B-AF0B-D14E-A3B586BC6E92}"/>
              </a:ext>
            </a:extLst>
          </p:cNvPr>
          <p:cNvSpPr>
            <a:spLocks noGrp="1" noRot="1" noChangeAspect="1" noChangeArrowheads="1" noTextEdit="1"/>
          </p:cNvSpPr>
          <p:nvPr>
            <p:ph type="sldImg"/>
          </p:nvPr>
        </p:nvSpPr>
        <p:spPr>
          <a:ln/>
        </p:spPr>
      </p:sp>
      <p:sp>
        <p:nvSpPr>
          <p:cNvPr id="279556" name="Rectangle 3">
            <a:extLst>
              <a:ext uri="{FF2B5EF4-FFF2-40B4-BE49-F238E27FC236}">
                <a16:creationId xmlns:a16="http://schemas.microsoft.com/office/drawing/2014/main" id="{000C583E-B3B1-C00B-5D81-3351A984071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Slide Image Placeholder 1">
            <a:extLst>
              <a:ext uri="{FF2B5EF4-FFF2-40B4-BE49-F238E27FC236}">
                <a16:creationId xmlns:a16="http://schemas.microsoft.com/office/drawing/2014/main" id="{2A0CFAE8-67D8-812A-7A75-1B2788DEFC26}"/>
              </a:ext>
            </a:extLst>
          </p:cNvPr>
          <p:cNvSpPr>
            <a:spLocks noGrp="1" noRot="1" noChangeAspect="1" noChangeArrowheads="1" noTextEdit="1"/>
          </p:cNvSpPr>
          <p:nvPr>
            <p:ph type="sldImg"/>
          </p:nvPr>
        </p:nvSpPr>
        <p:spPr>
          <a:ln/>
        </p:spPr>
      </p:sp>
      <p:sp>
        <p:nvSpPr>
          <p:cNvPr id="281603" name="Notes Placeholder 2">
            <a:extLst>
              <a:ext uri="{FF2B5EF4-FFF2-40B4-BE49-F238E27FC236}">
                <a16:creationId xmlns:a16="http://schemas.microsoft.com/office/drawing/2014/main" id="{AD0AD07C-8528-0DE4-98AE-C528458FE0D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https://esajournals.onlinelibrary.wiley.com/doi/abs/10.1890/120103</a:t>
            </a:r>
          </a:p>
        </p:txBody>
      </p:sp>
      <p:sp>
        <p:nvSpPr>
          <p:cNvPr id="281604" name="Slide Number Placeholder 3">
            <a:extLst>
              <a:ext uri="{FF2B5EF4-FFF2-40B4-BE49-F238E27FC236}">
                <a16:creationId xmlns:a16="http://schemas.microsoft.com/office/drawing/2014/main" id="{326A759A-44F0-122D-4180-B6BB140AC26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55AC9AA-C9CD-4016-8213-DCF223E911DF}" type="slidenum">
              <a:rPr lang="en-US" altLang="en-US" smtClean="0"/>
              <a:pPr/>
              <a:t>121</a:t>
            </a:fld>
            <a:endParaRPr lang="en-US" altLang="en-US"/>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7">
            <a:extLst>
              <a:ext uri="{FF2B5EF4-FFF2-40B4-BE49-F238E27FC236}">
                <a16:creationId xmlns:a16="http://schemas.microsoft.com/office/drawing/2014/main" id="{4663D2CB-0C12-310C-0A98-660BBCFE0C6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C3798C3D-DB0B-4551-956D-75F0CD827B21}" type="slidenum">
              <a:rPr lang="en-US" altLang="en-US" smtClean="0"/>
              <a:pPr>
                <a:spcBef>
                  <a:spcPct val="0"/>
                </a:spcBef>
              </a:pPr>
              <a:t>122</a:t>
            </a:fld>
            <a:endParaRPr lang="en-US" altLang="en-US"/>
          </a:p>
        </p:txBody>
      </p:sp>
      <p:sp>
        <p:nvSpPr>
          <p:cNvPr id="283651" name="Rectangle 2">
            <a:extLst>
              <a:ext uri="{FF2B5EF4-FFF2-40B4-BE49-F238E27FC236}">
                <a16:creationId xmlns:a16="http://schemas.microsoft.com/office/drawing/2014/main" id="{02A55713-CDF6-C831-C677-898079DBD6EE}"/>
              </a:ext>
            </a:extLst>
          </p:cNvPr>
          <p:cNvSpPr>
            <a:spLocks noGrp="1" noRot="1" noChangeAspect="1" noChangeArrowheads="1" noTextEdit="1"/>
          </p:cNvSpPr>
          <p:nvPr>
            <p:ph type="sldImg"/>
          </p:nvPr>
        </p:nvSpPr>
        <p:spPr>
          <a:ln/>
        </p:spPr>
      </p:sp>
      <p:sp>
        <p:nvSpPr>
          <p:cNvPr id="283652" name="Rectangle 3">
            <a:extLst>
              <a:ext uri="{FF2B5EF4-FFF2-40B4-BE49-F238E27FC236}">
                <a16:creationId xmlns:a16="http://schemas.microsoft.com/office/drawing/2014/main" id="{8FC2F4F8-6EEF-41D7-65D2-39664B7A4AF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a:extLst>
              <a:ext uri="{FF2B5EF4-FFF2-40B4-BE49-F238E27FC236}">
                <a16:creationId xmlns:a16="http://schemas.microsoft.com/office/drawing/2014/main" id="{ECD507C0-4ADF-0560-9594-A915BC2C5710}"/>
              </a:ext>
            </a:extLst>
          </p:cNvPr>
          <p:cNvSpPr>
            <a:spLocks noGrp="1" noRot="1" noChangeAspect="1" noChangeArrowheads="1" noTextEdit="1"/>
          </p:cNvSpPr>
          <p:nvPr>
            <p:ph type="sldImg"/>
          </p:nvPr>
        </p:nvSpPr>
        <p:spPr>
          <a:ln/>
        </p:spPr>
      </p:sp>
      <p:sp>
        <p:nvSpPr>
          <p:cNvPr id="43011" name="Notes Placeholder 2">
            <a:extLst>
              <a:ext uri="{FF2B5EF4-FFF2-40B4-BE49-F238E27FC236}">
                <a16:creationId xmlns:a16="http://schemas.microsoft.com/office/drawing/2014/main" id="{9D4C4319-1214-4516-7C60-09953FFD5B3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Boreal forest in Alaska shown at bottom. These were common in the southeastern US during the Wisconsian LGM</a:t>
            </a:r>
          </a:p>
        </p:txBody>
      </p:sp>
      <p:sp>
        <p:nvSpPr>
          <p:cNvPr id="43012" name="Slide Number Placeholder 3">
            <a:extLst>
              <a:ext uri="{FF2B5EF4-FFF2-40B4-BE49-F238E27FC236}">
                <a16:creationId xmlns:a16="http://schemas.microsoft.com/office/drawing/2014/main" id="{B8927FBD-B929-0E60-544B-594B299795B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a:solidFill>
                  <a:schemeClr val="tx1"/>
                </a:solidFill>
                <a:latin typeface="Arial" panose="020B0604020202020204" pitchFamily="34" charset="0"/>
              </a:defRPr>
            </a:lvl1pPr>
            <a:lvl2pPr marL="742950" indent="-285750" defTabSz="931863">
              <a:defRPr>
                <a:solidFill>
                  <a:schemeClr val="tx1"/>
                </a:solidFill>
                <a:latin typeface="Arial" panose="020B0604020202020204" pitchFamily="34" charset="0"/>
              </a:defRPr>
            </a:lvl2pPr>
            <a:lvl3pPr marL="1143000" indent="-228600" defTabSz="931863">
              <a:defRPr>
                <a:solidFill>
                  <a:schemeClr val="tx1"/>
                </a:solidFill>
                <a:latin typeface="Arial" panose="020B0604020202020204" pitchFamily="34" charset="0"/>
              </a:defRPr>
            </a:lvl3pPr>
            <a:lvl4pPr marL="1600200" indent="-228600" defTabSz="931863">
              <a:defRPr>
                <a:solidFill>
                  <a:schemeClr val="tx1"/>
                </a:solidFill>
                <a:latin typeface="Arial" panose="020B0604020202020204" pitchFamily="34" charset="0"/>
              </a:defRPr>
            </a:lvl4pPr>
            <a:lvl5pPr marL="2057400" indent="-228600" defTabSz="931863">
              <a:defRPr>
                <a:solidFill>
                  <a:schemeClr val="tx1"/>
                </a:solidFill>
                <a:latin typeface="Arial" panose="020B0604020202020204" pitchFamily="34" charset="0"/>
              </a:defRPr>
            </a:lvl5pPr>
            <a:lvl6pPr marL="2514600" indent="-228600" defTabSz="931863" eaLnBrk="0" fontAlgn="base" hangingPunct="0">
              <a:spcBef>
                <a:spcPct val="0"/>
              </a:spcBef>
              <a:spcAft>
                <a:spcPct val="0"/>
              </a:spcAft>
              <a:defRPr>
                <a:solidFill>
                  <a:schemeClr val="tx1"/>
                </a:solidFill>
                <a:latin typeface="Arial" panose="020B0604020202020204" pitchFamily="34" charset="0"/>
              </a:defRPr>
            </a:lvl6pPr>
            <a:lvl7pPr marL="2971800" indent="-228600" defTabSz="931863" eaLnBrk="0" fontAlgn="base" hangingPunct="0">
              <a:spcBef>
                <a:spcPct val="0"/>
              </a:spcBef>
              <a:spcAft>
                <a:spcPct val="0"/>
              </a:spcAft>
              <a:defRPr>
                <a:solidFill>
                  <a:schemeClr val="tx1"/>
                </a:solidFill>
                <a:latin typeface="Arial" panose="020B0604020202020204" pitchFamily="34" charset="0"/>
              </a:defRPr>
            </a:lvl7pPr>
            <a:lvl8pPr marL="3429000" indent="-228600" defTabSz="931863" eaLnBrk="0" fontAlgn="base" hangingPunct="0">
              <a:spcBef>
                <a:spcPct val="0"/>
              </a:spcBef>
              <a:spcAft>
                <a:spcPct val="0"/>
              </a:spcAft>
              <a:defRPr>
                <a:solidFill>
                  <a:schemeClr val="tx1"/>
                </a:solidFill>
                <a:latin typeface="Arial" panose="020B0604020202020204" pitchFamily="34" charset="0"/>
              </a:defRPr>
            </a:lvl8pPr>
            <a:lvl9pPr marL="3886200" indent="-228600" defTabSz="931863" eaLnBrk="0" fontAlgn="base" hangingPunct="0">
              <a:spcBef>
                <a:spcPct val="0"/>
              </a:spcBef>
              <a:spcAft>
                <a:spcPct val="0"/>
              </a:spcAft>
              <a:defRPr>
                <a:solidFill>
                  <a:schemeClr val="tx1"/>
                </a:solidFill>
                <a:latin typeface="Arial" panose="020B0604020202020204" pitchFamily="34" charset="0"/>
              </a:defRPr>
            </a:lvl9pPr>
          </a:lstStyle>
          <a:p>
            <a:fld id="{3A12C452-9175-4DD3-ADCF-767D66CBF48F}" type="slidenum">
              <a:rPr lang="en-US" altLang="en-US" smtClean="0"/>
              <a:pPr/>
              <a:t>12</a:t>
            </a:fld>
            <a:endParaRPr lang="en-US" alt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a:extLst>
              <a:ext uri="{FF2B5EF4-FFF2-40B4-BE49-F238E27FC236}">
                <a16:creationId xmlns:a16="http://schemas.microsoft.com/office/drawing/2014/main" id="{41D93E09-B30E-EB7A-0766-575C00D489EB}"/>
              </a:ext>
            </a:extLst>
          </p:cNvPr>
          <p:cNvSpPr>
            <a:spLocks noGrp="1" noRot="1" noChangeAspect="1" noChangeArrowheads="1" noTextEdit="1"/>
          </p:cNvSpPr>
          <p:nvPr>
            <p:ph type="sldImg"/>
          </p:nvPr>
        </p:nvSpPr>
        <p:spPr>
          <a:ln/>
        </p:spPr>
      </p:sp>
      <p:sp>
        <p:nvSpPr>
          <p:cNvPr id="45059" name="Notes Placeholder 2">
            <a:extLst>
              <a:ext uri="{FF2B5EF4-FFF2-40B4-BE49-F238E27FC236}">
                <a16:creationId xmlns:a16="http://schemas.microsoft.com/office/drawing/2014/main" id="{B5DA59FD-AD10-D037-7712-1C9232BEAF7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
        <p:nvSpPr>
          <p:cNvPr id="45060" name="Slide Number Placeholder 3">
            <a:extLst>
              <a:ext uri="{FF2B5EF4-FFF2-40B4-BE49-F238E27FC236}">
                <a16:creationId xmlns:a16="http://schemas.microsoft.com/office/drawing/2014/main" id="{9853A02D-1FB3-8FFE-313A-8C42128DC3AE}"/>
              </a:ext>
            </a:extLst>
          </p:cNvPr>
          <p:cNvSpPr txBox="1">
            <a:spLocks noGrp="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nchor="b"/>
          <a:lstStyle>
            <a:lvl1pPr defTabSz="931863">
              <a:defRPr>
                <a:solidFill>
                  <a:schemeClr val="tx1"/>
                </a:solidFill>
                <a:latin typeface="Arial" panose="020B0604020202020204" pitchFamily="34" charset="0"/>
              </a:defRPr>
            </a:lvl1pPr>
            <a:lvl2pPr marL="742950" indent="-285750" defTabSz="931863">
              <a:defRPr>
                <a:solidFill>
                  <a:schemeClr val="tx1"/>
                </a:solidFill>
                <a:latin typeface="Arial" panose="020B0604020202020204" pitchFamily="34" charset="0"/>
              </a:defRPr>
            </a:lvl2pPr>
            <a:lvl3pPr marL="1143000" indent="-228600" defTabSz="931863">
              <a:defRPr>
                <a:solidFill>
                  <a:schemeClr val="tx1"/>
                </a:solidFill>
                <a:latin typeface="Arial" panose="020B0604020202020204" pitchFamily="34" charset="0"/>
              </a:defRPr>
            </a:lvl3pPr>
            <a:lvl4pPr marL="1600200" indent="-228600" defTabSz="931863">
              <a:defRPr>
                <a:solidFill>
                  <a:schemeClr val="tx1"/>
                </a:solidFill>
                <a:latin typeface="Arial" panose="020B0604020202020204" pitchFamily="34" charset="0"/>
              </a:defRPr>
            </a:lvl4pPr>
            <a:lvl5pPr marL="2057400" indent="-228600" defTabSz="931863">
              <a:defRPr>
                <a:solidFill>
                  <a:schemeClr val="tx1"/>
                </a:solidFill>
                <a:latin typeface="Arial" panose="020B0604020202020204" pitchFamily="34" charset="0"/>
              </a:defRPr>
            </a:lvl5pPr>
            <a:lvl6pPr marL="2514600" indent="-228600" defTabSz="931863" eaLnBrk="0" fontAlgn="base" hangingPunct="0">
              <a:spcBef>
                <a:spcPct val="0"/>
              </a:spcBef>
              <a:spcAft>
                <a:spcPct val="0"/>
              </a:spcAft>
              <a:defRPr>
                <a:solidFill>
                  <a:schemeClr val="tx1"/>
                </a:solidFill>
                <a:latin typeface="Arial" panose="020B0604020202020204" pitchFamily="34" charset="0"/>
              </a:defRPr>
            </a:lvl6pPr>
            <a:lvl7pPr marL="2971800" indent="-228600" defTabSz="931863" eaLnBrk="0" fontAlgn="base" hangingPunct="0">
              <a:spcBef>
                <a:spcPct val="0"/>
              </a:spcBef>
              <a:spcAft>
                <a:spcPct val="0"/>
              </a:spcAft>
              <a:defRPr>
                <a:solidFill>
                  <a:schemeClr val="tx1"/>
                </a:solidFill>
                <a:latin typeface="Arial" panose="020B0604020202020204" pitchFamily="34" charset="0"/>
              </a:defRPr>
            </a:lvl7pPr>
            <a:lvl8pPr marL="3429000" indent="-228600" defTabSz="931863" eaLnBrk="0" fontAlgn="base" hangingPunct="0">
              <a:spcBef>
                <a:spcPct val="0"/>
              </a:spcBef>
              <a:spcAft>
                <a:spcPct val="0"/>
              </a:spcAft>
              <a:defRPr>
                <a:solidFill>
                  <a:schemeClr val="tx1"/>
                </a:solidFill>
                <a:latin typeface="Arial" panose="020B0604020202020204" pitchFamily="34" charset="0"/>
              </a:defRPr>
            </a:lvl8pPr>
            <a:lvl9pPr marL="3886200" indent="-228600" defTabSz="931863"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5267CCAD-6136-4B2F-929F-969AE2D8821E}" type="slidenum">
              <a:rPr lang="en-US" altLang="en-US" sz="1200"/>
              <a:pPr algn="r" eaLnBrk="1" hangingPunct="1"/>
              <a:t>13</a:t>
            </a:fld>
            <a:endParaRPr lang="en-US" altLang="en-US" sz="1200"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a:extLst>
              <a:ext uri="{FF2B5EF4-FFF2-40B4-BE49-F238E27FC236}">
                <a16:creationId xmlns:a16="http://schemas.microsoft.com/office/drawing/2014/main" id="{EDD16B2F-FFCB-301C-94E9-597C256008D3}"/>
              </a:ext>
            </a:extLst>
          </p:cNvPr>
          <p:cNvSpPr>
            <a:spLocks noGrp="1" noRot="1" noChangeAspect="1" noChangeArrowheads="1" noTextEdit="1"/>
          </p:cNvSpPr>
          <p:nvPr>
            <p:ph type="sldImg"/>
          </p:nvPr>
        </p:nvSpPr>
        <p:spPr>
          <a:ln/>
        </p:spPr>
      </p:sp>
      <p:sp>
        <p:nvSpPr>
          <p:cNvPr id="47107" name="Notes Placeholder 2">
            <a:extLst>
              <a:ext uri="{FF2B5EF4-FFF2-40B4-BE49-F238E27FC236}">
                <a16:creationId xmlns:a16="http://schemas.microsoft.com/office/drawing/2014/main" id="{A3A4D0B1-9785-68D6-4236-EC457AC9F2E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Glacial period: lots of water trapped in ice: less evaporation because of cooler temps:  sea levels drop </a:t>
            </a:r>
            <a:br>
              <a:rPr lang="en-US" altLang="en-US" dirty="0">
                <a:latin typeface="Arial" panose="020B0604020202020204" pitchFamily="34" charset="0"/>
              </a:rPr>
            </a:br>
            <a:r>
              <a:rPr lang="en-US" altLang="en-US" dirty="0">
                <a:latin typeface="Arial" panose="020B0604020202020204" pitchFamily="34" charset="0"/>
              </a:rPr>
              <a:t>Interglacial (warm) period: melting: higher sea levels</a:t>
            </a:r>
          </a:p>
        </p:txBody>
      </p:sp>
      <p:sp>
        <p:nvSpPr>
          <p:cNvPr id="47108" name="Slide Number Placeholder 3">
            <a:extLst>
              <a:ext uri="{FF2B5EF4-FFF2-40B4-BE49-F238E27FC236}">
                <a16:creationId xmlns:a16="http://schemas.microsoft.com/office/drawing/2014/main" id="{0369EDFC-2E6F-4AE9-1EAA-FB33F87A52A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a:solidFill>
                  <a:schemeClr val="tx1"/>
                </a:solidFill>
                <a:latin typeface="Arial" panose="020B0604020202020204" pitchFamily="34" charset="0"/>
              </a:defRPr>
            </a:lvl1pPr>
            <a:lvl2pPr marL="742950" indent="-285750" defTabSz="931863">
              <a:defRPr>
                <a:solidFill>
                  <a:schemeClr val="tx1"/>
                </a:solidFill>
                <a:latin typeface="Arial" panose="020B0604020202020204" pitchFamily="34" charset="0"/>
              </a:defRPr>
            </a:lvl2pPr>
            <a:lvl3pPr marL="1143000" indent="-228600" defTabSz="931863">
              <a:defRPr>
                <a:solidFill>
                  <a:schemeClr val="tx1"/>
                </a:solidFill>
                <a:latin typeface="Arial" panose="020B0604020202020204" pitchFamily="34" charset="0"/>
              </a:defRPr>
            </a:lvl3pPr>
            <a:lvl4pPr marL="1600200" indent="-228600" defTabSz="931863">
              <a:defRPr>
                <a:solidFill>
                  <a:schemeClr val="tx1"/>
                </a:solidFill>
                <a:latin typeface="Arial" panose="020B0604020202020204" pitchFamily="34" charset="0"/>
              </a:defRPr>
            </a:lvl4pPr>
            <a:lvl5pPr marL="2057400" indent="-228600" defTabSz="931863">
              <a:defRPr>
                <a:solidFill>
                  <a:schemeClr val="tx1"/>
                </a:solidFill>
                <a:latin typeface="Arial" panose="020B0604020202020204" pitchFamily="34" charset="0"/>
              </a:defRPr>
            </a:lvl5pPr>
            <a:lvl6pPr marL="2514600" indent="-228600" defTabSz="931863" eaLnBrk="0" fontAlgn="base" hangingPunct="0">
              <a:spcBef>
                <a:spcPct val="0"/>
              </a:spcBef>
              <a:spcAft>
                <a:spcPct val="0"/>
              </a:spcAft>
              <a:defRPr>
                <a:solidFill>
                  <a:schemeClr val="tx1"/>
                </a:solidFill>
                <a:latin typeface="Arial" panose="020B0604020202020204" pitchFamily="34" charset="0"/>
              </a:defRPr>
            </a:lvl6pPr>
            <a:lvl7pPr marL="2971800" indent="-228600" defTabSz="931863" eaLnBrk="0" fontAlgn="base" hangingPunct="0">
              <a:spcBef>
                <a:spcPct val="0"/>
              </a:spcBef>
              <a:spcAft>
                <a:spcPct val="0"/>
              </a:spcAft>
              <a:defRPr>
                <a:solidFill>
                  <a:schemeClr val="tx1"/>
                </a:solidFill>
                <a:latin typeface="Arial" panose="020B0604020202020204" pitchFamily="34" charset="0"/>
              </a:defRPr>
            </a:lvl7pPr>
            <a:lvl8pPr marL="3429000" indent="-228600" defTabSz="931863" eaLnBrk="0" fontAlgn="base" hangingPunct="0">
              <a:spcBef>
                <a:spcPct val="0"/>
              </a:spcBef>
              <a:spcAft>
                <a:spcPct val="0"/>
              </a:spcAft>
              <a:defRPr>
                <a:solidFill>
                  <a:schemeClr val="tx1"/>
                </a:solidFill>
                <a:latin typeface="Arial" panose="020B0604020202020204" pitchFamily="34" charset="0"/>
              </a:defRPr>
            </a:lvl8pPr>
            <a:lvl9pPr marL="3886200" indent="-228600" defTabSz="931863" eaLnBrk="0" fontAlgn="base" hangingPunct="0">
              <a:spcBef>
                <a:spcPct val="0"/>
              </a:spcBef>
              <a:spcAft>
                <a:spcPct val="0"/>
              </a:spcAft>
              <a:defRPr>
                <a:solidFill>
                  <a:schemeClr val="tx1"/>
                </a:solidFill>
                <a:latin typeface="Arial" panose="020B0604020202020204" pitchFamily="34" charset="0"/>
              </a:defRPr>
            </a:lvl9pPr>
          </a:lstStyle>
          <a:p>
            <a:fld id="{B9F8CC74-3915-4031-9AD9-6EBAA54C2568}" type="slidenum">
              <a:rPr lang="en-US" altLang="en-US" smtClean="0"/>
              <a:pPr/>
              <a:t>14</a:t>
            </a:fld>
            <a:endParaRPr lang="en-US" alt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a:extLst>
              <a:ext uri="{FF2B5EF4-FFF2-40B4-BE49-F238E27FC236}">
                <a16:creationId xmlns:a16="http://schemas.microsoft.com/office/drawing/2014/main" id="{E9239E4F-88CC-4F8C-828A-9D14008B3D27}"/>
              </a:ext>
            </a:extLst>
          </p:cNvPr>
          <p:cNvSpPr>
            <a:spLocks noGrp="1" noRot="1" noChangeAspect="1" noChangeArrowheads="1" noTextEdit="1"/>
          </p:cNvSpPr>
          <p:nvPr>
            <p:ph type="sldImg"/>
          </p:nvPr>
        </p:nvSpPr>
        <p:spPr>
          <a:ln/>
        </p:spPr>
      </p:sp>
      <p:sp>
        <p:nvSpPr>
          <p:cNvPr id="50179" name="Notes Placeholder 2">
            <a:extLst>
              <a:ext uri="{FF2B5EF4-FFF2-40B4-BE49-F238E27FC236}">
                <a16:creationId xmlns:a16="http://schemas.microsoft.com/office/drawing/2014/main" id="{ABB15DD4-B4B0-BD17-4CFA-DB3E80CF5D5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Beringia allowed humans and many other organisms to disperse from Siberia to North America. During a glacial period, there was no ocean to block their passage. </a:t>
            </a:r>
          </a:p>
        </p:txBody>
      </p:sp>
      <p:sp>
        <p:nvSpPr>
          <p:cNvPr id="50180" name="Slide Number Placeholder 3">
            <a:extLst>
              <a:ext uri="{FF2B5EF4-FFF2-40B4-BE49-F238E27FC236}">
                <a16:creationId xmlns:a16="http://schemas.microsoft.com/office/drawing/2014/main" id="{26614EDB-252C-536E-EF16-A1AB7919356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D09D38E-247C-4538-A610-3C653FB81E34}" type="slidenum">
              <a:rPr lang="en-US" altLang="en-US" smtClean="0"/>
              <a:pPr/>
              <a:t>15</a:t>
            </a:fld>
            <a:endParaRPr lang="en-US" alt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a:extLst>
              <a:ext uri="{FF2B5EF4-FFF2-40B4-BE49-F238E27FC236}">
                <a16:creationId xmlns:a16="http://schemas.microsoft.com/office/drawing/2014/main" id="{573175D1-9953-AA83-2C03-893E59179933}"/>
              </a:ext>
            </a:extLst>
          </p:cNvPr>
          <p:cNvSpPr>
            <a:spLocks noGrp="1" noRot="1" noChangeAspect="1" noChangeArrowheads="1" noTextEdit="1"/>
          </p:cNvSpPr>
          <p:nvPr>
            <p:ph type="sldImg"/>
          </p:nvPr>
        </p:nvSpPr>
        <p:spPr>
          <a:ln/>
        </p:spPr>
      </p:sp>
      <p:sp>
        <p:nvSpPr>
          <p:cNvPr id="52227" name="Notes Placeholder 2">
            <a:extLst>
              <a:ext uri="{FF2B5EF4-FFF2-40B4-BE49-F238E27FC236}">
                <a16:creationId xmlns:a16="http://schemas.microsoft.com/office/drawing/2014/main" id="{4344D546-5EC8-4AAA-2730-D2D615D94B5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Clovis points (right) associated with the movement of humans starting 12,600 years ago along an ice-free corridor into North America</a:t>
            </a:r>
            <a:br>
              <a:rPr lang="en-US" altLang="en-US" dirty="0">
                <a:latin typeface="Arial" panose="020B0604020202020204" pitchFamily="34" charset="0"/>
              </a:rPr>
            </a:br>
            <a:br>
              <a:rPr lang="en-US" altLang="en-US" dirty="0">
                <a:latin typeface="Arial" panose="020B0604020202020204" pitchFamily="34" charset="0"/>
              </a:rPr>
            </a:br>
            <a:r>
              <a:rPr lang="en-US" altLang="en-US" dirty="0">
                <a:latin typeface="Arial" panose="020B0604020202020204" pitchFamily="34" charset="0"/>
              </a:rPr>
              <a:t>We now know that the date of arrival of humans into North America is older</a:t>
            </a:r>
          </a:p>
        </p:txBody>
      </p:sp>
      <p:sp>
        <p:nvSpPr>
          <p:cNvPr id="52228" name="Slide Number Placeholder 3">
            <a:extLst>
              <a:ext uri="{FF2B5EF4-FFF2-40B4-BE49-F238E27FC236}">
                <a16:creationId xmlns:a16="http://schemas.microsoft.com/office/drawing/2014/main" id="{1BF2ED4C-9E2E-D71B-E94E-A509EC18196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9F699AE-EB63-45DF-9115-ED1500489B1E}" type="slidenum">
              <a:rPr lang="en-US" altLang="en-US" smtClean="0"/>
              <a:pPr/>
              <a:t>16</a:t>
            </a:fld>
            <a:endParaRPr lang="en-US" alt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a:extLst>
              <a:ext uri="{FF2B5EF4-FFF2-40B4-BE49-F238E27FC236}">
                <a16:creationId xmlns:a16="http://schemas.microsoft.com/office/drawing/2014/main" id="{784C3498-838F-6D38-574B-CA965B78ECC5}"/>
              </a:ext>
            </a:extLst>
          </p:cNvPr>
          <p:cNvSpPr>
            <a:spLocks noGrp="1" noRot="1" noChangeAspect="1" noChangeArrowheads="1" noTextEdit="1"/>
          </p:cNvSpPr>
          <p:nvPr>
            <p:ph type="sldImg"/>
          </p:nvPr>
        </p:nvSpPr>
        <p:spPr>
          <a:ln/>
        </p:spPr>
      </p:sp>
      <p:sp>
        <p:nvSpPr>
          <p:cNvPr id="55299" name="Notes Placeholder 2">
            <a:extLst>
              <a:ext uri="{FF2B5EF4-FFF2-40B4-BE49-F238E27FC236}">
                <a16:creationId xmlns:a16="http://schemas.microsoft.com/office/drawing/2014/main" id="{1CCBBE4B-8B77-462B-27BD-8346EBB6158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Up until the 1990s the standing theory of how the Americas were populated was via an overland route that crossed Beringia and followed a long and narrow, mostly ice-free corridor to the vast plains of central North America. There, Clovis people and their descendants hunted large game and spread rapidly through the New World. Twentieth-century discoveries of distinctive Clovis artifacts throughout North America, some associated with mammoth or mastodon kill sites, supported this “Clovis-first” model. North America’s coastlines and their rich marine, estuarine, riverine, and terrestrial ecosystems were peripheral to the story of how and when the Americas were first settled by humans. Recent work along the Pacific coastlines of North and South America has revealed that these environments were settled early and continuously provided a rich diversity of subsistence options and technological resources for New World hunter-gatherers.</a:t>
            </a:r>
          </a:p>
          <a:p>
            <a:endParaRPr lang="en-US" altLang="en-US" dirty="0">
              <a:latin typeface="Arial" panose="020B0604020202020204" pitchFamily="34" charset="0"/>
            </a:endParaRPr>
          </a:p>
          <a:p>
            <a:r>
              <a:rPr lang="en-US" altLang="en-US" dirty="0">
                <a:latin typeface="Arial" panose="020B0604020202020204" pitchFamily="34" charset="0"/>
              </a:rPr>
              <a:t>Clovis cultures were associated with dates around 11,000 ybp</a:t>
            </a:r>
          </a:p>
        </p:txBody>
      </p:sp>
      <p:sp>
        <p:nvSpPr>
          <p:cNvPr id="55300" name="Slide Number Placeholder 3">
            <a:extLst>
              <a:ext uri="{FF2B5EF4-FFF2-40B4-BE49-F238E27FC236}">
                <a16:creationId xmlns:a16="http://schemas.microsoft.com/office/drawing/2014/main" id="{67BA7F09-DB53-4800-7F07-5287A0F701F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AF8A75F-944F-4160-A343-D6575BD79E8A}" type="slidenum">
              <a:rPr lang="en-US" altLang="en-US" smtClean="0"/>
              <a:pPr/>
              <a:t>17</a:t>
            </a:fld>
            <a:endParaRPr lang="en-US" alt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a:extLst>
              <a:ext uri="{FF2B5EF4-FFF2-40B4-BE49-F238E27FC236}">
                <a16:creationId xmlns:a16="http://schemas.microsoft.com/office/drawing/2014/main" id="{7C62076B-D1FD-36BE-6F2F-9047A34D1FDA}"/>
              </a:ext>
            </a:extLst>
          </p:cNvPr>
          <p:cNvSpPr>
            <a:spLocks noGrp="1" noRot="1" noChangeAspect="1" noChangeArrowheads="1" noTextEdit="1"/>
          </p:cNvSpPr>
          <p:nvPr>
            <p:ph type="sldImg"/>
          </p:nvPr>
        </p:nvSpPr>
        <p:spPr>
          <a:ln/>
        </p:spPr>
      </p:sp>
      <p:sp>
        <p:nvSpPr>
          <p:cNvPr id="57347" name="Notes Placeholder 2">
            <a:extLst>
              <a:ext uri="{FF2B5EF4-FFF2-40B4-BE49-F238E27FC236}">
                <a16:creationId xmlns:a16="http://schemas.microsoft.com/office/drawing/2014/main" id="{E74EC8F2-E8FD-19C0-81E9-76ACBB95AB4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Cypress</a:t>
            </a:r>
          </a:p>
        </p:txBody>
      </p:sp>
      <p:sp>
        <p:nvSpPr>
          <p:cNvPr id="57348" name="Slide Number Placeholder 3">
            <a:extLst>
              <a:ext uri="{FF2B5EF4-FFF2-40B4-BE49-F238E27FC236}">
                <a16:creationId xmlns:a16="http://schemas.microsoft.com/office/drawing/2014/main" id="{97AAFD2E-151B-E3E2-D442-355D10FBE55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05216AC-E379-4351-A042-4F28A0980405}" type="slidenum">
              <a:rPr lang="en-US" altLang="en-US" smtClean="0"/>
              <a:pPr>
                <a:spcBef>
                  <a:spcPct val="0"/>
                </a:spcBef>
              </a:pPr>
              <a:t>18</a:t>
            </a:fld>
            <a:endParaRPr lang="en-US" alt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a:extLst>
              <a:ext uri="{FF2B5EF4-FFF2-40B4-BE49-F238E27FC236}">
                <a16:creationId xmlns:a16="http://schemas.microsoft.com/office/drawing/2014/main" id="{C3C8A403-4141-1567-D0EA-95016A9C0E3A}"/>
              </a:ext>
            </a:extLst>
          </p:cNvPr>
          <p:cNvSpPr>
            <a:spLocks noGrp="1" noRot="1" noChangeAspect="1" noChangeArrowheads="1" noTextEdit="1"/>
          </p:cNvSpPr>
          <p:nvPr>
            <p:ph type="sldImg"/>
          </p:nvPr>
        </p:nvSpPr>
        <p:spPr>
          <a:ln/>
        </p:spPr>
      </p:sp>
      <p:sp>
        <p:nvSpPr>
          <p:cNvPr id="59395" name="Notes Placeholder 2">
            <a:extLst>
              <a:ext uri="{FF2B5EF4-FFF2-40B4-BE49-F238E27FC236}">
                <a16:creationId xmlns:a16="http://schemas.microsoft.com/office/drawing/2014/main" id="{B97EC6C3-C036-9575-2111-DF568A9C4DD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
        <p:nvSpPr>
          <p:cNvPr id="59396" name="Slide Number Placeholder 3">
            <a:extLst>
              <a:ext uri="{FF2B5EF4-FFF2-40B4-BE49-F238E27FC236}">
                <a16:creationId xmlns:a16="http://schemas.microsoft.com/office/drawing/2014/main" id="{BD3E440C-4178-406A-86E3-EB06880FCEF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6C71001-5971-40A4-B127-D84E0E52E9DB}" type="slidenum">
              <a:rPr lang="en-US" altLang="en-US" smtClean="0"/>
              <a:pPr/>
              <a:t>19</a:t>
            </a:fld>
            <a:endParaRPr lang="en-US" alt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a:extLst>
              <a:ext uri="{FF2B5EF4-FFF2-40B4-BE49-F238E27FC236}">
                <a16:creationId xmlns:a16="http://schemas.microsoft.com/office/drawing/2014/main" id="{56496B74-3A6D-0B5D-5E06-5274B311DFA6}"/>
              </a:ext>
            </a:extLst>
          </p:cNvPr>
          <p:cNvSpPr>
            <a:spLocks noGrp="1" noRot="1" noChangeAspect="1" noChangeArrowheads="1" noTextEdit="1"/>
          </p:cNvSpPr>
          <p:nvPr>
            <p:ph type="sldImg"/>
          </p:nvPr>
        </p:nvSpPr>
        <p:spPr>
          <a:ln/>
        </p:spPr>
      </p:sp>
      <p:sp>
        <p:nvSpPr>
          <p:cNvPr id="20483" name="Notes Placeholder 2">
            <a:extLst>
              <a:ext uri="{FF2B5EF4-FFF2-40B4-BE49-F238E27FC236}">
                <a16:creationId xmlns:a16="http://schemas.microsoft.com/office/drawing/2014/main" id="{A7112B63-5E10-C63D-5288-7E3A84E8B54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Alexander von Humboldt’s contributions, in particular the narrative account of his explorations to the New World tropics (1852) and his classic, comprehensive Essay on the Geography of Plants (1807), not only inspired Darwin and Wallace and generations of others to become naturalists, but also served as exemplars of holistic approaches to exploring the geography of nature. The Essay on the Geography of Plants included his Tableau Physique  (above) which, in addition to detailing the distributions of plants and animals along the slopes of Mount Chimborazo (6268 m), describes elevational variation in air temperature, light intensity, the limits of perpetual snow, and geological phenomena. </a:t>
            </a:r>
          </a:p>
        </p:txBody>
      </p:sp>
      <p:sp>
        <p:nvSpPr>
          <p:cNvPr id="20484" name="Slide Number Placeholder 3">
            <a:extLst>
              <a:ext uri="{FF2B5EF4-FFF2-40B4-BE49-F238E27FC236}">
                <a16:creationId xmlns:a16="http://schemas.microsoft.com/office/drawing/2014/main" id="{549A2597-11DA-DA3B-BB20-1CF2A2983F8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19C4727-F8DE-4183-9938-2F79C65A62F4}" type="slidenum">
              <a:rPr lang="en-US" altLang="en-US" smtClean="0"/>
              <a:pPr/>
              <a:t>2</a:t>
            </a:fld>
            <a:endParaRPr lang="en-US" alt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a:extLst>
              <a:ext uri="{FF2B5EF4-FFF2-40B4-BE49-F238E27FC236}">
                <a16:creationId xmlns:a16="http://schemas.microsoft.com/office/drawing/2014/main" id="{F5BE9EFA-23DD-00D3-C88D-00D47206ACB8}"/>
              </a:ext>
            </a:extLst>
          </p:cNvPr>
          <p:cNvSpPr>
            <a:spLocks noGrp="1" noRot="1" noChangeAspect="1" noChangeArrowheads="1" noTextEdit="1"/>
          </p:cNvSpPr>
          <p:nvPr>
            <p:ph type="sldImg"/>
          </p:nvPr>
        </p:nvSpPr>
        <p:spPr>
          <a:ln/>
        </p:spPr>
      </p:sp>
      <p:sp>
        <p:nvSpPr>
          <p:cNvPr id="61443" name="Notes Placeholder 2">
            <a:extLst>
              <a:ext uri="{FF2B5EF4-FFF2-40B4-BE49-F238E27FC236}">
                <a16:creationId xmlns:a16="http://schemas.microsoft.com/office/drawing/2014/main" id="{230E4EB5-9175-EBF3-DC33-45D8234C429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Paleolimnology – macrofossils, pollen, carbon dating of debris found in mud and sediments of lakes and other water bodies</a:t>
            </a:r>
          </a:p>
        </p:txBody>
      </p:sp>
      <p:sp>
        <p:nvSpPr>
          <p:cNvPr id="61444" name="Slide Number Placeholder 3">
            <a:extLst>
              <a:ext uri="{FF2B5EF4-FFF2-40B4-BE49-F238E27FC236}">
                <a16:creationId xmlns:a16="http://schemas.microsoft.com/office/drawing/2014/main" id="{46E7A2AF-6D16-B533-8FB9-01BE8F80E8A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B156EA6-52B1-4DC6-B8C9-A02FD44FA1FF}" type="slidenum">
              <a:rPr lang="en-US" altLang="en-US" smtClean="0"/>
              <a:pPr>
                <a:spcBef>
                  <a:spcPct val="0"/>
                </a:spcBef>
              </a:pPr>
              <a:t>20</a:t>
            </a:fld>
            <a:endParaRPr lang="en-US" alt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a:extLst>
              <a:ext uri="{FF2B5EF4-FFF2-40B4-BE49-F238E27FC236}">
                <a16:creationId xmlns:a16="http://schemas.microsoft.com/office/drawing/2014/main" id="{2450ABC6-6FEE-9521-B532-7B45B9717263}"/>
              </a:ext>
            </a:extLst>
          </p:cNvPr>
          <p:cNvSpPr>
            <a:spLocks noGrp="1" noRot="1" noChangeAspect="1" noChangeArrowheads="1" noTextEdit="1"/>
          </p:cNvSpPr>
          <p:nvPr>
            <p:ph type="sldImg"/>
          </p:nvPr>
        </p:nvSpPr>
        <p:spPr>
          <a:ln/>
        </p:spPr>
      </p:sp>
      <p:sp>
        <p:nvSpPr>
          <p:cNvPr id="63491" name="Notes Placeholder 2">
            <a:extLst>
              <a:ext uri="{FF2B5EF4-FFF2-40B4-BE49-F238E27FC236}">
                <a16:creationId xmlns:a16="http://schemas.microsoft.com/office/drawing/2014/main" id="{AC4881BD-F849-910A-8616-716466453F0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Figure 1: Examples of chitinous fossils produced in lakes and preserved in lake sediments: Head capsules of chironomid larvae (A and D), mandibles of larvae of other aquatic insects (B and F), a resting egg of a water flea (C), and a head capsule part of a caddisfly larva (E).</a:t>
            </a:r>
          </a:p>
        </p:txBody>
      </p:sp>
      <p:sp>
        <p:nvSpPr>
          <p:cNvPr id="63492" name="Slide Number Placeholder 3">
            <a:extLst>
              <a:ext uri="{FF2B5EF4-FFF2-40B4-BE49-F238E27FC236}">
                <a16:creationId xmlns:a16="http://schemas.microsoft.com/office/drawing/2014/main" id="{4B70BE6F-B1C3-4578-01E0-4FC13C21B6F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0C52996-3831-4291-A662-418D4CD4C3AD}" type="slidenum">
              <a:rPr lang="en-US" altLang="en-US" smtClean="0"/>
              <a:pPr/>
              <a:t>21</a:t>
            </a:fld>
            <a:endParaRPr lang="en-US" alt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a:extLst>
              <a:ext uri="{FF2B5EF4-FFF2-40B4-BE49-F238E27FC236}">
                <a16:creationId xmlns:a16="http://schemas.microsoft.com/office/drawing/2014/main" id="{8E612FCB-4061-55FC-F883-61A0E8A349FF}"/>
              </a:ext>
            </a:extLst>
          </p:cNvPr>
          <p:cNvSpPr>
            <a:spLocks noGrp="1" noRot="1" noChangeAspect="1" noChangeArrowheads="1" noTextEdit="1"/>
          </p:cNvSpPr>
          <p:nvPr>
            <p:ph type="sldImg"/>
          </p:nvPr>
        </p:nvSpPr>
        <p:spPr>
          <a:ln/>
        </p:spPr>
      </p:sp>
      <p:sp>
        <p:nvSpPr>
          <p:cNvPr id="65539" name="Notes Placeholder 2">
            <a:extLst>
              <a:ext uri="{FF2B5EF4-FFF2-40B4-BE49-F238E27FC236}">
                <a16:creationId xmlns:a16="http://schemas.microsoft.com/office/drawing/2014/main" id="{7F058038-98B8-2DDD-3471-FDEA94729FF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An example of limnology as a tool to interpret past climate and floral and faunal abundances. This particular plot communicates climate variability and lake ecosystem responses in western Scandinavia (Norway) over the last 1000 years</a:t>
            </a:r>
          </a:p>
          <a:p>
            <a:endParaRPr lang="en-US" altLang="en-US" dirty="0">
              <a:latin typeface="Arial" panose="020B0604020202020204" pitchFamily="34" charset="0"/>
            </a:endParaRPr>
          </a:p>
          <a:p>
            <a:r>
              <a:rPr lang="en-US" altLang="en-US" dirty="0">
                <a:latin typeface="Arial" panose="020B0604020202020204" pitchFamily="34" charset="0"/>
              </a:rPr>
              <a:t>Chironomids are flies in their aquatic larval state. </a:t>
            </a:r>
            <a:r>
              <a:rPr lang="en-US" altLang="en-US" dirty="0" err="1">
                <a:latin typeface="Arial" panose="020B0604020202020204" pitchFamily="34" charset="0"/>
              </a:rPr>
              <a:t>Bosmids</a:t>
            </a:r>
            <a:r>
              <a:rPr lang="en-US" altLang="en-US" dirty="0">
                <a:latin typeface="Arial" panose="020B0604020202020204" pitchFamily="34" charset="0"/>
              </a:rPr>
              <a:t> and Cladocera are water fleas, like Daphnia. Total organic carbon flux (TOC), pollen accumulation rates for arborum (tree) (PAR AP) and non-arborum (grasses) pollen flux (PAR NAP). Highlighted areas correspond to periods of climate cooling.</a:t>
            </a:r>
          </a:p>
          <a:p>
            <a:endParaRPr lang="en-US" altLang="en-US" dirty="0">
              <a:latin typeface="Arial" panose="020B0604020202020204" pitchFamily="34" charset="0"/>
            </a:endParaRPr>
          </a:p>
          <a:p>
            <a:endParaRPr lang="en-US" altLang="en-US" dirty="0">
              <a:latin typeface="Arial" panose="020B0604020202020204" pitchFamily="34" charset="0"/>
            </a:endParaRPr>
          </a:p>
          <a:p>
            <a:endParaRPr lang="en-US" altLang="en-US" dirty="0">
              <a:latin typeface="Arial" panose="020B0604020202020204" pitchFamily="34" charset="0"/>
            </a:endParaRPr>
          </a:p>
        </p:txBody>
      </p:sp>
      <p:sp>
        <p:nvSpPr>
          <p:cNvPr id="65540" name="Slide Number Placeholder 3">
            <a:extLst>
              <a:ext uri="{FF2B5EF4-FFF2-40B4-BE49-F238E27FC236}">
                <a16:creationId xmlns:a16="http://schemas.microsoft.com/office/drawing/2014/main" id="{69F7F988-8DD3-71E6-8E3B-BDD5DF3D97D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4E99E6F-29AF-4FDA-88E7-4D7F34FB39DC}" type="slidenum">
              <a:rPr lang="en-US" altLang="en-US" smtClean="0"/>
              <a:pPr/>
              <a:t>22</a:t>
            </a:fld>
            <a:endParaRPr lang="en-US" alt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a:extLst>
              <a:ext uri="{FF2B5EF4-FFF2-40B4-BE49-F238E27FC236}">
                <a16:creationId xmlns:a16="http://schemas.microsoft.com/office/drawing/2014/main" id="{E68BC05F-6F96-D7F4-D9BE-68F27F938853}"/>
              </a:ext>
            </a:extLst>
          </p:cNvPr>
          <p:cNvSpPr>
            <a:spLocks noGrp="1" noRot="1" noChangeAspect="1" noChangeArrowheads="1" noTextEdit="1"/>
          </p:cNvSpPr>
          <p:nvPr>
            <p:ph type="sldImg"/>
          </p:nvPr>
        </p:nvSpPr>
        <p:spPr>
          <a:ln/>
        </p:spPr>
      </p:sp>
      <p:sp>
        <p:nvSpPr>
          <p:cNvPr id="69635" name="Notes Placeholder 2">
            <a:extLst>
              <a:ext uri="{FF2B5EF4-FFF2-40B4-BE49-F238E27FC236}">
                <a16:creationId xmlns:a16="http://schemas.microsoft.com/office/drawing/2014/main" id="{7A8EF545-D876-B2D2-DA5B-6254A75AED8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2800" dirty="0">
                <a:latin typeface="Arial" panose="020B0604020202020204" pitchFamily="34" charset="0"/>
              </a:rPr>
              <a:t>Mottl, O., Flantua, S. G., Bhatta, K. P., Felde, V. A., Giesecke, T., Goring, S., ... &amp; Williams, J. W. (2021). Global acceleration in rates of vegetation change over the past 18,000 years. </a:t>
            </a:r>
            <a:r>
              <a:rPr lang="en-US" altLang="en-US" sz="2800" i="1" dirty="0">
                <a:latin typeface="Arial" panose="020B0604020202020204" pitchFamily="34" charset="0"/>
              </a:rPr>
              <a:t>Science</a:t>
            </a:r>
            <a:r>
              <a:rPr lang="en-US" altLang="en-US" sz="2800" dirty="0">
                <a:latin typeface="Arial" panose="020B0604020202020204" pitchFamily="34" charset="0"/>
              </a:rPr>
              <a:t>, </a:t>
            </a:r>
            <a:r>
              <a:rPr lang="en-US" altLang="en-US" sz="2800" i="1" dirty="0">
                <a:latin typeface="Arial" panose="020B0604020202020204" pitchFamily="34" charset="0"/>
              </a:rPr>
              <a:t>372</a:t>
            </a:r>
            <a:r>
              <a:rPr lang="en-US" altLang="en-US" sz="2800" dirty="0">
                <a:latin typeface="Arial" panose="020B0604020202020204" pitchFamily="34" charset="0"/>
              </a:rPr>
              <a:t>(6544), 860-864.</a:t>
            </a:r>
          </a:p>
          <a:p>
            <a:br>
              <a:rPr lang="en-US" altLang="en-US" sz="1800" dirty="0">
                <a:solidFill>
                  <a:srgbClr val="231F20"/>
                </a:solidFill>
                <a:latin typeface="AdvTTb278f7d1"/>
              </a:rPr>
            </a:br>
            <a:r>
              <a:rPr lang="en-US" altLang="en-US" sz="1800" dirty="0">
                <a:solidFill>
                  <a:srgbClr val="231F20"/>
                </a:solidFill>
                <a:latin typeface="AdvTTb278f7d1"/>
              </a:rPr>
              <a:t>Global vegetation over the past 18,000 years has been transformed first by the climate changes that accompanied the last deglaciation and again by increasing human pressures; however, the magnitude and patterns of rates of vegetation change are poorly understood globally. Using a compilation of 1181 fossil pollen sequences and newly developed statistical methods, we detect a worldwide acceleration in the rates of vegetation compositional change beginning between 4.6 and 2.9 thousand years ago that is globally unprecedented over the past 18,000 years in both magnitude and extent. Late Holocene rates of change equal or exceed the deglacial rates for all continents, which suggests that the scale of human effects on terrestrial ecosystems exceeds even the climate-driven transformations of the last deglaciation. The acceleration of biodiversity change demonstrated in ecological datasets from the past century began millennia ago.</a:t>
            </a:r>
            <a:endParaRPr lang="en-US" altLang="en-US" dirty="0">
              <a:latin typeface="Arial" panose="020B0604020202020204" pitchFamily="34" charset="0"/>
            </a:endParaRPr>
          </a:p>
        </p:txBody>
      </p:sp>
      <p:sp>
        <p:nvSpPr>
          <p:cNvPr id="69636" name="Slide Number Placeholder 3">
            <a:extLst>
              <a:ext uri="{FF2B5EF4-FFF2-40B4-BE49-F238E27FC236}">
                <a16:creationId xmlns:a16="http://schemas.microsoft.com/office/drawing/2014/main" id="{3373B4D8-49B2-D440-98D1-BABBB0BA167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FFEFFFA-B4A5-4EFA-8273-EBF16B158EFE}" type="slidenum">
              <a:rPr lang="en-US" altLang="en-US" smtClean="0"/>
              <a:pPr/>
              <a:t>23</a:t>
            </a:fld>
            <a:endParaRPr lang="en-US" alt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a:extLst>
              <a:ext uri="{FF2B5EF4-FFF2-40B4-BE49-F238E27FC236}">
                <a16:creationId xmlns:a16="http://schemas.microsoft.com/office/drawing/2014/main" id="{6102BA68-DA4A-9E08-2506-2206677D5907}"/>
              </a:ext>
            </a:extLst>
          </p:cNvPr>
          <p:cNvSpPr>
            <a:spLocks noGrp="1" noRot="1" noChangeAspect="1" noChangeArrowheads="1" noTextEdit="1"/>
          </p:cNvSpPr>
          <p:nvPr>
            <p:ph type="sldImg"/>
          </p:nvPr>
        </p:nvSpPr>
        <p:spPr>
          <a:ln/>
        </p:spPr>
      </p:sp>
      <p:sp>
        <p:nvSpPr>
          <p:cNvPr id="71683" name="Notes Placeholder 2">
            <a:extLst>
              <a:ext uri="{FF2B5EF4-FFF2-40B4-BE49-F238E27FC236}">
                <a16:creationId xmlns:a16="http://schemas.microsoft.com/office/drawing/2014/main" id="{9F79B042-277B-D5F7-D3A2-6FDF0259EA2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Mottl, O., Flantua, S. G., Bhatta, K. P., Felde, V. A., Giesecke, T., Goring, S., ... &amp; Williams, J. W. (2021). Global acceleration in rates of vegetation change over the past 18,000 years. </a:t>
            </a:r>
            <a:r>
              <a:rPr lang="en-US" altLang="en-US" i="1" dirty="0">
                <a:latin typeface="Arial" panose="020B0604020202020204" pitchFamily="34" charset="0"/>
              </a:rPr>
              <a:t>Science</a:t>
            </a:r>
            <a:r>
              <a:rPr lang="en-US" altLang="en-US" dirty="0">
                <a:latin typeface="Arial" panose="020B0604020202020204" pitchFamily="34" charset="0"/>
              </a:rPr>
              <a:t>, </a:t>
            </a:r>
            <a:r>
              <a:rPr lang="en-US" altLang="en-US" i="1" dirty="0">
                <a:latin typeface="Arial" panose="020B0604020202020204" pitchFamily="34" charset="0"/>
              </a:rPr>
              <a:t>372</a:t>
            </a:r>
            <a:r>
              <a:rPr lang="en-US" altLang="en-US" dirty="0">
                <a:latin typeface="Arial" panose="020B0604020202020204" pitchFamily="34" charset="0"/>
              </a:rPr>
              <a:t>(6544), 860-864.</a:t>
            </a:r>
          </a:p>
          <a:p>
            <a:endParaRPr lang="en-US" altLang="en-US" dirty="0">
              <a:latin typeface="Arial" panose="020B0604020202020204" pitchFamily="34" charset="0"/>
            </a:endParaRPr>
          </a:p>
        </p:txBody>
      </p:sp>
      <p:sp>
        <p:nvSpPr>
          <p:cNvPr id="71684" name="Slide Number Placeholder 3">
            <a:extLst>
              <a:ext uri="{FF2B5EF4-FFF2-40B4-BE49-F238E27FC236}">
                <a16:creationId xmlns:a16="http://schemas.microsoft.com/office/drawing/2014/main" id="{E3A5A55B-0804-35CE-3A04-89D506E14F8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E9B5ED8-278B-4467-AD1E-6F3FBB39B7EB}" type="slidenum">
              <a:rPr lang="en-US" altLang="en-US" smtClean="0"/>
              <a:pPr/>
              <a:t>24</a:t>
            </a:fld>
            <a:endParaRPr lang="en-US" alt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a:extLst>
              <a:ext uri="{FF2B5EF4-FFF2-40B4-BE49-F238E27FC236}">
                <a16:creationId xmlns:a16="http://schemas.microsoft.com/office/drawing/2014/main" id="{9BB63931-3FA2-40A2-CFF9-C6295A087E1D}"/>
              </a:ext>
            </a:extLst>
          </p:cNvPr>
          <p:cNvSpPr>
            <a:spLocks noGrp="1" noRot="1" noChangeAspect="1" noChangeArrowheads="1" noTextEdit="1"/>
          </p:cNvSpPr>
          <p:nvPr>
            <p:ph type="sldImg"/>
          </p:nvPr>
        </p:nvSpPr>
        <p:spPr>
          <a:ln/>
        </p:spPr>
      </p:sp>
      <p:sp>
        <p:nvSpPr>
          <p:cNvPr id="73731" name="Notes Placeholder 2">
            <a:extLst>
              <a:ext uri="{FF2B5EF4-FFF2-40B4-BE49-F238E27FC236}">
                <a16:creationId xmlns:a16="http://schemas.microsoft.com/office/drawing/2014/main" id="{6C829E48-E66D-CE07-29BD-C9317777D86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Early wood and late wood in an annual ring (left)</a:t>
            </a:r>
            <a:br>
              <a:rPr lang="en-US" altLang="en-US" dirty="0">
                <a:latin typeface="Arial" panose="020B0604020202020204" pitchFamily="34" charset="0"/>
              </a:rPr>
            </a:br>
            <a:r>
              <a:rPr lang="en-US" altLang="en-US" dirty="0">
                <a:latin typeface="Arial" panose="020B0604020202020204" pitchFamily="34" charset="0"/>
              </a:rPr>
              <a:t>Fire scars (right)</a:t>
            </a:r>
            <a:br>
              <a:rPr lang="en-US" altLang="en-US" dirty="0">
                <a:latin typeface="Arial" panose="020B0604020202020204" pitchFamily="34" charset="0"/>
              </a:rPr>
            </a:br>
            <a:br>
              <a:rPr lang="en-US" altLang="en-US" dirty="0">
                <a:latin typeface="Arial" panose="020B0604020202020204" pitchFamily="34" charset="0"/>
              </a:rPr>
            </a:br>
            <a:r>
              <a:rPr lang="en-US" altLang="en-US" dirty="0">
                <a:latin typeface="Arial" panose="020B0604020202020204" pitchFamily="34" charset="0"/>
              </a:rPr>
              <a:t>Dendroclimatology</a:t>
            </a:r>
          </a:p>
          <a:p>
            <a:r>
              <a:rPr lang="en-US" altLang="en-US" dirty="0">
                <a:latin typeface="Arial" panose="020B0604020202020204" pitchFamily="34" charset="0"/>
              </a:rPr>
              <a:t>Dendropaleotempestology</a:t>
            </a:r>
          </a:p>
          <a:p>
            <a:r>
              <a:rPr lang="en-US" altLang="en-US" dirty="0">
                <a:latin typeface="Arial" panose="020B0604020202020204" pitchFamily="34" charset="0"/>
              </a:rPr>
              <a:t>Dendroisotopes</a:t>
            </a:r>
          </a:p>
        </p:txBody>
      </p:sp>
      <p:sp>
        <p:nvSpPr>
          <p:cNvPr id="73732" name="Slide Number Placeholder 3">
            <a:extLst>
              <a:ext uri="{FF2B5EF4-FFF2-40B4-BE49-F238E27FC236}">
                <a16:creationId xmlns:a16="http://schemas.microsoft.com/office/drawing/2014/main" id="{BAC26F90-99C5-3ED8-1005-8F2EB9808A4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31F028F5-4E94-419F-A897-DF8705F8B2BA}" type="slidenum">
              <a:rPr lang="en-US" altLang="en-US" smtClean="0"/>
              <a:pPr>
                <a:spcBef>
                  <a:spcPct val="0"/>
                </a:spcBef>
              </a:pPr>
              <a:t>25</a:t>
            </a:fld>
            <a:endParaRPr lang="en-US" alt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a:extLst>
              <a:ext uri="{FF2B5EF4-FFF2-40B4-BE49-F238E27FC236}">
                <a16:creationId xmlns:a16="http://schemas.microsoft.com/office/drawing/2014/main" id="{56E1FEAB-C8B2-872A-82F8-B66BC45159C8}"/>
              </a:ext>
            </a:extLst>
          </p:cNvPr>
          <p:cNvSpPr>
            <a:spLocks noGrp="1" noRot="1" noChangeAspect="1" noChangeArrowheads="1" noTextEdit="1"/>
          </p:cNvSpPr>
          <p:nvPr>
            <p:ph type="sldImg"/>
          </p:nvPr>
        </p:nvSpPr>
        <p:spPr>
          <a:ln/>
        </p:spPr>
      </p:sp>
      <p:sp>
        <p:nvSpPr>
          <p:cNvPr id="75779" name="Notes Placeholder 2">
            <a:extLst>
              <a:ext uri="{FF2B5EF4-FFF2-40B4-BE49-F238E27FC236}">
                <a16:creationId xmlns:a16="http://schemas.microsoft.com/office/drawing/2014/main" id="{966A5D3A-1D51-B047-25F8-309FCB3BD05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The chronology at the bottom is the master chronology</a:t>
            </a:r>
            <a:br>
              <a:rPr lang="en-US" altLang="en-US" dirty="0">
                <a:latin typeface="Arial" panose="020B0604020202020204" pitchFamily="34" charset="0"/>
              </a:rPr>
            </a:br>
            <a:br>
              <a:rPr lang="en-US" altLang="en-US" dirty="0">
                <a:latin typeface="Arial" panose="020B0604020202020204" pitchFamily="34" charset="0"/>
              </a:rPr>
            </a:br>
            <a:r>
              <a:rPr lang="en-US" altLang="en-US" dirty="0">
                <a:latin typeface="Arial" panose="020B0604020202020204" pitchFamily="34" charset="0"/>
              </a:rPr>
              <a:t>Typically can go back years, decades, and centuries. Older trees and preserved trees in the environment or in archaeological sites have been used to develop chronologies back 14,000 years. </a:t>
            </a:r>
          </a:p>
        </p:txBody>
      </p:sp>
      <p:sp>
        <p:nvSpPr>
          <p:cNvPr id="75780" name="Slide Number Placeholder 3">
            <a:extLst>
              <a:ext uri="{FF2B5EF4-FFF2-40B4-BE49-F238E27FC236}">
                <a16:creationId xmlns:a16="http://schemas.microsoft.com/office/drawing/2014/main" id="{0901B94C-D77C-160A-6D38-DC303FABD77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16DF2B1-6012-4198-9B3D-727C3A0813E3}" type="slidenum">
              <a:rPr lang="en-US" altLang="en-US" smtClean="0"/>
              <a:pPr/>
              <a:t>26</a:t>
            </a:fld>
            <a:endParaRPr lang="en-US" alt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Kjær</a:t>
            </a:r>
            <a:r>
              <a:rPr lang="en-US" dirty="0"/>
              <a:t>, K.H., </a:t>
            </a:r>
            <a:r>
              <a:rPr lang="en-US" dirty="0" err="1"/>
              <a:t>Winther</a:t>
            </a:r>
            <a:r>
              <a:rPr lang="en-US" dirty="0"/>
              <a:t> Pedersen, M., De </a:t>
            </a:r>
            <a:r>
              <a:rPr lang="en-US" dirty="0" err="1"/>
              <a:t>Sanctis</a:t>
            </a:r>
            <a:r>
              <a:rPr lang="en-US" dirty="0"/>
              <a:t>, B. </a:t>
            </a:r>
            <a:r>
              <a:rPr lang="en-US" i="1" dirty="0"/>
              <a:t>et al.</a:t>
            </a:r>
            <a:r>
              <a:rPr lang="en-US" dirty="0"/>
              <a:t> A 2-million-year-old ecosystem in Greenland uncovered by environmental DNA. </a:t>
            </a:r>
            <a:r>
              <a:rPr lang="en-US" i="1" dirty="0"/>
              <a:t>Nature</a:t>
            </a:r>
            <a:r>
              <a:rPr lang="en-US" dirty="0"/>
              <a:t> </a:t>
            </a:r>
            <a:r>
              <a:rPr lang="en-US" b="0" dirty="0"/>
              <a:t>612</a:t>
            </a:r>
            <a:r>
              <a:rPr lang="en-US" dirty="0"/>
              <a:t>, 283–291 (2022). https://doi.org/10.1038/s41586-022-05453-y</a:t>
            </a:r>
          </a:p>
        </p:txBody>
      </p:sp>
      <p:sp>
        <p:nvSpPr>
          <p:cNvPr id="4" name="Slide Number Placeholder 3"/>
          <p:cNvSpPr>
            <a:spLocks noGrp="1"/>
          </p:cNvSpPr>
          <p:nvPr>
            <p:ph type="sldNum" sz="quarter" idx="5"/>
          </p:nvPr>
        </p:nvSpPr>
        <p:spPr/>
        <p:txBody>
          <a:bodyPr/>
          <a:lstStyle/>
          <a:p>
            <a:pPr>
              <a:defRPr/>
            </a:pPr>
            <a:fld id="{357C4EBC-6B93-4EE3-9E54-386EABB2D115}" type="slidenum">
              <a:rPr lang="en-US" altLang="en-US" smtClean="0"/>
              <a:pPr>
                <a:defRPr/>
              </a:pPr>
              <a:t>27</a:t>
            </a:fld>
            <a:endParaRPr lang="en-US" altLang="en-US" dirty="0"/>
          </a:p>
        </p:txBody>
      </p:sp>
    </p:spTree>
    <p:extLst>
      <p:ext uri="{BB962C8B-B14F-4D97-AF65-F5344CB8AC3E}">
        <p14:creationId xmlns:p14="http://schemas.microsoft.com/office/powerpoint/2010/main" val="190481130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a:extLst>
              <a:ext uri="{FF2B5EF4-FFF2-40B4-BE49-F238E27FC236}">
                <a16:creationId xmlns:a16="http://schemas.microsoft.com/office/drawing/2014/main" id="{A7FBD449-874A-A4B3-9347-860A92B36E5E}"/>
              </a:ext>
            </a:extLst>
          </p:cNvPr>
          <p:cNvSpPr>
            <a:spLocks noGrp="1" noRot="1" noChangeAspect="1" noChangeArrowheads="1" noTextEdit="1"/>
          </p:cNvSpPr>
          <p:nvPr>
            <p:ph type="sldImg"/>
          </p:nvPr>
        </p:nvSpPr>
        <p:spPr>
          <a:ln/>
        </p:spPr>
      </p:sp>
      <p:sp>
        <p:nvSpPr>
          <p:cNvPr id="77827" name="Notes Placeholder 2">
            <a:extLst>
              <a:ext uri="{FF2B5EF4-FFF2-40B4-BE49-F238E27FC236}">
                <a16:creationId xmlns:a16="http://schemas.microsoft.com/office/drawing/2014/main" id="{8908920C-B868-E0CA-EE3D-3F283BB1B7F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Ontology can be fixed and almost below the level of thought, or it can be flexible and accommodating</a:t>
            </a:r>
          </a:p>
        </p:txBody>
      </p:sp>
      <p:sp>
        <p:nvSpPr>
          <p:cNvPr id="77828" name="Slide Number Placeholder 3">
            <a:extLst>
              <a:ext uri="{FF2B5EF4-FFF2-40B4-BE49-F238E27FC236}">
                <a16:creationId xmlns:a16="http://schemas.microsoft.com/office/drawing/2014/main" id="{74406198-A1D1-CA9E-3C15-90A8CBF87C9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D83E7CE-8C13-4406-91DC-2F539DE8D7DB}" type="slidenum">
              <a:rPr lang="en-US" altLang="en-US" smtClean="0"/>
              <a:pPr/>
              <a:t>28</a:t>
            </a:fld>
            <a:endParaRPr lang="en-US" alt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a:extLst>
              <a:ext uri="{FF2B5EF4-FFF2-40B4-BE49-F238E27FC236}">
                <a16:creationId xmlns:a16="http://schemas.microsoft.com/office/drawing/2014/main" id="{9FB0408E-1964-3958-FD3A-C9013C178F6B}"/>
              </a:ext>
            </a:extLst>
          </p:cNvPr>
          <p:cNvSpPr>
            <a:spLocks noGrp="1" noRot="1" noChangeAspect="1" noChangeArrowheads="1" noTextEdit="1"/>
          </p:cNvSpPr>
          <p:nvPr>
            <p:ph type="sldImg"/>
          </p:nvPr>
        </p:nvSpPr>
        <p:spPr>
          <a:ln/>
        </p:spPr>
      </p:sp>
      <p:sp>
        <p:nvSpPr>
          <p:cNvPr id="79875" name="Notes Placeholder 2">
            <a:extLst>
              <a:ext uri="{FF2B5EF4-FFF2-40B4-BE49-F238E27FC236}">
                <a16:creationId xmlns:a16="http://schemas.microsoft.com/office/drawing/2014/main" id="{D4FF352D-4651-2FC8-5CEB-28765EC5DD6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This is an ontology of Minecraft – it defines the objects in the program and their relationships to one another, as well as their relationships to other classes of objects. Very logical right? Do you think such rigidity of names and objects and their classes works as smoothly in biological systems (instead of video games)?</a:t>
            </a:r>
          </a:p>
        </p:txBody>
      </p:sp>
      <p:sp>
        <p:nvSpPr>
          <p:cNvPr id="79876" name="Slide Number Placeholder 3">
            <a:extLst>
              <a:ext uri="{FF2B5EF4-FFF2-40B4-BE49-F238E27FC236}">
                <a16:creationId xmlns:a16="http://schemas.microsoft.com/office/drawing/2014/main" id="{A16AC9A1-D1DC-F86F-E16A-3B8E67DE191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42E19D4-5825-430B-957E-6D829FB79B42}" type="slidenum">
              <a:rPr lang="en-US" altLang="en-US" smtClean="0"/>
              <a:pPr/>
              <a:t>29</a:t>
            </a:fld>
            <a:endParaRPr lang="en-US" alt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a:extLst>
              <a:ext uri="{FF2B5EF4-FFF2-40B4-BE49-F238E27FC236}">
                <a16:creationId xmlns:a16="http://schemas.microsoft.com/office/drawing/2014/main" id="{5D55FDD2-2945-F579-E13C-D6876AFB1FEE}"/>
              </a:ext>
            </a:extLst>
          </p:cNvPr>
          <p:cNvSpPr>
            <a:spLocks noGrp="1" noRot="1" noChangeAspect="1" noChangeArrowheads="1" noTextEdit="1"/>
          </p:cNvSpPr>
          <p:nvPr>
            <p:ph type="sldImg"/>
          </p:nvPr>
        </p:nvSpPr>
        <p:spPr>
          <a:ln/>
        </p:spPr>
      </p:sp>
      <p:sp>
        <p:nvSpPr>
          <p:cNvPr id="22531" name="Notes Placeholder 2">
            <a:extLst>
              <a:ext uri="{FF2B5EF4-FFF2-40B4-BE49-F238E27FC236}">
                <a16:creationId xmlns:a16="http://schemas.microsoft.com/office/drawing/2014/main" id="{DDF730C8-1488-7FD2-90E8-0A1569C0585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Wallace’s Line proposed in 1859</a:t>
            </a:r>
            <a:br>
              <a:rPr lang="en-US" altLang="en-US" dirty="0">
                <a:latin typeface="Arial" panose="020B0604020202020204" pitchFamily="34" charset="0"/>
              </a:rPr>
            </a:br>
            <a:br>
              <a:rPr lang="en-US" altLang="en-US" dirty="0">
                <a:latin typeface="Arial" panose="020B0604020202020204" pitchFamily="34" charset="0"/>
              </a:rPr>
            </a:br>
            <a:r>
              <a:rPr lang="en-US" altLang="en-US" dirty="0">
                <a:latin typeface="Arial" panose="020B0604020202020204" pitchFamily="34" charset="0"/>
              </a:rPr>
              <a:t>His two volume “Geographical Distribution of Animals” was published in 1876,</a:t>
            </a:r>
          </a:p>
        </p:txBody>
      </p:sp>
      <p:sp>
        <p:nvSpPr>
          <p:cNvPr id="22532" name="Slide Number Placeholder 3">
            <a:extLst>
              <a:ext uri="{FF2B5EF4-FFF2-40B4-BE49-F238E27FC236}">
                <a16:creationId xmlns:a16="http://schemas.microsoft.com/office/drawing/2014/main" id="{429FFEDC-7583-643D-C8CD-9140A746625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D062F69-9CBC-4B8D-BF51-C7FF15EB9ED5}" type="slidenum">
              <a:rPr lang="en-US" altLang="en-US" smtClean="0"/>
              <a:pPr/>
              <a:t>3</a:t>
            </a:fld>
            <a:endParaRPr lang="en-US" alt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a:extLst>
              <a:ext uri="{FF2B5EF4-FFF2-40B4-BE49-F238E27FC236}">
                <a16:creationId xmlns:a16="http://schemas.microsoft.com/office/drawing/2014/main" id="{D6623870-D2B7-3B39-25B8-ADDABEF81F83}"/>
              </a:ext>
            </a:extLst>
          </p:cNvPr>
          <p:cNvSpPr>
            <a:spLocks noGrp="1" noRot="1" noChangeAspect="1" noChangeArrowheads="1" noTextEdit="1"/>
          </p:cNvSpPr>
          <p:nvPr>
            <p:ph type="sldImg"/>
          </p:nvPr>
        </p:nvSpPr>
        <p:spPr>
          <a:ln/>
        </p:spPr>
      </p:sp>
      <p:sp>
        <p:nvSpPr>
          <p:cNvPr id="82947" name="Notes Placeholder 2">
            <a:extLst>
              <a:ext uri="{FF2B5EF4-FFF2-40B4-BE49-F238E27FC236}">
                <a16:creationId xmlns:a16="http://schemas.microsoft.com/office/drawing/2014/main" id="{988FBA1D-DC19-3854-E3E5-4D2C985EF95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Baitfish debates</a:t>
            </a:r>
            <a:br>
              <a:rPr lang="en-US" altLang="en-US" dirty="0">
                <a:latin typeface="Arial" panose="020B0604020202020204" pitchFamily="34" charset="0"/>
              </a:rPr>
            </a:br>
            <a:br>
              <a:rPr lang="en-US" altLang="en-US" dirty="0">
                <a:latin typeface="Arial" panose="020B0604020202020204" pitchFamily="34" charset="0"/>
              </a:rPr>
            </a:br>
            <a:r>
              <a:rPr lang="en-US" altLang="en-US" dirty="0">
                <a:latin typeface="Arial" panose="020B0604020202020204" pitchFamily="34" charset="0"/>
              </a:rPr>
              <a:t>Ontology here is more than just a name, it is a process, one that reflects positions of power and identity, as in what you call (or enact) as the name of this fish reflects a distinctive context, and positionality.  Having an agreed upon scientific names enables conversations about the fish and its biology, while common names, although informative about culture, can be confusing in a scientific context. </a:t>
            </a:r>
          </a:p>
        </p:txBody>
      </p:sp>
      <p:sp>
        <p:nvSpPr>
          <p:cNvPr id="82948" name="Slide Number Placeholder 3">
            <a:extLst>
              <a:ext uri="{FF2B5EF4-FFF2-40B4-BE49-F238E27FC236}">
                <a16:creationId xmlns:a16="http://schemas.microsoft.com/office/drawing/2014/main" id="{79E910BE-253A-53B3-9652-193E6D7F048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01BFE4E-2AFE-42CC-8F80-6D55E9200DD5}" type="slidenum">
              <a:rPr lang="en-US" altLang="en-US" smtClean="0"/>
              <a:pPr/>
              <a:t>31</a:t>
            </a:fld>
            <a:endParaRPr lang="en-US" alt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a:extLst>
              <a:ext uri="{FF2B5EF4-FFF2-40B4-BE49-F238E27FC236}">
                <a16:creationId xmlns:a16="http://schemas.microsoft.com/office/drawing/2014/main" id="{C71DF1E1-3DDF-A058-9BE9-433EB5D0A724}"/>
              </a:ext>
            </a:extLst>
          </p:cNvPr>
          <p:cNvSpPr>
            <a:spLocks noGrp="1" noRot="1" noChangeAspect="1" noChangeArrowheads="1" noTextEdit="1"/>
          </p:cNvSpPr>
          <p:nvPr>
            <p:ph type="sldImg"/>
          </p:nvPr>
        </p:nvSpPr>
        <p:spPr>
          <a:ln/>
        </p:spPr>
      </p:sp>
      <p:sp>
        <p:nvSpPr>
          <p:cNvPr id="84995" name="Notes Placeholder 2">
            <a:extLst>
              <a:ext uri="{FF2B5EF4-FFF2-40B4-BE49-F238E27FC236}">
                <a16:creationId xmlns:a16="http://schemas.microsoft.com/office/drawing/2014/main" id="{BFC8D30C-2943-07E5-59A4-0F1A4864CE8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Carolus Linnaeus</a:t>
            </a:r>
          </a:p>
          <a:p>
            <a:endParaRPr lang="en-US" altLang="en-US" dirty="0">
              <a:latin typeface="Arial" panose="020B0604020202020204" pitchFamily="34" charset="0"/>
            </a:endParaRPr>
          </a:p>
          <a:p>
            <a:r>
              <a:rPr lang="en-US" altLang="en-US" dirty="0">
                <a:latin typeface="Arial" panose="020B0604020202020204" pitchFamily="34" charset="0"/>
              </a:rPr>
              <a:t>This ontology has proven very useful, but it does have some weaknesses. For example, how we define these groupings, particularly species and subspecies, has a degree of arbitrariness and impermanence. </a:t>
            </a:r>
          </a:p>
          <a:p>
            <a:endParaRPr lang="en-US" altLang="en-US" dirty="0">
              <a:latin typeface="Arial" panose="020B0604020202020204" pitchFamily="34" charset="0"/>
            </a:endParaRPr>
          </a:p>
          <a:p>
            <a:endParaRPr lang="en-US" altLang="en-US" dirty="0">
              <a:latin typeface="Arial" panose="020B0604020202020204" pitchFamily="34" charset="0"/>
            </a:endParaRPr>
          </a:p>
        </p:txBody>
      </p:sp>
      <p:sp>
        <p:nvSpPr>
          <p:cNvPr id="84996" name="Slide Number Placeholder 3">
            <a:extLst>
              <a:ext uri="{FF2B5EF4-FFF2-40B4-BE49-F238E27FC236}">
                <a16:creationId xmlns:a16="http://schemas.microsoft.com/office/drawing/2014/main" id="{2F0BA094-E8D3-1088-73EB-F0250C9FA04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C58E98DD-D31C-44A0-8C02-02158CC07931}" type="slidenum">
              <a:rPr lang="en-US" altLang="en-US" smtClean="0"/>
              <a:pPr>
                <a:spcBef>
                  <a:spcPct val="0"/>
                </a:spcBef>
              </a:pPr>
              <a:t>32</a:t>
            </a:fld>
            <a:endParaRPr lang="en-US" alt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a:extLst>
              <a:ext uri="{FF2B5EF4-FFF2-40B4-BE49-F238E27FC236}">
                <a16:creationId xmlns:a16="http://schemas.microsoft.com/office/drawing/2014/main" id="{FBFEE148-FE79-9160-6463-3B74B55BEE5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2CB7DB9B-C62A-48C6-B64E-80788DDD4FB4}" type="slidenum">
              <a:rPr lang="en-US" altLang="en-US" smtClean="0"/>
              <a:pPr>
                <a:spcBef>
                  <a:spcPct val="0"/>
                </a:spcBef>
              </a:pPr>
              <a:t>33</a:t>
            </a:fld>
            <a:endParaRPr lang="en-US" altLang="en-US" dirty="0"/>
          </a:p>
        </p:txBody>
      </p:sp>
      <p:sp>
        <p:nvSpPr>
          <p:cNvPr id="91139" name="Rectangle 2">
            <a:extLst>
              <a:ext uri="{FF2B5EF4-FFF2-40B4-BE49-F238E27FC236}">
                <a16:creationId xmlns:a16="http://schemas.microsoft.com/office/drawing/2014/main" id="{8F68F436-3024-7E68-4655-EDD9E12CEB66}"/>
              </a:ext>
            </a:extLst>
          </p:cNvPr>
          <p:cNvSpPr>
            <a:spLocks noGrp="1" noRot="1" noChangeAspect="1" noChangeArrowheads="1" noTextEdit="1"/>
          </p:cNvSpPr>
          <p:nvPr>
            <p:ph type="sldImg"/>
          </p:nvPr>
        </p:nvSpPr>
        <p:spPr>
          <a:ln/>
        </p:spPr>
      </p:sp>
      <p:sp>
        <p:nvSpPr>
          <p:cNvPr id="91140" name="Rectangle 3">
            <a:extLst>
              <a:ext uri="{FF2B5EF4-FFF2-40B4-BE49-F238E27FC236}">
                <a16:creationId xmlns:a16="http://schemas.microsoft.com/office/drawing/2014/main" id="{8141A621-D9AF-08D0-3277-65B2941A681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rPr>
              <a:t>Ontologies are imprecise and pluralistic in biology. There are actually several different ways to define a species and none of them are perfect. </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a:extLst>
              <a:ext uri="{FF2B5EF4-FFF2-40B4-BE49-F238E27FC236}">
                <a16:creationId xmlns:a16="http://schemas.microsoft.com/office/drawing/2014/main" id="{7ECA6B6B-51CF-0FFC-7098-5788F361A949}"/>
              </a:ext>
            </a:extLst>
          </p:cNvPr>
          <p:cNvSpPr>
            <a:spLocks noGrp="1" noRot="1" noChangeAspect="1" noChangeArrowheads="1" noTextEdit="1"/>
          </p:cNvSpPr>
          <p:nvPr>
            <p:ph type="sldImg"/>
          </p:nvPr>
        </p:nvSpPr>
        <p:spPr>
          <a:ln/>
        </p:spPr>
      </p:sp>
      <p:sp>
        <p:nvSpPr>
          <p:cNvPr id="93187" name="Notes Placeholder 2">
            <a:extLst>
              <a:ext uri="{FF2B5EF4-FFF2-40B4-BE49-F238E27FC236}">
                <a16:creationId xmlns:a16="http://schemas.microsoft.com/office/drawing/2014/main" id="{ACDAD8E1-EDC0-B5A8-062C-67C9727F01A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Achene – the thicker darker seed, the pappus, the white whispy structures</a:t>
            </a:r>
          </a:p>
        </p:txBody>
      </p:sp>
      <p:sp>
        <p:nvSpPr>
          <p:cNvPr id="93188" name="Slide Number Placeholder 3">
            <a:extLst>
              <a:ext uri="{FF2B5EF4-FFF2-40B4-BE49-F238E27FC236}">
                <a16:creationId xmlns:a16="http://schemas.microsoft.com/office/drawing/2014/main" id="{57BC64C0-973C-96C1-FC70-70BC7242A18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910672E-8A2D-491F-B1B8-D8F9EFB53DC7}" type="slidenum">
              <a:rPr lang="en-US" altLang="en-US" smtClean="0"/>
              <a:pPr/>
              <a:t>34</a:t>
            </a:fld>
            <a:endParaRPr lang="en-US" alt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a:extLst>
              <a:ext uri="{FF2B5EF4-FFF2-40B4-BE49-F238E27FC236}">
                <a16:creationId xmlns:a16="http://schemas.microsoft.com/office/drawing/2014/main" id="{9CC174A1-49D7-22E6-430F-D203A4CA68A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A064518-13BA-4F5A-8BF3-2127AB90D938}" type="slidenum">
              <a:rPr lang="en-US" altLang="en-US" smtClean="0"/>
              <a:pPr>
                <a:spcBef>
                  <a:spcPct val="0"/>
                </a:spcBef>
              </a:pPr>
              <a:t>35</a:t>
            </a:fld>
            <a:endParaRPr lang="en-US" altLang="en-US" dirty="0"/>
          </a:p>
        </p:txBody>
      </p:sp>
      <p:sp>
        <p:nvSpPr>
          <p:cNvPr id="95235" name="Rectangle 2">
            <a:extLst>
              <a:ext uri="{FF2B5EF4-FFF2-40B4-BE49-F238E27FC236}">
                <a16:creationId xmlns:a16="http://schemas.microsoft.com/office/drawing/2014/main" id="{B69A6240-CDB4-D3B2-F200-50B08D5BAD45}"/>
              </a:ext>
            </a:extLst>
          </p:cNvPr>
          <p:cNvSpPr>
            <a:spLocks noGrp="1" noRot="1" noChangeAspect="1" noChangeArrowheads="1" noTextEdit="1"/>
          </p:cNvSpPr>
          <p:nvPr>
            <p:ph type="sldImg"/>
          </p:nvPr>
        </p:nvSpPr>
        <p:spPr>
          <a:ln/>
        </p:spPr>
      </p:sp>
      <p:sp>
        <p:nvSpPr>
          <p:cNvPr id="95236" name="Rectangle 3">
            <a:extLst>
              <a:ext uri="{FF2B5EF4-FFF2-40B4-BE49-F238E27FC236}">
                <a16:creationId xmlns:a16="http://schemas.microsoft.com/office/drawing/2014/main" id="{37951862-3276-0DEF-DF14-0E8006C19BF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rPr>
              <a:t>Morphological species concept for Rumex, buckwheats</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a:extLst>
              <a:ext uri="{FF2B5EF4-FFF2-40B4-BE49-F238E27FC236}">
                <a16:creationId xmlns:a16="http://schemas.microsoft.com/office/drawing/2014/main" id="{A200FCD7-8810-E812-B589-2ED9ED9D9F55}"/>
              </a:ext>
            </a:extLst>
          </p:cNvPr>
          <p:cNvSpPr>
            <a:spLocks noGrp="1" noRot="1" noChangeAspect="1" noChangeArrowheads="1" noTextEdit="1"/>
          </p:cNvSpPr>
          <p:nvPr>
            <p:ph type="sldImg"/>
          </p:nvPr>
        </p:nvSpPr>
        <p:spPr>
          <a:ln/>
        </p:spPr>
      </p:sp>
      <p:sp>
        <p:nvSpPr>
          <p:cNvPr id="97283" name="Notes Placeholder 2">
            <a:extLst>
              <a:ext uri="{FF2B5EF4-FFF2-40B4-BE49-F238E27FC236}">
                <a16:creationId xmlns:a16="http://schemas.microsoft.com/office/drawing/2014/main" id="{DCC0C1AC-011D-8EA0-D876-89C3A031626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
        <p:nvSpPr>
          <p:cNvPr id="97284" name="Slide Number Placeholder 3">
            <a:extLst>
              <a:ext uri="{FF2B5EF4-FFF2-40B4-BE49-F238E27FC236}">
                <a16:creationId xmlns:a16="http://schemas.microsoft.com/office/drawing/2014/main" id="{68BDE02F-256C-D8B7-1747-0C89B344086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44C11C78-9F98-43AB-A257-F99BAEB05532}" type="slidenum">
              <a:rPr lang="en-US" altLang="en-US" smtClean="0"/>
              <a:pPr>
                <a:spcBef>
                  <a:spcPct val="0"/>
                </a:spcBef>
              </a:pPr>
              <a:t>36</a:t>
            </a:fld>
            <a:endParaRPr lang="en-US" altLang="en-US"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a:extLst>
              <a:ext uri="{FF2B5EF4-FFF2-40B4-BE49-F238E27FC236}">
                <a16:creationId xmlns:a16="http://schemas.microsoft.com/office/drawing/2014/main" id="{46711847-7CE4-E4A4-EE05-C827D43D70D8}"/>
              </a:ext>
            </a:extLst>
          </p:cNvPr>
          <p:cNvSpPr>
            <a:spLocks noGrp="1" noRot="1" noChangeAspect="1" noChangeArrowheads="1" noTextEdit="1"/>
          </p:cNvSpPr>
          <p:nvPr>
            <p:ph type="sldImg"/>
          </p:nvPr>
        </p:nvSpPr>
        <p:spPr>
          <a:ln/>
        </p:spPr>
      </p:sp>
      <p:sp>
        <p:nvSpPr>
          <p:cNvPr id="3" name="Notes Placeholder 2">
            <a:extLst>
              <a:ext uri="{FF2B5EF4-FFF2-40B4-BE49-F238E27FC236}">
                <a16:creationId xmlns:a16="http://schemas.microsoft.com/office/drawing/2014/main" id="{7EF555FF-D24D-97B6-0D40-416AF14F1EF0}"/>
              </a:ext>
            </a:extLst>
          </p:cNvPr>
          <p:cNvSpPr>
            <a:spLocks noGrp="1"/>
          </p:cNvSpPr>
          <p:nvPr>
            <p:ph type="body" idx="1"/>
          </p:nvPr>
        </p:nvSpPr>
        <p:spPr/>
        <p:txBody>
          <a:bodyPr>
            <a:normAutofit fontScale="92500" lnSpcReduction="20000"/>
          </a:bodyPr>
          <a:lstStyle/>
          <a:p>
            <a:pPr>
              <a:defRPr/>
            </a:pPr>
            <a:r>
              <a:rPr lang="en-US" dirty="0"/>
              <a:t>White Marlin: Abundance of a Look-Alike Species Clouds Population Status of a Million Dollar Fish</a:t>
            </a:r>
          </a:p>
          <a:p>
            <a:pPr>
              <a:defRPr/>
            </a:pPr>
            <a:endParaRPr lang="en-US" dirty="0"/>
          </a:p>
          <a:p>
            <a:pPr>
              <a:defRPr/>
            </a:pPr>
            <a:r>
              <a:rPr lang="en-US" dirty="0"/>
              <a:t>The prized white marlin, sought by anglers in million dollar prize tournaments and captured incidentally in commercial fisheries, is among the most overfished marine species under international management and the subject of contentious debate on how to best achieve its recovery. A study (2009) published in the journal Endangered Species Research casts uncertainty on the accuracy of current knowledge of white marlin biology and previous population assessments, which form the basis of management and conservation policy.</a:t>
            </a:r>
          </a:p>
          <a:p>
            <a:pPr>
              <a:defRPr/>
            </a:pPr>
            <a:endParaRPr lang="en-US" dirty="0"/>
          </a:p>
          <a:p>
            <a:pPr>
              <a:defRPr/>
            </a:pPr>
            <a:r>
              <a:rPr lang="en-US" dirty="0"/>
              <a:t>The study reports that the white marlin look-alike species, the enigmatic roundscale spearfish -- whose very existence was only confirmed three years ago -- makes up almost a third (approximately 27%) of the fish historically identified as white marlin. This previously unrealized, relatively high abundance of roundscale spearfish and their misidentification might have impacted past assessments of white marlin population sizes and concomitant management efforts.</a:t>
            </a:r>
          </a:p>
          <a:p>
            <a:pPr>
              <a:defRPr/>
            </a:pPr>
            <a:endParaRPr lang="en-US" dirty="0"/>
          </a:p>
          <a:p>
            <a:pPr>
              <a:defRPr/>
            </a:pPr>
            <a:r>
              <a:rPr lang="en-US" dirty="0"/>
              <a:t>Given considerable concern about its declining populations, petitions to list the white marlin under the U.S. Endangered Species Act were considered in 2002 and 2007. Listing the fish would have undoubtedly put an end to white marlin fishing tournaments, which infuse millions of dollars into the recreational fishing industry as well as local economies.</a:t>
            </a:r>
          </a:p>
          <a:p>
            <a:pPr>
              <a:defRPr/>
            </a:pPr>
            <a:endParaRPr lang="en-US" dirty="0"/>
          </a:p>
          <a:p>
            <a:pPr>
              <a:defRPr/>
            </a:pPr>
            <a:r>
              <a:rPr lang="en-US" dirty="0"/>
              <a:t>This proportion of roundscale spearfish along with its longstanding misidentification as white marlin for decades compromises the accuracy of current biological knowledge on white marlin. </a:t>
            </a:r>
          </a:p>
        </p:txBody>
      </p:sp>
      <p:sp>
        <p:nvSpPr>
          <p:cNvPr id="99332" name="Slide Number Placeholder 3">
            <a:extLst>
              <a:ext uri="{FF2B5EF4-FFF2-40B4-BE49-F238E27FC236}">
                <a16:creationId xmlns:a16="http://schemas.microsoft.com/office/drawing/2014/main" id="{9F1A7B37-EDBD-15CF-3528-F9C188743F1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525BCB2D-27CA-4C46-A4C3-503AEA505855}" type="slidenum">
              <a:rPr lang="en-US" altLang="en-US" smtClean="0"/>
              <a:pPr>
                <a:spcBef>
                  <a:spcPct val="0"/>
                </a:spcBef>
              </a:pPr>
              <a:t>37</a:t>
            </a:fld>
            <a:endParaRPr lang="en-US" altLang="en-US"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a:extLst>
              <a:ext uri="{FF2B5EF4-FFF2-40B4-BE49-F238E27FC236}">
                <a16:creationId xmlns:a16="http://schemas.microsoft.com/office/drawing/2014/main" id="{C82F33E3-0059-516A-5DC6-0658673B407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D23D5D2-1907-4B04-A52A-19D4AC5523D2}" type="slidenum">
              <a:rPr lang="en-US" altLang="en-US" smtClean="0"/>
              <a:pPr>
                <a:spcBef>
                  <a:spcPct val="0"/>
                </a:spcBef>
              </a:pPr>
              <a:t>38</a:t>
            </a:fld>
            <a:endParaRPr lang="en-US" altLang="en-US" dirty="0"/>
          </a:p>
        </p:txBody>
      </p:sp>
      <p:sp>
        <p:nvSpPr>
          <p:cNvPr id="101379" name="Rectangle 2">
            <a:extLst>
              <a:ext uri="{FF2B5EF4-FFF2-40B4-BE49-F238E27FC236}">
                <a16:creationId xmlns:a16="http://schemas.microsoft.com/office/drawing/2014/main" id="{13028A00-D497-0029-93E0-3B3C5AE7AD74}"/>
              </a:ext>
            </a:extLst>
          </p:cNvPr>
          <p:cNvSpPr>
            <a:spLocks noGrp="1" noRot="1" noChangeAspect="1" noChangeArrowheads="1" noTextEdit="1"/>
          </p:cNvSpPr>
          <p:nvPr>
            <p:ph type="sldImg"/>
          </p:nvPr>
        </p:nvSpPr>
        <p:spPr>
          <a:ln/>
        </p:spPr>
      </p:sp>
      <p:sp>
        <p:nvSpPr>
          <p:cNvPr id="101380" name="Rectangle 3">
            <a:extLst>
              <a:ext uri="{FF2B5EF4-FFF2-40B4-BE49-F238E27FC236}">
                <a16:creationId xmlns:a16="http://schemas.microsoft.com/office/drawing/2014/main" id="{F45A2091-B920-FA04-37AA-45051F621E9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rPr>
              <a:t>This definition assumes sexual reproduction </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a:extLst>
              <a:ext uri="{FF2B5EF4-FFF2-40B4-BE49-F238E27FC236}">
                <a16:creationId xmlns:a16="http://schemas.microsoft.com/office/drawing/2014/main" id="{04A66362-EE2A-4092-7BFF-02E8BCFA3B08}"/>
              </a:ext>
            </a:extLst>
          </p:cNvPr>
          <p:cNvSpPr>
            <a:spLocks noGrp="1" noRot="1" noChangeAspect="1" noChangeArrowheads="1" noTextEdit="1"/>
          </p:cNvSpPr>
          <p:nvPr>
            <p:ph type="sldImg"/>
          </p:nvPr>
        </p:nvSpPr>
        <p:spPr>
          <a:ln/>
        </p:spPr>
      </p:sp>
      <p:sp>
        <p:nvSpPr>
          <p:cNvPr id="107523" name="Notes Placeholder 2">
            <a:extLst>
              <a:ext uri="{FF2B5EF4-FFF2-40B4-BE49-F238E27FC236}">
                <a16:creationId xmlns:a16="http://schemas.microsoft.com/office/drawing/2014/main" id="{9C8011A1-58B0-2155-8B8B-E4C2A094B69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a:p>
            <a:endParaRPr lang="en-US" altLang="en-US" dirty="0">
              <a:latin typeface="Arial" panose="020B0604020202020204" pitchFamily="34" charset="0"/>
            </a:endParaRPr>
          </a:p>
        </p:txBody>
      </p:sp>
      <p:sp>
        <p:nvSpPr>
          <p:cNvPr id="107524" name="Slide Number Placeholder 3">
            <a:extLst>
              <a:ext uri="{FF2B5EF4-FFF2-40B4-BE49-F238E27FC236}">
                <a16:creationId xmlns:a16="http://schemas.microsoft.com/office/drawing/2014/main" id="{705CE09E-1F92-5192-5ACA-BFFC149B430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E7E13648-50FC-4832-B932-7B84BD32F396}" type="slidenum">
              <a:rPr lang="en-US" altLang="en-US" smtClean="0"/>
              <a:pPr/>
              <a:t>39</a:t>
            </a:fld>
            <a:endParaRPr lang="en-US" altLang="en-US"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a:extLst>
              <a:ext uri="{FF2B5EF4-FFF2-40B4-BE49-F238E27FC236}">
                <a16:creationId xmlns:a16="http://schemas.microsoft.com/office/drawing/2014/main" id="{C2C96369-258E-23CE-4D7A-D8405F432E93}"/>
              </a:ext>
            </a:extLst>
          </p:cNvPr>
          <p:cNvSpPr>
            <a:spLocks noGrp="1" noRot="1" noChangeAspect="1" noChangeArrowheads="1" noTextEdit="1"/>
          </p:cNvSpPr>
          <p:nvPr>
            <p:ph type="sldImg"/>
          </p:nvPr>
        </p:nvSpPr>
        <p:spPr>
          <a:ln/>
        </p:spPr>
      </p:sp>
      <p:sp>
        <p:nvSpPr>
          <p:cNvPr id="112643" name="Notes Placeholder 2">
            <a:extLst>
              <a:ext uri="{FF2B5EF4-FFF2-40B4-BE49-F238E27FC236}">
                <a16:creationId xmlns:a16="http://schemas.microsoft.com/office/drawing/2014/main" id="{F268CBE0-94F0-0B30-6EDB-84C31649FE8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Almost every genome study where people use sensitive techniques for detecting hybridization, it is found.</a:t>
            </a:r>
          </a:p>
          <a:p>
            <a:endParaRPr lang="en-US" altLang="en-US" dirty="0">
              <a:latin typeface="Arial" panose="020B0604020202020204" pitchFamily="34" charset="0"/>
            </a:endParaRPr>
          </a:p>
          <a:p>
            <a:r>
              <a:rPr lang="en-US" altLang="en-US" dirty="0">
                <a:latin typeface="Arial" panose="020B0604020202020204" pitchFamily="34" charset="0"/>
              </a:rPr>
              <a:t>Same with humans –Homo neanderthalensis and Home sapiens are one of the hybridization events in our biogeographic history</a:t>
            </a:r>
          </a:p>
        </p:txBody>
      </p:sp>
      <p:sp>
        <p:nvSpPr>
          <p:cNvPr id="112644" name="Slide Number Placeholder 3">
            <a:extLst>
              <a:ext uri="{FF2B5EF4-FFF2-40B4-BE49-F238E27FC236}">
                <a16:creationId xmlns:a16="http://schemas.microsoft.com/office/drawing/2014/main" id="{973B20E4-6B06-9E7F-941C-B80F1C297C9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B43F03E-E70A-4FF8-8334-E1C05413E468}" type="slidenum">
              <a:rPr lang="en-US" altLang="en-US" smtClean="0"/>
              <a:pPr/>
              <a:t>40</a:t>
            </a:fld>
            <a:endParaRPr lang="en-US" alt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a:extLst>
              <a:ext uri="{FF2B5EF4-FFF2-40B4-BE49-F238E27FC236}">
                <a16:creationId xmlns:a16="http://schemas.microsoft.com/office/drawing/2014/main" id="{072A95AC-5AB2-3E56-C8DA-E5EAB1DB5F3F}"/>
              </a:ext>
            </a:extLst>
          </p:cNvPr>
          <p:cNvSpPr>
            <a:spLocks noGrp="1" noRot="1" noChangeAspect="1" noChangeArrowheads="1" noTextEdit="1"/>
          </p:cNvSpPr>
          <p:nvPr>
            <p:ph type="sldImg"/>
          </p:nvPr>
        </p:nvSpPr>
        <p:spPr>
          <a:ln/>
        </p:spPr>
      </p:sp>
      <p:sp>
        <p:nvSpPr>
          <p:cNvPr id="24579" name="Notes Placeholder 2">
            <a:extLst>
              <a:ext uri="{FF2B5EF4-FFF2-40B4-BE49-F238E27FC236}">
                <a16:creationId xmlns:a16="http://schemas.microsoft.com/office/drawing/2014/main" id="{40FEA3A7-DBFD-445F-C265-D14D5196270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Of note though, evolutionary processes are increasingly recognized as operating over faster time scales than previously thought.  As I note later in the slides, the division between these two type of biogeography depend upon technological innovation and the accumulation of knowledge</a:t>
            </a:r>
          </a:p>
        </p:txBody>
      </p:sp>
      <p:sp>
        <p:nvSpPr>
          <p:cNvPr id="24580" name="Slide Number Placeholder 3">
            <a:extLst>
              <a:ext uri="{FF2B5EF4-FFF2-40B4-BE49-F238E27FC236}">
                <a16:creationId xmlns:a16="http://schemas.microsoft.com/office/drawing/2014/main" id="{5ECAFF21-7086-2C6E-6E10-636F9729C0D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2FD5694-5112-4796-B6EF-55B290FF7A54}" type="slidenum">
              <a:rPr lang="en-US" altLang="en-US" smtClean="0"/>
              <a:pPr/>
              <a:t>4</a:t>
            </a:fld>
            <a:endParaRPr lang="en-US" altLang="en-US"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a:extLst>
              <a:ext uri="{FF2B5EF4-FFF2-40B4-BE49-F238E27FC236}">
                <a16:creationId xmlns:a16="http://schemas.microsoft.com/office/drawing/2014/main" id="{2B828DF3-2E36-5920-9B43-86E263B3A803}"/>
              </a:ext>
            </a:extLst>
          </p:cNvPr>
          <p:cNvSpPr>
            <a:spLocks noGrp="1" noRot="1" noChangeAspect="1" noChangeArrowheads="1" noTextEdit="1"/>
          </p:cNvSpPr>
          <p:nvPr>
            <p:ph type="sldImg"/>
          </p:nvPr>
        </p:nvSpPr>
        <p:spPr>
          <a:ln/>
        </p:spPr>
      </p:sp>
      <p:sp>
        <p:nvSpPr>
          <p:cNvPr id="110595" name="Notes Placeholder 2">
            <a:extLst>
              <a:ext uri="{FF2B5EF4-FFF2-40B4-BE49-F238E27FC236}">
                <a16:creationId xmlns:a16="http://schemas.microsoft.com/office/drawing/2014/main" id="{1C2D2B4B-9E79-8654-AA2C-F26F7242586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i="1" dirty="0">
                <a:latin typeface="Arial" panose="020B0604020202020204" pitchFamily="34" charset="0"/>
              </a:rPr>
              <a:t>Polar bears and grizzly bears don’t think in terms of species</a:t>
            </a:r>
            <a:br>
              <a:rPr lang="en-US" altLang="en-US" i="1" dirty="0">
                <a:latin typeface="Arial" panose="020B0604020202020204" pitchFamily="34" charset="0"/>
              </a:rPr>
            </a:br>
            <a:br>
              <a:rPr lang="en-US" altLang="en-US" i="1" dirty="0">
                <a:latin typeface="Arial" panose="020B0604020202020204" pitchFamily="34" charset="0"/>
              </a:rPr>
            </a:br>
            <a:r>
              <a:rPr lang="en-US" altLang="en-US" i="1" dirty="0">
                <a:latin typeface="Arial" panose="020B0604020202020204" pitchFamily="34" charset="0"/>
              </a:rPr>
              <a:t>Ursus maritimus – </a:t>
            </a:r>
            <a:r>
              <a:rPr lang="en-US" altLang="en-US" dirty="0">
                <a:latin typeface="Arial" panose="020B0604020202020204" pitchFamily="34" charset="0"/>
              </a:rPr>
              <a:t>polar bears</a:t>
            </a:r>
          </a:p>
          <a:p>
            <a:r>
              <a:rPr lang="en-US" altLang="en-US" i="1" dirty="0">
                <a:latin typeface="Arial" panose="020B0604020202020204" pitchFamily="34" charset="0"/>
              </a:rPr>
              <a:t>Ursus arctos horribilis – </a:t>
            </a:r>
            <a:r>
              <a:rPr lang="en-US" altLang="en-US" dirty="0">
                <a:latin typeface="Arial" panose="020B0604020202020204" pitchFamily="34" charset="0"/>
              </a:rPr>
              <a:t>mainland grizzly bears in North America</a:t>
            </a:r>
          </a:p>
          <a:p>
            <a:endParaRPr lang="en-US" altLang="en-US" dirty="0">
              <a:latin typeface="Arial" panose="020B0604020202020204" pitchFamily="34" charset="0"/>
            </a:endParaRPr>
          </a:p>
          <a:p>
            <a:r>
              <a:rPr lang="en-US" altLang="en-US" dirty="0">
                <a:latin typeface="Arial" panose="020B0604020202020204" pitchFamily="34" charset="0"/>
              </a:rPr>
              <a:t>Their offspring are fully fertile</a:t>
            </a:r>
          </a:p>
          <a:p>
            <a:endParaRPr lang="en-US" altLang="en-US" dirty="0">
              <a:latin typeface="Arial" panose="020B0604020202020204" pitchFamily="34" charset="0"/>
            </a:endParaRPr>
          </a:p>
          <a:p>
            <a:r>
              <a:rPr lang="en-US" altLang="en-US" dirty="0">
                <a:latin typeface="Arial" panose="020B0604020202020204" pitchFamily="34" charset="0"/>
              </a:rPr>
              <a:t>Grolar or pizzly bear</a:t>
            </a:r>
          </a:p>
          <a:p>
            <a:endParaRPr lang="en-US" altLang="en-US" dirty="0">
              <a:latin typeface="Arial" panose="020B0604020202020204" pitchFamily="34" charset="0"/>
            </a:endParaRPr>
          </a:p>
          <a:p>
            <a:r>
              <a:rPr lang="en-US" altLang="en-US" dirty="0">
                <a:latin typeface="Arial" panose="020B0604020202020204" pitchFamily="34" charset="0"/>
              </a:rPr>
              <a:t>Climate change is in part responsible for the emergence of these grolar hybrids, as polar bears that live and hunt on the ever-shrinking Arctic sea ice are forced on land during mating season in spring and summer. At the same time, male grizzly bears are expanding their habitats, roaming into polar bear territories, and emerging from hibernation earlier in the year.  Inuit hunters have spotted grizzly bears in the Arctic for decades, but numbers are believed to have increased recently, as males disperse further to find mates. </a:t>
            </a:r>
          </a:p>
          <a:p>
            <a:endParaRPr lang="en-US" altLang="en-US" dirty="0">
              <a:latin typeface="Arial" panose="020B0604020202020204" pitchFamily="34" charset="0"/>
            </a:endParaRPr>
          </a:p>
          <a:p>
            <a:r>
              <a:rPr lang="en-US" altLang="en-US" dirty="0">
                <a:latin typeface="Arial" panose="020B0604020202020204" pitchFamily="34" charset="0"/>
              </a:rPr>
              <a:t>Although the current drivers for interbreeding are novel, polar bears and grizzly bears have cross-mated before. Polar bears and grizzly bears first diverged as a species between 479,000 and 343,000 years ago. Since then, the two species have met and interbred several times, and today, grizzly bears still retain some of this ancient polar bear DNA, and vice-versa.</a:t>
            </a:r>
          </a:p>
          <a:p>
            <a:endParaRPr lang="en-US" altLang="en-US" dirty="0">
              <a:latin typeface="Arial" panose="020B0604020202020204" pitchFamily="34" charset="0"/>
            </a:endParaRPr>
          </a:p>
          <a:p>
            <a:endParaRPr lang="en-US" altLang="en-US" dirty="0">
              <a:latin typeface="Arial" panose="020B0604020202020204" pitchFamily="34" charset="0"/>
            </a:endParaRPr>
          </a:p>
          <a:p>
            <a:endParaRPr lang="en-US" altLang="en-US" dirty="0">
              <a:latin typeface="Arial" panose="020B0604020202020204" pitchFamily="34" charset="0"/>
            </a:endParaRPr>
          </a:p>
        </p:txBody>
      </p:sp>
      <p:sp>
        <p:nvSpPr>
          <p:cNvPr id="110596" name="Slide Number Placeholder 3">
            <a:extLst>
              <a:ext uri="{FF2B5EF4-FFF2-40B4-BE49-F238E27FC236}">
                <a16:creationId xmlns:a16="http://schemas.microsoft.com/office/drawing/2014/main" id="{3F6EF82F-DB6A-4BAA-2E3A-C325A2AFA73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D231D1A-6AA5-4346-ACAF-3DA725AF18B1}" type="slidenum">
              <a:rPr lang="en-US" altLang="en-US" smtClean="0"/>
              <a:pPr/>
              <a:t>41</a:t>
            </a:fld>
            <a:endParaRPr lang="en-US" altLang="en-US"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https://www.quantamagazine.org/new-hybrid-species-remix-old-genes-creatively-20190910/</a:t>
            </a:r>
          </a:p>
        </p:txBody>
      </p:sp>
      <p:sp>
        <p:nvSpPr>
          <p:cNvPr id="4" name="Slide Number Placeholder 3"/>
          <p:cNvSpPr>
            <a:spLocks noGrp="1"/>
          </p:cNvSpPr>
          <p:nvPr>
            <p:ph type="sldNum" sz="quarter" idx="5"/>
          </p:nvPr>
        </p:nvSpPr>
        <p:spPr/>
        <p:txBody>
          <a:bodyPr/>
          <a:lstStyle/>
          <a:p>
            <a:pPr>
              <a:defRPr/>
            </a:pPr>
            <a:fld id="{357C4EBC-6B93-4EE3-9E54-386EABB2D115}" type="slidenum">
              <a:rPr lang="en-US" altLang="en-US" smtClean="0"/>
              <a:pPr>
                <a:defRPr/>
              </a:pPr>
              <a:t>42</a:t>
            </a:fld>
            <a:endParaRPr lang="en-US" altLang="en-US" dirty="0"/>
          </a:p>
        </p:txBody>
      </p:sp>
    </p:spTree>
    <p:extLst>
      <p:ext uri="{BB962C8B-B14F-4D97-AF65-F5344CB8AC3E}">
        <p14:creationId xmlns:p14="http://schemas.microsoft.com/office/powerpoint/2010/main" val="424487507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a:extLst>
              <a:ext uri="{FF2B5EF4-FFF2-40B4-BE49-F238E27FC236}">
                <a16:creationId xmlns:a16="http://schemas.microsoft.com/office/drawing/2014/main" id="{68AD5EB3-089F-16B8-BE42-1F47E874DFB8}"/>
              </a:ext>
            </a:extLst>
          </p:cNvPr>
          <p:cNvSpPr>
            <a:spLocks noGrp="1" noRot="1" noChangeAspect="1" noChangeArrowheads="1" noTextEdit="1"/>
          </p:cNvSpPr>
          <p:nvPr>
            <p:ph type="sldImg"/>
          </p:nvPr>
        </p:nvSpPr>
        <p:spPr>
          <a:ln/>
        </p:spPr>
      </p:sp>
      <p:sp>
        <p:nvSpPr>
          <p:cNvPr id="115715" name="Notes Placeholder 2">
            <a:extLst>
              <a:ext uri="{FF2B5EF4-FFF2-40B4-BE49-F238E27FC236}">
                <a16:creationId xmlns:a16="http://schemas.microsoft.com/office/drawing/2014/main" id="{2A359F66-3DB3-7EB4-229B-4811A65CEBA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The eastern coyote is actually a four-in-one hybrid of coyotes, eastern wolves, western gray wolves, and dogs.</a:t>
            </a:r>
            <a:br>
              <a:rPr lang="en-US" altLang="en-US" dirty="0">
                <a:latin typeface="Arial" panose="020B0604020202020204" pitchFamily="34" charset="0"/>
              </a:rPr>
            </a:br>
            <a:br>
              <a:rPr lang="en-US" altLang="en-US" dirty="0">
                <a:latin typeface="Arial" panose="020B0604020202020204" pitchFamily="34" charset="0"/>
              </a:rPr>
            </a:br>
            <a:r>
              <a:rPr lang="en-US" altLang="en-US" dirty="0">
                <a:latin typeface="Arial" panose="020B0604020202020204" pitchFamily="34" charset="0"/>
              </a:rPr>
              <a:t>Coyotes in the Northeast are mostly (60%-84%) coyote, with lesser amounts of wolf (8%-25%) and dog (8%-11%). Start moving south or east and this mixture slowly changes. Virginia animals average more dog than wolf (85%:2%:13% coyote:wolf:dog) while coyotes from the Deep South had just a dash of wolf and dog genes mixed in (91%:4%:5% coyote:wolf:dog). Tests show that there are no animals that are just coyote and wolf (that is, a coywolf), and some eastern coyotes that have almost no wolf at all. </a:t>
            </a:r>
          </a:p>
          <a:p>
            <a:endParaRPr lang="en-US" altLang="en-US" dirty="0">
              <a:latin typeface="Arial" panose="020B0604020202020204" pitchFamily="34" charset="0"/>
            </a:endParaRPr>
          </a:p>
          <a:p>
            <a:r>
              <a:rPr lang="en-US" altLang="en-US" dirty="0">
                <a:latin typeface="Arial" panose="020B0604020202020204" pitchFamily="34" charset="0"/>
              </a:rPr>
              <a:t>All eastern coyotes show some evidence of past hybridization, but there is no sign that they are still actively mating with dogs or wolves. The coyote, wolf and dog are three separate species that would very much prefer </a:t>
            </a:r>
            <a:r>
              <a:rPr lang="en-US" altLang="en-US" b="1" dirty="0">
                <a:latin typeface="Arial" panose="020B0604020202020204" pitchFamily="34" charset="0"/>
              </a:rPr>
              <a:t>not</a:t>
            </a:r>
            <a:r>
              <a:rPr lang="en-US" altLang="en-US" dirty="0">
                <a:latin typeface="Arial" panose="020B0604020202020204" pitchFamily="34" charset="0"/>
              </a:rPr>
              <a:t> to breed with each other. However, biologically speaking, they are similar enough that interbreeding is possible. </a:t>
            </a:r>
            <a:br>
              <a:rPr lang="en-US" altLang="en-US" dirty="0">
                <a:latin typeface="Arial" panose="020B0604020202020204" pitchFamily="34" charset="0"/>
              </a:rPr>
            </a:br>
            <a:br>
              <a:rPr lang="en-US" altLang="en-US" dirty="0">
                <a:latin typeface="Arial" panose="020B0604020202020204" pitchFamily="34" charset="0"/>
              </a:rPr>
            </a:br>
            <a:r>
              <a:rPr lang="en-US" altLang="en-US" dirty="0">
                <a:latin typeface="Arial" panose="020B0604020202020204" pitchFamily="34" charset="0"/>
              </a:rPr>
              <a:t>Nowadays, eastern coyotes have no problem finding a coyote mate. Their populations continue to grow throughout their new forested range, and they seem more likely to kill a dog than breed with it. Wolf populations in the Great Lakes have also recovered, and the wolf is once again the worst enemy of the coyote, rather than its last-chance prom date. </a:t>
            </a:r>
          </a:p>
          <a:p>
            <a:endParaRPr lang="en-US" altLang="en-US" dirty="0">
              <a:latin typeface="Arial" panose="020B0604020202020204" pitchFamily="34" charset="0"/>
            </a:endParaRPr>
          </a:p>
          <a:p>
            <a:r>
              <a:rPr lang="en-US" altLang="en-US" dirty="0">
                <a:latin typeface="Arial" panose="020B0604020202020204" pitchFamily="34" charset="0"/>
              </a:rPr>
              <a:t>https://theconversation.com/yes-eastern-coyotes-are-hybrids-but-the-coywolf-is-not-a-thing-50368</a:t>
            </a:r>
          </a:p>
          <a:p>
            <a:endParaRPr lang="en-US" altLang="en-US" dirty="0">
              <a:latin typeface="Arial" panose="020B0604020202020204" pitchFamily="34" charset="0"/>
            </a:endParaRPr>
          </a:p>
          <a:p>
            <a:endParaRPr lang="en-US" altLang="en-US" dirty="0">
              <a:latin typeface="Arial" panose="020B0604020202020204" pitchFamily="34" charset="0"/>
            </a:endParaRPr>
          </a:p>
        </p:txBody>
      </p:sp>
      <p:sp>
        <p:nvSpPr>
          <p:cNvPr id="115716" name="Slide Number Placeholder 3">
            <a:extLst>
              <a:ext uri="{FF2B5EF4-FFF2-40B4-BE49-F238E27FC236}">
                <a16:creationId xmlns:a16="http://schemas.microsoft.com/office/drawing/2014/main" id="{22203A02-69D8-E48E-7349-B99ACF48E48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129719F-AE32-4B72-A7EC-A664849E367C}" type="slidenum">
              <a:rPr lang="en-US" altLang="en-US" smtClean="0"/>
              <a:pPr/>
              <a:t>43</a:t>
            </a:fld>
            <a:endParaRPr lang="en-US" altLang="en-US"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a:extLst>
              <a:ext uri="{FF2B5EF4-FFF2-40B4-BE49-F238E27FC236}">
                <a16:creationId xmlns:a16="http://schemas.microsoft.com/office/drawing/2014/main" id="{096F3AE5-DA8F-097A-8AA8-9FFEEBA77F12}"/>
              </a:ext>
            </a:extLst>
          </p:cNvPr>
          <p:cNvSpPr>
            <a:spLocks noGrp="1" noRot="1" noChangeAspect="1" noChangeArrowheads="1" noTextEdit="1"/>
          </p:cNvSpPr>
          <p:nvPr>
            <p:ph type="sldImg"/>
          </p:nvPr>
        </p:nvSpPr>
        <p:spPr>
          <a:ln/>
        </p:spPr>
      </p:sp>
      <p:sp>
        <p:nvSpPr>
          <p:cNvPr id="118787" name="Notes Placeholder 2">
            <a:extLst>
              <a:ext uri="{FF2B5EF4-FFF2-40B4-BE49-F238E27FC236}">
                <a16:creationId xmlns:a16="http://schemas.microsoft.com/office/drawing/2014/main" id="{99EBBFFC-2843-D695-1507-5AC1832E4BC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
        <p:nvSpPr>
          <p:cNvPr id="118788" name="Slide Number Placeholder 3">
            <a:extLst>
              <a:ext uri="{FF2B5EF4-FFF2-40B4-BE49-F238E27FC236}">
                <a16:creationId xmlns:a16="http://schemas.microsoft.com/office/drawing/2014/main" id="{AD59E292-026D-2E45-C1A2-A2812B3C110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E9703863-1BF1-4443-9D2C-BE1422435724}" type="slidenum">
              <a:rPr lang="en-US" altLang="en-US" smtClean="0"/>
              <a:pPr/>
              <a:t>44</a:t>
            </a:fld>
            <a:endParaRPr lang="en-US" altLang="en-US"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a:extLst>
              <a:ext uri="{FF2B5EF4-FFF2-40B4-BE49-F238E27FC236}">
                <a16:creationId xmlns:a16="http://schemas.microsoft.com/office/drawing/2014/main" id="{2CC0D42F-242A-D321-772F-4537F4D61C62}"/>
              </a:ext>
            </a:extLst>
          </p:cNvPr>
          <p:cNvSpPr>
            <a:spLocks noGrp="1" noRot="1" noChangeAspect="1" noChangeArrowheads="1" noTextEdit="1"/>
          </p:cNvSpPr>
          <p:nvPr>
            <p:ph type="sldImg"/>
          </p:nvPr>
        </p:nvSpPr>
        <p:spPr>
          <a:ln/>
        </p:spPr>
      </p:sp>
      <p:sp>
        <p:nvSpPr>
          <p:cNvPr id="120835" name="Notes Placeholder 2">
            <a:extLst>
              <a:ext uri="{FF2B5EF4-FFF2-40B4-BE49-F238E27FC236}">
                <a16:creationId xmlns:a16="http://schemas.microsoft.com/office/drawing/2014/main" id="{977CF58E-EDAD-7056-86A2-7CB2D161ED5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When a polar body fuses with the mature ovum, diploidy is restored</a:t>
            </a:r>
          </a:p>
        </p:txBody>
      </p:sp>
      <p:sp>
        <p:nvSpPr>
          <p:cNvPr id="120836" name="Slide Number Placeholder 3">
            <a:extLst>
              <a:ext uri="{FF2B5EF4-FFF2-40B4-BE49-F238E27FC236}">
                <a16:creationId xmlns:a16="http://schemas.microsoft.com/office/drawing/2014/main" id="{A358261A-3697-FB74-838E-1447030CCB7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7BAABD4-070E-4601-85B2-166F0F5BB64A}" type="slidenum">
              <a:rPr lang="en-US" altLang="en-US" smtClean="0"/>
              <a:pPr/>
              <a:t>45</a:t>
            </a:fld>
            <a:endParaRPr lang="en-US" altLang="en-US"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a:extLst>
              <a:ext uri="{FF2B5EF4-FFF2-40B4-BE49-F238E27FC236}">
                <a16:creationId xmlns:a16="http://schemas.microsoft.com/office/drawing/2014/main" id="{5F3B30D5-E291-F0B2-C8BC-31327CE8FC76}"/>
              </a:ext>
            </a:extLst>
          </p:cNvPr>
          <p:cNvSpPr>
            <a:spLocks noGrp="1" noRot="1" noChangeAspect="1" noChangeArrowheads="1" noTextEdit="1"/>
          </p:cNvSpPr>
          <p:nvPr>
            <p:ph type="sldImg"/>
          </p:nvPr>
        </p:nvSpPr>
        <p:spPr>
          <a:ln/>
        </p:spPr>
      </p:sp>
      <p:sp>
        <p:nvSpPr>
          <p:cNvPr id="125955" name="Notes Placeholder 2">
            <a:extLst>
              <a:ext uri="{FF2B5EF4-FFF2-40B4-BE49-F238E27FC236}">
                <a16:creationId xmlns:a16="http://schemas.microsoft.com/office/drawing/2014/main" id="{741E3D21-1D5B-8600-1923-988A9672B62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Clonal growth is advantageous as it serves as means of vegetative reproduction, secures colonization of unoccupied ground, increases competitive power of the species within the community, increases survival rate of the stressed/disturbed genet in marginal habitats, forms replacement for ageing or damaged organs, and enables reiteration of the genet's entire architectural model.</a:t>
            </a:r>
          </a:p>
          <a:p>
            <a:endParaRPr lang="en-US" altLang="en-US" dirty="0">
              <a:latin typeface="Arial" panose="020B0604020202020204" pitchFamily="34" charset="0"/>
            </a:endParaRPr>
          </a:p>
          <a:p>
            <a:r>
              <a:rPr lang="en-US" altLang="en-US" dirty="0">
                <a:latin typeface="Arial" panose="020B0604020202020204" pitchFamily="34" charset="0"/>
              </a:rPr>
              <a:t>“Pando” is a clonal colony of a single male quaking aspen (</a:t>
            </a:r>
            <a:r>
              <a:rPr lang="en-US" altLang="en-US" i="1" dirty="0">
                <a:latin typeface="Arial" panose="020B0604020202020204" pitchFamily="34" charset="0"/>
              </a:rPr>
              <a:t>Populus tremuloides</a:t>
            </a:r>
            <a:r>
              <a:rPr lang="en-US" altLang="en-US" dirty="0">
                <a:latin typeface="Arial" panose="020B0604020202020204" pitchFamily="34" charset="0"/>
              </a:rPr>
              <a:t>) located in the U.S. state of Utah, all determined to be part of a single living organism by identical genetic markers and one massive underground root system, although whether it is a single tree is disputed, as it depends on one's definition of an individual tree. The root system of Pando is claimed by some to be among the oldest known living organisms in existence at 80,000 years of age. </a:t>
            </a:r>
          </a:p>
          <a:p>
            <a:endParaRPr lang="en-US" altLang="en-US" dirty="0">
              <a:latin typeface="Arial" panose="020B0604020202020204" pitchFamily="34" charset="0"/>
            </a:endParaRPr>
          </a:p>
        </p:txBody>
      </p:sp>
      <p:sp>
        <p:nvSpPr>
          <p:cNvPr id="125956" name="Slide Number Placeholder 3">
            <a:extLst>
              <a:ext uri="{FF2B5EF4-FFF2-40B4-BE49-F238E27FC236}">
                <a16:creationId xmlns:a16="http://schemas.microsoft.com/office/drawing/2014/main" id="{05EE7F5E-7F7D-4849-8EA8-81A231D6E76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0ECE546-EB72-4D1D-A3E1-92A76A1E8A5E}" type="slidenum">
              <a:rPr lang="en-US" altLang="en-US" smtClean="0"/>
              <a:pPr>
                <a:spcBef>
                  <a:spcPct val="0"/>
                </a:spcBef>
              </a:pPr>
              <a:t>47</a:t>
            </a:fld>
            <a:endParaRPr lang="en-US" altLang="en-US"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a:extLst>
              <a:ext uri="{FF2B5EF4-FFF2-40B4-BE49-F238E27FC236}">
                <a16:creationId xmlns:a16="http://schemas.microsoft.com/office/drawing/2014/main" id="{FE810745-2501-FB86-62CB-2EFB74D671C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45BEB1B-1FDE-4A86-BFDD-3B2A85CAAFCE}" type="slidenum">
              <a:rPr lang="en-US" altLang="en-US" smtClean="0"/>
              <a:pPr>
                <a:spcBef>
                  <a:spcPct val="0"/>
                </a:spcBef>
              </a:pPr>
              <a:t>48</a:t>
            </a:fld>
            <a:endParaRPr lang="en-US" altLang="en-US" dirty="0"/>
          </a:p>
        </p:txBody>
      </p:sp>
      <p:sp>
        <p:nvSpPr>
          <p:cNvPr id="136195" name="Rectangle 2">
            <a:extLst>
              <a:ext uri="{FF2B5EF4-FFF2-40B4-BE49-F238E27FC236}">
                <a16:creationId xmlns:a16="http://schemas.microsoft.com/office/drawing/2014/main" id="{E4C3EE0F-5ABB-951D-6F3A-7F817C057449}"/>
              </a:ext>
            </a:extLst>
          </p:cNvPr>
          <p:cNvSpPr>
            <a:spLocks noGrp="1" noRot="1" noChangeAspect="1" noChangeArrowheads="1" noTextEdit="1"/>
          </p:cNvSpPr>
          <p:nvPr>
            <p:ph type="sldImg"/>
          </p:nvPr>
        </p:nvSpPr>
        <p:spPr>
          <a:ln/>
        </p:spPr>
      </p:sp>
      <p:sp>
        <p:nvSpPr>
          <p:cNvPr id="136196" name="Rectangle 3">
            <a:extLst>
              <a:ext uri="{FF2B5EF4-FFF2-40B4-BE49-F238E27FC236}">
                <a16:creationId xmlns:a16="http://schemas.microsoft.com/office/drawing/2014/main" id="{391676CB-0A82-9B3C-4623-7A68CF6AAF4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dirty="0">
                <a:latin typeface="Arial" panose="020B0604020202020204" pitchFamily="34" charset="0"/>
              </a:rPr>
              <a:t>Phylogenetic species: relatedness is determined by a shared common ancestor. Typically, relatedness is defined by genes, DNA, or morphological characteristics that allow its phylogeny to be mapped.</a:t>
            </a:r>
            <a:br>
              <a:rPr lang="en-US" altLang="en-US" dirty="0">
                <a:latin typeface="Arial" panose="020B0604020202020204" pitchFamily="34" charset="0"/>
              </a:rPr>
            </a:br>
            <a:br>
              <a:rPr lang="en-US" altLang="en-US" dirty="0">
                <a:latin typeface="Arial" panose="020B0604020202020204" pitchFamily="34" charset="0"/>
              </a:rPr>
            </a:br>
            <a:r>
              <a:rPr lang="en-US" altLang="en-US" dirty="0">
                <a:latin typeface="Arial" panose="020B0604020202020204" pitchFamily="34" charset="0"/>
              </a:rPr>
              <a:t>The concept of a phylogenetic species is a group whose members are descended from a common ancestor and who all possess a combination of certain defining, or derived, traits Hence, this concept defines a species as a group having a shared and unique evolutionary history.</a:t>
            </a:r>
            <a:br>
              <a:rPr lang="en-US" altLang="en-US" dirty="0">
                <a:latin typeface="Arial" panose="020B0604020202020204" pitchFamily="34" charset="0"/>
              </a:rPr>
            </a:br>
            <a:br>
              <a:rPr lang="en-US" altLang="en-US" dirty="0">
                <a:latin typeface="Arial" panose="020B0604020202020204" pitchFamily="34" charset="0"/>
              </a:rPr>
            </a:br>
            <a:r>
              <a:rPr lang="en-US" altLang="en-US" dirty="0">
                <a:latin typeface="Arial" panose="020B0604020202020204" pitchFamily="34" charset="0"/>
              </a:rPr>
              <a:t>What is a species? It is not a simple question and it does not have a simple answer. But we do need the idea of a species, correct? Something we can frame protection around, an entity that we can define and work with and have a degree of certainty?</a:t>
            </a:r>
          </a:p>
          <a:p>
            <a:pPr eaLnBrk="1" hangingPunct="1"/>
            <a:endParaRPr lang="en-US" altLang="en-US" dirty="0">
              <a:latin typeface="Arial" panose="020B0604020202020204" pitchFamily="34"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a:extLst>
              <a:ext uri="{FF2B5EF4-FFF2-40B4-BE49-F238E27FC236}">
                <a16:creationId xmlns:a16="http://schemas.microsoft.com/office/drawing/2014/main" id="{CE26496C-2C25-77C2-EA60-62562E36C8B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42D54214-76DB-423E-97FD-B3866BCCC51F}" type="slidenum">
              <a:rPr lang="en-US" altLang="en-US" smtClean="0"/>
              <a:pPr>
                <a:spcBef>
                  <a:spcPct val="0"/>
                </a:spcBef>
              </a:pPr>
              <a:t>49</a:t>
            </a:fld>
            <a:endParaRPr lang="en-US" altLang="en-US" dirty="0"/>
          </a:p>
        </p:txBody>
      </p:sp>
      <p:sp>
        <p:nvSpPr>
          <p:cNvPr id="138243" name="Rectangle 2">
            <a:extLst>
              <a:ext uri="{FF2B5EF4-FFF2-40B4-BE49-F238E27FC236}">
                <a16:creationId xmlns:a16="http://schemas.microsoft.com/office/drawing/2014/main" id="{9248F4A3-FE6F-1CC0-80D5-D9CD7F985E29}"/>
              </a:ext>
            </a:extLst>
          </p:cNvPr>
          <p:cNvSpPr>
            <a:spLocks noGrp="1" noRot="1" noChangeAspect="1" noChangeArrowheads="1" noTextEdit="1"/>
          </p:cNvSpPr>
          <p:nvPr>
            <p:ph type="sldImg"/>
          </p:nvPr>
        </p:nvSpPr>
        <p:spPr>
          <a:ln/>
        </p:spPr>
      </p:sp>
      <p:sp>
        <p:nvSpPr>
          <p:cNvPr id="138244" name="Rectangle 3">
            <a:extLst>
              <a:ext uri="{FF2B5EF4-FFF2-40B4-BE49-F238E27FC236}">
                <a16:creationId xmlns:a16="http://schemas.microsoft.com/office/drawing/2014/main" id="{5DCF83A8-0327-AA41-925F-8099B2AD2F8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rPr>
              <a:t>Squamates – chiefly lizards and snakes</a:t>
            </a:r>
          </a:p>
          <a:p>
            <a:pPr eaLnBrk="1" hangingPunct="1"/>
            <a:r>
              <a:rPr lang="en-US" altLang="en-US" dirty="0">
                <a:latin typeface="Arial" panose="020B0604020202020204" pitchFamily="34" charset="0"/>
              </a:rPr>
              <a:t>Tuataras – lizard-like organism native to New Zealand</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Turtles are more similar to crocodilians evolutionarily as based on DNA. Although a strictly morphological treatment of relatedness over time (say the appearance of a shell) would put them at a distance from each other. </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Criticism of phylogenetic approaches is that relatedness is subjective, choice of DNA or morphological trait to use can vary from researcher to researcher</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a:extLst>
              <a:ext uri="{FF2B5EF4-FFF2-40B4-BE49-F238E27FC236}">
                <a16:creationId xmlns:a16="http://schemas.microsoft.com/office/drawing/2014/main" id="{351CAC23-F709-B26D-23BE-E6105BFA01E1}"/>
              </a:ext>
            </a:extLst>
          </p:cNvPr>
          <p:cNvSpPr>
            <a:spLocks noGrp="1" noRot="1" noChangeAspect="1" noChangeArrowheads="1" noTextEdit="1"/>
          </p:cNvSpPr>
          <p:nvPr>
            <p:ph type="sldImg"/>
          </p:nvPr>
        </p:nvSpPr>
        <p:spPr>
          <a:ln/>
        </p:spPr>
      </p:sp>
      <p:sp>
        <p:nvSpPr>
          <p:cNvPr id="140291" name="Notes Placeholder 2">
            <a:extLst>
              <a:ext uri="{FF2B5EF4-FFF2-40B4-BE49-F238E27FC236}">
                <a16:creationId xmlns:a16="http://schemas.microsoft.com/office/drawing/2014/main" id="{74380F03-9E51-FC13-A69F-90CF9FB3787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Proteacea - family of plants native to Australia</a:t>
            </a:r>
          </a:p>
          <a:p>
            <a:endParaRPr lang="en-US" altLang="en-US" dirty="0">
              <a:latin typeface="Arial" panose="020B0604020202020204" pitchFamily="34" charset="0"/>
            </a:endParaRPr>
          </a:p>
          <a:p>
            <a:r>
              <a:rPr lang="en-US" altLang="en-US" dirty="0">
                <a:latin typeface="Arial" panose="020B0604020202020204" pitchFamily="34" charset="0"/>
              </a:rPr>
              <a:t>What organisms is being studied, and how far back in time you wish to reconstruct a phylogeny will determine which clock to use. </a:t>
            </a:r>
          </a:p>
          <a:p>
            <a:br>
              <a:rPr lang="en-US" altLang="en-US" dirty="0">
                <a:latin typeface="Arial" panose="020B0604020202020204" pitchFamily="34" charset="0"/>
              </a:rPr>
            </a:br>
            <a:endParaRPr lang="en-US" altLang="en-US" dirty="0">
              <a:latin typeface="Arial" panose="020B0604020202020204" pitchFamily="34" charset="0"/>
            </a:endParaRPr>
          </a:p>
        </p:txBody>
      </p:sp>
      <p:sp>
        <p:nvSpPr>
          <p:cNvPr id="140292" name="Slide Number Placeholder 3">
            <a:extLst>
              <a:ext uri="{FF2B5EF4-FFF2-40B4-BE49-F238E27FC236}">
                <a16:creationId xmlns:a16="http://schemas.microsoft.com/office/drawing/2014/main" id="{6464CAC4-7133-C681-32A9-005401B4FD6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F5FA120-79E9-4F2F-82CD-25FF41875E7F}" type="slidenum">
              <a:rPr lang="en-US" altLang="en-US" smtClean="0"/>
              <a:pPr>
                <a:spcBef>
                  <a:spcPct val="0"/>
                </a:spcBef>
              </a:pPr>
              <a:t>50</a:t>
            </a:fld>
            <a:endParaRPr lang="en-US" altLang="en-US"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Slide Image Placeholder 1">
            <a:extLst>
              <a:ext uri="{FF2B5EF4-FFF2-40B4-BE49-F238E27FC236}">
                <a16:creationId xmlns:a16="http://schemas.microsoft.com/office/drawing/2014/main" id="{CCE12646-0AD4-6BB9-71A2-4C06AD527DC1}"/>
              </a:ext>
            </a:extLst>
          </p:cNvPr>
          <p:cNvSpPr>
            <a:spLocks noGrp="1" noRot="1" noChangeAspect="1" noChangeArrowheads="1" noTextEdit="1"/>
          </p:cNvSpPr>
          <p:nvPr>
            <p:ph type="sldImg"/>
          </p:nvPr>
        </p:nvSpPr>
        <p:spPr>
          <a:ln/>
        </p:spPr>
      </p:sp>
      <p:sp>
        <p:nvSpPr>
          <p:cNvPr id="144387" name="Notes Placeholder 2">
            <a:extLst>
              <a:ext uri="{FF2B5EF4-FFF2-40B4-BE49-F238E27FC236}">
                <a16:creationId xmlns:a16="http://schemas.microsoft.com/office/drawing/2014/main" id="{B743AF76-692E-F8CB-A4EC-F314847C841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
        <p:nvSpPr>
          <p:cNvPr id="144388" name="Slide Number Placeholder 3">
            <a:extLst>
              <a:ext uri="{FF2B5EF4-FFF2-40B4-BE49-F238E27FC236}">
                <a16:creationId xmlns:a16="http://schemas.microsoft.com/office/drawing/2014/main" id="{FB8B1948-87F3-F1CC-942F-3EFD27E10EC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8C05770-7CE5-4580-9ED9-6066CE40A595}" type="slidenum">
              <a:rPr lang="en-US" altLang="en-US" smtClean="0"/>
              <a:pPr/>
              <a:t>51</a:t>
            </a:fld>
            <a:endParaRPr lang="en-US" alt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a:extLst>
              <a:ext uri="{FF2B5EF4-FFF2-40B4-BE49-F238E27FC236}">
                <a16:creationId xmlns:a16="http://schemas.microsoft.com/office/drawing/2014/main" id="{72416D86-CE3E-963A-DFE4-7031FBA4285D}"/>
              </a:ext>
            </a:extLst>
          </p:cNvPr>
          <p:cNvSpPr>
            <a:spLocks noGrp="1" noRot="1" noChangeAspect="1" noChangeArrowheads="1" noTextEdit="1"/>
          </p:cNvSpPr>
          <p:nvPr>
            <p:ph type="sldImg"/>
          </p:nvPr>
        </p:nvSpPr>
        <p:spPr>
          <a:ln/>
        </p:spPr>
      </p:sp>
      <p:sp>
        <p:nvSpPr>
          <p:cNvPr id="26627" name="Notes Placeholder 2">
            <a:extLst>
              <a:ext uri="{FF2B5EF4-FFF2-40B4-BE49-F238E27FC236}">
                <a16:creationId xmlns:a16="http://schemas.microsoft.com/office/drawing/2014/main" id="{23870DDD-0F74-AE64-7164-33EAFB4ACFA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In this class, which focuses more on ecological biogeography, we concentrate on the Pleistocene forward.  </a:t>
            </a:r>
          </a:p>
          <a:p>
            <a:endParaRPr lang="en-US" altLang="en-US" dirty="0">
              <a:latin typeface="Arial" panose="020B0604020202020204" pitchFamily="34" charset="0"/>
            </a:endParaRPr>
          </a:p>
          <a:p>
            <a:r>
              <a:rPr lang="en-US" altLang="en-US" dirty="0">
                <a:latin typeface="Arial" panose="020B0604020202020204" pitchFamily="34" charset="0"/>
              </a:rPr>
              <a:t>Holocene – 10,000 yrs ago</a:t>
            </a:r>
          </a:p>
          <a:p>
            <a:r>
              <a:rPr lang="en-US" altLang="en-US" dirty="0">
                <a:latin typeface="Arial" panose="020B0604020202020204" pitchFamily="34" charset="0"/>
              </a:rPr>
              <a:t>Pleistocene – 2 </a:t>
            </a:r>
            <a:r>
              <a:rPr lang="en-US" altLang="en-US" dirty="0" err="1">
                <a:latin typeface="Arial" panose="020B0604020202020204" pitchFamily="34" charset="0"/>
              </a:rPr>
              <a:t>mya</a:t>
            </a:r>
            <a:endParaRPr lang="en-US" altLang="en-US" dirty="0">
              <a:latin typeface="Arial" panose="020B0604020202020204" pitchFamily="34" charset="0"/>
            </a:endParaRPr>
          </a:p>
          <a:p>
            <a:endParaRPr lang="en-US" altLang="en-US" dirty="0">
              <a:latin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t>The Pleistocene was not an “Ice Age”, but a two million year period of oscillating warm and cold climates.</a:t>
            </a:r>
          </a:p>
          <a:p>
            <a:endParaRPr lang="en-US" altLang="en-US" dirty="0">
              <a:latin typeface="Arial" panose="020B0604020202020204" pitchFamily="34" charset="0"/>
            </a:endParaRPr>
          </a:p>
        </p:txBody>
      </p:sp>
      <p:sp>
        <p:nvSpPr>
          <p:cNvPr id="26628" name="Slide Number Placeholder 3">
            <a:extLst>
              <a:ext uri="{FF2B5EF4-FFF2-40B4-BE49-F238E27FC236}">
                <a16:creationId xmlns:a16="http://schemas.microsoft.com/office/drawing/2014/main" id="{5C32E271-7681-A415-538B-F838E3AA98E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8A625DE2-5E05-46B6-9AA0-4B3D5229B928}" type="slidenum">
              <a:rPr lang="en-US" altLang="en-US" smtClean="0"/>
              <a:pPr>
                <a:spcBef>
                  <a:spcPct val="0"/>
                </a:spcBef>
              </a:pPr>
              <a:t>5</a:t>
            </a:fld>
            <a:endParaRPr lang="en-US" altLang="en-US"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Slide Image Placeholder 1">
            <a:extLst>
              <a:ext uri="{FF2B5EF4-FFF2-40B4-BE49-F238E27FC236}">
                <a16:creationId xmlns:a16="http://schemas.microsoft.com/office/drawing/2014/main" id="{75D22DE5-5911-00F1-5CAA-ACAD718B1DF3}"/>
              </a:ext>
            </a:extLst>
          </p:cNvPr>
          <p:cNvSpPr>
            <a:spLocks noGrp="1" noRot="1" noChangeAspect="1" noChangeArrowheads="1" noTextEdit="1"/>
          </p:cNvSpPr>
          <p:nvPr>
            <p:ph type="sldImg"/>
          </p:nvPr>
        </p:nvSpPr>
        <p:spPr>
          <a:ln/>
        </p:spPr>
      </p:sp>
      <p:sp>
        <p:nvSpPr>
          <p:cNvPr id="148483" name="Notes Placeholder 2">
            <a:extLst>
              <a:ext uri="{FF2B5EF4-FFF2-40B4-BE49-F238E27FC236}">
                <a16:creationId xmlns:a16="http://schemas.microsoft.com/office/drawing/2014/main" id="{08711BA1-28D7-F563-6359-3373C97A2A1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http://www.nmfs.noaa.gov/pr/species/mammals/cetaceans/killerwhale.htm</a:t>
            </a:r>
          </a:p>
          <a:p>
            <a:endParaRPr lang="en-US" altLang="en-US" dirty="0">
              <a:latin typeface="Arial" panose="020B0604020202020204" pitchFamily="34" charset="0"/>
            </a:endParaRPr>
          </a:p>
          <a:p>
            <a:r>
              <a:rPr lang="en-US" altLang="en-US" dirty="0">
                <a:latin typeface="Arial" panose="020B0604020202020204" pitchFamily="34" charset="0"/>
              </a:rPr>
              <a:t>Scientific studies have revealed many different populations--or even potentially different species or subspecies--of killer whales worldwide. These different populations of killer whales may exhibit different dietary needs, behavior patterns, social structures, and habitat preferences. Therefore, interbreeding is not expected to occur between different populations, in spite of the overlap between home ranges.</a:t>
            </a:r>
          </a:p>
          <a:p>
            <a:endParaRPr lang="en-US" altLang="en-US" dirty="0">
              <a:latin typeface="Arial" panose="020B0604020202020204" pitchFamily="34" charset="0"/>
            </a:endParaRPr>
          </a:p>
        </p:txBody>
      </p:sp>
      <p:sp>
        <p:nvSpPr>
          <p:cNvPr id="148484" name="Slide Number Placeholder 3">
            <a:extLst>
              <a:ext uri="{FF2B5EF4-FFF2-40B4-BE49-F238E27FC236}">
                <a16:creationId xmlns:a16="http://schemas.microsoft.com/office/drawing/2014/main" id="{DF371B33-3C7F-4602-86AE-33544890F48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6686BF2-7F0B-4A47-A8D1-598AEC8530E3}" type="slidenum">
              <a:rPr lang="en-US" altLang="en-US" smtClean="0"/>
              <a:pPr/>
              <a:t>52</a:t>
            </a:fld>
            <a:endParaRPr lang="en-US" altLang="en-US"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Slide Image Placeholder 1">
            <a:extLst>
              <a:ext uri="{FF2B5EF4-FFF2-40B4-BE49-F238E27FC236}">
                <a16:creationId xmlns:a16="http://schemas.microsoft.com/office/drawing/2014/main" id="{54A3663B-789B-FD5B-3A7D-197E5D699EC4}"/>
              </a:ext>
            </a:extLst>
          </p:cNvPr>
          <p:cNvSpPr>
            <a:spLocks noGrp="1" noRot="1" noChangeAspect="1" noChangeArrowheads="1" noTextEdit="1"/>
          </p:cNvSpPr>
          <p:nvPr>
            <p:ph type="sldImg"/>
          </p:nvPr>
        </p:nvSpPr>
        <p:spPr>
          <a:ln/>
        </p:spPr>
      </p:sp>
      <p:sp>
        <p:nvSpPr>
          <p:cNvPr id="150531" name="Notes Placeholder 2">
            <a:extLst>
              <a:ext uri="{FF2B5EF4-FFF2-40B4-BE49-F238E27FC236}">
                <a16:creationId xmlns:a16="http://schemas.microsoft.com/office/drawing/2014/main" id="{6A69AF36-045C-2CE8-E08F-7F277943DA1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This plot shows the phylogenetic concept of species applied to killer whales. Species identity is related to evolutionary history and ancestry. </a:t>
            </a:r>
          </a:p>
        </p:txBody>
      </p:sp>
      <p:sp>
        <p:nvSpPr>
          <p:cNvPr id="150532" name="Slide Number Placeholder 3">
            <a:extLst>
              <a:ext uri="{FF2B5EF4-FFF2-40B4-BE49-F238E27FC236}">
                <a16:creationId xmlns:a16="http://schemas.microsoft.com/office/drawing/2014/main" id="{87C3496E-0667-9AEC-0013-A11F3205D0F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08F9B57-FFA1-4ADE-BF9A-EC7E3691BD08}" type="slidenum">
              <a:rPr lang="en-US" altLang="en-US" smtClean="0"/>
              <a:pPr/>
              <a:t>53</a:t>
            </a:fld>
            <a:endParaRPr lang="en-US" altLang="en-US" dirty="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2">
            <a:extLst>
              <a:ext uri="{FF2B5EF4-FFF2-40B4-BE49-F238E27FC236}">
                <a16:creationId xmlns:a16="http://schemas.microsoft.com/office/drawing/2014/main" id="{0A1FC8A6-C5F9-E9C7-E569-1D954E5E713F}"/>
              </a:ext>
            </a:extLst>
          </p:cNvPr>
          <p:cNvSpPr>
            <a:spLocks noGrp="1" noRot="1" noChangeAspect="1" noChangeArrowheads="1" noTextEdit="1"/>
          </p:cNvSpPr>
          <p:nvPr>
            <p:ph type="sldImg"/>
          </p:nvPr>
        </p:nvSpPr>
        <p:spPr>
          <a:ln/>
        </p:spPr>
      </p:sp>
      <p:sp>
        <p:nvSpPr>
          <p:cNvPr id="152579" name="Rectangle 3">
            <a:extLst>
              <a:ext uri="{FF2B5EF4-FFF2-40B4-BE49-F238E27FC236}">
                <a16:creationId xmlns:a16="http://schemas.microsoft.com/office/drawing/2014/main" id="{BEAF6A26-8055-01A2-4CF1-CE59922F498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Differences in their mitochondrial DNA is as large as what is seen in other species.</a:t>
            </a:r>
            <a:br>
              <a:rPr lang="en-US" altLang="en-US" dirty="0">
                <a:latin typeface="Arial" panose="020B0604020202020204" pitchFamily="34" charset="0"/>
              </a:rPr>
            </a:br>
            <a:br>
              <a:rPr lang="en-US" altLang="en-US" dirty="0">
                <a:latin typeface="Arial" panose="020B0604020202020204" pitchFamily="34" charset="0"/>
              </a:rPr>
            </a:br>
            <a:r>
              <a:rPr lang="en-US" altLang="en-US" dirty="0">
                <a:latin typeface="Arial" panose="020B0604020202020204" pitchFamily="34" charset="0"/>
              </a:rPr>
              <a:t>In this case, the differences in mitochondrial DNA were also associated with very different social behaviors, in particular, how they hunt.  There are phenotypic differences in the eye patch and color pattern, but they are perhaps not as striking as the differences in social behavior</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Slide Image Placeholder 1">
            <a:extLst>
              <a:ext uri="{FF2B5EF4-FFF2-40B4-BE49-F238E27FC236}">
                <a16:creationId xmlns:a16="http://schemas.microsoft.com/office/drawing/2014/main" id="{ECC01837-564F-7F49-CE1F-090E3C30A3D1}"/>
              </a:ext>
            </a:extLst>
          </p:cNvPr>
          <p:cNvSpPr>
            <a:spLocks noGrp="1" noRot="1" noChangeAspect="1" noChangeArrowheads="1" noTextEdit="1"/>
          </p:cNvSpPr>
          <p:nvPr>
            <p:ph type="sldImg"/>
          </p:nvPr>
        </p:nvSpPr>
        <p:spPr>
          <a:ln/>
        </p:spPr>
      </p:sp>
      <p:sp>
        <p:nvSpPr>
          <p:cNvPr id="154627" name="Notes Placeholder 2">
            <a:extLst>
              <a:ext uri="{FF2B5EF4-FFF2-40B4-BE49-F238E27FC236}">
                <a16:creationId xmlns:a16="http://schemas.microsoft.com/office/drawing/2014/main" id="{E65943FC-ACB1-FD37-8544-835BFB3A920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microRNA phylogenies have been called into question. They may be valid for some types of organisms more than others:</a:t>
            </a:r>
          </a:p>
          <a:p>
            <a:r>
              <a:rPr lang="en-US" altLang="en-US" dirty="0">
                <a:latin typeface="Arial" panose="020B0604020202020204" pitchFamily="34" charset="0"/>
              </a:rPr>
              <a:t>https://www.pnas.org/content/111/35/E3659</a:t>
            </a:r>
          </a:p>
          <a:p>
            <a:endParaRPr lang="en-US" altLang="en-US" dirty="0">
              <a:latin typeface="Arial" panose="020B0604020202020204" pitchFamily="34" charset="0"/>
            </a:endParaRPr>
          </a:p>
          <a:p>
            <a:r>
              <a:rPr lang="en-US" altLang="en-US" dirty="0">
                <a:latin typeface="Arial" panose="020B0604020202020204" pitchFamily="34" charset="0"/>
              </a:rPr>
              <a:t>MiRNAs are short post-transcriptional gene regulators</a:t>
            </a:r>
          </a:p>
        </p:txBody>
      </p:sp>
      <p:sp>
        <p:nvSpPr>
          <p:cNvPr id="154628" name="Slide Number Placeholder 3">
            <a:extLst>
              <a:ext uri="{FF2B5EF4-FFF2-40B4-BE49-F238E27FC236}">
                <a16:creationId xmlns:a16="http://schemas.microsoft.com/office/drawing/2014/main" id="{6666ECC5-1E46-17A8-69B0-BFDAAAA1B01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57BFAFA-BC64-4224-8CB7-65B905EFDC28}" type="slidenum">
              <a:rPr lang="en-US" altLang="en-US" smtClean="0"/>
              <a:pPr/>
              <a:t>55</a:t>
            </a:fld>
            <a:endParaRPr lang="en-US" altLang="en-US" dirty="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Slide Image Placeholder 1">
            <a:extLst>
              <a:ext uri="{FF2B5EF4-FFF2-40B4-BE49-F238E27FC236}">
                <a16:creationId xmlns:a16="http://schemas.microsoft.com/office/drawing/2014/main" id="{58F982FD-FE66-F565-0948-935444A97DF9}"/>
              </a:ext>
            </a:extLst>
          </p:cNvPr>
          <p:cNvSpPr>
            <a:spLocks noGrp="1" noRot="1" noChangeAspect="1" noChangeArrowheads="1" noTextEdit="1"/>
          </p:cNvSpPr>
          <p:nvPr>
            <p:ph type="sldImg"/>
          </p:nvPr>
        </p:nvSpPr>
        <p:spPr>
          <a:ln/>
        </p:spPr>
      </p:sp>
      <p:sp>
        <p:nvSpPr>
          <p:cNvPr id="156675" name="Notes Placeholder 2">
            <a:extLst>
              <a:ext uri="{FF2B5EF4-FFF2-40B4-BE49-F238E27FC236}">
                <a16:creationId xmlns:a16="http://schemas.microsoft.com/office/drawing/2014/main" id="{7D7F70C8-A656-638F-90C1-5DB157062B0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
        <p:nvSpPr>
          <p:cNvPr id="156676" name="Slide Number Placeholder 3">
            <a:extLst>
              <a:ext uri="{FF2B5EF4-FFF2-40B4-BE49-F238E27FC236}">
                <a16:creationId xmlns:a16="http://schemas.microsoft.com/office/drawing/2014/main" id="{C7C0079E-0D09-DF7B-3C34-234A83613C9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EFBD9721-A093-49D3-B5E2-F8A0095BD62B}" type="slidenum">
              <a:rPr lang="en-US" altLang="en-US" smtClean="0"/>
              <a:pPr/>
              <a:t>56</a:t>
            </a:fld>
            <a:endParaRPr lang="en-US" altLang="en-US" dirty="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Eastern box turtle</a:t>
            </a:r>
          </a:p>
        </p:txBody>
      </p:sp>
      <p:sp>
        <p:nvSpPr>
          <p:cNvPr id="4" name="Slide Number Placeholder 3"/>
          <p:cNvSpPr>
            <a:spLocks noGrp="1"/>
          </p:cNvSpPr>
          <p:nvPr>
            <p:ph type="sldNum" sz="quarter" idx="5"/>
          </p:nvPr>
        </p:nvSpPr>
        <p:spPr/>
        <p:txBody>
          <a:bodyPr/>
          <a:lstStyle/>
          <a:p>
            <a:pPr>
              <a:defRPr/>
            </a:pPr>
            <a:fld id="{357C4EBC-6B93-4EE3-9E54-386EABB2D115}" type="slidenum">
              <a:rPr lang="en-US" altLang="en-US" smtClean="0"/>
              <a:pPr>
                <a:defRPr/>
              </a:pPr>
              <a:t>57</a:t>
            </a:fld>
            <a:endParaRPr lang="en-US" altLang="en-US" dirty="0"/>
          </a:p>
        </p:txBody>
      </p:sp>
    </p:spTree>
    <p:extLst>
      <p:ext uri="{BB962C8B-B14F-4D97-AF65-F5344CB8AC3E}">
        <p14:creationId xmlns:p14="http://schemas.microsoft.com/office/powerpoint/2010/main" val="69085487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Slide Image Placeholder 1">
            <a:extLst>
              <a:ext uri="{FF2B5EF4-FFF2-40B4-BE49-F238E27FC236}">
                <a16:creationId xmlns:a16="http://schemas.microsoft.com/office/drawing/2014/main" id="{4E2A48A4-65D7-6820-B87B-FA5E96E800B7}"/>
              </a:ext>
            </a:extLst>
          </p:cNvPr>
          <p:cNvSpPr>
            <a:spLocks noGrp="1" noRot="1" noChangeAspect="1" noChangeArrowheads="1" noTextEdit="1"/>
          </p:cNvSpPr>
          <p:nvPr>
            <p:ph type="sldImg"/>
          </p:nvPr>
        </p:nvSpPr>
        <p:spPr>
          <a:ln/>
        </p:spPr>
      </p:sp>
      <p:sp>
        <p:nvSpPr>
          <p:cNvPr id="158723" name="Notes Placeholder 2">
            <a:extLst>
              <a:ext uri="{FF2B5EF4-FFF2-40B4-BE49-F238E27FC236}">
                <a16:creationId xmlns:a16="http://schemas.microsoft.com/office/drawing/2014/main" id="{5D2D2622-7F6E-975E-3125-4BF472EF8E4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Florida box turtle</a:t>
            </a:r>
          </a:p>
          <a:p>
            <a:endParaRPr lang="en-US" dirty="0"/>
          </a:p>
        </p:txBody>
      </p:sp>
      <p:sp>
        <p:nvSpPr>
          <p:cNvPr id="158724" name="Slide Number Placeholder 3">
            <a:extLst>
              <a:ext uri="{FF2B5EF4-FFF2-40B4-BE49-F238E27FC236}">
                <a16:creationId xmlns:a16="http://schemas.microsoft.com/office/drawing/2014/main" id="{23AB5692-7846-016D-314D-B804FB54889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5897247-01EF-4897-9410-241E96BE1A32}" type="slidenum">
              <a:rPr lang="en-US" altLang="en-US" smtClean="0"/>
              <a:pPr>
                <a:spcBef>
                  <a:spcPct val="0"/>
                </a:spcBef>
              </a:pPr>
              <a:t>58</a:t>
            </a:fld>
            <a:endParaRPr lang="en-US" altLang="en-US" dirty="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7">
            <a:extLst>
              <a:ext uri="{FF2B5EF4-FFF2-40B4-BE49-F238E27FC236}">
                <a16:creationId xmlns:a16="http://schemas.microsoft.com/office/drawing/2014/main" id="{BE450466-FC7D-AD5C-6684-E0C232DFCB80}"/>
              </a:ext>
            </a:extLst>
          </p:cNvPr>
          <p:cNvSpPr txBox="1">
            <a:spLocks noGrp="1" noChangeArrowheads="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nchor="b"/>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A9762C8B-88BD-4494-A59D-FE359F27B643}" type="slidenum">
              <a:rPr lang="en-US" altLang="en-US"/>
              <a:pPr algn="r" eaLnBrk="1" hangingPunct="1">
                <a:spcBef>
                  <a:spcPct val="0"/>
                </a:spcBef>
              </a:pPr>
              <a:t>60</a:t>
            </a:fld>
            <a:endParaRPr lang="en-US" altLang="en-US" dirty="0"/>
          </a:p>
        </p:txBody>
      </p:sp>
      <p:sp>
        <p:nvSpPr>
          <p:cNvPr id="161795" name="Rectangle 2">
            <a:extLst>
              <a:ext uri="{FF2B5EF4-FFF2-40B4-BE49-F238E27FC236}">
                <a16:creationId xmlns:a16="http://schemas.microsoft.com/office/drawing/2014/main" id="{FB0A7F79-3FC4-0249-8594-B8BBD6E6E9CE}"/>
              </a:ext>
            </a:extLst>
          </p:cNvPr>
          <p:cNvSpPr>
            <a:spLocks noGrp="1" noRot="1" noChangeAspect="1" noChangeArrowheads="1" noTextEdit="1"/>
          </p:cNvSpPr>
          <p:nvPr>
            <p:ph type="sldImg"/>
          </p:nvPr>
        </p:nvSpPr>
        <p:spPr>
          <a:ln/>
        </p:spPr>
      </p:sp>
      <p:sp>
        <p:nvSpPr>
          <p:cNvPr id="161796" name="Rectangle 3">
            <a:extLst>
              <a:ext uri="{FF2B5EF4-FFF2-40B4-BE49-F238E27FC236}">
                <a16:creationId xmlns:a16="http://schemas.microsoft.com/office/drawing/2014/main" id="{496B3082-ED9A-0C9F-A804-DBB3FEF2B08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7">
            <a:extLst>
              <a:ext uri="{FF2B5EF4-FFF2-40B4-BE49-F238E27FC236}">
                <a16:creationId xmlns:a16="http://schemas.microsoft.com/office/drawing/2014/main" id="{B3EEF4F9-3888-2DF5-7C71-E16E988D33D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5ED5F09C-2B46-4197-BA68-B723563EDC0D}" type="slidenum">
              <a:rPr lang="en-US" altLang="en-US" smtClean="0"/>
              <a:pPr>
                <a:spcBef>
                  <a:spcPct val="0"/>
                </a:spcBef>
              </a:pPr>
              <a:t>63</a:t>
            </a:fld>
            <a:endParaRPr lang="en-US" altLang="en-US" dirty="0"/>
          </a:p>
        </p:txBody>
      </p:sp>
      <p:sp>
        <p:nvSpPr>
          <p:cNvPr id="165891" name="Rectangle 2">
            <a:extLst>
              <a:ext uri="{FF2B5EF4-FFF2-40B4-BE49-F238E27FC236}">
                <a16:creationId xmlns:a16="http://schemas.microsoft.com/office/drawing/2014/main" id="{2C0AA2DE-ECFC-ED27-16EC-013C8F7B3AAE}"/>
              </a:ext>
            </a:extLst>
          </p:cNvPr>
          <p:cNvSpPr>
            <a:spLocks noGrp="1" noRot="1" noChangeAspect="1" noChangeArrowheads="1" noTextEdit="1"/>
          </p:cNvSpPr>
          <p:nvPr>
            <p:ph type="sldImg"/>
          </p:nvPr>
        </p:nvSpPr>
        <p:spPr>
          <a:ln/>
        </p:spPr>
      </p:sp>
      <p:sp>
        <p:nvSpPr>
          <p:cNvPr id="165892" name="Rectangle 3">
            <a:extLst>
              <a:ext uri="{FF2B5EF4-FFF2-40B4-BE49-F238E27FC236}">
                <a16:creationId xmlns:a16="http://schemas.microsoft.com/office/drawing/2014/main" id="{65702C8C-4D02-040C-CCEA-7A7D3E56395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7">
            <a:extLst>
              <a:ext uri="{FF2B5EF4-FFF2-40B4-BE49-F238E27FC236}">
                <a16:creationId xmlns:a16="http://schemas.microsoft.com/office/drawing/2014/main" id="{B3ACF8F5-6CDF-8EAD-4CAC-561F7B2CC35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84A894D1-AD53-4D2B-B897-7FD8B21C897B}" type="slidenum">
              <a:rPr lang="en-US" altLang="en-US" smtClean="0"/>
              <a:pPr>
                <a:spcBef>
                  <a:spcPct val="0"/>
                </a:spcBef>
              </a:pPr>
              <a:t>64</a:t>
            </a:fld>
            <a:endParaRPr lang="en-US" altLang="en-US" dirty="0"/>
          </a:p>
        </p:txBody>
      </p:sp>
      <p:sp>
        <p:nvSpPr>
          <p:cNvPr id="167939" name="Rectangle 2">
            <a:extLst>
              <a:ext uri="{FF2B5EF4-FFF2-40B4-BE49-F238E27FC236}">
                <a16:creationId xmlns:a16="http://schemas.microsoft.com/office/drawing/2014/main" id="{2A5638F5-547E-DF6D-56DE-FA1E36D2D7FB}"/>
              </a:ext>
            </a:extLst>
          </p:cNvPr>
          <p:cNvSpPr>
            <a:spLocks noGrp="1" noRot="1" noChangeAspect="1" noChangeArrowheads="1" noTextEdit="1"/>
          </p:cNvSpPr>
          <p:nvPr>
            <p:ph type="sldImg"/>
          </p:nvPr>
        </p:nvSpPr>
        <p:spPr>
          <a:ln/>
        </p:spPr>
      </p:sp>
      <p:sp>
        <p:nvSpPr>
          <p:cNvPr id="167940" name="Rectangle 3">
            <a:extLst>
              <a:ext uri="{FF2B5EF4-FFF2-40B4-BE49-F238E27FC236}">
                <a16:creationId xmlns:a16="http://schemas.microsoft.com/office/drawing/2014/main" id="{FDA04FF5-0E75-B55E-361C-C3CF3EEBF1A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rPr>
              <a:t>Utiger et al.  2002</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a:extLst>
              <a:ext uri="{FF2B5EF4-FFF2-40B4-BE49-F238E27FC236}">
                <a16:creationId xmlns:a16="http://schemas.microsoft.com/office/drawing/2014/main" id="{288816E7-B65C-3579-8782-28DF0349B94B}"/>
              </a:ext>
            </a:extLst>
          </p:cNvPr>
          <p:cNvSpPr>
            <a:spLocks noGrp="1" noRot="1" noChangeAspect="1" noChangeArrowheads="1" noTextEdit="1"/>
          </p:cNvSpPr>
          <p:nvPr>
            <p:ph type="sldImg"/>
          </p:nvPr>
        </p:nvSpPr>
        <p:spPr>
          <a:ln/>
        </p:spPr>
      </p:sp>
      <p:sp>
        <p:nvSpPr>
          <p:cNvPr id="28675" name="Notes Placeholder 2">
            <a:extLst>
              <a:ext uri="{FF2B5EF4-FFF2-40B4-BE49-F238E27FC236}">
                <a16:creationId xmlns:a16="http://schemas.microsoft.com/office/drawing/2014/main" id="{0D5EA1DD-2B50-D1E5-4A3C-20D2569D59A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Climate can be a barrier just like a mountain range</a:t>
            </a:r>
          </a:p>
        </p:txBody>
      </p:sp>
      <p:sp>
        <p:nvSpPr>
          <p:cNvPr id="28676" name="Slide Number Placeholder 3">
            <a:extLst>
              <a:ext uri="{FF2B5EF4-FFF2-40B4-BE49-F238E27FC236}">
                <a16:creationId xmlns:a16="http://schemas.microsoft.com/office/drawing/2014/main" id="{901C1317-7E68-F2BF-DC2B-82520B542B5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FF518D3-7189-4D21-AC77-D487576C2AD7}" type="slidenum">
              <a:rPr lang="en-US" altLang="en-US" smtClean="0"/>
              <a:pPr>
                <a:spcBef>
                  <a:spcPct val="0"/>
                </a:spcBef>
              </a:pPr>
              <a:t>6</a:t>
            </a:fld>
            <a:endParaRPr lang="en-US" altLang="en-US" dirty="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Slide Image Placeholder 1">
            <a:extLst>
              <a:ext uri="{FF2B5EF4-FFF2-40B4-BE49-F238E27FC236}">
                <a16:creationId xmlns:a16="http://schemas.microsoft.com/office/drawing/2014/main" id="{C207F663-1447-8F88-E9BA-BC27BCAE04B1}"/>
              </a:ext>
            </a:extLst>
          </p:cNvPr>
          <p:cNvSpPr>
            <a:spLocks noGrp="1" noRot="1" noChangeAspect="1" noChangeArrowheads="1" noTextEdit="1"/>
          </p:cNvSpPr>
          <p:nvPr>
            <p:ph type="sldImg"/>
          </p:nvPr>
        </p:nvSpPr>
        <p:spPr>
          <a:ln/>
        </p:spPr>
      </p:sp>
      <p:sp>
        <p:nvSpPr>
          <p:cNvPr id="169987" name="Notes Placeholder 2">
            <a:extLst>
              <a:ext uri="{FF2B5EF4-FFF2-40B4-BE49-F238E27FC236}">
                <a16:creationId xmlns:a16="http://schemas.microsoft.com/office/drawing/2014/main" id="{FABA0302-D060-D1DF-7B14-205E35CE27B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This phylogenetic tree from a study in 2017 confirms the distinctiveness of Pantherophis from Elaphe. </a:t>
            </a:r>
          </a:p>
          <a:p>
            <a:endParaRPr lang="en-US" altLang="en-US" dirty="0">
              <a:latin typeface="Arial" panose="020B0604020202020204" pitchFamily="34" charset="0"/>
            </a:endParaRPr>
          </a:p>
          <a:p>
            <a:r>
              <a:rPr lang="en-US" altLang="en-US" dirty="0">
                <a:latin typeface="Arial" panose="020B0604020202020204" pitchFamily="34" charset="0"/>
              </a:rPr>
              <a:t>Pantherophis evolved later and is considered a New World species.  Elaphe as a genus is confined to the Old World. Break between Old and New World represents outcome of dispersal of rat snakes into North America.</a:t>
            </a:r>
          </a:p>
        </p:txBody>
      </p:sp>
      <p:sp>
        <p:nvSpPr>
          <p:cNvPr id="169988" name="Slide Number Placeholder 3">
            <a:extLst>
              <a:ext uri="{FF2B5EF4-FFF2-40B4-BE49-F238E27FC236}">
                <a16:creationId xmlns:a16="http://schemas.microsoft.com/office/drawing/2014/main" id="{C8C0DD80-FA59-F676-A8BD-93747D52E2E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1B4EFE7-E403-42C5-958D-B2CCCBF638D0}" type="slidenum">
              <a:rPr lang="en-US" altLang="en-US" smtClean="0"/>
              <a:pPr/>
              <a:t>65</a:t>
            </a:fld>
            <a:endParaRPr lang="en-US" altLang="en-US" dirty="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Slide Image Placeholder 1">
            <a:extLst>
              <a:ext uri="{FF2B5EF4-FFF2-40B4-BE49-F238E27FC236}">
                <a16:creationId xmlns:a16="http://schemas.microsoft.com/office/drawing/2014/main" id="{CF9F9C94-7224-B1E7-08B4-BAD9F071E6CE}"/>
              </a:ext>
            </a:extLst>
          </p:cNvPr>
          <p:cNvSpPr>
            <a:spLocks noGrp="1" noRot="1" noChangeAspect="1" noChangeArrowheads="1" noTextEdit="1"/>
          </p:cNvSpPr>
          <p:nvPr>
            <p:ph type="sldImg"/>
          </p:nvPr>
        </p:nvSpPr>
        <p:spPr>
          <a:ln/>
        </p:spPr>
      </p:sp>
      <p:sp>
        <p:nvSpPr>
          <p:cNvPr id="172035" name="Notes Placeholder 2">
            <a:extLst>
              <a:ext uri="{FF2B5EF4-FFF2-40B4-BE49-F238E27FC236}">
                <a16:creationId xmlns:a16="http://schemas.microsoft.com/office/drawing/2014/main" id="{90A0DDC7-2220-D7BB-F78C-D55233E1FA4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Unique coloration due to adaptation on white sands and pine needled ground of Florida panhandle.</a:t>
            </a:r>
          </a:p>
          <a:p>
            <a:endParaRPr lang="en-US" altLang="en-US" dirty="0">
              <a:latin typeface="Arial" panose="020B0604020202020204" pitchFamily="34" charset="0"/>
            </a:endParaRPr>
          </a:p>
          <a:p>
            <a:r>
              <a:rPr lang="en-US" altLang="en-US" dirty="0">
                <a:latin typeface="Arial" panose="020B0604020202020204" pitchFamily="34" charset="0"/>
              </a:rPr>
              <a:t>Taxonomic arguments to its subspecies status go back to 1854 based on morphology. </a:t>
            </a:r>
          </a:p>
          <a:p>
            <a:endParaRPr lang="en-US" altLang="en-US" dirty="0">
              <a:latin typeface="Arial" panose="020B0604020202020204" pitchFamily="34" charset="0"/>
            </a:endParaRPr>
          </a:p>
          <a:p>
            <a:r>
              <a:rPr lang="en-US" altLang="en-US" dirty="0">
                <a:latin typeface="Arial" panose="020B0604020202020204" pitchFamily="34" charset="0"/>
              </a:rPr>
              <a:t>Other studies suggest that the subspecies delineation is not supported by mitochondrial DNA. </a:t>
            </a:r>
          </a:p>
        </p:txBody>
      </p:sp>
      <p:sp>
        <p:nvSpPr>
          <p:cNvPr id="172036" name="Slide Number Placeholder 3">
            <a:extLst>
              <a:ext uri="{FF2B5EF4-FFF2-40B4-BE49-F238E27FC236}">
                <a16:creationId xmlns:a16="http://schemas.microsoft.com/office/drawing/2014/main" id="{181D3C05-334D-EEB2-9C36-83B2BBBDC77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0B04712-3E94-4B4C-9303-63BA995EFFED}" type="slidenum">
              <a:rPr lang="en-US" altLang="en-US" smtClean="0"/>
              <a:pPr/>
              <a:t>66</a:t>
            </a:fld>
            <a:endParaRPr lang="en-US" altLang="en-US" dirty="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Slide Image Placeholder 1">
            <a:extLst>
              <a:ext uri="{FF2B5EF4-FFF2-40B4-BE49-F238E27FC236}">
                <a16:creationId xmlns:a16="http://schemas.microsoft.com/office/drawing/2014/main" id="{05E35DF2-426E-FFE4-6AC6-8DDF73912C15}"/>
              </a:ext>
            </a:extLst>
          </p:cNvPr>
          <p:cNvSpPr>
            <a:spLocks noGrp="1" noRot="1" noChangeAspect="1" noChangeArrowheads="1" noTextEdit="1"/>
          </p:cNvSpPr>
          <p:nvPr>
            <p:ph type="sldImg"/>
          </p:nvPr>
        </p:nvSpPr>
        <p:spPr>
          <a:ln/>
        </p:spPr>
      </p:sp>
      <p:sp>
        <p:nvSpPr>
          <p:cNvPr id="174083" name="Notes Placeholder 2">
            <a:extLst>
              <a:ext uri="{FF2B5EF4-FFF2-40B4-BE49-F238E27FC236}">
                <a16:creationId xmlns:a16="http://schemas.microsoft.com/office/drawing/2014/main" id="{192EF07A-8DCE-DAF0-75A7-5FB3EE4E37F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Delineating subspecies is a challenge, but subspecies do exist, and their separation in appearance behavior and genetics may underlie ongoing adaptation, selection, and eventual speciation.</a:t>
            </a:r>
          </a:p>
          <a:p>
            <a:endParaRPr lang="en-US" altLang="en-US" dirty="0">
              <a:latin typeface="Arial" panose="020B0604020202020204" pitchFamily="34" charset="0"/>
            </a:endParaRPr>
          </a:p>
          <a:p>
            <a:r>
              <a:rPr lang="en-US" altLang="en-US" dirty="0">
                <a:latin typeface="Arial" panose="020B0604020202020204" pitchFamily="34" charset="0"/>
              </a:rPr>
              <a:t>However, this designation of my rat snake is not entirely accepted. Some taxonomic authorities adopted the classification shown above, others have not. </a:t>
            </a:r>
          </a:p>
        </p:txBody>
      </p:sp>
      <p:sp>
        <p:nvSpPr>
          <p:cNvPr id="174084" name="Slide Number Placeholder 3">
            <a:extLst>
              <a:ext uri="{FF2B5EF4-FFF2-40B4-BE49-F238E27FC236}">
                <a16:creationId xmlns:a16="http://schemas.microsoft.com/office/drawing/2014/main" id="{FBCA911A-5905-13EB-0B08-C9C795103E8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2E0E513-D9DA-4389-8BF1-075FC6D88F4B}" type="slidenum">
              <a:rPr lang="en-US" altLang="en-US" smtClean="0"/>
              <a:pPr/>
              <a:t>67</a:t>
            </a:fld>
            <a:endParaRPr lang="en-US" altLang="en-US" dirty="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Slide Image Placeholder 1">
            <a:extLst>
              <a:ext uri="{FF2B5EF4-FFF2-40B4-BE49-F238E27FC236}">
                <a16:creationId xmlns:a16="http://schemas.microsoft.com/office/drawing/2014/main" id="{7C423959-9E7C-42B9-D672-A6043E84B69A}"/>
              </a:ext>
            </a:extLst>
          </p:cNvPr>
          <p:cNvSpPr>
            <a:spLocks noGrp="1" noRot="1" noChangeAspect="1" noChangeArrowheads="1" noTextEdit="1"/>
          </p:cNvSpPr>
          <p:nvPr>
            <p:ph type="sldImg"/>
          </p:nvPr>
        </p:nvSpPr>
        <p:spPr>
          <a:ln/>
        </p:spPr>
      </p:sp>
      <p:sp>
        <p:nvSpPr>
          <p:cNvPr id="176131" name="Notes Placeholder 2">
            <a:extLst>
              <a:ext uri="{FF2B5EF4-FFF2-40B4-BE49-F238E27FC236}">
                <a16:creationId xmlns:a16="http://schemas.microsoft.com/office/drawing/2014/main" id="{93FD3EAC-C0A9-8415-B733-FE995B6B779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Based on morphology, this study argues that Pantherophis obsoletus spiloides should be in another genus entirely. </a:t>
            </a:r>
          </a:p>
        </p:txBody>
      </p:sp>
      <p:sp>
        <p:nvSpPr>
          <p:cNvPr id="176132" name="Slide Number Placeholder 3">
            <a:extLst>
              <a:ext uri="{FF2B5EF4-FFF2-40B4-BE49-F238E27FC236}">
                <a16:creationId xmlns:a16="http://schemas.microsoft.com/office/drawing/2014/main" id="{BAEF0604-A721-CE0B-9573-7EA7A229F48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E382C80-50B0-42A7-8902-F866C4115051}" type="slidenum">
              <a:rPr lang="en-US" altLang="en-US" smtClean="0"/>
              <a:pPr/>
              <a:t>68</a:t>
            </a:fld>
            <a:endParaRPr lang="en-US" altLang="en-US" dirty="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Slide Image Placeholder 1">
            <a:extLst>
              <a:ext uri="{FF2B5EF4-FFF2-40B4-BE49-F238E27FC236}">
                <a16:creationId xmlns:a16="http://schemas.microsoft.com/office/drawing/2014/main" id="{F9CA0B83-486D-E57C-3D68-A8775F7D6B67}"/>
              </a:ext>
            </a:extLst>
          </p:cNvPr>
          <p:cNvSpPr>
            <a:spLocks noGrp="1" noRot="1" noChangeAspect="1" noChangeArrowheads="1" noTextEdit="1"/>
          </p:cNvSpPr>
          <p:nvPr>
            <p:ph type="sldImg"/>
          </p:nvPr>
        </p:nvSpPr>
        <p:spPr>
          <a:ln/>
        </p:spPr>
      </p:sp>
      <p:sp>
        <p:nvSpPr>
          <p:cNvPr id="178179" name="Notes Placeholder 2">
            <a:extLst>
              <a:ext uri="{FF2B5EF4-FFF2-40B4-BE49-F238E27FC236}">
                <a16:creationId xmlns:a16="http://schemas.microsoft.com/office/drawing/2014/main" id="{A151DFE4-D076-4FBF-B746-6FA0548466F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Morphological and genetic evidence used to delineate and define the new genus Scotophis (red is genetic evidence, the rest of the evidence is morphological)</a:t>
            </a:r>
          </a:p>
          <a:p>
            <a:endParaRPr lang="en-US" altLang="en-US" dirty="0">
              <a:latin typeface="Arial" panose="020B0604020202020204" pitchFamily="34" charset="0"/>
            </a:endParaRPr>
          </a:p>
          <a:p>
            <a:r>
              <a:rPr lang="en-US" altLang="en-US" dirty="0">
                <a:latin typeface="Arial" panose="020B0604020202020204" pitchFamily="34" charset="0"/>
              </a:rPr>
              <a:t>You have to wonder at this point how much of this detail is relevant to the snake’s conservation…</a:t>
            </a:r>
          </a:p>
        </p:txBody>
      </p:sp>
      <p:sp>
        <p:nvSpPr>
          <p:cNvPr id="178180" name="Slide Number Placeholder 3">
            <a:extLst>
              <a:ext uri="{FF2B5EF4-FFF2-40B4-BE49-F238E27FC236}">
                <a16:creationId xmlns:a16="http://schemas.microsoft.com/office/drawing/2014/main" id="{C329AC5F-6ACD-25CC-F7A3-C2C9C72C4C8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133DF69-C372-411E-9957-8EF4FA5D9D40}" type="slidenum">
              <a:rPr lang="en-US" altLang="en-US" smtClean="0"/>
              <a:pPr/>
              <a:t>69</a:t>
            </a:fld>
            <a:endParaRPr lang="en-US" altLang="en-US" dirty="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a:extLst>
              <a:ext uri="{FF2B5EF4-FFF2-40B4-BE49-F238E27FC236}">
                <a16:creationId xmlns:a16="http://schemas.microsoft.com/office/drawing/2014/main" id="{E7B48CF6-0522-19B1-D16A-5C84ADC951D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90EF5AF-120B-460E-A321-D03217B47E7A}" type="slidenum">
              <a:rPr lang="en-US" altLang="en-US" smtClean="0"/>
              <a:pPr>
                <a:spcBef>
                  <a:spcPct val="0"/>
                </a:spcBef>
              </a:pPr>
              <a:t>70</a:t>
            </a:fld>
            <a:endParaRPr lang="en-US" altLang="en-US" dirty="0"/>
          </a:p>
        </p:txBody>
      </p:sp>
      <p:sp>
        <p:nvSpPr>
          <p:cNvPr id="182275" name="Rectangle 2">
            <a:extLst>
              <a:ext uri="{FF2B5EF4-FFF2-40B4-BE49-F238E27FC236}">
                <a16:creationId xmlns:a16="http://schemas.microsoft.com/office/drawing/2014/main" id="{766A8E25-B384-1F24-AD18-993BB9CE8E33}"/>
              </a:ext>
            </a:extLst>
          </p:cNvPr>
          <p:cNvSpPr>
            <a:spLocks noGrp="1" noRot="1" noChangeAspect="1" noChangeArrowheads="1" noTextEdit="1"/>
          </p:cNvSpPr>
          <p:nvPr>
            <p:ph type="sldImg"/>
          </p:nvPr>
        </p:nvSpPr>
        <p:spPr>
          <a:ln/>
        </p:spPr>
      </p:sp>
      <p:sp>
        <p:nvSpPr>
          <p:cNvPr id="182276" name="Rectangle 3">
            <a:extLst>
              <a:ext uri="{FF2B5EF4-FFF2-40B4-BE49-F238E27FC236}">
                <a16:creationId xmlns:a16="http://schemas.microsoft.com/office/drawing/2014/main" id="{88FF2BA4-9519-FBFC-E0EB-52ADA3F0A9B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7">
            <a:extLst>
              <a:ext uri="{FF2B5EF4-FFF2-40B4-BE49-F238E27FC236}">
                <a16:creationId xmlns:a16="http://schemas.microsoft.com/office/drawing/2014/main" id="{CED71F99-CED8-D86B-A040-D3E43D4C56D3}"/>
              </a:ext>
            </a:extLst>
          </p:cNvPr>
          <p:cNvSpPr txBox="1">
            <a:spLocks noGrp="1" noChangeArrowheads="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nchor="b"/>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085502A1-82E0-4A46-B561-92517B1479DA}" type="slidenum">
              <a:rPr lang="en-US" altLang="en-US"/>
              <a:pPr algn="r" eaLnBrk="1" hangingPunct="1">
                <a:spcBef>
                  <a:spcPct val="0"/>
                </a:spcBef>
              </a:pPr>
              <a:t>71</a:t>
            </a:fld>
            <a:endParaRPr lang="en-US" altLang="en-US" dirty="0"/>
          </a:p>
        </p:txBody>
      </p:sp>
      <p:sp>
        <p:nvSpPr>
          <p:cNvPr id="184323" name="Rectangle 2">
            <a:extLst>
              <a:ext uri="{FF2B5EF4-FFF2-40B4-BE49-F238E27FC236}">
                <a16:creationId xmlns:a16="http://schemas.microsoft.com/office/drawing/2014/main" id="{AAE23328-3FD4-A1F4-A03C-17689F3AD961}"/>
              </a:ext>
            </a:extLst>
          </p:cNvPr>
          <p:cNvSpPr>
            <a:spLocks noGrp="1" noRot="1" noChangeAspect="1" noChangeArrowheads="1" noTextEdit="1"/>
          </p:cNvSpPr>
          <p:nvPr>
            <p:ph type="sldImg"/>
          </p:nvPr>
        </p:nvSpPr>
        <p:spPr>
          <a:ln/>
        </p:spPr>
      </p:sp>
      <p:sp>
        <p:nvSpPr>
          <p:cNvPr id="184324" name="Rectangle 3">
            <a:extLst>
              <a:ext uri="{FF2B5EF4-FFF2-40B4-BE49-F238E27FC236}">
                <a16:creationId xmlns:a16="http://schemas.microsoft.com/office/drawing/2014/main" id="{E1708860-B474-F46C-6774-5178A4BD42E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rPr>
              <a:t>Repurcussions for conservation?</a:t>
            </a:r>
          </a:p>
          <a:p>
            <a:pPr eaLnBrk="1" hangingPunct="1"/>
            <a:endParaRPr lang="en-US" altLang="en-US" dirty="0">
              <a:latin typeface="Arial" panose="020B0604020202020204" pitchFamily="34"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Slide Image Placeholder 1">
            <a:extLst>
              <a:ext uri="{FF2B5EF4-FFF2-40B4-BE49-F238E27FC236}">
                <a16:creationId xmlns:a16="http://schemas.microsoft.com/office/drawing/2014/main" id="{125840EB-3C0E-6F92-CB59-8E29324827D0}"/>
              </a:ext>
            </a:extLst>
          </p:cNvPr>
          <p:cNvSpPr>
            <a:spLocks noGrp="1" noRot="1" noChangeAspect="1" noChangeArrowheads="1" noTextEdit="1"/>
          </p:cNvSpPr>
          <p:nvPr>
            <p:ph type="sldImg"/>
          </p:nvPr>
        </p:nvSpPr>
        <p:spPr>
          <a:ln/>
        </p:spPr>
      </p:sp>
      <p:sp>
        <p:nvSpPr>
          <p:cNvPr id="186371" name="Notes Placeholder 2">
            <a:extLst>
              <a:ext uri="{FF2B5EF4-FFF2-40B4-BE49-F238E27FC236}">
                <a16:creationId xmlns:a16="http://schemas.microsoft.com/office/drawing/2014/main" id="{537FE4CE-5931-0C63-0490-FCF11861533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Aesthetics, neat divisions, when their may be none. </a:t>
            </a:r>
          </a:p>
          <a:p>
            <a:endParaRPr lang="en-US" altLang="en-US" dirty="0">
              <a:latin typeface="Arial" panose="020B0604020202020204" pitchFamily="34" charset="0"/>
            </a:endParaRPr>
          </a:p>
          <a:p>
            <a:r>
              <a:rPr lang="en-US" altLang="en-US" dirty="0">
                <a:latin typeface="Arial" panose="020B0604020202020204" pitchFamily="34" charset="0"/>
              </a:rPr>
              <a:t>Will our ontology of organisms be the same in 100 years? No, its subjective. </a:t>
            </a:r>
          </a:p>
        </p:txBody>
      </p:sp>
      <p:sp>
        <p:nvSpPr>
          <p:cNvPr id="186372" name="Slide Number Placeholder 3">
            <a:extLst>
              <a:ext uri="{FF2B5EF4-FFF2-40B4-BE49-F238E27FC236}">
                <a16:creationId xmlns:a16="http://schemas.microsoft.com/office/drawing/2014/main" id="{CF1ED404-FB7C-67E7-42B4-C4A8602BCC9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A348252-2549-4DA0-A42F-1AD73CE3164B}" type="slidenum">
              <a:rPr lang="en-US" altLang="en-US" smtClean="0"/>
              <a:pPr>
                <a:spcBef>
                  <a:spcPct val="0"/>
                </a:spcBef>
              </a:pPr>
              <a:t>72</a:t>
            </a:fld>
            <a:endParaRPr lang="en-US" altLang="en-US" dirty="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Slide Image Placeholder 1">
            <a:extLst>
              <a:ext uri="{FF2B5EF4-FFF2-40B4-BE49-F238E27FC236}">
                <a16:creationId xmlns:a16="http://schemas.microsoft.com/office/drawing/2014/main" id="{FBCB6A20-EA00-4DB7-69F9-D7844B392F15}"/>
              </a:ext>
            </a:extLst>
          </p:cNvPr>
          <p:cNvSpPr>
            <a:spLocks noGrp="1" noRot="1" noChangeAspect="1" noChangeArrowheads="1" noTextEdit="1"/>
          </p:cNvSpPr>
          <p:nvPr>
            <p:ph type="sldImg"/>
          </p:nvPr>
        </p:nvSpPr>
        <p:spPr>
          <a:ln/>
        </p:spPr>
      </p:sp>
      <p:sp>
        <p:nvSpPr>
          <p:cNvPr id="188419" name="Notes Placeholder 2">
            <a:extLst>
              <a:ext uri="{FF2B5EF4-FFF2-40B4-BE49-F238E27FC236}">
                <a16:creationId xmlns:a16="http://schemas.microsoft.com/office/drawing/2014/main" id="{96A3732D-293E-CFA7-0329-25E901E1FA1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Is there a right or wrong? Or is context more important?  In other words whether you are a name-user of a phylogenian depends upon the context</a:t>
            </a:r>
          </a:p>
        </p:txBody>
      </p:sp>
      <p:sp>
        <p:nvSpPr>
          <p:cNvPr id="188420" name="Slide Number Placeholder 3">
            <a:extLst>
              <a:ext uri="{FF2B5EF4-FFF2-40B4-BE49-F238E27FC236}">
                <a16:creationId xmlns:a16="http://schemas.microsoft.com/office/drawing/2014/main" id="{20D91787-BB05-0A90-A9A3-29D3481DC2C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334FB10-EB5A-4DBD-951B-B0540C32D010}" type="slidenum">
              <a:rPr lang="en-US" altLang="en-US" smtClean="0"/>
              <a:pPr/>
              <a:t>73</a:t>
            </a:fld>
            <a:endParaRPr lang="en-US" altLang="en-US" dirty="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Slide Image Placeholder 1">
            <a:extLst>
              <a:ext uri="{FF2B5EF4-FFF2-40B4-BE49-F238E27FC236}">
                <a16:creationId xmlns:a16="http://schemas.microsoft.com/office/drawing/2014/main" id="{61F92935-5156-7AEE-9FBB-F717FC1FBF28}"/>
              </a:ext>
            </a:extLst>
          </p:cNvPr>
          <p:cNvSpPr>
            <a:spLocks noGrp="1" noRot="1" noChangeAspect="1" noChangeArrowheads="1" noTextEdit="1"/>
          </p:cNvSpPr>
          <p:nvPr>
            <p:ph type="sldImg"/>
          </p:nvPr>
        </p:nvSpPr>
        <p:spPr>
          <a:ln/>
        </p:spPr>
      </p:sp>
      <p:sp>
        <p:nvSpPr>
          <p:cNvPr id="190467" name="Notes Placeholder 2">
            <a:extLst>
              <a:ext uri="{FF2B5EF4-FFF2-40B4-BE49-F238E27FC236}">
                <a16:creationId xmlns:a16="http://schemas.microsoft.com/office/drawing/2014/main" id="{E0BD2BC5-49FB-D567-0628-DB7C5A7EF71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Spartina alterniflora on the coast of Georgia</a:t>
            </a:r>
          </a:p>
        </p:txBody>
      </p:sp>
      <p:sp>
        <p:nvSpPr>
          <p:cNvPr id="190468" name="Slide Number Placeholder 3">
            <a:extLst>
              <a:ext uri="{FF2B5EF4-FFF2-40B4-BE49-F238E27FC236}">
                <a16:creationId xmlns:a16="http://schemas.microsoft.com/office/drawing/2014/main" id="{3597D1FB-2264-4A52-509E-50409DE84DA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EFA9B892-E228-4CB3-B3A4-188F48B92445}" type="slidenum">
              <a:rPr lang="en-US" altLang="en-US" smtClean="0"/>
              <a:pPr/>
              <a:t>74</a:t>
            </a:fld>
            <a:endParaRPr lang="en-US" alt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a:extLst>
              <a:ext uri="{FF2B5EF4-FFF2-40B4-BE49-F238E27FC236}">
                <a16:creationId xmlns:a16="http://schemas.microsoft.com/office/drawing/2014/main" id="{D255AB22-C1DD-6170-F753-C6C7815EF157}"/>
              </a:ext>
            </a:extLst>
          </p:cNvPr>
          <p:cNvSpPr>
            <a:spLocks noGrp="1" noRot="1" noChangeAspect="1" noChangeArrowheads="1" noTextEdit="1"/>
          </p:cNvSpPr>
          <p:nvPr>
            <p:ph type="sldImg"/>
          </p:nvPr>
        </p:nvSpPr>
        <p:spPr>
          <a:ln/>
        </p:spPr>
      </p:sp>
      <p:sp>
        <p:nvSpPr>
          <p:cNvPr id="30723" name="Notes Placeholder 2">
            <a:extLst>
              <a:ext uri="{FF2B5EF4-FFF2-40B4-BE49-F238E27FC236}">
                <a16:creationId xmlns:a16="http://schemas.microsoft.com/office/drawing/2014/main" id="{7C029BEA-01C8-8BB2-994D-EC24411FDF9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In an 1858 paper for the Proceedings of the Linnean Society, British zoologist Philip Sclater first identified six terrestrial zoogeographic realms of the world. Alfred Wallace adopted Sclater's scheme for his book The Geographical Distribution of Animals (shown in this image). This is the same scheme that persists today, with relatively minor revisions,</a:t>
            </a:r>
            <a:br>
              <a:rPr lang="en-US" altLang="en-US" dirty="0">
                <a:latin typeface="Arial" panose="020B0604020202020204" pitchFamily="34" charset="0"/>
              </a:rPr>
            </a:br>
            <a:br>
              <a:rPr lang="en-US" altLang="en-US" dirty="0">
                <a:latin typeface="Arial" panose="020B0604020202020204" pitchFamily="34" charset="0"/>
              </a:rPr>
            </a:br>
            <a:r>
              <a:rPr lang="en-US" altLang="en-US" dirty="0">
                <a:latin typeface="Arial" panose="020B0604020202020204" pitchFamily="34" charset="0"/>
              </a:rPr>
              <a:t>Before plate tectonics was known, the main process believed to alter biogeographic distributions was dispersal. Taxonomic groups were thought to originate in one confined area, called the center of origin, and then descendant populations dispersed away from it.</a:t>
            </a:r>
            <a:br>
              <a:rPr lang="en-US" altLang="en-US" dirty="0">
                <a:latin typeface="Arial" panose="020B0604020202020204" pitchFamily="34" charset="0"/>
              </a:rPr>
            </a:br>
            <a:br>
              <a:rPr lang="en-US" altLang="en-US" dirty="0">
                <a:latin typeface="Arial" panose="020B0604020202020204" pitchFamily="34" charset="0"/>
              </a:rPr>
            </a:br>
            <a:endParaRPr lang="en-US" altLang="en-US" dirty="0">
              <a:latin typeface="Arial" panose="020B0604020202020204" pitchFamily="34" charset="0"/>
            </a:endParaRPr>
          </a:p>
        </p:txBody>
      </p:sp>
      <p:sp>
        <p:nvSpPr>
          <p:cNvPr id="30724" name="Slide Number Placeholder 3">
            <a:extLst>
              <a:ext uri="{FF2B5EF4-FFF2-40B4-BE49-F238E27FC236}">
                <a16:creationId xmlns:a16="http://schemas.microsoft.com/office/drawing/2014/main" id="{176F08AB-B3E2-CA80-AE3F-926CFAE4A11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C5BF82E4-4CE5-4C52-A294-346836F3274D}" type="slidenum">
              <a:rPr lang="en-US" altLang="en-US" smtClean="0"/>
              <a:pPr>
                <a:spcBef>
                  <a:spcPct val="0"/>
                </a:spcBef>
              </a:pPr>
              <a:t>7</a:t>
            </a:fld>
            <a:endParaRPr lang="en-US" altLang="en-US" dirty="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Slide Image Placeholder 1">
            <a:extLst>
              <a:ext uri="{FF2B5EF4-FFF2-40B4-BE49-F238E27FC236}">
                <a16:creationId xmlns:a16="http://schemas.microsoft.com/office/drawing/2014/main" id="{2CDC833E-670B-16BD-EF2A-1BA9F09A2B04}"/>
              </a:ext>
            </a:extLst>
          </p:cNvPr>
          <p:cNvSpPr>
            <a:spLocks noGrp="1" noRot="1" noChangeAspect="1" noChangeArrowheads="1" noTextEdit="1"/>
          </p:cNvSpPr>
          <p:nvPr>
            <p:ph type="sldImg"/>
          </p:nvPr>
        </p:nvSpPr>
        <p:spPr>
          <a:ln/>
        </p:spPr>
      </p:sp>
      <p:sp>
        <p:nvSpPr>
          <p:cNvPr id="192515" name="Notes Placeholder 2">
            <a:extLst>
              <a:ext uri="{FF2B5EF4-FFF2-40B4-BE49-F238E27FC236}">
                <a16:creationId xmlns:a16="http://schemas.microsoft.com/office/drawing/2014/main" id="{8775C413-1C03-A649-65EA-90586FEE933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An argument for not changing the name (a lumper is talking here, a name-user):</a:t>
            </a:r>
            <a:br>
              <a:rPr lang="en-US" altLang="en-US" dirty="0">
                <a:latin typeface="Arial" panose="020B0604020202020204" pitchFamily="34" charset="0"/>
              </a:rPr>
            </a:br>
            <a:br>
              <a:rPr lang="en-US" altLang="en-US" i="1" dirty="0">
                <a:latin typeface="Arial" panose="020B0604020202020204" pitchFamily="34" charset="0"/>
              </a:rPr>
            </a:br>
            <a:r>
              <a:rPr lang="en-US" altLang="en-US" i="1" dirty="0">
                <a:latin typeface="Arial" panose="020B0604020202020204" pitchFamily="34" charset="0"/>
              </a:rPr>
              <a:t>Spartina</a:t>
            </a:r>
            <a:r>
              <a:rPr lang="en-US" altLang="en-US" dirty="0">
                <a:latin typeface="Arial" panose="020B0604020202020204" pitchFamily="34" charset="0"/>
              </a:rPr>
              <a:t> species have contributed substantially (and continue contributing) to our knowledge in multiple disciplines, including ecology, evolutionary biology, molecular biology, biogeography, experimental ecology, biological invasions, environmental management, restoration ecology, history, economics, and sociology. There is no rationale so compelling to subsume the name </a:t>
            </a:r>
            <a:r>
              <a:rPr lang="en-US" altLang="en-US" i="1" dirty="0">
                <a:latin typeface="Arial" panose="020B0604020202020204" pitchFamily="34" charset="0"/>
              </a:rPr>
              <a:t>Spartina</a:t>
            </a:r>
            <a:r>
              <a:rPr lang="en-US" altLang="en-US" dirty="0">
                <a:latin typeface="Arial" panose="020B0604020202020204" pitchFamily="34" charset="0"/>
              </a:rPr>
              <a:t> as a subgenus that could rival the striking, global iconic history and use of the name </a:t>
            </a:r>
            <a:r>
              <a:rPr lang="en-US" altLang="en-US" i="1" dirty="0">
                <a:latin typeface="Arial" panose="020B0604020202020204" pitchFamily="34" charset="0"/>
              </a:rPr>
              <a:t>Spartina</a:t>
            </a:r>
            <a:r>
              <a:rPr lang="en-US" altLang="en-US" dirty="0">
                <a:latin typeface="Arial" panose="020B0604020202020204" pitchFamily="34" charset="0"/>
              </a:rPr>
              <a:t> for over 200 years.</a:t>
            </a:r>
          </a:p>
        </p:txBody>
      </p:sp>
      <p:sp>
        <p:nvSpPr>
          <p:cNvPr id="192516" name="Slide Number Placeholder 3">
            <a:extLst>
              <a:ext uri="{FF2B5EF4-FFF2-40B4-BE49-F238E27FC236}">
                <a16:creationId xmlns:a16="http://schemas.microsoft.com/office/drawing/2014/main" id="{190477A2-8E6C-F8D1-0769-C033C30D3CE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341B314-9109-45D0-B6A1-2F3A4E14202E}" type="slidenum">
              <a:rPr lang="en-US" altLang="en-US" smtClean="0"/>
              <a:pPr/>
              <a:t>75</a:t>
            </a:fld>
            <a:endParaRPr lang="en-US" altLang="en-US" dirty="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Slide Image Placeholder 1">
            <a:extLst>
              <a:ext uri="{FF2B5EF4-FFF2-40B4-BE49-F238E27FC236}">
                <a16:creationId xmlns:a16="http://schemas.microsoft.com/office/drawing/2014/main" id="{3268908D-C6C4-8CE5-C6D1-F2C27DE39A1A}"/>
              </a:ext>
            </a:extLst>
          </p:cNvPr>
          <p:cNvSpPr>
            <a:spLocks noGrp="1" noRot="1" noChangeAspect="1" noChangeArrowheads="1" noTextEdit="1"/>
          </p:cNvSpPr>
          <p:nvPr>
            <p:ph type="sldImg"/>
          </p:nvPr>
        </p:nvSpPr>
        <p:spPr>
          <a:ln/>
        </p:spPr>
      </p:sp>
      <p:sp>
        <p:nvSpPr>
          <p:cNvPr id="194563" name="Notes Placeholder 2">
            <a:extLst>
              <a:ext uri="{FF2B5EF4-FFF2-40B4-BE49-F238E27FC236}">
                <a16:creationId xmlns:a16="http://schemas.microsoft.com/office/drawing/2014/main" id="{F7A0E7F3-37C0-A23B-617F-C960BDE0DD6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There are important consequences for how we define species and apply our ontologies in ecology and biogeography</a:t>
            </a:r>
          </a:p>
        </p:txBody>
      </p:sp>
      <p:sp>
        <p:nvSpPr>
          <p:cNvPr id="194564" name="Slide Number Placeholder 3">
            <a:extLst>
              <a:ext uri="{FF2B5EF4-FFF2-40B4-BE49-F238E27FC236}">
                <a16:creationId xmlns:a16="http://schemas.microsoft.com/office/drawing/2014/main" id="{52B2FBE9-8D4E-7C45-D39A-64668C5C6E2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778404F-D0A6-4CB0-B464-5B2B0E6F3F6F}" type="slidenum">
              <a:rPr lang="en-US" altLang="en-US" smtClean="0"/>
              <a:pPr/>
              <a:t>76</a:t>
            </a:fld>
            <a:endParaRPr lang="en-US" altLang="en-US" dirty="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Slide Image Placeholder 1">
            <a:extLst>
              <a:ext uri="{FF2B5EF4-FFF2-40B4-BE49-F238E27FC236}">
                <a16:creationId xmlns:a16="http://schemas.microsoft.com/office/drawing/2014/main" id="{2F3AB20B-BAAC-A9C9-8E0B-B45688C2ADC6}"/>
              </a:ext>
            </a:extLst>
          </p:cNvPr>
          <p:cNvSpPr>
            <a:spLocks noGrp="1" noRot="1" noChangeAspect="1" noChangeArrowheads="1" noTextEdit="1"/>
          </p:cNvSpPr>
          <p:nvPr>
            <p:ph type="sldImg"/>
          </p:nvPr>
        </p:nvSpPr>
        <p:spPr>
          <a:ln/>
        </p:spPr>
      </p:sp>
      <p:sp>
        <p:nvSpPr>
          <p:cNvPr id="197635" name="Notes Placeholder 2">
            <a:extLst>
              <a:ext uri="{FF2B5EF4-FFF2-40B4-BE49-F238E27FC236}">
                <a16:creationId xmlns:a16="http://schemas.microsoft.com/office/drawing/2014/main" id="{5256D9A6-3AAA-2C36-733B-2223A350015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https://www.nytimes.com/2018/10/25/science/six-tiger-subspecies.html</a:t>
            </a:r>
          </a:p>
          <a:p>
            <a:endParaRPr lang="en-US" altLang="en-US" dirty="0">
              <a:latin typeface="Arial" panose="020B0604020202020204" pitchFamily="34" charset="0"/>
            </a:endParaRPr>
          </a:p>
          <a:p>
            <a:r>
              <a:rPr lang="en-US" altLang="en-US" dirty="0">
                <a:latin typeface="Arial" panose="020B0604020202020204" pitchFamily="34" charset="0"/>
              </a:rPr>
              <a:t>Previously, just one complete tiger genome had been sequenced. In the new study, the researchers undertook whole-genome sequence analysis of 32 preserved wild tiger specimens from around the world. A statistical analysis of 1.8 million DNA variants across the specimen tigers’ genomes finalized the breakdown into six distinct subspecies.</a:t>
            </a:r>
          </a:p>
          <a:p>
            <a:endParaRPr lang="en-US" altLang="en-US" dirty="0">
              <a:latin typeface="Arial" panose="020B0604020202020204" pitchFamily="34" charset="0"/>
            </a:endParaRPr>
          </a:p>
          <a:p>
            <a:pPr>
              <a:spcBef>
                <a:spcPct val="0"/>
              </a:spcBef>
            </a:pPr>
            <a:r>
              <a:rPr lang="en-US" altLang="en-US" dirty="0">
                <a:latin typeface="Arial" panose="020B0604020202020204" pitchFamily="34" charset="0"/>
              </a:rPr>
              <a:t>Fewer than 4,000 tigers remain in the wild. New research aims to give conservationists an improved understanding of their genetics in order to help save them. After years of debate, scientists report in the journal Current Biology that tigers comprise six unique subspecies. One of those subspecies, the South China tiger, survives only in captivity. “The results presented in this paper are important because they contradict the currently accepted international conservation classifications for tigers,” said Uma Ramakrishnan, a molecular ecologist at the National Center for Biological Sciences in Bangalore, India, who was not involved in the study. A system recently proposed by some scientists that would classify the world’s tigers into two subspecies would harm the world’s remaining tigers rather than benefit them, said Shu-Jin Luo, a geneticist at Peking University who led the study. Preserving what is left of tigers’ genetic diversity will require ensuring that all remaining subspecies are taken into account, she and her co-authors argue.“If you think that all tigers are genetically homogeneous, you might say if you lose the Amur tiger, you still have the Bengal tiger — and that’s O.K. because they’re very similar,” Dr. Luo said. “But that’s not O.K., because now we know that tigers are not all alike.”</a:t>
            </a:r>
          </a:p>
          <a:p>
            <a:endParaRPr lang="en-US" altLang="en-US" dirty="0">
              <a:latin typeface="Arial" panose="020B0604020202020204" pitchFamily="34" charset="0"/>
            </a:endParaRPr>
          </a:p>
          <a:p>
            <a:endParaRPr lang="en-US" altLang="en-US" dirty="0">
              <a:latin typeface="Arial" panose="020B0604020202020204" pitchFamily="34" charset="0"/>
            </a:endParaRPr>
          </a:p>
        </p:txBody>
      </p:sp>
      <p:sp>
        <p:nvSpPr>
          <p:cNvPr id="197636" name="Slide Number Placeholder 3">
            <a:extLst>
              <a:ext uri="{FF2B5EF4-FFF2-40B4-BE49-F238E27FC236}">
                <a16:creationId xmlns:a16="http://schemas.microsoft.com/office/drawing/2014/main" id="{2BE11179-AF1B-DCED-525B-4712EB15A1A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3A8CC95-FEA0-4C85-8D68-F348DEA4CEAD}" type="slidenum">
              <a:rPr lang="en-US" altLang="en-US" smtClean="0"/>
              <a:pPr/>
              <a:t>78</a:t>
            </a:fld>
            <a:endParaRPr lang="en-US" altLang="en-US" dirty="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7">
            <a:extLst>
              <a:ext uri="{FF2B5EF4-FFF2-40B4-BE49-F238E27FC236}">
                <a16:creationId xmlns:a16="http://schemas.microsoft.com/office/drawing/2014/main" id="{F9384E68-51AB-CD19-3A24-C7119D2DEC5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CA5016FC-B1D7-4C0F-915A-90D46976EF71}" type="slidenum">
              <a:rPr lang="en-US" altLang="en-US" smtClean="0"/>
              <a:pPr>
                <a:spcBef>
                  <a:spcPct val="0"/>
                </a:spcBef>
              </a:pPr>
              <a:t>79</a:t>
            </a:fld>
            <a:endParaRPr lang="en-US" altLang="en-US" dirty="0"/>
          </a:p>
        </p:txBody>
      </p:sp>
      <p:sp>
        <p:nvSpPr>
          <p:cNvPr id="199683" name="Rectangle 2">
            <a:extLst>
              <a:ext uri="{FF2B5EF4-FFF2-40B4-BE49-F238E27FC236}">
                <a16:creationId xmlns:a16="http://schemas.microsoft.com/office/drawing/2014/main" id="{6365B755-7BD8-D94A-3192-554C72EF7C8B}"/>
              </a:ext>
            </a:extLst>
          </p:cNvPr>
          <p:cNvSpPr>
            <a:spLocks noGrp="1" noRot="1" noChangeAspect="1" noChangeArrowheads="1" noTextEdit="1"/>
          </p:cNvSpPr>
          <p:nvPr>
            <p:ph type="sldImg"/>
          </p:nvPr>
        </p:nvSpPr>
        <p:spPr>
          <a:ln/>
        </p:spPr>
      </p:sp>
      <p:sp>
        <p:nvSpPr>
          <p:cNvPr id="199684" name="Rectangle 3">
            <a:extLst>
              <a:ext uri="{FF2B5EF4-FFF2-40B4-BE49-F238E27FC236}">
                <a16:creationId xmlns:a16="http://schemas.microsoft.com/office/drawing/2014/main" id="{F190B275-9D1E-E66F-28F7-979ED22EF4A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rPr>
              <a:t>Keep in mind, these ontologies are not perfect, there are weaknesses, and like the species concept, some scientists question their worth and propose alternatives. The ontology of biogeography today will not be the ontology of the biogeography of tomorrow.  </a:t>
            </a:r>
            <a:br>
              <a:rPr lang="en-US" altLang="en-US" dirty="0">
                <a:latin typeface="Arial" panose="020B0604020202020204" pitchFamily="34" charset="0"/>
              </a:rPr>
            </a:br>
            <a:br>
              <a:rPr lang="en-US" altLang="en-US" dirty="0">
                <a:latin typeface="Arial" panose="020B0604020202020204" pitchFamily="34" charset="0"/>
              </a:rPr>
            </a:br>
            <a:r>
              <a:rPr lang="en-US" altLang="en-US" dirty="0">
                <a:latin typeface="Arial" panose="020B0604020202020204" pitchFamily="34" charset="0"/>
              </a:rPr>
              <a:t>These can also be thought of as the observational units of biogeography. </a:t>
            </a:r>
          </a:p>
          <a:p>
            <a:pPr eaLnBrk="1" hangingPunct="1"/>
            <a:br>
              <a:rPr lang="en-US" altLang="en-US" dirty="0">
                <a:latin typeface="Arial" panose="020B0604020202020204" pitchFamily="34" charset="0"/>
              </a:rPr>
            </a:br>
            <a:r>
              <a:rPr lang="en-US" altLang="en-US" dirty="0">
                <a:latin typeface="Arial" panose="020B0604020202020204" pitchFamily="34" charset="0"/>
              </a:rPr>
              <a:t>In Oct 2009 a few weeks after Montana opened its first legal wolf-hunting season in decades, a hunter killed a female wolf in the Absaroka-Beartooth Wilderness, less than a mile from the border of Yellowstone National Park. She wasn't the first Northern Rocky Mountain gray wolf to be legally hunted since wolves were removed from the federal endangered species list last May. But she was the alpha female of Yellowstone Park's Cottonwood Pack and wore a large radio collar identifying her as wolf 527F. Her behavior, travels, life history, and genealogy had been studied in detail by scientists for 5 of her 7 years. </a:t>
            </a: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Slide Image Placeholder 1">
            <a:extLst>
              <a:ext uri="{FF2B5EF4-FFF2-40B4-BE49-F238E27FC236}">
                <a16:creationId xmlns:a16="http://schemas.microsoft.com/office/drawing/2014/main" id="{13BE06E5-E450-9366-1C67-952AC2DC53A5}"/>
              </a:ext>
            </a:extLst>
          </p:cNvPr>
          <p:cNvSpPr>
            <a:spLocks noGrp="1" noRot="1" noChangeAspect="1" noChangeArrowheads="1" noTextEdit="1"/>
          </p:cNvSpPr>
          <p:nvPr>
            <p:ph type="sldImg"/>
          </p:nvPr>
        </p:nvSpPr>
        <p:spPr>
          <a:ln/>
        </p:spPr>
      </p:sp>
      <p:sp>
        <p:nvSpPr>
          <p:cNvPr id="201731" name="Notes Placeholder 2">
            <a:extLst>
              <a:ext uri="{FF2B5EF4-FFF2-40B4-BE49-F238E27FC236}">
                <a16:creationId xmlns:a16="http://schemas.microsoft.com/office/drawing/2014/main" id="{3753D207-2BE6-C4C0-F1E8-1E5B8B68E23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The ants assess the quality of a new nest site’s interior size and shape by keeping track of how often they cross their own trails.</a:t>
            </a:r>
          </a:p>
          <a:p>
            <a:endParaRPr lang="en-US" altLang="en-US" dirty="0">
              <a:latin typeface="Arial" panose="020B0604020202020204" pitchFamily="34" charset="0"/>
            </a:endParaRPr>
          </a:p>
          <a:p>
            <a:r>
              <a:rPr lang="en-US" altLang="en-US" dirty="0">
                <a:latin typeface="Arial" panose="020B0604020202020204" pitchFamily="34" charset="0"/>
              </a:rPr>
              <a:t>Radio-frequency identification tags (RFID) used to track their movements</a:t>
            </a:r>
          </a:p>
          <a:p>
            <a:endParaRPr lang="en-US" altLang="en-US" dirty="0">
              <a:latin typeface="Arial" panose="020B0604020202020204" pitchFamily="34" charset="0"/>
            </a:endParaRPr>
          </a:p>
          <a:p>
            <a:r>
              <a:rPr lang="en-US" altLang="en-US" dirty="0">
                <a:latin typeface="Arial" panose="020B0604020202020204" pitchFamily="34" charset="0"/>
              </a:rPr>
              <a:t>Colonies are between 40-400 individuals and are kept in what resemble cd cases so they can be easily viewed under a microscope. In some colonies individuals have been painted to they can be distinguished, allowing a view of the individual ant in a colony.  This study has shown how individual ants learn.</a:t>
            </a:r>
          </a:p>
        </p:txBody>
      </p:sp>
      <p:sp>
        <p:nvSpPr>
          <p:cNvPr id="201732" name="Slide Number Placeholder 3">
            <a:extLst>
              <a:ext uri="{FF2B5EF4-FFF2-40B4-BE49-F238E27FC236}">
                <a16:creationId xmlns:a16="http://schemas.microsoft.com/office/drawing/2014/main" id="{D6817FCC-8CCC-33AF-A5DC-621DCEA2B38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46FED4E-EB4A-4105-BF82-144D633EDCDF}" type="slidenum">
              <a:rPr lang="en-US" altLang="en-US" smtClean="0"/>
              <a:pPr/>
              <a:t>80</a:t>
            </a:fld>
            <a:endParaRPr lang="en-US" altLang="en-US" dirty="0"/>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Slide Image Placeholder 1">
            <a:extLst>
              <a:ext uri="{FF2B5EF4-FFF2-40B4-BE49-F238E27FC236}">
                <a16:creationId xmlns:a16="http://schemas.microsoft.com/office/drawing/2014/main" id="{C45780C9-65FC-38C6-926F-7C6C6CA370CC}"/>
              </a:ext>
            </a:extLst>
          </p:cNvPr>
          <p:cNvSpPr>
            <a:spLocks noGrp="1" noRot="1" noChangeAspect="1" noChangeArrowheads="1" noTextEdit="1"/>
          </p:cNvSpPr>
          <p:nvPr>
            <p:ph type="sldImg"/>
          </p:nvPr>
        </p:nvSpPr>
        <p:spPr>
          <a:ln/>
        </p:spPr>
      </p:sp>
      <p:sp>
        <p:nvSpPr>
          <p:cNvPr id="203779" name="Notes Placeholder 2">
            <a:extLst>
              <a:ext uri="{FF2B5EF4-FFF2-40B4-BE49-F238E27FC236}">
                <a16:creationId xmlns:a16="http://schemas.microsoft.com/office/drawing/2014/main" id="{35945650-C908-CD0A-2FCF-F76A2E459A6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Hunter Jr, M. L., Boone, S. R., Brehm, A. M., &amp; Mortelliti, A. (2022). Modulation of ecosystem services by animal personalities. </a:t>
            </a:r>
            <a:r>
              <a:rPr lang="en-US" altLang="en-US" i="1" dirty="0">
                <a:latin typeface="Arial" panose="020B0604020202020204" pitchFamily="34" charset="0"/>
              </a:rPr>
              <a:t>Frontiers in Ecology and the Environment</a:t>
            </a:r>
            <a:r>
              <a:rPr lang="en-US" altLang="en-US" dirty="0">
                <a:latin typeface="Arial" panose="020B0604020202020204" pitchFamily="34" charset="0"/>
              </a:rPr>
              <a:t>, </a:t>
            </a:r>
            <a:r>
              <a:rPr lang="en-US" altLang="en-US" i="1" dirty="0">
                <a:latin typeface="Arial" panose="020B0604020202020204" pitchFamily="34" charset="0"/>
              </a:rPr>
              <a:t>20</a:t>
            </a:r>
            <a:r>
              <a:rPr lang="en-US" altLang="en-US" dirty="0">
                <a:latin typeface="Arial" panose="020B0604020202020204" pitchFamily="34" charset="0"/>
              </a:rPr>
              <a:t>(1), 58-63.</a:t>
            </a:r>
          </a:p>
          <a:p>
            <a:endParaRPr lang="en-US" altLang="en-US" dirty="0">
              <a:latin typeface="Arial" panose="020B0604020202020204" pitchFamily="34" charset="0"/>
            </a:endParaRPr>
          </a:p>
          <a:p>
            <a:r>
              <a:rPr lang="en-US" altLang="en-US" dirty="0">
                <a:latin typeface="MinionPro-Regular"/>
              </a:rPr>
              <a:t>Darwin noted that some earthworms appeared “timid” whereas others were “brave”, and that some were “neat and tidy” but others were “slovenly”. </a:t>
            </a:r>
            <a:r>
              <a:rPr lang="en-US" altLang="en-US" dirty="0">
                <a:latin typeface="Arial" panose="020B0604020202020204" pitchFamily="34" charset="0"/>
              </a:rPr>
              <a:t>Even individual earthworms differ in their ability to learn and solve problems. This suggest that individuals may vary in their ability to perform tasks effectively, such as creating burrows and burying organic material. As such, the daily activity patterns of earthworms, and whether they are “tidy” or “slovenly”, likely impact soil characteristics.  If even lowly worms have personalities, what about the thousands of arthropod species that inhabit soils, shredding litter and breaking down material while consuming its surficial bacteria and fungi?  Indeed, diverse studies have shown that arthropods exhibit numerous personality traits, including timidness/ boldness, activity level, aggression, and even sociality</a:t>
            </a:r>
          </a:p>
          <a:p>
            <a:endParaRPr lang="en-US" altLang="en-US" dirty="0">
              <a:latin typeface="Arial" panose="020B0604020202020204" pitchFamily="34" charset="0"/>
            </a:endParaRPr>
          </a:p>
          <a:p>
            <a:endParaRPr lang="en-US" altLang="en-US" dirty="0">
              <a:latin typeface="Arial" panose="020B0604020202020204" pitchFamily="34" charset="0"/>
            </a:endParaRPr>
          </a:p>
        </p:txBody>
      </p:sp>
      <p:sp>
        <p:nvSpPr>
          <p:cNvPr id="203780" name="Slide Number Placeholder 3">
            <a:extLst>
              <a:ext uri="{FF2B5EF4-FFF2-40B4-BE49-F238E27FC236}">
                <a16:creationId xmlns:a16="http://schemas.microsoft.com/office/drawing/2014/main" id="{847A9F84-4420-A402-6828-7C2DA2E50E9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7A5D442-DC26-4C1C-BB55-A1055BD8E1BD}" type="slidenum">
              <a:rPr lang="en-US" altLang="en-US" smtClean="0"/>
              <a:pPr/>
              <a:t>81</a:t>
            </a:fld>
            <a:endParaRPr lang="en-US" altLang="en-US" dirty="0"/>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Slide Image Placeholder 1">
            <a:extLst>
              <a:ext uri="{FF2B5EF4-FFF2-40B4-BE49-F238E27FC236}">
                <a16:creationId xmlns:a16="http://schemas.microsoft.com/office/drawing/2014/main" id="{83B8585D-36E9-01A4-6ACB-0214DD3F7FB6}"/>
              </a:ext>
            </a:extLst>
          </p:cNvPr>
          <p:cNvSpPr>
            <a:spLocks noGrp="1" noRot="1" noChangeAspect="1" noChangeArrowheads="1" noTextEdit="1"/>
          </p:cNvSpPr>
          <p:nvPr>
            <p:ph type="sldImg"/>
          </p:nvPr>
        </p:nvSpPr>
        <p:spPr>
          <a:ln/>
        </p:spPr>
      </p:sp>
      <p:sp>
        <p:nvSpPr>
          <p:cNvPr id="205827" name="Notes Placeholder 2">
            <a:extLst>
              <a:ext uri="{FF2B5EF4-FFF2-40B4-BE49-F238E27FC236}">
                <a16:creationId xmlns:a16="http://schemas.microsoft.com/office/drawing/2014/main" id="{8E576330-A84B-0551-DC9A-2D9BBDC8B1B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Florida black bear</a:t>
            </a:r>
          </a:p>
          <a:p>
            <a:endParaRPr lang="en-US" altLang="en-US" dirty="0">
              <a:latin typeface="Arial" panose="020B0604020202020204" pitchFamily="34" charset="0"/>
            </a:endParaRPr>
          </a:p>
          <a:p>
            <a:r>
              <a:rPr lang="en-US" altLang="en-US" dirty="0">
                <a:latin typeface="Arial" panose="020B0604020202020204" pitchFamily="34" charset="0"/>
              </a:rPr>
              <a:t>Population is a set of interbreeding species, a metapopulation is a set of potentially interbreeding species</a:t>
            </a:r>
          </a:p>
        </p:txBody>
      </p:sp>
      <p:sp>
        <p:nvSpPr>
          <p:cNvPr id="205828" name="Slide Number Placeholder 3">
            <a:extLst>
              <a:ext uri="{FF2B5EF4-FFF2-40B4-BE49-F238E27FC236}">
                <a16:creationId xmlns:a16="http://schemas.microsoft.com/office/drawing/2014/main" id="{3C654736-43A2-B7BD-0FE0-28751DBD492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32D63FD3-7D20-47DD-B2C8-39FC4970A730}" type="slidenum">
              <a:rPr lang="en-US" altLang="en-US" smtClean="0"/>
              <a:pPr>
                <a:spcBef>
                  <a:spcPct val="0"/>
                </a:spcBef>
              </a:pPr>
              <a:t>82</a:t>
            </a:fld>
            <a:endParaRPr lang="en-US" altLang="en-US" dirty="0"/>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Slide Image Placeholder 1">
            <a:extLst>
              <a:ext uri="{FF2B5EF4-FFF2-40B4-BE49-F238E27FC236}">
                <a16:creationId xmlns:a16="http://schemas.microsoft.com/office/drawing/2014/main" id="{C9B6B658-469B-D3F8-5B67-FC42AE36C221}"/>
              </a:ext>
            </a:extLst>
          </p:cNvPr>
          <p:cNvSpPr>
            <a:spLocks noGrp="1" noRot="1" noChangeAspect="1" noChangeArrowheads="1" noTextEdit="1"/>
          </p:cNvSpPr>
          <p:nvPr>
            <p:ph type="sldImg"/>
          </p:nvPr>
        </p:nvSpPr>
        <p:spPr>
          <a:ln/>
        </p:spPr>
      </p:sp>
      <p:sp>
        <p:nvSpPr>
          <p:cNvPr id="207875" name="Notes Placeholder 2">
            <a:extLst>
              <a:ext uri="{FF2B5EF4-FFF2-40B4-BE49-F238E27FC236}">
                <a16:creationId xmlns:a16="http://schemas.microsoft.com/office/drawing/2014/main" id="{C4E618EE-02D8-EFD8-2836-916DA12F34F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Appalachian mixed </a:t>
            </a:r>
            <a:r>
              <a:rPr lang="en-US" altLang="en-US" dirty="0" err="1">
                <a:latin typeface="Arial" panose="020B0604020202020204" pitchFamily="34" charset="0"/>
              </a:rPr>
              <a:t>mesophytic</a:t>
            </a:r>
            <a:r>
              <a:rPr lang="en-US" altLang="en-US" dirty="0">
                <a:latin typeface="Arial" panose="020B0604020202020204" pitchFamily="34" charset="0"/>
              </a:rPr>
              <a:t> forest community</a:t>
            </a:r>
            <a:br>
              <a:rPr lang="en-US" altLang="en-US" dirty="0">
                <a:latin typeface="Arial" panose="020B0604020202020204" pitchFamily="34" charset="0"/>
              </a:rPr>
            </a:br>
            <a:endParaRPr lang="en-US" altLang="en-US" dirty="0">
              <a:latin typeface="Arial" panose="020B0604020202020204" pitchFamily="34" charset="0"/>
            </a:endParaRPr>
          </a:p>
        </p:txBody>
      </p:sp>
      <p:sp>
        <p:nvSpPr>
          <p:cNvPr id="207876" name="Slide Number Placeholder 3">
            <a:extLst>
              <a:ext uri="{FF2B5EF4-FFF2-40B4-BE49-F238E27FC236}">
                <a16:creationId xmlns:a16="http://schemas.microsoft.com/office/drawing/2014/main" id="{9FA8D6BF-201E-6BD2-BAA5-D03508E40D6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531BF654-2A50-40B8-AAFC-D5D6BC8DE2E9}" type="slidenum">
              <a:rPr lang="en-US" altLang="en-US" smtClean="0"/>
              <a:pPr>
                <a:spcBef>
                  <a:spcPct val="0"/>
                </a:spcBef>
              </a:pPr>
              <a:t>83</a:t>
            </a:fld>
            <a:endParaRPr lang="en-US" altLang="en-US"/>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Slide Image Placeholder 1">
            <a:extLst>
              <a:ext uri="{FF2B5EF4-FFF2-40B4-BE49-F238E27FC236}">
                <a16:creationId xmlns:a16="http://schemas.microsoft.com/office/drawing/2014/main" id="{78421CB2-D60A-FA1A-ED01-8D7C00B36A69}"/>
              </a:ext>
            </a:extLst>
          </p:cNvPr>
          <p:cNvSpPr>
            <a:spLocks noGrp="1" noRot="1" noChangeAspect="1" noChangeArrowheads="1" noTextEdit="1"/>
          </p:cNvSpPr>
          <p:nvPr>
            <p:ph type="sldImg"/>
          </p:nvPr>
        </p:nvSpPr>
        <p:spPr>
          <a:ln/>
        </p:spPr>
      </p:sp>
      <p:sp>
        <p:nvSpPr>
          <p:cNvPr id="209923" name="Notes Placeholder 2">
            <a:extLst>
              <a:ext uri="{FF2B5EF4-FFF2-40B4-BE49-F238E27FC236}">
                <a16:creationId xmlns:a16="http://schemas.microsoft.com/office/drawing/2014/main" id="{5C14C902-EB1B-55C3-C789-F4CE79A3AD2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Griffith Woods, KY</a:t>
            </a:r>
          </a:p>
          <a:p>
            <a:endParaRPr lang="en-US" altLang="en-US" dirty="0">
              <a:latin typeface="Arial" panose="020B0604020202020204" pitchFamily="34" charset="0"/>
            </a:endParaRPr>
          </a:p>
          <a:p>
            <a:r>
              <a:rPr lang="en-US" altLang="en-US" dirty="0">
                <a:latin typeface="Arial" panose="020B0604020202020204" pitchFamily="34" charset="0"/>
              </a:rPr>
              <a:t>http://naturepreserves.ky.gov/pubs/Pages/reports.aspx</a:t>
            </a:r>
          </a:p>
          <a:p>
            <a:endParaRPr lang="en-US" altLang="en-US" dirty="0">
              <a:latin typeface="Arial" panose="020B0604020202020204" pitchFamily="34" charset="0"/>
            </a:endParaRPr>
          </a:p>
          <a:p>
            <a:r>
              <a:rPr lang="en-US" altLang="en-US" dirty="0">
                <a:latin typeface="Arial" panose="020B0604020202020204" pitchFamily="34" charset="0"/>
              </a:rPr>
              <a:t>Ash-oak savanna of the Bluegrass, a </a:t>
            </a:r>
            <a:r>
              <a:rPr lang="en-US" altLang="en-US" dirty="0" err="1">
                <a:latin typeface="Arial" panose="020B0604020202020204" pitchFamily="34" charset="0"/>
              </a:rPr>
              <a:t>presettlement</a:t>
            </a:r>
            <a:r>
              <a:rPr lang="en-US" altLang="en-US" dirty="0">
                <a:latin typeface="Arial" panose="020B0604020202020204" pitchFamily="34" charset="0"/>
              </a:rPr>
              <a:t> plant community. Griffith Woods is considered the best remnant of old-growth savannah in the Bluegrass region of Kentucky. </a:t>
            </a:r>
          </a:p>
          <a:p>
            <a:endParaRPr lang="en-US" altLang="en-US" dirty="0">
              <a:latin typeface="Arial" panose="020B0604020202020204" pitchFamily="34" charset="0"/>
            </a:endParaRPr>
          </a:p>
        </p:txBody>
      </p:sp>
      <p:sp>
        <p:nvSpPr>
          <p:cNvPr id="209924" name="Slide Number Placeholder 3">
            <a:extLst>
              <a:ext uri="{FF2B5EF4-FFF2-40B4-BE49-F238E27FC236}">
                <a16:creationId xmlns:a16="http://schemas.microsoft.com/office/drawing/2014/main" id="{3A9067B0-6ECC-249E-2C76-A840498A99C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53C7197-3B62-4F0B-B09C-FA2B9D8E95F2}" type="slidenum">
              <a:rPr lang="en-US" altLang="en-US" smtClean="0"/>
              <a:pPr/>
              <a:t>84</a:t>
            </a:fld>
            <a:endParaRPr lang="en-US" altLang="en-US"/>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Slide Image Placeholder 1">
            <a:extLst>
              <a:ext uri="{FF2B5EF4-FFF2-40B4-BE49-F238E27FC236}">
                <a16:creationId xmlns:a16="http://schemas.microsoft.com/office/drawing/2014/main" id="{92F196D3-EFE0-2DC0-9433-63E356E3FED2}"/>
              </a:ext>
            </a:extLst>
          </p:cNvPr>
          <p:cNvSpPr>
            <a:spLocks noGrp="1" noRot="1" noChangeAspect="1" noChangeArrowheads="1" noTextEdit="1"/>
          </p:cNvSpPr>
          <p:nvPr>
            <p:ph type="sldImg"/>
          </p:nvPr>
        </p:nvSpPr>
        <p:spPr>
          <a:ln/>
        </p:spPr>
      </p:sp>
      <p:sp>
        <p:nvSpPr>
          <p:cNvPr id="211971" name="Notes Placeholder 2">
            <a:extLst>
              <a:ext uri="{FF2B5EF4-FFF2-40B4-BE49-F238E27FC236}">
                <a16:creationId xmlns:a16="http://schemas.microsoft.com/office/drawing/2014/main" id="{79530B2F-FFAA-5E09-5BA2-86FAE868FA3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Dolomite glade communities of Kentucky. Dolomite glades occur only within a small area of Kentucky, essentially southeastern Bullitt County (just south of Louisville). </a:t>
            </a:r>
          </a:p>
        </p:txBody>
      </p:sp>
      <p:sp>
        <p:nvSpPr>
          <p:cNvPr id="211972" name="Slide Number Placeholder 3">
            <a:extLst>
              <a:ext uri="{FF2B5EF4-FFF2-40B4-BE49-F238E27FC236}">
                <a16:creationId xmlns:a16="http://schemas.microsoft.com/office/drawing/2014/main" id="{FB7E921A-F44D-5B90-765B-6364540A4F6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F0887A4-891A-4F49-ADD6-B60D9E18BEB9}" type="slidenum">
              <a:rPr lang="en-US" altLang="en-US" smtClean="0"/>
              <a:pPr/>
              <a:t>85</a:t>
            </a:fld>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a:extLst>
              <a:ext uri="{FF2B5EF4-FFF2-40B4-BE49-F238E27FC236}">
                <a16:creationId xmlns:a16="http://schemas.microsoft.com/office/drawing/2014/main" id="{71E1CCF2-05E0-1B9D-223F-7DC4AD8F5E64}"/>
              </a:ext>
            </a:extLst>
          </p:cNvPr>
          <p:cNvSpPr>
            <a:spLocks noGrp="1" noRot="1" noChangeAspect="1" noChangeArrowheads="1" noTextEdit="1"/>
          </p:cNvSpPr>
          <p:nvPr>
            <p:ph type="sldImg"/>
          </p:nvPr>
        </p:nvSpPr>
        <p:spPr>
          <a:ln/>
        </p:spPr>
      </p:sp>
      <p:sp>
        <p:nvSpPr>
          <p:cNvPr id="32771" name="Notes Placeholder 2">
            <a:extLst>
              <a:ext uri="{FF2B5EF4-FFF2-40B4-BE49-F238E27FC236}">
                <a16:creationId xmlns:a16="http://schemas.microsoft.com/office/drawing/2014/main" id="{36174FFD-B521-A19F-51C5-5941B648B8D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An exercise in global historical biogeography – for ocean biota.</a:t>
            </a:r>
            <a:br>
              <a:rPr lang="en-US" altLang="en-US" dirty="0">
                <a:latin typeface="Arial" panose="020B0604020202020204" pitchFamily="34" charset="0"/>
              </a:rPr>
            </a:br>
            <a:br>
              <a:rPr lang="en-US" altLang="en-US" dirty="0">
                <a:latin typeface="Arial" panose="020B0604020202020204" pitchFamily="34" charset="0"/>
              </a:rPr>
            </a:br>
            <a:r>
              <a:rPr lang="en-US" altLang="en-US" dirty="0">
                <a:latin typeface="Arial" panose="020B0604020202020204" pitchFamily="34" charset="0"/>
              </a:rPr>
              <a:t>Zaffos, A., Finnegan, S., &amp; Peters, S. E. (2017). Plate tectonic regulation of global marine animal diversity. </a:t>
            </a:r>
            <a:r>
              <a:rPr lang="en-US" altLang="en-US" i="1" dirty="0">
                <a:latin typeface="Arial" panose="020B0604020202020204" pitchFamily="34" charset="0"/>
              </a:rPr>
              <a:t>Proceedings of the National Academy of Sciences</a:t>
            </a:r>
            <a:r>
              <a:rPr lang="en-US" altLang="en-US" dirty="0">
                <a:latin typeface="Arial" panose="020B0604020202020204" pitchFamily="34" charset="0"/>
              </a:rPr>
              <a:t>, </a:t>
            </a:r>
            <a:r>
              <a:rPr lang="en-US" altLang="en-US" i="1" dirty="0">
                <a:latin typeface="Arial" panose="020B0604020202020204" pitchFamily="34" charset="0"/>
              </a:rPr>
              <a:t>114</a:t>
            </a:r>
            <a:r>
              <a:rPr lang="en-US" altLang="en-US" dirty="0">
                <a:latin typeface="Arial" panose="020B0604020202020204" pitchFamily="34" charset="0"/>
              </a:rPr>
              <a:t>(22), 5653-5658.</a:t>
            </a:r>
          </a:p>
          <a:p>
            <a:endParaRPr lang="en-US" altLang="en-US" dirty="0">
              <a:latin typeface="Arial" panose="020B0604020202020204" pitchFamily="34" charset="0"/>
            </a:endParaRPr>
          </a:p>
        </p:txBody>
      </p:sp>
      <p:sp>
        <p:nvSpPr>
          <p:cNvPr id="32772" name="Slide Number Placeholder 3">
            <a:extLst>
              <a:ext uri="{FF2B5EF4-FFF2-40B4-BE49-F238E27FC236}">
                <a16:creationId xmlns:a16="http://schemas.microsoft.com/office/drawing/2014/main" id="{6F934209-E9AB-C5B6-E532-A7715495F7A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BA0E61A-DA9E-43F2-A1A7-C2049C38312E}" type="slidenum">
              <a:rPr lang="en-US" altLang="en-US" smtClean="0"/>
              <a:pPr/>
              <a:t>8</a:t>
            </a:fld>
            <a:endParaRPr lang="en-US" altLang="en-US" dirty="0"/>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Slide Image Placeholder 1">
            <a:extLst>
              <a:ext uri="{FF2B5EF4-FFF2-40B4-BE49-F238E27FC236}">
                <a16:creationId xmlns:a16="http://schemas.microsoft.com/office/drawing/2014/main" id="{73BCF45A-E953-C1A7-1EA8-88F5FC75BB2D}"/>
              </a:ext>
            </a:extLst>
          </p:cNvPr>
          <p:cNvSpPr>
            <a:spLocks noGrp="1" noRot="1" noChangeAspect="1" noChangeArrowheads="1" noTextEdit="1"/>
          </p:cNvSpPr>
          <p:nvPr>
            <p:ph type="sldImg"/>
          </p:nvPr>
        </p:nvSpPr>
        <p:spPr>
          <a:ln/>
        </p:spPr>
      </p:sp>
      <p:sp>
        <p:nvSpPr>
          <p:cNvPr id="214019" name="Notes Placeholder 2">
            <a:extLst>
              <a:ext uri="{FF2B5EF4-FFF2-40B4-BE49-F238E27FC236}">
                <a16:creationId xmlns:a16="http://schemas.microsoft.com/office/drawing/2014/main" id="{CE6CB7BF-0867-2523-EB9B-54475E64562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The metapopulation concept addresses how dispersal connecting a set of local populations can compensate for local extinction and enable the regional persistence of a species.</a:t>
            </a:r>
          </a:p>
          <a:p>
            <a:endParaRPr lang="en-US" altLang="en-US">
              <a:latin typeface="Arial" panose="020B0604020202020204" pitchFamily="34" charset="0"/>
            </a:endParaRPr>
          </a:p>
          <a:p>
            <a:endParaRPr lang="en-US" altLang="en-US">
              <a:latin typeface="Arial" panose="020B0604020202020204" pitchFamily="34" charset="0"/>
            </a:endParaRPr>
          </a:p>
        </p:txBody>
      </p:sp>
      <p:sp>
        <p:nvSpPr>
          <p:cNvPr id="214020" name="Slide Number Placeholder 3">
            <a:extLst>
              <a:ext uri="{FF2B5EF4-FFF2-40B4-BE49-F238E27FC236}">
                <a16:creationId xmlns:a16="http://schemas.microsoft.com/office/drawing/2014/main" id="{178EAF9C-0763-7967-6706-7F897796AFD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5F5998B-67B2-42E0-AD8D-C9FE669BC496}" type="slidenum">
              <a:rPr lang="en-US" altLang="en-US" smtClean="0"/>
              <a:pPr/>
              <a:t>87</a:t>
            </a:fld>
            <a:endParaRPr lang="en-US" altLang="en-US"/>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Slide Image Placeholder 1">
            <a:extLst>
              <a:ext uri="{FF2B5EF4-FFF2-40B4-BE49-F238E27FC236}">
                <a16:creationId xmlns:a16="http://schemas.microsoft.com/office/drawing/2014/main" id="{3BF4F0E5-6765-245D-5ABB-EC914E141445}"/>
              </a:ext>
            </a:extLst>
          </p:cNvPr>
          <p:cNvSpPr>
            <a:spLocks noGrp="1" noRot="1" noChangeAspect="1" noChangeArrowheads="1" noTextEdit="1"/>
          </p:cNvSpPr>
          <p:nvPr>
            <p:ph type="sldImg"/>
          </p:nvPr>
        </p:nvSpPr>
        <p:spPr>
          <a:ln/>
        </p:spPr>
      </p:sp>
      <p:sp>
        <p:nvSpPr>
          <p:cNvPr id="216067" name="Notes Placeholder 2">
            <a:extLst>
              <a:ext uri="{FF2B5EF4-FFF2-40B4-BE49-F238E27FC236}">
                <a16:creationId xmlns:a16="http://schemas.microsoft.com/office/drawing/2014/main" id="{D29DDD54-D308-7A30-85A5-CE3446AD440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216068" name="Slide Number Placeholder 3">
            <a:extLst>
              <a:ext uri="{FF2B5EF4-FFF2-40B4-BE49-F238E27FC236}">
                <a16:creationId xmlns:a16="http://schemas.microsoft.com/office/drawing/2014/main" id="{771AB2AF-B3B3-ECC3-2578-40FC887E8F3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D5322DB-8001-461D-9EDD-7AF20F2D6B3D}" type="slidenum">
              <a:rPr lang="en-US" altLang="en-US" smtClean="0"/>
              <a:pPr>
                <a:spcBef>
                  <a:spcPct val="0"/>
                </a:spcBef>
              </a:pPr>
              <a:t>88</a:t>
            </a:fld>
            <a:endParaRPr lang="en-US" altLang="en-US"/>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7">
            <a:extLst>
              <a:ext uri="{FF2B5EF4-FFF2-40B4-BE49-F238E27FC236}">
                <a16:creationId xmlns:a16="http://schemas.microsoft.com/office/drawing/2014/main" id="{23D6CD48-E49E-A727-9592-38484D1C99D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B382A7D-085B-4823-9BE3-AD2423ED9125}" type="slidenum">
              <a:rPr lang="en-US" altLang="en-US" smtClean="0"/>
              <a:pPr>
                <a:spcBef>
                  <a:spcPct val="0"/>
                </a:spcBef>
              </a:pPr>
              <a:t>89</a:t>
            </a:fld>
            <a:endParaRPr lang="en-US" altLang="en-US"/>
          </a:p>
        </p:txBody>
      </p:sp>
      <p:sp>
        <p:nvSpPr>
          <p:cNvPr id="218115" name="Rectangle 2">
            <a:extLst>
              <a:ext uri="{FF2B5EF4-FFF2-40B4-BE49-F238E27FC236}">
                <a16:creationId xmlns:a16="http://schemas.microsoft.com/office/drawing/2014/main" id="{7852913A-3255-1575-4919-5965567ADF77}"/>
              </a:ext>
            </a:extLst>
          </p:cNvPr>
          <p:cNvSpPr>
            <a:spLocks noGrp="1" noRot="1" noChangeAspect="1" noChangeArrowheads="1" noTextEdit="1"/>
          </p:cNvSpPr>
          <p:nvPr>
            <p:ph type="sldImg"/>
          </p:nvPr>
        </p:nvSpPr>
        <p:spPr>
          <a:ln/>
        </p:spPr>
      </p:sp>
      <p:sp>
        <p:nvSpPr>
          <p:cNvPr id="218116" name="Rectangle 3">
            <a:extLst>
              <a:ext uri="{FF2B5EF4-FFF2-40B4-BE49-F238E27FC236}">
                <a16:creationId xmlns:a16="http://schemas.microsoft.com/office/drawing/2014/main" id="{350E2C11-036A-ADEB-69DB-C72AA99A1E0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Ecosystem boundaries are not always sharp and can be designated according to different criteria.  </a:t>
            </a: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Slide Image Placeholder 1">
            <a:extLst>
              <a:ext uri="{FF2B5EF4-FFF2-40B4-BE49-F238E27FC236}">
                <a16:creationId xmlns:a16="http://schemas.microsoft.com/office/drawing/2014/main" id="{C818230B-B3DF-B46D-5201-2E2196FC28DC}"/>
              </a:ext>
            </a:extLst>
          </p:cNvPr>
          <p:cNvSpPr>
            <a:spLocks noGrp="1" noRot="1" noChangeAspect="1" noChangeArrowheads="1" noTextEdit="1"/>
          </p:cNvSpPr>
          <p:nvPr>
            <p:ph type="sldImg"/>
          </p:nvPr>
        </p:nvSpPr>
        <p:spPr>
          <a:ln/>
        </p:spPr>
      </p:sp>
      <p:sp>
        <p:nvSpPr>
          <p:cNvPr id="220163" name="Notes Placeholder 2">
            <a:extLst>
              <a:ext uri="{FF2B5EF4-FFF2-40B4-BE49-F238E27FC236}">
                <a16:creationId xmlns:a16="http://schemas.microsoft.com/office/drawing/2014/main" id="{275AFBE2-BD85-B3A2-0B81-962324E901D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220164" name="Slide Number Placeholder 3">
            <a:extLst>
              <a:ext uri="{FF2B5EF4-FFF2-40B4-BE49-F238E27FC236}">
                <a16:creationId xmlns:a16="http://schemas.microsoft.com/office/drawing/2014/main" id="{772D6E65-ACA5-BB85-81AF-4CB3102E5A2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831854BB-18A8-4F9D-B179-904517AA181B}" type="slidenum">
              <a:rPr lang="en-US" altLang="en-US" smtClean="0"/>
              <a:pPr>
                <a:spcBef>
                  <a:spcPct val="0"/>
                </a:spcBef>
              </a:pPr>
              <a:t>90</a:t>
            </a:fld>
            <a:endParaRPr lang="en-US" altLang="en-US"/>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Slide Image Placeholder 1">
            <a:extLst>
              <a:ext uri="{FF2B5EF4-FFF2-40B4-BE49-F238E27FC236}">
                <a16:creationId xmlns:a16="http://schemas.microsoft.com/office/drawing/2014/main" id="{724EB0B1-8358-FC03-0BDA-E7DA4BA09704}"/>
              </a:ext>
            </a:extLst>
          </p:cNvPr>
          <p:cNvSpPr>
            <a:spLocks noGrp="1" noRot="1" noChangeAspect="1" noChangeArrowheads="1" noTextEdit="1"/>
          </p:cNvSpPr>
          <p:nvPr>
            <p:ph type="sldImg"/>
          </p:nvPr>
        </p:nvSpPr>
        <p:spPr>
          <a:ln/>
        </p:spPr>
      </p:sp>
      <p:sp>
        <p:nvSpPr>
          <p:cNvPr id="222211" name="Notes Placeholder 2">
            <a:extLst>
              <a:ext uri="{FF2B5EF4-FFF2-40B4-BE49-F238E27FC236}">
                <a16:creationId xmlns:a16="http://schemas.microsoft.com/office/drawing/2014/main" id="{3AE4A012-F8F2-238D-FE96-4E61640F0DD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222212" name="Slide Number Placeholder 3">
            <a:extLst>
              <a:ext uri="{FF2B5EF4-FFF2-40B4-BE49-F238E27FC236}">
                <a16:creationId xmlns:a16="http://schemas.microsoft.com/office/drawing/2014/main" id="{E12FD415-F298-33FC-A93F-CCE7F72BDEA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4B037AD-4699-409E-A475-A1816FEF9CBD}" type="slidenum">
              <a:rPr lang="en-US" altLang="en-US" smtClean="0"/>
              <a:pPr>
                <a:spcBef>
                  <a:spcPct val="0"/>
                </a:spcBef>
              </a:pPr>
              <a:t>91</a:t>
            </a:fld>
            <a:endParaRPr lang="en-US" altLang="en-US"/>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Slide Image Placeholder 1">
            <a:extLst>
              <a:ext uri="{FF2B5EF4-FFF2-40B4-BE49-F238E27FC236}">
                <a16:creationId xmlns:a16="http://schemas.microsoft.com/office/drawing/2014/main" id="{55E54B14-D620-4F82-7EFE-B388C6C639E3}"/>
              </a:ext>
            </a:extLst>
          </p:cNvPr>
          <p:cNvSpPr>
            <a:spLocks noGrp="1" noRot="1" noChangeAspect="1" noChangeArrowheads="1" noTextEdit="1"/>
          </p:cNvSpPr>
          <p:nvPr>
            <p:ph type="sldImg"/>
          </p:nvPr>
        </p:nvSpPr>
        <p:spPr>
          <a:ln/>
        </p:spPr>
      </p:sp>
      <p:sp>
        <p:nvSpPr>
          <p:cNvPr id="224259" name="Notes Placeholder 2">
            <a:extLst>
              <a:ext uri="{FF2B5EF4-FFF2-40B4-BE49-F238E27FC236}">
                <a16:creationId xmlns:a16="http://schemas.microsoft.com/office/drawing/2014/main" id="{04DF3F15-4C06-E43B-CFB1-E34D6B59FCF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Examples of patch metrics for a landscape. You can also measure the landscape properties, such as the diversity of patches, or the degree of clustering of patch types. </a:t>
            </a:r>
          </a:p>
        </p:txBody>
      </p:sp>
      <p:sp>
        <p:nvSpPr>
          <p:cNvPr id="224260" name="Slide Number Placeholder 3">
            <a:extLst>
              <a:ext uri="{FF2B5EF4-FFF2-40B4-BE49-F238E27FC236}">
                <a16:creationId xmlns:a16="http://schemas.microsoft.com/office/drawing/2014/main" id="{7A7B6783-2C74-6F1D-31CB-0BF684FC325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12C5BF0-7B8B-444C-ACA5-DE023AF81240}" type="slidenum">
              <a:rPr lang="en-US" altLang="en-US" smtClean="0"/>
              <a:pPr/>
              <a:t>92</a:t>
            </a:fld>
            <a:endParaRPr lang="en-US" altLang="en-US"/>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Rectangle 7">
            <a:extLst>
              <a:ext uri="{FF2B5EF4-FFF2-40B4-BE49-F238E27FC236}">
                <a16:creationId xmlns:a16="http://schemas.microsoft.com/office/drawing/2014/main" id="{30999C0C-C1A4-EEBD-AE2E-0294455ECDC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2842BE8-9F08-4637-A916-FC5FCE086F5E}" type="slidenum">
              <a:rPr lang="en-US" altLang="en-US" smtClean="0"/>
              <a:pPr>
                <a:spcBef>
                  <a:spcPct val="0"/>
                </a:spcBef>
              </a:pPr>
              <a:t>93</a:t>
            </a:fld>
            <a:endParaRPr lang="en-US" altLang="en-US"/>
          </a:p>
        </p:txBody>
      </p:sp>
      <p:sp>
        <p:nvSpPr>
          <p:cNvPr id="226307" name="Rectangle 2">
            <a:extLst>
              <a:ext uri="{FF2B5EF4-FFF2-40B4-BE49-F238E27FC236}">
                <a16:creationId xmlns:a16="http://schemas.microsoft.com/office/drawing/2014/main" id="{537C2EB9-B2B8-5306-C27D-D3FE4121425B}"/>
              </a:ext>
            </a:extLst>
          </p:cNvPr>
          <p:cNvSpPr>
            <a:spLocks noGrp="1" noRot="1" noChangeAspect="1" noChangeArrowheads="1" noTextEdit="1"/>
          </p:cNvSpPr>
          <p:nvPr>
            <p:ph type="sldImg"/>
          </p:nvPr>
        </p:nvSpPr>
        <p:spPr>
          <a:ln/>
        </p:spPr>
      </p:sp>
      <p:sp>
        <p:nvSpPr>
          <p:cNvPr id="226308" name="Rectangle 3">
            <a:extLst>
              <a:ext uri="{FF2B5EF4-FFF2-40B4-BE49-F238E27FC236}">
                <a16:creationId xmlns:a16="http://schemas.microsoft.com/office/drawing/2014/main" id="{E4AE6357-EE0B-FDEA-EFD7-269EECF6B25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Yellow-bellied slider.</a:t>
            </a:r>
          </a:p>
          <a:p>
            <a:endParaRPr lang="en-US" altLang="en-US">
              <a:latin typeface="Arial" panose="020B0604020202020204" pitchFamily="34" charset="0"/>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Rectangle 7">
            <a:extLst>
              <a:ext uri="{FF2B5EF4-FFF2-40B4-BE49-F238E27FC236}">
                <a16:creationId xmlns:a16="http://schemas.microsoft.com/office/drawing/2014/main" id="{9A2A2173-A9AF-3D6F-966C-65692E53312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A419659-AD19-46FA-949A-DBE18E81F051}" type="slidenum">
              <a:rPr lang="en-US" altLang="en-US" smtClean="0"/>
              <a:pPr>
                <a:spcBef>
                  <a:spcPct val="0"/>
                </a:spcBef>
              </a:pPr>
              <a:t>94</a:t>
            </a:fld>
            <a:endParaRPr lang="en-US" altLang="en-US"/>
          </a:p>
        </p:txBody>
      </p:sp>
      <p:sp>
        <p:nvSpPr>
          <p:cNvPr id="228355" name="Rectangle 2">
            <a:extLst>
              <a:ext uri="{FF2B5EF4-FFF2-40B4-BE49-F238E27FC236}">
                <a16:creationId xmlns:a16="http://schemas.microsoft.com/office/drawing/2014/main" id="{71C859F4-9860-4973-88C1-B5D8EA8DF259}"/>
              </a:ext>
            </a:extLst>
          </p:cNvPr>
          <p:cNvSpPr>
            <a:spLocks noGrp="1" noRot="1" noChangeAspect="1" noChangeArrowheads="1" noTextEdit="1"/>
          </p:cNvSpPr>
          <p:nvPr>
            <p:ph type="sldImg"/>
          </p:nvPr>
        </p:nvSpPr>
        <p:spPr>
          <a:ln/>
        </p:spPr>
      </p:sp>
      <p:sp>
        <p:nvSpPr>
          <p:cNvPr id="228356" name="Rectangle 3">
            <a:extLst>
              <a:ext uri="{FF2B5EF4-FFF2-40B4-BE49-F238E27FC236}">
                <a16:creationId xmlns:a16="http://schemas.microsoft.com/office/drawing/2014/main" id="{EAA47CDD-E2B6-0105-23E7-7780D8A5CA5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US Highway 27 is a four-lane highway that was built directly across a 3/4-mile portion of northwest Lake Jackson, isolating part of the lake to the west now known as Little Lake Jackson.  US Highway 27 is a virtually impassable barrier to turtles and other wildlife because of traffic.  The road mortality and attempted crossings, especially of turtles, was higher than has been documented anywhere else in the world.  Sixty animal species (not including birds) have been documented navigating across Hwy 27.</a:t>
            </a: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Slide Image Placeholder 1">
            <a:extLst>
              <a:ext uri="{FF2B5EF4-FFF2-40B4-BE49-F238E27FC236}">
                <a16:creationId xmlns:a16="http://schemas.microsoft.com/office/drawing/2014/main" id="{5BDF6913-2513-53AE-10FF-7D51123ACAFD}"/>
              </a:ext>
            </a:extLst>
          </p:cNvPr>
          <p:cNvSpPr>
            <a:spLocks noGrp="1" noRot="1" noChangeAspect="1" noChangeArrowheads="1" noTextEdit="1"/>
          </p:cNvSpPr>
          <p:nvPr>
            <p:ph type="sldImg"/>
          </p:nvPr>
        </p:nvSpPr>
        <p:spPr>
          <a:ln/>
        </p:spPr>
      </p:sp>
      <p:sp>
        <p:nvSpPr>
          <p:cNvPr id="230403" name="Notes Placeholder 2">
            <a:extLst>
              <a:ext uri="{FF2B5EF4-FFF2-40B4-BE49-F238E27FC236}">
                <a16:creationId xmlns:a16="http://schemas.microsoft.com/office/drawing/2014/main" id="{D62E361B-9D47-976B-F7FE-033EDB8E902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In February, 2000, a single day produced 90 road-killed turtles. </a:t>
            </a:r>
          </a:p>
        </p:txBody>
      </p:sp>
      <p:sp>
        <p:nvSpPr>
          <p:cNvPr id="230404" name="Slide Number Placeholder 3">
            <a:extLst>
              <a:ext uri="{FF2B5EF4-FFF2-40B4-BE49-F238E27FC236}">
                <a16:creationId xmlns:a16="http://schemas.microsoft.com/office/drawing/2014/main" id="{9243CF19-9D35-812C-55B7-018256FE533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83483A5-BCCA-48B7-A9A7-184ED68918E5}" type="slidenum">
              <a:rPr lang="en-US" altLang="en-US" smtClean="0"/>
              <a:pPr/>
              <a:t>95</a:t>
            </a:fld>
            <a:endParaRPr lang="en-US" altLang="en-US"/>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Slide Image Placeholder 1">
            <a:extLst>
              <a:ext uri="{FF2B5EF4-FFF2-40B4-BE49-F238E27FC236}">
                <a16:creationId xmlns:a16="http://schemas.microsoft.com/office/drawing/2014/main" id="{4A24DF61-98F2-E021-1680-4FDD8BD81043}"/>
              </a:ext>
            </a:extLst>
          </p:cNvPr>
          <p:cNvSpPr>
            <a:spLocks noGrp="1" noRot="1" noChangeAspect="1" noChangeArrowheads="1" noTextEdit="1"/>
          </p:cNvSpPr>
          <p:nvPr>
            <p:ph type="sldImg"/>
          </p:nvPr>
        </p:nvSpPr>
        <p:spPr>
          <a:ln/>
        </p:spPr>
      </p:sp>
      <p:sp>
        <p:nvSpPr>
          <p:cNvPr id="232451" name="Notes Placeholder 2">
            <a:extLst>
              <a:ext uri="{FF2B5EF4-FFF2-40B4-BE49-F238E27FC236}">
                <a16:creationId xmlns:a16="http://schemas.microsoft.com/office/drawing/2014/main" id="{6DCF7AC2-6519-A64A-1D84-CD4DEFDF11B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The Lake Jackson Ecopassage</a:t>
            </a:r>
          </a:p>
          <a:p>
            <a:endParaRPr lang="en-US" altLang="en-US">
              <a:latin typeface="Arial" panose="020B0604020202020204" pitchFamily="34" charset="0"/>
            </a:endParaRPr>
          </a:p>
          <a:p>
            <a:r>
              <a:rPr lang="en-US" altLang="en-US">
                <a:latin typeface="Arial" panose="020B0604020202020204" pitchFamily="34" charset="0"/>
              </a:rPr>
              <a:t>http://www.lakejacksonturtles.org/</a:t>
            </a:r>
          </a:p>
        </p:txBody>
      </p:sp>
      <p:sp>
        <p:nvSpPr>
          <p:cNvPr id="232452" name="Slide Number Placeholder 3">
            <a:extLst>
              <a:ext uri="{FF2B5EF4-FFF2-40B4-BE49-F238E27FC236}">
                <a16:creationId xmlns:a16="http://schemas.microsoft.com/office/drawing/2014/main" id="{9BD04E38-F164-6A3A-0E73-5DC7194E1AF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D425FC6-5CAC-4FEC-B7ED-25C773BA6310}" type="slidenum">
              <a:rPr lang="en-US" altLang="en-US" smtClean="0"/>
              <a:pPr/>
              <a:t>96</a:t>
            </a:fld>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a:extLst>
              <a:ext uri="{FF2B5EF4-FFF2-40B4-BE49-F238E27FC236}">
                <a16:creationId xmlns:a16="http://schemas.microsoft.com/office/drawing/2014/main" id="{4C21DE49-316B-B035-0D63-577D3761FA2E}"/>
              </a:ext>
            </a:extLst>
          </p:cNvPr>
          <p:cNvSpPr>
            <a:spLocks noGrp="1" noRot="1" noChangeAspect="1" noChangeArrowheads="1" noTextEdit="1"/>
          </p:cNvSpPr>
          <p:nvPr>
            <p:ph type="sldImg"/>
          </p:nvPr>
        </p:nvSpPr>
        <p:spPr>
          <a:ln/>
        </p:spPr>
      </p:sp>
      <p:sp>
        <p:nvSpPr>
          <p:cNvPr id="34819" name="Notes Placeholder 2">
            <a:extLst>
              <a:ext uri="{FF2B5EF4-FFF2-40B4-BE49-F238E27FC236}">
                <a16:creationId xmlns:a16="http://schemas.microsoft.com/office/drawing/2014/main" id="{E893C3E8-98D0-56DE-56D2-B4DAECD3522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Why is there more genus richness when the fragmentation index is higher?</a:t>
            </a:r>
          </a:p>
        </p:txBody>
      </p:sp>
      <p:sp>
        <p:nvSpPr>
          <p:cNvPr id="34820" name="Slide Number Placeholder 3">
            <a:extLst>
              <a:ext uri="{FF2B5EF4-FFF2-40B4-BE49-F238E27FC236}">
                <a16:creationId xmlns:a16="http://schemas.microsoft.com/office/drawing/2014/main" id="{C95DB615-0DDA-CF16-1705-7889B86A64A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F794861-4212-4114-B5F9-F261675C90D8}" type="slidenum">
              <a:rPr lang="en-US" altLang="en-US" smtClean="0"/>
              <a:pPr/>
              <a:t>9</a:t>
            </a:fld>
            <a:endParaRPr lang="en-US" altLang="en-US" dirty="0"/>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Slide Image Placeholder 1">
            <a:extLst>
              <a:ext uri="{FF2B5EF4-FFF2-40B4-BE49-F238E27FC236}">
                <a16:creationId xmlns:a16="http://schemas.microsoft.com/office/drawing/2014/main" id="{52A60D0D-FE3F-A3F5-737D-1FD0A5B19D7D}"/>
              </a:ext>
            </a:extLst>
          </p:cNvPr>
          <p:cNvSpPr>
            <a:spLocks noGrp="1" noRot="1" noChangeAspect="1" noChangeArrowheads="1" noTextEdit="1"/>
          </p:cNvSpPr>
          <p:nvPr>
            <p:ph type="sldImg"/>
          </p:nvPr>
        </p:nvSpPr>
        <p:spPr>
          <a:ln/>
        </p:spPr>
      </p:sp>
      <p:sp>
        <p:nvSpPr>
          <p:cNvPr id="235523" name="Notes Placeholder 2">
            <a:extLst>
              <a:ext uri="{FF2B5EF4-FFF2-40B4-BE49-F238E27FC236}">
                <a16:creationId xmlns:a16="http://schemas.microsoft.com/office/drawing/2014/main" id="{63535F8F-DADA-0862-3261-49B4A250DF6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Landscape processes are important for biogeography. </a:t>
            </a:r>
            <a:br>
              <a:rPr lang="en-US" altLang="en-US" dirty="0">
                <a:latin typeface="Arial" panose="020B0604020202020204" pitchFamily="34" charset="0"/>
              </a:rPr>
            </a:br>
            <a:br>
              <a:rPr lang="en-US" altLang="en-US" dirty="0">
                <a:latin typeface="Arial" panose="020B0604020202020204" pitchFamily="34" charset="0"/>
              </a:rPr>
            </a:br>
            <a:r>
              <a:rPr lang="en-US" altLang="en-US" dirty="0">
                <a:latin typeface="Arial" panose="020B0604020202020204" pitchFamily="34" charset="0"/>
              </a:rPr>
              <a:t>Sometimes we want connected patches of habitat. Other times connectivity can introduce problems.</a:t>
            </a:r>
          </a:p>
          <a:p>
            <a:endParaRPr lang="en-US" altLang="en-US" dirty="0">
              <a:latin typeface="Arial" panose="020B0604020202020204" pitchFamily="34" charset="0"/>
            </a:endParaRPr>
          </a:p>
          <a:p>
            <a:r>
              <a:rPr lang="en-US" altLang="en-US" dirty="0">
                <a:latin typeface="Arial" panose="020B0604020202020204" pitchFamily="34" charset="0"/>
              </a:rPr>
              <a:t>This example of landscape ecology shows that connectivity is not always good. It depends upon context. Connectivity can promote access to additional resources and mates for organisms, but in this figure it conveys how connectivity increases the abundance of antagonistic species, enhanced edge effects and invasion, as well as promoting the spread of disturbance. </a:t>
            </a:r>
          </a:p>
        </p:txBody>
      </p:sp>
      <p:sp>
        <p:nvSpPr>
          <p:cNvPr id="235524" name="Slide Number Placeholder 3">
            <a:extLst>
              <a:ext uri="{FF2B5EF4-FFF2-40B4-BE49-F238E27FC236}">
                <a16:creationId xmlns:a16="http://schemas.microsoft.com/office/drawing/2014/main" id="{932B7C7A-AFFF-8FE1-4977-F0F40ADA58A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FE2F729-12E5-4324-ACB1-511FD044E038}" type="slidenum">
              <a:rPr lang="en-US" altLang="en-US" smtClean="0"/>
              <a:pPr/>
              <a:t>98</a:t>
            </a:fld>
            <a:endParaRPr lang="en-US" altLang="en-US"/>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7">
            <a:extLst>
              <a:ext uri="{FF2B5EF4-FFF2-40B4-BE49-F238E27FC236}">
                <a16:creationId xmlns:a16="http://schemas.microsoft.com/office/drawing/2014/main" id="{CC58B03D-7D2E-1696-991C-7A4ED1A5344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C75FC7E4-E89B-4C93-AA44-4C402980D080}" type="slidenum">
              <a:rPr lang="en-US" altLang="en-US" smtClean="0"/>
              <a:pPr>
                <a:spcBef>
                  <a:spcPct val="0"/>
                </a:spcBef>
              </a:pPr>
              <a:t>99</a:t>
            </a:fld>
            <a:endParaRPr lang="en-US" altLang="en-US"/>
          </a:p>
        </p:txBody>
      </p:sp>
      <p:sp>
        <p:nvSpPr>
          <p:cNvPr id="238595" name="Rectangle 2">
            <a:extLst>
              <a:ext uri="{FF2B5EF4-FFF2-40B4-BE49-F238E27FC236}">
                <a16:creationId xmlns:a16="http://schemas.microsoft.com/office/drawing/2014/main" id="{9B2EBD87-7BEF-9D4A-23FC-E9F80993C229}"/>
              </a:ext>
            </a:extLst>
          </p:cNvPr>
          <p:cNvSpPr>
            <a:spLocks noGrp="1" noRot="1" noChangeAspect="1" noChangeArrowheads="1" noTextEdit="1"/>
          </p:cNvSpPr>
          <p:nvPr>
            <p:ph type="sldImg"/>
          </p:nvPr>
        </p:nvSpPr>
        <p:spPr>
          <a:ln/>
        </p:spPr>
      </p:sp>
      <p:sp>
        <p:nvSpPr>
          <p:cNvPr id="238596" name="Rectangle 3">
            <a:extLst>
              <a:ext uri="{FF2B5EF4-FFF2-40B4-BE49-F238E27FC236}">
                <a16:creationId xmlns:a16="http://schemas.microsoft.com/office/drawing/2014/main" id="{7BD000CA-4495-5014-0F28-914C43F66F1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rPr>
              <a:t>Quantified by different climatologists and ecologists in different ways</a:t>
            </a: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Slide Image Placeholder 1">
            <a:extLst>
              <a:ext uri="{FF2B5EF4-FFF2-40B4-BE49-F238E27FC236}">
                <a16:creationId xmlns:a16="http://schemas.microsoft.com/office/drawing/2014/main" id="{0CD8B9CC-83EA-CFB6-97AB-8889E3331972}"/>
              </a:ext>
            </a:extLst>
          </p:cNvPr>
          <p:cNvSpPr>
            <a:spLocks noGrp="1" noRot="1" noChangeAspect="1" noChangeArrowheads="1" noTextEdit="1"/>
          </p:cNvSpPr>
          <p:nvPr>
            <p:ph type="sldImg"/>
          </p:nvPr>
        </p:nvSpPr>
        <p:spPr>
          <a:ln/>
        </p:spPr>
      </p:sp>
      <p:sp>
        <p:nvSpPr>
          <p:cNvPr id="240643" name="Notes Placeholder 2">
            <a:extLst>
              <a:ext uri="{FF2B5EF4-FFF2-40B4-BE49-F238E27FC236}">
                <a16:creationId xmlns:a16="http://schemas.microsoft.com/office/drawing/2014/main" id="{447AEF9F-3532-76BF-AEAF-46CA97E29CC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240644" name="Slide Number Placeholder 3">
            <a:extLst>
              <a:ext uri="{FF2B5EF4-FFF2-40B4-BE49-F238E27FC236}">
                <a16:creationId xmlns:a16="http://schemas.microsoft.com/office/drawing/2014/main" id="{2B0533EF-2882-153D-8CFE-A49A0479F3F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2431862-69DD-4773-8CE1-0BBE66D93097}" type="slidenum">
              <a:rPr lang="en-US" altLang="en-US" smtClean="0"/>
              <a:pPr/>
              <a:t>100</a:t>
            </a:fld>
            <a:endParaRPr lang="en-US" altLang="en-US"/>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Slide Image Placeholder 1">
            <a:extLst>
              <a:ext uri="{FF2B5EF4-FFF2-40B4-BE49-F238E27FC236}">
                <a16:creationId xmlns:a16="http://schemas.microsoft.com/office/drawing/2014/main" id="{FE80382D-FF49-DA2C-389C-843FC304FFD3}"/>
              </a:ext>
            </a:extLst>
          </p:cNvPr>
          <p:cNvSpPr>
            <a:spLocks noGrp="1" noRot="1" noChangeAspect="1" noChangeArrowheads="1" noTextEdit="1"/>
          </p:cNvSpPr>
          <p:nvPr>
            <p:ph type="sldImg"/>
          </p:nvPr>
        </p:nvSpPr>
        <p:spPr>
          <a:ln/>
        </p:spPr>
      </p:sp>
      <p:sp>
        <p:nvSpPr>
          <p:cNvPr id="242691" name="Notes Placeholder 2">
            <a:extLst>
              <a:ext uri="{FF2B5EF4-FFF2-40B4-BE49-F238E27FC236}">
                <a16:creationId xmlns:a16="http://schemas.microsoft.com/office/drawing/2014/main" id="{1EF1D299-37D3-C979-0931-4936C3E138F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Realms reflect deep historical biogeographic influences</a:t>
            </a:r>
          </a:p>
        </p:txBody>
      </p:sp>
      <p:sp>
        <p:nvSpPr>
          <p:cNvPr id="242692" name="Slide Number Placeholder 3">
            <a:extLst>
              <a:ext uri="{FF2B5EF4-FFF2-40B4-BE49-F238E27FC236}">
                <a16:creationId xmlns:a16="http://schemas.microsoft.com/office/drawing/2014/main" id="{FA218319-EFB8-048D-BC7C-D43E14884E7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4D612D8-0508-4D77-B58C-ACF33BFE22C2}" type="slidenum">
              <a:rPr lang="en-US" altLang="en-US" smtClean="0"/>
              <a:pPr>
                <a:spcBef>
                  <a:spcPct val="0"/>
                </a:spcBef>
              </a:pPr>
              <a:t>101</a:t>
            </a:fld>
            <a:endParaRPr lang="en-US" altLang="en-US"/>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Rectangle 7">
            <a:extLst>
              <a:ext uri="{FF2B5EF4-FFF2-40B4-BE49-F238E27FC236}">
                <a16:creationId xmlns:a16="http://schemas.microsoft.com/office/drawing/2014/main" id="{7F0CB468-2F72-5575-76BB-48555EA214C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2C510880-2C7F-48B9-B971-38814C3B7EA3}" type="slidenum">
              <a:rPr lang="en-US" altLang="en-US" smtClean="0"/>
              <a:pPr>
                <a:spcBef>
                  <a:spcPct val="0"/>
                </a:spcBef>
              </a:pPr>
              <a:t>102</a:t>
            </a:fld>
            <a:endParaRPr lang="en-US" altLang="en-US"/>
          </a:p>
        </p:txBody>
      </p:sp>
      <p:sp>
        <p:nvSpPr>
          <p:cNvPr id="244739" name="Rectangle 2">
            <a:extLst>
              <a:ext uri="{FF2B5EF4-FFF2-40B4-BE49-F238E27FC236}">
                <a16:creationId xmlns:a16="http://schemas.microsoft.com/office/drawing/2014/main" id="{2A1A7C52-7AE7-BC07-50BC-C4DC3E210B0E}"/>
              </a:ext>
            </a:extLst>
          </p:cNvPr>
          <p:cNvSpPr>
            <a:spLocks noGrp="1" noRot="1" noChangeAspect="1" noChangeArrowheads="1" noTextEdit="1"/>
          </p:cNvSpPr>
          <p:nvPr>
            <p:ph type="sldImg"/>
          </p:nvPr>
        </p:nvSpPr>
        <p:spPr>
          <a:ln/>
        </p:spPr>
      </p:sp>
      <p:sp>
        <p:nvSpPr>
          <p:cNvPr id="244740" name="Rectangle 3">
            <a:extLst>
              <a:ext uri="{FF2B5EF4-FFF2-40B4-BE49-F238E27FC236}">
                <a16:creationId xmlns:a16="http://schemas.microsoft.com/office/drawing/2014/main" id="{106ABE31-5878-A4A6-4465-16EC240D3BA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Rectangle 7">
            <a:extLst>
              <a:ext uri="{FF2B5EF4-FFF2-40B4-BE49-F238E27FC236}">
                <a16:creationId xmlns:a16="http://schemas.microsoft.com/office/drawing/2014/main" id="{33138D33-9159-EA66-5F13-FA1FAB248BAD}"/>
              </a:ext>
            </a:extLst>
          </p:cNvPr>
          <p:cNvSpPr txBox="1">
            <a:spLocks noGrp="1" noChangeArrowheads="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nchor="b"/>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F4F51E74-B652-49AD-BCEC-C2E504AC5FDE}" type="slidenum">
              <a:rPr lang="en-US" altLang="en-US"/>
              <a:pPr algn="r" eaLnBrk="1" hangingPunct="1">
                <a:spcBef>
                  <a:spcPct val="0"/>
                </a:spcBef>
              </a:pPr>
              <a:t>103</a:t>
            </a:fld>
            <a:endParaRPr lang="en-US" altLang="en-US"/>
          </a:p>
        </p:txBody>
      </p:sp>
      <p:sp>
        <p:nvSpPr>
          <p:cNvPr id="246787" name="Rectangle 2">
            <a:extLst>
              <a:ext uri="{FF2B5EF4-FFF2-40B4-BE49-F238E27FC236}">
                <a16:creationId xmlns:a16="http://schemas.microsoft.com/office/drawing/2014/main" id="{44890839-8FC0-3C59-0C60-69E42951A7A1}"/>
              </a:ext>
            </a:extLst>
          </p:cNvPr>
          <p:cNvSpPr>
            <a:spLocks noGrp="1" noRot="1" noChangeAspect="1" noChangeArrowheads="1" noTextEdit="1"/>
          </p:cNvSpPr>
          <p:nvPr>
            <p:ph type="sldImg"/>
          </p:nvPr>
        </p:nvSpPr>
        <p:spPr>
          <a:ln/>
        </p:spPr>
      </p:sp>
      <p:sp>
        <p:nvSpPr>
          <p:cNvPr id="246788" name="Rectangle 3">
            <a:extLst>
              <a:ext uri="{FF2B5EF4-FFF2-40B4-BE49-F238E27FC236}">
                <a16:creationId xmlns:a16="http://schemas.microsoft.com/office/drawing/2014/main" id="{1FC737DE-3636-8FF8-89BA-D30FC0627BD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rPr>
              <a:t>What are the patterns?  What are the controlling processes?</a:t>
            </a:r>
          </a:p>
          <a:p>
            <a:pPr eaLnBrk="1" hangingPunct="1"/>
            <a:endParaRPr lang="en-US" altLang="en-US">
              <a:latin typeface="Arial" panose="020B0604020202020204" pitchFamily="34" charset="0"/>
            </a:endParaRPr>
          </a:p>
          <a:p>
            <a:pPr eaLnBrk="1" hangingPunct="1"/>
            <a:r>
              <a:rPr lang="en-US" altLang="en-US">
                <a:latin typeface="Arial" panose="020B0604020202020204" pitchFamily="34" charset="0"/>
              </a:rPr>
              <a:t>Water</a:t>
            </a:r>
          </a:p>
          <a:p>
            <a:pPr eaLnBrk="1" hangingPunct="1"/>
            <a:r>
              <a:rPr lang="en-US" altLang="en-US">
                <a:latin typeface="Arial" panose="020B0604020202020204" pitchFamily="34" charset="0"/>
              </a:rPr>
              <a:t>Seed dispersal along river</a:t>
            </a:r>
          </a:p>
          <a:p>
            <a:pPr eaLnBrk="1" hangingPunct="1"/>
            <a:r>
              <a:rPr lang="en-US" altLang="en-US">
                <a:latin typeface="Arial" panose="020B0604020202020204" pitchFamily="34" charset="0"/>
              </a:rPr>
              <a:t>Dispersal to region/continent in past</a:t>
            </a:r>
          </a:p>
          <a:p>
            <a:pPr eaLnBrk="1" hangingPunct="1"/>
            <a:r>
              <a:rPr lang="en-US" altLang="en-US">
                <a:latin typeface="Arial" panose="020B0604020202020204" pitchFamily="34" charset="0"/>
              </a:rPr>
              <a:t>Topography/elevation</a:t>
            </a:r>
          </a:p>
          <a:p>
            <a:pPr eaLnBrk="1" hangingPunct="1"/>
            <a:r>
              <a:rPr lang="en-US" altLang="en-US">
                <a:latin typeface="Arial" panose="020B0604020202020204" pitchFamily="34" charset="0"/>
              </a:rPr>
              <a:t>Natural selection</a:t>
            </a:r>
          </a:p>
          <a:p>
            <a:pPr eaLnBrk="1" hangingPunct="1"/>
            <a:r>
              <a:rPr lang="en-US" altLang="en-US">
                <a:latin typeface="Arial" panose="020B0604020202020204" pitchFamily="34" charset="0"/>
              </a:rPr>
              <a:t>Physiology</a:t>
            </a:r>
          </a:p>
          <a:p>
            <a:pPr eaLnBrk="1" hangingPunct="1"/>
            <a:r>
              <a:rPr lang="en-US" altLang="en-US">
                <a:latin typeface="Arial" panose="020B0604020202020204" pitchFamily="34" charset="0"/>
              </a:rPr>
              <a:t>Flood disturbance</a:t>
            </a:r>
          </a:p>
          <a:p>
            <a:pPr eaLnBrk="1" hangingPunct="1"/>
            <a:r>
              <a:rPr lang="en-US" altLang="en-US">
                <a:latin typeface="Arial" panose="020B0604020202020204" pitchFamily="34" charset="0"/>
              </a:rPr>
              <a:t>Humans as disturbance agent</a:t>
            </a:r>
          </a:p>
          <a:p>
            <a:pPr eaLnBrk="1" hangingPunct="1"/>
            <a:r>
              <a:rPr lang="en-US" altLang="en-US">
                <a:latin typeface="Arial" panose="020B0604020202020204" pitchFamily="34" charset="0"/>
              </a:rPr>
              <a:t>Land-use</a:t>
            </a:r>
          </a:p>
          <a:p>
            <a:pPr eaLnBrk="1" hangingPunct="1"/>
            <a:r>
              <a:rPr lang="en-US" altLang="en-US">
                <a:latin typeface="Arial" panose="020B0604020202020204" pitchFamily="34" charset="0"/>
              </a:rPr>
              <a:t>Fluvial (river) dynamics</a:t>
            </a:r>
          </a:p>
          <a:p>
            <a:pPr eaLnBrk="1" hangingPunct="1"/>
            <a:r>
              <a:rPr lang="en-US" altLang="en-US">
                <a:latin typeface="Arial" panose="020B0604020202020204" pitchFamily="34" charset="0"/>
              </a:rPr>
              <a:t>Soil nutrients</a:t>
            </a:r>
            <a:br>
              <a:rPr lang="en-US" altLang="en-US">
                <a:latin typeface="Arial" panose="020B0604020202020204" pitchFamily="34" charset="0"/>
              </a:rPr>
            </a:br>
            <a:r>
              <a:rPr lang="en-US" altLang="en-US">
                <a:latin typeface="Arial" panose="020B0604020202020204" pitchFamily="34" charset="0"/>
              </a:rPr>
              <a:t>Competition</a:t>
            </a:r>
          </a:p>
          <a:p>
            <a:pPr eaLnBrk="1" hangingPunct="1"/>
            <a:r>
              <a:rPr lang="en-US" altLang="en-US">
                <a:latin typeface="Arial" panose="020B0604020202020204" pitchFamily="34" charset="0"/>
              </a:rPr>
              <a:t>Facilitation</a:t>
            </a:r>
          </a:p>
          <a:p>
            <a:pPr eaLnBrk="1" hangingPunct="1"/>
            <a:r>
              <a:rPr lang="en-US" altLang="en-US">
                <a:latin typeface="Arial" panose="020B0604020202020204" pitchFamily="34" charset="0"/>
              </a:rPr>
              <a:t>Landscape evolution</a:t>
            </a:r>
          </a:p>
          <a:p>
            <a:pPr eaLnBrk="1" hangingPunct="1"/>
            <a:r>
              <a:rPr lang="en-US" altLang="en-US">
                <a:latin typeface="Arial" panose="020B0604020202020204" pitchFamily="34" charset="0"/>
              </a:rPr>
              <a:t>Plate tectonics – control on elevation, erosion, dispersal and climate</a:t>
            </a: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Rectangle 7">
            <a:extLst>
              <a:ext uri="{FF2B5EF4-FFF2-40B4-BE49-F238E27FC236}">
                <a16:creationId xmlns:a16="http://schemas.microsoft.com/office/drawing/2014/main" id="{D9F96FB2-DEE1-109D-4434-A0470D0F4B7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1702C90-3B3B-4736-922A-8D466404EBF2}" type="slidenum">
              <a:rPr lang="en-US" altLang="en-US" smtClean="0"/>
              <a:pPr>
                <a:spcBef>
                  <a:spcPct val="0"/>
                </a:spcBef>
              </a:pPr>
              <a:t>104</a:t>
            </a:fld>
            <a:endParaRPr lang="en-US" altLang="en-US"/>
          </a:p>
        </p:txBody>
      </p:sp>
      <p:sp>
        <p:nvSpPr>
          <p:cNvPr id="248835" name="Rectangle 2">
            <a:extLst>
              <a:ext uri="{FF2B5EF4-FFF2-40B4-BE49-F238E27FC236}">
                <a16:creationId xmlns:a16="http://schemas.microsoft.com/office/drawing/2014/main" id="{17BF6B5E-B720-4644-2FE8-415B32746CB6}"/>
              </a:ext>
            </a:extLst>
          </p:cNvPr>
          <p:cNvSpPr>
            <a:spLocks noGrp="1" noRot="1" noChangeAspect="1" noChangeArrowheads="1" noTextEdit="1"/>
          </p:cNvSpPr>
          <p:nvPr>
            <p:ph type="sldImg"/>
          </p:nvPr>
        </p:nvSpPr>
        <p:spPr>
          <a:ln/>
        </p:spPr>
      </p:sp>
      <p:sp>
        <p:nvSpPr>
          <p:cNvPr id="248836" name="Rectangle 3">
            <a:extLst>
              <a:ext uri="{FF2B5EF4-FFF2-40B4-BE49-F238E27FC236}">
                <a16:creationId xmlns:a16="http://schemas.microsoft.com/office/drawing/2014/main" id="{058ADD5E-61BA-D352-EF21-30F15BD5224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Rectangle 7">
            <a:extLst>
              <a:ext uri="{FF2B5EF4-FFF2-40B4-BE49-F238E27FC236}">
                <a16:creationId xmlns:a16="http://schemas.microsoft.com/office/drawing/2014/main" id="{57EE7537-3C64-3156-9DE0-B5424E9450C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5665552E-004E-4A8E-9500-4FDA1EE53DB5}" type="slidenum">
              <a:rPr lang="en-US" altLang="en-US" smtClean="0"/>
              <a:pPr>
                <a:spcBef>
                  <a:spcPct val="0"/>
                </a:spcBef>
              </a:pPr>
              <a:t>105</a:t>
            </a:fld>
            <a:endParaRPr lang="en-US" altLang="en-US"/>
          </a:p>
        </p:txBody>
      </p:sp>
      <p:sp>
        <p:nvSpPr>
          <p:cNvPr id="250883" name="Rectangle 2">
            <a:extLst>
              <a:ext uri="{FF2B5EF4-FFF2-40B4-BE49-F238E27FC236}">
                <a16:creationId xmlns:a16="http://schemas.microsoft.com/office/drawing/2014/main" id="{822B6E54-973B-C7F1-C337-F09245605F55}"/>
              </a:ext>
            </a:extLst>
          </p:cNvPr>
          <p:cNvSpPr>
            <a:spLocks noGrp="1" noRot="1" noChangeAspect="1" noChangeArrowheads="1" noTextEdit="1"/>
          </p:cNvSpPr>
          <p:nvPr>
            <p:ph type="sldImg"/>
          </p:nvPr>
        </p:nvSpPr>
        <p:spPr>
          <a:ln/>
        </p:spPr>
      </p:sp>
      <p:sp>
        <p:nvSpPr>
          <p:cNvPr id="250884" name="Rectangle 3">
            <a:extLst>
              <a:ext uri="{FF2B5EF4-FFF2-40B4-BE49-F238E27FC236}">
                <a16:creationId xmlns:a16="http://schemas.microsoft.com/office/drawing/2014/main" id="{EA9080B3-BB6A-B47F-2A40-9A3EED7A1E4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Rectangle 2">
            <a:extLst>
              <a:ext uri="{FF2B5EF4-FFF2-40B4-BE49-F238E27FC236}">
                <a16:creationId xmlns:a16="http://schemas.microsoft.com/office/drawing/2014/main" id="{768086D0-1EC1-6771-4CBB-361249760F32}"/>
              </a:ext>
            </a:extLst>
          </p:cNvPr>
          <p:cNvSpPr>
            <a:spLocks noGrp="1" noRot="1" noChangeAspect="1" noChangeArrowheads="1" noTextEdit="1"/>
          </p:cNvSpPr>
          <p:nvPr>
            <p:ph type="sldImg"/>
          </p:nvPr>
        </p:nvSpPr>
        <p:spPr>
          <a:ln/>
        </p:spPr>
      </p:sp>
      <p:sp>
        <p:nvSpPr>
          <p:cNvPr id="252931" name="Rectangle 3">
            <a:extLst>
              <a:ext uri="{FF2B5EF4-FFF2-40B4-BE49-F238E27FC236}">
                <a16:creationId xmlns:a16="http://schemas.microsoft.com/office/drawing/2014/main" id="{A79D1D6C-DC40-E87E-FC41-2714AC10E4C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2">
            <a:extLst>
              <a:ext uri="{FF2B5EF4-FFF2-40B4-BE49-F238E27FC236}">
                <a16:creationId xmlns:a16="http://schemas.microsoft.com/office/drawing/2014/main" id="{E7190D19-B487-BA44-AB94-DD128647C027}"/>
              </a:ext>
            </a:extLst>
          </p:cNvPr>
          <p:cNvSpPr>
            <a:spLocks noGrp="1" noRot="1" noChangeAspect="1" noChangeArrowheads="1" noTextEdit="1"/>
          </p:cNvSpPr>
          <p:nvPr>
            <p:ph type="sldImg"/>
          </p:nvPr>
        </p:nvSpPr>
        <p:spPr>
          <a:ln/>
        </p:spPr>
      </p:sp>
      <p:sp>
        <p:nvSpPr>
          <p:cNvPr id="254979" name="Rectangle 3">
            <a:extLst>
              <a:ext uri="{FF2B5EF4-FFF2-40B4-BE49-F238E27FC236}">
                <a16:creationId xmlns:a16="http://schemas.microsoft.com/office/drawing/2014/main" id="{332ABA7C-381D-09EC-E10E-CD0211FC8CE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lvl1pPr>
              <a:defRPr>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16417B9A-101A-546F-9805-7371E4544077}"/>
              </a:ext>
            </a:extLst>
          </p:cNvPr>
          <p:cNvSpPr>
            <a:spLocks noGrp="1" noChangeArrowheads="1"/>
          </p:cNvSpPr>
          <p:nvPr>
            <p:ph type="dt" sz="half" idx="10"/>
          </p:nvPr>
        </p:nvSpPr>
        <p:spPr/>
        <p:txBody>
          <a:bodyPr/>
          <a:lstStyle>
            <a:lvl1pPr>
              <a:defRPr dirty="0"/>
            </a:lvl1pPr>
          </a:lstStyle>
          <a:p>
            <a:pPr>
              <a:defRPr/>
            </a:pPr>
            <a:endParaRPr lang="en-US"/>
          </a:p>
        </p:txBody>
      </p:sp>
      <p:sp>
        <p:nvSpPr>
          <p:cNvPr id="5" name="Rectangle 5">
            <a:extLst>
              <a:ext uri="{FF2B5EF4-FFF2-40B4-BE49-F238E27FC236}">
                <a16:creationId xmlns:a16="http://schemas.microsoft.com/office/drawing/2014/main" id="{AB96D691-AC95-A7D7-284E-BEAFA5758AEF}"/>
              </a:ext>
            </a:extLst>
          </p:cNvPr>
          <p:cNvSpPr>
            <a:spLocks noGrp="1" noChangeArrowheads="1"/>
          </p:cNvSpPr>
          <p:nvPr>
            <p:ph type="ftr" sz="quarter" idx="11"/>
          </p:nvPr>
        </p:nvSpPr>
        <p:spPr/>
        <p:txBody>
          <a:bodyPr/>
          <a:lstStyle>
            <a:lvl1pPr>
              <a:defRPr dirty="0"/>
            </a:lvl1pPr>
          </a:lstStyle>
          <a:p>
            <a:pPr>
              <a:defRPr/>
            </a:pPr>
            <a:endParaRPr lang="en-US"/>
          </a:p>
        </p:txBody>
      </p:sp>
    </p:spTree>
    <p:extLst>
      <p:ext uri="{BB962C8B-B14F-4D97-AF65-F5344CB8AC3E}">
        <p14:creationId xmlns:p14="http://schemas.microsoft.com/office/powerpoint/2010/main" val="29582042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683558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023029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lvl1pPr>
              <a:defRPr>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866048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Content Placeholder 2"/>
          <p:cNvSpPr>
            <a:spLocks noGrp="1"/>
          </p:cNvSpPr>
          <p:nvPr>
            <p:ph sz="quarter" idx="1"/>
          </p:nvPr>
        </p:nvSpPr>
        <p:spPr>
          <a:xfrm>
            <a:off x="609600" y="1600200"/>
            <a:ext cx="5384800" cy="2185988"/>
          </a:xfrm>
        </p:spPr>
        <p:txBody>
          <a:bodyPr/>
          <a:lstStyle>
            <a:lvl1pPr>
              <a:defRPr>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6197600" y="1600200"/>
            <a:ext cx="5384800" cy="2185988"/>
          </a:xfrm>
        </p:spPr>
        <p:txBody>
          <a:bodyPr/>
          <a:lstStyle>
            <a:lvl1pPr>
              <a:defRPr>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half" idx="3"/>
          </p:nvPr>
        </p:nvSpPr>
        <p:spPr>
          <a:xfrm>
            <a:off x="609600" y="3938589"/>
            <a:ext cx="10972800" cy="2187575"/>
          </a:xfrm>
        </p:spPr>
        <p:txBody>
          <a:bodyPr/>
          <a:lstStyle>
            <a:lvl1pPr>
              <a:defRPr>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32214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6197600" y="1600200"/>
            <a:ext cx="5384800" cy="2185988"/>
          </a:xfrm>
        </p:spPr>
        <p:txBody>
          <a:bodyPr/>
          <a:lstStyle>
            <a:lvl1pPr>
              <a:defRPr>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197600" y="3938589"/>
            <a:ext cx="5384800" cy="2187575"/>
          </a:xfrm>
        </p:spPr>
        <p:txBody>
          <a:bodyPr/>
          <a:lstStyle>
            <a:lvl1pPr>
              <a:defRPr>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608176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609600" y="1600201"/>
            <a:ext cx="5384800" cy="4525963"/>
          </a:xfrm>
        </p:spPr>
        <p:txBody>
          <a:bodyPr/>
          <a:lstStyle>
            <a:lvl1pPr>
              <a:defRPr>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6197600" y="1600200"/>
            <a:ext cx="5384800" cy="2185988"/>
          </a:xfrm>
        </p:spPr>
        <p:txBody>
          <a:bodyPr/>
          <a:lstStyle>
            <a:lvl1pPr>
              <a:defRPr>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197600" y="3938589"/>
            <a:ext cx="5384800" cy="2187575"/>
          </a:xfrm>
        </p:spPr>
        <p:txBody>
          <a:bodyPr/>
          <a:lstStyle>
            <a:lvl1pPr>
              <a:defRPr>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651265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vl3pPr>
            <a:lvl4pPr>
              <a:defRPr/>
            </a:lvl4pPr>
            <a:lvl5pP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97076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95E0B7CA-AEA2-48F1-4617-89516F3AA84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79EADFF-FE29-2B00-EF8C-64B2063D0220}"/>
              </a:ext>
            </a:extLst>
          </p:cNvPr>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7515273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674264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358805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libri" panose="020F0502020204030204" pitchFamily="34" charset="0"/>
                <a:cs typeface="Calibri" panose="020F0502020204030204" pitchFamily="34" charset="0"/>
              </a:defRPr>
            </a:lvl1pPr>
          </a:lstStyle>
          <a:p>
            <a:r>
              <a:rPr lang="en-US" dirty="0"/>
              <a:t>Click to edit Master title style</a:t>
            </a:r>
          </a:p>
        </p:txBody>
      </p:sp>
    </p:spTree>
    <p:extLst>
      <p:ext uri="{BB962C8B-B14F-4D97-AF65-F5344CB8AC3E}">
        <p14:creationId xmlns:p14="http://schemas.microsoft.com/office/powerpoint/2010/main" val="29696238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37691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9474456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FCD42C84-8AF0-F1A8-5819-9F82B5CD78D0}"/>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81164AC1-2DA2-8400-FEF0-08389AD4D5D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0C3D0A98-58AE-3641-3C39-D627CE0583C5}"/>
              </a:ext>
            </a:extLst>
          </p:cNvPr>
          <p:cNvSpPr>
            <a:spLocks noGrp="1" noChangeArrowheads="1"/>
          </p:cNvSpPr>
          <p:nvPr>
            <p:ph type="sldNum" sz="quarter" idx="12"/>
          </p:nvPr>
        </p:nvSpPr>
        <p:spPr>
          <a:ln/>
        </p:spPr>
        <p:txBody>
          <a:bodyPr/>
          <a:lstStyle>
            <a:lvl1pPr>
              <a:defRPr/>
            </a:lvl1pPr>
          </a:lstStyle>
          <a:p>
            <a:pPr>
              <a:defRPr/>
            </a:pPr>
            <a:fld id="{25458428-0DBC-491C-9ED7-3F4DBEBBA4BB}" type="slidenum">
              <a:rPr lang="en-US" altLang="en-US"/>
              <a:pPr>
                <a:defRPr/>
              </a:pPr>
              <a:t>‹#›</a:t>
            </a:fld>
            <a:endParaRPr lang="en-US" altLang="en-US" dirty="0"/>
          </a:p>
        </p:txBody>
      </p:sp>
    </p:spTree>
    <p:extLst>
      <p:ext uri="{BB962C8B-B14F-4D97-AF65-F5344CB8AC3E}">
        <p14:creationId xmlns:p14="http://schemas.microsoft.com/office/powerpoint/2010/main" val="27072777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ED40D5DE-88AF-97D4-1FF3-98E5DC50FCEB}"/>
              </a:ext>
            </a:extLst>
          </p:cNvPr>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F4232DBE-C845-E23A-29D6-2BA3F2AC57C1}"/>
              </a:ext>
            </a:extLst>
          </p:cNvPr>
          <p:cNvSpPr>
            <a:spLocks noGrp="1" noChangeArrowheads="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93E1AA23-C801-A55C-17AA-181909D4FDAF}"/>
              </a:ext>
            </a:extLst>
          </p:cNvPr>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dirty="0">
                <a:latin typeface="Arial" charset="0"/>
              </a:defRPr>
            </a:lvl1pPr>
          </a:lstStyle>
          <a:p>
            <a:pPr>
              <a:defRPr/>
            </a:pPr>
            <a:endParaRPr lang="en-US"/>
          </a:p>
        </p:txBody>
      </p:sp>
      <p:sp>
        <p:nvSpPr>
          <p:cNvPr id="1029" name="Rectangle 5">
            <a:extLst>
              <a:ext uri="{FF2B5EF4-FFF2-40B4-BE49-F238E27FC236}">
                <a16:creationId xmlns:a16="http://schemas.microsoft.com/office/drawing/2014/main" id="{7833E406-99F9-B169-1840-0B02A579588C}"/>
              </a:ext>
            </a:extLst>
          </p:cNvPr>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dirty="0">
                <a:latin typeface="Arial" charset="0"/>
              </a:defRPr>
            </a:lvl1pPr>
          </a:lstStyle>
          <a:p>
            <a:pPr>
              <a:defRPr/>
            </a:pPr>
            <a:endParaRPr lang="en-US"/>
          </a:p>
        </p:txBody>
      </p:sp>
      <p:sp>
        <p:nvSpPr>
          <p:cNvPr id="1030" name="Rectangle 6">
            <a:extLst>
              <a:ext uri="{FF2B5EF4-FFF2-40B4-BE49-F238E27FC236}">
                <a16:creationId xmlns:a16="http://schemas.microsoft.com/office/drawing/2014/main" id="{E1709965-D9FD-3BCE-A696-2D148CFD3773}"/>
              </a:ext>
            </a:extLst>
          </p:cNvPr>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2DE455A6-E0B0-40BC-89EA-9E1E9C86353A}" type="slidenum">
              <a:rPr lang="en-US" altLang="en-US"/>
              <a:pPr>
                <a:defRPr/>
              </a:pPr>
              <a:t>‹#›</a:t>
            </a:fld>
            <a:endParaRPr lang="en-US" altLang="en-US" dirty="0"/>
          </a:p>
        </p:txBody>
      </p:sp>
    </p:spTree>
  </p:cSld>
  <p:clrMap bg1="lt1" tx1="dk1" bg2="lt2" tx2="dk2" accent1="accent1" accent2="accent2" accent3="accent3" accent4="accent4" accent5="accent5" accent6="accent6" hlink="hlink" folHlink="folHlink"/>
  <p:sldLayoutIdLst>
    <p:sldLayoutId id="2147484383" r:id="rId1"/>
    <p:sldLayoutId id="2147484384" r:id="rId2"/>
    <p:sldLayoutId id="2147484381" r:id="rId3"/>
    <p:sldLayoutId id="2147484385" r:id="rId4"/>
    <p:sldLayoutId id="2147484386" r:id="rId5"/>
    <p:sldLayoutId id="2147484387" r:id="rId6"/>
    <p:sldLayoutId id="2147484388" r:id="rId7"/>
    <p:sldLayoutId id="2147484389" r:id="rId8"/>
    <p:sldLayoutId id="2147484382" r:id="rId9"/>
    <p:sldLayoutId id="2147484390" r:id="rId10"/>
    <p:sldLayoutId id="2147484391" r:id="rId11"/>
    <p:sldLayoutId id="2147484392" r:id="rId12"/>
    <p:sldLayoutId id="2147484393" r:id="rId13"/>
    <p:sldLayoutId id="2147484394" r:id="rId14"/>
    <p:sldLayoutId id="2147484395" r:id="rId15"/>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95.xml"/><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97.xml"/><Relationship Id="rId1" Type="http://schemas.openxmlformats.org/officeDocument/2006/relationships/slideLayout" Target="../slideLayouts/slideLayout15.xml"/></Relationships>
</file>

<file path=ppt/slides/_rels/slide106.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103.xml"/><Relationship Id="rId1"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3" Type="http://schemas.openxmlformats.org/officeDocument/2006/relationships/image" Target="../media/image131.jpeg"/><Relationship Id="rId7" Type="http://schemas.openxmlformats.org/officeDocument/2006/relationships/image" Target="../media/image135.png"/><Relationship Id="rId2" Type="http://schemas.openxmlformats.org/officeDocument/2006/relationships/notesSlide" Target="../notesSlides/notesSlide104.xml"/><Relationship Id="rId1" Type="http://schemas.openxmlformats.org/officeDocument/2006/relationships/slideLayout" Target="../slideLayouts/slideLayout14.xml"/><Relationship Id="rId6" Type="http://schemas.openxmlformats.org/officeDocument/2006/relationships/image" Target="../media/image134.jpeg"/><Relationship Id="rId5" Type="http://schemas.openxmlformats.org/officeDocument/2006/relationships/image" Target="../media/image133.jpeg"/><Relationship Id="rId4" Type="http://schemas.openxmlformats.org/officeDocument/2006/relationships/image" Target="../media/image132.png"/></Relationships>
</file>

<file path=ppt/slides/_rels/slide114.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hyperlink" Target="http://www.youtube.com/watch?v=Wg2EpbDSbKM" TargetMode="Externa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109.xml"/><Relationship Id="rId1" Type="http://schemas.openxmlformats.org/officeDocument/2006/relationships/slideLayout" Target="../slideLayouts/slideLayout2.xml"/><Relationship Id="rId5" Type="http://schemas.openxmlformats.org/officeDocument/2006/relationships/image" Target="../media/image143.jpeg"/><Relationship Id="rId4" Type="http://schemas.openxmlformats.org/officeDocument/2006/relationships/image" Target="../media/image142.jpeg"/></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120.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111.xml"/><Relationship Id="rId1" Type="http://schemas.openxmlformats.org/officeDocument/2006/relationships/slideLayout" Target="../slideLayouts/slideLayout2.xml"/><Relationship Id="rId4" Type="http://schemas.openxmlformats.org/officeDocument/2006/relationships/image" Target="../media/image146.png"/></Relationships>
</file>

<file path=ppt/slides/_rels/slide122.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18.jpeg"/></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jpeg"/></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2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43.jpeg"/><Relationship Id="rId4" Type="http://schemas.openxmlformats.org/officeDocument/2006/relationships/image" Target="../media/image42.jpeg"/></Relationships>
</file>

<file path=ppt/slides/_rels/slide3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3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50.jpeg"/><Relationship Id="rId5" Type="http://schemas.openxmlformats.org/officeDocument/2006/relationships/image" Target="../media/image49.png"/><Relationship Id="rId4" Type="http://schemas.openxmlformats.org/officeDocument/2006/relationships/hyperlink" Target="https://www.theatlantic.com/technology/archive/2011/09/it-wasnt-just-neanderthals-ancient-humans-had-sex-other-hominids/338117/" TargetMode="External"/></Relationships>
</file>

<file path=ppt/slides/_rels/slide41.xml.rels><?xml version="1.0" encoding="UTF-8" standalone="yes"?>
<Relationships xmlns="http://schemas.openxmlformats.org/package/2006/relationships"><Relationship Id="rId3" Type="http://schemas.openxmlformats.org/officeDocument/2006/relationships/hyperlink" Target="http://sciencenordic.com/grizzly-polar-bear-hybrids-spotted-canadian-arctic" TargetMode="External"/><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51.jpeg"/></Relationships>
</file>

<file path=ppt/slides/_rels/slide4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4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5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hyperlink" Target="https://www.youtube.com/watch?v=r1RZu58DqS8" TargetMode="Externa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openxmlformats.org/officeDocument/2006/relationships/image" Target="../media/image80.png"/></Relationships>
</file>

<file path=ppt/slides/_rels/slide6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70.xml"/><Relationship Id="rId1" Type="http://schemas.openxmlformats.org/officeDocument/2006/relationships/slideLayout" Target="../slideLayouts/slideLayout7.xml"/><Relationship Id="rId5" Type="http://schemas.openxmlformats.org/officeDocument/2006/relationships/image" Target="../media/image89.png"/><Relationship Id="rId4" Type="http://schemas.openxmlformats.org/officeDocument/2006/relationships/image" Target="../media/image88.jpeg"/></Relationships>
</file>

<file path=ppt/slides/_rels/slide76.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72.xml"/><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74.xml"/><Relationship Id="rId1" Type="http://schemas.openxmlformats.org/officeDocument/2006/relationships/slideLayout" Target="../slideLayouts/slideLayout2.xml"/><Relationship Id="rId4" Type="http://schemas.openxmlformats.org/officeDocument/2006/relationships/image" Target="../media/image95.jpeg"/></Relationships>
</file>

<file path=ppt/slides/_rels/slide81.xml.rels><?xml version="1.0" encoding="UTF-8" standalone="yes"?>
<Relationships xmlns="http://schemas.openxmlformats.org/package/2006/relationships"><Relationship Id="rId3" Type="http://schemas.openxmlformats.org/officeDocument/2006/relationships/hyperlink" Target="https://www.ucdavis.edu/curiosity/news/personality-matters-even-squirrels-0" TargetMode="External"/><Relationship Id="rId2" Type="http://schemas.openxmlformats.org/officeDocument/2006/relationships/notesSlide" Target="../notesSlides/notesSlide75.xml"/><Relationship Id="rId1" Type="http://schemas.openxmlformats.org/officeDocument/2006/relationships/slideLayout" Target="../slideLayouts/slideLayout2.xml"/><Relationship Id="rId4" Type="http://schemas.openxmlformats.org/officeDocument/2006/relationships/image" Target="../media/image96.png"/></Relationships>
</file>

<file path=ppt/slides/_rels/slide82.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101.jp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80.xml"/><Relationship Id="rId1" Type="http://schemas.openxmlformats.org/officeDocument/2006/relationships/slideLayout" Target="../slideLayouts/slideLayout2.xml"/><Relationship Id="rId5" Type="http://schemas.openxmlformats.org/officeDocument/2006/relationships/image" Target="../media/image104.jpeg"/><Relationship Id="rId4" Type="http://schemas.openxmlformats.org/officeDocument/2006/relationships/image" Target="../media/image103.jpeg"/></Relationships>
</file>

<file path=ppt/slides/_rels/slide88.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82.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87.xml"/><Relationship Id="rId1" Type="http://schemas.openxmlformats.org/officeDocument/2006/relationships/slideLayout" Target="../slideLayouts/slideLayout2.xml"/><Relationship Id="rId4" Type="http://schemas.openxmlformats.org/officeDocument/2006/relationships/image" Target="../media/image111.jpeg"/></Relationships>
</file>

<file path=ppt/slides/_rels/slide95.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89.xml"/><Relationship Id="rId1" Type="http://schemas.openxmlformats.org/officeDocument/2006/relationships/slideLayout" Target="../slideLayouts/slideLayout2.xml"/><Relationship Id="rId4" Type="http://schemas.openxmlformats.org/officeDocument/2006/relationships/image" Target="../media/image114.jpeg"/></Relationships>
</file>

<file path=ppt/slides/_rels/slide97.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90.xml"/><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816975E0-859F-AC21-38DF-CE3D62FD34E0}"/>
              </a:ext>
            </a:extLst>
          </p:cNvPr>
          <p:cNvSpPr>
            <a:spLocks noGrp="1" noChangeArrowheads="1"/>
          </p:cNvSpPr>
          <p:nvPr>
            <p:ph type="ctrTitle"/>
          </p:nvPr>
        </p:nvSpPr>
        <p:spPr>
          <a:xfrm>
            <a:off x="2209800" y="1074738"/>
            <a:ext cx="7772400" cy="1470025"/>
          </a:xfrm>
        </p:spPr>
        <p:txBody>
          <a:bodyPr/>
          <a:lstStyle/>
          <a:p>
            <a:pPr eaLnBrk="1" hangingPunct="1"/>
            <a:r>
              <a:rPr lang="en-US" altLang="en-US" dirty="0"/>
              <a:t>1. Introduction</a:t>
            </a:r>
          </a:p>
        </p:txBody>
      </p:sp>
      <p:sp>
        <p:nvSpPr>
          <p:cNvPr id="17411" name="Rectangle 3">
            <a:extLst>
              <a:ext uri="{FF2B5EF4-FFF2-40B4-BE49-F238E27FC236}">
                <a16:creationId xmlns:a16="http://schemas.microsoft.com/office/drawing/2014/main" id="{4A54B15E-D10A-7C78-C144-4F2082BFBDE7}"/>
              </a:ext>
            </a:extLst>
          </p:cNvPr>
          <p:cNvSpPr>
            <a:spLocks noGrp="1" noChangeArrowheads="1"/>
          </p:cNvSpPr>
          <p:nvPr>
            <p:ph type="subTitle" idx="1"/>
          </p:nvPr>
        </p:nvSpPr>
        <p:spPr>
          <a:xfrm>
            <a:off x="2941638" y="2543175"/>
            <a:ext cx="6400800" cy="1752600"/>
          </a:xfrm>
        </p:spPr>
        <p:txBody>
          <a:bodyPr/>
          <a:lstStyle/>
          <a:p>
            <a:pPr eaLnBrk="1" hangingPunct="1">
              <a:lnSpc>
                <a:spcPct val="90000"/>
              </a:lnSpc>
            </a:pPr>
            <a:r>
              <a:rPr lang="en-US" altLang="en-US" sz="2800" dirty="0">
                <a:latin typeface="Calibri" panose="020F0502020204030204" pitchFamily="34" charset="0"/>
                <a:cs typeface="Calibri" panose="020F0502020204030204" pitchFamily="34" charset="0"/>
              </a:rPr>
              <a:t>Biogeography is the study of the temporal and spatial </a:t>
            </a:r>
            <a:r>
              <a:rPr lang="en-US" altLang="en-US" sz="2800" b="1" dirty="0">
                <a:latin typeface="Calibri" panose="020F0502020204030204" pitchFamily="34" charset="0"/>
                <a:cs typeface="Calibri" panose="020F0502020204030204" pitchFamily="34" charset="0"/>
              </a:rPr>
              <a:t>patterns</a:t>
            </a:r>
            <a:r>
              <a:rPr lang="en-US" altLang="en-US" sz="2800" dirty="0">
                <a:latin typeface="Calibri" panose="020F0502020204030204" pitchFamily="34" charset="0"/>
                <a:cs typeface="Calibri" panose="020F0502020204030204" pitchFamily="34" charset="0"/>
              </a:rPr>
              <a:t> of past and present organisms </a:t>
            </a:r>
            <a:r>
              <a:rPr lang="en-US" altLang="en-US" sz="2800" b="1" dirty="0">
                <a:latin typeface="Calibri" panose="020F0502020204030204" pitchFamily="34" charset="0"/>
                <a:cs typeface="Calibri" panose="020F0502020204030204" pitchFamily="34" charset="0"/>
              </a:rPr>
              <a:t>and</a:t>
            </a:r>
            <a:r>
              <a:rPr lang="en-US" altLang="en-US" sz="2800" dirty="0">
                <a:latin typeface="Calibri" panose="020F0502020204030204" pitchFamily="34" charset="0"/>
                <a:cs typeface="Calibri" panose="020F0502020204030204" pitchFamily="34" charset="0"/>
              </a:rPr>
              <a:t> the derivation and comprehension of </a:t>
            </a:r>
            <a:r>
              <a:rPr lang="en-US" altLang="en-US" sz="2800" b="1" dirty="0">
                <a:latin typeface="Calibri" panose="020F0502020204030204" pitchFamily="34" charset="0"/>
                <a:cs typeface="Calibri" panose="020F0502020204030204" pitchFamily="34" charset="0"/>
              </a:rPr>
              <a:t>processes</a:t>
            </a:r>
            <a:r>
              <a:rPr lang="en-US" altLang="en-US" sz="2800" dirty="0">
                <a:latin typeface="Calibri" panose="020F0502020204030204" pitchFamily="34" charset="0"/>
                <a:cs typeface="Calibri" panose="020F0502020204030204" pitchFamily="34" charset="0"/>
              </a:rPr>
              <a:t> that generated these patterns.</a:t>
            </a:r>
          </a:p>
          <a:p>
            <a:pPr eaLnBrk="1" hangingPunct="1">
              <a:lnSpc>
                <a:spcPct val="90000"/>
              </a:lnSpc>
            </a:pPr>
            <a:endParaRPr lang="en-US" altLang="en-US" sz="2800" dirty="0">
              <a:latin typeface="Calibri" panose="020F0502020204030204" pitchFamily="34" charset="0"/>
              <a:cs typeface="Calibri" panose="020F0502020204030204" pitchFamily="34" charset="0"/>
            </a:endParaRPr>
          </a:p>
          <a:p>
            <a:pPr eaLnBrk="1" hangingPunct="1">
              <a:lnSpc>
                <a:spcPct val="90000"/>
              </a:lnSpc>
            </a:pPr>
            <a:endParaRPr lang="en-US" altLang="en-US" sz="28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a:extLst>
              <a:ext uri="{FF2B5EF4-FFF2-40B4-BE49-F238E27FC236}">
                <a16:creationId xmlns:a16="http://schemas.microsoft.com/office/drawing/2014/main" id="{72855E5D-0EF2-1D72-35F7-8B423722A15A}"/>
              </a:ext>
            </a:extLst>
          </p:cNvPr>
          <p:cNvSpPr>
            <a:spLocks noGrp="1" noChangeArrowheads="1"/>
          </p:cNvSpPr>
          <p:nvPr>
            <p:ph type="title"/>
          </p:nvPr>
        </p:nvSpPr>
        <p:spPr/>
        <p:txBody>
          <a:bodyPr/>
          <a:lstStyle/>
          <a:p>
            <a:r>
              <a:rPr lang="en-US" altLang="en-US" dirty="0"/>
              <a:t>Long-term variations in Earth-Sun geometry</a:t>
            </a:r>
          </a:p>
        </p:txBody>
      </p:sp>
      <p:sp>
        <p:nvSpPr>
          <p:cNvPr id="19459" name="Rectangle 3">
            <a:extLst>
              <a:ext uri="{FF2B5EF4-FFF2-40B4-BE49-F238E27FC236}">
                <a16:creationId xmlns:a16="http://schemas.microsoft.com/office/drawing/2014/main" id="{0A6B15C8-4703-1856-ED28-F64AE7E3F61E}"/>
              </a:ext>
            </a:extLst>
          </p:cNvPr>
          <p:cNvSpPr>
            <a:spLocks noGrp="1" noChangeArrowheads="1"/>
          </p:cNvSpPr>
          <p:nvPr>
            <p:ph type="body" idx="1"/>
          </p:nvPr>
        </p:nvSpPr>
        <p:spPr>
          <a:xfrm>
            <a:off x="609600" y="1719263"/>
            <a:ext cx="10972800" cy="4525962"/>
          </a:xfrm>
        </p:spPr>
        <p:txBody>
          <a:bodyPr/>
          <a:lstStyle/>
          <a:p>
            <a:pPr>
              <a:defRPr/>
            </a:pPr>
            <a:r>
              <a:rPr lang="en-US" altLang="en-US" dirty="0"/>
              <a:t>Contribute to alternating climates that shape the distribution of organisms over longer time scales:</a:t>
            </a:r>
          </a:p>
          <a:p>
            <a:pPr lvl="1">
              <a:defRPr/>
            </a:pPr>
            <a:r>
              <a:rPr lang="en-US" altLang="en-US" dirty="0">
                <a:solidFill>
                  <a:srgbClr val="FF0000"/>
                </a:solidFill>
              </a:rPr>
              <a:t>Interglacial</a:t>
            </a:r>
            <a:r>
              <a:rPr lang="en-US" altLang="en-US" dirty="0"/>
              <a:t> (warm)</a:t>
            </a:r>
          </a:p>
          <a:p>
            <a:pPr lvl="1">
              <a:defRPr/>
            </a:pPr>
            <a:r>
              <a:rPr lang="en-US" altLang="en-US" dirty="0">
                <a:solidFill>
                  <a:srgbClr val="FF0000"/>
                </a:solidFill>
              </a:rPr>
              <a:t>Glacial</a:t>
            </a:r>
            <a:r>
              <a:rPr lang="en-US" altLang="en-US" dirty="0"/>
              <a:t> (cold)</a:t>
            </a:r>
          </a:p>
          <a:p>
            <a:pPr>
              <a:defRPr/>
            </a:pPr>
            <a:r>
              <a:rPr lang="en-US" altLang="en-US" dirty="0"/>
              <a:t>Have profound effects on sea level and active dispersal of organisms around planet</a:t>
            </a:r>
          </a:p>
          <a:p>
            <a:pPr>
              <a:defRPr/>
            </a:pPr>
            <a:r>
              <a:rPr lang="en-US" altLang="en-US" dirty="0"/>
              <a:t>The Pleistocene was not an “Ice Age”, but a two million year period of oscillating warm and cold climates.</a:t>
            </a:r>
          </a:p>
          <a:p>
            <a:pPr marL="457200" lvl="1" indent="0">
              <a:buFontTx/>
              <a:buNone/>
              <a:defRPr/>
            </a:pPr>
            <a:endParaRPr lang="en-US" altLang="en-US" dirty="0"/>
          </a:p>
          <a:p>
            <a:pPr lvl="1">
              <a:defRPr/>
            </a:pPr>
            <a:endParaRPr lang="en-US" altLang="en-US" dirty="0"/>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9618" name="Picture 2" descr="http://www.goldridge08.com/biomes/maplrg4.jpg">
            <a:extLst>
              <a:ext uri="{FF2B5EF4-FFF2-40B4-BE49-F238E27FC236}">
                <a16:creationId xmlns:a16="http://schemas.microsoft.com/office/drawing/2014/main" id="{AA4C5A67-6ED4-8C04-D2F7-92424DE10436}"/>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187355" y="-433597"/>
            <a:ext cx="9376770" cy="7114745"/>
          </a:xfrm>
        </p:spPr>
      </p:pic>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Title 1">
            <a:extLst>
              <a:ext uri="{FF2B5EF4-FFF2-40B4-BE49-F238E27FC236}">
                <a16:creationId xmlns:a16="http://schemas.microsoft.com/office/drawing/2014/main" id="{0BCF844A-E99D-DAA9-12D8-F76290A3B71E}"/>
              </a:ext>
            </a:extLst>
          </p:cNvPr>
          <p:cNvSpPr>
            <a:spLocks noGrp="1" noChangeArrowheads="1"/>
          </p:cNvSpPr>
          <p:nvPr>
            <p:ph type="title"/>
          </p:nvPr>
        </p:nvSpPr>
        <p:spPr/>
        <p:txBody>
          <a:bodyPr/>
          <a:lstStyle/>
          <a:p>
            <a:r>
              <a:rPr lang="en-US" altLang="en-US"/>
              <a:t>Biogeographic realms</a:t>
            </a:r>
          </a:p>
        </p:txBody>
      </p:sp>
      <p:pic>
        <p:nvPicPr>
          <p:cNvPr id="241667" name="Picture 4">
            <a:extLst>
              <a:ext uri="{FF2B5EF4-FFF2-40B4-BE49-F238E27FC236}">
                <a16:creationId xmlns:a16="http://schemas.microsoft.com/office/drawing/2014/main" id="{EE7892C3-DDC0-FFC3-9DEA-AD7314A7D3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19313" y="1736725"/>
            <a:ext cx="8221662" cy="448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2">
            <a:extLst>
              <a:ext uri="{FF2B5EF4-FFF2-40B4-BE49-F238E27FC236}">
                <a16:creationId xmlns:a16="http://schemas.microsoft.com/office/drawing/2014/main" id="{1EF8240E-921F-26C1-08F0-A039E29A4444}"/>
              </a:ext>
            </a:extLst>
          </p:cNvPr>
          <p:cNvSpPr>
            <a:spLocks noGrp="1" noChangeArrowheads="1"/>
          </p:cNvSpPr>
          <p:nvPr>
            <p:ph type="title"/>
          </p:nvPr>
        </p:nvSpPr>
        <p:spPr>
          <a:xfrm>
            <a:off x="1981200" y="0"/>
            <a:ext cx="8229600" cy="1844675"/>
          </a:xfrm>
        </p:spPr>
        <p:txBody>
          <a:bodyPr/>
          <a:lstStyle/>
          <a:p>
            <a:pPr eaLnBrk="1" hangingPunct="1"/>
            <a:r>
              <a:rPr lang="en-US" altLang="en-US" sz="3600"/>
              <a:t>4 (non-exclusive) processes and conditions underlie biogeographic patterns</a:t>
            </a:r>
          </a:p>
        </p:txBody>
      </p:sp>
      <p:pic>
        <p:nvPicPr>
          <p:cNvPr id="243715" name="Picture 4" descr="new-1">
            <a:extLst>
              <a:ext uri="{FF2B5EF4-FFF2-40B4-BE49-F238E27FC236}">
                <a16:creationId xmlns:a16="http://schemas.microsoft.com/office/drawing/2014/main" id="{BA2D13A8-56C4-270D-7848-9B46A1078E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65475" y="1908175"/>
            <a:ext cx="5927725" cy="494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62" name="Picture 4" descr="new-1">
            <a:extLst>
              <a:ext uri="{FF2B5EF4-FFF2-40B4-BE49-F238E27FC236}">
                <a16:creationId xmlns:a16="http://schemas.microsoft.com/office/drawing/2014/main" id="{8A3C9A16-4061-71EE-4880-E449EC5D74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55563"/>
            <a:ext cx="8077200" cy="6745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Rectangle 2">
            <a:extLst>
              <a:ext uri="{FF2B5EF4-FFF2-40B4-BE49-F238E27FC236}">
                <a16:creationId xmlns:a16="http://schemas.microsoft.com/office/drawing/2014/main" id="{733FAD99-14BE-1EE6-5FCF-A0624F676ED3}"/>
              </a:ext>
            </a:extLst>
          </p:cNvPr>
          <p:cNvSpPr>
            <a:spLocks noGrp="1" noChangeArrowheads="1"/>
          </p:cNvSpPr>
          <p:nvPr>
            <p:ph type="title"/>
          </p:nvPr>
        </p:nvSpPr>
        <p:spPr/>
        <p:txBody>
          <a:bodyPr/>
          <a:lstStyle/>
          <a:p>
            <a:pPr eaLnBrk="1" hangingPunct="1"/>
            <a:r>
              <a:rPr lang="en-US" altLang="en-US" sz="4000"/>
              <a:t>Processes/conditions in the physical environment</a:t>
            </a:r>
            <a:endParaRPr lang="en-US" altLang="en-US" sz="4000">
              <a:solidFill>
                <a:schemeClr val="accent2"/>
              </a:solidFill>
            </a:endParaRPr>
          </a:p>
        </p:txBody>
      </p:sp>
      <p:pic>
        <p:nvPicPr>
          <p:cNvPr id="247811" name="Picture 4" descr="biome_map">
            <a:extLst>
              <a:ext uri="{FF2B5EF4-FFF2-40B4-BE49-F238E27FC236}">
                <a16:creationId xmlns:a16="http://schemas.microsoft.com/office/drawing/2014/main" id="{73DBC81C-DFC2-989D-251B-AAC2890A12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79675" y="1177925"/>
            <a:ext cx="7145338" cy="542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Rectangle 2">
            <a:extLst>
              <a:ext uri="{FF2B5EF4-FFF2-40B4-BE49-F238E27FC236}">
                <a16:creationId xmlns:a16="http://schemas.microsoft.com/office/drawing/2014/main" id="{C557D813-5BB5-E188-890A-4530948FD930}"/>
              </a:ext>
            </a:extLst>
          </p:cNvPr>
          <p:cNvSpPr>
            <a:spLocks noGrp="1" noChangeArrowheads="1"/>
          </p:cNvSpPr>
          <p:nvPr>
            <p:ph type="title"/>
          </p:nvPr>
        </p:nvSpPr>
        <p:spPr/>
        <p:txBody>
          <a:bodyPr/>
          <a:lstStyle/>
          <a:p>
            <a:pPr eaLnBrk="1" hangingPunct="1"/>
            <a:r>
              <a:rPr lang="en-US" altLang="en-US" sz="4000"/>
              <a:t>Processes internal to the organism</a:t>
            </a:r>
          </a:p>
        </p:txBody>
      </p:sp>
      <p:pic>
        <p:nvPicPr>
          <p:cNvPr id="249859" name="Picture 4" descr="cichlids">
            <a:extLst>
              <a:ext uri="{FF2B5EF4-FFF2-40B4-BE49-F238E27FC236}">
                <a16:creationId xmlns:a16="http://schemas.microsoft.com/office/drawing/2014/main" id="{C23B0039-079D-A5C4-3FAC-0F6D0D0EAACE}"/>
              </a:ext>
            </a:extLst>
          </p:cNvPr>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3251200" y="1330325"/>
            <a:ext cx="5689600" cy="5391150"/>
          </a:xfrm>
        </p:spPr>
      </p:pic>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Rectangle 2">
            <a:extLst>
              <a:ext uri="{FF2B5EF4-FFF2-40B4-BE49-F238E27FC236}">
                <a16:creationId xmlns:a16="http://schemas.microsoft.com/office/drawing/2014/main" id="{4E754F0A-C65B-F964-AD41-7D7A023F0095}"/>
              </a:ext>
            </a:extLst>
          </p:cNvPr>
          <p:cNvSpPr>
            <a:spLocks noGrp="1" noChangeArrowheads="1"/>
          </p:cNvSpPr>
          <p:nvPr>
            <p:ph type="title"/>
          </p:nvPr>
        </p:nvSpPr>
        <p:spPr>
          <a:xfrm>
            <a:off x="2043113" y="0"/>
            <a:ext cx="8229600" cy="1143000"/>
          </a:xfrm>
        </p:spPr>
        <p:txBody>
          <a:bodyPr/>
          <a:lstStyle/>
          <a:p>
            <a:pPr eaLnBrk="1" hangingPunct="1"/>
            <a:r>
              <a:rPr lang="en-US" altLang="en-US" sz="4000"/>
              <a:t>Biotic interactions</a:t>
            </a:r>
          </a:p>
        </p:txBody>
      </p:sp>
      <p:pic>
        <p:nvPicPr>
          <p:cNvPr id="251907" name="Picture 4" descr="C:\Users\JAS\Desktop\2179168298_19e5c28e57.jpg">
            <a:extLst>
              <a:ext uri="{FF2B5EF4-FFF2-40B4-BE49-F238E27FC236}">
                <a16:creationId xmlns:a16="http://schemas.microsoft.com/office/drawing/2014/main" id="{4588AB76-F355-5E05-DA90-555BDB1389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990600"/>
            <a:ext cx="8518525" cy="567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Rectangle 2">
            <a:extLst>
              <a:ext uri="{FF2B5EF4-FFF2-40B4-BE49-F238E27FC236}">
                <a16:creationId xmlns:a16="http://schemas.microsoft.com/office/drawing/2014/main" id="{9891AF5C-B9EC-F867-9776-2184C15F016E}"/>
              </a:ext>
            </a:extLst>
          </p:cNvPr>
          <p:cNvSpPr>
            <a:spLocks noGrp="1" noChangeArrowheads="1"/>
          </p:cNvSpPr>
          <p:nvPr>
            <p:ph type="title"/>
          </p:nvPr>
        </p:nvSpPr>
        <p:spPr>
          <a:xfrm>
            <a:off x="2043113" y="0"/>
            <a:ext cx="8229600" cy="1143000"/>
          </a:xfrm>
        </p:spPr>
        <p:txBody>
          <a:bodyPr/>
          <a:lstStyle/>
          <a:p>
            <a:pPr eaLnBrk="1" hangingPunct="1"/>
            <a:r>
              <a:rPr lang="en-US" altLang="en-US" sz="4000"/>
              <a:t>History</a:t>
            </a:r>
          </a:p>
        </p:txBody>
      </p:sp>
      <p:pic>
        <p:nvPicPr>
          <p:cNvPr id="253955" name="Picture 2" descr="C:\Documents and Settings\tony\Desktop\2715093.jpg">
            <a:extLst>
              <a:ext uri="{FF2B5EF4-FFF2-40B4-BE49-F238E27FC236}">
                <a16:creationId xmlns:a16="http://schemas.microsoft.com/office/drawing/2014/main" id="{A3F182D1-06B1-1A7A-A0D4-2B9FC8390A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4038" y="1020763"/>
            <a:ext cx="8420100" cy="561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02" name="Picture 2">
            <a:extLst>
              <a:ext uri="{FF2B5EF4-FFF2-40B4-BE49-F238E27FC236}">
                <a16:creationId xmlns:a16="http://schemas.microsoft.com/office/drawing/2014/main" id="{0480A0AC-27A9-6C3A-455F-E661DE0D03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0788" y="-217488"/>
            <a:ext cx="9467850" cy="7693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8051" name="Content Placeholder 7">
            <a:extLst>
              <a:ext uri="{FF2B5EF4-FFF2-40B4-BE49-F238E27FC236}">
                <a16:creationId xmlns:a16="http://schemas.microsoft.com/office/drawing/2014/main" id="{535E4883-BBDA-FCA5-7E8D-A1327D3A8FC0}"/>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3611563" y="0"/>
            <a:ext cx="5191125" cy="7005638"/>
          </a:xfr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5" descr="Ice_Age_Temperature">
            <a:extLst>
              <a:ext uri="{FF2B5EF4-FFF2-40B4-BE49-F238E27FC236}">
                <a16:creationId xmlns:a16="http://schemas.microsoft.com/office/drawing/2014/main" id="{9E615BCC-9C58-BC5B-B51A-50FE680114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7791" b="33835"/>
          <a:stretch>
            <a:fillRect/>
          </a:stretch>
        </p:blipFill>
        <p:spPr bwMode="auto">
          <a:xfrm>
            <a:off x="1981200" y="1824038"/>
            <a:ext cx="8229600" cy="320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1" name="Title 1">
            <a:extLst>
              <a:ext uri="{FF2B5EF4-FFF2-40B4-BE49-F238E27FC236}">
                <a16:creationId xmlns:a16="http://schemas.microsoft.com/office/drawing/2014/main" id="{73892712-BE0C-5213-B52B-7DC003E6AE54}"/>
              </a:ext>
            </a:extLst>
          </p:cNvPr>
          <p:cNvSpPr>
            <a:spLocks noGrp="1" noChangeArrowheads="1"/>
          </p:cNvSpPr>
          <p:nvPr>
            <p:ph type="title" idx="4294967295"/>
          </p:nvPr>
        </p:nvSpPr>
        <p:spPr/>
        <p:txBody>
          <a:bodyPr/>
          <a:lstStyle/>
          <a:p>
            <a:r>
              <a:rPr lang="en-US" altLang="en-US" dirty="0"/>
              <a:t>Interglacial and glacial periods</a:t>
            </a:r>
          </a:p>
        </p:txBody>
      </p:sp>
      <p:pic>
        <p:nvPicPr>
          <p:cNvPr id="37892" name="Picture 5" descr="Ice_Age_Temperature">
            <a:extLst>
              <a:ext uri="{FF2B5EF4-FFF2-40B4-BE49-F238E27FC236}">
                <a16:creationId xmlns:a16="http://schemas.microsoft.com/office/drawing/2014/main" id="{4FFD0FB9-8E69-DB81-B3EA-8A88433F45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86951"/>
          <a:stretch>
            <a:fillRect/>
          </a:stretch>
        </p:blipFill>
        <p:spPr bwMode="auto">
          <a:xfrm>
            <a:off x="1966913" y="5045075"/>
            <a:ext cx="8229600"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4B51711E-7CF9-4946-D138-66137DC7A574}"/>
              </a:ext>
            </a:extLst>
          </p:cNvPr>
          <p:cNvSpPr/>
          <p:nvPr/>
        </p:nvSpPr>
        <p:spPr>
          <a:xfrm>
            <a:off x="1966913" y="4854575"/>
            <a:ext cx="652462"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6" name="Rectangle 5">
            <a:extLst>
              <a:ext uri="{FF2B5EF4-FFF2-40B4-BE49-F238E27FC236}">
                <a16:creationId xmlns:a16="http://schemas.microsoft.com/office/drawing/2014/main" id="{73B0356F-6A7F-0631-A097-21E889D94822}"/>
              </a:ext>
            </a:extLst>
          </p:cNvPr>
          <p:cNvSpPr/>
          <p:nvPr/>
        </p:nvSpPr>
        <p:spPr>
          <a:xfrm>
            <a:off x="8991600" y="4191000"/>
            <a:ext cx="9144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0098" name="Picture 2">
            <a:extLst>
              <a:ext uri="{FF2B5EF4-FFF2-40B4-BE49-F238E27FC236}">
                <a16:creationId xmlns:a16="http://schemas.microsoft.com/office/drawing/2014/main" id="{E6E1077A-C6C8-1DB6-B4B3-72FE5177E7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8577" t="4758"/>
          <a:stretch>
            <a:fillRect/>
          </a:stretch>
        </p:blipFill>
        <p:spPr bwMode="auto">
          <a:xfrm>
            <a:off x="2476500" y="836613"/>
            <a:ext cx="7545388" cy="5053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0099" name="TextBox 2">
            <a:extLst>
              <a:ext uri="{FF2B5EF4-FFF2-40B4-BE49-F238E27FC236}">
                <a16:creationId xmlns:a16="http://schemas.microsoft.com/office/drawing/2014/main" id="{C57590CB-9D7A-72FB-23C8-F9423F81EB43}"/>
              </a:ext>
            </a:extLst>
          </p:cNvPr>
          <p:cNvSpPr txBox="1">
            <a:spLocks noChangeArrowheads="1"/>
          </p:cNvSpPr>
          <p:nvPr/>
        </p:nvSpPr>
        <p:spPr bwMode="auto">
          <a:xfrm>
            <a:off x="1806575" y="6207125"/>
            <a:ext cx="69643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a:t>Colors indicate distance to nearest road in meters</a:t>
            </a:r>
          </a:p>
        </p:txBody>
      </p:sp>
      <p:sp>
        <p:nvSpPr>
          <p:cNvPr id="260100" name="Rectangle 2">
            <a:extLst>
              <a:ext uri="{FF2B5EF4-FFF2-40B4-BE49-F238E27FC236}">
                <a16:creationId xmlns:a16="http://schemas.microsoft.com/office/drawing/2014/main" id="{0B9F866E-CF80-EBA8-6DE4-F11F294D2D42}"/>
              </a:ext>
            </a:extLst>
          </p:cNvPr>
          <p:cNvSpPr>
            <a:spLocks noGrp="1" noChangeArrowheads="1"/>
          </p:cNvSpPr>
          <p:nvPr>
            <p:ph type="title"/>
          </p:nvPr>
        </p:nvSpPr>
        <p:spPr>
          <a:xfrm>
            <a:off x="2043113" y="0"/>
            <a:ext cx="8229600" cy="1143000"/>
          </a:xfrm>
        </p:spPr>
        <p:txBody>
          <a:bodyPr/>
          <a:lstStyle/>
          <a:p>
            <a:pPr eaLnBrk="1" hangingPunct="1"/>
            <a:r>
              <a:rPr lang="en-US" altLang="en-US" sz="4000"/>
              <a:t>History inclusive of human impacts</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2">
            <a:extLst>
              <a:ext uri="{FF2B5EF4-FFF2-40B4-BE49-F238E27FC236}">
                <a16:creationId xmlns:a16="http://schemas.microsoft.com/office/drawing/2014/main" id="{42749985-7831-EA6B-5D34-EF01913304DC}"/>
              </a:ext>
            </a:extLst>
          </p:cNvPr>
          <p:cNvSpPr>
            <a:spLocks noGrp="1" noChangeArrowheads="1"/>
          </p:cNvSpPr>
          <p:nvPr>
            <p:ph type="title"/>
          </p:nvPr>
        </p:nvSpPr>
        <p:spPr>
          <a:xfrm>
            <a:off x="1981200" y="274638"/>
            <a:ext cx="8229600" cy="1465262"/>
          </a:xfrm>
        </p:spPr>
        <p:txBody>
          <a:bodyPr/>
          <a:lstStyle/>
          <a:p>
            <a:pPr eaLnBrk="1" hangingPunct="1"/>
            <a:r>
              <a:rPr lang="en-US" altLang="en-US" sz="4000"/>
              <a:t>Methods to investigate pattern and process in ecological biogeography</a:t>
            </a:r>
          </a:p>
        </p:txBody>
      </p:sp>
      <p:sp>
        <p:nvSpPr>
          <p:cNvPr id="261123" name="Rectangle 3">
            <a:extLst>
              <a:ext uri="{FF2B5EF4-FFF2-40B4-BE49-F238E27FC236}">
                <a16:creationId xmlns:a16="http://schemas.microsoft.com/office/drawing/2014/main" id="{DA8044D9-1C8B-2BCA-45E6-363BD0E637B2}"/>
              </a:ext>
            </a:extLst>
          </p:cNvPr>
          <p:cNvSpPr>
            <a:spLocks noGrp="1" noChangeArrowheads="1"/>
          </p:cNvSpPr>
          <p:nvPr>
            <p:ph type="body" idx="1"/>
          </p:nvPr>
        </p:nvSpPr>
        <p:spPr>
          <a:xfrm>
            <a:off x="254000" y="1898650"/>
            <a:ext cx="5254625" cy="3968750"/>
          </a:xfrm>
        </p:spPr>
        <p:txBody>
          <a:bodyPr/>
          <a:lstStyle/>
          <a:p>
            <a:pPr eaLnBrk="1" hangingPunct="1">
              <a:lnSpc>
                <a:spcPct val="90000"/>
              </a:lnSpc>
            </a:pPr>
            <a:r>
              <a:rPr lang="en-US" altLang="en-US" sz="2800" dirty="0"/>
              <a:t>Experimental approaches</a:t>
            </a:r>
          </a:p>
          <a:p>
            <a:pPr lvl="1" eaLnBrk="1" hangingPunct="1">
              <a:lnSpc>
                <a:spcPct val="90000"/>
              </a:lnSpc>
            </a:pPr>
            <a:r>
              <a:rPr lang="en-US" altLang="en-US" sz="2400" dirty="0"/>
              <a:t>Field manipulation experiments</a:t>
            </a:r>
          </a:p>
          <a:p>
            <a:pPr lvl="1" eaLnBrk="1" hangingPunct="1">
              <a:lnSpc>
                <a:spcPct val="90000"/>
              </a:lnSpc>
            </a:pPr>
            <a:r>
              <a:rPr lang="en-US" altLang="en-US" sz="2400" dirty="0"/>
              <a:t>Controlled plots</a:t>
            </a:r>
          </a:p>
          <a:p>
            <a:pPr lvl="1" eaLnBrk="1" hangingPunct="1">
              <a:lnSpc>
                <a:spcPct val="90000"/>
              </a:lnSpc>
            </a:pPr>
            <a:r>
              <a:rPr lang="en-US" altLang="en-US" sz="2400" dirty="0"/>
              <a:t>Microcosms </a:t>
            </a:r>
          </a:p>
          <a:p>
            <a:pPr lvl="1" eaLnBrk="1" hangingPunct="1">
              <a:lnSpc>
                <a:spcPct val="90000"/>
              </a:lnSpc>
            </a:pPr>
            <a:r>
              <a:rPr lang="en-US" altLang="en-US" sz="2400" dirty="0"/>
              <a:t>Mesocosms</a:t>
            </a:r>
          </a:p>
          <a:p>
            <a:pPr lvl="1" eaLnBrk="1" hangingPunct="1">
              <a:lnSpc>
                <a:spcPct val="90000"/>
              </a:lnSpc>
            </a:pPr>
            <a:r>
              <a:rPr lang="en-US" altLang="en-US" sz="2400" dirty="0"/>
              <a:t>Simulations </a:t>
            </a:r>
          </a:p>
          <a:p>
            <a:pPr lvl="1" eaLnBrk="1" hangingPunct="1">
              <a:lnSpc>
                <a:spcPct val="90000"/>
              </a:lnSpc>
            </a:pPr>
            <a:r>
              <a:rPr lang="en-US" altLang="en-US" sz="2400" dirty="0"/>
              <a:t>Modeling</a:t>
            </a:r>
          </a:p>
        </p:txBody>
      </p:sp>
      <p:pic>
        <p:nvPicPr>
          <p:cNvPr id="261125" name="Content Placeholder 4">
            <a:extLst>
              <a:ext uri="{FF2B5EF4-FFF2-40B4-BE49-F238E27FC236}">
                <a16:creationId xmlns:a16="http://schemas.microsoft.com/office/drawing/2014/main" id="{2068CABF-ED99-F595-B547-3B5A5E24BCF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60963" y="1898650"/>
            <a:ext cx="5505450" cy="482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3170" name="Picture 2" descr="experiments">
            <a:extLst>
              <a:ext uri="{FF2B5EF4-FFF2-40B4-BE49-F238E27FC236}">
                <a16:creationId xmlns:a16="http://schemas.microsoft.com/office/drawing/2014/main" id="{274F7DC1-1D2E-3A2B-FD85-749AA90A94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0925" y="368300"/>
            <a:ext cx="5349875" cy="611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3171" name="Text Box 4">
            <a:extLst>
              <a:ext uri="{FF2B5EF4-FFF2-40B4-BE49-F238E27FC236}">
                <a16:creationId xmlns:a16="http://schemas.microsoft.com/office/drawing/2014/main" id="{7009E513-6D9C-8EDD-AD22-8B870EF085FF}"/>
              </a:ext>
            </a:extLst>
          </p:cNvPr>
          <p:cNvSpPr txBox="1">
            <a:spLocks noChangeArrowheads="1"/>
          </p:cNvSpPr>
          <p:nvPr/>
        </p:nvSpPr>
        <p:spPr bwMode="auto">
          <a:xfrm>
            <a:off x="5202238" y="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latin typeface="Times New Roman" panose="02020603050405020304" pitchFamily="18" charset="0"/>
            </a:endParaRPr>
          </a:p>
        </p:txBody>
      </p:sp>
      <p:sp>
        <p:nvSpPr>
          <p:cNvPr id="5" name="Rectangle 2">
            <a:extLst>
              <a:ext uri="{FF2B5EF4-FFF2-40B4-BE49-F238E27FC236}">
                <a16:creationId xmlns:a16="http://schemas.microsoft.com/office/drawing/2014/main" id="{69F46256-A276-C7C9-0C10-AC38367D0B55}"/>
              </a:ext>
            </a:extLst>
          </p:cNvPr>
          <p:cNvSpPr txBox="1">
            <a:spLocks noChangeArrowheads="1"/>
          </p:cNvSpPr>
          <p:nvPr/>
        </p:nvSpPr>
        <p:spPr bwMode="auto">
          <a:xfrm>
            <a:off x="1704975" y="228600"/>
            <a:ext cx="2984500" cy="1465263"/>
          </a:xfrm>
          <a:prstGeom prst="rect">
            <a:avLst/>
          </a:prstGeom>
          <a:noFill/>
          <a:ln>
            <a:noFill/>
          </a:ln>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en-US" altLang="en-US" sz="4000" kern="0" dirty="0"/>
              <a:t>Controlled plots</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5218" name="Picture 9" descr="Srubra10_70">
            <a:extLst>
              <a:ext uri="{FF2B5EF4-FFF2-40B4-BE49-F238E27FC236}">
                <a16:creationId xmlns:a16="http://schemas.microsoft.com/office/drawing/2014/main" id="{EA584440-3F90-DA24-411F-1FF85A1B03D4}"/>
              </a:ext>
            </a:extLst>
          </p:cNvPr>
          <p:cNvPicPr>
            <a:picLocks noGrp="1" noChangeAspect="1" noChangeArrowheads="1"/>
          </p:cNvPicPr>
          <p:nvPr>
            <p:ph sz="quarter" idx="3"/>
          </p:nvPr>
        </p:nvPicPr>
        <p:blipFill>
          <a:blip r:embed="rId3">
            <a:extLst>
              <a:ext uri="{28A0092B-C50C-407E-A947-70E740481C1C}">
                <a14:useLocalDpi xmlns:a14="http://schemas.microsoft.com/office/drawing/2010/main" val="0"/>
              </a:ext>
            </a:extLst>
          </a:blip>
          <a:srcRect l="9625" t="-2116" r="-1836" b="2116"/>
          <a:stretch>
            <a:fillRect/>
          </a:stretch>
        </p:blipFill>
        <p:spPr>
          <a:xfrm>
            <a:off x="160338" y="3722688"/>
            <a:ext cx="2209800" cy="3116262"/>
          </a:xfrm>
        </p:spPr>
      </p:pic>
      <p:sp>
        <p:nvSpPr>
          <p:cNvPr id="6" name="Rectangle 2">
            <a:extLst>
              <a:ext uri="{FF2B5EF4-FFF2-40B4-BE49-F238E27FC236}">
                <a16:creationId xmlns:a16="http://schemas.microsoft.com/office/drawing/2014/main" id="{465E5A4D-9AC8-AB79-226B-DB922329FADC}"/>
              </a:ext>
            </a:extLst>
          </p:cNvPr>
          <p:cNvSpPr txBox="1">
            <a:spLocks noChangeArrowheads="1"/>
          </p:cNvSpPr>
          <p:nvPr/>
        </p:nvSpPr>
        <p:spPr bwMode="auto">
          <a:xfrm>
            <a:off x="7243763" y="0"/>
            <a:ext cx="2986087" cy="1465263"/>
          </a:xfrm>
          <a:prstGeom prst="rect">
            <a:avLst/>
          </a:prstGeom>
          <a:noFill/>
          <a:ln>
            <a:noFill/>
          </a:ln>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en-US" altLang="en-US" sz="4000" kern="0" dirty="0"/>
              <a:t>Microcosms</a:t>
            </a:r>
          </a:p>
        </p:txBody>
      </p:sp>
      <p:pic>
        <p:nvPicPr>
          <p:cNvPr id="265221" name="Picture 1">
            <a:extLst>
              <a:ext uri="{FF2B5EF4-FFF2-40B4-BE49-F238E27FC236}">
                <a16:creationId xmlns:a16="http://schemas.microsoft.com/office/drawing/2014/main" id="{E226EAEE-9AE6-D662-350E-7983E56B33A2}"/>
              </a:ext>
            </a:extLst>
          </p:cNvPr>
          <p:cNvPicPr>
            <a:picLocks noChangeAspect="1"/>
          </p:cNvPicPr>
          <p:nvPr/>
        </p:nvPicPr>
        <p:blipFill>
          <a:blip r:embed="rId4">
            <a:extLst>
              <a:ext uri="{28A0092B-C50C-407E-A947-70E740481C1C}">
                <a14:useLocalDpi xmlns:a14="http://schemas.microsoft.com/office/drawing/2010/main" val="0"/>
              </a:ext>
            </a:extLst>
          </a:blip>
          <a:srcRect r="7292" b="17603"/>
          <a:stretch>
            <a:fillRect/>
          </a:stretch>
        </p:blipFill>
        <p:spPr bwMode="auto">
          <a:xfrm>
            <a:off x="6413500" y="1584325"/>
            <a:ext cx="5106988" cy="448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5222" name="Picture 2">
            <a:extLst>
              <a:ext uri="{FF2B5EF4-FFF2-40B4-BE49-F238E27FC236}">
                <a16:creationId xmlns:a16="http://schemas.microsoft.com/office/drawing/2014/main" id="{653B9D73-3188-5578-A4E8-1EFF43CA8DB7}"/>
              </a:ext>
            </a:extLst>
          </p:cNvPr>
          <p:cNvPicPr>
            <a:picLocks noChangeAspect="1"/>
          </p:cNvPicPr>
          <p:nvPr/>
        </p:nvPicPr>
        <p:blipFill>
          <a:blip r:embed="rId5">
            <a:extLst>
              <a:ext uri="{28A0092B-C50C-407E-A947-70E740481C1C}">
                <a14:useLocalDpi xmlns:a14="http://schemas.microsoft.com/office/drawing/2010/main" val="0"/>
              </a:ext>
            </a:extLst>
          </a:blip>
          <a:srcRect l="22414" r="24828"/>
          <a:stretch>
            <a:fillRect/>
          </a:stretch>
        </p:blipFill>
        <p:spPr bwMode="auto">
          <a:xfrm>
            <a:off x="1901825" y="3813175"/>
            <a:ext cx="2409825" cy="304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5223" name="Picture 6">
            <a:extLst>
              <a:ext uri="{FF2B5EF4-FFF2-40B4-BE49-F238E27FC236}">
                <a16:creationId xmlns:a16="http://schemas.microsoft.com/office/drawing/2014/main" id="{085314E3-DC86-34AE-49DF-098E6802F008}"/>
              </a:ext>
            </a:extLst>
          </p:cNvPr>
          <p:cNvPicPr>
            <a:picLocks noChangeAspect="1"/>
          </p:cNvPicPr>
          <p:nvPr/>
        </p:nvPicPr>
        <p:blipFill>
          <a:blip r:embed="rId6">
            <a:extLst>
              <a:ext uri="{28A0092B-C50C-407E-A947-70E740481C1C}">
                <a14:useLocalDpi xmlns:a14="http://schemas.microsoft.com/office/drawing/2010/main" val="0"/>
              </a:ext>
            </a:extLst>
          </a:blip>
          <a:srcRect l="8255"/>
          <a:stretch>
            <a:fillRect/>
          </a:stretch>
        </p:blipFill>
        <p:spPr bwMode="auto">
          <a:xfrm>
            <a:off x="4097338" y="3770313"/>
            <a:ext cx="1876425" cy="306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5224" name="Picture 8">
            <a:extLst>
              <a:ext uri="{FF2B5EF4-FFF2-40B4-BE49-F238E27FC236}">
                <a16:creationId xmlns:a16="http://schemas.microsoft.com/office/drawing/2014/main" id="{2EB117CF-E0D7-FBDB-29A3-570E376258A9}"/>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60338" y="-155575"/>
            <a:ext cx="5746750" cy="3738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7266" name="Picture 5">
            <a:extLst>
              <a:ext uri="{FF2B5EF4-FFF2-40B4-BE49-F238E27FC236}">
                <a16:creationId xmlns:a16="http://schemas.microsoft.com/office/drawing/2014/main" id="{2727794B-15B2-6218-AE9B-E57A34820C1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272" t="21250" r="39449" b="9014"/>
          <a:stretch/>
        </p:blipFill>
        <p:spPr bwMode="auto">
          <a:xfrm>
            <a:off x="4271750" y="195991"/>
            <a:ext cx="5991366" cy="6438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2">
            <a:extLst>
              <a:ext uri="{FF2B5EF4-FFF2-40B4-BE49-F238E27FC236}">
                <a16:creationId xmlns:a16="http://schemas.microsoft.com/office/drawing/2014/main" id="{19ED75A8-B1B6-DCF4-E41A-93D0C1EF4D5D}"/>
              </a:ext>
            </a:extLst>
          </p:cNvPr>
          <p:cNvSpPr txBox="1">
            <a:spLocks noChangeArrowheads="1"/>
          </p:cNvSpPr>
          <p:nvPr/>
        </p:nvSpPr>
        <p:spPr bwMode="auto">
          <a:xfrm>
            <a:off x="815667" y="-111765"/>
            <a:ext cx="2986087" cy="1465263"/>
          </a:xfrm>
          <a:prstGeom prst="rect">
            <a:avLst/>
          </a:prstGeom>
          <a:noFill/>
          <a:ln>
            <a:noFill/>
          </a:ln>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en-US" altLang="en-US" sz="4000" kern="0" dirty="0"/>
              <a:t>Mesocosms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9314" name="Picture 5">
            <a:hlinkClick r:id="rId2"/>
            <a:extLst>
              <a:ext uri="{FF2B5EF4-FFF2-40B4-BE49-F238E27FC236}">
                <a16:creationId xmlns:a16="http://schemas.microsoft.com/office/drawing/2014/main" id="{BBC80607-9507-08D2-F117-5032970B6D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679" t="4306" r="1048" b="4512"/>
          <a:stretch>
            <a:fillRect/>
          </a:stretch>
        </p:blipFill>
        <p:spPr bwMode="auto">
          <a:xfrm>
            <a:off x="2809875" y="1392238"/>
            <a:ext cx="6657975" cy="4957762"/>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269315" name="Title 1">
            <a:extLst>
              <a:ext uri="{FF2B5EF4-FFF2-40B4-BE49-F238E27FC236}">
                <a16:creationId xmlns:a16="http://schemas.microsoft.com/office/drawing/2014/main" id="{A1AA8D7A-C3CE-BE9A-ABA1-341F7372A4B9}"/>
              </a:ext>
            </a:extLst>
          </p:cNvPr>
          <p:cNvSpPr>
            <a:spLocks noGrp="1" noChangeArrowheads="1"/>
          </p:cNvSpPr>
          <p:nvPr>
            <p:ph type="title"/>
          </p:nvPr>
        </p:nvSpPr>
        <p:spPr>
          <a:xfrm>
            <a:off x="1655763" y="136525"/>
            <a:ext cx="8880475" cy="1143000"/>
          </a:xfrm>
        </p:spPr>
        <p:txBody>
          <a:bodyPr/>
          <a:lstStyle/>
          <a:p>
            <a:r>
              <a:rPr lang="en-US" altLang="en-US" sz="4300" dirty="0"/>
              <a:t>Simulation</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Title 1">
            <a:extLst>
              <a:ext uri="{FF2B5EF4-FFF2-40B4-BE49-F238E27FC236}">
                <a16:creationId xmlns:a16="http://schemas.microsoft.com/office/drawing/2014/main" id="{3D5C96BF-55C3-A800-D176-A5A0E8EFC4A6}"/>
              </a:ext>
            </a:extLst>
          </p:cNvPr>
          <p:cNvSpPr>
            <a:spLocks noGrp="1" noChangeArrowheads="1"/>
          </p:cNvSpPr>
          <p:nvPr>
            <p:ph type="title"/>
          </p:nvPr>
        </p:nvSpPr>
        <p:spPr/>
        <p:txBody>
          <a:bodyPr/>
          <a:lstStyle/>
          <a:p>
            <a:r>
              <a:rPr lang="en-US" altLang="en-US"/>
              <a:t>Species distribution modeling</a:t>
            </a:r>
          </a:p>
        </p:txBody>
      </p:sp>
      <p:pic>
        <p:nvPicPr>
          <p:cNvPr id="270340" name="Picture 2" descr="http://www.unil.ch/files/live//sites/idyst/files/shared/modeling.png">
            <a:extLst>
              <a:ext uri="{FF2B5EF4-FFF2-40B4-BE49-F238E27FC236}">
                <a16:creationId xmlns:a16="http://schemas.microsoft.com/office/drawing/2014/main" id="{F07339F3-119B-84FD-7C79-EED4D095D304}"/>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798638" y="1803400"/>
            <a:ext cx="8704262" cy="4171950"/>
          </a:xfrm>
        </p:spPr>
      </p:pic>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Rectangle 2">
            <a:extLst>
              <a:ext uri="{FF2B5EF4-FFF2-40B4-BE49-F238E27FC236}">
                <a16:creationId xmlns:a16="http://schemas.microsoft.com/office/drawing/2014/main" id="{D9F40C37-8725-766B-BF6D-A5DE3D5405D2}"/>
              </a:ext>
            </a:extLst>
          </p:cNvPr>
          <p:cNvSpPr>
            <a:spLocks noGrp="1" noChangeArrowheads="1"/>
          </p:cNvSpPr>
          <p:nvPr>
            <p:ph type="title"/>
          </p:nvPr>
        </p:nvSpPr>
        <p:spPr/>
        <p:txBody>
          <a:bodyPr/>
          <a:lstStyle/>
          <a:p>
            <a:pPr eaLnBrk="1" hangingPunct="1"/>
            <a:r>
              <a:rPr lang="en-US" altLang="en-US" sz="4000"/>
              <a:t>Criticisms of experimental approaches</a:t>
            </a:r>
            <a:endParaRPr lang="en-US" altLang="en-US" sz="4800"/>
          </a:p>
        </p:txBody>
      </p:sp>
      <p:sp>
        <p:nvSpPr>
          <p:cNvPr id="272387" name="Rectangle 3">
            <a:extLst>
              <a:ext uri="{FF2B5EF4-FFF2-40B4-BE49-F238E27FC236}">
                <a16:creationId xmlns:a16="http://schemas.microsoft.com/office/drawing/2014/main" id="{BBFBFD88-EAA0-AA20-9FD7-9FDE11FA9591}"/>
              </a:ext>
            </a:extLst>
          </p:cNvPr>
          <p:cNvSpPr>
            <a:spLocks noGrp="1" noChangeArrowheads="1"/>
          </p:cNvSpPr>
          <p:nvPr>
            <p:ph type="body" idx="1"/>
          </p:nvPr>
        </p:nvSpPr>
        <p:spPr>
          <a:xfrm>
            <a:off x="212725" y="1716088"/>
            <a:ext cx="5976938" cy="4889500"/>
          </a:xfrm>
        </p:spPr>
        <p:txBody>
          <a:bodyPr/>
          <a:lstStyle/>
          <a:p>
            <a:pPr eaLnBrk="1" hangingPunct="1"/>
            <a:r>
              <a:rPr lang="en-US" altLang="en-US" sz="2800"/>
              <a:t>Although they can reveal mechanistic detail, experiments, simulations and modeling are simplifications</a:t>
            </a:r>
          </a:p>
          <a:p>
            <a:pPr lvl="1" eaLnBrk="1" hangingPunct="1"/>
            <a:r>
              <a:rPr lang="en-US" altLang="en-US" sz="2000"/>
              <a:t>Results are limited to small spatial and temporal scalar extents.</a:t>
            </a:r>
            <a:r>
              <a:rPr lang="en-US" altLang="en-US" sz="2000" i="1"/>
              <a:t>  </a:t>
            </a:r>
          </a:p>
          <a:p>
            <a:pPr lvl="1" eaLnBrk="1" hangingPunct="1"/>
            <a:r>
              <a:rPr lang="en-US" altLang="en-US" sz="2000"/>
              <a:t>Species included in experiments do not assemble into more natural groupings incorporating dispersal history and biotic sorting</a:t>
            </a:r>
          </a:p>
          <a:p>
            <a:pPr lvl="1" eaLnBrk="1" hangingPunct="1"/>
            <a:r>
              <a:rPr lang="en-US" altLang="en-US" sz="2000"/>
              <a:t>Does not include real world heterogeneity</a:t>
            </a:r>
          </a:p>
          <a:p>
            <a:pPr eaLnBrk="1" hangingPunct="1">
              <a:buFontTx/>
              <a:buNone/>
            </a:pPr>
            <a:endParaRPr lang="en-US" altLang="en-US" sz="2400"/>
          </a:p>
          <a:p>
            <a:pPr eaLnBrk="1" hangingPunct="1">
              <a:buFontTx/>
              <a:buNone/>
            </a:pPr>
            <a:endParaRPr lang="en-US" altLang="en-US"/>
          </a:p>
        </p:txBody>
      </p:sp>
      <p:pic>
        <p:nvPicPr>
          <p:cNvPr id="272388" name="Picture 2">
            <a:extLst>
              <a:ext uri="{FF2B5EF4-FFF2-40B4-BE49-F238E27FC236}">
                <a16:creationId xmlns:a16="http://schemas.microsoft.com/office/drawing/2014/main" id="{E7256A6A-FC33-1FEA-D7D1-5DF5545C0B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5271" b="35838"/>
          <a:stretch>
            <a:fillRect/>
          </a:stretch>
        </p:blipFill>
        <p:spPr bwMode="auto">
          <a:xfrm>
            <a:off x="6519863" y="1631950"/>
            <a:ext cx="4808537" cy="49736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4434" name="Content Placeholder 4">
            <a:extLst>
              <a:ext uri="{FF2B5EF4-FFF2-40B4-BE49-F238E27FC236}">
                <a16:creationId xmlns:a16="http://schemas.microsoft.com/office/drawing/2014/main" id="{5F0D7AE6-5898-784C-5615-5EE9D8B1175B}"/>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930400" y="2008188"/>
            <a:ext cx="8875713" cy="4087812"/>
          </a:xfrm>
        </p:spPr>
      </p:pic>
      <p:sp>
        <p:nvSpPr>
          <p:cNvPr id="274435" name="Rectangle 2">
            <a:extLst>
              <a:ext uri="{FF2B5EF4-FFF2-40B4-BE49-F238E27FC236}">
                <a16:creationId xmlns:a16="http://schemas.microsoft.com/office/drawing/2014/main" id="{EA908705-8F14-BA3B-D555-90EFB0CECC40}"/>
              </a:ext>
            </a:extLst>
          </p:cNvPr>
          <p:cNvSpPr>
            <a:spLocks noGrp="1" noChangeArrowheads="1"/>
          </p:cNvSpPr>
          <p:nvPr>
            <p:ph type="title"/>
          </p:nvPr>
        </p:nvSpPr>
        <p:spPr>
          <a:xfrm>
            <a:off x="1981200" y="568325"/>
            <a:ext cx="8229600" cy="1143000"/>
          </a:xfrm>
        </p:spPr>
        <p:txBody>
          <a:bodyPr/>
          <a:lstStyle/>
          <a:p>
            <a:pPr eaLnBrk="1" hangingPunct="1"/>
            <a:r>
              <a:rPr lang="en-US" altLang="en-US" sz="4000"/>
              <a:t>Descriptive, non-experimental methods to investigate biogeographic pattern and process</a:t>
            </a:r>
            <a:endParaRPr lang="en-US" altLang="en-US" sz="4800"/>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82" name="Content Placeholder 4">
            <a:extLst>
              <a:ext uri="{FF2B5EF4-FFF2-40B4-BE49-F238E27FC236}">
                <a16:creationId xmlns:a16="http://schemas.microsoft.com/office/drawing/2014/main" id="{448DA528-7DB7-FCE2-A83A-EF768B9635FF}"/>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l="18076" r="10571"/>
          <a:stretch>
            <a:fillRect/>
          </a:stretch>
        </p:blipFill>
        <p:spPr>
          <a:xfrm>
            <a:off x="4491038" y="303213"/>
            <a:ext cx="3152775" cy="6062662"/>
          </a:xfrm>
        </p:spPr>
      </p:pic>
      <p:pic>
        <p:nvPicPr>
          <p:cNvPr id="276484" name="Picture 6">
            <a:extLst>
              <a:ext uri="{FF2B5EF4-FFF2-40B4-BE49-F238E27FC236}">
                <a16:creationId xmlns:a16="http://schemas.microsoft.com/office/drawing/2014/main" id="{5574F3A1-B781-FB2B-771C-DC11A5116C63}"/>
              </a:ext>
            </a:extLst>
          </p:cNvPr>
          <p:cNvPicPr>
            <a:picLocks noChangeAspect="1"/>
          </p:cNvPicPr>
          <p:nvPr/>
        </p:nvPicPr>
        <p:blipFill>
          <a:blip r:embed="rId4">
            <a:extLst>
              <a:ext uri="{28A0092B-C50C-407E-A947-70E740481C1C}">
                <a14:useLocalDpi xmlns:a14="http://schemas.microsoft.com/office/drawing/2010/main" val="0"/>
              </a:ext>
            </a:extLst>
          </a:blip>
          <a:srcRect l="15874" r="22369"/>
          <a:stretch>
            <a:fillRect/>
          </a:stretch>
        </p:blipFill>
        <p:spPr bwMode="auto">
          <a:xfrm>
            <a:off x="1379538" y="303213"/>
            <a:ext cx="3079750" cy="606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485" name="Picture 7">
            <a:extLst>
              <a:ext uri="{FF2B5EF4-FFF2-40B4-BE49-F238E27FC236}">
                <a16:creationId xmlns:a16="http://schemas.microsoft.com/office/drawing/2014/main" id="{FF43CEB5-706B-CE12-7FA9-B5C11D487245}"/>
              </a:ext>
            </a:extLst>
          </p:cNvPr>
          <p:cNvPicPr>
            <a:picLocks noChangeAspect="1"/>
          </p:cNvPicPr>
          <p:nvPr/>
        </p:nvPicPr>
        <p:blipFill>
          <a:blip r:embed="rId5">
            <a:extLst>
              <a:ext uri="{28A0092B-C50C-407E-A947-70E740481C1C}">
                <a14:useLocalDpi xmlns:a14="http://schemas.microsoft.com/office/drawing/2010/main" val="0"/>
              </a:ext>
            </a:extLst>
          </a:blip>
          <a:srcRect l="22897" r="23611"/>
          <a:stretch>
            <a:fillRect/>
          </a:stretch>
        </p:blipFill>
        <p:spPr bwMode="auto">
          <a:xfrm>
            <a:off x="7659688" y="303213"/>
            <a:ext cx="3008312" cy="606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9" descr="http://threatsummary.forestthreats.org/images/maps/Glacial_Extent_Map_171.jpg">
            <a:extLst>
              <a:ext uri="{FF2B5EF4-FFF2-40B4-BE49-F238E27FC236}">
                <a16:creationId xmlns:a16="http://schemas.microsoft.com/office/drawing/2014/main" id="{9BFE2A13-701C-7996-AE02-75413ABA74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81863" y="463550"/>
            <a:ext cx="4086225" cy="321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7" name="Picture 1">
            <a:extLst>
              <a:ext uri="{FF2B5EF4-FFF2-40B4-BE49-F238E27FC236}">
                <a16:creationId xmlns:a16="http://schemas.microsoft.com/office/drawing/2014/main" id="{661598AA-E550-ADEB-7FBC-45B75483025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976938" y="2868613"/>
            <a:ext cx="5391150" cy="364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8" name="Rectangle 2">
            <a:extLst>
              <a:ext uri="{FF2B5EF4-FFF2-40B4-BE49-F238E27FC236}">
                <a16:creationId xmlns:a16="http://schemas.microsoft.com/office/drawing/2014/main" id="{1BB78D42-3891-692C-BEF7-97F5FA5D9712}"/>
              </a:ext>
            </a:extLst>
          </p:cNvPr>
          <p:cNvSpPr>
            <a:spLocks noGrp="1" noChangeArrowheads="1"/>
          </p:cNvSpPr>
          <p:nvPr>
            <p:ph type="title"/>
          </p:nvPr>
        </p:nvSpPr>
        <p:spPr>
          <a:xfrm>
            <a:off x="-512763" y="219075"/>
            <a:ext cx="9142413" cy="1143000"/>
          </a:xfrm>
        </p:spPr>
        <p:txBody>
          <a:bodyPr/>
          <a:lstStyle/>
          <a:p>
            <a:r>
              <a:rPr lang="en-US" altLang="en-US" sz="4000" dirty="0"/>
              <a:t>Wisconsian LGM (20,000 ybp)</a:t>
            </a:r>
          </a:p>
        </p:txBody>
      </p:sp>
      <p:sp>
        <p:nvSpPr>
          <p:cNvPr id="41989" name="Rectangle 3">
            <a:extLst>
              <a:ext uri="{FF2B5EF4-FFF2-40B4-BE49-F238E27FC236}">
                <a16:creationId xmlns:a16="http://schemas.microsoft.com/office/drawing/2014/main" id="{B31FEF60-66FD-CCC9-AB25-2CAF8ABAC5D4}"/>
              </a:ext>
            </a:extLst>
          </p:cNvPr>
          <p:cNvSpPr>
            <a:spLocks noGrp="1" noChangeArrowheads="1"/>
          </p:cNvSpPr>
          <p:nvPr>
            <p:ph type="body" idx="1"/>
          </p:nvPr>
        </p:nvSpPr>
        <p:spPr>
          <a:xfrm>
            <a:off x="658813" y="1676400"/>
            <a:ext cx="5208587" cy="4525963"/>
          </a:xfrm>
        </p:spPr>
        <p:txBody>
          <a:bodyPr/>
          <a:lstStyle/>
          <a:p>
            <a:r>
              <a:rPr lang="en-US" altLang="en-US" dirty="0"/>
              <a:t>LGM- Last Glacial Maximum</a:t>
            </a:r>
          </a:p>
          <a:p>
            <a:r>
              <a:rPr lang="en-US" altLang="en-US" dirty="0"/>
              <a:t>Blue shading on map shows the maximum extent of glaciation during the last glacial period 20,000 years ago.</a:t>
            </a:r>
          </a:p>
          <a:p>
            <a:r>
              <a:rPr lang="en-US" altLang="en-US" dirty="0"/>
              <a:t>Boreal forests extended as far south as Atlanta and Birmingham, Alabama.</a:t>
            </a:r>
          </a:p>
        </p:txBody>
      </p:sp>
      <p:sp>
        <p:nvSpPr>
          <p:cNvPr id="41990" name="AutoShape 7" descr="data:image/jpeg;base64,/9j/4AAQSkZJRgABAQAAAQABAAD/2wCEAAkGBhQSERUUExMVFRUUFxUZGRgYGBgYFhcWFRoVGhkYGBgYGyYgGB0jGhcdHy8gIycpLS0sFyExNTAqNSYrLCkBCQoKDgwOGg8PGiwcHh8sKSkpKSkpKSwpKSksKSwpLCkpKSwpKSkpKSkpKSwpLCwsKSksKSwsLCwpLCwsKSwpLP/AABEIAMcA/QMBIgACEQEDEQH/xAAbAAACAwEBAQAAAAAAAAAAAAAABAIDBQEGB//EADwQAAIBAwMCBQIEBQIFBAMAAAECEQADEgQhMSJBBRMyUWEGcSNCgZEUUmJyobHBBxUzgpJD4fDxJGNz/8QAGAEBAAMBAAAAAAAAAAAAAAAAAAECAwT/xAAfEQEBAAIDAQADAQAAAAAAAAAAAQIRAyExEhNBUWH/2gAMAwEAAhEDEQA/APt78bc18zuK9q46kizdZ7D3XcTZN0tqGNxogEGFwAj0KGggx6/6p1z2hZK3RaXzDm5GQhUdwGEglSVgwQdxVPiGouXNGguJFy+wUR+GFks6MwbPHpUEr1bmKtFav0ywWjE7iSDuXjqkcLsFMD5+JYqjR6coiqXLkDd2iWbuxgRJNX11RxCiiuUFOxuflOA/7gW/xBC/4q+qrBmTJ3YxIggDaP8AEz81bQFQvA4nEgNBgncAxsSO4mp0UGTovCdmD3LjdXVBZATCzvOT/cmN9gOKvseB2UYMtsBlMyC0kxEnfq5701YBgzkN22YzG54+O4+DVtByq7BHVGPqbj3+fn3q2qrDTluT1HtEcbfI+e9BbVOr0+aFZg8g9ww3Uj7HerqKDO8Ou3VKpfYM7plsFChhOarCiQAQRMmJ3rQpPxDT3GKG2UGJYywJ3K4ggDnYttInbfmqm8MwBdXueZ3YkuX7wUJCx7KAAvaO8JaVFIDzbcFm80fmhAGHO6hTuAeV3PccQbrPiCM2IJy9mVkJ+wcAmmzRmilL3itlCVa6gI5BYSPuO3600GkSO/H68VO0aJeN7WWPdcWX+9WBWPknb9TTxrLsudTg8FbAKus7NdI3UlYlbYMMAdyQJAAg6lRPdpvmhRRRUoRuICCCJB5B4IqpbpUw5H5eruSxIjEfpvxv2q+o4CZgTET3j2+1BTriwU4z8x6j2GPsZI3gjY1JkykHIAQP5SfSZBBmO0bd6P4RIjERBG20BuQCOKL99bayxCjYD5PYAcsfjmoFtS8CXa63drrz8YBbYH7ID+tJWSbxEuLNsmFAZfNuH9Zw+27f21t6XSLbUKghR23PO5JJ3JJ7mss8peo6OPCy7rD+vNIW0V1lJDWhmpBggAEPv2/DZx+tXeKIn8IroRbS0Ld1ZUkKlsTGIIPp2ieYrcYTVd+wGUqwBVgQQRsQdiD8b1i20yNGX8tPMgPiMgOA0CR+9XUh4K82gQSUJY2yxljak+WWP9u4neCs7zT9dcu44r6KhdYhSQJIBIGwk+0nYfc1OqtTayUiATsQDMZKQVmN4kCpQnbSABvsANzJ29yeT81KoWroYSD3I/UGCP0IqdAUTRULzwrEkCATJ4EDk0ENIsIuwG3AOQ332J5G/NXVCysKBtsBwIHHYdh8VOg5ULI9XPqPJn9vj2qZqrTgS8Y+s8HeSq+r2b/aKC6iqrupRSAzKpPEsBP71bQFULDNOxCnbYyHEg/BEGP1NSvsdgATkY2MQDy01NFgAe0c87e9B2o3rKuIZQw9iAR+xqdFBUulVUKIAikEQoAHVtMCqvDLuVtR+ZAFcfysoAI/3HwQaarzXiXh11rzXHA8uQoC5XIEwLhthQS0HcgyABHG8XpMm721FtC1eXHZL2QK/l80AuGA7FlDTHJAPMzo0l5dt7ADMbiBV65ljgB15D88iZG81HwXV+ZZQ5q7QMiGViDEgNjtlET81Eqb5s/RRRVlRRRRQL3WZri2kOJYMxaAcUUqDAOxYlgBO2xMGIOd4lotGehr9wOp62Ul3OxlLhwYY7729h8V29q2a9+EYYo9tW9hkvm3R8JiFX3dvYGrL3iVnTY2RAOMhMlUY+7MxESZkmSTNZWbv+Nsb8zztKz9JWrqhi4ZGUYlLNm2xQ9QlgmXEenGPaa9QKxvpjVKdLa5EDGGhTkJMATsI3A5iK0NV4natR5lxEymMmCzHMSd+axrohmkPHNe1my1xVDFYmSQoXIBnaATCqSxAEwtP1FlnmoS8T4V4t5TJYuwmUhZ2gliURW9N1IOKusEYqGUE16KvO6nwhjbv6J4uYKHsE7fhyfKVjOzKyYZbbAH3Ae8F8WFxQrNLgHkYl1BjOPcHpcflcEexPTjXJlGpRRRV2apziciTBG8kYqFkzB/b9qsoIqvTziJJJEgkiCYMTH6UFtVak9JgsO0qAWBJiQDttP7Craq1CyBsT1Lw2JABBme49x3396C2iiigKzfEL90AiyMmzWekQoxB3lhlMRM7T3IitGoW/U3q7RMRx+X/f5oMfT31vOCVUpqLeJDHqRrchkgjfn/ABMVpeH3SVht2QlGPuV4P6qQf1rIv6U2SoaCpkkpIaU38yCSA4BnIbEAqRxV+nDWtQUksr47sciZVt5jYgofgh19qhLT0wBltiTIJEjZWYAb+3H3q+qrB2MknqbkQfUf8dge9W1KBRRRQFFFFBlazwYuzS5NtmRzaCrDukGCzA7MVEiB96b8P0S21OOXUcjkxYgwAFkk7KFCgTtFM1TZhWK9IHqAAIME9U9vUSduxqNJ2voooqUCq9RewRmPCgt/4if9qsrH8fus5t6e36rplj/JaSCXPxlAjvxSkU+Dh/KY4ksUKqewSz0QCCCCz53OR6uRArcWCPjuPt2PMkf60vodMqAqqgBSFEGdlVQJ9jAG3695qwDE7DZiPSu4ZpyLb8Ex2/1qsmk27rJ8f8FzUsr44sbpDNCh1RlzViD5ZAY7gex2Ims6x4beQljcskuFMs6ywiQxa5YdmJyO8gREKN50/E9Yt63ioL23OJjp80wSLVtj7wSz8KoO80lb8Kt6cBfI/ibrCXY4sRu2IBufl9QEe2/NVslrSZZSPe0UUVzup4r/AIha8WfJddLfvXS5CXLC5NbKjPFlByuAgE4RBCkysA1ieEeOpqtUBg9u7bey72LiMjLedL6tcCOMgPKxbKOyzJO/ufGv+rpPf+IP7fw+pmf0J/WK8To9FrLL6izb0jjU6i9ec6tiGsm0ztgxecpS2VUWvdZANXxrPOfuR6qzrgxZUuWrj2wAyhgGDf1BcsPtFMG6R+U8gbQZnvsdgPmKzW/4c2VWybL3LF6wCBft4eY4acxdzVluBj1bgweIpS99OeIabJtPqRq1Kkm3q5DBxMeU9oBVDcYkAD33NaTkjK8V/TaGuSSMoIJEEFTIEnmO2/2qnV+IW7Q813RbcdTlttpKwODyRtvsOawrT+K3BJTT6YM/SHD3n3MC2yoAFHST5k7yKQ8YvPqLd3S6jT27essKt5EEPZ1Nu22X4eQlkMEFCJBIq33KpcLO69rp9StxFdGDKwBVgZBB4IPcVy/BKA4+qd+ekMZX3I/0n2rxv0fqbKai/Ytk27N5bGq0y5EAI4IuonVAxvKQVH8xEQK2vEvqfT2Ly23uPJZSxC5W7fmHBFuOB+Epb/PfepmW5tFx1dN6iqhabbrJ9XKruTx27f571WxIOPmLkVAAIElu7AZbj4q21TNVIvW23IXeZnn8vaP81HJiWhl2ZfykwIBIPUJJB2I4nvXVsnLKVknc4mSgnFZy5B3n54FBT4lozcXpIDAMBPBDqVIMb+37UP4YrMjMTKADYkKSvBI+CTt/VVy222lxwZhQJJOx3mIHbvUHRpALt1ACQq9LAGWJjaeOIn71Assj1c+oncz2HHsPj4+atpf+Fgsykhmk7yVmFHpkdlHzzU2LDsCJWIMEDuTP+gqRbS+o1yowVstwTsrMAAQJOIPcxVWo1jKQqoC7FoGXCjhycdhxPffaTVaWbdj8S4w8xoVrhHUxMdIgSBsIHYD4JoGtPrFeYkERIYQYbgwex/2+KvpfUaNXIJLAjaVZlJB7HE7iaq0N2Ge2WyxMqScmKEDknkq0r7gAT8g7VTmGXmOqeMexlj24qT3VXlgPuQP9aiWRwRKsCNxIIg+4oLaKq8kzsxiSY2PI433AB3EVzFwOQ0LydiW+SogCPYUEr14IpZuAJP8A9d/aKV0VjHK7c2e6VmSOkcJbB4gT+rMx71VqbPm3QuxFtg7EwcWxOKqI3MwxJ7R77N2rUMZkkheokbwTsFHEbHj81QDTXMizDZTEbQSQPVPLAiADH5e9cvX2LeXbXJ4BJ/IgOwZ95+wG5jtzUFbE5HvkOo9RIYlFHYiMo77D5rQ8BsAWEb81xQ7HuzOAST/p8AAVTPL5jTjx+qV1XgR8q2qEF7NzzFL7BmJbOcR0hg7DYbSOYpjReFkFmuMGZoHSCqqqzAEmSdySSe/atSisN10/MFFFRZqhZla1A2ssD+S3efYxByshTt/3D96at6nGFuGG6VyICK7NJGEkydj0ilvBfxGfUHi6QLf/APFJwP8A3Fmf7MvtWriKBdPELZiHWTlAkScPVA5Md4qI8RQjZvyB95XpPBlgAP1pqKp1sYEYZ5bFOnqB2M5GCI3PwKCmxpJsqrZiQJ6yXB5I8wGSQe89qxvHvp/+NFsreW1qNLeLLcRRcxyUgoysRs1p1JHuRzXodNbIWGbI77wBO/sNvj9KpVmVwCQwYuQSQGX0woUDqHq35G3PIDHs/QWlOlsae/aS/wCQsK7r1Sd3Kmcklt4B9uYpux9IaRLL2F09sWroxuKB6wZ9TepudiTI7VsTRQeNsfQ+pRRaXxK6LKyFHlWzeCdlN5pygbAlauuf8MdEyEFbhukg/wAQbjHUBxw63Cek/YQe4ivWTRU7qPmR4O/o/ENJk6XG19pDDW3RLeoxxVsrTrC3SJjEgSVIG9bXhXitvU2VvWmyRxt2IPBVh+VgdiDwRWrZZg7fhtDXOclIgInUBMqJEYjeQT3rx12w2j8RVltY2fEAQUkQmsth3kxIAuW1Mkd1B960wzu9Vlycc1uPUVVe5Uns3MxBKsBt+aSYj3IoZn3hV4EdR57g9O0e/f4qvUkxJwADJyCdpH7NJEHgc1u5jFcZoHf9AT/pUqovkAqWgKCdy2MEiB95k88UGdYt6kS+FrJ5yDMZETiMhICifSAe5mTVp0Nt8TcZ2bdgTmmOMzAEBBvO+525gRk2dXr9Sn8VpfJ8lXIt2HENqLakqXN0/wDTmJWBG2+xpe74hrxrtKl0LZt6hrwNj8O6fKsWgzM12JyLuuwjYfvT7i/xdbbl9NwrPcu91QbEg7Au6x08wTH/AHUj4h4cWIRdPaDYzkrlWRQYGMAAtvt/vwWdDecXdQWXFVEqDAkKXC/ZYTb+4nvT3h2nhcyzMzqmRY/HAH5RJOw96soybPgSuzdTqwiUYIRuNmU28SwMHcnkGYq4sizbZWW5bVSt1UlmkEBxgDBJUgq3MbzV1/X46h4UtjbhgIyhZctB+GAHckkdpprTXB51zecltMp/phh/qCf1olZpr58pWuYqcQW3hV233PFUXvESQBaUsSQMijhADy2UAEDnnf3qjxm+VZSVV1UFghcKWuDjaCW7QADu3wKssWjeQNcuGGG6KAqxwVMgudwQTkJohZ4MD5IJ3ZizM3ZiSRkPggAgdhFXaloKHb1ASe2QIgHsSYH3I/SfngbDcgqIUTjPExwIqu7dlTuVII4Adh1CJAnYjv2DbxQV3LHQVZjbVhvixzDElmxuHf42H2+K9D4s9k2NMLWe4XIGR5SgjPiQQQAQ3zvO1Y/iP1DAIsWc7gZlGRBZbjGIXZgSSNlkE7QCskaeo8Z0vhwS2VZr90A+VZQ3tRcIG7FV3iR6jAn9ay5LPG/HjfXqWuQJOw7z2pHwTx63q7Xm2Za3kyhoIDYGCyz6lJ4bvXl7+l1nikpdS5otEdmQ4jVakclWxJFi2eCAcjvxXtNNpVtoqIoVUAVVGwCgQAB7Vi6FtZn1KxGlvQYlCJ9sumf81p1kfUI8wW7AEtddD/bbtsrO59thiP6nX5oNVAAIAgDaPaKlSw0selmEZcksJbeTlJ2PAn4qu7duopMI+KCJOBZx6pMEKIoHaU10Tb9GWYxz98Wyx9m8vOP1qX8We6OOoKNg0yAZ6CYUGQS0QR7QTQderXEXOJFzYiAxSAd23BWSduRPtQPrVOo0wbeYI4YAZDcSBkDsYg1ajSJG4NSoMzVXiyMj2zJgEZEKVd8dnEGceqI7xTR0CmfUJxBh3GycRDCPmOe81HXEfhiU6riwGEyVl4X2bpkHtFNCgoOjHu/qy9b8+0E+n+nj4ri6OI632y/NM5e8jt2pmigR8Ns4m4Mg3WZMgsTig64AAbb9opL6o+n21S2jbveTcsXPNtvgLgywdCGQkZArcPcU5ptT1MIYzccSExC4hfUTzPZu8x2qz+NMT5Vz0FohQZEdG7bMf225oPKfSv1Cb4u2rz2v4mxdu23RJUlbbQtwI5LBWAn2rdvAlTBIMGCIJBgwQDsTPvSf1J9OW9X1NauJetYG1ftm2t1Cx3wbPcL+ZW2I4msn+H8XRGQJpLxUsFvNce01xQJBNpVIRidpz2O8RW2PJ1258uK76L2frW4p8y/Y8vRvde0l8E9DIxQeeh9ClgRkNgRBjk+h8YuKNPdLEAeVc54PQx/X3pX6X+mQfDRY1Kgm6LnmoLhdAXuXGKghoMZQSOSN5ryvk6gaX/lj6e6b5byRfFsmzcszHnm7EBvJ2IMGRSZ/0y4/NPY/SmoCaTRqHkNYtiILnPFPzjZQDIgj232g5/1zd8jU6HVsrGzZOoS6yqzeWt+2oW4wUEhQbcE9shXrf4YYBQSoGMY7QFIIH22j7V4f6x19+7qLHh7Oti1qlu+Y9uWd1XiyrMALZdciTBOxArKetr522tDfS47spDLcS0ykbhrbKYIPcEz+9WeHMQDbPNohZ91gFT98SAfkfNUDReSLJQMVtr5UKN/LIEQqgekqv6TV2kR5ZiApuEmDuygAKggbTAkie9dTiM3riopZoAAkn4H/AM4rD8GuZLikpk1xmbYutsN+Gp5CtBgA8AcAzGodN5isrsx4BgYCRDAqdz3G8nj71leOXzbxtg3NRdvEi3ZJUK0Rk1wqqnBZkyd+KVJiwguXIR3giWuN63QHELbYAQkmSyjedjvIyvAfprU6nS2tSNc1trqKRaNpH0y2zwhtGCTA9QYGmvEND4gMFuavSWRcbywUtXCSzgwB5lyJ6TEe/EV6Xw2wmksWrAMi2tq3xvv0gkflBPvWOWf8b4Ya9Yeo8M8TtQyXtLqQObbWn00j+m4ty4AfuIpUeNapLgN3wu6paEyS9p3ybkDLzFMbclR+lessahrnBVQDcVhBLSCApBYAD3MqRuIPc+Ys/UOoYPes2wyI2DG47EvbtorZC2kYXDmxYKp2SIJAFVmdXvHizfCLWrurjo9MmlLNc8zWXXt3mBLdXk20dpY95IWZO8zXrPp36Qs6PJkyuXbm9y/dOd66f6nPb2UQB7U34DpsbCSysXl2Zd1LXCXJXYSstA24ArRqtXk1HAK7RRUJFZXiCYamxcEfiZWWHcjFrikfY2z+jn2rVrK8ZbC5p7p9KXCrH281WRSfjMqJ/q+9BqilfECMQpx62VYYSDJ3EDvAMU1S2pY52wMgJaYUEGFbZjyvMg+6x3ggwKCKBXaBO/orYU9C7IV/l6BvjkPSsiuWdAMROSkhCYuOYKgbTO49/fvU/EWHltJUTC9QyWXIUAjuCTEfNNCgSuri6dVyGdid1x3UwrSJxngLvMdpptWFcuWg3IBgg7idxwaRu2EF1Fi0CfNaD6zOIZkj+4Bj/UPeg0Jomlv+WpEQQMMNmYdPtsf881JtCpndtypMO49HEQ23yBz3mgNKT1Tn629Ucf0x+X2pgUsugUGQX9Zf1vGREcZen+n0/FU6O6qFkyA/EYKDcLsTiGI6jIO56ewAPegfrhFLDxK2eGBlWYRvKrsSI53obxBQCYcwqtsjmQ3EdO5+BuO4oOW1xuECYIDQFhQSzZHIDcsTJB+/emi1Z+sJLBlS6SrYEB8FK3McnIJGWI47zMc1LTaW06gqFdSgWZzyQcAkk5frNBdqPEbaAlmHTAIHU0kSBiskk9gBJ7VifU30y2q0dy2Hi9l5tlyWHl3kOVsiWOA2CkDbdjG8VvXtOCrASuQiVOLfoRwahY1eXSdnAUsszGU94gjYifig8Zp/rG01q4up/wDxr9kfi2bjBGDdijD1oxGzLPO9SsfWZY5HR6zyXE27yWWuh/fotgug9iwgj2r1mp8HsXLi3Llm29xNldkVmUH+ViJHvUvDf+mB0QpZQEnABCVCgH2AA+4NafkrH8UeOP1VdFyT4drsbi9BwnJlPBtz+FM+pyJjjatT6d8JvtqH1epVbbG2Ldu0DkbaZFmLtxkT2HAHNbNxRddYxItMTkCMluLAKQVPKswYyCJjvtadO5/9SCM4hQFM+kkGSSvwRNRc7VseOS7dSWcnqULKwQsMTicwdzA3WNu+3BpbUWraIUUDIICox8xxgYVoO7Yse55PzU9FfVFwMJhkACQJFvlxJ4iD8TvV2maS5lipxKzjiRiN0jeN+/eY2qjR0aBOcVnq3gAy/rMjgt3jmvB6/TvpbuoVExt4h7SH8UvnFq6bJ2dHGY9+YMgiPe3dYiyCw2xBHJGRhdhvv/sfaszxhVZfMYPa8rP8VdriKO6KA3mBiAMSCDHHFBpeHWytq2rABgiAgcAgAECO00zXmvpf6tGod7FwFb1sAziUF1NutUbqTcwUbcc7jevS0BRRRQFUa20GtupXIMrDH+aQdp+eKvrhFBh/RiONInmXTeclyWJYkSx6DlupX0le0RWxqdOHUqwlSCCP/nFZnhgFvUX7ZHU7C8G/nVgqb/1Jhj/aU962KBbT3TJVvUN5CsFxZmxgnYmBuAefYEUzS+r05YSvqWSklguUEDLHkb8b/uBXdNqA4MHcEq3OzLyNwP37iKDmrJ6YLCWX0idud54BiCfmmKT1rkMkIzAZsYYDcKQBiT1Tl9gQCe1TOtAmUcQFPpJ9RiBjMkd44oGaVZ/xQMj6GOOOxllg59iIIx7zPau/8wSYJiHCbgjrIBABIg7Ht9uaXt+IWzcYi5sAqzmnl5l2XHYz5mQx3+AN6DRoqga5CYDqTkU9Q9YBJXn1ACY52ri+IWzBDoQQxHUu4QwxG+4BO57UF5pbSRld9Bhx6RBB8u36z3aO/wDKVHauv4jbAyNxAIVpLLGLGFMzwTwe9V2dYoe4C/DosNAAZkQhVP5pmfeTHagdoil18QtkgB1ksygZLJdJLKN9yADI5EVBfFLZAIbIFWcYgtKrAJGIM7ngbntQNRS9oEXG9ZBAMmMAeIXvJ5NcbXiCQrmApgI0nLgCQNxG45HeqrWoC3LmQVJgglhLhFGTROyiQJ/f3IP1RrNOHSIUkQVyGSh13ViJHBg7EVFvEbYnrEriCAZIz9MgSRPauPrR2R26iuykQQCZ6o6e2Q2k0EreqBUsTAWQxIIAK8nccd54IpaxYdrYVnyVspYFlfEmUgrBBxIng1Un4l1mQ2yyLbCk5MVJL5gwceOCp5meBLw07TJuH1yAAB0xGB5kTvOxoLWcKCSQAJJJ2AHJpXU+IADpycwsYgts+yttyO5g8b1YujRYMSQGAJ6iAxkiWk71DU6oKQu0mTEiQgG748sBsNvcUFCBlxU2llnIZo2IKktciTiGYRBJO4mrv4MsIdy3SykDpUhu8DggbAz71RpLeYyUxkqA3cQt12tkiGRkgCJ/8zAHNNrpSD0uYJYsDLTIiFLHoA5gbfFBbbtgcADYffbYTVHimo8u07BkUqrQzmEDR05H2mKi1p0Wc88VjrxUEjl2ZF2MTwI+BSOjRtS9u86YWlUPbQmXLOBDuBspVdgAT6iTG1Ap9KeHEzqLyTeJZRclpe2wtEnFgMVzUhRisKo2EmfTVwCu0BRRRQFFFFBj+LXlt39PcZgizdRmYgLDLkASdhLII/8AetZHBAIIIPBHB+1ce2CIIBB7Gsi/oDpz5mnTp3NyysAN7vbXgXPjhu+8Gg2qVvKQQ434BBYhQsgloggkD7T78VZpdUtxFdDkrAEH3B+/+lWtQJ6KHY3PVv8Ahv0EG2y22OBXfEkd9yV9opyKW8PEKQAAoYhQFKQBtEHnqBII2IIpqg5FK2l/FcwOEE5kkxkYKcJGX6z8Cm6U0hBe7BQ9cHFYMhLezn8zfPtiO1AzgPagWh7D9vfmpUUCmutHFcQvqQGQvoyEjf47ftUf4e4R6knEbi3/AOoPzQXO39J/erNdGInH12/Vx6hx/V7fMUwKBZAwucyrCewxIjaBuZkmTxHzTONK6hDmrhAwUXJ/n3iAnbcjeSOBVtvVAmNwYUkERGXAngntsTQWxSl9B5iAxuHEFJkQJGX5RIB+Y+KaNwCkdZrUKri4be24xuKvRmoLzO6juO8RyaB8CuFaFNLeJEeUwOOJgNkxQBGIDnIbghSSON43HICnRXTj0pchs2CsqIExgBI56jLAweSZ4FTF92ZkyRSEttE5OpYuDkNhj0EA9yG9qctil1f8VhJjFIGMAb3JOf5p26e2M/moOX9JIMvc5LCGxgwRAxiRvMNIn7UaHToEUqioYOwiVLGXEjvlMx3mmiKUACPGwDyQFQ+vqLMzARuCOe47zQWajSBpIJV8cQ4gsBM7ZAjnsRXF1BDYuIktjAZgVABljjCHfgneNppmqNYoKNkJGLSN9xHxvQZ3jN/zB/DoQXu7NB3Sz+dz7SJVfdiOwMayKAIAgDasn6W0At6e2wVFa4PMbEADK6S8D3AygT2FbFAUUUUBRRRQFFFFAVwiu0UGJo7jWr12yFkF1urLQBbumLmOxkrcDNj/APsXcSKa1l1zbYG0Tl5ghXg4wYMiGGQ/lBIJ/WqfGJtOupiUtJcW4O4S41kl12MlfKnHuCY3AB74xqboNpLJVTcZuphkpKozhNjIyxO43AUxQaNi4CoI4IB7zB4kHf8Aeraw/wCJfzFF2z5RulVFy24cykuEclQQD1e4ieJrS81lPUJXrJZRGKiCAVJJJ53HtwJoGSaX0jE5SWPW3qXGADED3G2x71xvELe8tEKrGZEBuCZFL2dcFQjcuHZcC2TZEsyrlwJG4ngQKDSopO9qbgmLU+n84Gx9X/j/AJqNjWM8FVUqSDOe/lsJD44yDP5THHNBdrWhZmOpPy5csoiP9+3ParxSjWrjQDCCZbFiTAIKwSBzG+3BI+abFB2q7thWEMAQCDBAO6kEHfuCJ+9WUUFC6FAZCLORaYHqYQWHsSNpq0rUqKBDR2DvDQFuXDipBBy3AYtJB3mBHPtUn0wRMma5cxRgQerIcklEADNtGw+O9ScY3B7PtAX84BOTMOOlY39hVmrtFkIU9WxG5UZKQwBI3gkQR7EiglplIUAnIgCSQASe5IGw+1VuD5o9UFT3GAIKxI5yMmD7Kaiq3e7JyvCtJEdQ3bY5cHfbaO9Yt7xx2NxEsNdu2WARlB8hnZTtnPRCPDTwTtMUHpGNZ+r1olCouPHV+GJBUq8E9mExsDM4nikrei1TBQ3loVLE3A73Jy5CW2AC/GZbEbANzVln+JsKFZUvooAm2PLuQNp8snA7c4svwvag0hrkmM1nLCJE5xOP90bx7VX57PsqkKVbqaQcgYAwMNuJM7dvekUtal5uBvKM9FpgjAqBE3CslWY/ysYAHJkUzo/FCWCXbZtXCDCkhlaOcHGze8GDHagh9P3vwhaPrsfhMP7PS32ZIYf3fBrUrJ8Z0hAOotiLttSRE/iIssbTAeoHeO6kyO4OhpNQtxVdDKsAQRuCD9qC6iiigKKKKAooooCiiigq1FgOjKeGUqfswg154XXezYGJa5prtsXlWMwbasCVBIkNIPyjkieK9NWN9QWcEbUptdsoxns6L1G0/uDG38pMjvIHiF7zbKXrQLG1cDhYIY4ZLcSDuGxLiD3ArUsahXUMpBVgCCO4O4NZZY2LmfNm+6yIhrVx4UN8qxxBHIYzuCce+H/gXTYIhHLPZPbclntfBUksP6TA9BoNeKMa7RQcIpXV24hxyvqhQzOsNCg8+ohv0+abooOTXMqVVGt7KuSysAHqGTHMksdwAZA+CPagaGQSx6zEusoSFYso2PAmPnf3oHKKWt3GDQ28liGAhQJGKtLTlB5GxxPHFMzQFL6/WrZttccwqiTAJP2AG5Pap6nULbRnYwqgsTtwBJ5rIuC7q0xZDZsuoyyxN1w3KgKxFsRsWMncwBE0HG8YN5lbTJ5oQEsS7WrYLDZCMDk47qR094JArt7xe+2C2tM6uWGfmwEVN5IdGIY7DYTzW0orsUGPc8ZeIbSXi0EMECskxti7Fcg3EgSPzBaQ+mdLdsXGsnTpbtMWuAoehCcYRYgEc8KvpJIOWR9PjRjQdrkV2igKzPGrTAW7iLkbLlyo2LLhcRgvbIB5APMRtM1p0RQVafUK6K6mVcBlPuCAQf2NYFq02l120/w+snb8trVIJ+yrdQfbO37vV9vQnSOTZts9q6WLW0glLkLBXJgAhAIK9jEQKj4hr1vWreMhm1FgYsIdXt3EdwR2KqhPtA22NBvA12uCu0BRRRQFFFFAUUUUBXm/qXw7Jsne8tpreDG2z/hMGJW6bYJRlMkEsrRip2AJHpK5FBm3Wtamy9tLqtIjJGUlW/K23BDAMPkVDTquqsL5q9QJDYkqVu2mKsUYGVhlMEHg/NWeIeHEut2zgt1JG42dG9SMRuJMEHeCvBEg52m1QN6xcQG2NQbouqT0m5bWIjjOUPUOQh52oHPCdWUZrF15uKzYFj1XLR6lYE+sqDi3eUk81rg1lfUWlysl1y8yyGuWyvqDhHUbEEMCGIIIMg+8U/o7+dtGDK2Sg5IZRpHKmTI9qC6iiigKKKKCnU6cMpBAPBEiQCpBU/owB/So6O9ku8SOloBAyXZoDbxPHxTFLXrTA5Id+kQxOGIaSQBw0E7/AGmgR8St+ZqLNtt0C3LpXszWzaVJHcA3C0e6qe1awFYnizutyxcxUML3l+oy1m7sdseZVXjt5czE1uUBRRRQFFFFAUUUUBRRRQFJWvCLa3mvBB5j8tJPZV2BMLIVQYAnETMU7RQcFdoooCiiigKKKKAooooCiiigo1ltmRgjYuVYK0SFYgw2M7wd4rF09tWtnSXLeL27YYANIZRstxLkAq2Y5YBg2+43JRQO/T/iQv2EbLJgoW5sR+IAMx/5TxtVet8MNqb2nWHEs1sHFLw5YEekOeQ+xmJME0UUGjo9UtxFuIZV1DA8SGEjar6KKAooooCiiigy2TPWdW4tWlZB7Nda4rN98Ugf3N71qUUUBRRRQFFFFAUUUUBRRRQFFFFAUUUUBRRRQf/Z">
            <a:extLst>
              <a:ext uri="{FF2B5EF4-FFF2-40B4-BE49-F238E27FC236}">
                <a16:creationId xmlns:a16="http://schemas.microsoft.com/office/drawing/2014/main" id="{FC9D9AB2-1A26-CBF7-7EC5-C289E31D66DF}"/>
              </a:ext>
            </a:extLst>
          </p:cNvPr>
          <p:cNvSpPr>
            <a:spLocks noChangeAspect="1" noChangeArrowheads="1"/>
          </p:cNvSpPr>
          <p:nvPr/>
        </p:nvSpPr>
        <p:spPr bwMode="auto">
          <a:xfrm>
            <a:off x="1679575" y="-1287463"/>
            <a:ext cx="3409950" cy="2686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dirty="0"/>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Rectangle 2">
            <a:extLst>
              <a:ext uri="{FF2B5EF4-FFF2-40B4-BE49-F238E27FC236}">
                <a16:creationId xmlns:a16="http://schemas.microsoft.com/office/drawing/2014/main" id="{BF99D54F-F6D8-DC91-042A-4763405EC2A6}"/>
              </a:ext>
            </a:extLst>
          </p:cNvPr>
          <p:cNvSpPr>
            <a:spLocks noGrp="1" noChangeArrowheads="1"/>
          </p:cNvSpPr>
          <p:nvPr>
            <p:ph type="title"/>
          </p:nvPr>
        </p:nvSpPr>
        <p:spPr/>
        <p:txBody>
          <a:bodyPr/>
          <a:lstStyle/>
          <a:p>
            <a:pPr eaLnBrk="1" hangingPunct="1"/>
            <a:r>
              <a:rPr lang="en-US" altLang="en-US" sz="4000"/>
              <a:t>Descriptive, non-experimental methods</a:t>
            </a:r>
          </a:p>
        </p:txBody>
      </p:sp>
      <p:sp>
        <p:nvSpPr>
          <p:cNvPr id="237571" name="Rectangle 3">
            <a:extLst>
              <a:ext uri="{FF2B5EF4-FFF2-40B4-BE49-F238E27FC236}">
                <a16:creationId xmlns:a16="http://schemas.microsoft.com/office/drawing/2014/main" id="{2448E5A1-3F05-7CCC-526F-11E125F3F382}"/>
              </a:ext>
            </a:extLst>
          </p:cNvPr>
          <p:cNvSpPr>
            <a:spLocks noGrp="1" noChangeArrowheads="1"/>
          </p:cNvSpPr>
          <p:nvPr>
            <p:ph type="body" idx="1"/>
          </p:nvPr>
        </p:nvSpPr>
        <p:spPr>
          <a:xfrm>
            <a:off x="284163" y="1503363"/>
            <a:ext cx="5461000" cy="4835525"/>
          </a:xfrm>
        </p:spPr>
        <p:txBody>
          <a:bodyPr/>
          <a:lstStyle/>
          <a:p>
            <a:pPr eaLnBrk="1" hangingPunct="1">
              <a:lnSpc>
                <a:spcPct val="90000"/>
              </a:lnSpc>
              <a:defRPr/>
            </a:pPr>
            <a:r>
              <a:rPr lang="en-US" altLang="en-US" sz="2400" dirty="0"/>
              <a:t>Do not necessarily try to isolate and verify singular causal mechanisms, but may nonetheless inform them</a:t>
            </a:r>
          </a:p>
          <a:p>
            <a:pPr eaLnBrk="1" hangingPunct="1">
              <a:lnSpc>
                <a:spcPct val="90000"/>
              </a:lnSpc>
              <a:defRPr/>
            </a:pPr>
            <a:r>
              <a:rPr lang="en-US" altLang="en-US" sz="2400" dirty="0"/>
              <a:t>Examples:</a:t>
            </a:r>
            <a:endParaRPr lang="en-US" altLang="en-US" sz="2000" dirty="0"/>
          </a:p>
          <a:p>
            <a:pPr lvl="1" eaLnBrk="1" hangingPunct="1">
              <a:lnSpc>
                <a:spcPct val="90000"/>
              </a:lnSpc>
              <a:defRPr/>
            </a:pPr>
            <a:r>
              <a:rPr lang="en-US" altLang="en-US" sz="2000" dirty="0"/>
              <a:t>Natural “experiments” like floods, fires as well as human impacts present an opportunity to study pattern and process</a:t>
            </a:r>
          </a:p>
          <a:p>
            <a:pPr lvl="1" eaLnBrk="1" hangingPunct="1">
              <a:lnSpc>
                <a:spcPct val="90000"/>
              </a:lnSpc>
              <a:defRPr/>
            </a:pPr>
            <a:r>
              <a:rPr lang="en-US" altLang="en-US" sz="2000" dirty="0"/>
              <a:t>Artificial islands created by the filling of Lake Guri in Venezuela as part of a dam project provided  a ‘natural experiments’</a:t>
            </a:r>
          </a:p>
          <a:p>
            <a:pPr lvl="1" eaLnBrk="1" hangingPunct="1">
              <a:lnSpc>
                <a:spcPct val="90000"/>
              </a:lnSpc>
              <a:defRPr/>
            </a:pPr>
            <a:r>
              <a:rPr lang="en-US" altLang="en-US" sz="2000" dirty="0"/>
              <a:t>Allowed for different sized islands with different kinds and number of species to be tracked through time </a:t>
            </a:r>
          </a:p>
          <a:p>
            <a:pPr lvl="1" eaLnBrk="1" hangingPunct="1">
              <a:lnSpc>
                <a:spcPct val="90000"/>
              </a:lnSpc>
              <a:defRPr/>
            </a:pPr>
            <a:r>
              <a:rPr lang="en-US" altLang="en-US" sz="2000" dirty="0"/>
              <a:t>Aided in our understanding of how fragmentation impacts biodiversity</a:t>
            </a:r>
          </a:p>
          <a:p>
            <a:pPr lvl="1" eaLnBrk="1" hangingPunct="1">
              <a:lnSpc>
                <a:spcPct val="90000"/>
              </a:lnSpc>
              <a:defRPr/>
            </a:pPr>
            <a:endParaRPr lang="en-US" altLang="en-US" sz="2000" dirty="0"/>
          </a:p>
          <a:p>
            <a:pPr marL="457200" lvl="1" indent="0" eaLnBrk="1" hangingPunct="1">
              <a:lnSpc>
                <a:spcPct val="90000"/>
              </a:lnSpc>
              <a:buFontTx/>
              <a:buNone/>
              <a:defRPr/>
            </a:pPr>
            <a:endParaRPr lang="en-US" altLang="en-US" sz="2000" dirty="0"/>
          </a:p>
          <a:p>
            <a:pPr lvl="1" eaLnBrk="1" hangingPunct="1">
              <a:lnSpc>
                <a:spcPct val="90000"/>
              </a:lnSpc>
              <a:buFontTx/>
              <a:buNone/>
              <a:defRPr/>
            </a:pPr>
            <a:r>
              <a:rPr lang="en-US" altLang="en-US" dirty="0"/>
              <a:t> </a:t>
            </a:r>
          </a:p>
          <a:p>
            <a:pPr eaLnBrk="1" hangingPunct="1">
              <a:lnSpc>
                <a:spcPct val="90000"/>
              </a:lnSpc>
              <a:buFontTx/>
              <a:buNone/>
              <a:defRPr/>
            </a:pPr>
            <a:endParaRPr lang="en-US" altLang="en-US" dirty="0"/>
          </a:p>
        </p:txBody>
      </p:sp>
      <p:pic>
        <p:nvPicPr>
          <p:cNvPr id="278532" name="Picture 5" descr="http://static.panoramio.com/photos/large/45356338.jpg">
            <a:extLst>
              <a:ext uri="{FF2B5EF4-FFF2-40B4-BE49-F238E27FC236}">
                <a16:creationId xmlns:a16="http://schemas.microsoft.com/office/drawing/2014/main" id="{E53BAE83-C796-4410-DD56-1AA10ABFFE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10250" y="1812925"/>
            <a:ext cx="6097588" cy="393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9" name="Title 1">
            <a:extLst>
              <a:ext uri="{FF2B5EF4-FFF2-40B4-BE49-F238E27FC236}">
                <a16:creationId xmlns:a16="http://schemas.microsoft.com/office/drawing/2014/main" id="{3874467F-2930-2B9B-CC13-15EE8668C95F}"/>
              </a:ext>
            </a:extLst>
          </p:cNvPr>
          <p:cNvSpPr>
            <a:spLocks noGrp="1" noChangeArrowheads="1"/>
          </p:cNvSpPr>
          <p:nvPr>
            <p:ph type="title"/>
          </p:nvPr>
        </p:nvSpPr>
        <p:spPr>
          <a:xfrm>
            <a:off x="279400" y="539750"/>
            <a:ext cx="4714875" cy="1143000"/>
          </a:xfrm>
        </p:spPr>
        <p:txBody>
          <a:bodyPr/>
          <a:lstStyle/>
          <a:p>
            <a:r>
              <a:rPr lang="en-US" altLang="en-US"/>
              <a:t>Exploratory data analysis</a:t>
            </a:r>
          </a:p>
        </p:txBody>
      </p:sp>
      <p:sp>
        <p:nvSpPr>
          <p:cNvPr id="2" name="Rectangle 3">
            <a:extLst>
              <a:ext uri="{FF2B5EF4-FFF2-40B4-BE49-F238E27FC236}">
                <a16:creationId xmlns:a16="http://schemas.microsoft.com/office/drawing/2014/main" id="{3D651204-2B03-ED12-50E0-0839FFEF1DC8}"/>
              </a:ext>
            </a:extLst>
          </p:cNvPr>
          <p:cNvSpPr txBox="1">
            <a:spLocks noChangeArrowheads="1"/>
          </p:cNvSpPr>
          <p:nvPr/>
        </p:nvSpPr>
        <p:spPr bwMode="auto">
          <a:xfrm>
            <a:off x="0" y="2022475"/>
            <a:ext cx="5273675" cy="4835525"/>
          </a:xfrm>
          <a:prstGeom prst="rect">
            <a:avLst/>
          </a:prstGeom>
          <a:noFill/>
          <a:ln>
            <a:noFill/>
          </a:ln>
        </p:spPr>
        <p:txBody>
          <a:bodyPr/>
          <a:lstStyle>
            <a:lvl1pPr marL="342900" indent="-342900" algn="l" rtl="0" eaLnBrk="0" fontAlgn="base" hangingPunct="0">
              <a:spcBef>
                <a:spcPct val="20000"/>
              </a:spcBef>
              <a:spcAft>
                <a:spcPct val="0"/>
              </a:spcAft>
              <a:buChar char="•"/>
              <a:defRPr sz="3200">
                <a:solidFill>
                  <a:schemeClr val="tx1"/>
                </a:solidFill>
                <a:latin typeface="Calibri" panose="020F0502020204030204" pitchFamily="34" charset="0"/>
                <a:ea typeface="+mn-ea"/>
                <a:cs typeface="Calibri" panose="020F0502020204030204" pitchFamily="34" charset="0"/>
              </a:defRPr>
            </a:lvl1pPr>
            <a:lvl2pPr marL="742950" indent="-285750" algn="l" rtl="0" eaLnBrk="0" fontAlgn="base" hangingPunct="0">
              <a:spcBef>
                <a:spcPct val="20000"/>
              </a:spcBef>
              <a:spcAft>
                <a:spcPct val="0"/>
              </a:spcAft>
              <a:buChar char="–"/>
              <a:defRPr sz="2800">
                <a:solidFill>
                  <a:schemeClr val="tx1"/>
                </a:solidFill>
                <a:latin typeface="Calibri" panose="020F0502020204030204" pitchFamily="34" charset="0"/>
                <a:cs typeface="Calibri" panose="020F0502020204030204" pitchFamily="34" charset="0"/>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eaLnBrk="1" hangingPunct="1">
              <a:lnSpc>
                <a:spcPct val="90000"/>
              </a:lnSpc>
              <a:defRPr/>
            </a:pPr>
            <a:r>
              <a:rPr lang="en-US" altLang="en-US" sz="2400" kern="0" dirty="0"/>
              <a:t>Large amounts of data are available today from satellite photos, data loggers, and sensors that are constantly recording and archiving data</a:t>
            </a:r>
          </a:p>
          <a:p>
            <a:pPr eaLnBrk="1" hangingPunct="1">
              <a:lnSpc>
                <a:spcPct val="90000"/>
              </a:lnSpc>
              <a:defRPr/>
            </a:pPr>
            <a:r>
              <a:rPr lang="en-US" altLang="en-US" sz="2400" kern="0" dirty="0"/>
              <a:t>Observations from other studies can be combined</a:t>
            </a:r>
          </a:p>
          <a:p>
            <a:pPr eaLnBrk="1" hangingPunct="1">
              <a:lnSpc>
                <a:spcPct val="90000"/>
              </a:lnSpc>
              <a:defRPr/>
            </a:pPr>
            <a:r>
              <a:rPr lang="en-US" altLang="en-US" sz="2400" kern="0" dirty="0"/>
              <a:t>These data can be ‘explored’ through statistics and artificial intelligence programs to examine patterns in the data and develop as well as test hypothesis with this data</a:t>
            </a:r>
            <a:endParaRPr lang="en-US" altLang="en-US" sz="2000" kern="0" dirty="0"/>
          </a:p>
          <a:p>
            <a:pPr lvl="1" eaLnBrk="1" hangingPunct="1">
              <a:lnSpc>
                <a:spcPct val="90000"/>
              </a:lnSpc>
              <a:defRPr/>
            </a:pPr>
            <a:endParaRPr lang="en-US" altLang="en-US" sz="2000" kern="0" dirty="0"/>
          </a:p>
          <a:p>
            <a:pPr marL="457200" lvl="1" indent="0" eaLnBrk="1" hangingPunct="1">
              <a:lnSpc>
                <a:spcPct val="90000"/>
              </a:lnSpc>
              <a:buFontTx/>
              <a:buNone/>
              <a:defRPr/>
            </a:pPr>
            <a:endParaRPr lang="en-US" altLang="en-US" sz="2000" kern="0" dirty="0"/>
          </a:p>
          <a:p>
            <a:pPr lvl="1" eaLnBrk="1" hangingPunct="1">
              <a:lnSpc>
                <a:spcPct val="90000"/>
              </a:lnSpc>
              <a:buFontTx/>
              <a:buNone/>
              <a:defRPr/>
            </a:pPr>
            <a:r>
              <a:rPr lang="en-US" altLang="en-US" kern="0" dirty="0"/>
              <a:t> </a:t>
            </a:r>
          </a:p>
          <a:p>
            <a:pPr eaLnBrk="1" hangingPunct="1">
              <a:lnSpc>
                <a:spcPct val="90000"/>
              </a:lnSpc>
              <a:buFontTx/>
              <a:buNone/>
              <a:defRPr/>
            </a:pPr>
            <a:endParaRPr lang="en-US" altLang="en-US" kern="0" dirty="0"/>
          </a:p>
        </p:txBody>
      </p:sp>
      <p:pic>
        <p:nvPicPr>
          <p:cNvPr id="280581" name="Picture 4">
            <a:extLst>
              <a:ext uri="{FF2B5EF4-FFF2-40B4-BE49-F238E27FC236}">
                <a16:creationId xmlns:a16="http://schemas.microsoft.com/office/drawing/2014/main" id="{5B8849C5-186E-D7FC-D685-BFAC2A1BB9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0050" y="1919288"/>
            <a:ext cx="65151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0582" name="Picture 6">
            <a:extLst>
              <a:ext uri="{FF2B5EF4-FFF2-40B4-BE49-F238E27FC236}">
                <a16:creationId xmlns:a16="http://schemas.microsoft.com/office/drawing/2014/main" id="{D5450E5B-DB9A-0D2A-E1BF-F7223895A6F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59138"/>
          <a:stretch>
            <a:fillRect/>
          </a:stretch>
        </p:blipFill>
        <p:spPr bwMode="auto">
          <a:xfrm>
            <a:off x="5384800" y="288925"/>
            <a:ext cx="6610350" cy="146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6" name="Rectangle 2">
            <a:extLst>
              <a:ext uri="{FF2B5EF4-FFF2-40B4-BE49-F238E27FC236}">
                <a16:creationId xmlns:a16="http://schemas.microsoft.com/office/drawing/2014/main" id="{3D9FE823-F893-985D-B682-5935D293D383}"/>
              </a:ext>
            </a:extLst>
          </p:cNvPr>
          <p:cNvSpPr>
            <a:spLocks noGrp="1" noChangeArrowheads="1"/>
          </p:cNvSpPr>
          <p:nvPr>
            <p:ph type="title"/>
          </p:nvPr>
        </p:nvSpPr>
        <p:spPr/>
        <p:txBody>
          <a:bodyPr/>
          <a:lstStyle/>
          <a:p>
            <a:pPr eaLnBrk="1" hangingPunct="1"/>
            <a:r>
              <a:rPr lang="en-US" altLang="en-US" sz="4000"/>
              <a:t>Criticisms of non-experimental, descriptive approaches</a:t>
            </a:r>
            <a:endParaRPr lang="en-US" altLang="en-US" sz="4800"/>
          </a:p>
        </p:txBody>
      </p:sp>
      <p:sp>
        <p:nvSpPr>
          <p:cNvPr id="254979" name="Rectangle 3">
            <a:extLst>
              <a:ext uri="{FF2B5EF4-FFF2-40B4-BE49-F238E27FC236}">
                <a16:creationId xmlns:a16="http://schemas.microsoft.com/office/drawing/2014/main" id="{B3DAF8FF-5E85-EA76-4F19-09CDFEEAA381}"/>
              </a:ext>
            </a:extLst>
          </p:cNvPr>
          <p:cNvSpPr>
            <a:spLocks noGrp="1" noChangeArrowheads="1"/>
          </p:cNvSpPr>
          <p:nvPr>
            <p:ph type="body" idx="1"/>
          </p:nvPr>
        </p:nvSpPr>
        <p:spPr>
          <a:xfrm>
            <a:off x="287338" y="1685925"/>
            <a:ext cx="6762750" cy="4868863"/>
          </a:xfrm>
        </p:spPr>
        <p:txBody>
          <a:bodyPr/>
          <a:lstStyle/>
          <a:p>
            <a:pPr eaLnBrk="1" hangingPunct="1">
              <a:defRPr/>
            </a:pPr>
            <a:r>
              <a:rPr lang="en-US" altLang="en-US" sz="2400" dirty="0"/>
              <a:t>Cannot isolate causal mechanisms with descriptive studies – correlation is not causation</a:t>
            </a:r>
          </a:p>
          <a:p>
            <a:pPr eaLnBrk="1" hangingPunct="1">
              <a:defRPr/>
            </a:pPr>
            <a:r>
              <a:rPr lang="en-US" altLang="en-US" sz="2400" dirty="0"/>
              <a:t>However, correlation is an indication of causal relations that merit more investigation</a:t>
            </a:r>
          </a:p>
          <a:p>
            <a:pPr eaLnBrk="1" hangingPunct="1">
              <a:defRPr/>
            </a:pPr>
            <a:r>
              <a:rPr lang="en-US" altLang="en-US" sz="2400" dirty="0"/>
              <a:t>Experimental approaches can refine the ideas obtained from descriptive studies. </a:t>
            </a:r>
          </a:p>
          <a:p>
            <a:pPr eaLnBrk="1" hangingPunct="1">
              <a:defRPr/>
            </a:pPr>
            <a:r>
              <a:rPr lang="en-US" altLang="en-US" sz="2400" dirty="0"/>
              <a:t>Non-experimental descriptive research is a fundamental process of knowledge creation.</a:t>
            </a:r>
          </a:p>
          <a:p>
            <a:pPr eaLnBrk="1" hangingPunct="1">
              <a:defRPr/>
            </a:pPr>
            <a:r>
              <a:rPr lang="en-US" altLang="en-US" sz="2400" dirty="0"/>
              <a:t>A compromise position:  both experimental and descriptive approaches are necessary</a:t>
            </a:r>
          </a:p>
          <a:p>
            <a:pPr marL="0" indent="0" eaLnBrk="1" hangingPunct="1">
              <a:buFontTx/>
              <a:buNone/>
              <a:defRPr/>
            </a:pPr>
            <a:endParaRPr lang="en-US" altLang="en-US" sz="2100" dirty="0"/>
          </a:p>
          <a:p>
            <a:pPr eaLnBrk="1" hangingPunct="1">
              <a:defRPr/>
            </a:pPr>
            <a:endParaRPr lang="en-US" altLang="en-US" sz="2100" dirty="0"/>
          </a:p>
          <a:p>
            <a:pPr eaLnBrk="1" hangingPunct="1">
              <a:buFontTx/>
              <a:buNone/>
              <a:defRPr/>
            </a:pPr>
            <a:endParaRPr lang="en-US" altLang="en-US" sz="2400" dirty="0"/>
          </a:p>
          <a:p>
            <a:pPr eaLnBrk="1" hangingPunct="1">
              <a:buFontTx/>
              <a:buNone/>
              <a:defRPr/>
            </a:pPr>
            <a:endParaRPr lang="en-US" altLang="en-US" dirty="0"/>
          </a:p>
        </p:txBody>
      </p:sp>
      <p:pic>
        <p:nvPicPr>
          <p:cNvPr id="282628" name="Picture 1">
            <a:extLst>
              <a:ext uri="{FF2B5EF4-FFF2-40B4-BE49-F238E27FC236}">
                <a16:creationId xmlns:a16="http://schemas.microsoft.com/office/drawing/2014/main" id="{B3E60242-5B98-0728-E009-4BAA2311B725}"/>
              </a:ext>
            </a:extLst>
          </p:cNvPr>
          <p:cNvPicPr>
            <a:picLocks noChangeAspect="1"/>
          </p:cNvPicPr>
          <p:nvPr/>
        </p:nvPicPr>
        <p:blipFill>
          <a:blip r:embed="rId3">
            <a:extLst>
              <a:ext uri="{28A0092B-C50C-407E-A947-70E740481C1C}">
                <a14:useLocalDpi xmlns:a14="http://schemas.microsoft.com/office/drawing/2010/main" val="0"/>
              </a:ext>
            </a:extLst>
          </a:blip>
          <a:srcRect t="12915"/>
          <a:stretch>
            <a:fillRect/>
          </a:stretch>
        </p:blipFill>
        <p:spPr bwMode="auto">
          <a:xfrm>
            <a:off x="7146925" y="1949450"/>
            <a:ext cx="4735513" cy="311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4674" name="Picture 2">
            <a:extLst>
              <a:ext uri="{FF2B5EF4-FFF2-40B4-BE49-F238E27FC236}">
                <a16:creationId xmlns:a16="http://schemas.microsoft.com/office/drawing/2014/main" id="{245F8E61-302E-497E-8A3A-D1014CDA17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8163" y="125413"/>
            <a:ext cx="8289925" cy="638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a:extLst>
              <a:ext uri="{FF2B5EF4-FFF2-40B4-BE49-F238E27FC236}">
                <a16:creationId xmlns:a16="http://schemas.microsoft.com/office/drawing/2014/main" id="{C15CB359-1CC7-A667-7C0B-A9C091DC6E39}"/>
              </a:ext>
            </a:extLst>
          </p:cNvPr>
          <p:cNvSpPr>
            <a:spLocks noGrp="1" noChangeArrowheads="1"/>
          </p:cNvSpPr>
          <p:nvPr>
            <p:ph type="title" idx="4294967295"/>
          </p:nvPr>
        </p:nvSpPr>
        <p:spPr/>
        <p:txBody>
          <a:bodyPr/>
          <a:lstStyle/>
          <a:p>
            <a:r>
              <a:rPr lang="en-US" altLang="en-US" sz="4000" dirty="0">
                <a:latin typeface="Calibri" panose="020F0502020204030204" pitchFamily="34" charset="0"/>
                <a:cs typeface="Calibri" panose="020F0502020204030204" pitchFamily="34" charset="0"/>
              </a:rPr>
              <a:t>Start of Holocene interglacial (10,000 ybp)</a:t>
            </a:r>
          </a:p>
        </p:txBody>
      </p:sp>
      <p:sp>
        <p:nvSpPr>
          <p:cNvPr id="29699" name="Rectangle 3">
            <a:extLst>
              <a:ext uri="{FF2B5EF4-FFF2-40B4-BE49-F238E27FC236}">
                <a16:creationId xmlns:a16="http://schemas.microsoft.com/office/drawing/2014/main" id="{147C9712-D75F-E2CE-A5F7-5A7CE7269B4C}"/>
              </a:ext>
            </a:extLst>
          </p:cNvPr>
          <p:cNvSpPr>
            <a:spLocks noGrp="1" noChangeArrowheads="1"/>
          </p:cNvSpPr>
          <p:nvPr>
            <p:ph type="body" idx="4294967295"/>
          </p:nvPr>
        </p:nvSpPr>
        <p:spPr>
          <a:xfrm>
            <a:off x="609600" y="1600200"/>
            <a:ext cx="5562600" cy="4525963"/>
          </a:xfrm>
        </p:spPr>
        <p:txBody>
          <a:bodyPr/>
          <a:lstStyle/>
          <a:p>
            <a:pPr>
              <a:defRPr/>
            </a:pPr>
            <a:r>
              <a:rPr lang="en-US" altLang="en-US" dirty="0">
                <a:latin typeface="Calibri" panose="020F0502020204030204" pitchFamily="34" charset="0"/>
                <a:cs typeface="Calibri" panose="020F0502020204030204" pitchFamily="34" charset="0"/>
              </a:rPr>
              <a:t>Rapid interglacial warming at this time marks the start of the Holocene.</a:t>
            </a:r>
          </a:p>
          <a:p>
            <a:pPr>
              <a:defRPr/>
            </a:pPr>
            <a:r>
              <a:rPr lang="en-US" altLang="en-US" dirty="0">
                <a:latin typeface="Calibri" panose="020F0502020204030204" pitchFamily="34" charset="0"/>
                <a:cs typeface="Calibri" panose="020F0502020204030204" pitchFamily="34" charset="0"/>
              </a:rPr>
              <a:t>11,700 ybp is more exact figure</a:t>
            </a:r>
          </a:p>
          <a:p>
            <a:pPr>
              <a:defRPr/>
            </a:pPr>
            <a:endParaRPr lang="en-US" altLang="en-US" dirty="0">
              <a:latin typeface="Calibri" panose="020F0502020204030204" pitchFamily="34" charset="0"/>
              <a:cs typeface="Calibri" panose="020F0502020204030204" pitchFamily="34" charset="0"/>
            </a:endParaRPr>
          </a:p>
          <a:p>
            <a:pPr marL="0" indent="0">
              <a:buFontTx/>
              <a:buNone/>
              <a:defRPr/>
            </a:pPr>
            <a:endParaRPr lang="en-US" altLang="en-US" sz="2800" dirty="0">
              <a:latin typeface="Calibri" panose="020F0502020204030204" pitchFamily="34" charset="0"/>
              <a:cs typeface="Calibri" panose="020F0502020204030204" pitchFamily="34" charset="0"/>
            </a:endParaRPr>
          </a:p>
          <a:p>
            <a:pPr>
              <a:buFontTx/>
              <a:buNone/>
              <a:defRPr/>
            </a:pPr>
            <a:endParaRPr lang="en-US" altLang="en-US" sz="2800" dirty="0">
              <a:latin typeface="Calibri" panose="020F0502020204030204" pitchFamily="34" charset="0"/>
              <a:cs typeface="Calibri" panose="020F0502020204030204" pitchFamily="34" charset="0"/>
            </a:endParaRPr>
          </a:p>
        </p:txBody>
      </p:sp>
      <p:pic>
        <p:nvPicPr>
          <p:cNvPr id="44036" name="Picture 4" descr="Cenozoic">
            <a:extLst>
              <a:ext uri="{FF2B5EF4-FFF2-40B4-BE49-F238E27FC236}">
                <a16:creationId xmlns:a16="http://schemas.microsoft.com/office/drawing/2014/main" id="{2055A416-3C1C-B433-D9E0-943D5D3116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3713" y="1528763"/>
            <a:ext cx="3478212"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C63ED28C-6D8C-9062-CDC3-2F5E7AC169E5}"/>
              </a:ext>
            </a:extLst>
          </p:cNvPr>
          <p:cNvSpPr/>
          <p:nvPr/>
        </p:nvSpPr>
        <p:spPr>
          <a:xfrm>
            <a:off x="7778750" y="2757488"/>
            <a:ext cx="990600" cy="228600"/>
          </a:xfrm>
          <a:prstGeom prst="rect">
            <a:avLst/>
          </a:prstGeom>
          <a:solidFill>
            <a:srgbClr val="F8ED5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12" name="Rectangle 11">
            <a:extLst>
              <a:ext uri="{FF2B5EF4-FFF2-40B4-BE49-F238E27FC236}">
                <a16:creationId xmlns:a16="http://schemas.microsoft.com/office/drawing/2014/main" id="{3E6FD1EC-F524-40A3-3A39-B32C4D388532}"/>
              </a:ext>
            </a:extLst>
          </p:cNvPr>
          <p:cNvSpPr/>
          <p:nvPr/>
        </p:nvSpPr>
        <p:spPr>
          <a:xfrm>
            <a:off x="1689100" y="5703888"/>
            <a:ext cx="357188" cy="2127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4" descr="fig16">
            <a:extLst>
              <a:ext uri="{FF2B5EF4-FFF2-40B4-BE49-F238E27FC236}">
                <a16:creationId xmlns:a16="http://schemas.microsoft.com/office/drawing/2014/main" id="{8EDD2AA4-6CF9-426A-DE5A-5351982B0C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7250" y="395288"/>
            <a:ext cx="5929313" cy="606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3" name="Picture 4" descr="highlow">
            <a:extLst>
              <a:ext uri="{FF2B5EF4-FFF2-40B4-BE49-F238E27FC236}">
                <a16:creationId xmlns:a16="http://schemas.microsoft.com/office/drawing/2014/main" id="{F117F646-36C0-EFF1-B4A4-8F096A2BFE9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78638" y="395288"/>
            <a:ext cx="4456112" cy="606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Title 1">
            <a:extLst>
              <a:ext uri="{FF2B5EF4-FFF2-40B4-BE49-F238E27FC236}">
                <a16:creationId xmlns:a16="http://schemas.microsoft.com/office/drawing/2014/main" id="{1D8110C9-9D14-CFBF-1F40-657246AF982A}"/>
              </a:ext>
            </a:extLst>
          </p:cNvPr>
          <p:cNvSpPr>
            <a:spLocks noGrp="1" noChangeArrowheads="1"/>
          </p:cNvSpPr>
          <p:nvPr>
            <p:ph type="title" idx="4294967295"/>
          </p:nvPr>
        </p:nvSpPr>
        <p:spPr>
          <a:xfrm>
            <a:off x="2008188" y="38100"/>
            <a:ext cx="2533650" cy="1143000"/>
          </a:xfrm>
        </p:spPr>
        <p:txBody>
          <a:bodyPr/>
          <a:lstStyle/>
          <a:p>
            <a:r>
              <a:rPr lang="en-US" altLang="en-US" dirty="0">
                <a:latin typeface="Calibri" panose="020F0502020204030204" pitchFamily="34" charset="0"/>
                <a:cs typeface="Calibri" panose="020F0502020204030204" pitchFamily="34" charset="0"/>
              </a:rPr>
              <a:t>Beringia</a:t>
            </a:r>
          </a:p>
        </p:txBody>
      </p:sp>
      <p:pic>
        <p:nvPicPr>
          <p:cNvPr id="49156" name="Picture 2" descr="C:\Users\JAS\Desktop\Beringia.jpg">
            <a:extLst>
              <a:ext uri="{FF2B5EF4-FFF2-40B4-BE49-F238E27FC236}">
                <a16:creationId xmlns:a16="http://schemas.microsoft.com/office/drawing/2014/main" id="{E29BA380-EE8C-8AC6-A972-A39AF4B16D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86550" y="-98425"/>
            <a:ext cx="5375275"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7" name="Picture 3" descr="C:\Users\JAS\Desktop\Beringia2.jpg">
            <a:extLst>
              <a:ext uri="{FF2B5EF4-FFF2-40B4-BE49-F238E27FC236}">
                <a16:creationId xmlns:a16="http://schemas.microsoft.com/office/drawing/2014/main" id="{01DFE614-1A2C-0C14-E5E3-311EBEB668D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86550" y="3254375"/>
            <a:ext cx="5384800" cy="360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8" name="Picture 4" descr="http://images.yourdictionary.com/images/main/A4cntshf.jpg">
            <a:extLst>
              <a:ext uri="{FF2B5EF4-FFF2-40B4-BE49-F238E27FC236}">
                <a16:creationId xmlns:a16="http://schemas.microsoft.com/office/drawing/2014/main" id="{81C4C5D6-A82B-DD65-75F0-13DDFA74108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b="4797"/>
          <a:stretch>
            <a:fillRect/>
          </a:stretch>
        </p:blipFill>
        <p:spPr bwMode="auto">
          <a:xfrm>
            <a:off x="1244600" y="3494088"/>
            <a:ext cx="4062413"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9" name="Rectangle 3">
            <a:extLst>
              <a:ext uri="{FF2B5EF4-FFF2-40B4-BE49-F238E27FC236}">
                <a16:creationId xmlns:a16="http://schemas.microsoft.com/office/drawing/2014/main" id="{570D25CE-D2B4-8D30-89F8-0BE7237FF5E3}"/>
              </a:ext>
            </a:extLst>
          </p:cNvPr>
          <p:cNvSpPr txBox="1">
            <a:spLocks noChangeArrowheads="1"/>
          </p:cNvSpPr>
          <p:nvPr/>
        </p:nvSpPr>
        <p:spPr bwMode="auto">
          <a:xfrm>
            <a:off x="292100" y="1062038"/>
            <a:ext cx="6169025" cy="801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r>
              <a:rPr lang="en-US" altLang="en-US" sz="2800" dirty="0">
                <a:latin typeface="Calibri" panose="020F0502020204030204" pitchFamily="34" charset="0"/>
                <a:cs typeface="Calibri" panose="020F0502020204030204" pitchFamily="34" charset="0"/>
              </a:rPr>
              <a:t>Beringian land mass allowed humans and many other organisms to disperse from Siberia to North America. During a glacial period, there was no ocean to block their passage.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3" name="Picture 6">
            <a:extLst>
              <a:ext uri="{FF2B5EF4-FFF2-40B4-BE49-F238E27FC236}">
                <a16:creationId xmlns:a16="http://schemas.microsoft.com/office/drawing/2014/main" id="{9100B32A-AEFB-81A6-FD38-EE625C0C95FC}"/>
              </a:ext>
            </a:extLst>
          </p:cNvPr>
          <p:cNvPicPr>
            <a:picLocks noChangeAspect="1"/>
          </p:cNvPicPr>
          <p:nvPr/>
        </p:nvPicPr>
        <p:blipFill>
          <a:blip r:embed="rId3">
            <a:extLst>
              <a:ext uri="{28A0092B-C50C-407E-A947-70E740481C1C}">
                <a14:useLocalDpi xmlns:a14="http://schemas.microsoft.com/office/drawing/2010/main" val="0"/>
              </a:ext>
            </a:extLst>
          </a:blip>
          <a:srcRect r="30061"/>
          <a:stretch>
            <a:fillRect/>
          </a:stretch>
        </p:blipFill>
        <p:spPr bwMode="auto">
          <a:xfrm>
            <a:off x="7137400" y="190500"/>
            <a:ext cx="3603625" cy="6370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4" name="Content Placeholder 8">
            <a:extLst>
              <a:ext uri="{FF2B5EF4-FFF2-40B4-BE49-F238E27FC236}">
                <a16:creationId xmlns:a16="http://schemas.microsoft.com/office/drawing/2014/main" id="{6989FC78-7323-9C05-875F-46EAD5E55B26}"/>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909638" y="350838"/>
            <a:ext cx="5527675" cy="6048375"/>
          </a:xfr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5" name="Picture 2">
            <a:extLst>
              <a:ext uri="{FF2B5EF4-FFF2-40B4-BE49-F238E27FC236}">
                <a16:creationId xmlns:a16="http://schemas.microsoft.com/office/drawing/2014/main" id="{C0C53EDA-D9D1-50B0-37D5-9622F98FA01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11313" y="958850"/>
            <a:ext cx="8704262" cy="576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7C560D44-B4BE-C062-6DC7-75B959A383FD}"/>
              </a:ext>
            </a:extLst>
          </p:cNvPr>
          <p:cNvSpPr txBox="1">
            <a:spLocks noChangeArrowheads="1"/>
          </p:cNvSpPr>
          <p:nvPr/>
        </p:nvSpPr>
        <p:spPr bwMode="auto">
          <a:xfrm>
            <a:off x="1611313" y="0"/>
            <a:ext cx="8532812" cy="1143000"/>
          </a:xfrm>
          <a:prstGeom prst="rect">
            <a:avLst/>
          </a:prstGeom>
          <a:noFill/>
          <a:ln>
            <a:noFill/>
          </a:ln>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defRPr/>
            </a:pPr>
            <a:r>
              <a:rPr lang="en-US" altLang="en-US" kern="0" dirty="0"/>
              <a:t>The Kelp highway</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a:extLst>
              <a:ext uri="{FF2B5EF4-FFF2-40B4-BE49-F238E27FC236}">
                <a16:creationId xmlns:a16="http://schemas.microsoft.com/office/drawing/2014/main" id="{2E3DCF1D-8156-6438-36CA-54D13B8BFD37}"/>
              </a:ext>
            </a:extLst>
          </p:cNvPr>
          <p:cNvSpPr>
            <a:spLocks noGrp="1" noChangeArrowheads="1"/>
          </p:cNvSpPr>
          <p:nvPr>
            <p:ph type="title"/>
          </p:nvPr>
        </p:nvSpPr>
        <p:spPr>
          <a:xfrm>
            <a:off x="1981200" y="441325"/>
            <a:ext cx="8229600" cy="1143000"/>
          </a:xfrm>
        </p:spPr>
        <p:txBody>
          <a:bodyPr/>
          <a:lstStyle/>
          <a:p>
            <a:r>
              <a:rPr lang="en-US" altLang="en-US" sz="4000" dirty="0"/>
              <a:t>The division between historical and ecological biogeography is subjective</a:t>
            </a:r>
          </a:p>
        </p:txBody>
      </p:sp>
      <p:sp>
        <p:nvSpPr>
          <p:cNvPr id="56323" name="Content Placeholder 2">
            <a:extLst>
              <a:ext uri="{FF2B5EF4-FFF2-40B4-BE49-F238E27FC236}">
                <a16:creationId xmlns:a16="http://schemas.microsoft.com/office/drawing/2014/main" id="{BB18AF62-F69C-6C2B-8D5A-33E75F231824}"/>
              </a:ext>
            </a:extLst>
          </p:cNvPr>
          <p:cNvSpPr>
            <a:spLocks noGrp="1" noChangeArrowheads="1"/>
          </p:cNvSpPr>
          <p:nvPr>
            <p:ph idx="1"/>
          </p:nvPr>
        </p:nvSpPr>
        <p:spPr>
          <a:xfrm>
            <a:off x="958850" y="2078038"/>
            <a:ext cx="10464800" cy="4525962"/>
          </a:xfrm>
        </p:spPr>
        <p:txBody>
          <a:bodyPr/>
          <a:lstStyle/>
          <a:p>
            <a:r>
              <a:rPr lang="en-US" altLang="en-US" sz="2800" dirty="0"/>
              <a:t>Depends upon advances in tools and methods to reconstruct past environmental influences and the presence/absence of flora and fauna</a:t>
            </a:r>
          </a:p>
          <a:p>
            <a:r>
              <a:rPr lang="en-US" altLang="en-US" sz="2800" dirty="0"/>
              <a:t>What was once deep history may be ecological biogeography because of paleoenvironmental and paleoecological reconstructions</a:t>
            </a:r>
          </a:p>
          <a:p>
            <a:pPr lvl="1"/>
            <a:r>
              <a:rPr lang="en-US" altLang="en-US" sz="2400" dirty="0"/>
              <a:t>Dendrochronology</a:t>
            </a:r>
          </a:p>
          <a:p>
            <a:pPr lvl="1"/>
            <a:r>
              <a:rPr lang="en-US" altLang="en-US" sz="2400" dirty="0"/>
              <a:t>Palynology</a:t>
            </a:r>
          </a:p>
          <a:p>
            <a:pPr lvl="1"/>
            <a:r>
              <a:rPr lang="en-US" altLang="en-US" sz="2400" dirty="0"/>
              <a:t>Limnology</a:t>
            </a:r>
          </a:p>
          <a:p>
            <a:pPr lvl="1"/>
            <a:r>
              <a:rPr lang="en-US" altLang="en-US" sz="2400" dirty="0"/>
              <a:t>Ancient environmental DNA</a:t>
            </a:r>
          </a:p>
          <a:p>
            <a:endParaRPr lang="en-US" altLang="en-US" sz="280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Content Placeholder 5">
            <a:extLst>
              <a:ext uri="{FF2B5EF4-FFF2-40B4-BE49-F238E27FC236}">
                <a16:creationId xmlns:a16="http://schemas.microsoft.com/office/drawing/2014/main" id="{FDBE9362-040D-FF3E-7AAC-EF14ADBA27E6}"/>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l="963" t="3136"/>
          <a:stretch>
            <a:fillRect/>
          </a:stretch>
        </p:blipFill>
        <p:spPr>
          <a:xfrm>
            <a:off x="609600" y="1017588"/>
            <a:ext cx="11355388" cy="5565775"/>
          </a:xfrm>
        </p:spPr>
      </p:pic>
      <p:sp>
        <p:nvSpPr>
          <p:cNvPr id="58371" name="Title 1">
            <a:extLst>
              <a:ext uri="{FF2B5EF4-FFF2-40B4-BE49-F238E27FC236}">
                <a16:creationId xmlns:a16="http://schemas.microsoft.com/office/drawing/2014/main" id="{90403E67-C862-E80C-4382-130292D78282}"/>
              </a:ext>
            </a:extLst>
          </p:cNvPr>
          <p:cNvSpPr>
            <a:spLocks noGrp="1" noChangeArrowheads="1"/>
          </p:cNvSpPr>
          <p:nvPr>
            <p:ph type="title"/>
          </p:nvPr>
        </p:nvSpPr>
        <p:spPr>
          <a:xfrm>
            <a:off x="1981200" y="274638"/>
            <a:ext cx="8229600" cy="284162"/>
          </a:xfrm>
          <a:solidFill>
            <a:schemeClr val="bg1">
              <a:alpha val="54901"/>
            </a:schemeClr>
          </a:solidFill>
        </p:spPr>
        <p:txBody>
          <a:bodyPr/>
          <a:lstStyle/>
          <a:p>
            <a:r>
              <a:rPr lang="en-US" altLang="en-US" sz="4800" dirty="0"/>
              <a:t>Limnology</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a:extLst>
              <a:ext uri="{FF2B5EF4-FFF2-40B4-BE49-F238E27FC236}">
                <a16:creationId xmlns:a16="http://schemas.microsoft.com/office/drawing/2014/main" id="{0E38BEB3-0DA0-A8B2-7D9D-7D00264CBDB0}"/>
              </a:ext>
            </a:extLst>
          </p:cNvPr>
          <p:cNvSpPr>
            <a:spLocks noGrp="1" noChangeArrowheads="1"/>
          </p:cNvSpPr>
          <p:nvPr>
            <p:ph type="title"/>
          </p:nvPr>
        </p:nvSpPr>
        <p:spPr>
          <a:xfrm>
            <a:off x="342900" y="415925"/>
            <a:ext cx="11653838" cy="1143000"/>
          </a:xfrm>
        </p:spPr>
        <p:txBody>
          <a:bodyPr/>
          <a:lstStyle/>
          <a:p>
            <a:r>
              <a:rPr lang="en-US" altLang="en-US" dirty="0"/>
              <a:t>Origins of biogeography: Alexander von Humbolt</a:t>
            </a:r>
            <a:br>
              <a:rPr lang="en-US" altLang="en-US" dirty="0"/>
            </a:br>
            <a:r>
              <a:rPr lang="en-US" altLang="en-US" dirty="0"/>
              <a:t> </a:t>
            </a:r>
          </a:p>
        </p:txBody>
      </p:sp>
      <p:sp>
        <p:nvSpPr>
          <p:cNvPr id="19459" name="Content Placeholder 2">
            <a:extLst>
              <a:ext uri="{FF2B5EF4-FFF2-40B4-BE49-F238E27FC236}">
                <a16:creationId xmlns:a16="http://schemas.microsoft.com/office/drawing/2014/main" id="{010F02C7-1525-7D8D-E0B4-4C4547566CB0}"/>
              </a:ext>
            </a:extLst>
          </p:cNvPr>
          <p:cNvSpPr>
            <a:spLocks noGrp="1" noChangeArrowheads="1"/>
          </p:cNvSpPr>
          <p:nvPr>
            <p:ph idx="1"/>
          </p:nvPr>
        </p:nvSpPr>
        <p:spPr>
          <a:xfrm>
            <a:off x="342900" y="968793"/>
            <a:ext cx="8229600" cy="4525962"/>
          </a:xfrm>
        </p:spPr>
        <p:txBody>
          <a:bodyPr/>
          <a:lstStyle/>
          <a:p>
            <a:r>
              <a:rPr lang="en-US" altLang="en-US" dirty="0"/>
              <a:t>Essay on the Geography of Plants (1807)</a:t>
            </a:r>
          </a:p>
        </p:txBody>
      </p:sp>
      <p:pic>
        <p:nvPicPr>
          <p:cNvPr id="19461" name="Picture 1">
            <a:extLst>
              <a:ext uri="{FF2B5EF4-FFF2-40B4-BE49-F238E27FC236}">
                <a16:creationId xmlns:a16="http://schemas.microsoft.com/office/drawing/2014/main" id="{B1724566-D84A-FC97-38BF-529DC635033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03300" y="1771650"/>
            <a:ext cx="6738938" cy="467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2" name="Picture 2">
            <a:extLst>
              <a:ext uri="{FF2B5EF4-FFF2-40B4-BE49-F238E27FC236}">
                <a16:creationId xmlns:a16="http://schemas.microsoft.com/office/drawing/2014/main" id="{D08E67EF-C01F-D700-FB64-1B02D5766B4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37550" y="1227138"/>
            <a:ext cx="3511550" cy="547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descr="C:\Documents and Settings\tony\Desktop\core view sm.JPG">
            <a:extLst>
              <a:ext uri="{FF2B5EF4-FFF2-40B4-BE49-F238E27FC236}">
                <a16:creationId xmlns:a16="http://schemas.microsoft.com/office/drawing/2014/main" id="{2A0F76CE-67D4-4DF5-9B26-67008F314F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Content Placeholder 4">
            <a:extLst>
              <a:ext uri="{FF2B5EF4-FFF2-40B4-BE49-F238E27FC236}">
                <a16:creationId xmlns:a16="http://schemas.microsoft.com/office/drawing/2014/main" id="{2F690A65-7B79-B09F-7EEB-7042DAFEF5AC}"/>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831975" y="306388"/>
            <a:ext cx="8443913" cy="5648325"/>
          </a:xfr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5">
            <a:extLst>
              <a:ext uri="{FF2B5EF4-FFF2-40B4-BE49-F238E27FC236}">
                <a16:creationId xmlns:a16="http://schemas.microsoft.com/office/drawing/2014/main" id="{124AA71C-4737-AE1C-06FB-53DB7092B1F5}"/>
              </a:ext>
            </a:extLst>
          </p:cNvPr>
          <p:cNvPicPr>
            <a:picLocks noChangeAspect="1"/>
          </p:cNvPicPr>
          <p:nvPr/>
        </p:nvPicPr>
        <p:blipFill>
          <a:blip r:embed="rId3">
            <a:extLst>
              <a:ext uri="{28A0092B-C50C-407E-A947-70E740481C1C}">
                <a14:useLocalDpi xmlns:a14="http://schemas.microsoft.com/office/drawing/2010/main" val="0"/>
              </a:ext>
            </a:extLst>
          </a:blip>
          <a:srcRect l="-1540" r="797"/>
          <a:stretch>
            <a:fillRect/>
          </a:stretch>
        </p:blipFill>
        <p:spPr bwMode="auto">
          <a:xfrm>
            <a:off x="506067" y="222352"/>
            <a:ext cx="8545336" cy="6375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6" name="Picture 7">
            <a:extLst>
              <a:ext uri="{FF2B5EF4-FFF2-40B4-BE49-F238E27FC236}">
                <a16:creationId xmlns:a16="http://schemas.microsoft.com/office/drawing/2014/main" id="{91FD5CAF-C8DB-E0D9-8988-BFF1F843555E}"/>
              </a:ext>
            </a:extLst>
          </p:cNvPr>
          <p:cNvPicPr>
            <a:picLocks noChangeAspect="1"/>
          </p:cNvPicPr>
          <p:nvPr/>
        </p:nvPicPr>
        <p:blipFill>
          <a:blip r:embed="rId4">
            <a:extLst>
              <a:ext uri="{28A0092B-C50C-407E-A947-70E740481C1C}">
                <a14:useLocalDpi xmlns:a14="http://schemas.microsoft.com/office/drawing/2010/main" val="0"/>
              </a:ext>
            </a:extLst>
          </a:blip>
          <a:srcRect r="7333"/>
          <a:stretch>
            <a:fillRect/>
          </a:stretch>
        </p:blipFill>
        <p:spPr bwMode="auto">
          <a:xfrm>
            <a:off x="9252553" y="3428999"/>
            <a:ext cx="2710320" cy="2821329"/>
          </a:xfrm>
          <a:prstGeom prst="rect">
            <a:avLst/>
          </a:prstGeom>
          <a:noFill/>
          <a:ln w="222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64517" name="Picture 6">
            <a:extLst>
              <a:ext uri="{FF2B5EF4-FFF2-40B4-BE49-F238E27FC236}">
                <a16:creationId xmlns:a16="http://schemas.microsoft.com/office/drawing/2014/main" id="{121DA1C6-BC3E-3900-04A8-D2B260F24929}"/>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051403" y="242887"/>
            <a:ext cx="3028340" cy="3070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itle 1">
            <a:extLst>
              <a:ext uri="{FF2B5EF4-FFF2-40B4-BE49-F238E27FC236}">
                <a16:creationId xmlns:a16="http://schemas.microsoft.com/office/drawing/2014/main" id="{6C067A78-046C-55B3-1B91-4377C34E0356}"/>
              </a:ext>
            </a:extLst>
          </p:cNvPr>
          <p:cNvSpPr>
            <a:spLocks noGrp="1" noChangeArrowheads="1"/>
          </p:cNvSpPr>
          <p:nvPr>
            <p:ph type="title"/>
          </p:nvPr>
        </p:nvSpPr>
        <p:spPr/>
        <p:txBody>
          <a:bodyPr/>
          <a:lstStyle/>
          <a:p>
            <a:r>
              <a:rPr lang="en-US" altLang="en-US" dirty="0"/>
              <a:t>Rates of change (RoC) of paleoecological time series of pollen data</a:t>
            </a:r>
          </a:p>
        </p:txBody>
      </p:sp>
      <p:pic>
        <p:nvPicPr>
          <p:cNvPr id="68611" name="Content Placeholder 5">
            <a:extLst>
              <a:ext uri="{FF2B5EF4-FFF2-40B4-BE49-F238E27FC236}">
                <a16:creationId xmlns:a16="http://schemas.microsoft.com/office/drawing/2014/main" id="{43F85ED2-C5F3-845F-C4E0-42DD0FCE1223}"/>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533400" y="1600200"/>
            <a:ext cx="10190163" cy="4983163"/>
          </a:xfr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Content Placeholder 5">
            <a:extLst>
              <a:ext uri="{FF2B5EF4-FFF2-40B4-BE49-F238E27FC236}">
                <a16:creationId xmlns:a16="http://schemas.microsoft.com/office/drawing/2014/main" id="{5D73878D-CF5F-2DC2-B66F-ECAD96D7B9B5}"/>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39022" y="482521"/>
            <a:ext cx="12331022" cy="5726610"/>
          </a:xfr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8" descr="http://www.plantsciences.ucdavis.edu/plantsciences_Faculty/Bloom/CAMEL/Art/TreeRingLg.jpg">
            <a:extLst>
              <a:ext uri="{FF2B5EF4-FFF2-40B4-BE49-F238E27FC236}">
                <a16:creationId xmlns:a16="http://schemas.microsoft.com/office/drawing/2014/main" id="{EADB2359-A296-B9A5-D0DD-70713F6464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063" y="1379538"/>
            <a:ext cx="6432550" cy="482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07" name="Picture 6" descr="http://wattsupwiththat.files.wordpress.com/2010/03/uofa_sequoia_tree_ring.jpg">
            <a:extLst>
              <a:ext uri="{FF2B5EF4-FFF2-40B4-BE49-F238E27FC236}">
                <a16:creationId xmlns:a16="http://schemas.microsoft.com/office/drawing/2014/main" id="{C24473DF-FD1A-29D7-8F40-ADE608955FA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32613" y="1322388"/>
            <a:ext cx="4983162" cy="4881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8" name="Title 1">
            <a:extLst>
              <a:ext uri="{FF2B5EF4-FFF2-40B4-BE49-F238E27FC236}">
                <a16:creationId xmlns:a16="http://schemas.microsoft.com/office/drawing/2014/main" id="{C59B542D-FF07-7E4A-A7DC-0B935C1BFAF0}"/>
              </a:ext>
            </a:extLst>
          </p:cNvPr>
          <p:cNvSpPr>
            <a:spLocks noGrp="1" noChangeArrowheads="1"/>
          </p:cNvSpPr>
          <p:nvPr>
            <p:ph type="title"/>
          </p:nvPr>
        </p:nvSpPr>
        <p:spPr>
          <a:xfrm>
            <a:off x="1981200" y="274638"/>
            <a:ext cx="8229600" cy="822325"/>
          </a:xfrm>
        </p:spPr>
        <p:txBody>
          <a:bodyPr/>
          <a:lstStyle/>
          <a:p>
            <a:r>
              <a:rPr lang="en-US" altLang="en-US" sz="4800" dirty="0"/>
              <a:t>Dendrochronology</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5" name="Content Placeholder 6">
            <a:extLst>
              <a:ext uri="{FF2B5EF4-FFF2-40B4-BE49-F238E27FC236}">
                <a16:creationId xmlns:a16="http://schemas.microsoft.com/office/drawing/2014/main" id="{2ED480AC-04AE-B7A6-478E-9BEAC8806E57}"/>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331551" y="1318701"/>
            <a:ext cx="7528897" cy="5034332"/>
          </a:xfrm>
        </p:spPr>
      </p:pic>
      <p:sp>
        <p:nvSpPr>
          <p:cNvPr id="74756" name="Title 1">
            <a:extLst>
              <a:ext uri="{FF2B5EF4-FFF2-40B4-BE49-F238E27FC236}">
                <a16:creationId xmlns:a16="http://schemas.microsoft.com/office/drawing/2014/main" id="{AA12BDC8-4700-F04B-C963-161DFE818C34}"/>
              </a:ext>
            </a:extLst>
          </p:cNvPr>
          <p:cNvSpPr>
            <a:spLocks noGrp="1" noChangeArrowheads="1"/>
          </p:cNvSpPr>
          <p:nvPr>
            <p:ph type="title"/>
          </p:nvPr>
        </p:nvSpPr>
        <p:spPr>
          <a:xfrm>
            <a:off x="1865313" y="57150"/>
            <a:ext cx="8229600" cy="1143000"/>
          </a:xfrm>
        </p:spPr>
        <p:txBody>
          <a:bodyPr/>
          <a:lstStyle/>
          <a:p>
            <a:r>
              <a:rPr lang="en-US" altLang="en-US" dirty="0"/>
              <a:t>The principle of cross-dating</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107E1565-7D31-1E80-BF2C-56A626FCC3C4}"/>
              </a:ext>
            </a:extLst>
          </p:cNvPr>
          <p:cNvPicPr>
            <a:picLocks noGrp="1" noChangeAspect="1"/>
          </p:cNvPicPr>
          <p:nvPr>
            <p:ph idx="1"/>
          </p:nvPr>
        </p:nvPicPr>
        <p:blipFill>
          <a:blip r:embed="rId3"/>
          <a:stretch>
            <a:fillRect/>
          </a:stretch>
        </p:blipFill>
        <p:spPr>
          <a:xfrm>
            <a:off x="0" y="1206408"/>
            <a:ext cx="9390061" cy="5293477"/>
          </a:xfrm>
        </p:spPr>
      </p:pic>
      <p:pic>
        <p:nvPicPr>
          <p:cNvPr id="7" name="Picture 6">
            <a:extLst>
              <a:ext uri="{FF2B5EF4-FFF2-40B4-BE49-F238E27FC236}">
                <a16:creationId xmlns:a16="http://schemas.microsoft.com/office/drawing/2014/main" id="{FA7A100A-CA29-7EE7-5510-2F65763F8AEB}"/>
              </a:ext>
            </a:extLst>
          </p:cNvPr>
          <p:cNvPicPr>
            <a:picLocks noChangeAspect="1"/>
          </p:cNvPicPr>
          <p:nvPr/>
        </p:nvPicPr>
        <p:blipFill>
          <a:blip r:embed="rId4"/>
          <a:stretch>
            <a:fillRect/>
          </a:stretch>
        </p:blipFill>
        <p:spPr>
          <a:xfrm>
            <a:off x="4695030" y="4749307"/>
            <a:ext cx="7314090" cy="965242"/>
          </a:xfrm>
          <a:prstGeom prst="rect">
            <a:avLst/>
          </a:prstGeom>
        </p:spPr>
      </p:pic>
      <p:sp>
        <p:nvSpPr>
          <p:cNvPr id="2" name="Title 1">
            <a:extLst>
              <a:ext uri="{FF2B5EF4-FFF2-40B4-BE49-F238E27FC236}">
                <a16:creationId xmlns:a16="http://schemas.microsoft.com/office/drawing/2014/main" id="{8FD1DD6B-0708-8CD9-1D4D-13DC362E14E0}"/>
              </a:ext>
            </a:extLst>
          </p:cNvPr>
          <p:cNvSpPr>
            <a:spLocks noGrp="1" noChangeArrowheads="1"/>
          </p:cNvSpPr>
          <p:nvPr>
            <p:ph type="title"/>
          </p:nvPr>
        </p:nvSpPr>
        <p:spPr>
          <a:xfrm>
            <a:off x="1784430" y="89443"/>
            <a:ext cx="8229600" cy="822325"/>
          </a:xfrm>
        </p:spPr>
        <p:txBody>
          <a:bodyPr/>
          <a:lstStyle/>
          <a:p>
            <a:r>
              <a:rPr lang="en-US" altLang="en-US" sz="4800" dirty="0"/>
              <a:t>Ancient environmental DNA</a:t>
            </a:r>
          </a:p>
        </p:txBody>
      </p:sp>
    </p:spTree>
    <p:extLst>
      <p:ext uri="{BB962C8B-B14F-4D97-AF65-F5344CB8AC3E}">
        <p14:creationId xmlns:p14="http://schemas.microsoft.com/office/powerpoint/2010/main" val="23641819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itle 1">
            <a:extLst>
              <a:ext uri="{FF2B5EF4-FFF2-40B4-BE49-F238E27FC236}">
                <a16:creationId xmlns:a16="http://schemas.microsoft.com/office/drawing/2014/main" id="{77C9EF75-074B-4C3A-4BAC-31A8B45200C4}"/>
              </a:ext>
            </a:extLst>
          </p:cNvPr>
          <p:cNvSpPr>
            <a:spLocks noGrp="1" noChangeArrowheads="1"/>
          </p:cNvSpPr>
          <p:nvPr>
            <p:ph type="title"/>
          </p:nvPr>
        </p:nvSpPr>
        <p:spPr>
          <a:xfrm>
            <a:off x="4937125" y="0"/>
            <a:ext cx="5986463" cy="1143000"/>
          </a:xfrm>
        </p:spPr>
        <p:txBody>
          <a:bodyPr/>
          <a:lstStyle/>
          <a:p>
            <a:r>
              <a:rPr lang="en-US" altLang="en-US" dirty="0"/>
              <a:t>Ontology</a:t>
            </a:r>
          </a:p>
        </p:txBody>
      </p:sp>
      <p:sp>
        <p:nvSpPr>
          <p:cNvPr id="76803" name="Content Placeholder 2">
            <a:extLst>
              <a:ext uri="{FF2B5EF4-FFF2-40B4-BE49-F238E27FC236}">
                <a16:creationId xmlns:a16="http://schemas.microsoft.com/office/drawing/2014/main" id="{C38336A6-BBA5-46D0-07E1-465D09C72E5E}"/>
              </a:ext>
            </a:extLst>
          </p:cNvPr>
          <p:cNvSpPr>
            <a:spLocks noGrp="1" noChangeArrowheads="1"/>
          </p:cNvSpPr>
          <p:nvPr>
            <p:ph idx="1"/>
          </p:nvPr>
        </p:nvSpPr>
        <p:spPr>
          <a:xfrm>
            <a:off x="339725" y="698500"/>
            <a:ext cx="4500563" cy="5121275"/>
          </a:xfrm>
        </p:spPr>
        <p:txBody>
          <a:bodyPr/>
          <a:lstStyle/>
          <a:p>
            <a:r>
              <a:rPr lang="en-US" altLang="en-US" dirty="0"/>
              <a:t>An ontology is a scheme for organizing and labeling entities and processes</a:t>
            </a:r>
          </a:p>
          <a:p>
            <a:r>
              <a:rPr lang="en-US" altLang="en-US" dirty="0"/>
              <a:t>An ontology is a specification of a conceptualization. </a:t>
            </a:r>
          </a:p>
          <a:p>
            <a:r>
              <a:rPr lang="en-US" altLang="en-US" dirty="0"/>
              <a:t>How we ‘label’ things influences how we respond to and work with them </a:t>
            </a:r>
          </a:p>
        </p:txBody>
      </p:sp>
      <p:pic>
        <p:nvPicPr>
          <p:cNvPr id="76805" name="Picture 1">
            <a:extLst>
              <a:ext uri="{FF2B5EF4-FFF2-40B4-BE49-F238E27FC236}">
                <a16:creationId xmlns:a16="http://schemas.microsoft.com/office/drawing/2014/main" id="{3B8DB622-675E-04DE-5548-A038699310B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397375" y="1143000"/>
            <a:ext cx="7588250" cy="495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Content Placeholder 4">
            <a:extLst>
              <a:ext uri="{FF2B5EF4-FFF2-40B4-BE49-F238E27FC236}">
                <a16:creationId xmlns:a16="http://schemas.microsoft.com/office/drawing/2014/main" id="{4D773DF9-7C6B-5ED0-2F63-8DC86CB74CBC}"/>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412875" y="0"/>
            <a:ext cx="8875713" cy="6673850"/>
          </a:xfr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a:extLst>
              <a:ext uri="{FF2B5EF4-FFF2-40B4-BE49-F238E27FC236}">
                <a16:creationId xmlns:a16="http://schemas.microsoft.com/office/drawing/2014/main" id="{4533580F-86C3-F562-C5C4-7D0BB303E0EE}"/>
              </a:ext>
            </a:extLst>
          </p:cNvPr>
          <p:cNvSpPr>
            <a:spLocks noGrp="1" noChangeArrowheads="1"/>
          </p:cNvSpPr>
          <p:nvPr>
            <p:ph type="title"/>
          </p:nvPr>
        </p:nvSpPr>
        <p:spPr>
          <a:xfrm>
            <a:off x="609600" y="0"/>
            <a:ext cx="10972800" cy="1143000"/>
          </a:xfrm>
        </p:spPr>
        <p:txBody>
          <a:bodyPr/>
          <a:lstStyle/>
          <a:p>
            <a:r>
              <a:rPr lang="en-US" altLang="en-US" dirty="0"/>
              <a:t>Origins of biogeography: Alfred Russel Wallace</a:t>
            </a:r>
          </a:p>
        </p:txBody>
      </p:sp>
      <p:pic>
        <p:nvPicPr>
          <p:cNvPr id="21507" name="Picture 4" descr="Text&#10;&#10;Description automatically generated">
            <a:extLst>
              <a:ext uri="{FF2B5EF4-FFF2-40B4-BE49-F238E27FC236}">
                <a16:creationId xmlns:a16="http://schemas.microsoft.com/office/drawing/2014/main" id="{AD957CA7-67BD-B735-FF89-B39526EAB4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404" t="4987" r="6673" b="10143"/>
          <a:stretch>
            <a:fillRect/>
          </a:stretch>
        </p:blipFill>
        <p:spPr bwMode="auto">
          <a:xfrm>
            <a:off x="5097463" y="1201738"/>
            <a:ext cx="3741737" cy="551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8" name="Picture 6">
            <a:extLst>
              <a:ext uri="{FF2B5EF4-FFF2-40B4-BE49-F238E27FC236}">
                <a16:creationId xmlns:a16="http://schemas.microsoft.com/office/drawing/2014/main" id="{3AED1934-79A6-3E13-E67E-238F5D318D9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122" r="4953"/>
          <a:stretch>
            <a:fillRect/>
          </a:stretch>
        </p:blipFill>
        <p:spPr bwMode="auto">
          <a:xfrm>
            <a:off x="8613775" y="1201738"/>
            <a:ext cx="3395663" cy="556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9" name="Picture 8" descr="Map&#10;&#10;Description automatically generated">
            <a:extLst>
              <a:ext uri="{FF2B5EF4-FFF2-40B4-BE49-F238E27FC236}">
                <a16:creationId xmlns:a16="http://schemas.microsoft.com/office/drawing/2014/main" id="{B4B3DD22-ED71-1027-5F03-48E3B5C81AF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5185"/>
          <a:stretch>
            <a:fillRect/>
          </a:stretch>
        </p:blipFill>
        <p:spPr bwMode="auto">
          <a:xfrm>
            <a:off x="0" y="1201738"/>
            <a:ext cx="5160963" cy="504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0955C59-676A-5516-8FE4-5BBBC27EAC2F}"/>
              </a:ext>
            </a:extLst>
          </p:cNvPr>
          <p:cNvSpPr/>
          <p:nvPr/>
        </p:nvSpPr>
        <p:spPr>
          <a:xfrm>
            <a:off x="1524000" y="6497638"/>
            <a:ext cx="863600" cy="338137"/>
          </a:xfrm>
          <a:prstGeom prst="rect">
            <a:avLst/>
          </a:prstGeom>
        </p:spPr>
        <p:txBody>
          <a:bodyPr wrap="none">
            <a:spAutoFit/>
          </a:bodyPr>
          <a:lstStyle/>
          <a:p>
            <a:pPr>
              <a:defRPr/>
            </a:pPr>
            <a:r>
              <a:rPr lang="en-US" sz="1600" dirty="0">
                <a:solidFill>
                  <a:schemeClr val="bg1"/>
                </a:solidFill>
                <a:latin typeface="+mj-lt"/>
              </a:rPr>
              <a:t>Pfisteria</a:t>
            </a:r>
          </a:p>
        </p:txBody>
      </p:sp>
      <p:sp>
        <p:nvSpPr>
          <p:cNvPr id="80899" name="Content Placeholder 2">
            <a:extLst>
              <a:ext uri="{FF2B5EF4-FFF2-40B4-BE49-F238E27FC236}">
                <a16:creationId xmlns:a16="http://schemas.microsoft.com/office/drawing/2014/main" id="{09817B62-DF79-CC46-88DC-AC6FE2E69239}"/>
              </a:ext>
            </a:extLst>
          </p:cNvPr>
          <p:cNvSpPr txBox="1">
            <a:spLocks noChangeArrowheads="1"/>
          </p:cNvSpPr>
          <p:nvPr/>
        </p:nvSpPr>
        <p:spPr bwMode="auto">
          <a:xfrm>
            <a:off x="838200" y="74613"/>
            <a:ext cx="10210800" cy="162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685800" indent="-22860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90000"/>
              </a:lnSpc>
              <a:spcBef>
                <a:spcPts val="1000"/>
              </a:spcBef>
              <a:buFontTx/>
              <a:buNone/>
            </a:pPr>
            <a:r>
              <a:rPr lang="en-US" altLang="en-US" sz="5400" dirty="0">
                <a:solidFill>
                  <a:schemeClr val="bg1"/>
                </a:solidFill>
              </a:rPr>
              <a:t>What is a species?</a:t>
            </a:r>
            <a:endParaRPr lang="en-US" altLang="en-US" sz="4000" dirty="0">
              <a:solidFill>
                <a:schemeClr val="bg1"/>
              </a:solidFill>
            </a:endParaRPr>
          </a:p>
        </p:txBody>
      </p:sp>
      <p:sp>
        <p:nvSpPr>
          <p:cNvPr id="80900" name="Content Placeholder 1">
            <a:extLst>
              <a:ext uri="{FF2B5EF4-FFF2-40B4-BE49-F238E27FC236}">
                <a16:creationId xmlns:a16="http://schemas.microsoft.com/office/drawing/2014/main" id="{DB2C9394-4CD2-4DAE-9B47-F26CEB510F60}"/>
              </a:ext>
            </a:extLst>
          </p:cNvPr>
          <p:cNvSpPr>
            <a:spLocks noGrp="1" noChangeArrowheads="1"/>
          </p:cNvSpPr>
          <p:nvPr>
            <p:ph idx="1"/>
          </p:nvPr>
        </p:nvSpPr>
        <p:spPr>
          <a:xfrm>
            <a:off x="609600" y="1971675"/>
            <a:ext cx="10972800" cy="4525963"/>
          </a:xfrm>
        </p:spPr>
        <p:txBody>
          <a:bodyPr/>
          <a:lstStyle/>
          <a:p>
            <a:r>
              <a:rPr lang="en-US" altLang="en-US" dirty="0"/>
              <a:t>Being and becoming is a philosophical, ontological tension that manifests in biology. </a:t>
            </a:r>
          </a:p>
          <a:p>
            <a:r>
              <a:rPr lang="en-US" altLang="en-US" dirty="0"/>
              <a:t>Ontologies in biological systems need to have some fixity to allow humans to understand them, but nature does not rigorously adhere to these categories and this fixity</a:t>
            </a:r>
          </a:p>
          <a:p>
            <a:r>
              <a:rPr lang="en-US" altLang="en-US" dirty="0">
                <a:latin typeface="AdvPTimes"/>
              </a:rPr>
              <a:t>The concept of ‘‘species’’ itself has multiple definitions. In fact, some scholars argue there is no such thing as a species. </a:t>
            </a:r>
            <a:endParaRPr lang="en-US" altLang="en-US" dirty="0"/>
          </a:p>
        </p:txBody>
      </p:sp>
      <p:sp>
        <p:nvSpPr>
          <p:cNvPr id="80901" name="Title 1">
            <a:extLst>
              <a:ext uri="{FF2B5EF4-FFF2-40B4-BE49-F238E27FC236}">
                <a16:creationId xmlns:a16="http://schemas.microsoft.com/office/drawing/2014/main" id="{D77C2894-82C6-286A-6BF6-ADDFCC1FAC6D}"/>
              </a:ext>
            </a:extLst>
          </p:cNvPr>
          <p:cNvSpPr>
            <a:spLocks noGrp="1" noChangeArrowheads="1"/>
          </p:cNvSpPr>
          <p:nvPr>
            <p:ph type="title"/>
          </p:nvPr>
        </p:nvSpPr>
        <p:spPr>
          <a:xfrm>
            <a:off x="609600" y="552450"/>
            <a:ext cx="10972800" cy="1143000"/>
          </a:xfrm>
        </p:spPr>
        <p:txBody>
          <a:bodyPr/>
          <a:lstStyle/>
          <a:p>
            <a:pPr eaLnBrk="1" hangingPunct="1"/>
            <a:r>
              <a:rPr lang="en-US" altLang="en-US" dirty="0"/>
              <a:t>Fixed categories (being) versus processural accounts (becoming) of nature</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Content Placeholder 2">
            <a:extLst>
              <a:ext uri="{FF2B5EF4-FFF2-40B4-BE49-F238E27FC236}">
                <a16:creationId xmlns:a16="http://schemas.microsoft.com/office/drawing/2014/main" id="{8710E125-DF8D-DA31-243B-AFFE867D738F}"/>
              </a:ext>
            </a:extLst>
          </p:cNvPr>
          <p:cNvSpPr>
            <a:spLocks noGrp="1" noChangeArrowheads="1"/>
          </p:cNvSpPr>
          <p:nvPr>
            <p:ph idx="1"/>
          </p:nvPr>
        </p:nvSpPr>
        <p:spPr>
          <a:xfrm>
            <a:off x="252413" y="377825"/>
            <a:ext cx="5043487" cy="5565775"/>
          </a:xfrm>
        </p:spPr>
        <p:txBody>
          <a:bodyPr/>
          <a:lstStyle/>
          <a:p>
            <a:r>
              <a:rPr lang="en-US" altLang="en-US" sz="2800" dirty="0"/>
              <a:t>Not only do organisms change, but so do the ways in which humans label and categorize them</a:t>
            </a:r>
          </a:p>
          <a:p>
            <a:r>
              <a:rPr lang="en-US" altLang="en-US" sz="2800" dirty="0"/>
              <a:t>Scientific taxonomy versus common names (folk classifications)</a:t>
            </a:r>
          </a:p>
          <a:p>
            <a:pPr lvl="1"/>
            <a:r>
              <a:rPr lang="en-US" altLang="en-US" sz="2400" i="1" dirty="0"/>
              <a:t>Lagodon rhomboides</a:t>
            </a:r>
            <a:endParaRPr lang="en-US" altLang="en-US" sz="2400" dirty="0"/>
          </a:p>
          <a:p>
            <a:pPr lvl="1"/>
            <a:r>
              <a:rPr lang="en-US" altLang="en-US" sz="2400" dirty="0"/>
              <a:t>“Chopa espina” (Mexico and Cuba)</a:t>
            </a:r>
          </a:p>
          <a:p>
            <a:pPr lvl="1"/>
            <a:r>
              <a:rPr lang="en-US" altLang="en-US" sz="2400" dirty="0"/>
              <a:t>“Chofer” (old timers in Florida panhandle)</a:t>
            </a:r>
          </a:p>
          <a:p>
            <a:pPr lvl="1"/>
            <a:r>
              <a:rPr lang="en-US" altLang="en-US" sz="2400" dirty="0"/>
              <a:t>“Pinfish” (wealthier newcomers in Florida panhandle)</a:t>
            </a:r>
          </a:p>
        </p:txBody>
      </p:sp>
      <p:pic>
        <p:nvPicPr>
          <p:cNvPr id="81923" name="Picture 2" descr="Image result for pinfish">
            <a:extLst>
              <a:ext uri="{FF2B5EF4-FFF2-40B4-BE49-F238E27FC236}">
                <a16:creationId xmlns:a16="http://schemas.microsoft.com/office/drawing/2014/main" id="{D9663E91-4B80-5793-A3D9-0FE811A316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5900" y="486410"/>
            <a:ext cx="6772275" cy="429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itle 1">
            <a:extLst>
              <a:ext uri="{FF2B5EF4-FFF2-40B4-BE49-F238E27FC236}">
                <a16:creationId xmlns:a16="http://schemas.microsoft.com/office/drawing/2014/main" id="{A11E8FD4-8616-2DFF-679F-F1C94E8356CC}"/>
              </a:ext>
            </a:extLst>
          </p:cNvPr>
          <p:cNvSpPr>
            <a:spLocks noGrp="1" noChangeArrowheads="1"/>
          </p:cNvSpPr>
          <p:nvPr>
            <p:ph type="title"/>
          </p:nvPr>
        </p:nvSpPr>
        <p:spPr>
          <a:xfrm>
            <a:off x="1706563" y="274638"/>
            <a:ext cx="8788400" cy="1143000"/>
          </a:xfrm>
        </p:spPr>
        <p:txBody>
          <a:bodyPr/>
          <a:lstStyle/>
          <a:p>
            <a:r>
              <a:rPr lang="en-US" altLang="en-US" dirty="0"/>
              <a:t>Taxonomic hierarchies (an ontology)</a:t>
            </a:r>
          </a:p>
        </p:txBody>
      </p:sp>
      <p:sp>
        <p:nvSpPr>
          <p:cNvPr id="83971" name="Content Placeholder 2">
            <a:extLst>
              <a:ext uri="{FF2B5EF4-FFF2-40B4-BE49-F238E27FC236}">
                <a16:creationId xmlns:a16="http://schemas.microsoft.com/office/drawing/2014/main" id="{0281E170-10A2-0379-A83C-1A7F543A626C}"/>
              </a:ext>
            </a:extLst>
          </p:cNvPr>
          <p:cNvSpPr>
            <a:spLocks noGrp="1" noChangeArrowheads="1"/>
          </p:cNvSpPr>
          <p:nvPr>
            <p:ph idx="1"/>
          </p:nvPr>
        </p:nvSpPr>
        <p:spPr>
          <a:xfrm>
            <a:off x="1981200" y="1600200"/>
            <a:ext cx="3108325" cy="4525963"/>
          </a:xfrm>
        </p:spPr>
        <p:txBody>
          <a:bodyPr/>
          <a:lstStyle/>
          <a:p>
            <a:r>
              <a:rPr lang="en-US" altLang="en-US" dirty="0"/>
              <a:t>Kingdom</a:t>
            </a:r>
          </a:p>
          <a:p>
            <a:r>
              <a:rPr lang="en-US" altLang="en-US" dirty="0"/>
              <a:t>Phylum</a:t>
            </a:r>
          </a:p>
          <a:p>
            <a:r>
              <a:rPr lang="en-US" altLang="en-US" dirty="0"/>
              <a:t>Class</a:t>
            </a:r>
          </a:p>
          <a:p>
            <a:r>
              <a:rPr lang="en-US" altLang="en-US" dirty="0"/>
              <a:t>Order</a:t>
            </a:r>
          </a:p>
          <a:p>
            <a:r>
              <a:rPr lang="en-US" altLang="en-US" dirty="0"/>
              <a:t>Family</a:t>
            </a:r>
          </a:p>
          <a:p>
            <a:r>
              <a:rPr lang="en-US" altLang="en-US" dirty="0"/>
              <a:t>Genus</a:t>
            </a:r>
          </a:p>
          <a:p>
            <a:r>
              <a:rPr lang="en-US" altLang="en-US" dirty="0"/>
              <a:t>Species</a:t>
            </a:r>
          </a:p>
          <a:p>
            <a:r>
              <a:rPr lang="en-US" altLang="en-US" dirty="0"/>
              <a:t>Subspecies</a:t>
            </a:r>
          </a:p>
        </p:txBody>
      </p:sp>
      <p:pic>
        <p:nvPicPr>
          <p:cNvPr id="83972" name="Picture 5" descr="7-general-system-vol-v">
            <a:extLst>
              <a:ext uri="{FF2B5EF4-FFF2-40B4-BE49-F238E27FC236}">
                <a16:creationId xmlns:a16="http://schemas.microsoft.com/office/drawing/2014/main" id="{869CBCEF-F810-B846-3D8D-2BE6C2904C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81625" y="1600200"/>
            <a:ext cx="5113338" cy="452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17">
            <a:extLst>
              <a:ext uri="{FF2B5EF4-FFF2-40B4-BE49-F238E27FC236}">
                <a16:creationId xmlns:a16="http://schemas.microsoft.com/office/drawing/2014/main" id="{19AF0BBF-CD66-BD76-284E-9FA69D1023CE}"/>
              </a:ext>
            </a:extLst>
          </p:cNvPr>
          <p:cNvSpPr>
            <a:spLocks noGrp="1" noChangeArrowheads="1"/>
          </p:cNvSpPr>
          <p:nvPr>
            <p:ph type="title"/>
          </p:nvPr>
        </p:nvSpPr>
        <p:spPr>
          <a:xfrm>
            <a:off x="1981200" y="0"/>
            <a:ext cx="8229600" cy="1741488"/>
          </a:xfrm>
          <a:solidFill>
            <a:schemeClr val="bg1"/>
          </a:solidFill>
        </p:spPr>
        <p:txBody>
          <a:bodyPr/>
          <a:lstStyle/>
          <a:p>
            <a:pPr eaLnBrk="1" hangingPunct="1"/>
            <a:r>
              <a:rPr lang="en-US" altLang="en-US" sz="4000" dirty="0"/>
              <a:t>What is a species?</a:t>
            </a:r>
            <a:br>
              <a:rPr lang="en-US" altLang="en-US" sz="3200" dirty="0"/>
            </a:br>
            <a:r>
              <a:rPr lang="en-US" altLang="en-US" sz="3200" dirty="0"/>
              <a:t>T</a:t>
            </a:r>
            <a:r>
              <a:rPr lang="en-US" altLang="en-US" sz="3200" b="1" dirty="0"/>
              <a:t>he morphological species </a:t>
            </a:r>
            <a:r>
              <a:rPr lang="en-US" altLang="en-US" sz="3200" dirty="0"/>
              <a:t>concept</a:t>
            </a:r>
          </a:p>
        </p:txBody>
      </p:sp>
      <p:pic>
        <p:nvPicPr>
          <p:cNvPr id="90115" name="Picture 4" descr="beak depth">
            <a:extLst>
              <a:ext uri="{FF2B5EF4-FFF2-40B4-BE49-F238E27FC236}">
                <a16:creationId xmlns:a16="http://schemas.microsoft.com/office/drawing/2014/main" id="{5CFDBE92-4D51-F83F-5220-37ECB6E120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54263" y="1443038"/>
            <a:ext cx="7508875" cy="523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2" descr="C:\Users\JAS\Desktop\taraxacum_officinale.jpg">
            <a:extLst>
              <a:ext uri="{FF2B5EF4-FFF2-40B4-BE49-F238E27FC236}">
                <a16:creationId xmlns:a16="http://schemas.microsoft.com/office/drawing/2014/main" id="{5AF9BB1D-DF49-7335-7309-A1885F2DDF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8481" b="12248"/>
          <a:stretch>
            <a:fillRect/>
          </a:stretch>
        </p:blipFill>
        <p:spPr bwMode="auto">
          <a:xfrm>
            <a:off x="1676400" y="152400"/>
            <a:ext cx="4425950" cy="640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63" name="Picture 3" descr="C:\Users\JAS\Desktop\Vittadinia_muelleri.jpg">
            <a:extLst>
              <a:ext uri="{FF2B5EF4-FFF2-40B4-BE49-F238E27FC236}">
                <a16:creationId xmlns:a16="http://schemas.microsoft.com/office/drawing/2014/main" id="{2A692A09-5279-63FA-A455-7ACB13C67C9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8400" y="152400"/>
            <a:ext cx="4089400" cy="327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64" name="Picture 4" descr="C:\Users\JAS\Desktop\492979143ebkoLT_fs.jpg">
            <a:extLst>
              <a:ext uri="{FF2B5EF4-FFF2-40B4-BE49-F238E27FC236}">
                <a16:creationId xmlns:a16="http://schemas.microsoft.com/office/drawing/2014/main" id="{FCEE76EB-58D9-326A-ED50-EDB3A462098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30938" y="3538538"/>
            <a:ext cx="4144962" cy="310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14" descr="taxonomy">
            <a:extLst>
              <a:ext uri="{FF2B5EF4-FFF2-40B4-BE49-F238E27FC236}">
                <a16:creationId xmlns:a16="http://schemas.microsoft.com/office/drawing/2014/main" id="{B5C3806F-6C51-3FDA-3AA5-4C8D9B40CC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794"/>
          <a:stretch>
            <a:fillRect/>
          </a:stretch>
        </p:blipFill>
        <p:spPr bwMode="auto">
          <a:xfrm>
            <a:off x="2127250" y="4108450"/>
            <a:ext cx="7985125" cy="256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1" name="Picture 3">
            <a:extLst>
              <a:ext uri="{FF2B5EF4-FFF2-40B4-BE49-F238E27FC236}">
                <a16:creationId xmlns:a16="http://schemas.microsoft.com/office/drawing/2014/main" id="{EA21D0DB-0C25-2DD9-DBE1-4131CB97461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32063" y="284163"/>
            <a:ext cx="6800850" cy="368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3" descr="C:\Documents and Settings\tony\Desktop\091210085330-large.jpg">
            <a:extLst>
              <a:ext uri="{FF2B5EF4-FFF2-40B4-BE49-F238E27FC236}">
                <a16:creationId xmlns:a16="http://schemas.microsoft.com/office/drawing/2014/main" id="{25FD309E-1088-D821-E5A5-3C545DB70C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00188" y="352425"/>
            <a:ext cx="9718272" cy="644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3" descr="C:\Documents and Settings\tony\Desktop\091210085330-large.jpg">
            <a:extLst>
              <a:ext uri="{FF2B5EF4-FFF2-40B4-BE49-F238E27FC236}">
                <a16:creationId xmlns:a16="http://schemas.microsoft.com/office/drawing/2014/main" id="{F1CF17FD-43EE-AFA4-93EE-9A48AC5D64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00188" y="352425"/>
            <a:ext cx="9167812" cy="6081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307" name="Rectangle 2">
            <a:extLst>
              <a:ext uri="{FF2B5EF4-FFF2-40B4-BE49-F238E27FC236}">
                <a16:creationId xmlns:a16="http://schemas.microsoft.com/office/drawing/2014/main" id="{AF7566D6-162C-A397-67F0-FC775D73F719}"/>
              </a:ext>
            </a:extLst>
          </p:cNvPr>
          <p:cNvSpPr>
            <a:spLocks noChangeArrowheads="1"/>
          </p:cNvSpPr>
          <p:nvPr/>
        </p:nvSpPr>
        <p:spPr bwMode="auto">
          <a:xfrm>
            <a:off x="1844675" y="5276850"/>
            <a:ext cx="4572000" cy="922338"/>
          </a:xfrm>
          <a:prstGeom prst="rect">
            <a:avLst/>
          </a:prstGeom>
          <a:solidFill>
            <a:schemeClr val="bg1"/>
          </a:solidFill>
          <a:ln w="9525">
            <a:solidFill>
              <a:schemeClr val="tx1"/>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i="1" dirty="0"/>
              <a:t>A white marlin (top) and roundscale spearfish (bottom) showing their very similar appearance, or phenotype.</a:t>
            </a:r>
            <a:endParaRPr lang="en-US" altLang="en-US" sz="1800"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3">
            <a:extLst>
              <a:ext uri="{FF2B5EF4-FFF2-40B4-BE49-F238E27FC236}">
                <a16:creationId xmlns:a16="http://schemas.microsoft.com/office/drawing/2014/main" id="{DA32079E-1B35-E058-0320-C9554A9DFBF2}"/>
              </a:ext>
            </a:extLst>
          </p:cNvPr>
          <p:cNvSpPr>
            <a:spLocks noGrp="1" noChangeArrowheads="1"/>
          </p:cNvSpPr>
          <p:nvPr>
            <p:ph type="title"/>
          </p:nvPr>
        </p:nvSpPr>
        <p:spPr>
          <a:xfrm>
            <a:off x="1981200" y="274638"/>
            <a:ext cx="8229600" cy="1770062"/>
          </a:xfrm>
          <a:solidFill>
            <a:schemeClr val="bg1"/>
          </a:solidFill>
        </p:spPr>
        <p:txBody>
          <a:bodyPr/>
          <a:lstStyle/>
          <a:p>
            <a:pPr eaLnBrk="1" hangingPunct="1"/>
            <a:r>
              <a:rPr lang="en-US" altLang="en-US" sz="3600" dirty="0"/>
              <a:t>What is a species?</a:t>
            </a:r>
            <a:br>
              <a:rPr lang="en-US" altLang="en-US" sz="3600" dirty="0"/>
            </a:br>
            <a:r>
              <a:rPr lang="en-US" altLang="en-US" sz="2800" dirty="0"/>
              <a:t>The </a:t>
            </a:r>
            <a:r>
              <a:rPr lang="en-US" altLang="en-US" sz="2800" b="1" dirty="0"/>
              <a:t>biological species concept</a:t>
            </a:r>
            <a:r>
              <a:rPr lang="en-US" altLang="en-US" sz="2800" dirty="0"/>
              <a:t>:  species can interbreed freely to produce viable offspring under natural conditions</a:t>
            </a:r>
            <a:endParaRPr lang="en-US" altLang="en-US" sz="2400" dirty="0"/>
          </a:p>
        </p:txBody>
      </p:sp>
      <p:pic>
        <p:nvPicPr>
          <p:cNvPr id="100355" name="Picture 6" descr="C:\Documents and Settings\Tony Stallins\Desktop\american%20toads%20durham%2030406.jpg">
            <a:extLst>
              <a:ext uri="{FF2B5EF4-FFF2-40B4-BE49-F238E27FC236}">
                <a16:creationId xmlns:a16="http://schemas.microsoft.com/office/drawing/2014/main" id="{3AA53D90-3A0F-BDEC-6659-D05689236F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600" y="2257425"/>
            <a:ext cx="7258050" cy="4252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Title 1">
            <a:extLst>
              <a:ext uri="{FF2B5EF4-FFF2-40B4-BE49-F238E27FC236}">
                <a16:creationId xmlns:a16="http://schemas.microsoft.com/office/drawing/2014/main" id="{8845BE19-8C80-EB55-8B98-E35E92C702B4}"/>
              </a:ext>
            </a:extLst>
          </p:cNvPr>
          <p:cNvSpPr>
            <a:spLocks noGrp="1" noChangeArrowheads="1"/>
          </p:cNvSpPr>
          <p:nvPr>
            <p:ph type="title"/>
          </p:nvPr>
        </p:nvSpPr>
        <p:spPr/>
        <p:txBody>
          <a:bodyPr/>
          <a:lstStyle/>
          <a:p>
            <a:r>
              <a:rPr lang="en-US" altLang="en-US" dirty="0"/>
              <a:t>Hybridization</a:t>
            </a:r>
          </a:p>
        </p:txBody>
      </p:sp>
      <p:sp>
        <p:nvSpPr>
          <p:cNvPr id="3" name="Content Placeholder 2">
            <a:extLst>
              <a:ext uri="{FF2B5EF4-FFF2-40B4-BE49-F238E27FC236}">
                <a16:creationId xmlns:a16="http://schemas.microsoft.com/office/drawing/2014/main" id="{95DACEF2-E9CA-5552-FD7B-5A945BFB515D}"/>
              </a:ext>
            </a:extLst>
          </p:cNvPr>
          <p:cNvSpPr>
            <a:spLocks noGrp="1"/>
          </p:cNvSpPr>
          <p:nvPr>
            <p:ph idx="1"/>
          </p:nvPr>
        </p:nvSpPr>
        <p:spPr>
          <a:xfrm>
            <a:off x="609600" y="1600200"/>
            <a:ext cx="11168063" cy="4787900"/>
          </a:xfrm>
        </p:spPr>
        <p:txBody>
          <a:bodyPr/>
          <a:lstStyle/>
          <a:p>
            <a:pPr>
              <a:defRPr/>
            </a:pPr>
            <a:r>
              <a:rPr lang="en-US" kern="1200" dirty="0"/>
              <a:t>Defined broadly as reproduction between members of genetically distinct populations</a:t>
            </a:r>
          </a:p>
          <a:p>
            <a:pPr>
              <a:defRPr/>
            </a:pPr>
            <a:r>
              <a:rPr lang="en-US" dirty="0"/>
              <a:t>Interspecific (between species) hybridization has often been seen as an exception rather than the rule </a:t>
            </a:r>
          </a:p>
          <a:p>
            <a:pPr>
              <a:defRPr/>
            </a:pPr>
            <a:r>
              <a:rPr lang="en-US" dirty="0"/>
              <a:t>However, a large number of species hybridize regularly, even though only a small fraction of a population may be involved</a:t>
            </a:r>
          </a:p>
          <a:p>
            <a:pPr>
              <a:defRPr/>
            </a:pPr>
            <a:r>
              <a:rPr lang="en-US" kern="1200" dirty="0"/>
              <a:t>Hybridization may be much more common than earlier scholars thought.</a:t>
            </a:r>
          </a:p>
          <a:p>
            <a:pPr>
              <a:defRPr/>
            </a:pPr>
            <a:endParaRPr lang="en-US" sz="2200" dirty="0"/>
          </a:p>
        </p:txBody>
      </p:sp>
      <p:sp>
        <p:nvSpPr>
          <p:cNvPr id="106500" name="AutoShape 5" descr="coywolf2">
            <a:extLst>
              <a:ext uri="{FF2B5EF4-FFF2-40B4-BE49-F238E27FC236}">
                <a16:creationId xmlns:a16="http://schemas.microsoft.com/office/drawing/2014/main" id="{6B4A4C38-FCA2-090F-38BF-5E1248D90ADD}"/>
              </a:ext>
            </a:extLst>
          </p:cNvPr>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a:extLst>
              <a:ext uri="{FF2B5EF4-FFF2-40B4-BE49-F238E27FC236}">
                <a16:creationId xmlns:a16="http://schemas.microsoft.com/office/drawing/2014/main" id="{A6EC2C20-EAF7-EB56-D49F-98D63C8F9F7E}"/>
              </a:ext>
            </a:extLst>
          </p:cNvPr>
          <p:cNvSpPr>
            <a:spLocks noGrp="1" noChangeArrowheads="1"/>
          </p:cNvSpPr>
          <p:nvPr>
            <p:ph type="title"/>
          </p:nvPr>
        </p:nvSpPr>
        <p:spPr/>
        <p:txBody>
          <a:bodyPr/>
          <a:lstStyle/>
          <a:p>
            <a:r>
              <a:rPr lang="en-US" altLang="en-US" dirty="0"/>
              <a:t>Types of biogeography</a:t>
            </a:r>
          </a:p>
        </p:txBody>
      </p:sp>
      <p:sp>
        <p:nvSpPr>
          <p:cNvPr id="23555" name="Content Placeholder 2">
            <a:extLst>
              <a:ext uri="{FF2B5EF4-FFF2-40B4-BE49-F238E27FC236}">
                <a16:creationId xmlns:a16="http://schemas.microsoft.com/office/drawing/2014/main" id="{D1C91BB8-8DEA-AFFA-E392-82E9A144A10B}"/>
              </a:ext>
            </a:extLst>
          </p:cNvPr>
          <p:cNvSpPr>
            <a:spLocks noGrp="1" noChangeArrowheads="1"/>
          </p:cNvSpPr>
          <p:nvPr>
            <p:ph idx="1"/>
          </p:nvPr>
        </p:nvSpPr>
        <p:spPr>
          <a:xfrm>
            <a:off x="609600" y="1597025"/>
            <a:ext cx="10972800" cy="4525963"/>
          </a:xfrm>
        </p:spPr>
        <p:txBody>
          <a:bodyPr/>
          <a:lstStyle/>
          <a:p>
            <a:r>
              <a:rPr lang="en-US" altLang="en-US" sz="2800" dirty="0"/>
              <a:t>Historical biogeography  </a:t>
            </a:r>
          </a:p>
          <a:p>
            <a:pPr lvl="1"/>
            <a:r>
              <a:rPr lang="en-US" altLang="en-US" sz="2000" dirty="0"/>
              <a:t>Spans deeper history where evolutionary change over time is more visible</a:t>
            </a:r>
          </a:p>
          <a:p>
            <a:pPr lvl="1"/>
            <a:r>
              <a:rPr lang="en-US" altLang="en-US" sz="2000" dirty="0"/>
              <a:t>The processes that make patterns are indirectly inferred through </a:t>
            </a:r>
            <a:r>
              <a:rPr lang="en-US" altLang="en-US" sz="2000" b="1" dirty="0"/>
              <a:t>proxy</a:t>
            </a:r>
            <a:r>
              <a:rPr lang="en-US" altLang="en-US" sz="2000" dirty="0"/>
              <a:t> measures</a:t>
            </a:r>
          </a:p>
          <a:p>
            <a:pPr lvl="1"/>
            <a:r>
              <a:rPr lang="en-US" altLang="en-US" sz="2000" dirty="0"/>
              <a:t>We look at historical biogeography in this introductory lecture, although the rest of the semester is more focused on ecological biogeography. </a:t>
            </a:r>
          </a:p>
          <a:p>
            <a:r>
              <a:rPr lang="en-US" altLang="en-US" sz="2800" dirty="0"/>
              <a:t>Ecological biogeography </a:t>
            </a:r>
          </a:p>
          <a:p>
            <a:pPr lvl="1"/>
            <a:r>
              <a:rPr lang="en-US" altLang="en-US" sz="2000" dirty="0"/>
              <a:t>Less dependent upon proxy measures</a:t>
            </a:r>
          </a:p>
          <a:p>
            <a:pPr lvl="1"/>
            <a:r>
              <a:rPr lang="en-US" altLang="en-US" sz="2000" dirty="0"/>
              <a:t>Present-day and recent history over the past few centuries</a:t>
            </a:r>
          </a:p>
          <a:p>
            <a:pPr lvl="1"/>
            <a:r>
              <a:rPr lang="en-US" altLang="en-US" sz="2000" dirty="0"/>
              <a:t>Often incorporates human impacts</a:t>
            </a:r>
          </a:p>
          <a:p>
            <a:pPr lvl="1"/>
            <a:r>
              <a:rPr lang="en-US" altLang="en-US" sz="2000" dirty="0"/>
              <a:t>Evolution is relevant but depends upon the life span of organism</a:t>
            </a:r>
          </a:p>
          <a:p>
            <a:pPr lvl="1"/>
            <a:r>
              <a:rPr lang="en-US" altLang="en-US" sz="2000" dirty="0"/>
              <a:t>Processes shaping biogeographic patterns more directly measurable </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Content Placeholder 4">
            <a:extLst>
              <a:ext uri="{FF2B5EF4-FFF2-40B4-BE49-F238E27FC236}">
                <a16:creationId xmlns:a16="http://schemas.microsoft.com/office/drawing/2014/main" id="{18B3CE0E-889B-0DB3-34BB-70A327BF74C0}"/>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29737" y="0"/>
            <a:ext cx="6791325" cy="6621463"/>
          </a:xfrm>
        </p:spPr>
      </p:pic>
      <p:pic>
        <p:nvPicPr>
          <p:cNvPr id="3" name="Picture 2">
            <a:hlinkClick r:id="rId4"/>
            <a:extLst>
              <a:ext uri="{FF2B5EF4-FFF2-40B4-BE49-F238E27FC236}">
                <a16:creationId xmlns:a16="http://schemas.microsoft.com/office/drawing/2014/main" id="{4C2F2BE6-5F55-D8DA-1C69-1E614563A4F1}"/>
              </a:ext>
            </a:extLst>
          </p:cNvPr>
          <p:cNvPicPr>
            <a:picLocks noChangeAspect="1"/>
          </p:cNvPicPr>
          <p:nvPr/>
        </p:nvPicPr>
        <p:blipFill>
          <a:blip r:embed="rId5"/>
          <a:stretch>
            <a:fillRect/>
          </a:stretch>
        </p:blipFill>
        <p:spPr>
          <a:xfrm>
            <a:off x="6836651" y="236537"/>
            <a:ext cx="5225612" cy="1694793"/>
          </a:xfrm>
          <a:prstGeom prst="rect">
            <a:avLst/>
          </a:prstGeom>
        </p:spPr>
      </p:pic>
      <p:pic>
        <p:nvPicPr>
          <p:cNvPr id="1026" name="Picture 2" descr="Neanderthal | Characteristics, DNA, &amp; Facts | Britannica">
            <a:extLst>
              <a:ext uri="{FF2B5EF4-FFF2-40B4-BE49-F238E27FC236}">
                <a16:creationId xmlns:a16="http://schemas.microsoft.com/office/drawing/2014/main" id="{A7DBD230-B7BC-974A-389E-56155F482DB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07583" y="1820864"/>
            <a:ext cx="2768159" cy="491106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Content Placeholder 2">
            <a:extLst>
              <a:ext uri="{FF2B5EF4-FFF2-40B4-BE49-F238E27FC236}">
                <a16:creationId xmlns:a16="http://schemas.microsoft.com/office/drawing/2014/main" id="{C818E052-C777-41A2-E063-6881DA2F5264}"/>
              </a:ext>
            </a:extLst>
          </p:cNvPr>
          <p:cNvSpPr>
            <a:spLocks noGrp="1" noChangeArrowheads="1"/>
          </p:cNvSpPr>
          <p:nvPr>
            <p:ph idx="1"/>
          </p:nvPr>
        </p:nvSpPr>
        <p:spPr>
          <a:xfrm>
            <a:off x="207963" y="350838"/>
            <a:ext cx="4916487" cy="6156325"/>
          </a:xfrm>
        </p:spPr>
        <p:txBody>
          <a:bodyPr/>
          <a:lstStyle/>
          <a:p>
            <a:r>
              <a:rPr lang="en-US" altLang="en-US" sz="2000" dirty="0"/>
              <a:t>Grizzly-polar bear hybrids are emerging due to climate change, as polar bears that live and hunt on the ever-shrinking Arctic sea ice are forced on land during mating season in spring and summer. </a:t>
            </a:r>
          </a:p>
          <a:p>
            <a:r>
              <a:rPr lang="en-US" altLang="en-US" sz="2000" dirty="0"/>
              <a:t>At the same time, male grizzly bears are expanding their habitats, roaming into polar bear territories, and emerging from hibernation earlier in the year</a:t>
            </a:r>
          </a:p>
          <a:p>
            <a:r>
              <a:rPr lang="en-US" altLang="en-US" sz="2000" dirty="0"/>
              <a:t>Although the current drivers for interbreeding are novel, polar bears and grizzly bears have cross-mated before. </a:t>
            </a:r>
          </a:p>
          <a:p>
            <a:r>
              <a:rPr lang="en-US" altLang="en-US" sz="2000" dirty="0"/>
              <a:t>Polar bears and grizzly bears first diverged as a species between 479,000 and 343,000 years ago. Since then, the two species have met and interbred several times, and today, grizzly bears still retain some of this ancient polar bear DNA, and vice-versa.</a:t>
            </a:r>
          </a:p>
          <a:p>
            <a:endParaRPr lang="en-US" altLang="en-US" sz="2400" dirty="0"/>
          </a:p>
          <a:p>
            <a:endParaRPr lang="en-US" altLang="en-US" sz="2400" dirty="0"/>
          </a:p>
          <a:p>
            <a:endParaRPr lang="en-US" altLang="en-US" sz="2400" dirty="0"/>
          </a:p>
        </p:txBody>
      </p:sp>
      <p:pic>
        <p:nvPicPr>
          <p:cNvPr id="109571" name="Picture 5" descr="http://e360.yale.edu/images/slideshows/Grizzly_bear_hybrid_Jodie_Pongracz_ENR_GNWT.jpg">
            <a:hlinkClick r:id="rId3"/>
            <a:extLst>
              <a:ext uri="{FF2B5EF4-FFF2-40B4-BE49-F238E27FC236}">
                <a16:creationId xmlns:a16="http://schemas.microsoft.com/office/drawing/2014/main" id="{A1018EDE-A0F5-9BA4-7EDC-A16D03334FB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38788" y="608920"/>
            <a:ext cx="6043612" cy="4032250"/>
          </a:xfrm>
          <a:prstGeom prst="rect">
            <a:avLst/>
          </a:prstGeom>
          <a:noFill/>
          <a:ln w="79375">
            <a:solidFill>
              <a:srgbClr val="0070C0"/>
            </a:solidFill>
            <a:miter lim="800000"/>
            <a:headEnd/>
            <a:tailEnd/>
          </a:ln>
          <a:extLst>
            <a:ext uri="{909E8E84-426E-40DD-AFC4-6F175D3DCCD1}">
              <a14:hiddenFill xmlns:a14="http://schemas.microsoft.com/office/drawing/2010/main">
                <a:solidFill>
                  <a:srgbClr val="FFFFFF"/>
                </a:solidFill>
              </a14:hiddenFill>
            </a:ext>
          </a:extLst>
        </p:spPr>
      </p:pic>
      <p:sp>
        <p:nvSpPr>
          <p:cNvPr id="109572" name="Rectangle 1">
            <a:extLst>
              <a:ext uri="{FF2B5EF4-FFF2-40B4-BE49-F238E27FC236}">
                <a16:creationId xmlns:a16="http://schemas.microsoft.com/office/drawing/2014/main" id="{93667532-7B2B-741A-0DBE-205A0C6EB378}"/>
              </a:ext>
            </a:extLst>
          </p:cNvPr>
          <p:cNvSpPr>
            <a:spLocks noChangeArrowheads="1"/>
          </p:cNvSpPr>
          <p:nvPr/>
        </p:nvSpPr>
        <p:spPr bwMode="auto">
          <a:xfrm>
            <a:off x="5319713" y="4779963"/>
            <a:ext cx="45720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i="1" dirty="0"/>
              <a:t>Ursus maritimus – </a:t>
            </a:r>
            <a:r>
              <a:rPr lang="en-US" altLang="en-US" sz="1800" dirty="0"/>
              <a:t>polar bears</a:t>
            </a:r>
          </a:p>
          <a:p>
            <a:pPr>
              <a:spcBef>
                <a:spcPct val="0"/>
              </a:spcBef>
              <a:buFontTx/>
              <a:buNone/>
            </a:pPr>
            <a:r>
              <a:rPr lang="en-US" altLang="en-US" sz="1800" i="1" dirty="0"/>
              <a:t>Ursus arctos horribilis –</a:t>
            </a:r>
            <a:r>
              <a:rPr lang="en-US" altLang="en-US" sz="1800" dirty="0"/>
              <a:t>grizzly bears</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Content Placeholder 4">
            <a:extLst>
              <a:ext uri="{FF2B5EF4-FFF2-40B4-BE49-F238E27FC236}">
                <a16:creationId xmlns:a16="http://schemas.microsoft.com/office/drawing/2014/main" id="{8CDEC757-BB74-B69E-C827-2E37FEED6D24}"/>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23838" y="290513"/>
            <a:ext cx="6818312" cy="6192837"/>
          </a:xfrm>
        </p:spPr>
      </p:pic>
      <p:sp>
        <p:nvSpPr>
          <p:cNvPr id="116740" name="Title 1">
            <a:extLst>
              <a:ext uri="{FF2B5EF4-FFF2-40B4-BE49-F238E27FC236}">
                <a16:creationId xmlns:a16="http://schemas.microsoft.com/office/drawing/2014/main" id="{1392A802-2E8B-7508-E51A-66BBB5D9377D}"/>
              </a:ext>
            </a:extLst>
          </p:cNvPr>
          <p:cNvSpPr>
            <a:spLocks noGrp="1" noChangeArrowheads="1"/>
          </p:cNvSpPr>
          <p:nvPr>
            <p:ph type="title"/>
          </p:nvPr>
        </p:nvSpPr>
        <p:spPr>
          <a:xfrm>
            <a:off x="6977061" y="265716"/>
            <a:ext cx="4991100" cy="1143000"/>
          </a:xfrm>
        </p:spPr>
        <p:txBody>
          <a:bodyPr/>
          <a:lstStyle/>
          <a:p>
            <a:r>
              <a:rPr lang="en-US" altLang="en-US" dirty="0"/>
              <a:t>Cichlids: ancestral hybridizations </a:t>
            </a:r>
          </a:p>
        </p:txBody>
      </p:sp>
      <p:sp>
        <p:nvSpPr>
          <p:cNvPr id="5" name="Content Placeholder 2">
            <a:extLst>
              <a:ext uri="{FF2B5EF4-FFF2-40B4-BE49-F238E27FC236}">
                <a16:creationId xmlns:a16="http://schemas.microsoft.com/office/drawing/2014/main" id="{890665E4-9E76-AF82-700E-98A9B28D7BFE}"/>
              </a:ext>
            </a:extLst>
          </p:cNvPr>
          <p:cNvSpPr txBox="1">
            <a:spLocks/>
          </p:cNvSpPr>
          <p:nvPr/>
        </p:nvSpPr>
        <p:spPr bwMode="auto">
          <a:xfrm>
            <a:off x="7135812" y="1555750"/>
            <a:ext cx="4832349" cy="4805363"/>
          </a:xfrm>
          <a:prstGeom prst="rect">
            <a:avLst/>
          </a:prstGeom>
          <a:noFill/>
          <a:ln>
            <a:noFill/>
          </a:ln>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defRPr/>
            </a:pPr>
            <a:r>
              <a:rPr lang="en-US" altLang="en-US" sz="2400" kern="0" dirty="0"/>
              <a:t>Lake Victoria produced 500 species of cichlid in 15,000 years from only a few ancestor species: “Darwin’s </a:t>
            </a:r>
            <a:r>
              <a:rPr lang="en-US" altLang="en-US" sz="2400" kern="0" dirty="0" err="1"/>
              <a:t>Dreampond</a:t>
            </a:r>
            <a:r>
              <a:rPr lang="en-US" altLang="en-US" sz="2400" kern="0" dirty="0"/>
              <a:t>”</a:t>
            </a:r>
          </a:p>
          <a:p>
            <a:pPr>
              <a:defRPr/>
            </a:pPr>
            <a:r>
              <a:rPr lang="en-US" altLang="en-US" sz="2400" kern="0" dirty="0"/>
              <a:t>Allopatric and sympatric speciation have been the main narrative to explain this adaptive radiation</a:t>
            </a:r>
          </a:p>
          <a:p>
            <a:pPr>
              <a:defRPr/>
            </a:pPr>
            <a:r>
              <a:rPr lang="en-US" altLang="en-US" sz="2400" kern="0" dirty="0"/>
              <a:t>However, hybridization before this adaptive radiation of species provided the genetic variability for it to occur so rapidly</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Title 1">
            <a:extLst>
              <a:ext uri="{FF2B5EF4-FFF2-40B4-BE49-F238E27FC236}">
                <a16:creationId xmlns:a16="http://schemas.microsoft.com/office/drawing/2014/main" id="{8B57A2C8-47BA-9423-86A3-45ED35D75011}"/>
              </a:ext>
            </a:extLst>
          </p:cNvPr>
          <p:cNvSpPr>
            <a:spLocks noGrp="1" noChangeArrowheads="1"/>
          </p:cNvSpPr>
          <p:nvPr>
            <p:ph type="title"/>
          </p:nvPr>
        </p:nvSpPr>
        <p:spPr>
          <a:xfrm>
            <a:off x="381000" y="180975"/>
            <a:ext cx="11593513" cy="1143000"/>
          </a:xfrm>
        </p:spPr>
        <p:txBody>
          <a:bodyPr/>
          <a:lstStyle/>
          <a:p>
            <a:r>
              <a:rPr lang="en-US" altLang="en-US" dirty="0"/>
              <a:t>The eastern coyote and hybridization events</a:t>
            </a:r>
          </a:p>
        </p:txBody>
      </p:sp>
      <p:sp>
        <p:nvSpPr>
          <p:cNvPr id="114691" name="Content Placeholder 2">
            <a:extLst>
              <a:ext uri="{FF2B5EF4-FFF2-40B4-BE49-F238E27FC236}">
                <a16:creationId xmlns:a16="http://schemas.microsoft.com/office/drawing/2014/main" id="{B76CBFDA-2F45-F573-B5C1-4A9A955FC445}"/>
              </a:ext>
            </a:extLst>
          </p:cNvPr>
          <p:cNvSpPr>
            <a:spLocks noGrp="1" noChangeArrowheads="1"/>
          </p:cNvSpPr>
          <p:nvPr>
            <p:ph idx="1"/>
          </p:nvPr>
        </p:nvSpPr>
        <p:spPr>
          <a:xfrm>
            <a:off x="241551" y="1627188"/>
            <a:ext cx="6050965" cy="4805362"/>
          </a:xfrm>
        </p:spPr>
        <p:txBody>
          <a:bodyPr/>
          <a:lstStyle/>
          <a:p>
            <a:r>
              <a:rPr lang="en-US" altLang="en-US" sz="2400" dirty="0"/>
              <a:t>Hybridization of western coyote with wolf populations in western US and north of the Great Lakes with eastern wolves took place as these coyotes began dispersing back into eastern US</a:t>
            </a:r>
          </a:p>
          <a:p>
            <a:r>
              <a:rPr lang="en-US" altLang="en-US" sz="2400" dirty="0"/>
              <a:t>Coyotes once had distribution across  N. America, but hunted to extinction almost everywhere except for locations in western US.  </a:t>
            </a:r>
          </a:p>
          <a:p>
            <a:r>
              <a:rPr lang="en-US" altLang="en-US" sz="2400" dirty="0"/>
              <a:t>Coyotes also hybridizing with domestic dogs</a:t>
            </a:r>
          </a:p>
          <a:p>
            <a:r>
              <a:rPr lang="en-US" altLang="en-US" sz="2400" dirty="0"/>
              <a:t>Eastern coyote can be 40% larger than western coyote and more of a pack hunter</a:t>
            </a:r>
            <a:endParaRPr lang="en-US" altLang="en-US" sz="2000" dirty="0"/>
          </a:p>
        </p:txBody>
      </p:sp>
      <p:pic>
        <p:nvPicPr>
          <p:cNvPr id="114692" name="Picture 5" descr="coywolf2">
            <a:extLst>
              <a:ext uri="{FF2B5EF4-FFF2-40B4-BE49-F238E27FC236}">
                <a16:creationId xmlns:a16="http://schemas.microsoft.com/office/drawing/2014/main" id="{2AF2F9CD-2742-372D-8322-0809403634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31215" y="1681163"/>
            <a:ext cx="5702974" cy="4477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Picture 2">
            <a:extLst>
              <a:ext uri="{FF2B5EF4-FFF2-40B4-BE49-F238E27FC236}">
                <a16:creationId xmlns:a16="http://schemas.microsoft.com/office/drawing/2014/main" id="{AD7F13BC-9777-3F34-21DF-93B11FC424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4578"/>
          <a:stretch>
            <a:fillRect/>
          </a:stretch>
        </p:blipFill>
        <p:spPr bwMode="auto">
          <a:xfrm>
            <a:off x="3067050" y="1417638"/>
            <a:ext cx="6057900" cy="508476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17763" name="Title 1">
            <a:extLst>
              <a:ext uri="{FF2B5EF4-FFF2-40B4-BE49-F238E27FC236}">
                <a16:creationId xmlns:a16="http://schemas.microsoft.com/office/drawing/2014/main" id="{978DDABC-1F24-4B72-1122-5299DADB062B}"/>
              </a:ext>
            </a:extLst>
          </p:cNvPr>
          <p:cNvSpPr>
            <a:spLocks noGrp="1" noChangeArrowheads="1"/>
          </p:cNvSpPr>
          <p:nvPr>
            <p:ph type="title"/>
          </p:nvPr>
        </p:nvSpPr>
        <p:spPr/>
        <p:txBody>
          <a:bodyPr/>
          <a:lstStyle/>
          <a:p>
            <a:r>
              <a:rPr lang="en-US" altLang="en-US" dirty="0"/>
              <a:t>Facultative parthenogenesis</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Picture 4">
            <a:extLst>
              <a:ext uri="{FF2B5EF4-FFF2-40B4-BE49-F238E27FC236}">
                <a16:creationId xmlns:a16="http://schemas.microsoft.com/office/drawing/2014/main" id="{9E7CA3E3-2A5D-67E7-A87E-0D1E0F4E04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9525" y="706438"/>
            <a:ext cx="6421438" cy="4729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811" name="Picture 5" descr="http://upload.wikimedia.org/wikipedia/commons/thumb/c/cb/Gray%27s_7_%28ovum_maturation%29.svg/520px-Gray%27s_7_%28ovum_maturation%29.svg.png">
            <a:extLst>
              <a:ext uri="{FF2B5EF4-FFF2-40B4-BE49-F238E27FC236}">
                <a16:creationId xmlns:a16="http://schemas.microsoft.com/office/drawing/2014/main" id="{065472A5-89F8-3E7E-3544-EF4D8F34438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r="52756"/>
          <a:stretch>
            <a:fillRect/>
          </a:stretch>
        </p:blipFill>
        <p:spPr bwMode="auto">
          <a:xfrm>
            <a:off x="8255000" y="1422400"/>
            <a:ext cx="3937000" cy="44069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 name="Content Placeholder 2">
            <a:extLst>
              <a:ext uri="{FF2B5EF4-FFF2-40B4-BE49-F238E27FC236}">
                <a16:creationId xmlns:a16="http://schemas.microsoft.com/office/drawing/2014/main" id="{05FD10E9-4F86-AC23-C665-6DAB7473E869}"/>
              </a:ext>
            </a:extLst>
          </p:cNvPr>
          <p:cNvSpPr txBox="1">
            <a:spLocks/>
          </p:cNvSpPr>
          <p:nvPr/>
        </p:nvSpPr>
        <p:spPr bwMode="auto">
          <a:xfrm>
            <a:off x="174625" y="444500"/>
            <a:ext cx="3387725" cy="5969000"/>
          </a:xfrm>
          <a:prstGeom prst="rect">
            <a:avLst/>
          </a:prstGeom>
          <a:noFill/>
          <a:ln>
            <a:noFill/>
          </a:ln>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defRPr/>
            </a:pPr>
            <a:r>
              <a:rPr lang="en-US" altLang="en-US" sz="2400" kern="0" dirty="0"/>
              <a:t>Facultative parthenogenesis is  asexual reproduction by a sexually reproducing species</a:t>
            </a:r>
          </a:p>
          <a:p>
            <a:pPr>
              <a:defRPr/>
            </a:pPr>
            <a:r>
              <a:rPr lang="en-US" altLang="en-US" sz="2400" kern="0" dirty="0"/>
              <a:t>Documented in four diverse taxonomic groups, sharks, birds, lizards, and snakes. </a:t>
            </a:r>
          </a:p>
          <a:p>
            <a:pPr>
              <a:defRPr/>
            </a:pPr>
            <a:r>
              <a:rPr lang="en-US" altLang="en-US" sz="2400" kern="0" dirty="0"/>
              <a:t>A polar body fuses with the nucleus of the mature ovum, restoring diploidy and triggering cell division.</a:t>
            </a:r>
          </a:p>
          <a:p>
            <a:pPr>
              <a:defRPr/>
            </a:pPr>
            <a:endParaRPr lang="en-US" altLang="en-US" sz="2400" kern="0" dirty="0"/>
          </a:p>
          <a:p>
            <a:pPr>
              <a:defRPr/>
            </a:pPr>
            <a:endParaRPr lang="en-US" altLang="en-US" sz="2400" kern="0"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Title 1">
            <a:extLst>
              <a:ext uri="{FF2B5EF4-FFF2-40B4-BE49-F238E27FC236}">
                <a16:creationId xmlns:a16="http://schemas.microsoft.com/office/drawing/2014/main" id="{9907D229-0213-8F76-0E96-4CAA708D68C8}"/>
              </a:ext>
            </a:extLst>
          </p:cNvPr>
          <p:cNvSpPr>
            <a:spLocks noGrp="1" noChangeArrowheads="1"/>
          </p:cNvSpPr>
          <p:nvPr>
            <p:ph type="title"/>
          </p:nvPr>
        </p:nvSpPr>
        <p:spPr>
          <a:xfrm>
            <a:off x="1524000" y="274638"/>
            <a:ext cx="9144000" cy="1143000"/>
          </a:xfrm>
        </p:spPr>
        <p:txBody>
          <a:bodyPr/>
          <a:lstStyle/>
          <a:p>
            <a:r>
              <a:rPr lang="en-US" altLang="en-US" dirty="0"/>
              <a:t>Parthenogenic vs hermaphroditic</a:t>
            </a:r>
          </a:p>
        </p:txBody>
      </p:sp>
      <p:pic>
        <p:nvPicPr>
          <p:cNvPr id="121859" name="Picture 2" descr="C:\Users\JAS\Desktop\Cnemidophorus-ThreeSpecies.jpg">
            <a:extLst>
              <a:ext uri="{FF2B5EF4-FFF2-40B4-BE49-F238E27FC236}">
                <a16:creationId xmlns:a16="http://schemas.microsoft.com/office/drawing/2014/main" id="{C2B2B3FD-AD20-050C-9EE2-E77ED2B812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1293813"/>
            <a:ext cx="4097338" cy="348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860" name="Rectangle 4">
            <a:extLst>
              <a:ext uri="{FF2B5EF4-FFF2-40B4-BE49-F238E27FC236}">
                <a16:creationId xmlns:a16="http://schemas.microsoft.com/office/drawing/2014/main" id="{9E8A3BAF-1458-0EF4-7A64-E24113718AD7}"/>
              </a:ext>
            </a:extLst>
          </p:cNvPr>
          <p:cNvSpPr>
            <a:spLocks noChangeArrowheads="1"/>
          </p:cNvSpPr>
          <p:nvPr/>
        </p:nvSpPr>
        <p:spPr bwMode="auto">
          <a:xfrm>
            <a:off x="1676400" y="4926013"/>
            <a:ext cx="4237038" cy="1814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600" dirty="0"/>
              <a:t>The asexual, all-female whiptail species </a:t>
            </a:r>
            <a:r>
              <a:rPr lang="en-US" altLang="en-US" sz="1600" i="1" dirty="0"/>
              <a:t>Cnemidophorus neomexicanus </a:t>
            </a:r>
            <a:r>
              <a:rPr lang="en-US" altLang="en-US" sz="1600" dirty="0"/>
              <a:t>(center), which reproduces via parthenogenesis, is shown flanked by two sexual species, </a:t>
            </a:r>
            <a:r>
              <a:rPr lang="en-US" altLang="en-US" sz="1600" i="1" dirty="0"/>
              <a:t>C. inornatus </a:t>
            </a:r>
            <a:r>
              <a:rPr lang="en-US" altLang="en-US" sz="1600" dirty="0"/>
              <a:t>(left) and </a:t>
            </a:r>
            <a:r>
              <a:rPr lang="en-US" altLang="en-US" sz="1600" i="1" dirty="0"/>
              <a:t>C. tigris </a:t>
            </a:r>
            <a:r>
              <a:rPr lang="en-US" altLang="en-US" sz="1600" dirty="0"/>
              <a:t>(right), which hybridize naturally to form the </a:t>
            </a:r>
            <a:r>
              <a:rPr lang="en-US" altLang="en-US" sz="1600" i="1" dirty="0"/>
              <a:t>C. neomexicanus </a:t>
            </a:r>
            <a:r>
              <a:rPr lang="en-US" altLang="en-US" sz="1600" dirty="0"/>
              <a:t>species.</a:t>
            </a:r>
          </a:p>
        </p:txBody>
      </p:sp>
      <p:pic>
        <p:nvPicPr>
          <p:cNvPr id="121861" name="Picture 3" descr="C:\Users\JAS\Desktop\800px-Helix_aspersa_mating.jpg">
            <a:extLst>
              <a:ext uri="{FF2B5EF4-FFF2-40B4-BE49-F238E27FC236}">
                <a16:creationId xmlns:a16="http://schemas.microsoft.com/office/drawing/2014/main" id="{909E6583-E25D-F0D7-D1E4-7C2B0F9C43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1306513"/>
            <a:ext cx="4757738" cy="336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862" name="Rectangle 6">
            <a:extLst>
              <a:ext uri="{FF2B5EF4-FFF2-40B4-BE49-F238E27FC236}">
                <a16:creationId xmlns:a16="http://schemas.microsoft.com/office/drawing/2014/main" id="{F55EF53B-4B7D-E2A2-1EAC-C41D14EAA8C5}"/>
              </a:ext>
            </a:extLst>
          </p:cNvPr>
          <p:cNvSpPr>
            <a:spLocks noChangeArrowheads="1"/>
          </p:cNvSpPr>
          <p:nvPr/>
        </p:nvSpPr>
        <p:spPr bwMode="auto">
          <a:xfrm>
            <a:off x="5867400" y="4779963"/>
            <a:ext cx="4572000"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600" i="1" dirty="0"/>
              <a:t>Helix aspersa </a:t>
            </a:r>
            <a:r>
              <a:rPr lang="en-US" altLang="en-US" sz="1600" dirty="0"/>
              <a:t>is a hermaphrodite, producing both male and female gametes. Reproduction is usually sexual, although self-fertilization can occur.</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extBox 3">
            <a:extLst>
              <a:ext uri="{FF2B5EF4-FFF2-40B4-BE49-F238E27FC236}">
                <a16:creationId xmlns:a16="http://schemas.microsoft.com/office/drawing/2014/main" id="{27C76010-0B57-3868-B376-AA6C8B8F5821}"/>
              </a:ext>
            </a:extLst>
          </p:cNvPr>
          <p:cNvSpPr txBox="1">
            <a:spLocks noChangeArrowheads="1"/>
          </p:cNvSpPr>
          <p:nvPr/>
        </p:nvSpPr>
        <p:spPr bwMode="auto">
          <a:xfrm>
            <a:off x="811213" y="1417638"/>
            <a:ext cx="10210800" cy="1938337"/>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342900" indent="-342900" eaLnBrk="1" hangingPunct="1">
              <a:spcBef>
                <a:spcPct val="0"/>
              </a:spcBef>
              <a:defRPr/>
            </a:pPr>
            <a:r>
              <a:rPr lang="en-US" altLang="en-US" sz="2400" dirty="0"/>
              <a:t>Successive development of  tissues (fungi) or accessory stems and roots (flowering plants) from original organism. Genetically similar through time and can result in extremely long-lived and large organisms</a:t>
            </a:r>
          </a:p>
          <a:p>
            <a:pPr marL="342900" indent="-342900" eaLnBrk="1" hangingPunct="1">
              <a:spcBef>
                <a:spcPct val="0"/>
              </a:spcBef>
              <a:defRPr/>
            </a:pPr>
            <a:endParaRPr lang="en-US" altLang="en-US" sz="2400" dirty="0"/>
          </a:p>
          <a:p>
            <a:pPr eaLnBrk="1" hangingPunct="1">
              <a:spcBef>
                <a:spcPct val="0"/>
              </a:spcBef>
              <a:buFontTx/>
              <a:buNone/>
              <a:defRPr/>
            </a:pPr>
            <a:endParaRPr lang="en-US" altLang="en-US" sz="2400" dirty="0"/>
          </a:p>
        </p:txBody>
      </p:sp>
      <p:sp>
        <p:nvSpPr>
          <p:cNvPr id="124931" name="Title 1">
            <a:extLst>
              <a:ext uri="{FF2B5EF4-FFF2-40B4-BE49-F238E27FC236}">
                <a16:creationId xmlns:a16="http://schemas.microsoft.com/office/drawing/2014/main" id="{90713162-ED2C-79A8-69B1-71516CADA500}"/>
              </a:ext>
            </a:extLst>
          </p:cNvPr>
          <p:cNvSpPr>
            <a:spLocks noGrp="1" noChangeArrowheads="1"/>
          </p:cNvSpPr>
          <p:nvPr>
            <p:ph type="title"/>
          </p:nvPr>
        </p:nvSpPr>
        <p:spPr/>
        <p:txBody>
          <a:bodyPr/>
          <a:lstStyle/>
          <a:p>
            <a:r>
              <a:rPr lang="en-US" altLang="en-US" dirty="0"/>
              <a:t>Clonal or vegetative reproduction</a:t>
            </a:r>
          </a:p>
        </p:txBody>
      </p:sp>
      <p:pic>
        <p:nvPicPr>
          <p:cNvPr id="124933" name="Picture 2" descr="C:\Users\JAS\Desktop\800px-AspenOverview0172.JPG">
            <a:extLst>
              <a:ext uri="{FF2B5EF4-FFF2-40B4-BE49-F238E27FC236}">
                <a16:creationId xmlns:a16="http://schemas.microsoft.com/office/drawing/2014/main" id="{BCC1451F-D117-3DD2-F112-7A52D53B37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7714" b="13333"/>
          <a:stretch>
            <a:fillRect/>
          </a:stretch>
        </p:blipFill>
        <p:spPr bwMode="auto">
          <a:xfrm>
            <a:off x="2341563" y="2797175"/>
            <a:ext cx="7508875" cy="388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70" name="Content Placeholder 4">
            <a:extLst>
              <a:ext uri="{FF2B5EF4-FFF2-40B4-BE49-F238E27FC236}">
                <a16:creationId xmlns:a16="http://schemas.microsoft.com/office/drawing/2014/main" id="{DC25F528-9AE3-9760-70FC-650177B984FA}"/>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860675" y="1590675"/>
            <a:ext cx="5397500" cy="4941888"/>
          </a:xfrm>
        </p:spPr>
      </p:pic>
      <p:sp>
        <p:nvSpPr>
          <p:cNvPr id="135171" name="Rectangle 3">
            <a:extLst>
              <a:ext uri="{FF2B5EF4-FFF2-40B4-BE49-F238E27FC236}">
                <a16:creationId xmlns:a16="http://schemas.microsoft.com/office/drawing/2014/main" id="{B1A31E5A-37C9-9883-D9C4-5B30B1350E2E}"/>
              </a:ext>
            </a:extLst>
          </p:cNvPr>
          <p:cNvSpPr>
            <a:spLocks noGrp="1" noChangeArrowheads="1"/>
          </p:cNvSpPr>
          <p:nvPr>
            <p:ph type="title"/>
          </p:nvPr>
        </p:nvSpPr>
        <p:spPr>
          <a:xfrm>
            <a:off x="1981200" y="274638"/>
            <a:ext cx="8229600" cy="1770062"/>
          </a:xfrm>
          <a:solidFill>
            <a:schemeClr val="bg1"/>
          </a:solidFill>
        </p:spPr>
        <p:txBody>
          <a:bodyPr/>
          <a:lstStyle/>
          <a:p>
            <a:pPr eaLnBrk="1" hangingPunct="1"/>
            <a:r>
              <a:rPr lang="en-US" altLang="en-US" sz="3600" dirty="0"/>
              <a:t>What is a species? </a:t>
            </a:r>
            <a:br>
              <a:rPr lang="en-US" altLang="en-US" sz="3600" dirty="0"/>
            </a:br>
            <a:br>
              <a:rPr lang="en-US" altLang="en-US" sz="2400" dirty="0"/>
            </a:br>
            <a:r>
              <a:rPr lang="en-US" altLang="en-US" sz="2400" b="1" dirty="0"/>
              <a:t>The phylogenetic species concept</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8" name="Picture 4" descr="TurtlePhylogeny">
            <a:extLst>
              <a:ext uri="{FF2B5EF4-FFF2-40B4-BE49-F238E27FC236}">
                <a16:creationId xmlns:a16="http://schemas.microsoft.com/office/drawing/2014/main" id="{7382381C-752C-EBD0-E2AB-45472CF365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9821" t="-11420" r="-13589" b="-7372"/>
          <a:stretch>
            <a:fillRect/>
          </a:stretch>
        </p:blipFill>
        <p:spPr bwMode="auto">
          <a:xfrm>
            <a:off x="1284288" y="384175"/>
            <a:ext cx="7265987" cy="586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7219" name="TextBox 10">
            <a:extLst>
              <a:ext uri="{FF2B5EF4-FFF2-40B4-BE49-F238E27FC236}">
                <a16:creationId xmlns:a16="http://schemas.microsoft.com/office/drawing/2014/main" id="{E8977EC4-C8F0-D794-7B28-791F405A4BB3}"/>
              </a:ext>
            </a:extLst>
          </p:cNvPr>
          <p:cNvSpPr txBox="1">
            <a:spLocks noChangeArrowheads="1"/>
          </p:cNvSpPr>
          <p:nvPr/>
        </p:nvSpPr>
        <p:spPr bwMode="auto">
          <a:xfrm>
            <a:off x="2746375" y="1184275"/>
            <a:ext cx="4200525" cy="3698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dirty="0"/>
              <a:t>Morphological phylogeny</a:t>
            </a:r>
          </a:p>
        </p:txBody>
      </p:sp>
      <p:sp>
        <p:nvSpPr>
          <p:cNvPr id="137220" name="TextBox 11">
            <a:extLst>
              <a:ext uri="{FF2B5EF4-FFF2-40B4-BE49-F238E27FC236}">
                <a16:creationId xmlns:a16="http://schemas.microsoft.com/office/drawing/2014/main" id="{364B7608-FE3E-E1C2-50D5-D981867F8204}"/>
              </a:ext>
            </a:extLst>
          </p:cNvPr>
          <p:cNvSpPr txBox="1">
            <a:spLocks noChangeArrowheads="1"/>
          </p:cNvSpPr>
          <p:nvPr/>
        </p:nvSpPr>
        <p:spPr bwMode="auto">
          <a:xfrm>
            <a:off x="2870200" y="3714750"/>
            <a:ext cx="4460875" cy="3698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dirty="0"/>
              <a:t>Molecular phylogeny (based on DNA)</a:t>
            </a:r>
          </a:p>
        </p:txBody>
      </p:sp>
      <p:sp>
        <p:nvSpPr>
          <p:cNvPr id="137221" name="TextBox 9">
            <a:extLst>
              <a:ext uri="{FF2B5EF4-FFF2-40B4-BE49-F238E27FC236}">
                <a16:creationId xmlns:a16="http://schemas.microsoft.com/office/drawing/2014/main" id="{00F35C53-1144-7301-1A3A-8041E282ED9F}"/>
              </a:ext>
            </a:extLst>
          </p:cNvPr>
          <p:cNvSpPr txBox="1">
            <a:spLocks noChangeArrowheads="1"/>
          </p:cNvSpPr>
          <p:nvPr/>
        </p:nvSpPr>
        <p:spPr bwMode="auto">
          <a:xfrm>
            <a:off x="7867650" y="852488"/>
            <a:ext cx="3714750"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dirty="0">
                <a:latin typeface="Calibri" panose="020F0502020204030204" pitchFamily="34" charset="0"/>
                <a:cs typeface="Calibri" panose="020F0502020204030204" pitchFamily="34" charset="0"/>
              </a:rPr>
              <a:t>Ancestral relatedness can be different when defined by morphological versus genetic criteria.</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a:extLst>
              <a:ext uri="{FF2B5EF4-FFF2-40B4-BE49-F238E27FC236}">
                <a16:creationId xmlns:a16="http://schemas.microsoft.com/office/drawing/2014/main" id="{2807B9F1-C4FF-49EA-C404-9FD004E5A8A0}"/>
              </a:ext>
            </a:extLst>
          </p:cNvPr>
          <p:cNvSpPr>
            <a:spLocks noGrp="1" noChangeArrowheads="1"/>
          </p:cNvSpPr>
          <p:nvPr>
            <p:ph type="title"/>
          </p:nvPr>
        </p:nvSpPr>
        <p:spPr>
          <a:xfrm>
            <a:off x="2057400" y="0"/>
            <a:ext cx="8229600" cy="1143000"/>
          </a:xfrm>
        </p:spPr>
        <p:txBody>
          <a:bodyPr/>
          <a:lstStyle/>
          <a:p>
            <a:r>
              <a:rPr lang="en-US" altLang="en-US" dirty="0"/>
              <a:t>The geologic time scale</a:t>
            </a:r>
          </a:p>
        </p:txBody>
      </p:sp>
      <p:pic>
        <p:nvPicPr>
          <p:cNvPr id="25603" name="Picture 2" descr="C:\Documents and Settings\Jon Anthony Stallins\Desktop\untitled.bmp">
            <a:extLst>
              <a:ext uri="{FF2B5EF4-FFF2-40B4-BE49-F238E27FC236}">
                <a16:creationId xmlns:a16="http://schemas.microsoft.com/office/drawing/2014/main" id="{71AC4C51-4A6F-0B92-2497-657F030253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9161"/>
          <a:stretch>
            <a:fillRect/>
          </a:stretch>
        </p:blipFill>
        <p:spPr bwMode="auto">
          <a:xfrm>
            <a:off x="1778000" y="1143000"/>
            <a:ext cx="6784975" cy="50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F868F8FB-4879-177B-8750-7397C908237D}"/>
              </a:ext>
            </a:extLst>
          </p:cNvPr>
          <p:cNvSpPr/>
          <p:nvPr/>
        </p:nvSpPr>
        <p:spPr>
          <a:xfrm>
            <a:off x="4597400" y="4471988"/>
            <a:ext cx="1651000" cy="1698625"/>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25605" name="Rectangle 1">
            <a:extLst>
              <a:ext uri="{FF2B5EF4-FFF2-40B4-BE49-F238E27FC236}">
                <a16:creationId xmlns:a16="http://schemas.microsoft.com/office/drawing/2014/main" id="{0709544F-C515-E09D-1047-20E45BA53BEC}"/>
              </a:ext>
            </a:extLst>
          </p:cNvPr>
          <p:cNvSpPr>
            <a:spLocks noChangeArrowheads="1"/>
          </p:cNvSpPr>
          <p:nvPr/>
        </p:nvSpPr>
        <p:spPr bwMode="auto">
          <a:xfrm>
            <a:off x="7934325" y="4729024"/>
            <a:ext cx="4257675"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dirty="0">
                <a:latin typeface="Calibri" panose="020F0502020204030204" pitchFamily="34" charset="0"/>
                <a:cs typeface="Calibri" panose="020F0502020204030204" pitchFamily="34" charset="0"/>
              </a:rPr>
              <a:t>Our class focus is on ecological biogeography, which we will designate as from the Pleistocene to the present</a:t>
            </a:r>
          </a:p>
          <a:p>
            <a:pPr>
              <a:spcBef>
                <a:spcPct val="0"/>
              </a:spcBef>
              <a:buFontTx/>
              <a:buNone/>
            </a:pPr>
            <a:endParaRPr lang="en-US" altLang="en-US" sz="1800" dirty="0">
              <a:latin typeface="Calibri" panose="020F0502020204030204" pitchFamily="34" charset="0"/>
              <a:cs typeface="Calibri" panose="020F0502020204030204" pitchFamily="34" charset="0"/>
            </a:endParaRPr>
          </a:p>
          <a:p>
            <a:pPr>
              <a:spcBef>
                <a:spcPct val="0"/>
              </a:spcBef>
              <a:buFontTx/>
              <a:buNone/>
            </a:pPr>
            <a:r>
              <a:rPr lang="en-US" altLang="en-US" sz="1800" dirty="0">
                <a:latin typeface="Calibri" panose="020F0502020204030204" pitchFamily="34" charset="0"/>
                <a:cs typeface="Calibri" panose="020F0502020204030204" pitchFamily="34" charset="0"/>
              </a:rPr>
              <a:t>Holocene – 10,000 yrs ago</a:t>
            </a:r>
          </a:p>
          <a:p>
            <a:pPr>
              <a:spcBef>
                <a:spcPct val="0"/>
              </a:spcBef>
              <a:buFontTx/>
              <a:buNone/>
            </a:pPr>
            <a:r>
              <a:rPr lang="en-US" altLang="en-US" sz="1800" dirty="0">
                <a:latin typeface="Calibri" panose="020F0502020204030204" pitchFamily="34" charset="0"/>
                <a:cs typeface="Calibri" panose="020F0502020204030204" pitchFamily="34" charset="0"/>
              </a:rPr>
              <a:t>Pleistocene – approx. 2 mya</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6" name="Picture 2">
            <a:extLst>
              <a:ext uri="{FF2B5EF4-FFF2-40B4-BE49-F238E27FC236}">
                <a16:creationId xmlns:a16="http://schemas.microsoft.com/office/drawing/2014/main" id="{6C987252-929D-9073-273C-94223B705D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97614" y="-279653"/>
            <a:ext cx="5531407" cy="7417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67" name="Rectangle 6">
            <a:extLst>
              <a:ext uri="{FF2B5EF4-FFF2-40B4-BE49-F238E27FC236}">
                <a16:creationId xmlns:a16="http://schemas.microsoft.com/office/drawing/2014/main" id="{2F7E451A-B130-8C27-F47C-DE65367D23F9}"/>
              </a:ext>
            </a:extLst>
          </p:cNvPr>
          <p:cNvSpPr>
            <a:spLocks noChangeArrowheads="1"/>
          </p:cNvSpPr>
          <p:nvPr/>
        </p:nvSpPr>
        <p:spPr bwMode="auto">
          <a:xfrm>
            <a:off x="362979" y="136523"/>
            <a:ext cx="797698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4000" dirty="0">
                <a:solidFill>
                  <a:schemeClr val="tx2"/>
                </a:solidFill>
                <a:latin typeface="Calibri" panose="020F0502020204030204" pitchFamily="34" charset="0"/>
                <a:cs typeface="Calibri" panose="020F0502020204030204" pitchFamily="34" charset="0"/>
              </a:rPr>
              <a:t>Phylogenetic criteria</a:t>
            </a:r>
          </a:p>
        </p:txBody>
      </p:sp>
      <p:sp>
        <p:nvSpPr>
          <p:cNvPr id="97284" name="Content Placeholder 5">
            <a:extLst>
              <a:ext uri="{FF2B5EF4-FFF2-40B4-BE49-F238E27FC236}">
                <a16:creationId xmlns:a16="http://schemas.microsoft.com/office/drawing/2014/main" id="{7C14A775-EFA3-250A-DD9B-03C2448EA922}"/>
              </a:ext>
            </a:extLst>
          </p:cNvPr>
          <p:cNvSpPr>
            <a:spLocks noGrp="1"/>
          </p:cNvSpPr>
          <p:nvPr>
            <p:ph idx="1"/>
          </p:nvPr>
        </p:nvSpPr>
        <p:spPr>
          <a:xfrm>
            <a:off x="572531" y="1166018"/>
            <a:ext cx="8287690" cy="4525963"/>
          </a:xfrm>
        </p:spPr>
        <p:txBody>
          <a:bodyPr/>
          <a:lstStyle/>
          <a:p>
            <a:pPr>
              <a:defRPr/>
            </a:pPr>
            <a:r>
              <a:rPr lang="en-US" altLang="en-US" dirty="0"/>
              <a:t>Can be morphologic or genetic</a:t>
            </a:r>
          </a:p>
          <a:p>
            <a:pPr>
              <a:defRPr/>
            </a:pPr>
            <a:r>
              <a:rPr lang="en-US" altLang="en-US" dirty="0"/>
              <a:t>Genetic criteria rely on DNA ‘clocks’ to construct phylogenies</a:t>
            </a:r>
          </a:p>
          <a:p>
            <a:pPr lvl="1">
              <a:defRPr/>
            </a:pPr>
            <a:r>
              <a:rPr lang="en-US" altLang="en-US" dirty="0"/>
              <a:t>Nuclear DNA, mitochondrial DNA, </a:t>
            </a:r>
            <a:r>
              <a:rPr lang="en-US" altLang="en-US" dirty="0" err="1"/>
              <a:t>choroplast</a:t>
            </a:r>
            <a:r>
              <a:rPr lang="en-US" altLang="en-US" dirty="0"/>
              <a:t> DNA</a:t>
            </a:r>
          </a:p>
          <a:p>
            <a:pPr marL="0" indent="0">
              <a:buFontTx/>
              <a:buNone/>
              <a:defRPr/>
            </a:pPr>
            <a:endParaRPr lang="en-US" altLang="en-US" dirty="0"/>
          </a:p>
        </p:txBody>
      </p:sp>
      <p:pic>
        <p:nvPicPr>
          <p:cNvPr id="139270" name="Picture 1">
            <a:extLst>
              <a:ext uri="{FF2B5EF4-FFF2-40B4-BE49-F238E27FC236}">
                <a16:creationId xmlns:a16="http://schemas.microsoft.com/office/drawing/2014/main" id="{F53882E8-7E7D-645B-EBDF-BDB548E7A4B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23376" y="3571104"/>
            <a:ext cx="5413842" cy="3150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Title 1">
            <a:extLst>
              <a:ext uri="{FF2B5EF4-FFF2-40B4-BE49-F238E27FC236}">
                <a16:creationId xmlns:a16="http://schemas.microsoft.com/office/drawing/2014/main" id="{75A3D5E5-3973-EDE2-7FE0-0FBE8272E75C}"/>
              </a:ext>
            </a:extLst>
          </p:cNvPr>
          <p:cNvSpPr>
            <a:spLocks noGrp="1" noChangeArrowheads="1"/>
          </p:cNvSpPr>
          <p:nvPr>
            <p:ph type="title"/>
          </p:nvPr>
        </p:nvSpPr>
        <p:spPr>
          <a:xfrm>
            <a:off x="609600" y="274638"/>
            <a:ext cx="5962650" cy="1143000"/>
          </a:xfrm>
        </p:spPr>
        <p:txBody>
          <a:bodyPr/>
          <a:lstStyle/>
          <a:p>
            <a:r>
              <a:rPr lang="en-US" altLang="en-US" dirty="0">
                <a:latin typeface="Calibri" panose="020F0502020204030204" pitchFamily="34" charset="0"/>
                <a:cs typeface="Calibri" panose="020F0502020204030204" pitchFamily="34" charset="0"/>
              </a:rPr>
              <a:t>Phylogeography</a:t>
            </a:r>
          </a:p>
        </p:txBody>
      </p:sp>
      <p:sp>
        <p:nvSpPr>
          <p:cNvPr id="143363" name="Content Placeholder 1">
            <a:extLst>
              <a:ext uri="{FF2B5EF4-FFF2-40B4-BE49-F238E27FC236}">
                <a16:creationId xmlns:a16="http://schemas.microsoft.com/office/drawing/2014/main" id="{F1AEF89C-FF3E-8E31-AEDB-16D89BD6EEB4}"/>
              </a:ext>
            </a:extLst>
          </p:cNvPr>
          <p:cNvSpPr>
            <a:spLocks noGrp="1" noChangeArrowheads="1"/>
          </p:cNvSpPr>
          <p:nvPr>
            <p:ph sz="half" idx="1"/>
          </p:nvPr>
        </p:nvSpPr>
        <p:spPr>
          <a:xfrm>
            <a:off x="609600" y="1957388"/>
            <a:ext cx="6156325" cy="4525962"/>
          </a:xfrm>
        </p:spPr>
        <p:txBody>
          <a:bodyPr/>
          <a:lstStyle/>
          <a:p>
            <a:r>
              <a:rPr lang="en-US" altLang="en-US" dirty="0">
                <a:latin typeface="Calibri" panose="020F0502020204030204" pitchFamily="34" charset="0"/>
                <a:cs typeface="Calibri" panose="020F0502020204030204" pitchFamily="34" charset="0"/>
              </a:rPr>
              <a:t>Study of the historical processes that may be responsible for the contemporary geographic distributions of individuals</a:t>
            </a:r>
          </a:p>
          <a:p>
            <a:r>
              <a:rPr lang="en-US" altLang="en-US" dirty="0">
                <a:latin typeface="Calibri" panose="020F0502020204030204" pitchFamily="34" charset="0"/>
                <a:cs typeface="Calibri" panose="020F0502020204030204" pitchFamily="34" charset="0"/>
              </a:rPr>
              <a:t>DNA clocks are used to reproduce evolution in time as well as in space</a:t>
            </a:r>
          </a:p>
          <a:p>
            <a:r>
              <a:rPr lang="en-US" altLang="en-US" b="1" dirty="0">
                <a:latin typeface="Calibri" panose="020F0502020204030204" pitchFamily="34" charset="0"/>
                <a:cs typeface="Calibri" panose="020F0502020204030204" pitchFamily="34" charset="0"/>
              </a:rPr>
              <a:t>Area cladograms </a:t>
            </a:r>
            <a:r>
              <a:rPr lang="en-US" altLang="en-US" dirty="0">
                <a:latin typeface="Calibri" panose="020F0502020204030204" pitchFamily="34" charset="0"/>
                <a:cs typeface="Calibri" panose="020F0502020204030204" pitchFamily="34" charset="0"/>
              </a:rPr>
              <a:t>summarize these patterns in time and space.</a:t>
            </a:r>
          </a:p>
        </p:txBody>
      </p:sp>
      <p:pic>
        <p:nvPicPr>
          <p:cNvPr id="143365" name="Picture 10" descr="cladogram">
            <a:extLst>
              <a:ext uri="{FF2B5EF4-FFF2-40B4-BE49-F238E27FC236}">
                <a16:creationId xmlns:a16="http://schemas.microsoft.com/office/drawing/2014/main" id="{779886B7-4F80-3C78-4883-460D60A0CC3F}"/>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6864350" y="1346200"/>
            <a:ext cx="5216525" cy="5137150"/>
          </a:xfrm>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Title 1">
            <a:extLst>
              <a:ext uri="{FF2B5EF4-FFF2-40B4-BE49-F238E27FC236}">
                <a16:creationId xmlns:a16="http://schemas.microsoft.com/office/drawing/2014/main" id="{6396E009-85C0-E9C7-FF7C-0A3DF305A89A}"/>
              </a:ext>
            </a:extLst>
          </p:cNvPr>
          <p:cNvSpPr>
            <a:spLocks noGrp="1" noChangeArrowheads="1"/>
          </p:cNvSpPr>
          <p:nvPr>
            <p:ph type="title"/>
          </p:nvPr>
        </p:nvSpPr>
        <p:spPr/>
        <p:txBody>
          <a:bodyPr/>
          <a:lstStyle/>
          <a:p>
            <a:r>
              <a:rPr lang="en-US" altLang="en-US" dirty="0"/>
              <a:t>Killer whales (</a:t>
            </a:r>
            <a:r>
              <a:rPr lang="en-US" altLang="en-US" i="1" dirty="0"/>
              <a:t>Orcinus orca</a:t>
            </a:r>
            <a:r>
              <a:rPr lang="en-US" altLang="en-US" dirty="0"/>
              <a:t>)</a:t>
            </a:r>
          </a:p>
        </p:txBody>
      </p:sp>
      <p:sp>
        <p:nvSpPr>
          <p:cNvPr id="147459" name="Content Placeholder 2">
            <a:extLst>
              <a:ext uri="{FF2B5EF4-FFF2-40B4-BE49-F238E27FC236}">
                <a16:creationId xmlns:a16="http://schemas.microsoft.com/office/drawing/2014/main" id="{F7283C50-4BA4-9E34-F7DF-C0D054133510}"/>
              </a:ext>
            </a:extLst>
          </p:cNvPr>
          <p:cNvSpPr>
            <a:spLocks noGrp="1" noChangeArrowheads="1"/>
          </p:cNvSpPr>
          <p:nvPr>
            <p:ph idx="1"/>
          </p:nvPr>
        </p:nvSpPr>
        <p:spPr/>
        <p:txBody>
          <a:bodyPr/>
          <a:lstStyle/>
          <a:p>
            <a:r>
              <a:rPr lang="en-US" altLang="en-US" dirty="0"/>
              <a:t>Originally thought to be one species</a:t>
            </a:r>
          </a:p>
          <a:p>
            <a:r>
              <a:rPr lang="en-US" altLang="en-US" dirty="0"/>
              <a:t>Full mitochondrial genome analysis suggest multiple species and subspecies</a:t>
            </a:r>
          </a:p>
        </p:txBody>
      </p:sp>
      <p:pic>
        <p:nvPicPr>
          <p:cNvPr id="147461" name="Picture 2">
            <a:extLst>
              <a:ext uri="{FF2B5EF4-FFF2-40B4-BE49-F238E27FC236}">
                <a16:creationId xmlns:a16="http://schemas.microsoft.com/office/drawing/2014/main" id="{DD59D039-DA34-EE2E-B281-9732AEA24E1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39963" y="3421063"/>
            <a:ext cx="7315200" cy="330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06" name="Content Placeholder 3">
            <a:extLst>
              <a:ext uri="{FF2B5EF4-FFF2-40B4-BE49-F238E27FC236}">
                <a16:creationId xmlns:a16="http://schemas.microsoft.com/office/drawing/2014/main" id="{B113B644-051C-07DF-2CF2-03F942E8219A}"/>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781299" y="-165593"/>
            <a:ext cx="6053781" cy="7023594"/>
          </a:xfrm>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554" name="Picture 2">
            <a:extLst>
              <a:ext uri="{FF2B5EF4-FFF2-40B4-BE49-F238E27FC236}">
                <a16:creationId xmlns:a16="http://schemas.microsoft.com/office/drawing/2014/main" id="{5157268D-BD9E-6A04-94B1-DA7395E26D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1463" y="296863"/>
            <a:ext cx="5862637" cy="639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ontent Placeholder 2">
            <a:extLst>
              <a:ext uri="{FF2B5EF4-FFF2-40B4-BE49-F238E27FC236}">
                <a16:creationId xmlns:a16="http://schemas.microsoft.com/office/drawing/2014/main" id="{32EA610C-08F4-1148-25D5-605678071A5C}"/>
              </a:ext>
            </a:extLst>
          </p:cNvPr>
          <p:cNvSpPr txBox="1">
            <a:spLocks/>
          </p:cNvSpPr>
          <p:nvPr/>
        </p:nvSpPr>
        <p:spPr>
          <a:xfrm>
            <a:off x="6096000" y="166688"/>
            <a:ext cx="5486400" cy="6554787"/>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defRPr/>
            </a:pPr>
            <a:r>
              <a:rPr lang="en-US" altLang="en-US" sz="2400" kern="0" dirty="0">
                <a:latin typeface="Calibri" panose="020F0502020204030204" pitchFamily="34" charset="0"/>
                <a:cs typeface="Calibri" panose="020F0502020204030204" pitchFamily="34" charset="0"/>
              </a:rPr>
              <a:t>Three populations of killer whales in the Antarctic belong in their own individual species (as based on the phylogenetic species concept): a form that feeds mostly on dolphins and whales (Type A, bottom left), a pack ice killer whale that hunts seals by knocking them off ice floes (Type B, top left) and the Ross Sea killer whale, which pursues fish under the ice (Type C, top right).</a:t>
            </a:r>
          </a:p>
          <a:p>
            <a:pPr>
              <a:defRPr/>
            </a:pPr>
            <a:r>
              <a:rPr lang="en-US" altLang="en-US" sz="2400" kern="0" dirty="0">
                <a:latin typeface="Calibri" panose="020F0502020204030204" pitchFamily="34" charset="0"/>
                <a:cs typeface="Calibri" panose="020F0502020204030204" pitchFamily="34" charset="0"/>
              </a:rPr>
              <a:t>Transient killer whales that live in the northeastern Pacific near Alaska are the most genetically distinct of the killer whales. This group diverged from other killer whales as a separate species about 700,000 years ago</a:t>
            </a:r>
          </a:p>
          <a:p>
            <a:pPr>
              <a:defRPr/>
            </a:pPr>
            <a:endParaRPr lang="en-US" kern="0" dirty="0"/>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Title 1">
            <a:extLst>
              <a:ext uri="{FF2B5EF4-FFF2-40B4-BE49-F238E27FC236}">
                <a16:creationId xmlns:a16="http://schemas.microsoft.com/office/drawing/2014/main" id="{164B61DE-CC6C-3672-C4AD-198075610200}"/>
              </a:ext>
            </a:extLst>
          </p:cNvPr>
          <p:cNvSpPr>
            <a:spLocks noGrp="1" noChangeArrowheads="1"/>
          </p:cNvSpPr>
          <p:nvPr>
            <p:ph type="title"/>
          </p:nvPr>
        </p:nvSpPr>
        <p:spPr/>
        <p:txBody>
          <a:bodyPr/>
          <a:lstStyle/>
          <a:p>
            <a:r>
              <a:rPr lang="en-US" altLang="en-US" dirty="0"/>
              <a:t>Criticisms of phylogenetic approaches that use genetic information</a:t>
            </a:r>
          </a:p>
        </p:txBody>
      </p:sp>
      <p:pic>
        <p:nvPicPr>
          <p:cNvPr id="153603" name="Content Placeholder 3">
            <a:extLst>
              <a:ext uri="{FF2B5EF4-FFF2-40B4-BE49-F238E27FC236}">
                <a16:creationId xmlns:a16="http://schemas.microsoft.com/office/drawing/2014/main" id="{6C586029-0BB3-C2A2-8353-12E73989813F}"/>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755650" y="1568450"/>
            <a:ext cx="5340350" cy="5024438"/>
          </a:xfrm>
        </p:spPr>
      </p:pic>
      <p:sp>
        <p:nvSpPr>
          <p:cNvPr id="4" name="Content Placeholder 2">
            <a:extLst>
              <a:ext uri="{FF2B5EF4-FFF2-40B4-BE49-F238E27FC236}">
                <a16:creationId xmlns:a16="http://schemas.microsoft.com/office/drawing/2014/main" id="{D6CD9D74-DE34-47E5-6D57-B56275ECA99A}"/>
              </a:ext>
            </a:extLst>
          </p:cNvPr>
          <p:cNvSpPr txBox="1">
            <a:spLocks/>
          </p:cNvSpPr>
          <p:nvPr/>
        </p:nvSpPr>
        <p:spPr bwMode="auto">
          <a:xfrm>
            <a:off x="6410325" y="1568450"/>
            <a:ext cx="4652963" cy="4525963"/>
          </a:xfrm>
          <a:prstGeom prst="rect">
            <a:avLst/>
          </a:prstGeom>
          <a:noFill/>
          <a:ln>
            <a:noFill/>
          </a:ln>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defRPr/>
            </a:pPr>
            <a:r>
              <a:rPr lang="en-US" altLang="en-US" kern="0" dirty="0">
                <a:latin typeface="Calibri" panose="020F0502020204030204" pitchFamily="34" charset="0"/>
                <a:cs typeface="Calibri" panose="020F0502020204030204" pitchFamily="34" charset="0"/>
              </a:rPr>
              <a:t>Sensitive to choice of genetic clock</a:t>
            </a:r>
          </a:p>
          <a:p>
            <a:pPr>
              <a:defRPr/>
            </a:pPr>
            <a:r>
              <a:rPr lang="en-US" altLang="en-US" kern="0" dirty="0">
                <a:latin typeface="Calibri" panose="020F0502020204030204" pitchFamily="34" charset="0"/>
                <a:cs typeface="Calibri" panose="020F0502020204030204" pitchFamily="34" charset="0"/>
              </a:rPr>
              <a:t>Phylogenetic trees produced from microRNA produced results different from DNA – and were called into question as valid</a:t>
            </a:r>
          </a:p>
          <a:p>
            <a:pPr marL="0" indent="0">
              <a:buFontTx/>
              <a:buNone/>
              <a:defRPr/>
            </a:pPr>
            <a:endParaRPr lang="en-US" altLang="en-US" kern="0" dirty="0"/>
          </a:p>
          <a:p>
            <a:pPr>
              <a:defRPr/>
            </a:pPr>
            <a:endParaRPr lang="en-US" altLang="en-US" kern="0" dirty="0"/>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Title 1">
            <a:extLst>
              <a:ext uri="{FF2B5EF4-FFF2-40B4-BE49-F238E27FC236}">
                <a16:creationId xmlns:a16="http://schemas.microsoft.com/office/drawing/2014/main" id="{0BA24A0E-DA94-CBA6-88BF-8D779A985244}"/>
              </a:ext>
            </a:extLst>
          </p:cNvPr>
          <p:cNvSpPr>
            <a:spLocks noGrp="1" noChangeArrowheads="1"/>
          </p:cNvSpPr>
          <p:nvPr>
            <p:ph type="title"/>
          </p:nvPr>
        </p:nvSpPr>
        <p:spPr/>
        <p:txBody>
          <a:bodyPr/>
          <a:lstStyle/>
          <a:p>
            <a:r>
              <a:rPr lang="en-US" altLang="en-US" dirty="0"/>
              <a:t>Subspecies</a:t>
            </a:r>
          </a:p>
        </p:txBody>
      </p:sp>
      <p:sp>
        <p:nvSpPr>
          <p:cNvPr id="155651" name="Content Placeholder 2">
            <a:extLst>
              <a:ext uri="{FF2B5EF4-FFF2-40B4-BE49-F238E27FC236}">
                <a16:creationId xmlns:a16="http://schemas.microsoft.com/office/drawing/2014/main" id="{9498B6E5-EBFF-F186-D216-C0FC42934D5A}"/>
              </a:ext>
            </a:extLst>
          </p:cNvPr>
          <p:cNvSpPr>
            <a:spLocks noGrp="1" noChangeArrowheads="1"/>
          </p:cNvSpPr>
          <p:nvPr>
            <p:ph idx="1"/>
          </p:nvPr>
        </p:nvSpPr>
        <p:spPr/>
        <p:txBody>
          <a:bodyPr/>
          <a:lstStyle/>
          <a:p>
            <a:r>
              <a:rPr lang="en-US" altLang="en-US" sz="2700" dirty="0"/>
              <a:t>Nomenclature includes three Latin names (genus, species, subspecies)</a:t>
            </a:r>
          </a:p>
          <a:p>
            <a:r>
              <a:rPr lang="en-US" altLang="en-US" sz="2700" dirty="0"/>
              <a:t>Subspecies designation based on one or more of the following:</a:t>
            </a:r>
          </a:p>
          <a:p>
            <a:pPr lvl="1"/>
            <a:r>
              <a:rPr lang="en-US" altLang="en-US" sz="2300" dirty="0"/>
              <a:t>Morphologic differences</a:t>
            </a:r>
          </a:p>
          <a:p>
            <a:pPr lvl="1"/>
            <a:r>
              <a:rPr lang="en-US" altLang="en-US" sz="2300" dirty="0"/>
              <a:t>Genetic differences</a:t>
            </a:r>
          </a:p>
          <a:p>
            <a:pPr lvl="1"/>
            <a:r>
              <a:rPr lang="en-US" altLang="en-US" sz="2300" dirty="0"/>
              <a:t>Geographic distribution</a:t>
            </a:r>
          </a:p>
          <a:p>
            <a:pPr lvl="1"/>
            <a:r>
              <a:rPr lang="en-US" altLang="en-US" sz="2300" dirty="0"/>
              <a:t>Niche</a:t>
            </a:r>
          </a:p>
          <a:p>
            <a:r>
              <a:rPr lang="en-US" altLang="en-US" sz="2700" dirty="0"/>
              <a:t>Subspecies can interbreed with other subspecies to produce viable offspring, but there is the potential for species divergence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AD7AB2-6ABB-36BF-0FC7-D5FA30E4FF67}"/>
              </a:ext>
            </a:extLst>
          </p:cNvPr>
          <p:cNvSpPr>
            <a:spLocks noGrp="1"/>
          </p:cNvSpPr>
          <p:nvPr>
            <p:ph type="title"/>
          </p:nvPr>
        </p:nvSpPr>
        <p:spPr>
          <a:xfrm>
            <a:off x="473122" y="0"/>
            <a:ext cx="10972800" cy="1143000"/>
          </a:xfrm>
        </p:spPr>
        <p:txBody>
          <a:bodyPr/>
          <a:lstStyle/>
          <a:p>
            <a:r>
              <a:rPr lang="en-US" altLang="en-US" sz="4400" i="1" dirty="0">
                <a:latin typeface="Calibri" panose="020F0502020204030204" pitchFamily="34" charset="0"/>
                <a:cs typeface="Calibri" panose="020F0502020204030204" pitchFamily="34" charset="0"/>
              </a:rPr>
              <a:t>Terrapene carolina </a:t>
            </a:r>
            <a:r>
              <a:rPr lang="en-US" altLang="en-US" i="1" dirty="0"/>
              <a:t>c</a:t>
            </a:r>
            <a:r>
              <a:rPr lang="en-US" altLang="en-US" sz="4400" i="1" dirty="0">
                <a:latin typeface="Calibri" panose="020F0502020204030204" pitchFamily="34" charset="0"/>
                <a:cs typeface="Calibri" panose="020F0502020204030204" pitchFamily="34" charset="0"/>
              </a:rPr>
              <a:t>arolina</a:t>
            </a:r>
            <a:endParaRPr lang="en-US" dirty="0"/>
          </a:p>
        </p:txBody>
      </p:sp>
      <p:pic>
        <p:nvPicPr>
          <p:cNvPr id="5" name="Content Placeholder 4" descr="A turtle on the ground&#10;&#10;Description automatically generated with low confidence">
            <a:extLst>
              <a:ext uri="{FF2B5EF4-FFF2-40B4-BE49-F238E27FC236}">
                <a16:creationId xmlns:a16="http://schemas.microsoft.com/office/drawing/2014/main" id="{109E5F06-80A0-B319-656D-0681916846C0}"/>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142272" y="1290638"/>
            <a:ext cx="7907455" cy="5292724"/>
          </a:xfrm>
        </p:spPr>
      </p:pic>
    </p:spTree>
    <p:extLst>
      <p:ext uri="{BB962C8B-B14F-4D97-AF65-F5344CB8AC3E}">
        <p14:creationId xmlns:p14="http://schemas.microsoft.com/office/powerpoint/2010/main" val="42707788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698" name="Picture 2" descr="C:\Users\JAS\Desktop\boxturtle1.jpg">
            <a:extLst>
              <a:ext uri="{FF2B5EF4-FFF2-40B4-BE49-F238E27FC236}">
                <a16:creationId xmlns:a16="http://schemas.microsoft.com/office/drawing/2014/main" id="{BA3EBB34-44D5-2B23-946A-E2A2FE8A04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9297" y="2088230"/>
            <a:ext cx="9169400" cy="604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7700" name="Rectangle 2">
            <a:extLst>
              <a:ext uri="{FF2B5EF4-FFF2-40B4-BE49-F238E27FC236}">
                <a16:creationId xmlns:a16="http://schemas.microsoft.com/office/drawing/2014/main" id="{4F8F266E-DA3B-16F8-AFFF-AA4735F337E7}"/>
              </a:ext>
            </a:extLst>
          </p:cNvPr>
          <p:cNvSpPr>
            <a:spLocks noChangeArrowheads="1"/>
          </p:cNvSpPr>
          <p:nvPr/>
        </p:nvSpPr>
        <p:spPr bwMode="auto">
          <a:xfrm>
            <a:off x="3709988" y="95250"/>
            <a:ext cx="48609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3600" i="1" dirty="0">
                <a:latin typeface="Calibri" panose="020F0502020204030204" pitchFamily="34" charset="0"/>
                <a:cs typeface="Calibri" panose="020F0502020204030204" pitchFamily="34" charset="0"/>
              </a:rPr>
              <a:t>Terrapene carolina bauri </a:t>
            </a:r>
            <a:endParaRPr lang="en-US" altLang="en-US" sz="3600" dirty="0">
              <a:latin typeface="Calibri" panose="020F0502020204030204" pitchFamily="34" charset="0"/>
              <a:cs typeface="Calibri" panose="020F0502020204030204" pitchFamily="34" charset="0"/>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747" name="Picture 7" descr="Terrapene carolina major (Gulf Coast Box Turtle) Poster">
            <a:extLst>
              <a:ext uri="{FF2B5EF4-FFF2-40B4-BE49-F238E27FC236}">
                <a16:creationId xmlns:a16="http://schemas.microsoft.com/office/drawing/2014/main" id="{D24EFA04-AF61-1DB3-7C00-4F70EBABC7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312738"/>
            <a:ext cx="9167813" cy="5932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a:extLst>
              <a:ext uri="{FF2B5EF4-FFF2-40B4-BE49-F238E27FC236}">
                <a16:creationId xmlns:a16="http://schemas.microsoft.com/office/drawing/2014/main" id="{34EE5DBB-CDB2-36CA-6089-D23DB616F8D5}"/>
              </a:ext>
            </a:extLst>
          </p:cNvPr>
          <p:cNvSpPr>
            <a:spLocks noGrp="1" noChangeArrowheads="1"/>
          </p:cNvSpPr>
          <p:nvPr>
            <p:ph type="title"/>
          </p:nvPr>
        </p:nvSpPr>
        <p:spPr>
          <a:xfrm>
            <a:off x="354013" y="185738"/>
            <a:ext cx="11679237" cy="1143000"/>
          </a:xfrm>
        </p:spPr>
        <p:txBody>
          <a:bodyPr/>
          <a:lstStyle/>
          <a:p>
            <a:r>
              <a:rPr lang="en-US" altLang="en-US" dirty="0"/>
              <a:t>Process controls of patterns seen in historical biogeography</a:t>
            </a:r>
          </a:p>
        </p:txBody>
      </p:sp>
      <p:sp>
        <p:nvSpPr>
          <p:cNvPr id="12291" name="Content Placeholder 2">
            <a:extLst>
              <a:ext uri="{FF2B5EF4-FFF2-40B4-BE49-F238E27FC236}">
                <a16:creationId xmlns:a16="http://schemas.microsoft.com/office/drawing/2014/main" id="{387D5819-14DE-0DAE-9780-4A6D288854DC}"/>
              </a:ext>
            </a:extLst>
          </p:cNvPr>
          <p:cNvSpPr>
            <a:spLocks noGrp="1"/>
          </p:cNvSpPr>
          <p:nvPr>
            <p:ph idx="1"/>
          </p:nvPr>
        </p:nvSpPr>
        <p:spPr>
          <a:xfrm>
            <a:off x="5583238" y="1782763"/>
            <a:ext cx="6072187" cy="4525962"/>
          </a:xfrm>
        </p:spPr>
        <p:txBody>
          <a:bodyPr/>
          <a:lstStyle/>
          <a:p>
            <a:pPr marL="514350" indent="-457200">
              <a:buFont typeface="Arial" panose="020B0604020202020204" pitchFamily="34" charset="0"/>
              <a:buChar char="•"/>
              <a:defRPr/>
            </a:pPr>
            <a:r>
              <a:rPr lang="en-US" altLang="en-US" sz="2400" dirty="0"/>
              <a:t>Plate tectonics</a:t>
            </a:r>
          </a:p>
          <a:p>
            <a:pPr marL="857250" lvl="1" indent="-342900">
              <a:buFont typeface="Arial" panose="020B0604020202020204" pitchFamily="34" charset="0"/>
              <a:buChar char="•"/>
              <a:defRPr/>
            </a:pPr>
            <a:r>
              <a:rPr lang="en-US" altLang="en-US" sz="2000" dirty="0"/>
              <a:t>Creates mountain ranges and ocean basins </a:t>
            </a:r>
          </a:p>
          <a:p>
            <a:pPr marL="857250" lvl="1" indent="-342900">
              <a:buFont typeface="Arial" panose="020B0604020202020204" pitchFamily="34" charset="0"/>
              <a:buChar char="•"/>
              <a:defRPr/>
            </a:pPr>
            <a:r>
              <a:rPr lang="en-US" altLang="en-US" sz="2000" dirty="0"/>
              <a:t>This shapes dispersal patterns of plants and animals </a:t>
            </a:r>
          </a:p>
          <a:p>
            <a:pPr marL="857250" lvl="1" indent="-342900">
              <a:buFont typeface="Arial" panose="020B0604020202020204" pitchFamily="34" charset="0"/>
              <a:buChar char="•"/>
              <a:defRPr/>
            </a:pPr>
            <a:r>
              <a:rPr lang="en-US" altLang="en-US" sz="2000" dirty="0"/>
              <a:t>Moves organisms around as continents aggregate and break apart</a:t>
            </a:r>
          </a:p>
          <a:p>
            <a:pPr marL="514350" indent="-457200">
              <a:buFont typeface="Arial" panose="020B0604020202020204" pitchFamily="34" charset="0"/>
              <a:buChar char="•"/>
              <a:defRPr/>
            </a:pPr>
            <a:r>
              <a:rPr lang="en-US" altLang="en-US" sz="2400" dirty="0"/>
              <a:t>Long-term variations in Earth-Sun geometry </a:t>
            </a:r>
          </a:p>
          <a:p>
            <a:pPr marL="857250" lvl="1" indent="-342900">
              <a:buFont typeface="Arial" panose="020B0604020202020204" pitchFamily="34" charset="0"/>
              <a:buChar char="•"/>
              <a:defRPr/>
            </a:pPr>
            <a:r>
              <a:rPr lang="en-US" altLang="en-US" sz="2000" dirty="0"/>
              <a:t>Shapes climate and sea level, both can be barriers to dispersal </a:t>
            </a:r>
          </a:p>
          <a:p>
            <a:pPr marL="457200">
              <a:buFont typeface="Arial" panose="020B0604020202020204" pitchFamily="34" charset="0"/>
              <a:buChar char="•"/>
              <a:defRPr/>
            </a:pPr>
            <a:r>
              <a:rPr lang="en-US" altLang="en-US" sz="2400" dirty="0"/>
              <a:t>Evolutionary processes</a:t>
            </a:r>
          </a:p>
          <a:p>
            <a:pPr marL="514350" indent="-457200">
              <a:buFont typeface="Arial" panose="020B0604020202020204" pitchFamily="34" charset="0"/>
              <a:buChar char="•"/>
              <a:defRPr/>
            </a:pPr>
            <a:r>
              <a:rPr lang="en-US" altLang="en-US" sz="2400" dirty="0"/>
              <a:t>Ecological interactions relevant but more challenging to decipher when deep in history</a:t>
            </a:r>
            <a:endParaRPr lang="en-US" altLang="en-US" sz="2000" dirty="0"/>
          </a:p>
        </p:txBody>
      </p:sp>
      <p:pic>
        <p:nvPicPr>
          <p:cNvPr id="27652" name="Picture 6" descr="http://www.dpc.ucar.edu/earthscopeVoyager/JVV_Jr/didyouknow/images/tectHistory.gif">
            <a:extLst>
              <a:ext uri="{FF2B5EF4-FFF2-40B4-BE49-F238E27FC236}">
                <a16:creationId xmlns:a16="http://schemas.microsoft.com/office/drawing/2014/main" id="{5E72A5CE-489F-55B4-CDAA-A598EC1291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2975" y="1574800"/>
            <a:ext cx="4406900" cy="518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3">
            <a:extLst>
              <a:ext uri="{FF2B5EF4-FFF2-40B4-BE49-F238E27FC236}">
                <a16:creationId xmlns:a16="http://schemas.microsoft.com/office/drawing/2014/main" id="{D540560E-D145-6223-6937-74F57AA25713}"/>
              </a:ext>
            </a:extLst>
          </p:cNvPr>
          <p:cNvSpPr>
            <a:spLocks noGrp="1" noChangeArrowheads="1"/>
          </p:cNvSpPr>
          <p:nvPr>
            <p:ph type="title" idx="4294967295"/>
          </p:nvPr>
        </p:nvSpPr>
        <p:spPr>
          <a:xfrm>
            <a:off x="-463550" y="274638"/>
            <a:ext cx="7607300" cy="817562"/>
          </a:xfrm>
          <a:solidFill>
            <a:schemeClr val="bg1"/>
          </a:solidFill>
        </p:spPr>
        <p:txBody>
          <a:bodyPr/>
          <a:lstStyle/>
          <a:p>
            <a:pPr marL="342900" indent="-342900">
              <a:spcBef>
                <a:spcPct val="20000"/>
              </a:spcBef>
            </a:pPr>
            <a:r>
              <a:rPr lang="en-US" altLang="en-US" sz="4000" dirty="0">
                <a:latin typeface="Calibri" panose="020F0502020204030204" pitchFamily="34" charset="0"/>
                <a:cs typeface="Calibri" panose="020F0502020204030204" pitchFamily="34" charset="0"/>
              </a:rPr>
              <a:t>Eastern box turtle </a:t>
            </a:r>
          </a:p>
        </p:txBody>
      </p:sp>
      <p:sp>
        <p:nvSpPr>
          <p:cNvPr id="160771" name="Rectangle 3">
            <a:extLst>
              <a:ext uri="{FF2B5EF4-FFF2-40B4-BE49-F238E27FC236}">
                <a16:creationId xmlns:a16="http://schemas.microsoft.com/office/drawing/2014/main" id="{3CE186C3-A82C-4DDF-ADAB-EBED4BABAD08}"/>
              </a:ext>
            </a:extLst>
          </p:cNvPr>
          <p:cNvSpPr>
            <a:spLocks noChangeArrowheads="1"/>
          </p:cNvSpPr>
          <p:nvPr/>
        </p:nvSpPr>
        <p:spPr bwMode="auto">
          <a:xfrm>
            <a:off x="419100" y="1565275"/>
            <a:ext cx="6019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r>
              <a:rPr lang="en-US" altLang="en-US" sz="2400" dirty="0">
                <a:latin typeface="Calibri" panose="020F0502020204030204" pitchFamily="34" charset="0"/>
                <a:cs typeface="Calibri" panose="020F0502020204030204" pitchFamily="34" charset="0"/>
              </a:rPr>
              <a:t>	Order: Chelonia</a:t>
            </a:r>
            <a:br>
              <a:rPr lang="en-US" altLang="en-US" sz="2400" dirty="0">
                <a:latin typeface="Calibri" panose="020F0502020204030204" pitchFamily="34" charset="0"/>
                <a:cs typeface="Calibri" panose="020F0502020204030204" pitchFamily="34" charset="0"/>
              </a:rPr>
            </a:br>
            <a:r>
              <a:rPr lang="en-US" altLang="en-US" sz="2400" dirty="0">
                <a:latin typeface="Calibri" panose="020F0502020204030204" pitchFamily="34" charset="0"/>
                <a:cs typeface="Calibri" panose="020F0502020204030204" pitchFamily="34" charset="0"/>
              </a:rPr>
              <a:t>Family: Emydidae</a:t>
            </a:r>
            <a:br>
              <a:rPr lang="en-US" altLang="en-US" sz="2400" dirty="0">
                <a:latin typeface="Calibri" panose="020F0502020204030204" pitchFamily="34" charset="0"/>
                <a:cs typeface="Calibri" panose="020F0502020204030204" pitchFamily="34" charset="0"/>
              </a:rPr>
            </a:br>
            <a:r>
              <a:rPr lang="en-US" altLang="en-US" sz="2400" dirty="0">
                <a:latin typeface="Calibri" panose="020F0502020204030204" pitchFamily="34" charset="0"/>
                <a:cs typeface="Calibri" panose="020F0502020204030204" pitchFamily="34" charset="0"/>
              </a:rPr>
              <a:t>Genus/species: </a:t>
            </a:r>
            <a:r>
              <a:rPr lang="en-US" altLang="en-US" sz="2400" i="1" dirty="0">
                <a:latin typeface="Calibri" panose="020F0502020204030204" pitchFamily="34" charset="0"/>
                <a:cs typeface="Calibri" panose="020F0502020204030204" pitchFamily="34" charset="0"/>
              </a:rPr>
              <a:t>Terrapene carolina</a:t>
            </a:r>
            <a:br>
              <a:rPr lang="en-US" altLang="en-US" sz="2400" dirty="0">
                <a:latin typeface="Calibri" panose="020F0502020204030204" pitchFamily="34" charset="0"/>
                <a:cs typeface="Calibri" panose="020F0502020204030204" pitchFamily="34" charset="0"/>
              </a:rPr>
            </a:br>
            <a:endParaRPr lang="en-US" altLang="en-US" sz="2400" dirty="0">
              <a:latin typeface="Calibri" panose="020F0502020204030204" pitchFamily="34" charset="0"/>
              <a:cs typeface="Calibri" panose="020F0502020204030204" pitchFamily="34" charset="0"/>
            </a:endParaRPr>
          </a:p>
          <a:p>
            <a:pPr eaLnBrk="1" hangingPunct="1">
              <a:buFontTx/>
              <a:buNone/>
            </a:pPr>
            <a:r>
              <a:rPr lang="en-US" altLang="en-US" sz="2400" dirty="0">
                <a:latin typeface="Calibri" panose="020F0502020204030204" pitchFamily="34" charset="0"/>
                <a:cs typeface="Calibri" panose="020F0502020204030204" pitchFamily="34" charset="0"/>
              </a:rPr>
              <a:t>	Subspecies:</a:t>
            </a:r>
          </a:p>
          <a:p>
            <a:pPr eaLnBrk="1" hangingPunct="1">
              <a:buFontTx/>
              <a:buNone/>
            </a:pPr>
            <a:r>
              <a:rPr lang="en-US" altLang="en-US" sz="2400" dirty="0">
                <a:latin typeface="Calibri" panose="020F0502020204030204" pitchFamily="34" charset="0"/>
                <a:cs typeface="Calibri" panose="020F0502020204030204" pitchFamily="34" charset="0"/>
              </a:rPr>
              <a:t>	</a:t>
            </a:r>
            <a:r>
              <a:rPr lang="en-US" altLang="en-US" sz="2400" i="1" dirty="0">
                <a:latin typeface="Calibri" panose="020F0502020204030204" pitchFamily="34" charset="0"/>
                <a:cs typeface="Calibri" panose="020F0502020204030204" pitchFamily="34" charset="0"/>
              </a:rPr>
              <a:t>Terrapene carolina bauri </a:t>
            </a:r>
            <a:r>
              <a:rPr lang="en-US" altLang="en-US" sz="2400" dirty="0">
                <a:latin typeface="Calibri" panose="020F0502020204030204" pitchFamily="34" charset="0"/>
                <a:cs typeface="Calibri" panose="020F0502020204030204" pitchFamily="34" charset="0"/>
              </a:rPr>
              <a:t>(Florida box turtle)</a:t>
            </a:r>
            <a:br>
              <a:rPr lang="en-US" altLang="en-US" sz="2400" dirty="0">
                <a:latin typeface="Calibri" panose="020F0502020204030204" pitchFamily="34" charset="0"/>
                <a:cs typeface="Calibri" panose="020F0502020204030204" pitchFamily="34" charset="0"/>
              </a:rPr>
            </a:br>
            <a:r>
              <a:rPr lang="en-US" altLang="en-US" sz="2400" i="1" dirty="0">
                <a:latin typeface="Calibri" panose="020F0502020204030204" pitchFamily="34" charset="0"/>
                <a:cs typeface="Calibri" panose="020F0502020204030204" pitchFamily="34" charset="0"/>
              </a:rPr>
              <a:t>Terrapene carolina major</a:t>
            </a:r>
            <a:r>
              <a:rPr lang="en-US" altLang="en-US" sz="2400" dirty="0">
                <a:latin typeface="Calibri" panose="020F0502020204030204" pitchFamily="34" charset="0"/>
                <a:cs typeface="Calibri" panose="020F0502020204030204" pitchFamily="34" charset="0"/>
              </a:rPr>
              <a:t> (Gulf Coast box turtle)</a:t>
            </a:r>
            <a:br>
              <a:rPr lang="en-US" altLang="en-US" sz="2400" dirty="0">
                <a:latin typeface="Calibri" panose="020F0502020204030204" pitchFamily="34" charset="0"/>
                <a:cs typeface="Calibri" panose="020F0502020204030204" pitchFamily="34" charset="0"/>
              </a:rPr>
            </a:br>
            <a:r>
              <a:rPr lang="en-US" altLang="en-US" sz="2400" i="1" dirty="0">
                <a:latin typeface="Calibri" panose="020F0502020204030204" pitchFamily="34" charset="0"/>
                <a:cs typeface="Calibri" panose="020F0502020204030204" pitchFamily="34" charset="0"/>
              </a:rPr>
              <a:t>Terrapene carolina triunguis</a:t>
            </a:r>
            <a:r>
              <a:rPr lang="en-US" altLang="en-US" sz="2400" dirty="0">
                <a:latin typeface="Calibri" panose="020F0502020204030204" pitchFamily="34" charset="0"/>
                <a:cs typeface="Calibri" panose="020F0502020204030204" pitchFamily="34" charset="0"/>
              </a:rPr>
              <a:t> (three-toed box turtle)</a:t>
            </a:r>
            <a:br>
              <a:rPr lang="en-US" altLang="en-US" sz="2400" dirty="0">
                <a:latin typeface="Calibri" panose="020F0502020204030204" pitchFamily="34" charset="0"/>
                <a:cs typeface="Calibri" panose="020F0502020204030204" pitchFamily="34" charset="0"/>
              </a:rPr>
            </a:br>
            <a:r>
              <a:rPr lang="en-US" altLang="en-US" sz="2400" i="1" dirty="0">
                <a:latin typeface="Calibri" panose="020F0502020204030204" pitchFamily="34" charset="0"/>
                <a:cs typeface="Calibri" panose="020F0502020204030204" pitchFamily="34" charset="0"/>
              </a:rPr>
              <a:t>Terrapene Carolina carolina </a:t>
            </a:r>
            <a:r>
              <a:rPr lang="en-US" altLang="en-US" sz="2400" dirty="0">
                <a:latin typeface="Calibri" panose="020F0502020204030204" pitchFamily="34" charset="0"/>
                <a:cs typeface="Calibri" panose="020F0502020204030204" pitchFamily="34" charset="0"/>
              </a:rPr>
              <a:t>(eastern box turtle)</a:t>
            </a:r>
          </a:p>
          <a:p>
            <a:pPr eaLnBrk="1" hangingPunct="1"/>
            <a:endParaRPr lang="en-US" altLang="en-US" sz="2800" dirty="0">
              <a:latin typeface="Calibri" panose="020F0502020204030204" pitchFamily="34" charset="0"/>
              <a:cs typeface="Calibri" panose="020F0502020204030204" pitchFamily="34" charset="0"/>
            </a:endParaRPr>
          </a:p>
        </p:txBody>
      </p:sp>
      <p:pic>
        <p:nvPicPr>
          <p:cNvPr id="160772" name="Picture 2" descr="C:\Users\JAS\Desktop\easternrange.gif">
            <a:extLst>
              <a:ext uri="{FF2B5EF4-FFF2-40B4-BE49-F238E27FC236}">
                <a16:creationId xmlns:a16="http://schemas.microsoft.com/office/drawing/2014/main" id="{46E9A872-456C-5340-C67B-A96BC4EC08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2522" t="11447"/>
          <a:stretch>
            <a:fillRect/>
          </a:stretch>
        </p:blipFill>
        <p:spPr bwMode="auto">
          <a:xfrm>
            <a:off x="6418263" y="274638"/>
            <a:ext cx="5773737" cy="6583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a:hlinkClick r:id="rId2"/>
            <a:extLst>
              <a:ext uri="{FF2B5EF4-FFF2-40B4-BE49-F238E27FC236}">
                <a16:creationId xmlns:a16="http://schemas.microsoft.com/office/drawing/2014/main" id="{1845A0C7-D164-64E3-05F8-94ECE8EA46B5}"/>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1746250" y="165100"/>
            <a:ext cx="8699500" cy="6527800"/>
          </a:xfrm>
          <a:ln w="76200">
            <a:solidFill>
              <a:schemeClr val="accent2"/>
            </a:solidFill>
            <a:miter lim="800000"/>
            <a:headEnd/>
            <a:tailEnd/>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Title 1">
            <a:extLst>
              <a:ext uri="{FF2B5EF4-FFF2-40B4-BE49-F238E27FC236}">
                <a16:creationId xmlns:a16="http://schemas.microsoft.com/office/drawing/2014/main" id="{A45EBE19-C07D-B94B-7692-489928A4FD65}"/>
              </a:ext>
            </a:extLst>
          </p:cNvPr>
          <p:cNvSpPr>
            <a:spLocks noGrp="1" noChangeArrowheads="1"/>
          </p:cNvSpPr>
          <p:nvPr>
            <p:ph type="title"/>
          </p:nvPr>
        </p:nvSpPr>
        <p:spPr/>
        <p:txBody>
          <a:bodyPr/>
          <a:lstStyle/>
          <a:p>
            <a:r>
              <a:rPr lang="en-US" altLang="en-US" dirty="0"/>
              <a:t>88 species of rat snakes with global distribution</a:t>
            </a:r>
          </a:p>
        </p:txBody>
      </p:sp>
      <p:pic>
        <p:nvPicPr>
          <p:cNvPr id="163843" name="Content Placeholder 4">
            <a:extLst>
              <a:ext uri="{FF2B5EF4-FFF2-40B4-BE49-F238E27FC236}">
                <a16:creationId xmlns:a16="http://schemas.microsoft.com/office/drawing/2014/main" id="{B18EE36F-AEC4-0154-F939-D007E0099CC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69900" y="1277938"/>
            <a:ext cx="10972800" cy="4954587"/>
          </a:xfrm>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866" name="Picture 2">
            <a:extLst>
              <a:ext uri="{FF2B5EF4-FFF2-40B4-BE49-F238E27FC236}">
                <a16:creationId xmlns:a16="http://schemas.microsoft.com/office/drawing/2014/main" id="{0F5D3E66-A2DA-C3D3-A258-370289FEC65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17550" y="136525"/>
            <a:ext cx="10864850" cy="5938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867" name="Rectangle 1">
            <a:extLst>
              <a:ext uri="{FF2B5EF4-FFF2-40B4-BE49-F238E27FC236}">
                <a16:creationId xmlns:a16="http://schemas.microsoft.com/office/drawing/2014/main" id="{2F2F4320-6957-3439-69DA-6C2449557679}"/>
              </a:ext>
            </a:extLst>
          </p:cNvPr>
          <p:cNvSpPr>
            <a:spLocks noChangeArrowheads="1"/>
          </p:cNvSpPr>
          <p:nvPr/>
        </p:nvSpPr>
        <p:spPr bwMode="auto">
          <a:xfrm>
            <a:off x="717550" y="6027738"/>
            <a:ext cx="10864850" cy="830262"/>
          </a:xfrm>
          <a:prstGeom prst="rect">
            <a:avLst/>
          </a:prstGeom>
          <a:solidFill>
            <a:schemeClr val="bg1"/>
          </a:solidFill>
          <a:ln w="9525">
            <a:solidFill>
              <a:schemeClr val="tx1"/>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dirty="0">
                <a:latin typeface="Calibri" panose="020F0502020204030204" pitchFamily="34" charset="0"/>
                <a:cs typeface="Calibri" panose="020F0502020204030204" pitchFamily="34" charset="0"/>
              </a:rPr>
              <a:t>Previously, most North American rat snakes were assigned to the genus </a:t>
            </a:r>
            <a:r>
              <a:rPr lang="en-US" altLang="en-US" sz="2400" i="1" dirty="0">
                <a:latin typeface="Calibri" panose="020F0502020204030204" pitchFamily="34" charset="0"/>
                <a:cs typeface="Calibri" panose="020F0502020204030204" pitchFamily="34" charset="0"/>
              </a:rPr>
              <a:t>Elaphe</a:t>
            </a:r>
            <a:r>
              <a:rPr lang="en-US" altLang="en-US" sz="2400" dirty="0">
                <a:latin typeface="Calibri" panose="020F0502020204030204" pitchFamily="34" charset="0"/>
                <a:cs typeface="Calibri" panose="020F0502020204030204" pitchFamily="34" charset="0"/>
              </a:rPr>
              <a:t>. Analyses of mitochondrial DNA has led to revision of this classification</a:t>
            </a:r>
            <a:r>
              <a:rPr lang="en-US" altLang="en-US" sz="1800" dirty="0">
                <a:latin typeface="Calibri" panose="020F0502020204030204" pitchFamily="34" charset="0"/>
                <a:cs typeface="Calibri" panose="020F0502020204030204" pitchFamily="34" charset="0"/>
              </a:rPr>
              <a:t>.</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914" name="Content Placeholder 6">
            <a:extLst>
              <a:ext uri="{FF2B5EF4-FFF2-40B4-BE49-F238E27FC236}">
                <a16:creationId xmlns:a16="http://schemas.microsoft.com/office/drawing/2014/main" id="{0AD2ED8C-C895-E012-17DD-80D3C726A92D}"/>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504950" y="919163"/>
            <a:ext cx="9163050" cy="5019675"/>
          </a:xfrm>
        </p:spPr>
      </p:pic>
      <p:sp>
        <p:nvSpPr>
          <p:cNvPr id="166915" name="Rectangle 2">
            <a:extLst>
              <a:ext uri="{FF2B5EF4-FFF2-40B4-BE49-F238E27FC236}">
                <a16:creationId xmlns:a16="http://schemas.microsoft.com/office/drawing/2014/main" id="{D6B30129-7F88-B05A-05A2-CF8D77FC43E2}"/>
              </a:ext>
            </a:extLst>
          </p:cNvPr>
          <p:cNvSpPr>
            <a:spLocks noGrp="1" noChangeArrowheads="1"/>
          </p:cNvSpPr>
          <p:nvPr>
            <p:ph type="title"/>
          </p:nvPr>
        </p:nvSpPr>
        <p:spPr>
          <a:xfrm>
            <a:off x="1524000" y="87313"/>
            <a:ext cx="9042400" cy="1143000"/>
          </a:xfrm>
        </p:spPr>
        <p:txBody>
          <a:bodyPr/>
          <a:lstStyle/>
          <a:p>
            <a:pPr eaLnBrk="1" hangingPunct="1"/>
            <a:r>
              <a:rPr lang="en-US" altLang="en-US" sz="4000" i="1" dirty="0"/>
              <a:t>Pantherophis obsoletus</a:t>
            </a:r>
            <a:endParaRPr lang="en-US" altLang="en-US" dirty="0"/>
          </a:p>
        </p:txBody>
      </p:sp>
      <p:sp>
        <p:nvSpPr>
          <p:cNvPr id="166916" name="Rectangle 1">
            <a:extLst>
              <a:ext uri="{FF2B5EF4-FFF2-40B4-BE49-F238E27FC236}">
                <a16:creationId xmlns:a16="http://schemas.microsoft.com/office/drawing/2014/main" id="{D9727988-B26F-0D17-BDD8-12E31AC172A2}"/>
              </a:ext>
            </a:extLst>
          </p:cNvPr>
          <p:cNvSpPr>
            <a:spLocks noChangeArrowheads="1"/>
          </p:cNvSpPr>
          <p:nvPr/>
        </p:nvSpPr>
        <p:spPr bwMode="auto">
          <a:xfrm>
            <a:off x="1635125" y="6062801"/>
            <a:ext cx="9032875" cy="707886"/>
          </a:xfrm>
          <a:prstGeom prst="rect">
            <a:avLst/>
          </a:prstGeom>
          <a:solidFill>
            <a:schemeClr val="bg1"/>
          </a:solidFill>
          <a:ln w="9525">
            <a:solidFill>
              <a:schemeClr val="tx1"/>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000" dirty="0">
                <a:latin typeface="Calibri" panose="020F0502020204030204" pitchFamily="34" charset="0"/>
                <a:cs typeface="Calibri" panose="020F0502020204030204" pitchFamily="34" charset="0"/>
              </a:rPr>
              <a:t>Herpetologists produced phylogenetic evidence in 2002 for my snake to be placed in its own separate genus </a:t>
            </a:r>
            <a:r>
              <a:rPr lang="en-US" altLang="en-US" sz="2000" i="1" dirty="0">
                <a:latin typeface="Calibri" panose="020F0502020204030204" pitchFamily="34" charset="0"/>
                <a:cs typeface="Calibri" panose="020F0502020204030204" pitchFamily="34" charset="0"/>
              </a:rPr>
              <a:t>Pantherophis</a:t>
            </a:r>
            <a:r>
              <a:rPr lang="en-US" altLang="en-US" sz="2000" dirty="0">
                <a:latin typeface="Calibri" panose="020F0502020204030204" pitchFamily="34" charset="0"/>
                <a:cs typeface="Calibri" panose="020F0502020204030204" pitchFamily="34" charset="0"/>
              </a:rPr>
              <a:t>. </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962" name="Content Placeholder 9">
            <a:extLst>
              <a:ext uri="{FF2B5EF4-FFF2-40B4-BE49-F238E27FC236}">
                <a16:creationId xmlns:a16="http://schemas.microsoft.com/office/drawing/2014/main" id="{5DFDD75A-CDF1-C309-6774-F9027D052D5C}"/>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182688" y="198438"/>
            <a:ext cx="10290175" cy="6088062"/>
          </a:xfrm>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010" name="Content Placeholder 9">
            <a:extLst>
              <a:ext uri="{FF2B5EF4-FFF2-40B4-BE49-F238E27FC236}">
                <a16:creationId xmlns:a16="http://schemas.microsoft.com/office/drawing/2014/main" id="{1D410ED3-88E4-1314-4E05-1E42C1B261C1}"/>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800225" y="1719263"/>
            <a:ext cx="8610600" cy="4764087"/>
          </a:xfrm>
        </p:spPr>
      </p:pic>
      <p:sp>
        <p:nvSpPr>
          <p:cNvPr id="171011" name="Title 1">
            <a:extLst>
              <a:ext uri="{FF2B5EF4-FFF2-40B4-BE49-F238E27FC236}">
                <a16:creationId xmlns:a16="http://schemas.microsoft.com/office/drawing/2014/main" id="{74B6B322-C10A-1B4A-210C-61ADE47AFFEA}"/>
              </a:ext>
            </a:extLst>
          </p:cNvPr>
          <p:cNvSpPr>
            <a:spLocks noGrp="1" noChangeArrowheads="1"/>
          </p:cNvSpPr>
          <p:nvPr>
            <p:ph type="title"/>
          </p:nvPr>
        </p:nvSpPr>
        <p:spPr>
          <a:xfrm>
            <a:off x="1695450" y="622300"/>
            <a:ext cx="8515350" cy="1096963"/>
          </a:xfrm>
        </p:spPr>
        <p:txBody>
          <a:bodyPr/>
          <a:lstStyle/>
          <a:p>
            <a:r>
              <a:rPr lang="en-US" altLang="en-US" i="1" dirty="0"/>
              <a:t>Pantherophis obsoletus spiloides </a:t>
            </a:r>
            <a:r>
              <a:rPr lang="en-US" altLang="en-US" dirty="0"/>
              <a:t>(Schmidt and Kunz 2005)</a:t>
            </a:r>
            <a:br>
              <a:rPr lang="en-US" altLang="en-US" i="1" dirty="0"/>
            </a:br>
            <a:endParaRPr lang="en-US" altLang="en-US" dirty="0"/>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3058" name="Picture 2" descr=" ">
            <a:extLst>
              <a:ext uri="{FF2B5EF4-FFF2-40B4-BE49-F238E27FC236}">
                <a16:creationId xmlns:a16="http://schemas.microsoft.com/office/drawing/2014/main" id="{08A2755C-EAD2-FC09-D087-9969BD1037D9}"/>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l="14098" t="11098"/>
          <a:stretch>
            <a:fillRect/>
          </a:stretch>
        </p:blipFill>
        <p:spPr>
          <a:xfrm>
            <a:off x="774700" y="-54429"/>
            <a:ext cx="8662988" cy="6615113"/>
          </a:xfrm>
        </p:spPr>
      </p:pic>
      <p:sp>
        <p:nvSpPr>
          <p:cNvPr id="2" name="Rectangle 1">
            <a:extLst>
              <a:ext uri="{FF2B5EF4-FFF2-40B4-BE49-F238E27FC236}">
                <a16:creationId xmlns:a16="http://schemas.microsoft.com/office/drawing/2014/main" id="{F7C89511-9E33-514F-A496-1CD9EDC6987D}"/>
              </a:ext>
            </a:extLst>
          </p:cNvPr>
          <p:cNvSpPr/>
          <p:nvPr/>
        </p:nvSpPr>
        <p:spPr>
          <a:xfrm>
            <a:off x="774700" y="1108075"/>
            <a:ext cx="3119438" cy="225425"/>
          </a:xfrm>
          <a:prstGeom prst="rect">
            <a:avLst/>
          </a:prstGeom>
          <a:no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pic>
        <p:nvPicPr>
          <p:cNvPr id="173060" name="Picture 3">
            <a:extLst>
              <a:ext uri="{FF2B5EF4-FFF2-40B4-BE49-F238E27FC236}">
                <a16:creationId xmlns:a16="http://schemas.microsoft.com/office/drawing/2014/main" id="{036723C2-C96F-B577-018A-A1A5FB3AE48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626702" y="2775857"/>
            <a:ext cx="3460596" cy="3591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Title 1">
            <a:extLst>
              <a:ext uri="{FF2B5EF4-FFF2-40B4-BE49-F238E27FC236}">
                <a16:creationId xmlns:a16="http://schemas.microsoft.com/office/drawing/2014/main" id="{2BA3133C-B9D9-E90E-ADD7-F728AA990E5F}"/>
              </a:ext>
            </a:extLst>
          </p:cNvPr>
          <p:cNvSpPr>
            <a:spLocks noGrp="1" noChangeArrowheads="1"/>
          </p:cNvSpPr>
          <p:nvPr>
            <p:ph type="title"/>
          </p:nvPr>
        </p:nvSpPr>
        <p:spPr>
          <a:xfrm>
            <a:off x="1897063" y="704850"/>
            <a:ext cx="8229600" cy="1143000"/>
          </a:xfrm>
        </p:spPr>
        <p:txBody>
          <a:bodyPr/>
          <a:lstStyle/>
          <a:p>
            <a:r>
              <a:rPr lang="en-US" altLang="en-US" i="1" dirty="0">
                <a:solidFill>
                  <a:schemeClr val="tx1"/>
                </a:solidFill>
              </a:rPr>
              <a:t>Scotophis spiloides</a:t>
            </a:r>
            <a:r>
              <a:rPr lang="en-US" altLang="en-US" dirty="0">
                <a:solidFill>
                  <a:schemeClr val="tx1"/>
                </a:solidFill>
              </a:rPr>
              <a:t> (Collins and Taggart 2008)</a:t>
            </a:r>
            <a:br>
              <a:rPr lang="en-US" altLang="en-US" dirty="0">
                <a:solidFill>
                  <a:schemeClr val="tx1"/>
                </a:solidFill>
              </a:rPr>
            </a:br>
            <a:endParaRPr lang="en-US" altLang="en-US" dirty="0"/>
          </a:p>
        </p:txBody>
      </p:sp>
      <p:pic>
        <p:nvPicPr>
          <p:cNvPr id="175108" name="Picture 5">
            <a:extLst>
              <a:ext uri="{FF2B5EF4-FFF2-40B4-BE49-F238E27FC236}">
                <a16:creationId xmlns:a16="http://schemas.microsoft.com/office/drawing/2014/main" id="{85F743C7-8DB5-C169-075F-EA1D77199F9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90688" y="1933575"/>
            <a:ext cx="8643937" cy="454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7154" name="Content Placeholder 4">
            <a:extLst>
              <a:ext uri="{FF2B5EF4-FFF2-40B4-BE49-F238E27FC236}">
                <a16:creationId xmlns:a16="http://schemas.microsoft.com/office/drawing/2014/main" id="{572B54C4-92D5-B5F4-359F-D3832825EF70}"/>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176759" y="275825"/>
            <a:ext cx="9838481" cy="6582175"/>
          </a:xfr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9" name="Picture 4" descr="Map&#10;&#10;Description automatically generated">
            <a:extLst>
              <a:ext uri="{FF2B5EF4-FFF2-40B4-BE49-F238E27FC236}">
                <a16:creationId xmlns:a16="http://schemas.microsoft.com/office/drawing/2014/main" id="{B2613306-7DD0-43F8-895E-1CC09A4B80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6200"/>
            <a:ext cx="12192000" cy="670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3">
            <a:extLst>
              <a:ext uri="{FF2B5EF4-FFF2-40B4-BE49-F238E27FC236}">
                <a16:creationId xmlns:a16="http://schemas.microsoft.com/office/drawing/2014/main" id="{3BCC8010-2877-6790-A5B0-5A2591529633}"/>
              </a:ext>
            </a:extLst>
          </p:cNvPr>
          <p:cNvSpPr>
            <a:spLocks noGrp="1" noChangeArrowheads="1"/>
          </p:cNvSpPr>
          <p:nvPr>
            <p:ph type="title"/>
          </p:nvPr>
        </p:nvSpPr>
        <p:spPr>
          <a:xfrm>
            <a:off x="1981200" y="274638"/>
            <a:ext cx="8229600" cy="698500"/>
          </a:xfrm>
          <a:solidFill>
            <a:schemeClr val="bg1"/>
          </a:solidFill>
        </p:spPr>
        <p:txBody>
          <a:bodyPr/>
          <a:lstStyle/>
          <a:p>
            <a:pPr eaLnBrk="1" hangingPunct="1"/>
            <a:r>
              <a:rPr lang="en-US" altLang="en-US" sz="4000" dirty="0"/>
              <a:t>So what is a species?</a:t>
            </a:r>
            <a:endParaRPr lang="en-US" altLang="en-US" sz="2400" b="1" dirty="0"/>
          </a:p>
        </p:txBody>
      </p:sp>
      <p:sp>
        <p:nvSpPr>
          <p:cNvPr id="181251" name="Content Placeholder 5">
            <a:extLst>
              <a:ext uri="{FF2B5EF4-FFF2-40B4-BE49-F238E27FC236}">
                <a16:creationId xmlns:a16="http://schemas.microsoft.com/office/drawing/2014/main" id="{5DF3A531-075F-0D11-387B-E78C1C3991AD}"/>
              </a:ext>
            </a:extLst>
          </p:cNvPr>
          <p:cNvSpPr>
            <a:spLocks noGrp="1" noChangeArrowheads="1"/>
          </p:cNvSpPr>
          <p:nvPr>
            <p:ph idx="1"/>
          </p:nvPr>
        </p:nvSpPr>
        <p:spPr>
          <a:xfrm>
            <a:off x="523875" y="1492250"/>
            <a:ext cx="11144250" cy="4525963"/>
          </a:xfrm>
        </p:spPr>
        <p:txBody>
          <a:bodyPr/>
          <a:lstStyle/>
          <a:p>
            <a:r>
              <a:rPr lang="en-US" altLang="en-US" dirty="0"/>
              <a:t>Good question, but no always right answer. There have even been calls to do away with the species concept.</a:t>
            </a:r>
          </a:p>
          <a:p>
            <a:r>
              <a:rPr lang="en-US" altLang="en-US" dirty="0"/>
              <a:t>Species are recognized as open and fluid in theory, but in practice there is a need for more stability</a:t>
            </a:r>
          </a:p>
          <a:p>
            <a:r>
              <a:rPr lang="en-US" altLang="en-US" dirty="0"/>
              <a:t>A compromise is to apply a combination of concepts: morphological, biological, evolutionary, genetic, location and niche. </a:t>
            </a:r>
          </a:p>
          <a:p>
            <a:endParaRPr lang="en-US" altLang="en-US" dirty="0"/>
          </a:p>
          <a:p>
            <a:endParaRPr lang="en-US" altLang="en-US" sz="3600" dirty="0"/>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3298" name="Picture 4" descr="C:\Documents and Settings\tony\Desktop\new-2.jpg">
            <a:extLst>
              <a:ext uri="{FF2B5EF4-FFF2-40B4-BE49-F238E27FC236}">
                <a16:creationId xmlns:a16="http://schemas.microsoft.com/office/drawing/2014/main" id="{C071E63F-3D00-6918-8F84-83705F7A85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60725" y="138113"/>
            <a:ext cx="5837238" cy="6411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6CBB5EF5-8B90-FD5B-5864-74C5F4988712}"/>
              </a:ext>
            </a:extLst>
          </p:cNvPr>
          <p:cNvSpPr txBox="1">
            <a:spLocks noChangeArrowheads="1"/>
          </p:cNvSpPr>
          <p:nvPr/>
        </p:nvSpPr>
        <p:spPr>
          <a:xfrm>
            <a:off x="1981200" y="274638"/>
            <a:ext cx="8229600" cy="1143000"/>
          </a:xfrm>
          <a:prstGeom prst="rect">
            <a:avLst/>
          </a:prstGeom>
        </p:spPr>
        <p:txBody>
          <a:bodyPr/>
          <a:lstStyle/>
          <a:p>
            <a:pPr algn="ctr" eaLnBrk="1" hangingPunct="1">
              <a:defRPr/>
            </a:pPr>
            <a:endParaRPr lang="en-US" sz="4400" kern="0" dirty="0">
              <a:solidFill>
                <a:schemeClr val="tx2"/>
              </a:solidFill>
              <a:latin typeface="+mj-lt"/>
              <a:ea typeface="+mj-ea"/>
              <a:cs typeface="+mj-cs"/>
            </a:endParaRPr>
          </a:p>
        </p:txBody>
      </p:sp>
      <p:pic>
        <p:nvPicPr>
          <p:cNvPr id="185347" name="Picture 2">
            <a:extLst>
              <a:ext uri="{FF2B5EF4-FFF2-40B4-BE49-F238E27FC236}">
                <a16:creationId xmlns:a16="http://schemas.microsoft.com/office/drawing/2014/main" id="{3923AC55-9D1A-9F97-13DE-68FEBC17AB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6950" y="512763"/>
            <a:ext cx="9898063" cy="552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7395" name="Picture 2">
            <a:extLst>
              <a:ext uri="{FF2B5EF4-FFF2-40B4-BE49-F238E27FC236}">
                <a16:creationId xmlns:a16="http://schemas.microsoft.com/office/drawing/2014/main" id="{4B141EA1-FAC1-6486-5BBE-571B4B3C63D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01750" y="0"/>
            <a:ext cx="9588500" cy="665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ontent Placeholder 2">
            <a:extLst>
              <a:ext uri="{FF2B5EF4-FFF2-40B4-BE49-F238E27FC236}">
                <a16:creationId xmlns:a16="http://schemas.microsoft.com/office/drawing/2014/main" id="{7FB01EF3-B864-5DA5-EDA0-3D599DB863F5}"/>
              </a:ext>
            </a:extLst>
          </p:cNvPr>
          <p:cNvSpPr txBox="1">
            <a:spLocks/>
          </p:cNvSpPr>
          <p:nvPr/>
        </p:nvSpPr>
        <p:spPr>
          <a:xfrm>
            <a:off x="1139825" y="2133600"/>
            <a:ext cx="6056313" cy="4525963"/>
          </a:xfrm>
          <a:prstGeom prst="rect">
            <a:avLst/>
          </a:prstGeom>
          <a:solidFill>
            <a:schemeClr val="bg1"/>
          </a:solidFill>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defRPr/>
            </a:pPr>
            <a:r>
              <a:rPr lang="en-US" altLang="en-US" sz="2600" kern="0" dirty="0">
                <a:latin typeface="Calibri" panose="020F0502020204030204" pitchFamily="34" charset="0"/>
                <a:cs typeface="Calibri" panose="020F0502020204030204" pitchFamily="34" charset="0"/>
              </a:rPr>
              <a:t>Name-users:  rely on relatively fixed classifications contained in a formally agreed upon taxonomy (Criticisms: too much lumping, they do not acknowledge the dynamics of process)</a:t>
            </a:r>
          </a:p>
          <a:p>
            <a:pPr>
              <a:defRPr/>
            </a:pPr>
            <a:r>
              <a:rPr lang="en-US" altLang="en-US" sz="2600" kern="0" dirty="0">
                <a:latin typeface="Calibri" panose="020F0502020204030204" pitchFamily="34" charset="0"/>
                <a:cs typeface="Calibri" panose="020F0502020204030204" pitchFamily="34" charset="0"/>
              </a:rPr>
              <a:t>Phylogenians: genetic and biochemical differences yield to constant realignments of groupings (Criticism is too much splitting, instability)</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9443" name="Picture 4">
            <a:extLst>
              <a:ext uri="{FF2B5EF4-FFF2-40B4-BE49-F238E27FC236}">
                <a16:creationId xmlns:a16="http://schemas.microsoft.com/office/drawing/2014/main" id="{360B2FFA-C52C-D6EA-6EB0-6CFFEC91A13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60658" y="0"/>
            <a:ext cx="8960262" cy="672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491" name="Picture 2">
            <a:extLst>
              <a:ext uri="{FF2B5EF4-FFF2-40B4-BE49-F238E27FC236}">
                <a16:creationId xmlns:a16="http://schemas.microsoft.com/office/drawing/2014/main" id="{1FABDC50-4D92-8445-5F6B-AA27B3B9F749}"/>
              </a:ext>
            </a:extLst>
          </p:cNvPr>
          <p:cNvPicPr>
            <a:picLocks noChangeAspect="1"/>
          </p:cNvPicPr>
          <p:nvPr/>
        </p:nvPicPr>
        <p:blipFill>
          <a:blip r:embed="rId3">
            <a:extLst>
              <a:ext uri="{28A0092B-C50C-407E-A947-70E740481C1C}">
                <a14:useLocalDpi xmlns:a14="http://schemas.microsoft.com/office/drawing/2010/main" val="0"/>
              </a:ext>
            </a:extLst>
          </a:blip>
          <a:srcRect b="2946"/>
          <a:stretch>
            <a:fillRect/>
          </a:stretch>
        </p:blipFill>
        <p:spPr bwMode="auto">
          <a:xfrm>
            <a:off x="320675" y="377825"/>
            <a:ext cx="8256588" cy="305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1492" name="Picture 2" descr="Graphical user interface, text, application&#10;&#10;Description automatically generated">
            <a:extLst>
              <a:ext uri="{FF2B5EF4-FFF2-40B4-BE49-F238E27FC236}">
                <a16:creationId xmlns:a16="http://schemas.microsoft.com/office/drawing/2014/main" id="{D420F210-C431-46F0-F30D-8F1A35E26E2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8604" t="7500" r="5952"/>
          <a:stretch>
            <a:fillRect/>
          </a:stretch>
        </p:blipFill>
        <p:spPr bwMode="auto">
          <a:xfrm>
            <a:off x="7270750" y="377825"/>
            <a:ext cx="4600575" cy="634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1493" name="Picture 2">
            <a:extLst>
              <a:ext uri="{FF2B5EF4-FFF2-40B4-BE49-F238E27FC236}">
                <a16:creationId xmlns:a16="http://schemas.microsoft.com/office/drawing/2014/main" id="{447FB8F6-625F-101E-D055-D9CB12527B92}"/>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82600" y="3670300"/>
            <a:ext cx="6499225" cy="267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3539" name="Picture 2">
            <a:extLst>
              <a:ext uri="{FF2B5EF4-FFF2-40B4-BE49-F238E27FC236}">
                <a16:creationId xmlns:a16="http://schemas.microsoft.com/office/drawing/2014/main" id="{21383B9A-C4A0-FB8D-8927-AA8E65A4381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71713" y="0"/>
            <a:ext cx="8004175" cy="685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5587" name="Picture 2">
            <a:extLst>
              <a:ext uri="{FF2B5EF4-FFF2-40B4-BE49-F238E27FC236}">
                <a16:creationId xmlns:a16="http://schemas.microsoft.com/office/drawing/2014/main" id="{34FEB776-C588-F060-9285-9343E6ADEEA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60388" y="244475"/>
            <a:ext cx="11468791" cy="6715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6610" name="Picture 7">
            <a:extLst>
              <a:ext uri="{FF2B5EF4-FFF2-40B4-BE49-F238E27FC236}">
                <a16:creationId xmlns:a16="http://schemas.microsoft.com/office/drawing/2014/main" id="{9268B494-1D5F-7E3C-4B95-11532A8D49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01688"/>
            <a:ext cx="12192000" cy="556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a:extLst>
              <a:ext uri="{FF2B5EF4-FFF2-40B4-BE49-F238E27FC236}">
                <a16:creationId xmlns:a16="http://schemas.microsoft.com/office/drawing/2014/main" id="{2373C6AA-69DD-87B9-7240-AB7E7959BABF}"/>
              </a:ext>
            </a:extLst>
          </p:cNvPr>
          <p:cNvSpPr>
            <a:spLocks noGrp="1" noChangeArrowheads="1"/>
          </p:cNvSpPr>
          <p:nvPr>
            <p:ph type="title"/>
          </p:nvPr>
        </p:nvSpPr>
        <p:spPr>
          <a:xfrm>
            <a:off x="0" y="274638"/>
            <a:ext cx="12192000" cy="1143000"/>
          </a:xfrm>
        </p:spPr>
        <p:txBody>
          <a:bodyPr/>
          <a:lstStyle/>
          <a:p>
            <a:pPr eaLnBrk="1" hangingPunct="1"/>
            <a:r>
              <a:rPr lang="en-US" altLang="en-US" dirty="0"/>
              <a:t>Ecological </a:t>
            </a:r>
            <a:r>
              <a:rPr lang="en-US" altLang="en-US" b="1" dirty="0"/>
              <a:t>hierarchies</a:t>
            </a:r>
            <a:r>
              <a:rPr lang="en-US" altLang="en-US" dirty="0"/>
              <a:t> relevant to biogeography (another example of an ontology)</a:t>
            </a:r>
          </a:p>
        </p:txBody>
      </p:sp>
      <p:sp>
        <p:nvSpPr>
          <p:cNvPr id="198659" name="Rectangle 3">
            <a:extLst>
              <a:ext uri="{FF2B5EF4-FFF2-40B4-BE49-F238E27FC236}">
                <a16:creationId xmlns:a16="http://schemas.microsoft.com/office/drawing/2014/main" id="{57A772A3-146B-4D4A-0307-02C51EDF5F5A}"/>
              </a:ext>
            </a:extLst>
          </p:cNvPr>
          <p:cNvSpPr>
            <a:spLocks noGrp="1" noChangeArrowheads="1"/>
          </p:cNvSpPr>
          <p:nvPr>
            <p:ph type="body" idx="1"/>
          </p:nvPr>
        </p:nvSpPr>
        <p:spPr/>
        <p:txBody>
          <a:bodyPr/>
          <a:lstStyle/>
          <a:p>
            <a:pPr eaLnBrk="1" hangingPunct="1"/>
            <a:r>
              <a:rPr lang="en-US" altLang="en-US" sz="2800" dirty="0"/>
              <a:t>Individual organisms</a:t>
            </a:r>
          </a:p>
          <a:p>
            <a:pPr eaLnBrk="1" hangingPunct="1"/>
            <a:r>
              <a:rPr lang="en-US" altLang="en-US" sz="2800" dirty="0"/>
              <a:t>Population</a:t>
            </a:r>
          </a:p>
          <a:p>
            <a:pPr eaLnBrk="1" hangingPunct="1"/>
            <a:r>
              <a:rPr lang="en-US" altLang="en-US" sz="2800" dirty="0"/>
              <a:t>Metapopulation</a:t>
            </a:r>
          </a:p>
          <a:p>
            <a:pPr eaLnBrk="1" hangingPunct="1"/>
            <a:r>
              <a:rPr lang="en-US" altLang="en-US" sz="2800" dirty="0"/>
              <a:t>Community</a:t>
            </a:r>
          </a:p>
          <a:p>
            <a:pPr eaLnBrk="1" hangingPunct="1"/>
            <a:r>
              <a:rPr lang="en-US" altLang="en-US" sz="2800" dirty="0"/>
              <a:t>Metacommunity</a:t>
            </a:r>
          </a:p>
          <a:p>
            <a:pPr eaLnBrk="1" hangingPunct="1"/>
            <a:r>
              <a:rPr lang="en-US" altLang="en-US" sz="2800" dirty="0"/>
              <a:t>Ecosystem</a:t>
            </a:r>
          </a:p>
          <a:p>
            <a:pPr eaLnBrk="1" hangingPunct="1"/>
            <a:r>
              <a:rPr lang="en-US" altLang="en-US" sz="2800" dirty="0"/>
              <a:t>Landscape</a:t>
            </a:r>
          </a:p>
          <a:p>
            <a:pPr eaLnBrk="1" hangingPunct="1"/>
            <a:r>
              <a:rPr lang="en-US" altLang="en-US" sz="2800" dirty="0"/>
              <a:t>Biome</a:t>
            </a:r>
          </a:p>
          <a:p>
            <a:pPr eaLnBrk="1" hangingPunct="1"/>
            <a:r>
              <a:rPr lang="en-US" altLang="en-US" sz="2800" dirty="0"/>
              <a:t>Biogeographic realm</a:t>
            </a:r>
          </a:p>
        </p:txBody>
      </p:sp>
      <p:pic>
        <p:nvPicPr>
          <p:cNvPr id="198660" name="Picture 5" descr="6a00d8341c630a53ef0120a6206476970b-320wi">
            <a:extLst>
              <a:ext uri="{FF2B5EF4-FFF2-40B4-BE49-F238E27FC236}">
                <a16:creationId xmlns:a16="http://schemas.microsoft.com/office/drawing/2014/main" id="{6389AD2F-18C0-2D5D-55ED-7E52765908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07175" y="1574800"/>
            <a:ext cx="2782888"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8662" name="Rectangle 1">
            <a:extLst>
              <a:ext uri="{FF2B5EF4-FFF2-40B4-BE49-F238E27FC236}">
                <a16:creationId xmlns:a16="http://schemas.microsoft.com/office/drawing/2014/main" id="{091517BD-4EDD-C834-3096-B638A484AD76}"/>
              </a:ext>
            </a:extLst>
          </p:cNvPr>
          <p:cNvSpPr>
            <a:spLocks noChangeArrowheads="1"/>
          </p:cNvSpPr>
          <p:nvPr/>
        </p:nvSpPr>
        <p:spPr bwMode="auto">
          <a:xfrm>
            <a:off x="8677275" y="5624513"/>
            <a:ext cx="12954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dirty="0"/>
              <a:t>Wolf 527F </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Content Placeholder 4">
            <a:extLst>
              <a:ext uri="{FF2B5EF4-FFF2-40B4-BE49-F238E27FC236}">
                <a16:creationId xmlns:a16="http://schemas.microsoft.com/office/drawing/2014/main" id="{2741B544-3F1E-374E-2FA4-D8EE8E9B9B27}"/>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b="22015"/>
          <a:stretch>
            <a:fillRect/>
          </a:stretch>
        </p:blipFill>
        <p:spPr>
          <a:xfrm>
            <a:off x="196850" y="1169988"/>
            <a:ext cx="11798300" cy="5551487"/>
          </a:xfrm>
        </p:spPr>
      </p:pic>
      <p:sp>
        <p:nvSpPr>
          <p:cNvPr id="31748" name="Title 1">
            <a:extLst>
              <a:ext uri="{FF2B5EF4-FFF2-40B4-BE49-F238E27FC236}">
                <a16:creationId xmlns:a16="http://schemas.microsoft.com/office/drawing/2014/main" id="{CCB43427-9F88-F71A-C918-C923F82F50BD}"/>
              </a:ext>
            </a:extLst>
          </p:cNvPr>
          <p:cNvSpPr>
            <a:spLocks noGrp="1" noChangeArrowheads="1"/>
          </p:cNvSpPr>
          <p:nvPr>
            <p:ph type="title"/>
          </p:nvPr>
        </p:nvSpPr>
        <p:spPr>
          <a:xfrm>
            <a:off x="354013" y="185738"/>
            <a:ext cx="11679237" cy="1143000"/>
          </a:xfrm>
        </p:spPr>
        <p:txBody>
          <a:bodyPr/>
          <a:lstStyle/>
          <a:p>
            <a:r>
              <a:rPr lang="en-US" altLang="en-US" dirty="0"/>
              <a:t>Plate tectonic regulation of global marine animal diversity</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0706" name="Picture 3">
            <a:extLst>
              <a:ext uri="{FF2B5EF4-FFF2-40B4-BE49-F238E27FC236}">
                <a16:creationId xmlns:a16="http://schemas.microsoft.com/office/drawing/2014/main" id="{3E27F0E2-281A-E887-A15C-BB75F1DDF3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2588" y="742950"/>
            <a:ext cx="5453062" cy="487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0708" name="Picture 1">
            <a:extLst>
              <a:ext uri="{FF2B5EF4-FFF2-40B4-BE49-F238E27FC236}">
                <a16:creationId xmlns:a16="http://schemas.microsoft.com/office/drawing/2014/main" id="{AE8E5ED3-25C7-8577-5673-40C89FE5A24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710238" y="974725"/>
            <a:ext cx="6386512" cy="451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Title 1">
            <a:extLst>
              <a:ext uri="{FF2B5EF4-FFF2-40B4-BE49-F238E27FC236}">
                <a16:creationId xmlns:a16="http://schemas.microsoft.com/office/drawing/2014/main" id="{A3B107BA-0910-9714-695A-6D437D4E908F}"/>
              </a:ext>
            </a:extLst>
          </p:cNvPr>
          <p:cNvSpPr>
            <a:spLocks noGrp="1" noChangeArrowheads="1"/>
          </p:cNvSpPr>
          <p:nvPr>
            <p:ph type="title"/>
          </p:nvPr>
        </p:nvSpPr>
        <p:spPr/>
        <p:txBody>
          <a:bodyPr/>
          <a:lstStyle/>
          <a:p>
            <a:r>
              <a:rPr lang="en-US" altLang="en-US" dirty="0"/>
              <a:t>Individual animal personalities matter</a:t>
            </a:r>
          </a:p>
        </p:txBody>
      </p:sp>
      <p:sp>
        <p:nvSpPr>
          <p:cNvPr id="202755" name="Content Placeholder 2">
            <a:extLst>
              <a:ext uri="{FF2B5EF4-FFF2-40B4-BE49-F238E27FC236}">
                <a16:creationId xmlns:a16="http://schemas.microsoft.com/office/drawing/2014/main" id="{E6246181-C0E5-97E1-1D85-B85A44556BD5}"/>
              </a:ext>
            </a:extLst>
          </p:cNvPr>
          <p:cNvSpPr>
            <a:spLocks noGrp="1" noChangeArrowheads="1"/>
          </p:cNvSpPr>
          <p:nvPr>
            <p:ph idx="1"/>
          </p:nvPr>
        </p:nvSpPr>
        <p:spPr>
          <a:xfrm>
            <a:off x="280988" y="1600200"/>
            <a:ext cx="4325937" cy="4983163"/>
          </a:xfrm>
        </p:spPr>
        <p:txBody>
          <a:bodyPr/>
          <a:lstStyle/>
          <a:p>
            <a:r>
              <a:rPr lang="en-US" altLang="en-US" sz="2200" dirty="0">
                <a:latin typeface="MinionPro-Regular"/>
              </a:rPr>
              <a:t>Active deer mice (</a:t>
            </a:r>
            <a:r>
              <a:rPr lang="en-US" altLang="en-US" sz="2200" i="1" dirty="0">
                <a:latin typeface="MinionPro-It"/>
              </a:rPr>
              <a:t>Peromyscus maniculatus</a:t>
            </a:r>
            <a:r>
              <a:rPr lang="en-US" altLang="en-US" sz="2200" dirty="0">
                <a:latin typeface="MinionPro-Regular"/>
              </a:rPr>
              <a:t>) were more likely to consume a seed than to cache it</a:t>
            </a:r>
          </a:p>
          <a:p>
            <a:r>
              <a:rPr lang="en-US" altLang="en-US" sz="2200" dirty="0">
                <a:latin typeface="MinionPro-Regular"/>
              </a:rPr>
              <a:t>Docile red-backed voles (</a:t>
            </a:r>
            <a:r>
              <a:rPr lang="en-US" altLang="en-US" sz="2200" i="1" dirty="0" err="1">
                <a:latin typeface="MinionPro-It"/>
              </a:rPr>
              <a:t>Myodes</a:t>
            </a:r>
            <a:r>
              <a:rPr lang="en-US" altLang="en-US" sz="2200" i="1" dirty="0">
                <a:latin typeface="MinionPro-It"/>
              </a:rPr>
              <a:t> </a:t>
            </a:r>
            <a:r>
              <a:rPr lang="en-US" altLang="en-US" sz="2200" i="1" dirty="0" err="1">
                <a:latin typeface="MinionPro-It"/>
              </a:rPr>
              <a:t>gapperi</a:t>
            </a:r>
            <a:r>
              <a:rPr lang="en-US" altLang="en-US" sz="2200" dirty="0">
                <a:latin typeface="MinionPro-Regular"/>
              </a:rPr>
              <a:t>) often cached seeds in optimal germination sites, while bold voles dispersed seeds farther afield than timid ones. </a:t>
            </a:r>
          </a:p>
          <a:p>
            <a:r>
              <a:rPr lang="en-US" altLang="en-US" sz="2200" dirty="0">
                <a:latin typeface="MinionPro-Regular"/>
              </a:rPr>
              <a:t>More docile mice consumed more preferred seeds and cached less preferred seeds, and increasing boldness affected the number of seeds potentially cached. </a:t>
            </a:r>
          </a:p>
        </p:txBody>
      </p:sp>
      <p:pic>
        <p:nvPicPr>
          <p:cNvPr id="202756" name="Picture 4">
            <a:hlinkClick r:id="rId3"/>
            <a:extLst>
              <a:ext uri="{FF2B5EF4-FFF2-40B4-BE49-F238E27FC236}">
                <a16:creationId xmlns:a16="http://schemas.microsoft.com/office/drawing/2014/main" id="{3B4FD6BB-8FA9-A8BC-BAB2-17AFDDDA7DA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810125" y="1600200"/>
            <a:ext cx="6772275" cy="4519613"/>
          </a:xfrm>
          <a:prstGeom prst="rect">
            <a:avLst/>
          </a:prstGeom>
          <a:noFill/>
          <a:ln w="25400">
            <a:solidFill>
              <a:srgbClr val="0070C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Title 1">
            <a:extLst>
              <a:ext uri="{FF2B5EF4-FFF2-40B4-BE49-F238E27FC236}">
                <a16:creationId xmlns:a16="http://schemas.microsoft.com/office/drawing/2014/main" id="{593CA4B9-024B-9881-B452-B66D20FDBC76}"/>
              </a:ext>
            </a:extLst>
          </p:cNvPr>
          <p:cNvSpPr>
            <a:spLocks noGrp="1" noChangeArrowheads="1"/>
          </p:cNvSpPr>
          <p:nvPr>
            <p:ph type="title"/>
          </p:nvPr>
        </p:nvSpPr>
        <p:spPr/>
        <p:txBody>
          <a:bodyPr/>
          <a:lstStyle/>
          <a:p>
            <a:r>
              <a:rPr lang="en-US" altLang="en-US" dirty="0"/>
              <a:t>Populations and metapopulations</a:t>
            </a:r>
          </a:p>
        </p:txBody>
      </p:sp>
      <p:pic>
        <p:nvPicPr>
          <p:cNvPr id="204803" name="Picture 4">
            <a:extLst>
              <a:ext uri="{FF2B5EF4-FFF2-40B4-BE49-F238E27FC236}">
                <a16:creationId xmlns:a16="http://schemas.microsoft.com/office/drawing/2014/main" id="{EE641F31-C143-E906-A8B1-C162D5CF32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0266"/>
          <a:stretch>
            <a:fillRect/>
          </a:stretch>
        </p:blipFill>
        <p:spPr bwMode="auto">
          <a:xfrm>
            <a:off x="4559300" y="1155700"/>
            <a:ext cx="5851525" cy="591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04" name="Rectangle 3">
            <a:extLst>
              <a:ext uri="{FF2B5EF4-FFF2-40B4-BE49-F238E27FC236}">
                <a16:creationId xmlns:a16="http://schemas.microsoft.com/office/drawing/2014/main" id="{AFE67B19-CCA1-38C2-8EED-6119F1C25C96}"/>
              </a:ext>
            </a:extLst>
          </p:cNvPr>
          <p:cNvSpPr txBox="1">
            <a:spLocks noChangeArrowheads="1"/>
          </p:cNvSpPr>
          <p:nvPr/>
        </p:nvSpPr>
        <p:spPr bwMode="auto">
          <a:xfrm>
            <a:off x="609600" y="1600200"/>
            <a:ext cx="3716338"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pPr>
            <a:r>
              <a:rPr lang="en-US" altLang="en-US" sz="2800" dirty="0">
                <a:latin typeface="Calibri" panose="020F0502020204030204" pitchFamily="34" charset="0"/>
                <a:cs typeface="Calibri" panose="020F0502020204030204" pitchFamily="34" charset="0"/>
              </a:rPr>
              <a:t>A population is a set of interbreeding individuals of a species, a metapopulation is a set of potentially interbreeding individuals of a species.  </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Title 1">
            <a:extLst>
              <a:ext uri="{FF2B5EF4-FFF2-40B4-BE49-F238E27FC236}">
                <a16:creationId xmlns:a16="http://schemas.microsoft.com/office/drawing/2014/main" id="{2DCA8658-1DEA-61C3-1BD0-BD14E1131639}"/>
              </a:ext>
            </a:extLst>
          </p:cNvPr>
          <p:cNvSpPr>
            <a:spLocks noGrp="1" noChangeArrowheads="1"/>
          </p:cNvSpPr>
          <p:nvPr>
            <p:ph type="title"/>
          </p:nvPr>
        </p:nvSpPr>
        <p:spPr>
          <a:xfrm>
            <a:off x="609600" y="57150"/>
            <a:ext cx="10972800" cy="1143000"/>
          </a:xfrm>
        </p:spPr>
        <p:txBody>
          <a:bodyPr/>
          <a:lstStyle/>
          <a:p>
            <a:r>
              <a:rPr lang="en-US" altLang="en-US" dirty="0"/>
              <a:t>Communities</a:t>
            </a:r>
          </a:p>
        </p:txBody>
      </p:sp>
      <p:sp>
        <p:nvSpPr>
          <p:cNvPr id="194563" name="Content Placeholder 2">
            <a:extLst>
              <a:ext uri="{FF2B5EF4-FFF2-40B4-BE49-F238E27FC236}">
                <a16:creationId xmlns:a16="http://schemas.microsoft.com/office/drawing/2014/main" id="{86DBC8F3-063A-7DDA-3A94-EA539EB9244F}"/>
              </a:ext>
            </a:extLst>
          </p:cNvPr>
          <p:cNvSpPr>
            <a:spLocks noGrp="1" noChangeArrowheads="1"/>
          </p:cNvSpPr>
          <p:nvPr>
            <p:ph idx="1"/>
          </p:nvPr>
        </p:nvSpPr>
        <p:spPr>
          <a:xfrm>
            <a:off x="454025" y="1200150"/>
            <a:ext cx="11283950" cy="4525963"/>
          </a:xfrm>
        </p:spPr>
        <p:txBody>
          <a:bodyPr/>
          <a:lstStyle/>
          <a:p>
            <a:pPr>
              <a:defRPr/>
            </a:pPr>
            <a:r>
              <a:rPr lang="en-US" altLang="en-US" dirty="0"/>
              <a:t>Populations of organisms and their interactions within a given area. </a:t>
            </a:r>
          </a:p>
          <a:p>
            <a:pPr marL="0" indent="0">
              <a:buFontTx/>
              <a:buNone/>
              <a:defRPr/>
            </a:pPr>
            <a:endParaRPr lang="en-US" altLang="en-US" sz="2800" dirty="0"/>
          </a:p>
        </p:txBody>
      </p:sp>
      <p:pic>
        <p:nvPicPr>
          <p:cNvPr id="206852" name="Picture 2" descr="A picture containing tree, grass, plant, forest&#10;&#10;Description automatically generated">
            <a:extLst>
              <a:ext uri="{FF2B5EF4-FFF2-40B4-BE49-F238E27FC236}">
                <a16:creationId xmlns:a16="http://schemas.microsoft.com/office/drawing/2014/main" id="{AC639A91-D67F-B488-3532-B6F15D0775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100" y="2487613"/>
            <a:ext cx="11861800" cy="423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FD4D860D-CB53-1E5A-CE8E-6AA6B29D9995}"/>
              </a:ext>
            </a:extLst>
          </p:cNvPr>
          <p:cNvSpPr txBox="1"/>
          <p:nvPr/>
        </p:nvSpPr>
        <p:spPr>
          <a:xfrm>
            <a:off x="454025" y="6129324"/>
            <a:ext cx="6094070" cy="369332"/>
          </a:xfrm>
          <a:prstGeom prst="rect">
            <a:avLst/>
          </a:prstGeom>
          <a:noFill/>
        </p:spPr>
        <p:txBody>
          <a:bodyPr wrap="square">
            <a:spAutoFit/>
          </a:bodyPr>
          <a:lstStyle/>
          <a:p>
            <a:r>
              <a:rPr lang="en-US" altLang="en-US" dirty="0">
                <a:solidFill>
                  <a:schemeClr val="bg1"/>
                </a:solidFill>
                <a:latin typeface="Arial" panose="020B0604020202020204" pitchFamily="34" charset="0"/>
              </a:rPr>
              <a:t>Appalachian mixed </a:t>
            </a:r>
            <a:r>
              <a:rPr lang="en-US" altLang="en-US" dirty="0" err="1">
                <a:solidFill>
                  <a:schemeClr val="bg1"/>
                </a:solidFill>
                <a:latin typeface="Arial" panose="020B0604020202020204" pitchFamily="34" charset="0"/>
              </a:rPr>
              <a:t>mesophytic</a:t>
            </a:r>
            <a:r>
              <a:rPr lang="en-US" altLang="en-US" dirty="0">
                <a:solidFill>
                  <a:schemeClr val="bg1"/>
                </a:solidFill>
                <a:latin typeface="Arial" panose="020B0604020202020204" pitchFamily="34" charset="0"/>
              </a:rPr>
              <a:t> forest community</a:t>
            </a:r>
            <a:endParaRPr lang="en-US" dirty="0">
              <a:solidFill>
                <a:schemeClr val="bg1"/>
              </a:solidFill>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pic>
        <p:nvPicPr>
          <p:cNvPr id="208898" name="Content Placeholder 4">
            <a:extLst>
              <a:ext uri="{FF2B5EF4-FFF2-40B4-BE49-F238E27FC236}">
                <a16:creationId xmlns:a16="http://schemas.microsoft.com/office/drawing/2014/main" id="{A6C108E6-3E04-A886-5ADC-0FF778187BA6}"/>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524000" y="122238"/>
            <a:ext cx="9134475" cy="6497637"/>
          </a:xfrm>
        </p:spPr>
      </p:pic>
      <p:sp>
        <p:nvSpPr>
          <p:cNvPr id="3" name="TextBox 2">
            <a:extLst>
              <a:ext uri="{FF2B5EF4-FFF2-40B4-BE49-F238E27FC236}">
                <a16:creationId xmlns:a16="http://schemas.microsoft.com/office/drawing/2014/main" id="{CD98FCE0-F06D-E6F1-6106-4FD7D72C4006}"/>
              </a:ext>
            </a:extLst>
          </p:cNvPr>
          <p:cNvSpPr txBox="1"/>
          <p:nvPr/>
        </p:nvSpPr>
        <p:spPr>
          <a:xfrm>
            <a:off x="245963" y="528367"/>
            <a:ext cx="6094070" cy="1200329"/>
          </a:xfrm>
          <a:prstGeom prst="rect">
            <a:avLst/>
          </a:prstGeom>
          <a:solidFill>
            <a:schemeClr val="bg1"/>
          </a:solidFill>
        </p:spPr>
        <p:txBody>
          <a:bodyPr wrap="square">
            <a:spAutoFit/>
          </a:bodyPr>
          <a:lstStyle/>
          <a:p>
            <a:r>
              <a:rPr lang="en-US" altLang="en-US" dirty="0">
                <a:latin typeface="Arial" panose="020B0604020202020204" pitchFamily="34" charset="0"/>
              </a:rPr>
              <a:t>Ash-oak savanna of the Bluegrass, a </a:t>
            </a:r>
            <a:r>
              <a:rPr lang="en-US" altLang="en-US" dirty="0" err="1">
                <a:latin typeface="Arial" panose="020B0604020202020204" pitchFamily="34" charset="0"/>
              </a:rPr>
              <a:t>presettlement</a:t>
            </a:r>
            <a:r>
              <a:rPr lang="en-US" altLang="en-US" dirty="0">
                <a:latin typeface="Arial" panose="020B0604020202020204" pitchFamily="34" charset="0"/>
              </a:rPr>
              <a:t> plant community. Griffith Woods is considered the best remnant of old-growth savannah in the Bluegrass region of Kentucky. </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0946" name="Picture 7">
            <a:extLst>
              <a:ext uri="{FF2B5EF4-FFF2-40B4-BE49-F238E27FC236}">
                <a16:creationId xmlns:a16="http://schemas.microsoft.com/office/drawing/2014/main" id="{5E37174D-BF31-962E-C28B-BD1860BEBDC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63638" y="360363"/>
            <a:ext cx="9864725" cy="613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4AAA94-1C99-9B37-DF4C-FF1818BEDBA3}"/>
              </a:ext>
            </a:extLst>
          </p:cNvPr>
          <p:cNvSpPr>
            <a:spLocks noGrp="1"/>
          </p:cNvSpPr>
          <p:nvPr>
            <p:ph type="title"/>
          </p:nvPr>
        </p:nvSpPr>
        <p:spPr/>
        <p:txBody>
          <a:bodyPr/>
          <a:lstStyle/>
          <a:p>
            <a:r>
              <a:rPr lang="en-US" dirty="0"/>
              <a:t>Metacommunities</a:t>
            </a:r>
          </a:p>
        </p:txBody>
      </p:sp>
      <p:pic>
        <p:nvPicPr>
          <p:cNvPr id="5" name="Content Placeholder 4" descr="A diagram of a cell division&#10;&#10;Description automatically generated with medium confidence">
            <a:extLst>
              <a:ext uri="{FF2B5EF4-FFF2-40B4-BE49-F238E27FC236}">
                <a16:creationId xmlns:a16="http://schemas.microsoft.com/office/drawing/2014/main" id="{1C85E69B-D337-F275-A634-0577DDC4322F}"/>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r="35762"/>
          <a:stretch/>
        </p:blipFill>
        <p:spPr>
          <a:xfrm>
            <a:off x="1808006" y="1588448"/>
            <a:ext cx="8575988" cy="4673456"/>
          </a:xfrm>
        </p:spPr>
      </p:pic>
    </p:spTree>
    <p:extLst>
      <p:ext uri="{BB962C8B-B14F-4D97-AF65-F5344CB8AC3E}">
        <p14:creationId xmlns:p14="http://schemas.microsoft.com/office/powerpoint/2010/main" val="281206249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Title 1">
            <a:extLst>
              <a:ext uri="{FF2B5EF4-FFF2-40B4-BE49-F238E27FC236}">
                <a16:creationId xmlns:a16="http://schemas.microsoft.com/office/drawing/2014/main" id="{3EE41E7B-DB93-50C3-1109-6719D342CE66}"/>
              </a:ext>
            </a:extLst>
          </p:cNvPr>
          <p:cNvSpPr>
            <a:spLocks noGrp="1" noChangeArrowheads="1"/>
          </p:cNvSpPr>
          <p:nvPr>
            <p:ph type="title"/>
          </p:nvPr>
        </p:nvSpPr>
        <p:spPr>
          <a:xfrm>
            <a:off x="-1003300" y="0"/>
            <a:ext cx="14982825" cy="1143000"/>
          </a:xfrm>
        </p:spPr>
        <p:txBody>
          <a:bodyPr/>
          <a:lstStyle/>
          <a:p>
            <a:r>
              <a:rPr lang="en-US" altLang="en-US"/>
              <a:t>Metacommunity</a:t>
            </a:r>
          </a:p>
        </p:txBody>
      </p:sp>
      <p:pic>
        <p:nvPicPr>
          <p:cNvPr id="212995" name="Picture 5" descr="C:\Users\JAS\Desktop\American Stiff Pen Shell.1.jpg">
            <a:extLst>
              <a:ext uri="{FF2B5EF4-FFF2-40B4-BE49-F238E27FC236}">
                <a16:creationId xmlns:a16="http://schemas.microsoft.com/office/drawing/2014/main" id="{E17436D2-FB87-3F56-066F-F547CF9D0A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31200" y="2101850"/>
            <a:ext cx="3532188" cy="471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2996" name="Picture 6" descr="C:\Users\JAS\Desktop\Arigida2.jpg">
            <a:extLst>
              <a:ext uri="{FF2B5EF4-FFF2-40B4-BE49-F238E27FC236}">
                <a16:creationId xmlns:a16="http://schemas.microsoft.com/office/drawing/2014/main" id="{63330783-68DD-4765-9090-6150BE08C70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r="11690"/>
          <a:stretch>
            <a:fillRect/>
          </a:stretch>
        </p:blipFill>
        <p:spPr bwMode="auto">
          <a:xfrm>
            <a:off x="393700" y="2100263"/>
            <a:ext cx="4160838" cy="3373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2997" name="Picture 7" descr="C:\Users\JAS\Desktop\Picture1.jpg">
            <a:extLst>
              <a:ext uri="{FF2B5EF4-FFF2-40B4-BE49-F238E27FC236}">
                <a16:creationId xmlns:a16="http://schemas.microsoft.com/office/drawing/2014/main" id="{CB335F59-3CB1-C458-A3B8-B4896051657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30738" y="2100263"/>
            <a:ext cx="3425825" cy="471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2998" name="Rectangle 3">
            <a:extLst>
              <a:ext uri="{FF2B5EF4-FFF2-40B4-BE49-F238E27FC236}">
                <a16:creationId xmlns:a16="http://schemas.microsoft.com/office/drawing/2014/main" id="{1D091B3A-F67D-E8A8-DAC2-32AAD450E574}"/>
              </a:ext>
            </a:extLst>
          </p:cNvPr>
          <p:cNvSpPr txBox="1">
            <a:spLocks noChangeArrowheads="1"/>
          </p:cNvSpPr>
          <p:nvPr/>
        </p:nvSpPr>
        <p:spPr bwMode="auto">
          <a:xfrm>
            <a:off x="328613" y="947738"/>
            <a:ext cx="11663362" cy="2481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pPr>
            <a:r>
              <a:rPr lang="en-US" altLang="en-US" sz="2800">
                <a:cs typeface="Calibri" panose="020F0502020204030204" pitchFamily="34" charset="0"/>
              </a:rPr>
              <a:t>A set of interacting communities that are spatially disjunct but still have close enough for interactions, often dispersal, to occur</a:t>
            </a:r>
            <a:endParaRPr lang="en-US" altLang="en-US" sz="2800">
              <a:latin typeface="Calibri" panose="020F0502020204030204" pitchFamily="34" charset="0"/>
              <a:cs typeface="Calibri" panose="020F0502020204030204" pitchFamily="34" charset="0"/>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Title 1">
            <a:extLst>
              <a:ext uri="{FF2B5EF4-FFF2-40B4-BE49-F238E27FC236}">
                <a16:creationId xmlns:a16="http://schemas.microsoft.com/office/drawing/2014/main" id="{BCBD1879-5A09-2D00-C414-22077B6139FE}"/>
              </a:ext>
            </a:extLst>
          </p:cNvPr>
          <p:cNvSpPr>
            <a:spLocks noGrp="1" noChangeArrowheads="1"/>
          </p:cNvSpPr>
          <p:nvPr>
            <p:ph type="title"/>
          </p:nvPr>
        </p:nvSpPr>
        <p:spPr>
          <a:xfrm>
            <a:off x="1981200" y="31750"/>
            <a:ext cx="8229600" cy="1143000"/>
          </a:xfrm>
        </p:spPr>
        <p:txBody>
          <a:bodyPr/>
          <a:lstStyle/>
          <a:p>
            <a:r>
              <a:rPr lang="en-US" altLang="en-US"/>
              <a:t>Ecosystem</a:t>
            </a:r>
          </a:p>
        </p:txBody>
      </p:sp>
      <p:sp>
        <p:nvSpPr>
          <p:cNvPr id="215043" name="Content Placeholder 2">
            <a:extLst>
              <a:ext uri="{FF2B5EF4-FFF2-40B4-BE49-F238E27FC236}">
                <a16:creationId xmlns:a16="http://schemas.microsoft.com/office/drawing/2014/main" id="{00F96A61-6814-D06B-6A79-97D1370BB2A6}"/>
              </a:ext>
            </a:extLst>
          </p:cNvPr>
          <p:cNvSpPr>
            <a:spLocks noGrp="1" noChangeArrowheads="1"/>
          </p:cNvSpPr>
          <p:nvPr>
            <p:ph idx="1"/>
          </p:nvPr>
        </p:nvSpPr>
        <p:spPr>
          <a:xfrm>
            <a:off x="158750" y="1119188"/>
            <a:ext cx="11552238" cy="1476375"/>
          </a:xfrm>
        </p:spPr>
        <p:txBody>
          <a:bodyPr/>
          <a:lstStyle/>
          <a:p>
            <a:r>
              <a:rPr lang="en-US" altLang="en-US" sz="2800"/>
              <a:t>Collection of interacting species and their relationships with the physical environment, particularly the flows or energy and matter, which are often constrained by climate and topography.</a:t>
            </a:r>
          </a:p>
        </p:txBody>
      </p:sp>
      <p:pic>
        <p:nvPicPr>
          <p:cNvPr id="215044" name="Picture 3" descr="domains">
            <a:extLst>
              <a:ext uri="{FF2B5EF4-FFF2-40B4-BE49-F238E27FC236}">
                <a16:creationId xmlns:a16="http://schemas.microsoft.com/office/drawing/2014/main" id="{D7055985-69F3-3AFE-7FD2-F68BC1BB94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98800" y="2755900"/>
            <a:ext cx="6153150" cy="3805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7090" name="Picture 3" descr="provinces">
            <a:extLst>
              <a:ext uri="{FF2B5EF4-FFF2-40B4-BE49-F238E27FC236}">
                <a16:creationId xmlns:a16="http://schemas.microsoft.com/office/drawing/2014/main" id="{DB13D8B1-A166-D1EF-AD3A-A2A09A4604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2850" y="288925"/>
            <a:ext cx="9694863" cy="623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5" name="Picture 4">
            <a:extLst>
              <a:ext uri="{FF2B5EF4-FFF2-40B4-BE49-F238E27FC236}">
                <a16:creationId xmlns:a16="http://schemas.microsoft.com/office/drawing/2014/main" id="{C3A5176A-9F7F-31C3-170C-E1F49B76B13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4788" y="754063"/>
            <a:ext cx="12514263" cy="5478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Straight Connector 2">
            <a:extLst>
              <a:ext uri="{FF2B5EF4-FFF2-40B4-BE49-F238E27FC236}">
                <a16:creationId xmlns:a16="http://schemas.microsoft.com/office/drawing/2014/main" id="{1F524264-A733-895E-FD86-C0DF0A3ED2FB}"/>
              </a:ext>
            </a:extLst>
          </p:cNvPr>
          <p:cNvCxnSpPr/>
          <p:nvPr/>
        </p:nvCxnSpPr>
        <p:spPr>
          <a:xfrm>
            <a:off x="1012825" y="3433763"/>
            <a:ext cx="3049588" cy="3175"/>
          </a:xfrm>
          <a:prstGeom prst="line">
            <a:avLst/>
          </a:prstGeom>
          <a:ln w="412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995E3EA5-FA00-8EAB-B317-929C08C8C7CD}"/>
              </a:ext>
            </a:extLst>
          </p:cNvPr>
          <p:cNvCxnSpPr/>
          <p:nvPr/>
        </p:nvCxnSpPr>
        <p:spPr>
          <a:xfrm>
            <a:off x="4389438" y="4159250"/>
            <a:ext cx="3584575" cy="4763"/>
          </a:xfrm>
          <a:prstGeom prst="line">
            <a:avLst/>
          </a:prstGeom>
          <a:ln w="412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980C4F04-10CA-44C0-C748-B8C53A4D8CA4}"/>
              </a:ext>
            </a:extLst>
          </p:cNvPr>
          <p:cNvCxnSpPr/>
          <p:nvPr/>
        </p:nvCxnSpPr>
        <p:spPr>
          <a:xfrm>
            <a:off x="8985250" y="2544763"/>
            <a:ext cx="2973388" cy="3175"/>
          </a:xfrm>
          <a:prstGeom prst="line">
            <a:avLst/>
          </a:prstGeom>
          <a:ln w="41275">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Title 1">
            <a:extLst>
              <a:ext uri="{FF2B5EF4-FFF2-40B4-BE49-F238E27FC236}">
                <a16:creationId xmlns:a16="http://schemas.microsoft.com/office/drawing/2014/main" id="{523AF6DF-F23F-27F1-AD93-1FD2EDA62EC8}"/>
              </a:ext>
            </a:extLst>
          </p:cNvPr>
          <p:cNvSpPr>
            <a:spLocks noGrp="1" noChangeArrowheads="1"/>
          </p:cNvSpPr>
          <p:nvPr>
            <p:ph type="title"/>
          </p:nvPr>
        </p:nvSpPr>
        <p:spPr/>
        <p:txBody>
          <a:bodyPr/>
          <a:lstStyle/>
          <a:p>
            <a:r>
              <a:rPr lang="en-US" altLang="en-US"/>
              <a:t>Landscape</a:t>
            </a:r>
          </a:p>
        </p:txBody>
      </p:sp>
      <p:sp>
        <p:nvSpPr>
          <p:cNvPr id="219139" name="Content Placeholder 2">
            <a:extLst>
              <a:ext uri="{FF2B5EF4-FFF2-40B4-BE49-F238E27FC236}">
                <a16:creationId xmlns:a16="http://schemas.microsoft.com/office/drawing/2014/main" id="{18EFA921-762F-71D7-2B2C-4B6FE060A8E8}"/>
              </a:ext>
            </a:extLst>
          </p:cNvPr>
          <p:cNvSpPr>
            <a:spLocks noGrp="1" noChangeArrowheads="1"/>
          </p:cNvSpPr>
          <p:nvPr>
            <p:ph idx="1"/>
          </p:nvPr>
        </p:nvSpPr>
        <p:spPr/>
        <p:txBody>
          <a:bodyPr/>
          <a:lstStyle/>
          <a:p>
            <a:r>
              <a:rPr lang="en-US" altLang="en-US"/>
              <a:t>The observational element in the discipline of landscape ecology</a:t>
            </a:r>
          </a:p>
          <a:p>
            <a:r>
              <a:rPr lang="en-US" altLang="en-US"/>
              <a:t>A landscape encompasses organisms and their interactions with the configuration and composition of landscape elements. </a:t>
            </a:r>
          </a:p>
          <a:p>
            <a:r>
              <a:rPr lang="en-US" altLang="en-US"/>
              <a:t>Involves measurement of spatially-explicit characteristics of land cover and how these patterns influence ecosystem, community, and population dynamics.</a:t>
            </a:r>
          </a:p>
          <a:p>
            <a:endParaRPr lang="en-US" altLang="en-US"/>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1186" name="Picture 2">
            <a:extLst>
              <a:ext uri="{FF2B5EF4-FFF2-40B4-BE49-F238E27FC236}">
                <a16:creationId xmlns:a16="http://schemas.microsoft.com/office/drawing/2014/main" id="{0901E319-08E5-F2DF-04C7-570CC3B4BE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6688" y="1417638"/>
            <a:ext cx="11858625" cy="4878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1187" name="Title 1">
            <a:extLst>
              <a:ext uri="{FF2B5EF4-FFF2-40B4-BE49-F238E27FC236}">
                <a16:creationId xmlns:a16="http://schemas.microsoft.com/office/drawing/2014/main" id="{A550769D-5C0E-7439-D066-2E1650F7D747}"/>
              </a:ext>
            </a:extLst>
          </p:cNvPr>
          <p:cNvSpPr>
            <a:spLocks noGrp="1" noChangeArrowheads="1"/>
          </p:cNvSpPr>
          <p:nvPr>
            <p:ph type="title"/>
          </p:nvPr>
        </p:nvSpPr>
        <p:spPr/>
        <p:txBody>
          <a:bodyPr/>
          <a:lstStyle/>
          <a:p>
            <a:r>
              <a:rPr lang="en-US" altLang="en-US"/>
              <a:t>Landscape ecology</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3235" name="Picture 1">
            <a:extLst>
              <a:ext uri="{FF2B5EF4-FFF2-40B4-BE49-F238E27FC236}">
                <a16:creationId xmlns:a16="http://schemas.microsoft.com/office/drawing/2014/main" id="{1385B2C8-CA9C-1FEB-1B03-196358470AE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9600" y="936625"/>
            <a:ext cx="11364913" cy="551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82" name="Picture 3" descr="C:\Documents and Settings\tony\Desktop\Yellow-bellied_Slider_2.jpg">
            <a:extLst>
              <a:ext uri="{FF2B5EF4-FFF2-40B4-BE49-F238E27FC236}">
                <a16:creationId xmlns:a16="http://schemas.microsoft.com/office/drawing/2014/main" id="{4DB08984-6E93-A0ED-AB7C-ECE8518467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95710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7330" name="Picture 4" descr="lakejackson1">
            <a:extLst>
              <a:ext uri="{FF2B5EF4-FFF2-40B4-BE49-F238E27FC236}">
                <a16:creationId xmlns:a16="http://schemas.microsoft.com/office/drawing/2014/main" id="{12BB9A35-BC40-B074-40FA-2EA7423F7F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7331" name="Picture 4" descr="map1">
            <a:extLst>
              <a:ext uri="{FF2B5EF4-FFF2-40B4-BE49-F238E27FC236}">
                <a16:creationId xmlns:a16="http://schemas.microsoft.com/office/drawing/2014/main" id="{76118CB0-9A11-99D1-1A51-2D9FD3B4695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76825" y="149225"/>
            <a:ext cx="5300663" cy="39227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9379" name="Content Placeholder 10">
            <a:extLst>
              <a:ext uri="{FF2B5EF4-FFF2-40B4-BE49-F238E27FC236}">
                <a16:creationId xmlns:a16="http://schemas.microsoft.com/office/drawing/2014/main" id="{34E18DDE-AAFB-49F1-4F7E-9DC2A6C9A3E5}"/>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524000" y="350838"/>
            <a:ext cx="9169400" cy="5773737"/>
          </a:xfrm>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1426" name="Content Placeholder 4">
            <a:extLst>
              <a:ext uri="{FF2B5EF4-FFF2-40B4-BE49-F238E27FC236}">
                <a16:creationId xmlns:a16="http://schemas.microsoft.com/office/drawing/2014/main" id="{4ADA4A05-2FB2-86D9-96F2-C4AF9101F87A}"/>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l="14462" r="8530"/>
          <a:stretch>
            <a:fillRect/>
          </a:stretch>
        </p:blipFill>
        <p:spPr>
          <a:xfrm>
            <a:off x="1565275" y="546100"/>
            <a:ext cx="5532438" cy="5529263"/>
          </a:xfrm>
        </p:spPr>
      </p:pic>
      <p:pic>
        <p:nvPicPr>
          <p:cNvPr id="231428" name="Picture 5">
            <a:extLst>
              <a:ext uri="{FF2B5EF4-FFF2-40B4-BE49-F238E27FC236}">
                <a16:creationId xmlns:a16="http://schemas.microsoft.com/office/drawing/2014/main" id="{DAC87A94-7867-C136-B4FA-146CF0375B2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097713" y="546100"/>
            <a:ext cx="3568700" cy="552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Title 1">
            <a:extLst>
              <a:ext uri="{FF2B5EF4-FFF2-40B4-BE49-F238E27FC236}">
                <a16:creationId xmlns:a16="http://schemas.microsoft.com/office/drawing/2014/main" id="{DC9B6DF3-B3C6-7B9A-2221-6CFA337CC472}"/>
              </a:ext>
            </a:extLst>
          </p:cNvPr>
          <p:cNvSpPr>
            <a:spLocks noGrp="1" noChangeArrowheads="1"/>
          </p:cNvSpPr>
          <p:nvPr>
            <p:ph type="title"/>
          </p:nvPr>
        </p:nvSpPr>
        <p:spPr/>
        <p:txBody>
          <a:bodyPr/>
          <a:lstStyle/>
          <a:p>
            <a:endParaRPr lang="en-US" altLang="en-US"/>
          </a:p>
        </p:txBody>
      </p:sp>
      <p:pic>
        <p:nvPicPr>
          <p:cNvPr id="233476" name="Content Placeholder 4">
            <a:extLst>
              <a:ext uri="{FF2B5EF4-FFF2-40B4-BE49-F238E27FC236}">
                <a16:creationId xmlns:a16="http://schemas.microsoft.com/office/drawing/2014/main" id="{C23990E6-E39D-13C9-D1F4-F2003C70330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524000" y="274638"/>
            <a:ext cx="9144000" cy="6103937"/>
          </a:xfrm>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4498" name="Picture 3">
            <a:extLst>
              <a:ext uri="{FF2B5EF4-FFF2-40B4-BE49-F238E27FC236}">
                <a16:creationId xmlns:a16="http://schemas.microsoft.com/office/drawing/2014/main" id="{3B3B42C3-9C2E-DF66-3A9E-11A8702DBB5A}"/>
              </a:ext>
            </a:extLst>
          </p:cNvPr>
          <p:cNvPicPr>
            <a:picLocks noChangeAspect="1"/>
          </p:cNvPicPr>
          <p:nvPr/>
        </p:nvPicPr>
        <p:blipFill>
          <a:blip r:embed="rId3">
            <a:extLst>
              <a:ext uri="{28A0092B-C50C-407E-A947-70E740481C1C}">
                <a14:useLocalDpi xmlns:a14="http://schemas.microsoft.com/office/drawing/2010/main" val="0"/>
              </a:ext>
            </a:extLst>
          </a:blip>
          <a:srcRect r="45168" b="20209"/>
          <a:stretch>
            <a:fillRect/>
          </a:stretch>
        </p:blipFill>
        <p:spPr bwMode="auto">
          <a:xfrm>
            <a:off x="2320925" y="0"/>
            <a:ext cx="6505575" cy="660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7570" name="Picture 1">
            <a:extLst>
              <a:ext uri="{FF2B5EF4-FFF2-40B4-BE49-F238E27FC236}">
                <a16:creationId xmlns:a16="http://schemas.microsoft.com/office/drawing/2014/main" id="{A6BA3BA1-002F-F06A-E0F7-0DFCFB193ED0}"/>
              </a:ext>
            </a:extLst>
          </p:cNvPr>
          <p:cNvPicPr>
            <a:picLocks noChangeAspect="1"/>
          </p:cNvPicPr>
          <p:nvPr/>
        </p:nvPicPr>
        <p:blipFill>
          <a:blip r:embed="rId3">
            <a:extLst>
              <a:ext uri="{28A0092B-C50C-407E-A947-70E740481C1C}">
                <a14:useLocalDpi xmlns:a14="http://schemas.microsoft.com/office/drawing/2010/main" val="0"/>
              </a:ext>
            </a:extLst>
          </a:blip>
          <a:srcRect b="23549"/>
          <a:stretch>
            <a:fillRect/>
          </a:stretch>
        </p:blipFill>
        <p:spPr bwMode="auto">
          <a:xfrm>
            <a:off x="1981200" y="1169988"/>
            <a:ext cx="9353550" cy="409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7571" name="Rectangle 2">
            <a:extLst>
              <a:ext uri="{FF2B5EF4-FFF2-40B4-BE49-F238E27FC236}">
                <a16:creationId xmlns:a16="http://schemas.microsoft.com/office/drawing/2014/main" id="{6984ADD9-A897-40AD-8A4A-1DD40BF172CC}"/>
              </a:ext>
            </a:extLst>
          </p:cNvPr>
          <p:cNvSpPr>
            <a:spLocks noGrp="1" noChangeArrowheads="1"/>
          </p:cNvSpPr>
          <p:nvPr>
            <p:ph type="title"/>
          </p:nvPr>
        </p:nvSpPr>
        <p:spPr>
          <a:xfrm>
            <a:off x="609600" y="136525"/>
            <a:ext cx="10972800" cy="1143000"/>
          </a:xfrm>
        </p:spPr>
        <p:txBody>
          <a:bodyPr/>
          <a:lstStyle/>
          <a:p>
            <a:pPr eaLnBrk="1" hangingPunct="1"/>
            <a:r>
              <a:rPr lang="en-US" altLang="en-US"/>
              <a:t>Biome</a:t>
            </a:r>
          </a:p>
        </p:txBody>
      </p:sp>
      <p:sp>
        <p:nvSpPr>
          <p:cNvPr id="237572" name="Content Placeholder 2">
            <a:extLst>
              <a:ext uri="{FF2B5EF4-FFF2-40B4-BE49-F238E27FC236}">
                <a16:creationId xmlns:a16="http://schemas.microsoft.com/office/drawing/2014/main" id="{DE342199-56FB-1AA1-B518-ECE6C0DE334B}"/>
              </a:ext>
            </a:extLst>
          </p:cNvPr>
          <p:cNvSpPr>
            <a:spLocks noGrp="1" noChangeArrowheads="1"/>
          </p:cNvSpPr>
          <p:nvPr>
            <p:ph idx="1"/>
          </p:nvPr>
        </p:nvSpPr>
        <p:spPr>
          <a:xfrm>
            <a:off x="857250" y="5495925"/>
            <a:ext cx="10972800" cy="1225550"/>
          </a:xfrm>
        </p:spPr>
        <p:txBody>
          <a:bodyPr/>
          <a:lstStyle/>
          <a:p>
            <a:pPr eaLnBrk="1" hangingPunct="1">
              <a:spcBef>
                <a:spcPct val="0"/>
              </a:spcBef>
            </a:pPr>
            <a:r>
              <a:rPr lang="en-US" altLang="en-US"/>
              <a:t>A distinctive assemblage of plants that forms a regional biogeographical unit in response to climate</a:t>
            </a:r>
            <a:endParaRPr lang="en-US" altLang="en-US" sz="2800"/>
          </a:p>
          <a:p>
            <a:endParaRPr lang="en-US" altLang="en-US"/>
          </a:p>
        </p:txBody>
      </p:sp>
    </p:spTree>
  </p:cSld>
  <p:clrMapOvr>
    <a:masterClrMapping/>
  </p:clrMapOvr>
</p:sld>
</file>

<file path=ppt/theme/theme1.xml><?xml version="1.0" encoding="utf-8"?>
<a:theme xmlns:a="http://schemas.openxmlformats.org/drawingml/2006/main" name="Default Design">
  <a:themeElements>
    <a:clrScheme name="Custom 4">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C00000"/>
      </a:hlink>
      <a:folHlink>
        <a:srgbClr val="C000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6703</TotalTime>
  <Words>7314</Words>
  <Application>Microsoft Office PowerPoint</Application>
  <PresentationFormat>Widescreen</PresentationFormat>
  <Paragraphs>547</Paragraphs>
  <Slides>123</Slides>
  <Notes>112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123</vt:i4>
      </vt:variant>
    </vt:vector>
  </HeadingPairs>
  <TitlesOfParts>
    <vt:vector size="131" baseType="lpstr">
      <vt:lpstr>AdvPTimes</vt:lpstr>
      <vt:lpstr>AdvTTb278f7d1</vt:lpstr>
      <vt:lpstr>Arial</vt:lpstr>
      <vt:lpstr>Calibri</vt:lpstr>
      <vt:lpstr>MinionPro-It</vt:lpstr>
      <vt:lpstr>MinionPro-Regular</vt:lpstr>
      <vt:lpstr>Times New Roman</vt:lpstr>
      <vt:lpstr>Default Design</vt:lpstr>
      <vt:lpstr>1. Introduction</vt:lpstr>
      <vt:lpstr>Origins of biogeography: Alexander von Humbolt  </vt:lpstr>
      <vt:lpstr>Origins of biogeography: Alfred Russel Wallace</vt:lpstr>
      <vt:lpstr>Types of biogeography</vt:lpstr>
      <vt:lpstr>The geologic time scale</vt:lpstr>
      <vt:lpstr>Process controls of patterns seen in historical biogeography</vt:lpstr>
      <vt:lpstr>PowerPoint Presentation</vt:lpstr>
      <vt:lpstr>Plate tectonic regulation of global marine animal diversity</vt:lpstr>
      <vt:lpstr>PowerPoint Presentation</vt:lpstr>
      <vt:lpstr>Long-term variations in Earth-Sun geometry</vt:lpstr>
      <vt:lpstr>Interglacial and glacial periods</vt:lpstr>
      <vt:lpstr>Wisconsian LGM (20,000 ybp)</vt:lpstr>
      <vt:lpstr>Start of Holocene interglacial (10,000 ybp)</vt:lpstr>
      <vt:lpstr>PowerPoint Presentation</vt:lpstr>
      <vt:lpstr>Beringia</vt:lpstr>
      <vt:lpstr>PowerPoint Presentation</vt:lpstr>
      <vt:lpstr>PowerPoint Presentation</vt:lpstr>
      <vt:lpstr>The division between historical and ecological biogeography is subjective</vt:lpstr>
      <vt:lpstr>Limnology</vt:lpstr>
      <vt:lpstr>PowerPoint Presentation</vt:lpstr>
      <vt:lpstr>PowerPoint Presentation</vt:lpstr>
      <vt:lpstr>PowerPoint Presentation</vt:lpstr>
      <vt:lpstr>Rates of change (RoC) of paleoecological time series of pollen data</vt:lpstr>
      <vt:lpstr>PowerPoint Presentation</vt:lpstr>
      <vt:lpstr>Dendrochronology</vt:lpstr>
      <vt:lpstr>The principle of cross-dating</vt:lpstr>
      <vt:lpstr>Ancient environmental DNA</vt:lpstr>
      <vt:lpstr>Ontology</vt:lpstr>
      <vt:lpstr>PowerPoint Presentation</vt:lpstr>
      <vt:lpstr>Fixed categories (being) versus processural accounts (becoming) of nature</vt:lpstr>
      <vt:lpstr>PowerPoint Presentation</vt:lpstr>
      <vt:lpstr>Taxonomic hierarchies (an ontology)</vt:lpstr>
      <vt:lpstr>What is a species? The morphological species concept</vt:lpstr>
      <vt:lpstr>PowerPoint Presentation</vt:lpstr>
      <vt:lpstr>PowerPoint Presentation</vt:lpstr>
      <vt:lpstr>PowerPoint Presentation</vt:lpstr>
      <vt:lpstr>PowerPoint Presentation</vt:lpstr>
      <vt:lpstr>What is a species? The biological species concept:  species can interbreed freely to produce viable offspring under natural conditions</vt:lpstr>
      <vt:lpstr>Hybridization</vt:lpstr>
      <vt:lpstr>PowerPoint Presentation</vt:lpstr>
      <vt:lpstr>PowerPoint Presentation</vt:lpstr>
      <vt:lpstr>Cichlids: ancestral hybridizations </vt:lpstr>
      <vt:lpstr>The eastern coyote and hybridization events</vt:lpstr>
      <vt:lpstr>Facultative parthenogenesis</vt:lpstr>
      <vt:lpstr>PowerPoint Presentation</vt:lpstr>
      <vt:lpstr>Parthenogenic vs hermaphroditic</vt:lpstr>
      <vt:lpstr>Clonal or vegetative reproduction</vt:lpstr>
      <vt:lpstr>What is a species?   The phylogenetic species concept</vt:lpstr>
      <vt:lpstr>PowerPoint Presentation</vt:lpstr>
      <vt:lpstr>PowerPoint Presentation</vt:lpstr>
      <vt:lpstr>Phylogeography</vt:lpstr>
      <vt:lpstr>Killer whales (Orcinus orca)</vt:lpstr>
      <vt:lpstr>PowerPoint Presentation</vt:lpstr>
      <vt:lpstr>PowerPoint Presentation</vt:lpstr>
      <vt:lpstr>Criticisms of phylogenetic approaches that use genetic information</vt:lpstr>
      <vt:lpstr>Subspecies</vt:lpstr>
      <vt:lpstr>Terrapene carolina carolina</vt:lpstr>
      <vt:lpstr>PowerPoint Presentation</vt:lpstr>
      <vt:lpstr>PowerPoint Presentation</vt:lpstr>
      <vt:lpstr>Eastern box turtle </vt:lpstr>
      <vt:lpstr>PowerPoint Presentation</vt:lpstr>
      <vt:lpstr>88 species of rat snakes with global distribution</vt:lpstr>
      <vt:lpstr>PowerPoint Presentation</vt:lpstr>
      <vt:lpstr>Pantherophis obsoletus</vt:lpstr>
      <vt:lpstr>PowerPoint Presentation</vt:lpstr>
      <vt:lpstr>Pantherophis obsoletus spiloides (Schmidt and Kunz 2005) </vt:lpstr>
      <vt:lpstr>PowerPoint Presentation</vt:lpstr>
      <vt:lpstr>Scotophis spiloides (Collins and Taggart 2008) </vt:lpstr>
      <vt:lpstr>PowerPoint Presentation</vt:lpstr>
      <vt:lpstr>So what is a species?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Ecological hierarchies relevant to biogeography (another example of an ontology)</vt:lpstr>
      <vt:lpstr>PowerPoint Presentation</vt:lpstr>
      <vt:lpstr>Individual animal personalities matter</vt:lpstr>
      <vt:lpstr>Populations and metapopulations</vt:lpstr>
      <vt:lpstr>Communities</vt:lpstr>
      <vt:lpstr>PowerPoint Presentation</vt:lpstr>
      <vt:lpstr>PowerPoint Presentation</vt:lpstr>
      <vt:lpstr>Metacommunities</vt:lpstr>
      <vt:lpstr>Metacommunity</vt:lpstr>
      <vt:lpstr>Ecosystem</vt:lpstr>
      <vt:lpstr>PowerPoint Presentation</vt:lpstr>
      <vt:lpstr>Landscape</vt:lpstr>
      <vt:lpstr>Landscape ecology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Biome</vt:lpstr>
      <vt:lpstr>PowerPoint Presentation</vt:lpstr>
      <vt:lpstr>Biogeographic realms</vt:lpstr>
      <vt:lpstr>4 (non-exclusive) processes and conditions underlie biogeographic patterns</vt:lpstr>
      <vt:lpstr>PowerPoint Presentation</vt:lpstr>
      <vt:lpstr>Processes/conditions in the physical environment</vt:lpstr>
      <vt:lpstr>Processes internal to the organism</vt:lpstr>
      <vt:lpstr>Biotic interactions</vt:lpstr>
      <vt:lpstr>History</vt:lpstr>
      <vt:lpstr>PowerPoint Presentation</vt:lpstr>
      <vt:lpstr>PowerPoint Presentation</vt:lpstr>
      <vt:lpstr>History inclusive of human impacts</vt:lpstr>
      <vt:lpstr>Methods to investigate pattern and process in ecological biogeography</vt:lpstr>
      <vt:lpstr>PowerPoint Presentation</vt:lpstr>
      <vt:lpstr>PowerPoint Presentation</vt:lpstr>
      <vt:lpstr>PowerPoint Presentation</vt:lpstr>
      <vt:lpstr>Simulation</vt:lpstr>
      <vt:lpstr>Species distribution modeling</vt:lpstr>
      <vt:lpstr>Criticisms of experimental approaches</vt:lpstr>
      <vt:lpstr>Descriptive, non-experimental methods to investigate biogeographic pattern and process</vt:lpstr>
      <vt:lpstr>PowerPoint Presentation</vt:lpstr>
      <vt:lpstr>Descriptive, non-experimental methods</vt:lpstr>
      <vt:lpstr>Exploratory data analysis</vt:lpstr>
      <vt:lpstr>Criticisms of non-experimental, descriptive approaches</vt:lpstr>
      <vt:lpstr>PowerPoint Presentation</vt:lpstr>
    </vt:vector>
  </TitlesOfParts>
  <Company>Florida State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Tony Stallins</dc:creator>
  <cp:lastModifiedBy>Stallins, Jon A.</cp:lastModifiedBy>
  <cp:revision>635</cp:revision>
  <dcterms:created xsi:type="dcterms:W3CDTF">2003-09-10T00:10:26Z</dcterms:created>
  <dcterms:modified xsi:type="dcterms:W3CDTF">2023-08-25T15:29:24Z</dcterms:modified>
</cp:coreProperties>
</file>