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722" r:id="rId2"/>
    <p:sldId id="726" r:id="rId3"/>
    <p:sldId id="289" r:id="rId4"/>
    <p:sldId id="295" r:id="rId5"/>
    <p:sldId id="302" r:id="rId6"/>
    <p:sldId id="620" r:id="rId7"/>
    <p:sldId id="303" r:id="rId8"/>
    <p:sldId id="308" r:id="rId9"/>
    <p:sldId id="353" r:id="rId10"/>
    <p:sldId id="622" r:id="rId11"/>
    <p:sldId id="543" r:id="rId12"/>
    <p:sldId id="331" r:id="rId13"/>
    <p:sldId id="614" r:id="rId14"/>
    <p:sldId id="678" r:id="rId15"/>
    <p:sldId id="716" r:id="rId16"/>
    <p:sldId id="337" r:id="rId17"/>
    <p:sldId id="644" r:id="rId18"/>
    <p:sldId id="714" r:id="rId19"/>
    <p:sldId id="676" r:id="rId20"/>
    <p:sldId id="677" r:id="rId21"/>
    <p:sldId id="723" r:id="rId22"/>
    <p:sldId id="343" r:id="rId23"/>
    <p:sldId id="720" r:id="rId24"/>
    <p:sldId id="330" r:id="rId25"/>
    <p:sldId id="600" r:id="rId26"/>
    <p:sldId id="641" r:id="rId27"/>
    <p:sldId id="648" r:id="rId28"/>
    <p:sldId id="415" r:id="rId29"/>
    <p:sldId id="643" r:id="rId30"/>
    <p:sldId id="682" r:id="rId31"/>
    <p:sldId id="371" r:id="rId32"/>
    <p:sldId id="629" r:id="rId33"/>
    <p:sldId id="679" r:id="rId34"/>
    <p:sldId id="625" r:id="rId35"/>
    <p:sldId id="646" r:id="rId36"/>
    <p:sldId id="638" r:id="rId37"/>
    <p:sldId id="645" r:id="rId38"/>
    <p:sldId id="727" r:id="rId39"/>
    <p:sldId id="728" r:id="rId40"/>
    <p:sldId id="729" r:id="rId41"/>
  </p:sldIdLst>
  <p:sldSz cx="12192000" cy="6858000"/>
  <p:notesSz cx="6881813" cy="9296400"/>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5pPr>
    <a:lvl6pPr marL="2286000" algn="l" defTabSz="914400" rtl="0" eaLnBrk="1" latinLnBrk="0" hangingPunct="1">
      <a:defRPr sz="4000" kern="1200">
        <a:solidFill>
          <a:schemeClr val="tx1"/>
        </a:solidFill>
        <a:latin typeface="Arial" panose="020B0604020202020204" pitchFamily="34" charset="0"/>
        <a:ea typeface="+mn-ea"/>
        <a:cs typeface="+mn-cs"/>
      </a:defRPr>
    </a:lvl6pPr>
    <a:lvl7pPr marL="2743200" algn="l" defTabSz="914400" rtl="0" eaLnBrk="1" latinLnBrk="0" hangingPunct="1">
      <a:defRPr sz="4000" kern="1200">
        <a:solidFill>
          <a:schemeClr val="tx1"/>
        </a:solidFill>
        <a:latin typeface="Arial" panose="020B0604020202020204" pitchFamily="34" charset="0"/>
        <a:ea typeface="+mn-ea"/>
        <a:cs typeface="+mn-cs"/>
      </a:defRPr>
    </a:lvl7pPr>
    <a:lvl8pPr marL="3200400" algn="l" defTabSz="914400" rtl="0" eaLnBrk="1" latinLnBrk="0" hangingPunct="1">
      <a:defRPr sz="4000" kern="1200">
        <a:solidFill>
          <a:schemeClr val="tx1"/>
        </a:solidFill>
        <a:latin typeface="Arial" panose="020B0604020202020204" pitchFamily="34" charset="0"/>
        <a:ea typeface="+mn-ea"/>
        <a:cs typeface="+mn-cs"/>
      </a:defRPr>
    </a:lvl8pPr>
    <a:lvl9pPr marL="3657600" algn="l" defTabSz="914400" rtl="0" eaLnBrk="1" latinLnBrk="0" hangingPunct="1">
      <a:defRPr sz="40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Paradox of the plankton" id="{20BA1055-04EC-4683-BFEC-AFFCD8AF2254}">
          <p14:sldIdLst>
            <p14:sldId id="722"/>
            <p14:sldId id="726"/>
          </p14:sldIdLst>
        </p14:section>
        <p14:section name="Correlates of biodiversity" id="{B5D487B7-A1A7-4CA7-A1A4-51D40555E876}">
          <p14:sldIdLst>
            <p14:sldId id="289"/>
            <p14:sldId id="295"/>
            <p14:sldId id="302"/>
            <p14:sldId id="620"/>
            <p14:sldId id="303"/>
            <p14:sldId id="308"/>
            <p14:sldId id="353"/>
            <p14:sldId id="622"/>
          </p14:sldIdLst>
        </p14:section>
        <p14:section name="Niche-based models" id="{4155FE26-6061-4EF0-A510-3159B9EBBC43}">
          <p14:sldIdLst>
            <p14:sldId id="543"/>
          </p14:sldIdLst>
        </p14:section>
        <p14:section name="TIB" id="{42AF3759-D8C9-48BF-BED9-9DD06D330FC9}">
          <p14:sldIdLst>
            <p14:sldId id="331"/>
            <p14:sldId id="614"/>
            <p14:sldId id="678"/>
            <p14:sldId id="716"/>
            <p14:sldId id="337"/>
          </p14:sldIdLst>
        </p14:section>
        <p14:section name="SLOSS" id="{0412E8EC-2989-44A9-8DA3-532508574D6D}">
          <p14:sldIdLst>
            <p14:sldId id="644"/>
            <p14:sldId id="714"/>
          </p14:sldIdLst>
        </p14:section>
        <p14:section name="Mosaic models" id="{7557A819-CA62-4576-8E68-75C6C0359DAA}">
          <p14:sldIdLst>
            <p14:sldId id="676"/>
            <p14:sldId id="677"/>
            <p14:sldId id="723"/>
            <p14:sldId id="343"/>
            <p14:sldId id="720"/>
          </p14:sldIdLst>
        </p14:section>
        <p14:section name="Neutral models" id="{7D16F3F9-94D3-413D-A8EA-5AC038F84C86}">
          <p14:sldIdLst>
            <p14:sldId id="330"/>
            <p14:sldId id="600"/>
            <p14:sldId id="641"/>
          </p14:sldIdLst>
        </p14:section>
        <p14:section name="Metacommunity models" id="{F104CC7C-A9F0-4A49-BD47-926B86829DF4}">
          <p14:sldIdLst>
            <p14:sldId id="648"/>
            <p14:sldId id="415"/>
            <p14:sldId id="643"/>
          </p14:sldIdLst>
        </p14:section>
        <p14:section name="The relationship between biodiversity and stability" id="{1D7ECCD5-DD52-4C4F-BD1C-B96B7870F62A}">
          <p14:sldIdLst>
            <p14:sldId id="682"/>
            <p14:sldId id="371"/>
            <p14:sldId id="629"/>
            <p14:sldId id="679"/>
            <p14:sldId id="625"/>
            <p14:sldId id="646"/>
            <p14:sldId id="638"/>
            <p14:sldId id="645"/>
            <p14:sldId id="727"/>
            <p14:sldId id="728"/>
            <p14:sldId id="7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66FF33"/>
    <a:srgbClr val="66FFCC"/>
    <a:srgbClr val="CCFF99"/>
    <a:srgbClr val="336600"/>
    <a:srgbClr val="99FF99"/>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1290" autoAdjust="0"/>
  </p:normalViewPr>
  <p:slideViewPr>
    <p:cSldViewPr>
      <p:cViewPr varScale="1">
        <p:scale>
          <a:sx n="52" d="100"/>
          <a:sy n="52" d="100"/>
        </p:scale>
        <p:origin x="1973" y="58"/>
      </p:cViewPr>
      <p:guideLst>
        <p:guide orient="horz" pos="2160"/>
        <p:guide pos="3840"/>
      </p:guideLst>
    </p:cSldViewPr>
  </p:slideViewPr>
  <p:outlineViewPr>
    <p:cViewPr>
      <p:scale>
        <a:sx n="33" d="100"/>
        <a:sy n="33" d="100"/>
      </p:scale>
      <p:origin x="0" y="-8938"/>
    </p:cViewPr>
  </p:outlineViewPr>
  <p:notesTextViewPr>
    <p:cViewPr>
      <p:scale>
        <a:sx n="100" d="100"/>
        <a:sy n="100" d="100"/>
      </p:scale>
      <p:origin x="0" y="0"/>
    </p:cViewPr>
  </p:notesTextViewPr>
  <p:sorterViewPr>
    <p:cViewPr>
      <p:scale>
        <a:sx n="50" d="100"/>
        <a:sy n="50" d="100"/>
      </p:scale>
      <p:origin x="0" y="-7310"/>
    </p:cViewPr>
  </p:sorterViewPr>
  <p:notesViewPr>
    <p:cSldViewPr>
      <p:cViewPr varScale="1">
        <p:scale>
          <a:sx n="62" d="100"/>
          <a:sy n="62" d="100"/>
        </p:scale>
        <p:origin x="3221" y="7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F5A030E8-960C-1ABF-DEAB-67E59BE8E2EE}"/>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dirty="0"/>
          </a:p>
        </p:txBody>
      </p:sp>
      <p:sp>
        <p:nvSpPr>
          <p:cNvPr id="375811" name="Rectangle 3">
            <a:extLst>
              <a:ext uri="{FF2B5EF4-FFF2-40B4-BE49-F238E27FC236}">
                <a16:creationId xmlns:a16="http://schemas.microsoft.com/office/drawing/2014/main" id="{B3F2ECEA-CE9D-97D9-7068-CC2F08274829}"/>
              </a:ext>
            </a:extLst>
          </p:cNvPr>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63E6600C-8FA9-475B-922A-6A641B1B00CE}" type="datetimeFigureOut">
              <a:rPr lang="en-US"/>
              <a:pPr>
                <a:defRPr/>
              </a:pPr>
              <a:t>11/29/2023</a:t>
            </a:fld>
            <a:endParaRPr lang="en-US" dirty="0"/>
          </a:p>
        </p:txBody>
      </p:sp>
      <p:sp>
        <p:nvSpPr>
          <p:cNvPr id="375812" name="Rectangle 4">
            <a:extLst>
              <a:ext uri="{FF2B5EF4-FFF2-40B4-BE49-F238E27FC236}">
                <a16:creationId xmlns:a16="http://schemas.microsoft.com/office/drawing/2014/main" id="{A67F3591-C3DC-CF31-0A41-14105B208B91}"/>
              </a:ext>
            </a:extLst>
          </p:cNvPr>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dirty="0"/>
          </a:p>
        </p:txBody>
      </p:sp>
      <p:sp>
        <p:nvSpPr>
          <p:cNvPr id="375813" name="Rectangle 5">
            <a:extLst>
              <a:ext uri="{FF2B5EF4-FFF2-40B4-BE49-F238E27FC236}">
                <a16:creationId xmlns:a16="http://schemas.microsoft.com/office/drawing/2014/main" id="{A986F535-1305-7541-72D8-920F74FC4E32}"/>
              </a:ext>
            </a:extLst>
          </p:cNvPr>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F62EDD-98B9-44EC-84B6-2F08087CC397}"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7FA6B29-6239-A2A8-4161-0AA614DE5816}"/>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defRPr>
            </a:lvl1pPr>
          </a:lstStyle>
          <a:p>
            <a:pPr>
              <a:defRPr/>
            </a:pPr>
            <a:endParaRPr lang="en-US" dirty="0"/>
          </a:p>
        </p:txBody>
      </p:sp>
      <p:sp>
        <p:nvSpPr>
          <p:cNvPr id="6147" name="Rectangle 3">
            <a:extLst>
              <a:ext uri="{FF2B5EF4-FFF2-40B4-BE49-F238E27FC236}">
                <a16:creationId xmlns:a16="http://schemas.microsoft.com/office/drawing/2014/main" id="{1515FAC7-8ED1-4677-E6AB-9DC001CBCFC6}"/>
              </a:ext>
            </a:extLst>
          </p:cNvPr>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defRPr>
            </a:lvl1pPr>
          </a:lstStyle>
          <a:p>
            <a:pPr>
              <a:defRPr/>
            </a:pPr>
            <a:endParaRPr lang="en-US" dirty="0"/>
          </a:p>
        </p:txBody>
      </p:sp>
      <p:sp>
        <p:nvSpPr>
          <p:cNvPr id="2052" name="Rectangle 4">
            <a:extLst>
              <a:ext uri="{FF2B5EF4-FFF2-40B4-BE49-F238E27FC236}">
                <a16:creationId xmlns:a16="http://schemas.microsoft.com/office/drawing/2014/main" id="{D6F9534E-1ABD-A155-7F23-B54EADFD2AF6}"/>
              </a:ext>
            </a:extLst>
          </p:cNvPr>
          <p:cNvSpPr>
            <a:spLocks noGrp="1" noRot="1" noChangeAspect="1" noChangeArrowheads="1" noTextEdit="1"/>
          </p:cNvSpPr>
          <p:nvPr>
            <p:ph type="sldImg" idx="2"/>
          </p:nvPr>
        </p:nvSpPr>
        <p:spPr bwMode="auto">
          <a:xfrm>
            <a:off x="3429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D7DBC48-B17C-EAC4-63E9-8B7E35F6C583}"/>
              </a:ext>
            </a:extLst>
          </p:cNvPr>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E862074-2286-2EE9-EE94-D00B9C894AEE}"/>
              </a:ext>
            </a:extLst>
          </p:cNvPr>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defRPr>
            </a:lvl1pPr>
          </a:lstStyle>
          <a:p>
            <a:pPr>
              <a:defRPr/>
            </a:pPr>
            <a:endParaRPr lang="en-US" dirty="0"/>
          </a:p>
        </p:txBody>
      </p:sp>
      <p:sp>
        <p:nvSpPr>
          <p:cNvPr id="6151" name="Rectangle 7">
            <a:extLst>
              <a:ext uri="{FF2B5EF4-FFF2-40B4-BE49-F238E27FC236}">
                <a16:creationId xmlns:a16="http://schemas.microsoft.com/office/drawing/2014/main" id="{5A3531A9-515F-AD74-61D2-893D9535FF6A}"/>
              </a:ext>
            </a:extLst>
          </p:cNvPr>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smtClean="0"/>
            </a:lvl1pPr>
          </a:lstStyle>
          <a:p>
            <a:pPr>
              <a:defRPr/>
            </a:pPr>
            <a:fld id="{B5ED2FFA-E69A-4A18-956E-0541629EBE8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 E. Hutchinson (1903–1991) coined the famous term 'paradox of the plankton,' which asks why well-mixed pelagic environments of lakes or oceans maintain a large number of phytoplankton species (tens or hundreds), even though the component species largely require the same resources.</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B5ED2FFA-E69A-4A18-956E-0541629EBE82}" type="slidenum">
              <a:rPr lang="en-US" altLang="en-US" smtClean="0"/>
              <a:pPr>
                <a:defRPr/>
              </a:pPr>
              <a:t>1</a:t>
            </a:fld>
            <a:endParaRPr lang="en-US" altLang="en-US" dirty="0"/>
          </a:p>
        </p:txBody>
      </p:sp>
    </p:spTree>
    <p:extLst>
      <p:ext uri="{BB962C8B-B14F-4D97-AF65-F5344CB8AC3E}">
        <p14:creationId xmlns:p14="http://schemas.microsoft.com/office/powerpoint/2010/main" val="290270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262EA59-6423-4CDC-AA9C-2CB3D75488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CE8C9F-9ABD-4FB4-92A4-3F698DBDCC39}" type="slidenum">
              <a:rPr lang="en-US" altLang="en-US"/>
              <a:pPr>
                <a:spcBef>
                  <a:spcPct val="0"/>
                </a:spcBef>
              </a:pPr>
              <a:t>15</a:t>
            </a:fld>
            <a:endParaRPr lang="en-US" altLang="en-US" dirty="0"/>
          </a:p>
        </p:txBody>
      </p:sp>
      <p:sp>
        <p:nvSpPr>
          <p:cNvPr id="29699" name="Rectangle 2">
            <a:extLst>
              <a:ext uri="{FF2B5EF4-FFF2-40B4-BE49-F238E27FC236}">
                <a16:creationId xmlns:a16="http://schemas.microsoft.com/office/drawing/2014/main" id="{94BFFE89-9A50-4F53-803E-8FB7D791B56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D593587-1539-471E-9746-1CC008EEB1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206301E-992F-3380-C74F-C59B97CB0052}"/>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A7805C7-EFDB-4DCA-C678-4AE9EDBD1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9A31E9A-3803-3569-322B-04DFD368E1F8}"/>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B7A22D56-3193-1363-66A7-B23734EA8F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1748" name="Slide Number Placeholder 3">
            <a:extLst>
              <a:ext uri="{FF2B5EF4-FFF2-40B4-BE49-F238E27FC236}">
                <a16:creationId xmlns:a16="http://schemas.microsoft.com/office/drawing/2014/main" id="{D09B2F50-15FE-64A9-E3B8-2A34679F99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a:solidFill>
                  <a:schemeClr val="tx1"/>
                </a:solidFill>
                <a:latin typeface="Arial" panose="020B0604020202020204" pitchFamily="34" charset="0"/>
              </a:defRPr>
            </a:lvl1pPr>
            <a:lvl2pPr marL="742950" indent="-285750" defTabSz="923925">
              <a:defRPr sz="4000">
                <a:solidFill>
                  <a:schemeClr val="tx1"/>
                </a:solidFill>
                <a:latin typeface="Arial" panose="020B0604020202020204" pitchFamily="34" charset="0"/>
              </a:defRPr>
            </a:lvl2pPr>
            <a:lvl3pPr marL="1143000" indent="-228600" defTabSz="923925">
              <a:defRPr sz="4000">
                <a:solidFill>
                  <a:schemeClr val="tx1"/>
                </a:solidFill>
                <a:latin typeface="Arial" panose="020B0604020202020204" pitchFamily="34" charset="0"/>
              </a:defRPr>
            </a:lvl3pPr>
            <a:lvl4pPr marL="1600200" indent="-228600" defTabSz="923925">
              <a:defRPr sz="4000">
                <a:solidFill>
                  <a:schemeClr val="tx1"/>
                </a:solidFill>
                <a:latin typeface="Arial" panose="020B0604020202020204" pitchFamily="34" charset="0"/>
              </a:defRPr>
            </a:lvl4pPr>
            <a:lvl5pPr marL="2057400" indent="-228600" defTabSz="923925">
              <a:defRPr sz="40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4000">
                <a:solidFill>
                  <a:schemeClr val="tx1"/>
                </a:solidFill>
                <a:latin typeface="Arial" panose="020B0604020202020204" pitchFamily="34" charset="0"/>
              </a:defRPr>
            </a:lvl9pPr>
          </a:lstStyle>
          <a:p>
            <a:fld id="{37881765-EB8D-4DDC-8F67-BADA33D42FE4}" type="slidenum">
              <a:rPr lang="en-US" altLang="en-US" sz="1200"/>
              <a:pPr/>
              <a:t>17</a:t>
            </a:fld>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2E3362C-E34F-FF78-7131-A529E73C2DF0}"/>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E866CA7D-8D23-E71A-0CF4-0D8C321404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mislabelling of patch size effects as fragmentation effects has caused a critical error in the transfer of science to policy. To “fragment” means “to break apart”; it does not mean “to shrink”. </a:t>
            </a:r>
          </a:p>
          <a:p>
            <a:endParaRPr lang="en-US" altLang="en-US" dirty="0">
              <a:latin typeface="Arial" panose="020B0604020202020204" pitchFamily="34" charset="0"/>
            </a:endParaRPr>
          </a:p>
          <a:p>
            <a:r>
              <a:rPr lang="en-US" altLang="en-US" dirty="0">
                <a:latin typeface="Arial" panose="020B0604020202020204" pitchFamily="34" charset="0"/>
              </a:rPr>
              <a:t>The assumption that small bits of habitat have little value for conservation does a disservice to conservation, especially in the places where natural habitats are already scarce.</a:t>
            </a:r>
          </a:p>
          <a:p>
            <a:endParaRPr lang="en-US" altLang="en-US"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65B13BD7-A01E-5BA8-A88D-951F872C9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a:solidFill>
                  <a:schemeClr val="tx1"/>
                </a:solidFill>
                <a:latin typeface="Arial" panose="020B0604020202020204" pitchFamily="34" charset="0"/>
              </a:defRPr>
            </a:lvl1pPr>
            <a:lvl2pPr marL="742950" indent="-285750" defTabSz="923925">
              <a:defRPr sz="4000">
                <a:solidFill>
                  <a:schemeClr val="tx1"/>
                </a:solidFill>
                <a:latin typeface="Arial" panose="020B0604020202020204" pitchFamily="34" charset="0"/>
              </a:defRPr>
            </a:lvl2pPr>
            <a:lvl3pPr marL="1143000" indent="-228600" defTabSz="923925">
              <a:defRPr sz="4000">
                <a:solidFill>
                  <a:schemeClr val="tx1"/>
                </a:solidFill>
                <a:latin typeface="Arial" panose="020B0604020202020204" pitchFamily="34" charset="0"/>
              </a:defRPr>
            </a:lvl3pPr>
            <a:lvl4pPr marL="1600200" indent="-228600" defTabSz="923925">
              <a:defRPr sz="4000">
                <a:solidFill>
                  <a:schemeClr val="tx1"/>
                </a:solidFill>
                <a:latin typeface="Arial" panose="020B0604020202020204" pitchFamily="34" charset="0"/>
              </a:defRPr>
            </a:lvl4pPr>
            <a:lvl5pPr marL="2057400" indent="-228600" defTabSz="923925">
              <a:defRPr sz="40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4000">
                <a:solidFill>
                  <a:schemeClr val="tx1"/>
                </a:solidFill>
                <a:latin typeface="Arial" panose="020B0604020202020204" pitchFamily="34" charset="0"/>
              </a:defRPr>
            </a:lvl9pPr>
          </a:lstStyle>
          <a:p>
            <a:fld id="{ED80EACC-3A94-49A3-8582-9015C6B7409C}" type="slidenum">
              <a:rPr lang="en-US" altLang="en-US" sz="1200" smtClean="0"/>
              <a:pPr/>
              <a:t>19</a:t>
            </a:fld>
            <a:endParaRPr lang="en-US"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Riva, F., &amp; Fahrig, L. (2023). Landscape‐scale habitat fragmentation is positively related to biodiversity, despite patch‐scale ecosystem decay. </a:t>
            </a:r>
            <a:r>
              <a:rPr lang="en-US" i="1" dirty="0"/>
              <a:t>Ecology Letters</a:t>
            </a:r>
            <a:r>
              <a:rPr lang="en-US" dirty="0"/>
              <a:t>, </a:t>
            </a:r>
            <a:r>
              <a:rPr lang="en-US" i="1" dirty="0"/>
              <a:t>26</a:t>
            </a:r>
            <a:r>
              <a:rPr lang="en-US" dirty="0"/>
              <a:t>(2), 268-277.</a:t>
            </a:r>
            <a:br>
              <a:rPr lang="en-US" dirty="0"/>
            </a:br>
            <a:br>
              <a:rPr lang="en-US" dirty="0"/>
            </a:br>
            <a:r>
              <a:rPr lang="en-US" dirty="0"/>
              <a:t>Riva, F., &amp; Fahrig, L. (2022). The disproportionately high value of small patches for biodiversity conservation. Conserv. Lett. 12881, e12881.</a:t>
            </a:r>
            <a:br>
              <a:rPr lang="en-US" dirty="0"/>
            </a:br>
            <a:br>
              <a:rPr lang="en-US" dirty="0"/>
            </a:br>
            <a:r>
              <a:rPr lang="en-US" sz="1200" b="0" i="0" u="none" strike="noStrike" baseline="0" dirty="0">
                <a:latin typeface="STIXTwoText"/>
              </a:rPr>
              <a:t>Small habitat patches have been historically neglected in conservation, primarily because extinction risk is higher in small patches. Nevertheless, sets of small patches usually harbor more species than one or a few larger patches of equal total area. Resolving this inconsistency is key to policy and practice in biodiversity conservation. Our analysis of 32 datasets (603 patches and 2290 taxa) provides</a:t>
            </a:r>
          </a:p>
          <a:p>
            <a:pPr algn="l"/>
            <a:r>
              <a:rPr lang="en-US" sz="1200" b="0" i="0" u="none" strike="noStrike" baseline="0" dirty="0">
                <a:latin typeface="STIXTwoText"/>
              </a:rPr>
              <a:t>two novel lines of evidence confirming that small patches have disproportionately high value for biodiversity. First, sets of small patches harbor more species than large patches even when considering only species of conservation concern. Second, sets of small patches harbor more species than large patches even when the small patches are very small compared to the large patches. Therefore, higher extinction risk in small than large patches does not decrease the cumulative value of small patches for biodiversity. We contend that acknowledging the conservation value of small patches, even very small patches, will be a necessary step for stemming biodiversity loss in the Anthropocene.</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B5ED2FFA-E69A-4A18-956E-0541629EBE82}" type="slidenum">
              <a:rPr lang="en-US" altLang="en-US" smtClean="0"/>
              <a:pPr>
                <a:defRPr/>
              </a:pPr>
              <a:t>21</a:t>
            </a:fld>
            <a:endParaRPr lang="en-US" altLang="en-US" dirty="0"/>
          </a:p>
        </p:txBody>
      </p:sp>
    </p:spTree>
    <p:extLst>
      <p:ext uri="{BB962C8B-B14F-4D97-AF65-F5344CB8AC3E}">
        <p14:creationId xmlns:p14="http://schemas.microsoft.com/office/powerpoint/2010/main" val="339127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8.00  - 10,000 km x 10,000 km</a:t>
            </a:r>
          </a:p>
          <a:p>
            <a:r>
              <a:rPr lang="en-US" altLang="en-US" dirty="0"/>
              <a:t>1.00 – 10 km x 10 km</a:t>
            </a:r>
          </a:p>
          <a:p>
            <a:endParaRPr lang="en-US" altLang="en-US" dirty="0"/>
          </a:p>
          <a:p>
            <a:r>
              <a:rPr lang="en-US" altLang="en-US" dirty="0"/>
              <a:t>Scale dependence of the correlation between human population presence and vertebrate and plant species richness</a:t>
            </a:r>
          </a:p>
          <a:p>
            <a:endParaRPr lang="en-US" altLang="en-US" dirty="0"/>
          </a:p>
          <a:p>
            <a:r>
              <a:rPr lang="en-US" altLang="en-US" dirty="0"/>
              <a:t>Human presence is generally negatively related to species richness locally, but the relationship is positive at coarse scales. The correlation turns from positive to negative below a study grain of approx.1 km and below a study extent of approx. 10 000 sq km. The broad-scale positive correlation between human presence and species richness suggests that people have preferentially settled and generally flourished in areas of high biodiversity and/or have contributed to it with species introductions and habitat diversification. The scale dependency of the correlation between people and biodiversity's presence emphasizes the importance of the preservation of green areas in densely populated regions.</a:t>
            </a:r>
          </a:p>
          <a:p>
            <a:endParaRPr lang="en-US" altLang="en-US" dirty="0"/>
          </a:p>
          <a:p>
            <a:pPr algn="l"/>
            <a:r>
              <a:rPr lang="en-US" sz="1800" b="0" i="0" u="none" strike="noStrike" baseline="0" dirty="0">
                <a:latin typeface="CharisSIL"/>
              </a:rPr>
              <a:t>Fahrig (2017) recently argued that the evidence base for these beliefs, recommendations, and actions is not as strong as many think, largely due to the confounding effects of scale, habitat amount, and fragmentation. In a separate essay, Fahrig (2018) described the history of research that led to the current understanding (or misunderstanding) regarding the effects of fragmentation on biodiversity. Processes that occur at local patch scales—the scale of the vast majority of fragmentation studies—may not be the dominant processes that affect biodiversity</a:t>
            </a:r>
          </a:p>
          <a:p>
            <a:pPr algn="l"/>
            <a:r>
              <a:rPr lang="en-US" sz="1800" b="0" i="0" u="none" strike="noStrike" baseline="0" dirty="0">
                <a:latin typeface="CharisSIL"/>
              </a:rPr>
              <a:t>at larger landscape scales. Moreover, in practice, landscapes with more fragmentation tend to also have less habitat, making it difficult to separate the effects of fragmentation and habitat loss.</a:t>
            </a:r>
          </a:p>
          <a:p>
            <a:pPr algn="l"/>
            <a:endParaRPr lang="en-US" altLang="en-US" sz="1800" b="0" i="0" u="none" strike="noStrike" baseline="0" dirty="0">
              <a:latin typeface="CharisSIL"/>
            </a:endParaRPr>
          </a:p>
          <a:p>
            <a:pPr algn="l"/>
            <a:r>
              <a:rPr lang="en-US" sz="1800" b="0" i="0" u="none" strike="noStrike" baseline="0" dirty="0">
                <a:latin typeface="CharisSIL"/>
              </a:rPr>
              <a:t>Fahrig (2017) uses “positive” to refer to statistical relationships</a:t>
            </a:r>
          </a:p>
          <a:p>
            <a:pPr algn="l"/>
            <a:r>
              <a:rPr lang="en-US" sz="1800" b="0" i="0" u="none" strike="noStrike" baseline="0" dirty="0">
                <a:latin typeface="CharisSIL"/>
              </a:rPr>
              <a:t>between fragmentation and a variety of response variables.</a:t>
            </a:r>
          </a:p>
          <a:p>
            <a:pPr algn="l"/>
            <a:r>
              <a:rPr lang="en-US" sz="1800" b="0" i="0" u="none" strike="noStrike" baseline="0" dirty="0">
                <a:latin typeface="CharisSIL"/>
              </a:rPr>
              <a:t>However, it is not always clear whether that positive relationship is</a:t>
            </a:r>
          </a:p>
          <a:p>
            <a:pPr algn="l"/>
            <a:r>
              <a:rPr lang="en-US" sz="1800" b="0" i="0" u="none" strike="noStrike" baseline="0" dirty="0">
                <a:latin typeface="CharisSIL"/>
              </a:rPr>
              <a:t>“good” for conservation goals. For example, positive relationships between</a:t>
            </a:r>
          </a:p>
          <a:p>
            <a:pPr algn="l"/>
            <a:r>
              <a:rPr lang="en-US" sz="1800" b="0" i="0" u="none" strike="noStrike" baseline="0" dirty="0">
                <a:latin typeface="CharisSIL"/>
              </a:rPr>
              <a:t>fragmentation and species richness may reflect increasing occurrences</a:t>
            </a:r>
          </a:p>
          <a:p>
            <a:pPr algn="l"/>
            <a:r>
              <a:rPr lang="en-US" sz="1800" b="0" i="0" u="none" strike="noStrike" baseline="0" dirty="0">
                <a:latin typeface="CharisSIL"/>
              </a:rPr>
              <a:t>of species that are undesirable from a conservation perspective</a:t>
            </a:r>
          </a:p>
          <a:p>
            <a:pPr algn="l"/>
            <a:r>
              <a:rPr lang="en-US" sz="1800" b="0" i="0" u="none" strike="noStrike" baseline="0" dirty="0">
                <a:latin typeface="CharisSIL"/>
              </a:rPr>
              <a:t>(e.g. nonnative or invasive species) and mask declines in species of</a:t>
            </a:r>
          </a:p>
          <a:p>
            <a:pPr algn="l"/>
            <a:r>
              <a:rPr lang="en-US" sz="1800" b="0" i="0" u="none" strike="noStrike" baseline="0" dirty="0">
                <a:latin typeface="CharisSIL"/>
              </a:rPr>
              <a:t>conservation concern. F</a:t>
            </a:r>
            <a:endParaRPr lang="en-US" alt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2"/>
                </a:solidFill>
                <a:latin typeface="Arial" panose="020B0604020202020204" pitchFamily="34" charset="0"/>
              </a:defRPr>
            </a:lvl1pPr>
            <a:lvl2pPr marL="770662" indent="-296408">
              <a:defRPr sz="2900">
                <a:solidFill>
                  <a:schemeClr val="tx2"/>
                </a:solidFill>
                <a:latin typeface="Arial" panose="020B0604020202020204" pitchFamily="34" charset="0"/>
              </a:defRPr>
            </a:lvl2pPr>
            <a:lvl3pPr marL="1185634" indent="-237127">
              <a:defRPr sz="2900">
                <a:solidFill>
                  <a:schemeClr val="tx2"/>
                </a:solidFill>
                <a:latin typeface="Arial" panose="020B0604020202020204" pitchFamily="34" charset="0"/>
              </a:defRPr>
            </a:lvl3pPr>
            <a:lvl4pPr marL="1659887" indent="-237127">
              <a:defRPr sz="2900">
                <a:solidFill>
                  <a:schemeClr val="tx2"/>
                </a:solidFill>
                <a:latin typeface="Arial" panose="020B0604020202020204" pitchFamily="34" charset="0"/>
              </a:defRPr>
            </a:lvl4pPr>
            <a:lvl5pPr marL="2134141" indent="-237127">
              <a:defRPr sz="2900">
                <a:solidFill>
                  <a:schemeClr val="tx2"/>
                </a:solidFill>
                <a:latin typeface="Arial" panose="020B0604020202020204" pitchFamily="34" charset="0"/>
              </a:defRPr>
            </a:lvl5pPr>
            <a:lvl6pPr marL="2608395" indent="-237127" eaLnBrk="0" fontAlgn="base" hangingPunct="0">
              <a:spcBef>
                <a:spcPct val="0"/>
              </a:spcBef>
              <a:spcAft>
                <a:spcPct val="0"/>
              </a:spcAft>
              <a:defRPr sz="2900">
                <a:solidFill>
                  <a:schemeClr val="tx2"/>
                </a:solidFill>
                <a:latin typeface="Arial" panose="020B0604020202020204" pitchFamily="34" charset="0"/>
              </a:defRPr>
            </a:lvl6pPr>
            <a:lvl7pPr marL="3082648" indent="-237127" eaLnBrk="0" fontAlgn="base" hangingPunct="0">
              <a:spcBef>
                <a:spcPct val="0"/>
              </a:spcBef>
              <a:spcAft>
                <a:spcPct val="0"/>
              </a:spcAft>
              <a:defRPr sz="2900">
                <a:solidFill>
                  <a:schemeClr val="tx2"/>
                </a:solidFill>
                <a:latin typeface="Arial" panose="020B0604020202020204" pitchFamily="34" charset="0"/>
              </a:defRPr>
            </a:lvl7pPr>
            <a:lvl8pPr marL="3556902" indent="-237127" eaLnBrk="0" fontAlgn="base" hangingPunct="0">
              <a:spcBef>
                <a:spcPct val="0"/>
              </a:spcBef>
              <a:spcAft>
                <a:spcPct val="0"/>
              </a:spcAft>
              <a:defRPr sz="2900">
                <a:solidFill>
                  <a:schemeClr val="tx2"/>
                </a:solidFill>
                <a:latin typeface="Arial" panose="020B0604020202020204" pitchFamily="34" charset="0"/>
              </a:defRPr>
            </a:lvl8pPr>
            <a:lvl9pPr marL="4031155" indent="-237127" eaLnBrk="0" fontAlgn="base" hangingPunct="0">
              <a:spcBef>
                <a:spcPct val="0"/>
              </a:spcBef>
              <a:spcAft>
                <a:spcPct val="0"/>
              </a:spcAft>
              <a:defRPr sz="2900">
                <a:solidFill>
                  <a:schemeClr val="tx2"/>
                </a:solidFill>
                <a:latin typeface="Arial" panose="020B0604020202020204" pitchFamily="34" charset="0"/>
              </a:defRPr>
            </a:lvl9pPr>
          </a:lstStyle>
          <a:p>
            <a:fld id="{EC000B7D-D5E4-4183-B70E-33893DCEF169}" type="slidenum">
              <a:rPr lang="en-US" altLang="en-US" sz="1200">
                <a:solidFill>
                  <a:schemeClr val="tx1"/>
                </a:solidFill>
                <a:latin typeface="Times New Roman" panose="02020603050405020304" pitchFamily="18" charset="0"/>
              </a:rPr>
              <a:pPr/>
              <a:t>22</a:t>
            </a:fld>
            <a:endParaRPr lang="en-US" alt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3286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6DB7516-A961-4791-DF7B-83E6E4C18C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CCD5ED-56BF-4B41-B242-8260CDA89AB6}" type="slidenum">
              <a:rPr lang="en-US" altLang="en-US"/>
              <a:pPr>
                <a:spcBef>
                  <a:spcPct val="0"/>
                </a:spcBef>
              </a:pPr>
              <a:t>24</a:t>
            </a:fld>
            <a:endParaRPr lang="en-US" altLang="en-US" dirty="0"/>
          </a:p>
        </p:txBody>
      </p:sp>
      <p:sp>
        <p:nvSpPr>
          <p:cNvPr id="34819" name="Rectangle 2">
            <a:extLst>
              <a:ext uri="{FF2B5EF4-FFF2-40B4-BE49-F238E27FC236}">
                <a16:creationId xmlns:a16="http://schemas.microsoft.com/office/drawing/2014/main" id="{4332A6AA-753F-55F8-2238-A74210C5865C}"/>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27ADDCB-5D47-85CB-1F80-938437D6AA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1C1784C-512A-4ACF-59F5-75979BC5C6B5}"/>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7A691FD8-591C-3B26-4332-D479A0C8D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5CA34149-C7C7-5E6B-13FB-D5B7AAB452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a:solidFill>
                  <a:schemeClr val="tx1"/>
                </a:solidFill>
                <a:latin typeface="Arial" panose="020B0604020202020204" pitchFamily="34" charset="0"/>
              </a:defRPr>
            </a:lvl1pPr>
            <a:lvl2pPr marL="742950" indent="-285750" defTabSz="923925">
              <a:defRPr sz="4000">
                <a:solidFill>
                  <a:schemeClr val="tx1"/>
                </a:solidFill>
                <a:latin typeface="Arial" panose="020B0604020202020204" pitchFamily="34" charset="0"/>
              </a:defRPr>
            </a:lvl2pPr>
            <a:lvl3pPr marL="1143000" indent="-228600" defTabSz="923925">
              <a:defRPr sz="4000">
                <a:solidFill>
                  <a:schemeClr val="tx1"/>
                </a:solidFill>
                <a:latin typeface="Arial" panose="020B0604020202020204" pitchFamily="34" charset="0"/>
              </a:defRPr>
            </a:lvl3pPr>
            <a:lvl4pPr marL="1600200" indent="-228600" defTabSz="923925">
              <a:defRPr sz="4000">
                <a:solidFill>
                  <a:schemeClr val="tx1"/>
                </a:solidFill>
                <a:latin typeface="Arial" panose="020B0604020202020204" pitchFamily="34" charset="0"/>
              </a:defRPr>
            </a:lvl4pPr>
            <a:lvl5pPr marL="2057400" indent="-228600" defTabSz="923925">
              <a:defRPr sz="40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4000">
                <a:solidFill>
                  <a:schemeClr val="tx1"/>
                </a:solidFill>
                <a:latin typeface="Arial" panose="020B0604020202020204" pitchFamily="34" charset="0"/>
              </a:defRPr>
            </a:lvl9pPr>
          </a:lstStyle>
          <a:p>
            <a:fld id="{F69CED7C-DD02-4F94-B3A4-0E48C23E3B87}" type="slidenum">
              <a:rPr lang="en-US" altLang="en-US" sz="1200"/>
              <a:pPr/>
              <a:t>25</a:t>
            </a:fld>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0838F9E-424B-77EE-14C6-F143E1FC44A7}"/>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60A5CAEB-5021-0F7E-05F0-76BB7D1FCF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63099859-F34E-3C57-EB30-6788B0397A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B4A445-C6D2-4272-8083-EF51E62CC73F}" type="slidenum">
              <a:rPr lang="en-US" altLang="en-US"/>
              <a:pPr>
                <a:spcBef>
                  <a:spcPct val="0"/>
                </a:spcBef>
              </a:pPr>
              <a:t>27</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35499AB-AD72-35CC-725D-1EDAD6F4E1BD}"/>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BD7C540C-8073-6362-AD97-51F5E74E45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43421D1D-7DCA-BE74-86A4-EBAAAAE296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B46FA-FF73-4953-9A4C-070DB7C2DFCC}" type="slidenum">
              <a:rPr lang="en-US" altLang="en-US"/>
              <a:pPr>
                <a:spcBef>
                  <a:spcPct val="0"/>
                </a:spcBef>
              </a:pPr>
              <a:t>28</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82966A2-1325-2026-5A6E-F6EEE106A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03A32C-FD07-4130-A2D8-65449A4D163A}" type="slidenum">
              <a:rPr lang="en-US" altLang="en-US" smtClean="0"/>
              <a:pPr>
                <a:spcBef>
                  <a:spcPct val="0"/>
                </a:spcBef>
              </a:pPr>
              <a:t>3</a:t>
            </a:fld>
            <a:endParaRPr lang="en-US" altLang="en-US" dirty="0"/>
          </a:p>
        </p:txBody>
      </p:sp>
      <p:sp>
        <p:nvSpPr>
          <p:cNvPr id="105475" name="Rectangle 2">
            <a:extLst>
              <a:ext uri="{FF2B5EF4-FFF2-40B4-BE49-F238E27FC236}">
                <a16:creationId xmlns:a16="http://schemas.microsoft.com/office/drawing/2014/main" id="{F2B8BBBD-BF57-4058-660D-0E8F36A55205}"/>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35BBD714-8D28-7A1E-728E-C0F9663E42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ED2FFA-E69A-4A18-956E-0541629EBE82}" type="slidenum">
              <a:rPr lang="en-US" altLang="en-US" smtClean="0"/>
              <a:pPr>
                <a:defRPr/>
              </a:pPr>
              <a:t>29</a:t>
            </a:fld>
            <a:endParaRPr lang="en-US" altLang="en-US" dirty="0"/>
          </a:p>
        </p:txBody>
      </p:sp>
    </p:spTree>
    <p:extLst>
      <p:ext uri="{BB962C8B-B14F-4D97-AF65-F5344CB8AC3E}">
        <p14:creationId xmlns:p14="http://schemas.microsoft.com/office/powerpoint/2010/main" val="181194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A441D29-8EC3-F62A-FD5A-B2545A46503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A4D20DE-1639-DAA7-D77F-A6BA78F0BC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FB33185E-0A19-0B72-9038-0AD29EB562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672803-E95A-498F-8E2F-B03237A53413}" type="slidenum">
              <a:rPr lang="en-US" altLang="en-US"/>
              <a:pPr>
                <a:spcBef>
                  <a:spcPct val="0"/>
                </a:spcBef>
              </a:pPr>
              <a:t>31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A3A619B-D08D-28BA-3FC0-659275494098}"/>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821E4868-5F06-ED61-F8D8-643D35D7C4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Many of the early ecologists saw high diversity as stable, not just Ehrlich and Ehrlich. Elton, Odum, and MacArthur also link high diversity to overall stability in ecosystem function. </a:t>
            </a:r>
          </a:p>
        </p:txBody>
      </p:sp>
      <p:sp>
        <p:nvSpPr>
          <p:cNvPr id="48132" name="Slide Number Placeholder 3">
            <a:extLst>
              <a:ext uri="{FF2B5EF4-FFF2-40B4-BE49-F238E27FC236}">
                <a16:creationId xmlns:a16="http://schemas.microsoft.com/office/drawing/2014/main" id="{20D7769A-3173-E5D4-1A80-F03D8DF3E3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a:solidFill>
                  <a:schemeClr val="tx1"/>
                </a:solidFill>
                <a:latin typeface="Arial" panose="020B0604020202020204" pitchFamily="34" charset="0"/>
              </a:defRPr>
            </a:lvl1pPr>
            <a:lvl2pPr marL="742950" indent="-285750" defTabSz="923925">
              <a:defRPr sz="4000">
                <a:solidFill>
                  <a:schemeClr val="tx1"/>
                </a:solidFill>
                <a:latin typeface="Arial" panose="020B0604020202020204" pitchFamily="34" charset="0"/>
              </a:defRPr>
            </a:lvl2pPr>
            <a:lvl3pPr marL="1143000" indent="-228600" defTabSz="923925">
              <a:defRPr sz="4000">
                <a:solidFill>
                  <a:schemeClr val="tx1"/>
                </a:solidFill>
                <a:latin typeface="Arial" panose="020B0604020202020204" pitchFamily="34" charset="0"/>
              </a:defRPr>
            </a:lvl3pPr>
            <a:lvl4pPr marL="1600200" indent="-228600" defTabSz="923925">
              <a:defRPr sz="4000">
                <a:solidFill>
                  <a:schemeClr val="tx1"/>
                </a:solidFill>
                <a:latin typeface="Arial" panose="020B0604020202020204" pitchFamily="34" charset="0"/>
              </a:defRPr>
            </a:lvl4pPr>
            <a:lvl5pPr marL="2057400" indent="-228600" defTabSz="923925">
              <a:defRPr sz="40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4000">
                <a:solidFill>
                  <a:schemeClr val="tx1"/>
                </a:solidFill>
                <a:latin typeface="Arial" panose="020B0604020202020204" pitchFamily="34" charset="0"/>
              </a:defRPr>
            </a:lvl9pPr>
          </a:lstStyle>
          <a:p>
            <a:fld id="{BA37C122-5970-4704-B46B-EBEBB47C54EB}" type="slidenum">
              <a:rPr lang="en-US" altLang="en-US" sz="1200"/>
              <a:pPr/>
              <a:t>32</a:t>
            </a:fld>
            <a:endParaRPr lang="en-US"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4C6C12F-0C1B-CF04-049F-D868B37209E2}"/>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D52EDF5E-3EA9-1B44-FE02-F94C43D978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Cedar Creek, MN</a:t>
            </a:r>
          </a:p>
        </p:txBody>
      </p:sp>
      <p:sp>
        <p:nvSpPr>
          <p:cNvPr id="50180" name="Slide Number Placeholder 3">
            <a:extLst>
              <a:ext uri="{FF2B5EF4-FFF2-40B4-BE49-F238E27FC236}">
                <a16:creationId xmlns:a16="http://schemas.microsoft.com/office/drawing/2014/main" id="{2EEF7D81-AB44-C1EA-79E4-CB1E5D0B58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a:solidFill>
                  <a:schemeClr val="tx1"/>
                </a:solidFill>
                <a:latin typeface="Arial" panose="020B0604020202020204" pitchFamily="34" charset="0"/>
              </a:defRPr>
            </a:lvl1pPr>
            <a:lvl2pPr marL="742950" indent="-285750" defTabSz="923925">
              <a:defRPr sz="4000">
                <a:solidFill>
                  <a:schemeClr val="tx1"/>
                </a:solidFill>
                <a:latin typeface="Arial" panose="020B0604020202020204" pitchFamily="34" charset="0"/>
              </a:defRPr>
            </a:lvl2pPr>
            <a:lvl3pPr marL="1143000" indent="-228600" defTabSz="923925">
              <a:defRPr sz="4000">
                <a:solidFill>
                  <a:schemeClr val="tx1"/>
                </a:solidFill>
                <a:latin typeface="Arial" panose="020B0604020202020204" pitchFamily="34" charset="0"/>
              </a:defRPr>
            </a:lvl3pPr>
            <a:lvl4pPr marL="1600200" indent="-228600" defTabSz="923925">
              <a:defRPr sz="4000">
                <a:solidFill>
                  <a:schemeClr val="tx1"/>
                </a:solidFill>
                <a:latin typeface="Arial" panose="020B0604020202020204" pitchFamily="34" charset="0"/>
              </a:defRPr>
            </a:lvl4pPr>
            <a:lvl5pPr marL="2057400" indent="-228600" defTabSz="923925">
              <a:defRPr sz="40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4000">
                <a:solidFill>
                  <a:schemeClr val="tx1"/>
                </a:solidFill>
                <a:latin typeface="Arial" panose="020B0604020202020204" pitchFamily="34" charset="0"/>
              </a:defRPr>
            </a:lvl9pPr>
          </a:lstStyle>
          <a:p>
            <a:fld id="{FE9A8F9F-98D3-452A-9393-7B8A94D65969}" type="slidenum">
              <a:rPr lang="en-US" altLang="en-US" sz="1200"/>
              <a:pPr/>
              <a:t>34</a:t>
            </a:fld>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Tilman (1996): Biodiversity stabilizes community and ecosystem processes, but not population processes.</a:t>
            </a:r>
          </a:p>
        </p:txBody>
      </p:sp>
      <p:sp>
        <p:nvSpPr>
          <p:cNvPr id="4" name="Slide Number Placeholder 3"/>
          <p:cNvSpPr>
            <a:spLocks noGrp="1"/>
          </p:cNvSpPr>
          <p:nvPr>
            <p:ph type="sldNum" sz="quarter" idx="5"/>
          </p:nvPr>
        </p:nvSpPr>
        <p:spPr/>
        <p:txBody>
          <a:bodyPr/>
          <a:lstStyle/>
          <a:p>
            <a:pPr>
              <a:defRPr/>
            </a:pPr>
            <a:fld id="{B5ED2FFA-E69A-4A18-956E-0541629EBE82}" type="slidenum">
              <a:rPr lang="en-US" altLang="en-US" smtClean="0"/>
              <a:pPr>
                <a:defRPr/>
              </a:pPr>
              <a:t>35</a:t>
            </a:fld>
            <a:endParaRPr lang="en-US" altLang="en-US" dirty="0"/>
          </a:p>
        </p:txBody>
      </p:sp>
    </p:spTree>
    <p:extLst>
      <p:ext uri="{BB962C8B-B14F-4D97-AF65-F5344CB8AC3E}">
        <p14:creationId xmlns:p14="http://schemas.microsoft.com/office/powerpoint/2010/main" val="2372133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diversity is a way of solving problems, a way of providing avenues for a particular configuration of environment and species to come up with an organization and set of feedbacks that will confer engineering and ecological resilience.  Discontinuity theory predicts regions or boundaries between spatial and temporal assemblages of organisms that are high in novelty. These regions are where solutions are generated. They may begin with high or even idiosyncratic diversity, but subsequent autocatalytic processes may reduce the number of species apparent. High population turnover can lead to ecosystem stability, but one established, population turnover may decrease. </a:t>
            </a:r>
            <a:br>
              <a:rPr lang="en-US" dirty="0"/>
            </a:br>
            <a:br>
              <a:rPr lang="en-US" dirty="0"/>
            </a:br>
            <a:r>
              <a:rPr lang="en-US" dirty="0"/>
              <a:t>Savage et al 2000 also look at this discontinuity from the perspective of intermediate frequencies of disturbance. </a:t>
            </a:r>
          </a:p>
        </p:txBody>
      </p:sp>
      <p:sp>
        <p:nvSpPr>
          <p:cNvPr id="4" name="Slide Number Placeholder 3"/>
          <p:cNvSpPr>
            <a:spLocks noGrp="1"/>
          </p:cNvSpPr>
          <p:nvPr>
            <p:ph type="sldNum" sz="quarter" idx="5"/>
          </p:nvPr>
        </p:nvSpPr>
        <p:spPr/>
        <p:txBody>
          <a:bodyPr/>
          <a:lstStyle/>
          <a:p>
            <a:pPr>
              <a:defRPr/>
            </a:pPr>
            <a:fld id="{B5ED2FFA-E69A-4A18-956E-0541629EBE82}" type="slidenum">
              <a:rPr lang="en-US" altLang="en-US" smtClean="0"/>
              <a:pPr>
                <a:defRPr/>
              </a:pPr>
              <a:t>36</a:t>
            </a:fld>
            <a:endParaRPr lang="en-US" altLang="en-US" dirty="0"/>
          </a:p>
        </p:txBody>
      </p:sp>
    </p:spTree>
    <p:extLst>
      <p:ext uri="{BB962C8B-B14F-4D97-AF65-F5344CB8AC3E}">
        <p14:creationId xmlns:p14="http://schemas.microsoft.com/office/powerpoint/2010/main" val="1800588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B5F72E0-C719-34B1-3A50-20E93EB4D7F6}"/>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CDDFC6CB-57EC-F491-7F96-9A4A04FE5F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Salt marsh</a:t>
            </a:r>
          </a:p>
        </p:txBody>
      </p:sp>
      <p:sp>
        <p:nvSpPr>
          <p:cNvPr id="54276" name="Slide Number Placeholder 3">
            <a:extLst>
              <a:ext uri="{FF2B5EF4-FFF2-40B4-BE49-F238E27FC236}">
                <a16:creationId xmlns:a16="http://schemas.microsoft.com/office/drawing/2014/main" id="{655604EF-DF05-0DDF-C424-DBED983B9E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a:solidFill>
                  <a:schemeClr val="tx1"/>
                </a:solidFill>
                <a:latin typeface="Arial" panose="020B0604020202020204" pitchFamily="34" charset="0"/>
              </a:defRPr>
            </a:lvl1pPr>
            <a:lvl2pPr marL="742950" indent="-285750" defTabSz="923925">
              <a:defRPr sz="4000">
                <a:solidFill>
                  <a:schemeClr val="tx1"/>
                </a:solidFill>
                <a:latin typeface="Arial" panose="020B0604020202020204" pitchFamily="34" charset="0"/>
              </a:defRPr>
            </a:lvl2pPr>
            <a:lvl3pPr marL="1143000" indent="-228600" defTabSz="923925">
              <a:defRPr sz="4000">
                <a:solidFill>
                  <a:schemeClr val="tx1"/>
                </a:solidFill>
                <a:latin typeface="Arial" panose="020B0604020202020204" pitchFamily="34" charset="0"/>
              </a:defRPr>
            </a:lvl3pPr>
            <a:lvl4pPr marL="1600200" indent="-228600" defTabSz="923925">
              <a:defRPr sz="4000">
                <a:solidFill>
                  <a:schemeClr val="tx1"/>
                </a:solidFill>
                <a:latin typeface="Arial" panose="020B0604020202020204" pitchFamily="34" charset="0"/>
              </a:defRPr>
            </a:lvl4pPr>
            <a:lvl5pPr marL="2057400" indent="-228600" defTabSz="923925">
              <a:defRPr sz="40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4000">
                <a:solidFill>
                  <a:schemeClr val="tx1"/>
                </a:solidFill>
                <a:latin typeface="Arial" panose="020B0604020202020204" pitchFamily="34" charset="0"/>
              </a:defRPr>
            </a:lvl9pPr>
          </a:lstStyle>
          <a:p>
            <a:fld id="{98DD73A1-2CFB-4508-AA27-502800AD4AFB}" type="slidenum">
              <a:rPr lang="en-US" altLang="en-US" sz="1200"/>
              <a:pPr/>
              <a:t>37</a:t>
            </a:fld>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Tropics as cradle or museum? Destination?</a:t>
            </a:r>
          </a:p>
        </p:txBody>
      </p:sp>
      <p:sp>
        <p:nvSpPr>
          <p:cNvPr id="4" name="Slide Number Placeholder 3"/>
          <p:cNvSpPr>
            <a:spLocks noGrp="1"/>
          </p:cNvSpPr>
          <p:nvPr>
            <p:ph type="sldNum" sz="quarter" idx="5"/>
          </p:nvPr>
        </p:nvSpPr>
        <p:spPr/>
        <p:txBody>
          <a:bodyPr/>
          <a:lstStyle/>
          <a:p>
            <a:pPr>
              <a:defRPr/>
            </a:pPr>
            <a:fld id="{B5ED2FFA-E69A-4A18-956E-0541629EBE82}" type="slidenum">
              <a:rPr lang="en-US" altLang="en-US" smtClean="0"/>
              <a:pPr>
                <a:defRPr/>
              </a:pPr>
              <a:t>39</a:t>
            </a:fld>
            <a:endParaRPr lang="en-US" altLang="en-US" dirty="0"/>
          </a:p>
        </p:txBody>
      </p:sp>
    </p:spTree>
    <p:extLst>
      <p:ext uri="{BB962C8B-B14F-4D97-AF65-F5344CB8AC3E}">
        <p14:creationId xmlns:p14="http://schemas.microsoft.com/office/powerpoint/2010/main" val="3955404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4D49C5F-83BE-753D-2232-5DCEBA6CD7BF}"/>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4CFD1F5-B83D-2AB8-8BDF-85C3047FF6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88FEFD66-243F-2587-3F9C-AF7992AD03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a:solidFill>
                  <a:schemeClr val="tx1"/>
                </a:solidFill>
                <a:latin typeface="Arial" panose="020B0604020202020204" pitchFamily="34" charset="0"/>
              </a:defRPr>
            </a:lvl1pPr>
            <a:lvl2pPr marL="742950" indent="-285750" defTabSz="923925">
              <a:defRPr sz="4000">
                <a:solidFill>
                  <a:schemeClr val="tx1"/>
                </a:solidFill>
                <a:latin typeface="Arial" panose="020B0604020202020204" pitchFamily="34" charset="0"/>
              </a:defRPr>
            </a:lvl2pPr>
            <a:lvl3pPr marL="1143000" indent="-228600" defTabSz="923925">
              <a:defRPr sz="4000">
                <a:solidFill>
                  <a:schemeClr val="tx1"/>
                </a:solidFill>
                <a:latin typeface="Arial" panose="020B0604020202020204" pitchFamily="34" charset="0"/>
              </a:defRPr>
            </a:lvl3pPr>
            <a:lvl4pPr marL="1600200" indent="-228600" defTabSz="923925">
              <a:defRPr sz="4000">
                <a:solidFill>
                  <a:schemeClr val="tx1"/>
                </a:solidFill>
                <a:latin typeface="Arial" panose="020B0604020202020204" pitchFamily="34" charset="0"/>
              </a:defRPr>
            </a:lvl4pPr>
            <a:lvl5pPr marL="2057400" indent="-228600" defTabSz="923925">
              <a:defRPr sz="40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40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40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40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4000">
                <a:solidFill>
                  <a:schemeClr val="tx1"/>
                </a:solidFill>
                <a:latin typeface="Arial" panose="020B0604020202020204" pitchFamily="34" charset="0"/>
              </a:defRPr>
            </a:lvl9pPr>
          </a:lstStyle>
          <a:p>
            <a:fld id="{18F223BC-EDE5-4667-BAC8-A6CAFD55EA50}" type="slidenum">
              <a:rPr lang="en-US" altLang="en-US" sz="1200" smtClean="0"/>
              <a:pPr/>
              <a:t>40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9A61741-8FEB-DDB6-2433-36AC7B4D5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A80440-3635-4BCB-A30C-0B9B1C2F76BF}" type="slidenum">
              <a:rPr lang="en-US" altLang="en-US" smtClean="0"/>
              <a:pPr>
                <a:spcBef>
                  <a:spcPct val="0"/>
                </a:spcBef>
              </a:pPr>
              <a:t>4</a:t>
            </a:fld>
            <a:endParaRPr lang="en-US" altLang="en-US" dirty="0"/>
          </a:p>
        </p:txBody>
      </p:sp>
      <p:sp>
        <p:nvSpPr>
          <p:cNvPr id="107523" name="Rectangle 2">
            <a:extLst>
              <a:ext uri="{FF2B5EF4-FFF2-40B4-BE49-F238E27FC236}">
                <a16:creationId xmlns:a16="http://schemas.microsoft.com/office/drawing/2014/main" id="{0C43F18D-9D80-C8D7-73A8-AF20E71FFB3A}"/>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CC0BA84B-2EFD-BDA2-3725-11BD3BCCAB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EFC1301F-A1A7-DF88-0854-A865B03AC3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12CAD4-5BBE-4596-A3E5-B291ADE614AA}" type="slidenum">
              <a:rPr lang="en-US" altLang="en-US" smtClean="0"/>
              <a:pPr>
                <a:spcBef>
                  <a:spcPct val="0"/>
                </a:spcBef>
              </a:pPr>
              <a:t>5</a:t>
            </a:fld>
            <a:endParaRPr lang="en-US" altLang="en-US" dirty="0"/>
          </a:p>
        </p:txBody>
      </p:sp>
      <p:sp>
        <p:nvSpPr>
          <p:cNvPr id="109571" name="Rectangle 2">
            <a:extLst>
              <a:ext uri="{FF2B5EF4-FFF2-40B4-BE49-F238E27FC236}">
                <a16:creationId xmlns:a16="http://schemas.microsoft.com/office/drawing/2014/main" id="{CD994F74-6AD6-135D-B3FD-98784F52B25A}"/>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1CD8C20D-2B98-E2B9-46AC-795ED6433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1E497E3A-462B-EB72-5666-68B88780A4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C2D908-8A0F-4D8F-A056-69737A43C640}" type="slidenum">
              <a:rPr lang="en-US" altLang="en-US" smtClean="0"/>
              <a:pPr>
                <a:spcBef>
                  <a:spcPct val="0"/>
                </a:spcBef>
              </a:pPr>
              <a:t>7</a:t>
            </a:fld>
            <a:endParaRPr lang="en-US" altLang="en-US" dirty="0"/>
          </a:p>
        </p:txBody>
      </p:sp>
      <p:sp>
        <p:nvSpPr>
          <p:cNvPr id="112643" name="Rectangle 2">
            <a:extLst>
              <a:ext uri="{FF2B5EF4-FFF2-40B4-BE49-F238E27FC236}">
                <a16:creationId xmlns:a16="http://schemas.microsoft.com/office/drawing/2014/main" id="{8CE68174-A382-3DDC-E022-A00F2E824201}"/>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03539029-B794-1565-5CD6-3ED21B623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209BE09-947C-9002-E1A7-8E17A0929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FCACD1-975E-41B1-94D9-1E6BD077CB36}" type="slidenum">
              <a:rPr lang="en-US" altLang="en-US" smtClean="0"/>
              <a:pPr>
                <a:spcBef>
                  <a:spcPct val="0"/>
                </a:spcBef>
              </a:pPr>
              <a:t>8</a:t>
            </a:fld>
            <a:endParaRPr lang="en-US" altLang="en-US" dirty="0"/>
          </a:p>
        </p:txBody>
      </p:sp>
      <p:sp>
        <p:nvSpPr>
          <p:cNvPr id="114691" name="Rectangle 2">
            <a:extLst>
              <a:ext uri="{FF2B5EF4-FFF2-40B4-BE49-F238E27FC236}">
                <a16:creationId xmlns:a16="http://schemas.microsoft.com/office/drawing/2014/main" id="{6512BEA9-D04F-7573-067C-6AA7BD0FD98B}"/>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113AE270-E9D6-E44E-B58D-AFDFE936A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E550BEB5-4F9D-92A5-4B9A-5402D6A84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3BB54E-8911-4F9B-8184-83C18C46AE71}" type="slidenum">
              <a:rPr lang="en-US" altLang="en-US" smtClean="0"/>
              <a:pPr>
                <a:spcBef>
                  <a:spcPct val="0"/>
                </a:spcBef>
              </a:pPr>
              <a:t>9</a:t>
            </a:fld>
            <a:endParaRPr lang="en-US" altLang="en-US" dirty="0"/>
          </a:p>
        </p:txBody>
      </p:sp>
      <p:sp>
        <p:nvSpPr>
          <p:cNvPr id="116739" name="Rectangle 2">
            <a:extLst>
              <a:ext uri="{FF2B5EF4-FFF2-40B4-BE49-F238E27FC236}">
                <a16:creationId xmlns:a16="http://schemas.microsoft.com/office/drawing/2014/main" id="{858D6962-303B-E3AD-99B2-B58F97EA19CD}"/>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D655CAD7-0889-3788-6793-D543E19E4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B93C79F-07BA-0832-0053-5730B9A94A66}"/>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FD06F36D-7FC3-8F98-4874-1FD3C4D143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10742A24-D24F-C24F-ADDE-5DFCF40A65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878E9B-F9E4-43E7-9B13-518EDBF96311}" type="slidenum">
              <a:rPr lang="en-US" altLang="en-US"/>
              <a:pPr>
                <a:spcBef>
                  <a:spcPct val="0"/>
                </a:spcBef>
              </a:pPr>
              <a:t>11</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EF54251-C2B3-BCBA-1029-6741498C8A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25996A-364B-4DF8-A60C-025346C2C8E2}" type="slidenum">
              <a:rPr lang="en-US" altLang="en-US"/>
              <a:pPr>
                <a:spcBef>
                  <a:spcPct val="0"/>
                </a:spcBef>
              </a:pPr>
              <a:t>12</a:t>
            </a:fld>
            <a:endParaRPr lang="en-US" altLang="en-US" dirty="0"/>
          </a:p>
        </p:txBody>
      </p:sp>
      <p:sp>
        <p:nvSpPr>
          <p:cNvPr id="22531" name="Rectangle 2">
            <a:extLst>
              <a:ext uri="{FF2B5EF4-FFF2-40B4-BE49-F238E27FC236}">
                <a16:creationId xmlns:a16="http://schemas.microsoft.com/office/drawing/2014/main" id="{EDFE57B2-F245-E9FB-0BE0-78885DA3883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F653390-4DE4-562A-72B1-78D13338F6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MacArthur and Wilson published a general mathematical theory to explain the regulation of species richness on islands. Their theory was based on the argument that island biotas eventually reach a</a:t>
            </a:r>
          </a:p>
          <a:p>
            <a:pPr eaLnBrk="1" hangingPunct="1"/>
            <a:r>
              <a:rPr lang="en-US" altLang="en-US" dirty="0">
                <a:latin typeface="Arial" panose="020B0604020202020204" pitchFamily="34" charset="0"/>
              </a:rPr>
              <a:t>dynamic equilibrium between processes that add species, particularly by immigration counterbalanced by processes that cause local extinction of species</a:t>
            </a:r>
          </a:p>
          <a:p>
            <a:pPr eaLnBrk="1" hangingPunct="1"/>
            <a:endParaRPr lang="en-US" altLang="en-US" dirty="0">
              <a:latin typeface="Arial" panose="020B0604020202020204" pitchFamily="34" charset="0"/>
            </a:endParaRPr>
          </a:p>
          <a:p>
            <a:r>
              <a:rPr lang="en-US" altLang="en-US" dirty="0">
                <a:latin typeface="Arial" panose="020B0604020202020204" pitchFamily="34" charset="0"/>
              </a:rPr>
              <a:t>Specifically, the model at the core of their theory predicts that the rates of these two key processes are determined by geographical context, represented in the first instance by island area and isolation</a:t>
            </a:r>
          </a:p>
          <a:p>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B3744E-A5B8-62F4-D97D-0D64A57372F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C9027B9-286B-2BDF-3028-81D22D834E1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DF93D46C-B4F9-0593-7AF0-3236414C5DD1}"/>
              </a:ext>
            </a:extLst>
          </p:cNvPr>
          <p:cNvSpPr>
            <a:spLocks noGrp="1" noChangeArrowheads="1"/>
          </p:cNvSpPr>
          <p:nvPr>
            <p:ph type="sldNum" sz="quarter" idx="12"/>
          </p:nvPr>
        </p:nvSpPr>
        <p:spPr>
          <a:ln/>
        </p:spPr>
        <p:txBody>
          <a:bodyPr/>
          <a:lstStyle>
            <a:lvl1pPr>
              <a:defRPr/>
            </a:lvl1pPr>
          </a:lstStyle>
          <a:p>
            <a:pPr>
              <a:defRPr/>
            </a:pPr>
            <a:fld id="{CA231B7F-97CF-420D-AD48-1D30948D4670}" type="slidenum">
              <a:rPr lang="en-US" altLang="en-US"/>
              <a:pPr>
                <a:defRPr/>
              </a:pPr>
              <a:t>‹#›</a:t>
            </a:fld>
            <a:endParaRPr lang="en-US" altLang="en-US" dirty="0"/>
          </a:p>
        </p:txBody>
      </p:sp>
    </p:spTree>
    <p:extLst>
      <p:ext uri="{BB962C8B-B14F-4D97-AF65-F5344CB8AC3E}">
        <p14:creationId xmlns:p14="http://schemas.microsoft.com/office/powerpoint/2010/main" val="138740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1D3FCD-5E43-2A92-26F8-C15E87016FF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1334844-6031-B1B3-16D0-00023C9FD86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D7C1A0EE-C6CB-FA85-BCFC-00BAD74CEFD9}"/>
              </a:ext>
            </a:extLst>
          </p:cNvPr>
          <p:cNvSpPr>
            <a:spLocks noGrp="1" noChangeArrowheads="1"/>
          </p:cNvSpPr>
          <p:nvPr>
            <p:ph type="sldNum" sz="quarter" idx="12"/>
          </p:nvPr>
        </p:nvSpPr>
        <p:spPr>
          <a:ln/>
        </p:spPr>
        <p:txBody>
          <a:bodyPr/>
          <a:lstStyle>
            <a:lvl1pPr>
              <a:defRPr/>
            </a:lvl1pPr>
          </a:lstStyle>
          <a:p>
            <a:pPr>
              <a:defRPr/>
            </a:pPr>
            <a:fld id="{D0FDF0E9-8B3B-4463-A1A9-E8DB3B801547}" type="slidenum">
              <a:rPr lang="en-US" altLang="en-US"/>
              <a:pPr>
                <a:defRPr/>
              </a:pPr>
              <a:t>‹#›</a:t>
            </a:fld>
            <a:endParaRPr lang="en-US" altLang="en-US" dirty="0"/>
          </a:p>
        </p:txBody>
      </p:sp>
    </p:spTree>
    <p:extLst>
      <p:ext uri="{BB962C8B-B14F-4D97-AF65-F5344CB8AC3E}">
        <p14:creationId xmlns:p14="http://schemas.microsoft.com/office/powerpoint/2010/main" val="249554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A3760E-C74D-2F3E-3E9A-AF8A77993C1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1B70B11-92FE-F220-7562-9A4DDAA1CA6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523351C-1134-58A8-AC6C-949AA9A85F8F}"/>
              </a:ext>
            </a:extLst>
          </p:cNvPr>
          <p:cNvSpPr>
            <a:spLocks noGrp="1" noChangeArrowheads="1"/>
          </p:cNvSpPr>
          <p:nvPr>
            <p:ph type="sldNum" sz="quarter" idx="12"/>
          </p:nvPr>
        </p:nvSpPr>
        <p:spPr>
          <a:ln/>
        </p:spPr>
        <p:txBody>
          <a:bodyPr/>
          <a:lstStyle>
            <a:lvl1pPr>
              <a:defRPr/>
            </a:lvl1pPr>
          </a:lstStyle>
          <a:p>
            <a:pPr>
              <a:defRPr/>
            </a:pPr>
            <a:fld id="{48A5847A-A4E2-44E1-80CA-6C38CF08CF2E}" type="slidenum">
              <a:rPr lang="en-US" altLang="en-US"/>
              <a:pPr>
                <a:defRPr/>
              </a:pPr>
              <a:t>‹#›</a:t>
            </a:fld>
            <a:endParaRPr lang="en-US" altLang="en-US" dirty="0"/>
          </a:p>
        </p:txBody>
      </p:sp>
    </p:spTree>
    <p:extLst>
      <p:ext uri="{BB962C8B-B14F-4D97-AF65-F5344CB8AC3E}">
        <p14:creationId xmlns:p14="http://schemas.microsoft.com/office/powerpoint/2010/main" val="877426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886DFD3-8A1D-2F2F-FE31-D583448FFA2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a:extLst>
              <a:ext uri="{FF2B5EF4-FFF2-40B4-BE49-F238E27FC236}">
                <a16:creationId xmlns:a16="http://schemas.microsoft.com/office/drawing/2014/main" id="{EEF8D777-E0BA-31DB-08F6-B250A7EA7E1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a:extLst>
              <a:ext uri="{FF2B5EF4-FFF2-40B4-BE49-F238E27FC236}">
                <a16:creationId xmlns:a16="http://schemas.microsoft.com/office/drawing/2014/main" id="{9C09F3A4-5CBD-7038-3E75-39B41B155FC7}"/>
              </a:ext>
            </a:extLst>
          </p:cNvPr>
          <p:cNvSpPr>
            <a:spLocks noGrp="1" noChangeArrowheads="1"/>
          </p:cNvSpPr>
          <p:nvPr>
            <p:ph type="sldNum" sz="quarter" idx="12"/>
          </p:nvPr>
        </p:nvSpPr>
        <p:spPr>
          <a:ln/>
        </p:spPr>
        <p:txBody>
          <a:bodyPr/>
          <a:lstStyle>
            <a:lvl1pPr>
              <a:defRPr/>
            </a:lvl1pPr>
          </a:lstStyle>
          <a:p>
            <a:pPr>
              <a:defRPr/>
            </a:pPr>
            <a:fld id="{7F92B57C-1024-487B-AE1C-7B8ACBA39018}" type="slidenum">
              <a:rPr lang="en-US" altLang="en-US"/>
              <a:pPr>
                <a:defRPr/>
              </a:pPr>
              <a:t>‹#›</a:t>
            </a:fld>
            <a:endParaRPr lang="en-US" altLang="en-US" dirty="0"/>
          </a:p>
        </p:txBody>
      </p:sp>
    </p:spTree>
    <p:extLst>
      <p:ext uri="{BB962C8B-B14F-4D97-AF65-F5344CB8AC3E}">
        <p14:creationId xmlns:p14="http://schemas.microsoft.com/office/powerpoint/2010/main" val="383018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1A4080-D51A-0561-CD99-0DD855FED8C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E8F80C44-A3B7-46AB-A95B-40B4558C52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3FB702CB-9DC6-B18A-FA6A-AFF80F621F16}"/>
              </a:ext>
            </a:extLst>
          </p:cNvPr>
          <p:cNvSpPr>
            <a:spLocks noGrp="1" noChangeArrowheads="1"/>
          </p:cNvSpPr>
          <p:nvPr>
            <p:ph type="sldNum" sz="quarter" idx="12"/>
          </p:nvPr>
        </p:nvSpPr>
        <p:spPr>
          <a:ln/>
        </p:spPr>
        <p:txBody>
          <a:bodyPr/>
          <a:lstStyle>
            <a:lvl1pPr>
              <a:defRPr/>
            </a:lvl1pPr>
          </a:lstStyle>
          <a:p>
            <a:pPr>
              <a:defRPr/>
            </a:pPr>
            <a:fld id="{A6B91BF5-730C-4683-8EF5-18AC09D42C79}" type="slidenum">
              <a:rPr lang="en-US" altLang="en-US"/>
              <a:pPr>
                <a:defRPr/>
              </a:pPr>
              <a:t>‹#›</a:t>
            </a:fld>
            <a:endParaRPr lang="en-US" altLang="en-US" dirty="0"/>
          </a:p>
        </p:txBody>
      </p:sp>
    </p:spTree>
    <p:extLst>
      <p:ext uri="{BB962C8B-B14F-4D97-AF65-F5344CB8AC3E}">
        <p14:creationId xmlns:p14="http://schemas.microsoft.com/office/powerpoint/2010/main" val="191344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102A0FF-A898-193D-EB9B-BEE01D71D98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a:extLst>
              <a:ext uri="{FF2B5EF4-FFF2-40B4-BE49-F238E27FC236}">
                <a16:creationId xmlns:a16="http://schemas.microsoft.com/office/drawing/2014/main" id="{7907BA82-77D6-24DB-68E4-57C49A307A3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a:extLst>
              <a:ext uri="{FF2B5EF4-FFF2-40B4-BE49-F238E27FC236}">
                <a16:creationId xmlns:a16="http://schemas.microsoft.com/office/drawing/2014/main" id="{EFBA1E8C-70AF-B3F9-C7E6-6381941FC752}"/>
              </a:ext>
            </a:extLst>
          </p:cNvPr>
          <p:cNvSpPr>
            <a:spLocks noGrp="1" noChangeArrowheads="1"/>
          </p:cNvSpPr>
          <p:nvPr>
            <p:ph type="sldNum" sz="quarter" idx="12"/>
          </p:nvPr>
        </p:nvSpPr>
        <p:spPr>
          <a:ln/>
        </p:spPr>
        <p:txBody>
          <a:bodyPr/>
          <a:lstStyle>
            <a:lvl1pPr>
              <a:defRPr/>
            </a:lvl1pPr>
          </a:lstStyle>
          <a:p>
            <a:pPr>
              <a:defRPr/>
            </a:pPr>
            <a:fld id="{0F037F16-1EB2-44A6-A27B-6277DCBCF99A}" type="slidenum">
              <a:rPr lang="en-US" altLang="en-US"/>
              <a:pPr>
                <a:defRPr/>
              </a:pPr>
              <a:t>‹#›</a:t>
            </a:fld>
            <a:endParaRPr lang="en-US" altLang="en-US" dirty="0"/>
          </a:p>
        </p:txBody>
      </p:sp>
    </p:spTree>
    <p:extLst>
      <p:ext uri="{BB962C8B-B14F-4D97-AF65-F5344CB8AC3E}">
        <p14:creationId xmlns:p14="http://schemas.microsoft.com/office/powerpoint/2010/main" val="174269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814872-DBD2-71C5-BBF8-035AFF5226F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A45BF6B-0310-7C2B-D5F4-3806E10F056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2E3CC06-8AD8-9121-289E-F5551D9E86D0}"/>
              </a:ext>
            </a:extLst>
          </p:cNvPr>
          <p:cNvSpPr>
            <a:spLocks noGrp="1" noChangeArrowheads="1"/>
          </p:cNvSpPr>
          <p:nvPr>
            <p:ph type="sldNum" sz="quarter" idx="12"/>
          </p:nvPr>
        </p:nvSpPr>
        <p:spPr>
          <a:ln/>
        </p:spPr>
        <p:txBody>
          <a:bodyPr/>
          <a:lstStyle>
            <a:lvl1pPr>
              <a:defRPr/>
            </a:lvl1pPr>
          </a:lstStyle>
          <a:p>
            <a:pPr>
              <a:defRPr/>
            </a:pPr>
            <a:fld id="{90980672-69E9-4270-A73E-08D7FD0C380A}" type="slidenum">
              <a:rPr lang="en-US" altLang="en-US"/>
              <a:pPr>
                <a:defRPr/>
              </a:pPr>
              <a:t>‹#›</a:t>
            </a:fld>
            <a:endParaRPr lang="en-US" altLang="en-US" dirty="0"/>
          </a:p>
        </p:txBody>
      </p:sp>
    </p:spTree>
    <p:extLst>
      <p:ext uri="{BB962C8B-B14F-4D97-AF65-F5344CB8AC3E}">
        <p14:creationId xmlns:p14="http://schemas.microsoft.com/office/powerpoint/2010/main" val="147182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4ECFFC-149F-3103-B427-1DAD780C95F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E866B209-170E-80C8-8D12-9540A3D5CFA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16C2C16-2EF9-B33D-9A20-7F4B990E1F49}"/>
              </a:ext>
            </a:extLst>
          </p:cNvPr>
          <p:cNvSpPr>
            <a:spLocks noGrp="1" noChangeArrowheads="1"/>
          </p:cNvSpPr>
          <p:nvPr>
            <p:ph type="sldNum" sz="quarter" idx="12"/>
          </p:nvPr>
        </p:nvSpPr>
        <p:spPr>
          <a:ln/>
        </p:spPr>
        <p:txBody>
          <a:bodyPr/>
          <a:lstStyle>
            <a:lvl1pPr>
              <a:defRPr/>
            </a:lvl1pPr>
          </a:lstStyle>
          <a:p>
            <a:pPr>
              <a:defRPr/>
            </a:pPr>
            <a:fld id="{2B2DB9AC-981D-499D-A56C-0043FD0451E1}" type="slidenum">
              <a:rPr lang="en-US" altLang="en-US"/>
              <a:pPr>
                <a:defRPr/>
              </a:pPr>
              <a:t>‹#›</a:t>
            </a:fld>
            <a:endParaRPr lang="en-US" altLang="en-US" dirty="0"/>
          </a:p>
        </p:txBody>
      </p:sp>
    </p:spTree>
    <p:extLst>
      <p:ext uri="{BB962C8B-B14F-4D97-AF65-F5344CB8AC3E}">
        <p14:creationId xmlns:p14="http://schemas.microsoft.com/office/powerpoint/2010/main" val="125854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076B16-E4CD-957A-20D9-3CB5B88C4C8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DA00A757-854F-7BC9-7AE7-ECE71BD5621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3D4F399-EE18-F2A6-C7BF-F0637959752A}"/>
              </a:ext>
            </a:extLst>
          </p:cNvPr>
          <p:cNvSpPr>
            <a:spLocks noGrp="1" noChangeArrowheads="1"/>
          </p:cNvSpPr>
          <p:nvPr>
            <p:ph type="sldNum" sz="quarter" idx="12"/>
          </p:nvPr>
        </p:nvSpPr>
        <p:spPr>
          <a:ln/>
        </p:spPr>
        <p:txBody>
          <a:bodyPr/>
          <a:lstStyle>
            <a:lvl1pPr>
              <a:defRPr/>
            </a:lvl1pPr>
          </a:lstStyle>
          <a:p>
            <a:pPr>
              <a:defRPr/>
            </a:pPr>
            <a:fld id="{9CB02656-CDFF-49F4-B9AE-A0F0C9B20809}" type="slidenum">
              <a:rPr lang="en-US" altLang="en-US"/>
              <a:pPr>
                <a:defRPr/>
              </a:pPr>
              <a:t>‹#›</a:t>
            </a:fld>
            <a:endParaRPr lang="en-US" altLang="en-US" dirty="0"/>
          </a:p>
        </p:txBody>
      </p:sp>
    </p:spTree>
    <p:extLst>
      <p:ext uri="{BB962C8B-B14F-4D97-AF65-F5344CB8AC3E}">
        <p14:creationId xmlns:p14="http://schemas.microsoft.com/office/powerpoint/2010/main" val="137881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0F86199-71F3-AA0F-2269-F34180171FE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BE78D90A-96A1-F91E-9DB7-2E231D7C4CE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D60E7528-9808-3F9E-3900-27297C5388F4}"/>
              </a:ext>
            </a:extLst>
          </p:cNvPr>
          <p:cNvSpPr>
            <a:spLocks noGrp="1" noChangeArrowheads="1"/>
          </p:cNvSpPr>
          <p:nvPr>
            <p:ph type="sldNum" sz="quarter" idx="12"/>
          </p:nvPr>
        </p:nvSpPr>
        <p:spPr>
          <a:ln/>
        </p:spPr>
        <p:txBody>
          <a:bodyPr/>
          <a:lstStyle>
            <a:lvl1pPr>
              <a:defRPr/>
            </a:lvl1pPr>
          </a:lstStyle>
          <a:p>
            <a:pPr>
              <a:defRPr/>
            </a:pPr>
            <a:fld id="{BFC13D1B-E32A-4CC9-914B-6CD3526C2121}" type="slidenum">
              <a:rPr lang="en-US" altLang="en-US"/>
              <a:pPr>
                <a:defRPr/>
              </a:pPr>
              <a:t>‹#›</a:t>
            </a:fld>
            <a:endParaRPr lang="en-US" altLang="en-US" dirty="0"/>
          </a:p>
        </p:txBody>
      </p:sp>
    </p:spTree>
    <p:extLst>
      <p:ext uri="{BB962C8B-B14F-4D97-AF65-F5344CB8AC3E}">
        <p14:creationId xmlns:p14="http://schemas.microsoft.com/office/powerpoint/2010/main" val="379246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1202AA-BE01-96A9-ACE6-3C5A2BF5BEB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F635EA22-F532-0D22-C74D-D5EC4EE9975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25BE83E9-68E2-BA77-98AB-058603396F9F}"/>
              </a:ext>
            </a:extLst>
          </p:cNvPr>
          <p:cNvSpPr>
            <a:spLocks noGrp="1" noChangeArrowheads="1"/>
          </p:cNvSpPr>
          <p:nvPr>
            <p:ph type="sldNum" sz="quarter" idx="12"/>
          </p:nvPr>
        </p:nvSpPr>
        <p:spPr>
          <a:ln/>
        </p:spPr>
        <p:txBody>
          <a:bodyPr/>
          <a:lstStyle>
            <a:lvl1pPr>
              <a:defRPr/>
            </a:lvl1pPr>
          </a:lstStyle>
          <a:p>
            <a:pPr>
              <a:defRPr/>
            </a:pPr>
            <a:fld id="{7B0999BC-4C46-4A8C-8DF5-F1AB59A79BFD}" type="slidenum">
              <a:rPr lang="en-US" altLang="en-US"/>
              <a:pPr>
                <a:defRPr/>
              </a:pPr>
              <a:t>‹#›</a:t>
            </a:fld>
            <a:endParaRPr lang="en-US" altLang="en-US" dirty="0"/>
          </a:p>
        </p:txBody>
      </p:sp>
    </p:spTree>
    <p:extLst>
      <p:ext uri="{BB962C8B-B14F-4D97-AF65-F5344CB8AC3E}">
        <p14:creationId xmlns:p14="http://schemas.microsoft.com/office/powerpoint/2010/main" val="294034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AA6379-CABF-91C5-7C30-6E8CCA9751C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F389F27D-0A96-EE2C-5BB6-A1468E513DA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2CB0FD97-F990-EFF9-10A5-4422971AB3D1}"/>
              </a:ext>
            </a:extLst>
          </p:cNvPr>
          <p:cNvSpPr>
            <a:spLocks noGrp="1" noChangeArrowheads="1"/>
          </p:cNvSpPr>
          <p:nvPr>
            <p:ph type="sldNum" sz="quarter" idx="12"/>
          </p:nvPr>
        </p:nvSpPr>
        <p:spPr>
          <a:ln/>
        </p:spPr>
        <p:txBody>
          <a:bodyPr/>
          <a:lstStyle>
            <a:lvl1pPr>
              <a:defRPr/>
            </a:lvl1pPr>
          </a:lstStyle>
          <a:p>
            <a:pPr>
              <a:defRPr/>
            </a:pPr>
            <a:fld id="{7F13CC39-2E48-45FE-97E9-C8F4D81718B9}" type="slidenum">
              <a:rPr lang="en-US" altLang="en-US"/>
              <a:pPr>
                <a:defRPr/>
              </a:pPr>
              <a:t>‹#›</a:t>
            </a:fld>
            <a:endParaRPr lang="en-US" altLang="en-US" dirty="0"/>
          </a:p>
        </p:txBody>
      </p:sp>
    </p:spTree>
    <p:extLst>
      <p:ext uri="{BB962C8B-B14F-4D97-AF65-F5344CB8AC3E}">
        <p14:creationId xmlns:p14="http://schemas.microsoft.com/office/powerpoint/2010/main" val="333325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FF5DDF-0014-A441-2481-ECFA1F9396D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FF2C75C5-D047-4D60-2FE8-BCDA8D06DB9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9C7BC317-127C-3DC3-838D-4A18A6346ADC}"/>
              </a:ext>
            </a:extLst>
          </p:cNvPr>
          <p:cNvSpPr>
            <a:spLocks noGrp="1" noChangeArrowheads="1"/>
          </p:cNvSpPr>
          <p:nvPr>
            <p:ph type="sldNum" sz="quarter" idx="12"/>
          </p:nvPr>
        </p:nvSpPr>
        <p:spPr>
          <a:ln/>
        </p:spPr>
        <p:txBody>
          <a:bodyPr/>
          <a:lstStyle>
            <a:lvl1pPr>
              <a:defRPr/>
            </a:lvl1pPr>
          </a:lstStyle>
          <a:p>
            <a:pPr>
              <a:defRPr/>
            </a:pPr>
            <a:fld id="{85512875-0F0A-456F-8D27-0086D5E780F5}" type="slidenum">
              <a:rPr lang="en-US" altLang="en-US"/>
              <a:pPr>
                <a:defRPr/>
              </a:pPr>
              <a:t>‹#›</a:t>
            </a:fld>
            <a:endParaRPr lang="en-US" altLang="en-US" dirty="0"/>
          </a:p>
        </p:txBody>
      </p:sp>
    </p:spTree>
    <p:extLst>
      <p:ext uri="{BB962C8B-B14F-4D97-AF65-F5344CB8AC3E}">
        <p14:creationId xmlns:p14="http://schemas.microsoft.com/office/powerpoint/2010/main" val="367234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C92B9AF-04EA-A193-78CE-339919482BF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32BA310B-28F1-F5B8-BEE3-F9D94655325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860C64D8-39E2-C33A-6E9B-A761DA1DFCB0}"/>
              </a:ext>
            </a:extLst>
          </p:cNvPr>
          <p:cNvSpPr>
            <a:spLocks noGrp="1" noChangeArrowheads="1"/>
          </p:cNvSpPr>
          <p:nvPr>
            <p:ph type="sldNum" sz="quarter" idx="12"/>
          </p:nvPr>
        </p:nvSpPr>
        <p:spPr>
          <a:ln/>
        </p:spPr>
        <p:txBody>
          <a:bodyPr/>
          <a:lstStyle>
            <a:lvl1pPr>
              <a:defRPr/>
            </a:lvl1pPr>
          </a:lstStyle>
          <a:p>
            <a:pPr>
              <a:defRPr/>
            </a:pPr>
            <a:fld id="{6E210124-DD63-445B-AA98-94547D2FB344}" type="slidenum">
              <a:rPr lang="en-US" altLang="en-US"/>
              <a:pPr>
                <a:defRPr/>
              </a:pPr>
              <a:t>‹#›</a:t>
            </a:fld>
            <a:endParaRPr lang="en-US" altLang="en-US" dirty="0"/>
          </a:p>
        </p:txBody>
      </p:sp>
    </p:spTree>
    <p:extLst>
      <p:ext uri="{BB962C8B-B14F-4D97-AF65-F5344CB8AC3E}">
        <p14:creationId xmlns:p14="http://schemas.microsoft.com/office/powerpoint/2010/main" val="80177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94030F0-816E-E40E-69E2-1D60F991749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38D5A3-FD70-B10E-4EE6-434CA77F3A59}"/>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6BFAC7A-62C3-E360-31BE-F6E2C3AB2FC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p>
        </p:txBody>
      </p:sp>
      <p:sp>
        <p:nvSpPr>
          <p:cNvPr id="1029" name="Rectangle 5">
            <a:extLst>
              <a:ext uri="{FF2B5EF4-FFF2-40B4-BE49-F238E27FC236}">
                <a16:creationId xmlns:a16="http://schemas.microsoft.com/office/drawing/2014/main" id="{529C5628-50B7-C18C-1C68-131A27CC463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1030" name="Rectangle 6">
            <a:extLst>
              <a:ext uri="{FF2B5EF4-FFF2-40B4-BE49-F238E27FC236}">
                <a16:creationId xmlns:a16="http://schemas.microsoft.com/office/drawing/2014/main" id="{1F4B6330-0ADC-B3AE-351B-04E3F4FAA1F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42E1F55-F72B-4DF3-9E67-954148E1CD0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A056-7277-60F1-90F6-3D333DAB0108}"/>
              </a:ext>
            </a:extLst>
          </p:cNvPr>
          <p:cNvSpPr>
            <a:spLocks noGrp="1"/>
          </p:cNvSpPr>
          <p:nvPr>
            <p:ph type="title"/>
          </p:nvPr>
        </p:nvSpPr>
        <p:spPr/>
        <p:txBody>
          <a:bodyPr/>
          <a:lstStyle/>
          <a:p>
            <a:r>
              <a:rPr lang="en-US" dirty="0"/>
              <a:t>Paradox of the plankton (1961)</a:t>
            </a:r>
          </a:p>
        </p:txBody>
      </p:sp>
      <p:sp>
        <p:nvSpPr>
          <p:cNvPr id="3" name="Content Placeholder 2">
            <a:extLst>
              <a:ext uri="{FF2B5EF4-FFF2-40B4-BE49-F238E27FC236}">
                <a16:creationId xmlns:a16="http://schemas.microsoft.com/office/drawing/2014/main" id="{355A70B1-6978-7A5A-5DFD-45E99E30C089}"/>
              </a:ext>
            </a:extLst>
          </p:cNvPr>
          <p:cNvSpPr>
            <a:spLocks noGrp="1"/>
          </p:cNvSpPr>
          <p:nvPr>
            <p:ph idx="1"/>
          </p:nvPr>
        </p:nvSpPr>
        <p:spPr/>
        <p:txBody>
          <a:bodyPr/>
          <a:lstStyle/>
          <a:p>
            <a:r>
              <a:rPr lang="en-US" sz="2600" dirty="0"/>
              <a:t>How can scarce resources sustain the multitude of species that exists on Earth?  </a:t>
            </a:r>
          </a:p>
          <a:p>
            <a:r>
              <a:rPr lang="en-US" sz="2600" dirty="0"/>
              <a:t>Theory predicted that the number of species had to be equal to the number of resource types available in the environment, a conclusion that fails the test of reality. The contrast between the theoretical prediction and the experimental observation is so glaring that it has been called paradoxical. </a:t>
            </a:r>
          </a:p>
          <a:p>
            <a:r>
              <a:rPr lang="en-US" sz="2600" dirty="0"/>
              <a:t>This paradox is elegantly illustrated by the properties of plankton ecosystems. In open sea water, there are fewer than 10 growth-sustaining resources such as light, nitrogen, carbon, phosphorus, and iron. Yet even there, hundreds of species of plankton are able to stably coexist without driving each other extinct. </a:t>
            </a:r>
          </a:p>
          <a:p>
            <a:endParaRPr lang="en-US" dirty="0"/>
          </a:p>
        </p:txBody>
      </p:sp>
    </p:spTree>
    <p:extLst>
      <p:ext uri="{BB962C8B-B14F-4D97-AF65-F5344CB8AC3E}">
        <p14:creationId xmlns:p14="http://schemas.microsoft.com/office/powerpoint/2010/main" val="364645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5F4EA67-B20A-623B-1BA3-5C1049F5D5FC}"/>
              </a:ext>
            </a:extLst>
          </p:cNvPr>
          <p:cNvSpPr>
            <a:spLocks noGrp="1" noChangeArrowheads="1"/>
          </p:cNvSpPr>
          <p:nvPr>
            <p:ph type="title"/>
          </p:nvPr>
        </p:nvSpPr>
        <p:spPr>
          <a:xfrm>
            <a:off x="457200" y="533400"/>
            <a:ext cx="10948307" cy="1143000"/>
          </a:xfrm>
        </p:spPr>
        <p:txBody>
          <a:bodyPr/>
          <a:lstStyle/>
          <a:p>
            <a:r>
              <a:rPr lang="en-US" altLang="en-US" dirty="0">
                <a:solidFill>
                  <a:schemeClr val="tx1"/>
                </a:solidFill>
                <a:latin typeface="Calibri Light" panose="020F0302020204030204" pitchFamily="34" charset="0"/>
                <a:cs typeface="Calibri Light" panose="020F0302020204030204" pitchFamily="34" charset="0"/>
              </a:rPr>
              <a:t>Theories and conceptual frameworks to explain general diversity patterns</a:t>
            </a:r>
          </a:p>
        </p:txBody>
      </p:sp>
      <p:sp>
        <p:nvSpPr>
          <p:cNvPr id="9219" name="Content Placeholder 2">
            <a:extLst>
              <a:ext uri="{FF2B5EF4-FFF2-40B4-BE49-F238E27FC236}">
                <a16:creationId xmlns:a16="http://schemas.microsoft.com/office/drawing/2014/main" id="{1989D661-84CA-FD23-CC68-C9409A7A06A3}"/>
              </a:ext>
            </a:extLst>
          </p:cNvPr>
          <p:cNvSpPr>
            <a:spLocks noGrp="1"/>
          </p:cNvSpPr>
          <p:nvPr>
            <p:ph idx="1"/>
          </p:nvPr>
        </p:nvSpPr>
        <p:spPr>
          <a:xfrm>
            <a:off x="457200" y="2354263"/>
            <a:ext cx="11353800" cy="4525962"/>
          </a:xfrm>
        </p:spPr>
        <p:txBody>
          <a:bodyPr/>
          <a:lstStyle/>
          <a:p>
            <a:pPr>
              <a:defRPr/>
            </a:pPr>
            <a:r>
              <a:rPr lang="en-US" altLang="en-US" dirty="0">
                <a:latin typeface="Calibri Light" panose="020F0302020204030204" pitchFamily="34" charset="0"/>
                <a:cs typeface="Calibri Light" panose="020F0302020204030204" pitchFamily="34" charset="0"/>
              </a:rPr>
              <a:t>Niche models</a:t>
            </a:r>
          </a:p>
          <a:p>
            <a:pPr>
              <a:defRPr/>
            </a:pPr>
            <a:r>
              <a:rPr lang="en-US" altLang="en-US" dirty="0">
                <a:latin typeface="Calibri Light" panose="020F0302020204030204" pitchFamily="34" charset="0"/>
                <a:cs typeface="Calibri Light" panose="020F0302020204030204" pitchFamily="34" charset="0"/>
              </a:rPr>
              <a:t>Island biogeography theory</a:t>
            </a:r>
          </a:p>
          <a:p>
            <a:pPr>
              <a:defRPr/>
            </a:pPr>
            <a:r>
              <a:rPr lang="en-US" altLang="en-US" dirty="0">
                <a:latin typeface="Calibri Light" panose="020F0302020204030204" pitchFamily="34" charset="0"/>
                <a:cs typeface="Calibri Light" panose="020F0302020204030204" pitchFamily="34" charset="0"/>
              </a:rPr>
              <a:t>Mosaic models</a:t>
            </a:r>
          </a:p>
          <a:p>
            <a:pPr>
              <a:defRPr/>
            </a:pPr>
            <a:r>
              <a:rPr lang="en-US" altLang="en-US" dirty="0">
                <a:latin typeface="Calibri Light" panose="020F0302020204030204" pitchFamily="34" charset="0"/>
                <a:cs typeface="Calibri Light" panose="020F0302020204030204" pitchFamily="34" charset="0"/>
              </a:rPr>
              <a:t>Neutral models</a:t>
            </a:r>
          </a:p>
          <a:p>
            <a:pPr>
              <a:defRPr/>
            </a:pPr>
            <a:r>
              <a:rPr lang="en-US" altLang="en-US" dirty="0">
                <a:latin typeface="Calibri Light" panose="020F0302020204030204" pitchFamily="34" charset="0"/>
                <a:cs typeface="Calibri Light" panose="020F0302020204030204" pitchFamily="34" charset="0"/>
              </a:rPr>
              <a:t>Metacommunity models</a:t>
            </a:r>
          </a:p>
          <a:p>
            <a:pPr marL="0" indent="0">
              <a:buFontTx/>
              <a:buNone/>
              <a:defRPr/>
            </a:pPr>
            <a:endParaRPr lang="en-US" altLang="en-US" dirty="0">
              <a:latin typeface="Calibri Light" panose="020F0302020204030204" pitchFamily="34" charset="0"/>
              <a:cs typeface="Calibri Light" panose="020F0302020204030204" pitchFamily="34" charset="0"/>
            </a:endParaRPr>
          </a:p>
          <a:p>
            <a:pPr>
              <a:defRPr/>
            </a:pPr>
            <a:endParaRPr lang="en-US" alt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2B257AB-C453-A1F6-F5D9-8770A50B4379}"/>
              </a:ext>
            </a:extLst>
          </p:cNvPr>
          <p:cNvSpPr>
            <a:spLocks noGrp="1" noChangeArrowheads="1"/>
          </p:cNvSpPr>
          <p:nvPr>
            <p:ph type="title"/>
          </p:nvPr>
        </p:nvSpPr>
        <p:spPr>
          <a:xfrm>
            <a:off x="609600" y="274638"/>
            <a:ext cx="5791200" cy="1143000"/>
          </a:xfrm>
        </p:spPr>
        <p:txBody>
          <a:bodyPr/>
          <a:lstStyle/>
          <a:p>
            <a:r>
              <a:rPr lang="en-US" altLang="en-US" dirty="0">
                <a:latin typeface="Calibri Light" panose="020F0302020204030204" pitchFamily="34" charset="0"/>
                <a:cs typeface="Calibri Light" panose="020F0302020204030204" pitchFamily="34" charset="0"/>
              </a:rPr>
              <a:t>Niche-based models of diversity</a:t>
            </a:r>
          </a:p>
        </p:txBody>
      </p:sp>
      <p:sp>
        <p:nvSpPr>
          <p:cNvPr id="19459" name="Content Placeholder 2">
            <a:extLst>
              <a:ext uri="{FF2B5EF4-FFF2-40B4-BE49-F238E27FC236}">
                <a16:creationId xmlns:a16="http://schemas.microsoft.com/office/drawing/2014/main" id="{4135D136-054A-384F-718E-DAF111CF0CCD}"/>
              </a:ext>
            </a:extLst>
          </p:cNvPr>
          <p:cNvSpPr>
            <a:spLocks noGrp="1" noChangeArrowheads="1"/>
          </p:cNvSpPr>
          <p:nvPr>
            <p:ph idx="1"/>
          </p:nvPr>
        </p:nvSpPr>
        <p:spPr>
          <a:xfrm>
            <a:off x="762000" y="1828800"/>
            <a:ext cx="5486400" cy="4525963"/>
          </a:xfrm>
        </p:spPr>
        <p:txBody>
          <a:bodyPr/>
          <a:lstStyle/>
          <a:p>
            <a:r>
              <a:rPr lang="en-US" altLang="en-US" dirty="0">
                <a:latin typeface="Calibri Light" panose="020F0302020204030204" pitchFamily="34" charset="0"/>
                <a:cs typeface="Calibri Light" panose="020F0302020204030204" pitchFamily="34" charset="0"/>
              </a:rPr>
              <a:t>Niches provide a means for species to accumulate</a:t>
            </a:r>
          </a:p>
          <a:p>
            <a:r>
              <a:rPr lang="en-US" altLang="en-US" dirty="0">
                <a:latin typeface="Calibri Light" panose="020F0302020204030204" pitchFamily="34" charset="0"/>
                <a:cs typeface="Calibri Light" panose="020F0302020204030204" pitchFamily="34" charset="0"/>
              </a:rPr>
              <a:t>Assumption is that each species has a niche</a:t>
            </a:r>
          </a:p>
          <a:p>
            <a:r>
              <a:rPr lang="en-US" altLang="en-US" dirty="0">
                <a:latin typeface="Calibri Light" panose="020F0302020204030204" pitchFamily="34" charset="0"/>
                <a:cs typeface="Calibri Light" panose="020F0302020204030204" pitchFamily="34" charset="0"/>
              </a:rPr>
              <a:t>More niches = more species </a:t>
            </a:r>
          </a:p>
          <a:p>
            <a:endParaRPr lang="en-US" altLang="en-US" dirty="0">
              <a:latin typeface="Calibri Light" panose="020F0302020204030204" pitchFamily="34" charset="0"/>
              <a:cs typeface="Calibri Light" panose="020F0302020204030204" pitchFamily="34" charset="0"/>
            </a:endParaRPr>
          </a:p>
          <a:p>
            <a:pPr>
              <a:buFontTx/>
              <a:buNone/>
            </a:pPr>
            <a:endParaRPr lang="en-US" altLang="en-US" dirty="0">
              <a:latin typeface="Calibri Light" panose="020F0302020204030204" pitchFamily="34" charset="0"/>
              <a:cs typeface="Calibri Light" panose="020F0302020204030204" pitchFamily="34" charset="0"/>
            </a:endParaRPr>
          </a:p>
        </p:txBody>
      </p:sp>
      <p:pic>
        <p:nvPicPr>
          <p:cNvPr id="19460" name="Picture 5" descr="C:\Documents and Settings\tony\Desktop\Nichepartitioningamongforestbirds.jpg">
            <a:extLst>
              <a:ext uri="{FF2B5EF4-FFF2-40B4-BE49-F238E27FC236}">
                <a16:creationId xmlns:a16="http://schemas.microsoft.com/office/drawing/2014/main" id="{29FE204B-016D-1CFD-C964-C34E9767B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96" t="6370" r="7236" b="9821"/>
          <a:stretch/>
        </p:blipFill>
        <p:spPr bwMode="auto">
          <a:xfrm>
            <a:off x="6553200" y="34976"/>
            <a:ext cx="4114800" cy="679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1AB5734-0DB8-96E7-71E0-7E540E6EEAED}"/>
              </a:ext>
            </a:extLst>
          </p:cNvPr>
          <p:cNvSpPr>
            <a:spLocks noGrp="1" noChangeArrowheads="1"/>
          </p:cNvSpPr>
          <p:nvPr>
            <p:ph type="title"/>
          </p:nvPr>
        </p:nvSpPr>
        <p:spPr/>
        <p:txBody>
          <a:bodyPr/>
          <a:lstStyle/>
          <a:p>
            <a:pPr eaLnBrk="1" hangingPunct="1"/>
            <a:r>
              <a:rPr lang="en-US" altLang="en-US" dirty="0">
                <a:latin typeface="Calibri Light" panose="020F0302020204030204" pitchFamily="34" charset="0"/>
                <a:cs typeface="Calibri Light" panose="020F0302020204030204" pitchFamily="34" charset="0"/>
              </a:rPr>
              <a:t>Island Biogeography Theory</a:t>
            </a:r>
          </a:p>
        </p:txBody>
      </p:sp>
      <p:sp>
        <p:nvSpPr>
          <p:cNvPr id="18435" name="Rectangle 3">
            <a:extLst>
              <a:ext uri="{FF2B5EF4-FFF2-40B4-BE49-F238E27FC236}">
                <a16:creationId xmlns:a16="http://schemas.microsoft.com/office/drawing/2014/main" id="{749C1DE7-733B-343D-5E8C-D598AD282863}"/>
              </a:ext>
            </a:extLst>
          </p:cNvPr>
          <p:cNvSpPr>
            <a:spLocks noGrp="1" noChangeArrowheads="1"/>
          </p:cNvSpPr>
          <p:nvPr>
            <p:ph type="body" idx="1"/>
          </p:nvPr>
        </p:nvSpPr>
        <p:spPr>
          <a:xfrm>
            <a:off x="419100" y="1600200"/>
            <a:ext cx="5143500" cy="4525963"/>
          </a:xfrm>
        </p:spPr>
        <p:txBody>
          <a:bodyPr/>
          <a:lstStyle/>
          <a:p>
            <a:pPr eaLnBrk="1" hangingPunct="1">
              <a:defRPr/>
            </a:pPr>
            <a:r>
              <a:rPr lang="en-US" altLang="en-US" sz="2800" dirty="0">
                <a:latin typeface="Calibri Light" panose="020F0302020204030204" pitchFamily="34" charset="0"/>
                <a:cs typeface="Calibri Light" panose="020F0302020204030204" pitchFamily="34" charset="0"/>
              </a:rPr>
              <a:t>In 1967 Robert H. MacArthur and Edward O. Wilson published The Equilibrium Theory of Island Biogeography (ETIB). It marked a turn toward quantification in ecology.</a:t>
            </a:r>
          </a:p>
          <a:p>
            <a:pPr eaLnBrk="1" hangingPunct="1">
              <a:defRPr/>
            </a:pPr>
            <a:r>
              <a:rPr lang="en-US" altLang="en-US" sz="2800" dirty="0">
                <a:latin typeface="Calibri Light" panose="020F0302020204030204" pitchFamily="34" charset="0"/>
                <a:cs typeface="Calibri Light" panose="020F0302020204030204" pitchFamily="34" charset="0"/>
              </a:rPr>
              <a:t>The theory aims to explain the processes that control the number of species present</a:t>
            </a:r>
          </a:p>
          <a:p>
            <a:pPr marL="0" indent="0" eaLnBrk="1" hangingPunct="1">
              <a:buFontTx/>
              <a:buNone/>
              <a:defRPr/>
            </a:pPr>
            <a:endParaRPr lang="en-US" altLang="en-US" sz="2800" dirty="0">
              <a:latin typeface="Calibri Light" panose="020F0302020204030204" pitchFamily="34" charset="0"/>
              <a:cs typeface="Calibri Light" panose="020F0302020204030204" pitchFamily="34" charset="0"/>
            </a:endParaRPr>
          </a:p>
          <a:p>
            <a:pPr eaLnBrk="1" hangingPunct="1">
              <a:buFontTx/>
              <a:buNone/>
              <a:defRPr/>
            </a:pPr>
            <a:endParaRPr lang="en-US" altLang="en-US" sz="2800" dirty="0">
              <a:latin typeface="Calibri Light" panose="020F0302020204030204" pitchFamily="34" charset="0"/>
              <a:cs typeface="Calibri Light" panose="020F0302020204030204" pitchFamily="34" charset="0"/>
            </a:endParaRPr>
          </a:p>
          <a:p>
            <a:pPr eaLnBrk="1" hangingPunct="1">
              <a:defRPr/>
            </a:pPr>
            <a:endParaRPr lang="en-US" altLang="en-US" dirty="0">
              <a:latin typeface="Calibri Light" panose="020F0302020204030204" pitchFamily="34" charset="0"/>
              <a:cs typeface="Calibri Light" panose="020F0302020204030204" pitchFamily="34" charset="0"/>
            </a:endParaRPr>
          </a:p>
        </p:txBody>
      </p:sp>
      <p:pic>
        <p:nvPicPr>
          <p:cNvPr id="2" name="Content Placeholder 3">
            <a:extLst>
              <a:ext uri="{FF2B5EF4-FFF2-40B4-BE49-F238E27FC236}">
                <a16:creationId xmlns:a16="http://schemas.microsoft.com/office/drawing/2014/main" id="{FC8AF9C2-63D7-40DD-1D14-98A79E6521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667" b="9465"/>
          <a:stretch/>
        </p:blipFill>
        <p:spPr bwMode="auto">
          <a:xfrm>
            <a:off x="6096000" y="1518822"/>
            <a:ext cx="5159536" cy="472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Content Placeholder 3">
            <a:extLst>
              <a:ext uri="{FF2B5EF4-FFF2-40B4-BE49-F238E27FC236}">
                <a16:creationId xmlns:a16="http://schemas.microsoft.com/office/drawing/2014/main" id="{B2595ED5-4979-363F-643E-3E9FC1BD13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338" y="-180891"/>
            <a:ext cx="11351062" cy="703889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67624DA-7EB8-9017-0071-21BA2FBCDAB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333" r="-833" b="9465"/>
          <a:stretch/>
        </p:blipFill>
        <p:spPr bwMode="auto">
          <a:xfrm>
            <a:off x="204356" y="609600"/>
            <a:ext cx="117832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90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a:extLst>
              <a:ext uri="{FF2B5EF4-FFF2-40B4-BE49-F238E27FC236}">
                <a16:creationId xmlns:a16="http://schemas.microsoft.com/office/drawing/2014/main" id="{FB56D54C-D67C-45AA-9AE0-32D051998C9A}"/>
              </a:ext>
            </a:extLst>
          </p:cNvPr>
          <p:cNvGrpSpPr>
            <a:grpSpLocks/>
          </p:cNvGrpSpPr>
          <p:nvPr/>
        </p:nvGrpSpPr>
        <p:grpSpPr bwMode="auto">
          <a:xfrm>
            <a:off x="2286000" y="2201863"/>
            <a:ext cx="7620000" cy="4418012"/>
            <a:chOff x="192" y="624"/>
            <a:chExt cx="5280" cy="2688"/>
          </a:xfrm>
        </p:grpSpPr>
        <p:pic>
          <p:nvPicPr>
            <p:cNvPr id="28677" name="Picture 3" descr="corel">
              <a:extLst>
                <a:ext uri="{FF2B5EF4-FFF2-40B4-BE49-F238E27FC236}">
                  <a16:creationId xmlns:a16="http://schemas.microsoft.com/office/drawing/2014/main" id="{E3B74F97-2EA4-4C96-BF49-1BEEE6F81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624"/>
              <a:ext cx="5088" cy="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4">
              <a:extLst>
                <a:ext uri="{FF2B5EF4-FFF2-40B4-BE49-F238E27FC236}">
                  <a16:creationId xmlns:a16="http://schemas.microsoft.com/office/drawing/2014/main" id="{2DF580A7-369C-4EFB-AF09-DC8FC254B7AB}"/>
                </a:ext>
              </a:extLst>
            </p:cNvPr>
            <p:cNvSpPr>
              <a:spLocks noChangeArrowheads="1"/>
            </p:cNvSpPr>
            <p:nvPr/>
          </p:nvSpPr>
          <p:spPr bwMode="auto">
            <a:xfrm>
              <a:off x="192" y="2880"/>
              <a:ext cx="5280"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dirty="0"/>
            </a:p>
          </p:txBody>
        </p:sp>
      </p:grpSp>
      <p:sp>
        <p:nvSpPr>
          <p:cNvPr id="28675" name="Rectangle 5">
            <a:extLst>
              <a:ext uri="{FF2B5EF4-FFF2-40B4-BE49-F238E27FC236}">
                <a16:creationId xmlns:a16="http://schemas.microsoft.com/office/drawing/2014/main" id="{90AD6816-ECA0-4792-9558-713F12F299A5}"/>
              </a:ext>
            </a:extLst>
          </p:cNvPr>
          <p:cNvSpPr>
            <a:spLocks noGrp="1" noChangeArrowheads="1"/>
          </p:cNvSpPr>
          <p:nvPr>
            <p:ph type="title"/>
          </p:nvPr>
        </p:nvSpPr>
        <p:spPr>
          <a:xfrm>
            <a:off x="1524000" y="592138"/>
            <a:ext cx="9144000" cy="1143000"/>
          </a:xfrm>
        </p:spPr>
        <p:txBody>
          <a:bodyPr>
            <a:normAutofit fontScale="90000"/>
          </a:bodyPr>
          <a:lstStyle/>
          <a:p>
            <a:pPr eaLnBrk="1" hangingPunct="1"/>
            <a:r>
              <a:rPr lang="en-US" altLang="en-US" sz="4000" dirty="0"/>
              <a:t>Contributions of island biogeography theory: island dynamics applied to conservation</a:t>
            </a:r>
          </a:p>
        </p:txBody>
      </p:sp>
      <p:sp>
        <p:nvSpPr>
          <p:cNvPr id="28676" name="Text Box 8">
            <a:extLst>
              <a:ext uri="{FF2B5EF4-FFF2-40B4-BE49-F238E27FC236}">
                <a16:creationId xmlns:a16="http://schemas.microsoft.com/office/drawing/2014/main" id="{A8D1EF57-9522-4CCB-AA17-6AA59701BF90}"/>
              </a:ext>
            </a:extLst>
          </p:cNvPr>
          <p:cNvSpPr txBox="1">
            <a:spLocks noChangeArrowheads="1"/>
          </p:cNvSpPr>
          <p:nvPr/>
        </p:nvSpPr>
        <p:spPr bwMode="auto">
          <a:xfrm>
            <a:off x="1943100" y="6024563"/>
            <a:ext cx="8305800" cy="646112"/>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Diversity of fragmented islands of forest in Costa Rica can be framed in terms of ‘island’ size and separating distances among islands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467D137-063A-7B0B-08DF-A0A263D2A390}"/>
              </a:ext>
            </a:extLst>
          </p:cNvPr>
          <p:cNvSpPr>
            <a:spLocks noGrp="1" noChangeArrowheads="1"/>
          </p:cNvSpPr>
          <p:nvPr>
            <p:ph type="title"/>
          </p:nvPr>
        </p:nvSpPr>
        <p:spPr>
          <a:xfrm>
            <a:off x="1981200" y="274638"/>
            <a:ext cx="8534400" cy="1143000"/>
          </a:xfrm>
        </p:spPr>
        <p:txBody>
          <a:bodyPr/>
          <a:lstStyle/>
          <a:p>
            <a:pPr eaLnBrk="1" hangingPunct="1"/>
            <a:r>
              <a:rPr lang="en-US" altLang="en-US" dirty="0">
                <a:latin typeface="Calibri Light" panose="020F0302020204030204" pitchFamily="34" charset="0"/>
                <a:cs typeface="Arial" panose="020B0604020202020204" pitchFamily="34" charset="0"/>
              </a:rPr>
              <a:t>As island size (i.e. fragmentation) decreases:</a:t>
            </a:r>
          </a:p>
        </p:txBody>
      </p:sp>
      <p:sp>
        <p:nvSpPr>
          <p:cNvPr id="11267" name="Rectangle 3">
            <a:extLst>
              <a:ext uri="{FF2B5EF4-FFF2-40B4-BE49-F238E27FC236}">
                <a16:creationId xmlns:a16="http://schemas.microsoft.com/office/drawing/2014/main" id="{F9286C11-7CCC-F18F-7388-D6C2E03036BD}"/>
              </a:ext>
            </a:extLst>
          </p:cNvPr>
          <p:cNvSpPr>
            <a:spLocks noGrp="1" noChangeArrowheads="1"/>
          </p:cNvSpPr>
          <p:nvPr>
            <p:ph type="body" idx="1"/>
          </p:nvPr>
        </p:nvSpPr>
        <p:spPr>
          <a:xfrm>
            <a:off x="228600" y="1159421"/>
            <a:ext cx="5029200" cy="5410200"/>
          </a:xfrm>
        </p:spPr>
        <p:txBody>
          <a:bodyPr/>
          <a:lstStyle/>
          <a:p>
            <a:pPr eaLnBrk="1" hangingPunct="1">
              <a:buFontTx/>
              <a:buNone/>
            </a:pPr>
            <a:endParaRPr lang="en-US" altLang="en-US" sz="2800" dirty="0">
              <a:latin typeface="Calibri Light" panose="020F0302020204030204" pitchFamily="34" charset="0"/>
              <a:cs typeface="Arial" panose="020B0604020202020204" pitchFamily="34" charset="0"/>
            </a:endParaRPr>
          </a:p>
          <a:p>
            <a:pPr eaLnBrk="1" hangingPunct="1"/>
            <a:r>
              <a:rPr lang="en-US" altLang="en-US" sz="2800" dirty="0">
                <a:latin typeface="Calibri" panose="020F0502020204030204" pitchFamily="34" charset="0"/>
                <a:cs typeface="Calibri" panose="020F0502020204030204" pitchFamily="34" charset="0"/>
              </a:rPr>
              <a:t>Extinction rate increases </a:t>
            </a:r>
            <a:endParaRPr lang="en-US" altLang="en-US" sz="2400" dirty="0">
              <a:latin typeface="Calibri" panose="020F0502020204030204" pitchFamily="34" charset="0"/>
              <a:cs typeface="Calibri" panose="020F0502020204030204" pitchFamily="34" charset="0"/>
            </a:endParaRPr>
          </a:p>
          <a:p>
            <a:pPr eaLnBrk="1" hangingPunct="1"/>
            <a:r>
              <a:rPr lang="en-US" altLang="en-US" sz="2800" dirty="0">
                <a:latin typeface="Calibri" panose="020F0502020204030204" pitchFamily="34" charset="0"/>
                <a:cs typeface="Calibri" panose="020F0502020204030204" pitchFamily="34" charset="0"/>
              </a:rPr>
              <a:t>Resources become limited</a:t>
            </a:r>
          </a:p>
          <a:p>
            <a:pPr eaLnBrk="1" hangingPunct="1"/>
            <a:r>
              <a:rPr lang="en-US" altLang="en-US" sz="2800" dirty="0">
                <a:latin typeface="Calibri" panose="020F0502020204030204" pitchFamily="34" charset="0"/>
                <a:cs typeface="Calibri" panose="020F0502020204030204" pitchFamily="34" charset="0"/>
              </a:rPr>
              <a:t>Distances between island increases</a:t>
            </a:r>
          </a:p>
          <a:p>
            <a:pPr eaLnBrk="1" hangingPunct="1"/>
            <a:r>
              <a:rPr lang="en-US" altLang="en-US" sz="2800" dirty="0">
                <a:latin typeface="Calibri" panose="020F0502020204030204" pitchFamily="34" charset="0"/>
                <a:cs typeface="Calibri" panose="020F0502020204030204" pitchFamily="34" charset="0"/>
              </a:rPr>
              <a:t>Organisms cannot come in contact with a mate</a:t>
            </a:r>
          </a:p>
          <a:p>
            <a:pPr eaLnBrk="1" hangingPunct="1"/>
            <a:r>
              <a:rPr lang="en-US" sz="2800" b="0" i="0" u="none" strike="noStrike" baseline="0" dirty="0">
                <a:latin typeface="Calibri" panose="020F0502020204030204" pitchFamily="34" charset="0"/>
                <a:cs typeface="Calibri" panose="020F0502020204030204" pitchFamily="34" charset="0"/>
              </a:rPr>
              <a:t>it is useful to avoid fragmentation because fragmentation is almost always linked with habitat loss</a:t>
            </a:r>
          </a:p>
          <a:p>
            <a:pPr eaLnBrk="1" hangingPunct="1"/>
            <a:endParaRPr lang="en-US" altLang="en-US" sz="2800" dirty="0">
              <a:latin typeface="Calibri Light" panose="020F0302020204030204" pitchFamily="34" charset="0"/>
              <a:cs typeface="Arial" panose="020B0604020202020204" pitchFamily="34" charset="0"/>
            </a:endParaRPr>
          </a:p>
          <a:p>
            <a:pPr eaLnBrk="1" hangingPunct="1">
              <a:buFontTx/>
              <a:buNone/>
            </a:pPr>
            <a:endParaRPr lang="en-US" altLang="en-US" sz="2800" dirty="0">
              <a:latin typeface="Calibri Light" panose="020F0302020204030204" pitchFamily="34" charset="0"/>
              <a:cs typeface="Arial" panose="020B0604020202020204" pitchFamily="34" charset="0"/>
            </a:endParaRPr>
          </a:p>
          <a:p>
            <a:pPr eaLnBrk="1" hangingPunct="1">
              <a:buFontTx/>
              <a:buNone/>
            </a:pPr>
            <a:endParaRPr lang="en-US" altLang="en-US" sz="2800" dirty="0">
              <a:latin typeface="Calibri Light" panose="020F0302020204030204" pitchFamily="34" charset="0"/>
              <a:cs typeface="Arial" panose="020B0604020202020204" pitchFamily="34" charset="0"/>
            </a:endParaRPr>
          </a:p>
          <a:p>
            <a:pPr eaLnBrk="1" hangingPunct="1"/>
            <a:endParaRPr lang="en-US" altLang="en-US" sz="2800" dirty="0">
              <a:latin typeface="Calibri Light" panose="020F0302020204030204" pitchFamily="34" charset="0"/>
              <a:cs typeface="Arial" panose="020B0604020202020204" pitchFamily="34" charset="0"/>
            </a:endParaRPr>
          </a:p>
          <a:p>
            <a:pPr eaLnBrk="1" hangingPunct="1"/>
            <a:endParaRPr lang="en-US" altLang="en-US" sz="2800" dirty="0">
              <a:latin typeface="Calibri Light" panose="020F0302020204030204" pitchFamily="34" charset="0"/>
              <a:cs typeface="Arial" panose="020B0604020202020204" pitchFamily="34" charset="0"/>
            </a:endParaRPr>
          </a:p>
        </p:txBody>
      </p:sp>
      <p:pic>
        <p:nvPicPr>
          <p:cNvPr id="11268" name="Picture 1">
            <a:extLst>
              <a:ext uri="{FF2B5EF4-FFF2-40B4-BE49-F238E27FC236}">
                <a16:creationId xmlns:a16="http://schemas.microsoft.com/office/drawing/2014/main" id="{0ABD5662-6715-1E7F-2B7F-60BDF9BC2A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8756" y="1752600"/>
            <a:ext cx="627364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C:\Users\JAS\Desktop\10 Geography of biodiversity\reserve design.jpg">
            <a:extLst>
              <a:ext uri="{FF2B5EF4-FFF2-40B4-BE49-F238E27FC236}">
                <a16:creationId xmlns:a16="http://schemas.microsoft.com/office/drawing/2014/main" id="{13799EEF-7C12-BF99-67F6-5531960A8CC6}"/>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467600" y="322262"/>
            <a:ext cx="4724400" cy="6213475"/>
          </a:xfrm>
        </p:spPr>
      </p:pic>
      <p:sp>
        <p:nvSpPr>
          <p:cNvPr id="30723" name="Rectangle 2">
            <a:extLst>
              <a:ext uri="{FF2B5EF4-FFF2-40B4-BE49-F238E27FC236}">
                <a16:creationId xmlns:a16="http://schemas.microsoft.com/office/drawing/2014/main" id="{3E927DDA-234B-6663-AB88-BAE57407C45F}"/>
              </a:ext>
            </a:extLst>
          </p:cNvPr>
          <p:cNvSpPr txBox="1">
            <a:spLocks noChangeArrowheads="1"/>
          </p:cNvSpPr>
          <p:nvPr/>
        </p:nvSpPr>
        <p:spPr bwMode="auto">
          <a:xfrm>
            <a:off x="533400" y="322262"/>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000" dirty="0">
                <a:latin typeface="Calibri Light" panose="020F0302020204030204" pitchFamily="34" charset="0"/>
                <a:cs typeface="Calibri Light" panose="020F0302020204030204" pitchFamily="34" charset="0"/>
              </a:rPr>
              <a:t>The SLOSS (Single large versus several small) debate</a:t>
            </a:r>
          </a:p>
        </p:txBody>
      </p:sp>
      <p:sp>
        <p:nvSpPr>
          <p:cNvPr id="2" name="Rectangle 3">
            <a:extLst>
              <a:ext uri="{FF2B5EF4-FFF2-40B4-BE49-F238E27FC236}">
                <a16:creationId xmlns:a16="http://schemas.microsoft.com/office/drawing/2014/main" id="{452DD6B2-5314-9989-CC99-BBE372589B65}"/>
              </a:ext>
            </a:extLst>
          </p:cNvPr>
          <p:cNvSpPr txBox="1">
            <a:spLocks noChangeArrowheads="1"/>
          </p:cNvSpPr>
          <p:nvPr/>
        </p:nvSpPr>
        <p:spPr>
          <a:xfrm>
            <a:off x="460634" y="1752600"/>
            <a:ext cx="6774932"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en-US" sz="2800" kern="0" dirty="0">
                <a:latin typeface="Calibri Light" panose="020F0302020204030204" pitchFamily="34" charset="0"/>
                <a:cs typeface="Arial" panose="020B0604020202020204" pitchFamily="34" charset="0"/>
              </a:rPr>
              <a:t>Insights about the design and management of conservation areas came out of island biogeographic theory. </a:t>
            </a:r>
          </a:p>
          <a:p>
            <a:pPr eaLnBrk="1" hangingPunct="1"/>
            <a:r>
              <a:rPr lang="en-US" altLang="en-US" sz="2800" kern="0" dirty="0">
                <a:latin typeface="Calibri Light" panose="020F0302020204030204" pitchFamily="34" charset="0"/>
                <a:cs typeface="Arial" panose="020B0604020202020204" pitchFamily="34" charset="0"/>
              </a:rPr>
              <a:t>The SLOSS debate is the conversation over the best strategy for designing reserve areas – single large or several small. </a:t>
            </a:r>
          </a:p>
          <a:p>
            <a:pPr eaLnBrk="1" hangingPunct="1"/>
            <a:r>
              <a:rPr lang="en-US" altLang="en-US" sz="2800" kern="0" dirty="0">
                <a:latin typeface="Calibri Light" panose="020F0302020204030204" pitchFamily="34" charset="0"/>
                <a:cs typeface="Arial" panose="020B0604020202020204" pitchFamily="34" charset="0"/>
              </a:rPr>
              <a:t>One side of this debate is presented in the figure at right – it holds that single large is better and that more edge is a negative. </a:t>
            </a:r>
          </a:p>
          <a:p>
            <a:pPr eaLnBrk="1" hangingPunct="1">
              <a:buFontTx/>
              <a:buNone/>
            </a:pPr>
            <a:endParaRPr lang="en-US" altLang="en-US" sz="2800" kern="0" dirty="0">
              <a:latin typeface="Calibri Light" panose="020F0302020204030204" pitchFamily="34" charset="0"/>
              <a:cs typeface="Arial" panose="020B0604020202020204" pitchFamily="34" charset="0"/>
            </a:endParaRPr>
          </a:p>
          <a:p>
            <a:pPr eaLnBrk="1" hangingPunct="1"/>
            <a:endParaRPr lang="en-US" altLang="en-US" sz="2800" kern="0" dirty="0">
              <a:latin typeface="Calibri Light" panose="020F0302020204030204" pitchFamily="34" charset="0"/>
              <a:cs typeface="Arial" panose="020B0604020202020204" pitchFamily="34" charset="0"/>
            </a:endParaRPr>
          </a:p>
          <a:p>
            <a:pPr eaLnBrk="1" hangingPunct="1"/>
            <a:endParaRPr lang="en-US" altLang="en-US" sz="2800" kern="0" dirty="0">
              <a:latin typeface="Calibri Light" panose="020F030202020403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E38F-3FF3-43D3-A109-5C48AB7EB373}"/>
              </a:ext>
            </a:extLst>
          </p:cNvPr>
          <p:cNvSpPr>
            <a:spLocks noGrp="1"/>
          </p:cNvSpPr>
          <p:nvPr>
            <p:ph type="title"/>
          </p:nvPr>
        </p:nvSpPr>
        <p:spPr/>
        <p:txBody>
          <a:bodyPr/>
          <a:lstStyle/>
          <a:p>
            <a:r>
              <a:rPr lang="en-US" dirty="0"/>
              <a:t>SLOSS implications for conservation</a:t>
            </a:r>
          </a:p>
        </p:txBody>
      </p:sp>
      <p:sp>
        <p:nvSpPr>
          <p:cNvPr id="3" name="Content Placeholder 2">
            <a:extLst>
              <a:ext uri="{FF2B5EF4-FFF2-40B4-BE49-F238E27FC236}">
                <a16:creationId xmlns:a16="http://schemas.microsoft.com/office/drawing/2014/main" id="{67C3FBB3-35F7-4568-9C8E-9A657D78E101}"/>
              </a:ext>
            </a:extLst>
          </p:cNvPr>
          <p:cNvSpPr>
            <a:spLocks noGrp="1" noRot="1" noMove="1" noResize="1" noEditPoints="1" noAdjustHandles="1" noChangeArrowheads="1" noChangeShapeType="1"/>
          </p:cNvSpPr>
          <p:nvPr>
            <p:ph idx="1"/>
          </p:nvPr>
        </p:nvSpPr>
        <p:spPr/>
        <p:txBody>
          <a:bodyPr>
            <a:normAutofit/>
          </a:bodyPr>
          <a:lstStyle/>
          <a:p>
            <a:pPr algn="l"/>
            <a:r>
              <a:rPr lang="en-US" b="0" u="none" strike="noStrike" baseline="0" dirty="0">
                <a:latin typeface="+mj-lt"/>
                <a:cs typeface="Calibri" panose="020F0502020204030204" pitchFamily="34" charset="0"/>
              </a:rPr>
              <a:t>Small patches may be assumed to have </a:t>
            </a:r>
            <a:r>
              <a:rPr lang="en-US" dirty="0">
                <a:latin typeface="+mj-lt"/>
                <a:cs typeface="Calibri" panose="020F0502020204030204" pitchFamily="34" charset="0"/>
              </a:rPr>
              <a:t>no conservation value. </a:t>
            </a:r>
          </a:p>
          <a:p>
            <a:pPr lvl="1"/>
            <a:r>
              <a:rPr lang="en-US" b="0" u="none" strike="noStrike" baseline="0" dirty="0">
                <a:latin typeface="+mj-lt"/>
                <a:cs typeface="Calibri" panose="020F0502020204030204" pitchFamily="34" charset="0"/>
              </a:rPr>
              <a:t>Forestry policy may recommend cutting patterns that “defragment” the remaining forest by removing small patches </a:t>
            </a:r>
          </a:p>
          <a:p>
            <a:pPr lvl="1"/>
            <a:r>
              <a:rPr lang="en-US" b="0" u="none" strike="noStrike" baseline="0" dirty="0">
                <a:latin typeface="+mj-lt"/>
                <a:cs typeface="Calibri" panose="020F0502020204030204" pitchFamily="34" charset="0"/>
              </a:rPr>
              <a:t>Landowners and communities </a:t>
            </a:r>
            <a:r>
              <a:rPr lang="en-US" dirty="0">
                <a:latin typeface="+mj-lt"/>
                <a:cs typeface="Calibri" panose="020F0502020204030204" pitchFamily="34" charset="0"/>
              </a:rPr>
              <a:t>may</a:t>
            </a:r>
            <a:r>
              <a:rPr lang="en-US" b="0" u="none" strike="noStrike" baseline="0" dirty="0">
                <a:latin typeface="+mj-lt"/>
                <a:cs typeface="Calibri" panose="020F0502020204030204" pitchFamily="34" charset="0"/>
              </a:rPr>
              <a:t> be paid to preserve forest, but only at som</a:t>
            </a:r>
            <a:r>
              <a:rPr lang="en-US" dirty="0">
                <a:latin typeface="+mj-lt"/>
                <a:cs typeface="Calibri" panose="020F0502020204030204" pitchFamily="34" charset="0"/>
              </a:rPr>
              <a:t>e threshold size of </a:t>
            </a:r>
            <a:r>
              <a:rPr lang="en-US" b="0" u="none" strike="noStrike" baseline="0" dirty="0">
                <a:latin typeface="+mj-lt"/>
                <a:cs typeface="Calibri" panose="020F0502020204030204" pitchFamily="34" charset="0"/>
              </a:rPr>
              <a:t>patches </a:t>
            </a:r>
          </a:p>
          <a:p>
            <a:r>
              <a:rPr lang="en-US" dirty="0">
                <a:latin typeface="+mj-lt"/>
                <a:cs typeface="Calibri" panose="020F0502020204030204" pitchFamily="34" charset="0"/>
              </a:rPr>
              <a:t>In</a:t>
            </a:r>
            <a:r>
              <a:rPr lang="en-US" b="0" u="none" strike="noStrike" baseline="0" dirty="0">
                <a:latin typeface="+mj-lt"/>
                <a:cs typeface="Calibri" panose="020F0502020204030204" pitchFamily="34" charset="0"/>
              </a:rPr>
              <a:t> places where natural habitats are already scarce, these </a:t>
            </a:r>
            <a:r>
              <a:rPr lang="en-US" dirty="0">
                <a:latin typeface="+mj-lt"/>
                <a:cs typeface="Calibri" panose="020F0502020204030204" pitchFamily="34" charset="0"/>
              </a:rPr>
              <a:t>small patches are</a:t>
            </a:r>
            <a:r>
              <a:rPr lang="en-US" b="0" u="none" strike="noStrike" baseline="0" dirty="0">
                <a:latin typeface="+mj-lt"/>
                <a:cs typeface="Calibri" panose="020F0502020204030204" pitchFamily="34" charset="0"/>
              </a:rPr>
              <a:t> where the remaining habitat most needs protection</a:t>
            </a:r>
            <a:endParaRPr lang="en-US" dirty="0">
              <a:latin typeface="+mj-lt"/>
              <a:cs typeface="Calibri" panose="020F0502020204030204" pitchFamily="34" charset="0"/>
            </a:endParaRPr>
          </a:p>
        </p:txBody>
      </p:sp>
    </p:spTree>
    <p:extLst>
      <p:ext uri="{BB962C8B-B14F-4D97-AF65-F5344CB8AC3E}">
        <p14:creationId xmlns:p14="http://schemas.microsoft.com/office/powerpoint/2010/main" val="416749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EC631F9-099F-BF1D-A106-30C8EE552615}"/>
              </a:ext>
            </a:extLst>
          </p:cNvPr>
          <p:cNvSpPr>
            <a:spLocks noGrp="1" noChangeArrowheads="1"/>
          </p:cNvSpPr>
          <p:nvPr>
            <p:ph type="title"/>
          </p:nvPr>
        </p:nvSpPr>
        <p:spPr/>
        <p:txBody>
          <a:bodyPr/>
          <a:lstStyle/>
          <a:p>
            <a:r>
              <a:rPr lang="en-US" altLang="en-US" dirty="0">
                <a:latin typeface="Calibri Light" panose="020F0302020204030204" pitchFamily="34" charset="0"/>
                <a:cs typeface="Calibri Light" panose="020F0302020204030204" pitchFamily="34" charset="0"/>
              </a:rPr>
              <a:t>Mosaic theory of biodiversity</a:t>
            </a:r>
          </a:p>
        </p:txBody>
      </p:sp>
      <p:sp>
        <p:nvSpPr>
          <p:cNvPr id="5" name="Content Placeholder 4">
            <a:extLst>
              <a:ext uri="{FF2B5EF4-FFF2-40B4-BE49-F238E27FC236}">
                <a16:creationId xmlns:a16="http://schemas.microsoft.com/office/drawing/2014/main" id="{B2A35CF8-70BD-8E4A-40C6-561C4644F480}"/>
              </a:ext>
            </a:extLst>
          </p:cNvPr>
          <p:cNvSpPr>
            <a:spLocks noGrp="1"/>
          </p:cNvSpPr>
          <p:nvPr>
            <p:ph idx="1"/>
          </p:nvPr>
        </p:nvSpPr>
        <p:spPr>
          <a:xfrm>
            <a:off x="609600" y="1676400"/>
            <a:ext cx="10591800" cy="4525963"/>
          </a:xfrm>
        </p:spPr>
        <p:txBody>
          <a:bodyPr/>
          <a:lstStyle/>
          <a:p>
            <a:pPr>
              <a:defRPr/>
            </a:pPr>
            <a:r>
              <a:rPr lang="en-US" dirty="0">
                <a:latin typeface="Calibri Light" panose="020F0302020204030204" pitchFamily="34" charset="0"/>
                <a:cs typeface="Calibri Light" panose="020F0302020204030204" pitchFamily="34" charset="0"/>
              </a:rPr>
              <a:t>Holds that several small reserves may not necessarily be detrimental to biodiversity</a:t>
            </a:r>
          </a:p>
          <a:p>
            <a:pPr>
              <a:defRPr/>
            </a:pPr>
            <a:r>
              <a:rPr lang="en-US" dirty="0">
                <a:latin typeface="Calibri Light" panose="020F0302020204030204" pitchFamily="34" charset="0"/>
                <a:cs typeface="Calibri Light" panose="020F0302020204030204" pitchFamily="34" charset="0"/>
              </a:rPr>
              <a:t>Recognizes that fragmentation should not be automatically equated with negative effects of reduction in size or extent of habitat</a:t>
            </a:r>
          </a:p>
          <a:p>
            <a:pPr>
              <a:defRPr/>
            </a:pPr>
            <a:r>
              <a:rPr lang="en-US" dirty="0">
                <a:latin typeface="Calibri Light" panose="020F0302020204030204" pitchFamily="34" charset="0"/>
                <a:cs typeface="Calibri Light" panose="020F0302020204030204" pitchFamily="34" charset="0"/>
              </a:rPr>
              <a:t>Low levels of fragmentation can increase species richness for some taxa</a:t>
            </a:r>
          </a:p>
          <a:p>
            <a:pPr>
              <a:defRPr/>
            </a:pPr>
            <a:r>
              <a:rPr lang="en-US" dirty="0">
                <a:latin typeface="Calibri Light" panose="020F0302020204030204" pitchFamily="34" charset="0"/>
                <a:cs typeface="Calibri Light" panose="020F0302020204030204" pitchFamily="34" charset="0"/>
              </a:rPr>
              <a:t>Having large intact habitats may not always increase species richness</a:t>
            </a:r>
          </a:p>
          <a:p>
            <a:pPr marL="0" indent="0">
              <a:buFontTx/>
              <a:buNone/>
              <a:defRPr/>
            </a:pPr>
            <a:endParaRPr lang="en-US" dirty="0">
              <a:latin typeface="Calibri Light" panose="020F0302020204030204" pitchFamily="34" charset="0"/>
              <a:cs typeface="Calibri Light" panose="020F0302020204030204" pitchFamily="34" charset="0"/>
            </a:endParaRPr>
          </a:p>
          <a:p>
            <a:pPr>
              <a:defRPr/>
            </a:pPr>
            <a:endParaRPr 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6569-58E5-E073-272E-FBE0770FAAF6}"/>
              </a:ext>
            </a:extLst>
          </p:cNvPr>
          <p:cNvSpPr>
            <a:spLocks noGrp="1"/>
          </p:cNvSpPr>
          <p:nvPr>
            <p:ph type="title"/>
          </p:nvPr>
        </p:nvSpPr>
        <p:spPr>
          <a:xfrm>
            <a:off x="0" y="274638"/>
            <a:ext cx="12039600" cy="1143000"/>
          </a:xfrm>
        </p:spPr>
        <p:txBody>
          <a:bodyPr/>
          <a:lstStyle/>
          <a:p>
            <a:r>
              <a:rPr lang="en-US" dirty="0"/>
              <a:t>Explanations for the paradox of the plankton:</a:t>
            </a:r>
          </a:p>
        </p:txBody>
      </p:sp>
      <p:sp>
        <p:nvSpPr>
          <p:cNvPr id="3" name="Content Placeholder 2">
            <a:extLst>
              <a:ext uri="{FF2B5EF4-FFF2-40B4-BE49-F238E27FC236}">
                <a16:creationId xmlns:a16="http://schemas.microsoft.com/office/drawing/2014/main" id="{7F3CDC46-2D28-4CBC-3D49-873BEA31C9EC}"/>
              </a:ext>
            </a:extLst>
          </p:cNvPr>
          <p:cNvSpPr>
            <a:spLocks noGrp="1"/>
          </p:cNvSpPr>
          <p:nvPr>
            <p:ph idx="1"/>
          </p:nvPr>
        </p:nvSpPr>
        <p:spPr>
          <a:xfrm>
            <a:off x="304800" y="1417638"/>
            <a:ext cx="11734800" cy="4708525"/>
          </a:xfrm>
        </p:spPr>
        <p:txBody>
          <a:bodyPr/>
          <a:lstStyle/>
          <a:p>
            <a:r>
              <a:rPr lang="en-US" sz="2600" b="1" dirty="0"/>
              <a:t>Resource partitioning:</a:t>
            </a:r>
            <a:r>
              <a:rPr lang="en-US" sz="2600" dirty="0"/>
              <a:t> Different species of plankton have evolved to use resources in slightly different ways</a:t>
            </a:r>
          </a:p>
          <a:p>
            <a:r>
              <a:rPr lang="en-US" sz="2600" b="1" dirty="0"/>
              <a:t>Temporal and </a:t>
            </a:r>
            <a:r>
              <a:rPr lang="en-US" sz="2600" b="1"/>
              <a:t>spatial heterogeneity:</a:t>
            </a:r>
            <a:r>
              <a:rPr lang="en-US" sz="2600"/>
              <a:t> </a:t>
            </a:r>
            <a:r>
              <a:rPr lang="en-US" sz="2600" dirty="0"/>
              <a:t>The environment is not uniform over time and space. </a:t>
            </a:r>
          </a:p>
          <a:p>
            <a:r>
              <a:rPr lang="en-US" sz="2600" b="1" dirty="0"/>
              <a:t>Predation and grazing:</a:t>
            </a:r>
            <a:r>
              <a:rPr lang="en-US" sz="2600" dirty="0"/>
              <a:t> Zooplankton and fish limit abundance of particular plankton species and prevent any one species from becoming dominant, promoting diversity.</a:t>
            </a:r>
          </a:p>
          <a:p>
            <a:r>
              <a:rPr lang="en-US" sz="2600" b="1" dirty="0"/>
              <a:t>Adaptation to disturbance:</a:t>
            </a:r>
            <a:r>
              <a:rPr lang="en-US" sz="2600" dirty="0"/>
              <a:t> Some species may be adapted to thrive under specific disturbance regimes, such as fluctuations in nutrient levels or physical disturbances. </a:t>
            </a:r>
          </a:p>
          <a:p>
            <a:r>
              <a:rPr lang="en-US" sz="2600" b="1" dirty="0"/>
              <a:t>Evolutionary processes:</a:t>
            </a:r>
            <a:r>
              <a:rPr lang="en-US" sz="2600" dirty="0"/>
              <a:t> Diversification of traits among plankton species reduces direct competition and over time contributes to the maintenance of species diversity.</a:t>
            </a:r>
          </a:p>
          <a:p>
            <a:endParaRPr lang="en-US" dirty="0"/>
          </a:p>
        </p:txBody>
      </p:sp>
    </p:spTree>
    <p:extLst>
      <p:ext uri="{BB962C8B-B14F-4D97-AF65-F5344CB8AC3E}">
        <p14:creationId xmlns:p14="http://schemas.microsoft.com/office/powerpoint/2010/main" val="3318659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Content Placeholder 3">
            <a:extLst>
              <a:ext uri="{FF2B5EF4-FFF2-40B4-BE49-F238E27FC236}">
                <a16:creationId xmlns:a16="http://schemas.microsoft.com/office/drawing/2014/main" id="{E57A933E-0C64-42AE-4F55-F0B7B8334A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37474"/>
            <a:ext cx="9312810" cy="65919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C05F-7EDB-5E02-2032-9211A16C2992}"/>
              </a:ext>
            </a:extLst>
          </p:cNvPr>
          <p:cNvSpPr>
            <a:spLocks noGrp="1"/>
          </p:cNvSpPr>
          <p:nvPr>
            <p:ph type="title"/>
          </p:nvPr>
        </p:nvSpPr>
        <p:spPr/>
        <p:txBody>
          <a:bodyPr/>
          <a:lstStyle/>
          <a:p>
            <a:r>
              <a:rPr lang="en-US" dirty="0"/>
              <a:t>Mosaic theory upgrades SLOSS debate</a:t>
            </a:r>
          </a:p>
        </p:txBody>
      </p:sp>
      <p:pic>
        <p:nvPicPr>
          <p:cNvPr id="5" name="Content Placeholder 4">
            <a:extLst>
              <a:ext uri="{FF2B5EF4-FFF2-40B4-BE49-F238E27FC236}">
                <a16:creationId xmlns:a16="http://schemas.microsoft.com/office/drawing/2014/main" id="{917DEF41-F14F-FDF5-DAE9-739CD01ACE69}"/>
              </a:ext>
            </a:extLst>
          </p:cNvPr>
          <p:cNvPicPr>
            <a:picLocks noGrp="1" noChangeAspect="1"/>
          </p:cNvPicPr>
          <p:nvPr>
            <p:ph idx="1"/>
          </p:nvPr>
        </p:nvPicPr>
        <p:blipFill rotWithShape="1">
          <a:blip r:embed="rId3"/>
          <a:srcRect t="10654" b="40162"/>
          <a:stretch/>
        </p:blipFill>
        <p:spPr>
          <a:xfrm>
            <a:off x="-250609" y="1658962"/>
            <a:ext cx="12693217" cy="4899819"/>
          </a:xfrm>
        </p:spPr>
      </p:pic>
    </p:spTree>
    <p:extLst>
      <p:ext uri="{BB962C8B-B14F-4D97-AF65-F5344CB8AC3E}">
        <p14:creationId xmlns:p14="http://schemas.microsoft.com/office/powerpoint/2010/main" val="1271580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p:txBody>
          <a:bodyPr/>
          <a:lstStyle/>
          <a:p>
            <a:pPr>
              <a:buFontTx/>
              <a:buNone/>
            </a:pPr>
            <a:r>
              <a:rPr lang="en-US" altLang="en-US" dirty="0">
                <a:latin typeface="+mj-lt"/>
                <a:cs typeface="Arial" panose="020B0604020202020204" pitchFamily="34" charset="0"/>
              </a:rPr>
              <a:t> </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162" y="1321594"/>
            <a:ext cx="9083675"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3B5837F-BC67-4976-A2F6-C7F53103C14F}"/>
              </a:ext>
            </a:extLst>
          </p:cNvPr>
          <p:cNvSpPr txBox="1"/>
          <p:nvPr/>
        </p:nvSpPr>
        <p:spPr>
          <a:xfrm>
            <a:off x="381000" y="177006"/>
            <a:ext cx="11201400" cy="1200329"/>
          </a:xfrm>
          <a:prstGeom prst="rect">
            <a:avLst/>
          </a:prstGeom>
          <a:noFill/>
        </p:spPr>
        <p:txBody>
          <a:bodyPr wrap="square">
            <a:spAutoFit/>
          </a:bodyPr>
          <a:lstStyle/>
          <a:p>
            <a:pPr algn="l"/>
            <a:r>
              <a:rPr lang="en-US" sz="2400" b="0" i="0" u="none" strike="noStrike" baseline="0" dirty="0">
                <a:latin typeface="CharisSIL"/>
              </a:rPr>
              <a:t>Processes that occur at local patch scales—the scale of the vast majority of fragmentation studies—may not be the dominant processes that affect biodiversity at larger landscape scales. </a:t>
            </a:r>
            <a:endParaRPr lang="en-US" sz="48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F53-937B-4C12-BD7F-7D4272AC9B1D}"/>
              </a:ext>
            </a:extLst>
          </p:cNvPr>
          <p:cNvSpPr>
            <a:spLocks noGrp="1"/>
          </p:cNvSpPr>
          <p:nvPr>
            <p:ph type="title"/>
          </p:nvPr>
        </p:nvSpPr>
        <p:spPr/>
        <p:txBody>
          <a:bodyPr/>
          <a:lstStyle/>
          <a:p>
            <a:r>
              <a:rPr lang="en-US" dirty="0"/>
              <a:t>Critiques of the idea that fragmentation is not bad</a:t>
            </a:r>
          </a:p>
        </p:txBody>
      </p:sp>
      <p:sp>
        <p:nvSpPr>
          <p:cNvPr id="3" name="Content Placeholder 2">
            <a:extLst>
              <a:ext uri="{FF2B5EF4-FFF2-40B4-BE49-F238E27FC236}">
                <a16:creationId xmlns:a16="http://schemas.microsoft.com/office/drawing/2014/main" id="{5ADF6E44-0468-4F52-89DC-663C2ACE3C15}"/>
              </a:ext>
            </a:extLst>
          </p:cNvPr>
          <p:cNvSpPr>
            <a:spLocks noGrp="1"/>
          </p:cNvSpPr>
          <p:nvPr>
            <p:ph idx="1"/>
          </p:nvPr>
        </p:nvSpPr>
        <p:spPr/>
        <p:txBody>
          <a:bodyPr>
            <a:noAutofit/>
          </a:bodyPr>
          <a:lstStyle/>
          <a:p>
            <a:pPr algn="l"/>
            <a:r>
              <a:rPr lang="en-US" dirty="0">
                <a:latin typeface="Calibri Light" panose="020F0302020204030204" pitchFamily="34" charset="0"/>
                <a:cs typeface="Calibri Light" panose="020F0302020204030204" pitchFamily="34" charset="0"/>
              </a:rPr>
              <a:t>Fragmentation may </a:t>
            </a:r>
            <a:r>
              <a:rPr lang="en-US" b="0" i="0" u="none" strike="noStrike" baseline="0" dirty="0">
                <a:latin typeface="Calibri Light" panose="020F0302020204030204" pitchFamily="34" charset="0"/>
                <a:cs typeface="Calibri Light" panose="020F0302020204030204" pitchFamily="34" charset="0"/>
              </a:rPr>
              <a:t>increase abundance of disturbance-adapted and invasive species</a:t>
            </a:r>
          </a:p>
          <a:p>
            <a:pPr algn="l"/>
            <a:r>
              <a:rPr lang="en-US" b="0" i="0" u="none" strike="noStrike" baseline="0" dirty="0">
                <a:latin typeface="Calibri Light" panose="020F0302020204030204" pitchFamily="34" charset="0"/>
                <a:cs typeface="Calibri Light" panose="020F0302020204030204" pitchFamily="34" charset="0"/>
              </a:rPr>
              <a:t>Some people might use findings of positive effects of fragmentation to justify development, logging, or road building </a:t>
            </a:r>
          </a:p>
          <a:p>
            <a:pPr algn="l"/>
            <a:r>
              <a:rPr lang="en-US" dirty="0">
                <a:latin typeface="Calibri Light" panose="020F0302020204030204" pitchFamily="34" charset="0"/>
                <a:cs typeface="Calibri Light" panose="020F0302020204030204" pitchFamily="34" charset="0"/>
              </a:rPr>
              <a:t>We cannot assume that the initial rates of biodiversity change observed at different levels of fragmentation will remain over longer time periods. </a:t>
            </a:r>
          </a:p>
          <a:p>
            <a:pPr algn="l"/>
            <a:r>
              <a:rPr lang="en-US" dirty="0">
                <a:latin typeface="Calibri Light" panose="020F0302020204030204" pitchFamily="34" charset="0"/>
                <a:cs typeface="Calibri Light" panose="020F0302020204030204" pitchFamily="34" charset="0"/>
              </a:rPr>
              <a:t>Extinction debts may accumulate following fragmentation</a:t>
            </a:r>
          </a:p>
        </p:txBody>
      </p:sp>
    </p:spTree>
    <p:extLst>
      <p:ext uri="{BB962C8B-B14F-4D97-AF65-F5344CB8AC3E}">
        <p14:creationId xmlns:p14="http://schemas.microsoft.com/office/powerpoint/2010/main" val="344515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8346689-5C40-9F05-E0FF-16AD2B7B020B}"/>
              </a:ext>
            </a:extLst>
          </p:cNvPr>
          <p:cNvSpPr>
            <a:spLocks noGrp="1" noChangeArrowheads="1"/>
          </p:cNvSpPr>
          <p:nvPr>
            <p:ph type="title"/>
          </p:nvPr>
        </p:nvSpPr>
        <p:spPr/>
        <p:txBody>
          <a:bodyPr/>
          <a:lstStyle/>
          <a:p>
            <a:pPr eaLnBrk="1" hangingPunct="1"/>
            <a:r>
              <a:rPr lang="en-US" altLang="en-US" dirty="0">
                <a:latin typeface="Calibri Light" panose="020F0302020204030204" pitchFamily="34" charset="0"/>
                <a:cs typeface="Calibri Light" panose="020F0302020204030204" pitchFamily="34" charset="0"/>
              </a:rPr>
              <a:t>Neutral-based models of diversity</a:t>
            </a:r>
          </a:p>
        </p:txBody>
      </p:sp>
      <p:sp>
        <p:nvSpPr>
          <p:cNvPr id="33795" name="Rectangle 5">
            <a:extLst>
              <a:ext uri="{FF2B5EF4-FFF2-40B4-BE49-F238E27FC236}">
                <a16:creationId xmlns:a16="http://schemas.microsoft.com/office/drawing/2014/main" id="{ECA35F41-1802-B87A-4717-1C8B7FA2DE13}"/>
              </a:ext>
            </a:extLst>
          </p:cNvPr>
          <p:cNvSpPr>
            <a:spLocks noGrp="1" noChangeArrowheads="1"/>
          </p:cNvSpPr>
          <p:nvPr>
            <p:ph type="body" idx="1"/>
          </p:nvPr>
        </p:nvSpPr>
        <p:spPr>
          <a:xfrm>
            <a:off x="609600" y="1752600"/>
            <a:ext cx="6553200" cy="4525963"/>
          </a:xfrm>
        </p:spPr>
        <p:txBody>
          <a:bodyPr/>
          <a:lstStyle/>
          <a:p>
            <a:pPr eaLnBrk="1" hangingPunct="1"/>
            <a:r>
              <a:rPr lang="en-US" altLang="en-US" sz="2800" dirty="0">
                <a:latin typeface="Calibri Light" panose="020F0302020204030204" pitchFamily="34" charset="0"/>
                <a:cs typeface="Calibri Light" panose="020F0302020204030204" pitchFamily="34" charset="0"/>
              </a:rPr>
              <a:t>No niche specialization</a:t>
            </a:r>
          </a:p>
          <a:p>
            <a:pPr eaLnBrk="1" hangingPunct="1"/>
            <a:r>
              <a:rPr lang="en-US" altLang="en-US" sz="2800" dirty="0">
                <a:latin typeface="Calibri Light" panose="020F0302020204030204" pitchFamily="34" charset="0"/>
                <a:cs typeface="Calibri Light" panose="020F0302020204030204" pitchFamily="34" charset="0"/>
              </a:rPr>
              <a:t>All individuals of a species considered equivalent</a:t>
            </a:r>
          </a:p>
          <a:p>
            <a:pPr eaLnBrk="1" hangingPunct="1"/>
            <a:r>
              <a:rPr lang="en-US" altLang="en-US" sz="2800" dirty="0">
                <a:latin typeface="Calibri Light" panose="020F0302020204030204" pitchFamily="34" charset="0"/>
                <a:cs typeface="Calibri Light" panose="020F0302020204030204" pitchFamily="34" charset="0"/>
              </a:rPr>
              <a:t>Many species can occupy the same niche</a:t>
            </a:r>
          </a:p>
          <a:p>
            <a:pPr eaLnBrk="1" hangingPunct="1"/>
            <a:r>
              <a:rPr lang="en-US" altLang="en-US" sz="2800" dirty="0">
                <a:latin typeface="Calibri Light" panose="020F0302020204030204" pitchFamily="34" charset="0"/>
                <a:cs typeface="Calibri Light" panose="020F0302020204030204" pitchFamily="34" charset="0"/>
              </a:rPr>
              <a:t>Diversity is a function of who occupies a niche first</a:t>
            </a:r>
          </a:p>
          <a:p>
            <a:pPr eaLnBrk="1" hangingPunct="1"/>
            <a:r>
              <a:rPr lang="en-US" altLang="en-US" sz="2800" dirty="0">
                <a:latin typeface="Calibri Light" panose="020F0302020204030204" pitchFamily="34" charset="0"/>
                <a:cs typeface="Calibri Light" panose="020F0302020204030204" pitchFamily="34" charset="0"/>
              </a:rPr>
              <a:t>Dispersal and basic demographics (birth, death) are key variables</a:t>
            </a:r>
          </a:p>
        </p:txBody>
      </p:sp>
      <p:pic>
        <p:nvPicPr>
          <p:cNvPr id="33796" name="Picture 4">
            <a:extLst>
              <a:ext uri="{FF2B5EF4-FFF2-40B4-BE49-F238E27FC236}">
                <a16:creationId xmlns:a16="http://schemas.microsoft.com/office/drawing/2014/main" id="{8AD438E5-68BC-1FBE-A982-852000387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00199"/>
            <a:ext cx="31242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3" name="Picture 4" descr="Canopy004">
            <a:extLst>
              <a:ext uri="{FF2B5EF4-FFF2-40B4-BE49-F238E27FC236}">
                <a16:creationId xmlns:a16="http://schemas.microsoft.com/office/drawing/2014/main" id="{0879B56E-3D12-0070-22D3-9C033D934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357437"/>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descr="03I11A_1">
            <a:extLst>
              <a:ext uri="{FF2B5EF4-FFF2-40B4-BE49-F238E27FC236}">
                <a16:creationId xmlns:a16="http://schemas.microsoft.com/office/drawing/2014/main" id="{5414F074-FE55-C507-43AE-D58F0D5B6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33637"/>
            <a:ext cx="283845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corel">
            <a:extLst>
              <a:ext uri="{FF2B5EF4-FFF2-40B4-BE49-F238E27FC236}">
                <a16:creationId xmlns:a16="http://schemas.microsoft.com/office/drawing/2014/main" id="{FDCF133A-6071-9CE2-AE44-CBDAFB4222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3745" t="46696" r="6667" b="7060"/>
          <a:stretch>
            <a:fillRect/>
          </a:stretch>
        </p:blipFill>
        <p:spPr bwMode="auto">
          <a:xfrm>
            <a:off x="7269162" y="4965699"/>
            <a:ext cx="1730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corel">
            <a:extLst>
              <a:ext uri="{FF2B5EF4-FFF2-40B4-BE49-F238E27FC236}">
                <a16:creationId xmlns:a16="http://schemas.microsoft.com/office/drawing/2014/main" id="{73FC0B12-D736-7E2B-93F7-A75346DFB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06" t="7953" r="57104" b="53720"/>
          <a:stretch>
            <a:fillRect/>
          </a:stretch>
        </p:blipFill>
        <p:spPr bwMode="auto">
          <a:xfrm>
            <a:off x="2931317" y="5208587"/>
            <a:ext cx="185261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9">
            <a:extLst>
              <a:ext uri="{FF2B5EF4-FFF2-40B4-BE49-F238E27FC236}">
                <a16:creationId xmlns:a16="http://schemas.microsoft.com/office/drawing/2014/main" id="{FC232F3E-FDD4-6F47-09F4-58D573DF06D8}"/>
              </a:ext>
            </a:extLst>
          </p:cNvPr>
          <p:cNvSpPr txBox="1">
            <a:spLocks noChangeArrowheads="1"/>
          </p:cNvSpPr>
          <p:nvPr/>
        </p:nvSpPr>
        <p:spPr bwMode="auto">
          <a:xfrm>
            <a:off x="2284116" y="4643464"/>
            <a:ext cx="323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Calibri Light" panose="020F0302020204030204" pitchFamily="34" charset="0"/>
                <a:cs typeface="Calibri Light" panose="020F0302020204030204" pitchFamily="34" charset="0"/>
              </a:rPr>
              <a:t>Pure niche-assembly models</a:t>
            </a:r>
          </a:p>
        </p:txBody>
      </p:sp>
      <p:sp>
        <p:nvSpPr>
          <p:cNvPr id="35848" name="Text Box 10">
            <a:extLst>
              <a:ext uri="{FF2B5EF4-FFF2-40B4-BE49-F238E27FC236}">
                <a16:creationId xmlns:a16="http://schemas.microsoft.com/office/drawing/2014/main" id="{35AC1BEF-3F8C-C771-A1E5-ADBD67D8E2C3}"/>
              </a:ext>
            </a:extLst>
          </p:cNvPr>
          <p:cNvSpPr txBox="1">
            <a:spLocks noChangeArrowheads="1"/>
          </p:cNvSpPr>
          <p:nvPr/>
        </p:nvSpPr>
        <p:spPr bwMode="auto">
          <a:xfrm>
            <a:off x="6585713" y="4565589"/>
            <a:ext cx="34264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Calibri Light" panose="020F0302020204030204" pitchFamily="34" charset="0"/>
                <a:cs typeface="Calibri Light" panose="020F0302020204030204" pitchFamily="34" charset="0"/>
              </a:rPr>
              <a:t>Pure neutral-assembly models</a:t>
            </a:r>
          </a:p>
        </p:txBody>
      </p:sp>
      <p:sp>
        <p:nvSpPr>
          <p:cNvPr id="2" name="Content Placeholder 2">
            <a:extLst>
              <a:ext uri="{FF2B5EF4-FFF2-40B4-BE49-F238E27FC236}">
                <a16:creationId xmlns:a16="http://schemas.microsoft.com/office/drawing/2014/main" id="{3F9A1EBC-D280-98BD-5534-5DB0E91D36C4}"/>
              </a:ext>
            </a:extLst>
          </p:cNvPr>
          <p:cNvSpPr>
            <a:spLocks noGrp="1"/>
          </p:cNvSpPr>
          <p:nvPr>
            <p:ph idx="1"/>
          </p:nvPr>
        </p:nvSpPr>
        <p:spPr>
          <a:xfrm>
            <a:off x="152400" y="23690"/>
            <a:ext cx="11887200" cy="4525963"/>
          </a:xfrm>
        </p:spPr>
        <p:txBody>
          <a:bodyPr/>
          <a:lstStyle/>
          <a:p>
            <a:pPr eaLnBrk="1" hangingPunct="1">
              <a:spcBef>
                <a:spcPct val="0"/>
              </a:spcBef>
            </a:pPr>
            <a:r>
              <a:rPr lang="en-US" altLang="en-US" sz="2900" b="1" dirty="0">
                <a:latin typeface="Calibri Light" panose="020F0302020204030204" pitchFamily="34" charset="0"/>
                <a:cs typeface="Calibri Light" panose="020F0302020204030204" pitchFamily="34" charset="0"/>
              </a:rPr>
              <a:t>Niche-based models - </a:t>
            </a:r>
            <a:r>
              <a:rPr lang="en-US" altLang="en-US" sz="2900" dirty="0">
                <a:latin typeface="Calibri Light" panose="020F0302020204030204" pitchFamily="34" charset="0"/>
                <a:cs typeface="Calibri Light" panose="020F0302020204030204" pitchFamily="34" charset="0"/>
              </a:rPr>
              <a:t>species diversity arises based on match between species life history traits and availability of its niche</a:t>
            </a:r>
          </a:p>
          <a:p>
            <a:pPr eaLnBrk="1" hangingPunct="1">
              <a:spcBef>
                <a:spcPct val="0"/>
              </a:spcBef>
              <a:buFontTx/>
              <a:buNone/>
            </a:pPr>
            <a:endParaRPr lang="en-US" altLang="en-US" sz="2900" b="1" dirty="0">
              <a:latin typeface="Calibri Light" panose="020F0302020204030204" pitchFamily="34" charset="0"/>
              <a:cs typeface="Calibri Light" panose="020F0302020204030204" pitchFamily="34" charset="0"/>
            </a:endParaRPr>
          </a:p>
          <a:p>
            <a:pPr eaLnBrk="1" hangingPunct="1">
              <a:spcBef>
                <a:spcPct val="0"/>
              </a:spcBef>
            </a:pPr>
            <a:r>
              <a:rPr lang="en-US" altLang="en-US" sz="2900" b="1" dirty="0">
                <a:latin typeface="Calibri Light" panose="020F0302020204030204" pitchFamily="34" charset="0"/>
                <a:cs typeface="Calibri Light" panose="020F0302020204030204" pitchFamily="34" charset="0"/>
              </a:rPr>
              <a:t>Neutral models – </a:t>
            </a:r>
            <a:r>
              <a:rPr lang="en-US" altLang="en-US" sz="2900" dirty="0">
                <a:latin typeface="Calibri Light" panose="020F0302020204030204" pitchFamily="34" charset="0"/>
                <a:cs typeface="Calibri Light" panose="020F0302020204030204" pitchFamily="34" charset="0"/>
              </a:rPr>
              <a:t>biodiversity arises through the random shuffling of  species – dispersal and colonization shapes biodiversity</a:t>
            </a:r>
          </a:p>
          <a:p>
            <a:endParaRPr lang="en-US" sz="2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0311AF5-DE32-EA3D-227B-18D2F883252E}"/>
              </a:ext>
            </a:extLst>
          </p:cNvPr>
          <p:cNvSpPr>
            <a:spLocks noGrp="1" noChangeArrowheads="1"/>
          </p:cNvSpPr>
          <p:nvPr>
            <p:ph type="title"/>
          </p:nvPr>
        </p:nvSpPr>
        <p:spPr>
          <a:xfrm>
            <a:off x="609600" y="274638"/>
            <a:ext cx="10820400" cy="1143000"/>
          </a:xfrm>
        </p:spPr>
        <p:txBody>
          <a:bodyPr/>
          <a:lstStyle/>
          <a:p>
            <a:r>
              <a:rPr lang="en-US" altLang="en-US" dirty="0">
                <a:latin typeface="Calibri Light" panose="020F0302020204030204" pitchFamily="34" charset="0"/>
                <a:cs typeface="Calibri Light" panose="020F0302020204030204" pitchFamily="34" charset="0"/>
              </a:rPr>
              <a:t>Niche versus neutrality: scale matters (it always does)</a:t>
            </a:r>
          </a:p>
        </p:txBody>
      </p:sp>
      <p:sp>
        <p:nvSpPr>
          <p:cNvPr id="39939" name="Content Placeholder 2">
            <a:extLst>
              <a:ext uri="{FF2B5EF4-FFF2-40B4-BE49-F238E27FC236}">
                <a16:creationId xmlns:a16="http://schemas.microsoft.com/office/drawing/2014/main" id="{8024051B-88AF-6720-8604-10F7FFB915E6}"/>
              </a:ext>
            </a:extLst>
          </p:cNvPr>
          <p:cNvSpPr>
            <a:spLocks noGrp="1" noChangeArrowheads="1"/>
          </p:cNvSpPr>
          <p:nvPr>
            <p:ph idx="1"/>
          </p:nvPr>
        </p:nvSpPr>
        <p:spPr>
          <a:xfrm>
            <a:off x="609600" y="2358270"/>
            <a:ext cx="3581400" cy="4525963"/>
          </a:xfrm>
        </p:spPr>
        <p:txBody>
          <a:bodyPr/>
          <a:lstStyle/>
          <a:p>
            <a:r>
              <a:rPr lang="en-US" altLang="en-US" dirty="0">
                <a:latin typeface="Calibri Light" panose="020F0302020204030204" pitchFamily="34" charset="0"/>
                <a:cs typeface="Calibri Light" panose="020F0302020204030204" pitchFamily="34" charset="0"/>
              </a:rPr>
              <a:t>Their explanatory value also varies depending upon scale extent and resolution</a:t>
            </a:r>
          </a:p>
        </p:txBody>
      </p:sp>
      <p:pic>
        <p:nvPicPr>
          <p:cNvPr id="39940" name="Picture 1">
            <a:extLst>
              <a:ext uri="{FF2B5EF4-FFF2-40B4-BE49-F238E27FC236}">
                <a16:creationId xmlns:a16="http://schemas.microsoft.com/office/drawing/2014/main" id="{582FE6A6-4F09-2F65-6114-EAEA66D4A163}"/>
              </a:ext>
            </a:extLst>
          </p:cNvPr>
          <p:cNvPicPr>
            <a:picLocks noChangeAspect="1"/>
          </p:cNvPicPr>
          <p:nvPr/>
        </p:nvPicPr>
        <p:blipFill>
          <a:blip r:embed="rId2">
            <a:extLst>
              <a:ext uri="{28A0092B-C50C-407E-A947-70E740481C1C}">
                <a14:useLocalDpi xmlns:a14="http://schemas.microsoft.com/office/drawing/2010/main" val="0"/>
              </a:ext>
            </a:extLst>
          </a:blip>
          <a:srcRect t="11337"/>
          <a:stretch>
            <a:fillRect/>
          </a:stretch>
        </p:blipFill>
        <p:spPr bwMode="auto">
          <a:xfrm>
            <a:off x="4174761" y="1417638"/>
            <a:ext cx="8001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2BD0C1D-1117-D724-D9DE-2437BBEC956E}"/>
              </a:ext>
            </a:extLst>
          </p:cNvPr>
          <p:cNvSpPr>
            <a:spLocks noGrp="1" noChangeArrowheads="1"/>
          </p:cNvSpPr>
          <p:nvPr>
            <p:ph type="title"/>
          </p:nvPr>
        </p:nvSpPr>
        <p:spPr>
          <a:xfrm>
            <a:off x="1524000" y="381000"/>
            <a:ext cx="9144000" cy="1143000"/>
          </a:xfrm>
        </p:spPr>
        <p:txBody>
          <a:bodyPr/>
          <a:lstStyle/>
          <a:p>
            <a:r>
              <a:rPr lang="en-US" altLang="en-US" dirty="0">
                <a:latin typeface="Calibri Light" panose="020F0302020204030204" pitchFamily="34" charset="0"/>
                <a:cs typeface="Calibri Light" panose="020F0302020204030204" pitchFamily="34" charset="0"/>
              </a:rPr>
              <a:t>Metacommunity models of diversity</a:t>
            </a:r>
            <a:endParaRPr lang="en-US" altLang="en-US" sz="5400" dirty="0">
              <a:latin typeface="Calibri Light" panose="020F0302020204030204" pitchFamily="34" charset="0"/>
              <a:cs typeface="Calibri Light" panose="020F0302020204030204" pitchFamily="34" charset="0"/>
            </a:endParaRPr>
          </a:p>
        </p:txBody>
      </p:sp>
      <p:sp>
        <p:nvSpPr>
          <p:cNvPr id="40963" name="Content Placeholder 2">
            <a:extLst>
              <a:ext uri="{FF2B5EF4-FFF2-40B4-BE49-F238E27FC236}">
                <a16:creationId xmlns:a16="http://schemas.microsoft.com/office/drawing/2014/main" id="{C22724E7-81D6-2A89-6399-5E17D13B77D4}"/>
              </a:ext>
            </a:extLst>
          </p:cNvPr>
          <p:cNvSpPr>
            <a:spLocks noGrp="1" noChangeArrowheads="1"/>
          </p:cNvSpPr>
          <p:nvPr>
            <p:ph idx="1"/>
          </p:nvPr>
        </p:nvSpPr>
        <p:spPr>
          <a:xfrm>
            <a:off x="838200" y="2057400"/>
            <a:ext cx="6096000" cy="4525963"/>
          </a:xfrm>
        </p:spPr>
        <p:txBody>
          <a:bodyPr/>
          <a:lstStyle/>
          <a:p>
            <a:r>
              <a:rPr lang="en-US" altLang="en-US" sz="2800" dirty="0">
                <a:latin typeface="Calibri Light" panose="020F0302020204030204" pitchFamily="34" charset="0"/>
                <a:cs typeface="Calibri Light" panose="020F0302020204030204" pitchFamily="34" charset="0"/>
              </a:rPr>
              <a:t>Metacommunity – many communities linked by dispersal of </a:t>
            </a:r>
            <a:r>
              <a:rPr lang="en-US" altLang="en-US" sz="2800" b="1" dirty="0">
                <a:latin typeface="Calibri Light" panose="020F0302020204030204" pitchFamily="34" charset="0"/>
                <a:cs typeface="Calibri Light" panose="020F0302020204030204" pitchFamily="34" charset="0"/>
              </a:rPr>
              <a:t>potentially interacting species</a:t>
            </a:r>
            <a:r>
              <a:rPr lang="en-US" altLang="en-US" sz="2800" dirty="0">
                <a:latin typeface="Calibri Light" panose="020F0302020204030204" pitchFamily="34" charset="0"/>
                <a:cs typeface="Calibri Light" panose="020F0302020204030204" pitchFamily="34" charset="0"/>
              </a:rPr>
              <a:t>. </a:t>
            </a:r>
          </a:p>
          <a:p>
            <a:r>
              <a:rPr lang="en-US" altLang="en-US" sz="2800" dirty="0">
                <a:latin typeface="Calibri Light" panose="020F0302020204030204" pitchFamily="34" charset="0"/>
                <a:cs typeface="Calibri Light" panose="020F0302020204030204" pitchFamily="34" charset="0"/>
              </a:rPr>
              <a:t>Diversity measured locally within a community (alpha), as turnover between communities (beta) or regionally across all communities (gamma). </a:t>
            </a:r>
          </a:p>
          <a:p>
            <a:pPr marL="0" indent="0">
              <a:buNone/>
            </a:pPr>
            <a:r>
              <a:rPr lang="en-US" altLang="en-US" sz="2800" dirty="0">
                <a:latin typeface="Calibri Light" panose="020F0302020204030204" pitchFamily="34" charset="0"/>
                <a:cs typeface="Calibri Light" panose="020F0302020204030204" pitchFamily="34" charset="0"/>
              </a:rPr>
              <a:t> </a:t>
            </a:r>
          </a:p>
        </p:txBody>
      </p:sp>
      <p:pic>
        <p:nvPicPr>
          <p:cNvPr id="40964" name="Picture 1">
            <a:extLst>
              <a:ext uri="{FF2B5EF4-FFF2-40B4-BE49-F238E27FC236}">
                <a16:creationId xmlns:a16="http://schemas.microsoft.com/office/drawing/2014/main" id="{90882952-9A1E-BF69-EEFB-F476200E543B}"/>
              </a:ext>
            </a:extLst>
          </p:cNvPr>
          <p:cNvPicPr>
            <a:picLocks noChangeAspect="1"/>
          </p:cNvPicPr>
          <p:nvPr/>
        </p:nvPicPr>
        <p:blipFill>
          <a:blip r:embed="rId3">
            <a:extLst>
              <a:ext uri="{28A0092B-C50C-407E-A947-70E740481C1C}">
                <a14:useLocalDpi xmlns:a14="http://schemas.microsoft.com/office/drawing/2010/main" val="0"/>
              </a:ext>
            </a:extLst>
          </a:blip>
          <a:srcRect l="3448" t="9213" r="66919" b="17815"/>
          <a:stretch>
            <a:fillRect/>
          </a:stretch>
        </p:blipFill>
        <p:spPr bwMode="auto">
          <a:xfrm>
            <a:off x="6939197" y="1752600"/>
            <a:ext cx="54803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365EDCD-F56E-56E6-C1AD-7D49179EE80F}"/>
              </a:ext>
            </a:extLst>
          </p:cNvPr>
          <p:cNvSpPr>
            <a:spLocks noGrp="1" noChangeArrowheads="1"/>
          </p:cNvSpPr>
          <p:nvPr>
            <p:ph type="title"/>
          </p:nvPr>
        </p:nvSpPr>
        <p:spPr>
          <a:xfrm>
            <a:off x="1524000" y="304800"/>
            <a:ext cx="9144000" cy="1143000"/>
          </a:xfrm>
        </p:spPr>
        <p:txBody>
          <a:bodyPr/>
          <a:lstStyle/>
          <a:p>
            <a:r>
              <a:rPr lang="en-US" altLang="en-US" sz="4800" dirty="0">
                <a:latin typeface="Calibri Light" panose="020F0302020204030204" pitchFamily="34" charset="0"/>
                <a:cs typeface="Calibri Light" panose="020F0302020204030204" pitchFamily="34" charset="0"/>
              </a:rPr>
              <a:t>Diversity in metacommunity models is determined by:</a:t>
            </a:r>
          </a:p>
        </p:txBody>
      </p:sp>
      <p:sp>
        <p:nvSpPr>
          <p:cNvPr id="43011" name="Content Placeholder 2">
            <a:extLst>
              <a:ext uri="{FF2B5EF4-FFF2-40B4-BE49-F238E27FC236}">
                <a16:creationId xmlns:a16="http://schemas.microsoft.com/office/drawing/2014/main" id="{244A8C07-8F20-036E-076A-FC6D81A2D49A}"/>
              </a:ext>
            </a:extLst>
          </p:cNvPr>
          <p:cNvSpPr>
            <a:spLocks noGrp="1" noChangeArrowheads="1"/>
          </p:cNvSpPr>
          <p:nvPr>
            <p:ph idx="1"/>
          </p:nvPr>
        </p:nvSpPr>
        <p:spPr>
          <a:xfrm>
            <a:off x="419100" y="1600200"/>
            <a:ext cx="11353800" cy="4525963"/>
          </a:xfrm>
        </p:spPr>
        <p:txBody>
          <a:bodyPr/>
          <a:lstStyle/>
          <a:p>
            <a:r>
              <a:rPr lang="en-US" altLang="en-US" sz="2800" b="1" dirty="0">
                <a:latin typeface="Calibri Light" panose="020F0302020204030204" pitchFamily="34" charset="0"/>
                <a:cs typeface="Calibri Light" panose="020F0302020204030204" pitchFamily="34" charset="0"/>
              </a:rPr>
              <a:t>Local community environmental heterogeneities </a:t>
            </a:r>
            <a:r>
              <a:rPr lang="en-US" altLang="en-US" sz="2800" dirty="0">
                <a:latin typeface="Calibri Light" panose="020F0302020204030204" pitchFamily="34" charset="0"/>
                <a:cs typeface="Calibri Light" panose="020F0302020204030204" pitchFamily="34" charset="0"/>
              </a:rPr>
              <a:t>which favor abundance of certain species through niche processes over others</a:t>
            </a:r>
          </a:p>
          <a:p>
            <a:r>
              <a:rPr lang="en-US" altLang="en-US" sz="2800" b="1" dirty="0">
                <a:latin typeface="Calibri Light" panose="020F0302020204030204" pitchFamily="34" charset="0"/>
                <a:cs typeface="Calibri Light" panose="020F0302020204030204" pitchFamily="34" charset="0"/>
              </a:rPr>
              <a:t>Source sink dynamics</a:t>
            </a:r>
            <a:r>
              <a:rPr lang="en-US" altLang="en-US" sz="2800" dirty="0">
                <a:latin typeface="Calibri Light" panose="020F0302020204030204" pitchFamily="34" charset="0"/>
                <a:cs typeface="Calibri Light" panose="020F0302020204030204" pitchFamily="34" charset="0"/>
              </a:rPr>
              <a:t>: net flow of individuals among communities constrains outcomes of species interactions and their abundances</a:t>
            </a:r>
          </a:p>
          <a:p>
            <a:r>
              <a:rPr lang="en-US" altLang="en-US" sz="2800" b="1" dirty="0">
                <a:latin typeface="Calibri Light" panose="020F0302020204030204" pitchFamily="34" charset="0"/>
                <a:cs typeface="Calibri Light" panose="020F0302020204030204" pitchFamily="34" charset="0"/>
              </a:rPr>
              <a:t>Competition - colonization tradeoffs: </a:t>
            </a:r>
            <a:r>
              <a:rPr lang="en-US" altLang="en-US" sz="2800" dirty="0">
                <a:latin typeface="Calibri Light" panose="020F0302020204030204" pitchFamily="34" charset="0"/>
                <a:cs typeface="Calibri Light" panose="020F0302020204030204" pitchFamily="34" charset="0"/>
              </a:rPr>
              <a:t>abundance in a local community is a trade-off between being a better competitor or having adaptations that favor colonization </a:t>
            </a:r>
          </a:p>
          <a:p>
            <a:r>
              <a:rPr lang="en-US" altLang="en-US" sz="2800" b="1" dirty="0">
                <a:latin typeface="Calibri Light" panose="020F0302020204030204" pitchFamily="34" charset="0"/>
                <a:cs typeface="Calibri Light" panose="020F0302020204030204" pitchFamily="34" charset="0"/>
              </a:rPr>
              <a:t>Rescue effects: </a:t>
            </a:r>
            <a:r>
              <a:rPr lang="en-US" altLang="en-US" sz="2800" dirty="0">
                <a:latin typeface="Calibri Light" panose="020F0302020204030204" pitchFamily="34" charset="0"/>
                <a:cs typeface="Calibri Light" panose="020F0302020204030204" pitchFamily="34" charset="0"/>
              </a:rPr>
              <a:t> local community extinction of a poor competitor can be prevented by immigration. </a:t>
            </a:r>
          </a:p>
          <a:p>
            <a:r>
              <a:rPr lang="en-US" altLang="en-US" sz="2800" b="1" dirty="0">
                <a:latin typeface="Calibri Light" panose="020F0302020204030204" pitchFamily="34" charset="0"/>
                <a:cs typeface="Calibri Light" panose="020F0302020204030204" pitchFamily="34" charset="0"/>
              </a:rPr>
              <a:t>Neutrality</a:t>
            </a:r>
            <a:r>
              <a:rPr lang="en-US" altLang="en-US" sz="2800" dirty="0">
                <a:latin typeface="Calibri Light" panose="020F0302020204030204" pitchFamily="34" charset="0"/>
                <a:cs typeface="Calibri Light" panose="020F0302020204030204" pitchFamily="34" charset="0"/>
              </a:rPr>
              <a:t>: species abundances are due in part to random processes and dispersal limitation </a:t>
            </a:r>
          </a:p>
          <a:p>
            <a:pPr lvl="1"/>
            <a:endParaRPr lang="en-US" altLang="en-US" sz="2400" dirty="0">
              <a:latin typeface="Calibri Light" panose="020F0302020204030204" pitchFamily="34" charset="0"/>
              <a:cs typeface="Calibri Light" panose="020F03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6479704D-C023-74CE-F254-F2158FB117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77570"/>
            <a:ext cx="9525000" cy="632438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B136A35-E98F-B85F-2D7D-E258BE30D79B}"/>
              </a:ext>
            </a:extLst>
          </p:cNvPr>
          <p:cNvSpPr>
            <a:spLocks noGrp="1" noChangeArrowheads="1"/>
          </p:cNvSpPr>
          <p:nvPr>
            <p:ph type="title"/>
          </p:nvPr>
        </p:nvSpPr>
        <p:spPr/>
        <p:txBody>
          <a:bodyPr/>
          <a:lstStyle/>
          <a:p>
            <a:pPr eaLnBrk="1" hangingPunct="1"/>
            <a:r>
              <a:rPr lang="en-US" altLang="en-US" sz="4000" dirty="0">
                <a:latin typeface="Calibri Light" panose="020F0302020204030204" pitchFamily="34" charset="0"/>
                <a:cs typeface="Calibri Light" panose="020F0302020204030204" pitchFamily="34" charset="0"/>
              </a:rPr>
              <a:t>Correlates of biodiversity</a:t>
            </a:r>
          </a:p>
        </p:txBody>
      </p:sp>
      <p:sp>
        <p:nvSpPr>
          <p:cNvPr id="104451" name="Rectangle 3">
            <a:extLst>
              <a:ext uri="{FF2B5EF4-FFF2-40B4-BE49-F238E27FC236}">
                <a16:creationId xmlns:a16="http://schemas.microsoft.com/office/drawing/2014/main" id="{906ADD5E-06B9-DA37-E6F9-20D153DFF9AD}"/>
              </a:ext>
            </a:extLst>
          </p:cNvPr>
          <p:cNvSpPr>
            <a:spLocks noGrp="1" noChangeArrowheads="1"/>
          </p:cNvSpPr>
          <p:nvPr>
            <p:ph type="body" idx="1"/>
          </p:nvPr>
        </p:nvSpPr>
        <p:spPr>
          <a:xfrm>
            <a:off x="685800" y="1600200"/>
            <a:ext cx="10820400" cy="4525963"/>
          </a:xfrm>
        </p:spPr>
        <p:txBody>
          <a:bodyPr/>
          <a:lstStyle/>
          <a:p>
            <a:pPr eaLnBrk="1" hangingPunct="1">
              <a:lnSpc>
                <a:spcPct val="90000"/>
              </a:lnSpc>
            </a:pPr>
            <a:r>
              <a:rPr lang="en-US" altLang="en-US" dirty="0">
                <a:latin typeface="Calibri Light" panose="020F0302020204030204" pitchFamily="34" charset="0"/>
                <a:cs typeface="Calibri Light" panose="020F0302020204030204" pitchFamily="34" charset="0"/>
              </a:rPr>
              <a:t>Area</a:t>
            </a:r>
          </a:p>
          <a:p>
            <a:pPr eaLnBrk="1" hangingPunct="1">
              <a:lnSpc>
                <a:spcPct val="90000"/>
              </a:lnSpc>
            </a:pPr>
            <a:r>
              <a:rPr lang="en-US" altLang="en-US" dirty="0">
                <a:latin typeface="Calibri Light" panose="020F0302020204030204" pitchFamily="34" charset="0"/>
                <a:cs typeface="Calibri Light" panose="020F0302020204030204" pitchFamily="34" charset="0"/>
              </a:rPr>
              <a:t>Disturbance</a:t>
            </a:r>
          </a:p>
          <a:p>
            <a:pPr eaLnBrk="1" hangingPunct="1">
              <a:lnSpc>
                <a:spcPct val="90000"/>
              </a:lnSpc>
            </a:pPr>
            <a:r>
              <a:rPr lang="en-US" altLang="en-US" dirty="0">
                <a:latin typeface="Calibri Light" panose="020F0302020204030204" pitchFamily="34" charset="0"/>
                <a:cs typeface="Calibri Light" panose="020F0302020204030204" pitchFamily="34" charset="0"/>
              </a:rPr>
              <a:t>Habitat heterogeneity</a:t>
            </a:r>
          </a:p>
          <a:p>
            <a:pPr eaLnBrk="1" hangingPunct="1">
              <a:lnSpc>
                <a:spcPct val="90000"/>
              </a:lnSpc>
            </a:pPr>
            <a:r>
              <a:rPr lang="en-US" altLang="en-US" dirty="0">
                <a:latin typeface="Calibri Light" panose="020F0302020204030204" pitchFamily="34" charset="0"/>
                <a:cs typeface="Calibri Light" panose="020F0302020204030204" pitchFamily="34" charset="0"/>
              </a:rPr>
              <a:t>Isolation</a:t>
            </a:r>
          </a:p>
          <a:p>
            <a:pPr eaLnBrk="1" hangingPunct="1">
              <a:lnSpc>
                <a:spcPct val="90000"/>
              </a:lnSpc>
            </a:pPr>
            <a:r>
              <a:rPr lang="en-US" altLang="en-US" dirty="0">
                <a:latin typeface="Calibri Light" panose="020F0302020204030204" pitchFamily="34" charset="0"/>
                <a:cs typeface="Calibri Light" panose="020F0302020204030204" pitchFamily="34" charset="0"/>
              </a:rPr>
              <a:t>Latitude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7E42-8615-A80C-107B-3173CEF81304}"/>
              </a:ext>
            </a:extLst>
          </p:cNvPr>
          <p:cNvSpPr>
            <a:spLocks noGrp="1"/>
          </p:cNvSpPr>
          <p:nvPr>
            <p:ph type="title"/>
          </p:nvPr>
        </p:nvSpPr>
        <p:spPr/>
        <p:txBody>
          <a:bodyPr/>
          <a:lstStyle/>
          <a:p>
            <a:r>
              <a:rPr lang="en-US" dirty="0"/>
              <a:t>Complexity definitions of biodiversity</a:t>
            </a:r>
          </a:p>
        </p:txBody>
      </p:sp>
      <p:sp>
        <p:nvSpPr>
          <p:cNvPr id="3" name="Content Placeholder 2">
            <a:extLst>
              <a:ext uri="{FF2B5EF4-FFF2-40B4-BE49-F238E27FC236}">
                <a16:creationId xmlns:a16="http://schemas.microsoft.com/office/drawing/2014/main" id="{321DBFF1-0DAB-FB1F-E747-38A1F4BADC36}"/>
              </a:ext>
            </a:extLst>
          </p:cNvPr>
          <p:cNvSpPr>
            <a:spLocks noGrp="1"/>
          </p:cNvSpPr>
          <p:nvPr>
            <p:ph idx="1"/>
          </p:nvPr>
        </p:nvSpPr>
        <p:spPr/>
        <p:txBody>
          <a:bodyPr/>
          <a:lstStyle/>
          <a:p>
            <a:r>
              <a:rPr lang="en-US" dirty="0"/>
              <a:t>Biodiversity is a cause and a result of complex adaptive systems interactions</a:t>
            </a:r>
          </a:p>
          <a:p>
            <a:r>
              <a:rPr lang="en-US" dirty="0"/>
              <a:t>Biodiversity arises out of cross-scale interactions</a:t>
            </a:r>
          </a:p>
          <a:p>
            <a:r>
              <a:rPr lang="en-US" dirty="0"/>
              <a:t>Biodiversity is coupled to systems properties like resilience and stability</a:t>
            </a:r>
          </a:p>
          <a:p>
            <a:endParaRPr lang="en-US" dirty="0"/>
          </a:p>
        </p:txBody>
      </p:sp>
    </p:spTree>
    <p:extLst>
      <p:ext uri="{BB962C8B-B14F-4D97-AF65-F5344CB8AC3E}">
        <p14:creationId xmlns:p14="http://schemas.microsoft.com/office/powerpoint/2010/main" val="3824757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2D8112C-4A4F-F6F2-1805-1927A6547124}"/>
              </a:ext>
            </a:extLst>
          </p:cNvPr>
          <p:cNvSpPr>
            <a:spLocks noGrp="1" noChangeArrowheads="1"/>
          </p:cNvSpPr>
          <p:nvPr>
            <p:ph type="title"/>
          </p:nvPr>
        </p:nvSpPr>
        <p:spPr>
          <a:xfrm>
            <a:off x="404734" y="609600"/>
            <a:ext cx="11125200" cy="1143000"/>
          </a:xfrm>
        </p:spPr>
        <p:txBody>
          <a:bodyPr/>
          <a:lstStyle/>
          <a:p>
            <a:r>
              <a:rPr lang="en-US" altLang="en-US" dirty="0">
                <a:solidFill>
                  <a:schemeClr val="tx1"/>
                </a:solidFill>
                <a:latin typeface="Calibri Light" panose="020F0302020204030204" pitchFamily="34" charset="0"/>
                <a:cs typeface="Calibri Light" panose="020F0302020204030204" pitchFamily="34" charset="0"/>
              </a:rPr>
              <a:t>What are the relationships between diversity and stability?</a:t>
            </a:r>
          </a:p>
        </p:txBody>
      </p:sp>
      <p:sp>
        <p:nvSpPr>
          <p:cNvPr id="4" name="Rectangle 3">
            <a:extLst>
              <a:ext uri="{FF2B5EF4-FFF2-40B4-BE49-F238E27FC236}">
                <a16:creationId xmlns:a16="http://schemas.microsoft.com/office/drawing/2014/main" id="{A25666D6-DE51-B53A-B483-F0F851DEA6A6}"/>
              </a:ext>
            </a:extLst>
          </p:cNvPr>
          <p:cNvSpPr txBox="1">
            <a:spLocks noChangeArrowheads="1"/>
          </p:cNvSpPr>
          <p:nvPr/>
        </p:nvSpPr>
        <p:spPr bwMode="auto">
          <a:xfrm>
            <a:off x="404734" y="2027237"/>
            <a:ext cx="11382531" cy="4525963"/>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2900" kern="0" dirty="0">
                <a:latin typeface="Calibri Light" panose="020F0302020204030204" pitchFamily="34" charset="0"/>
                <a:cs typeface="Calibri Light" panose="020F0302020204030204" pitchFamily="34" charset="0"/>
              </a:rPr>
              <a:t>A very complex question that is very simplified in this lecture</a:t>
            </a:r>
          </a:p>
          <a:p>
            <a:pPr marL="342900" indent="-342900" eaLnBrk="1" hangingPunct="1">
              <a:spcBef>
                <a:spcPct val="20000"/>
              </a:spcBef>
              <a:buFontTx/>
              <a:buChar char="•"/>
              <a:defRPr/>
            </a:pPr>
            <a:r>
              <a:rPr lang="en-US" sz="2900" kern="0" dirty="0">
                <a:latin typeface="Calibri Light" panose="020F0302020204030204" pitchFamily="34" charset="0"/>
                <a:cs typeface="Calibri Light" panose="020F0302020204030204" pitchFamily="34" charset="0"/>
              </a:rPr>
              <a:t>Stability can defined in many ways. </a:t>
            </a:r>
          </a:p>
          <a:p>
            <a:pPr marL="342900" indent="-342900" eaLnBrk="1" hangingPunct="1">
              <a:spcBef>
                <a:spcPct val="20000"/>
              </a:spcBef>
              <a:buFontTx/>
              <a:buChar char="•"/>
              <a:defRPr/>
            </a:pPr>
            <a:r>
              <a:rPr lang="en-US" sz="2900" kern="0" dirty="0">
                <a:latin typeface="Calibri Light" panose="020F0302020204030204" pitchFamily="34" charset="0"/>
                <a:cs typeface="Calibri Light" panose="020F0302020204030204" pitchFamily="34" charset="0"/>
              </a:rPr>
              <a:t>One way is to define it as the persistence of a function, like overall production of biomass, an ecosystem definition of stability. </a:t>
            </a:r>
          </a:p>
          <a:p>
            <a:pPr marL="342900" indent="-342900" eaLnBrk="1" hangingPunct="1">
              <a:spcBef>
                <a:spcPct val="20000"/>
              </a:spcBef>
              <a:buFontTx/>
              <a:buChar char="•"/>
              <a:defRPr/>
            </a:pPr>
            <a:r>
              <a:rPr lang="en-US" sz="2900" kern="0" dirty="0">
                <a:latin typeface="Calibri Light" panose="020F0302020204030204" pitchFamily="34" charset="0"/>
                <a:cs typeface="Calibri Light" panose="020F0302020204030204" pitchFamily="34" charset="0"/>
              </a:rPr>
              <a:t>A population definition considers whether or not the population numbers differ through time.</a:t>
            </a:r>
          </a:p>
          <a:p>
            <a:pPr marL="342900" indent="-342900" eaLnBrk="1" hangingPunct="1">
              <a:spcBef>
                <a:spcPct val="20000"/>
              </a:spcBef>
              <a:buFontTx/>
              <a:buChar char="•"/>
              <a:defRPr/>
            </a:pPr>
            <a:r>
              <a:rPr lang="en-US" sz="2900" kern="0" dirty="0">
                <a:latin typeface="Calibri Light" panose="020F0302020204030204" pitchFamily="34" charset="0"/>
                <a:cs typeface="Calibri Light" panose="020F0302020204030204" pitchFamily="34" charset="0"/>
              </a:rPr>
              <a:t>Here are some of the views of this relationship between diversity and stability</a:t>
            </a:r>
          </a:p>
          <a:p>
            <a:pPr eaLnBrk="1" hangingPunct="1">
              <a:spcBef>
                <a:spcPct val="20000"/>
              </a:spcBef>
              <a:defRPr/>
            </a:pPr>
            <a:br>
              <a:rPr lang="en-US" sz="3200" kern="0" dirty="0">
                <a:latin typeface="Calibri Light" panose="020F0302020204030204" pitchFamily="34" charset="0"/>
                <a:cs typeface="Calibri Light" panose="020F0302020204030204" pitchFamily="34" charset="0"/>
              </a:rPr>
            </a:br>
            <a:endParaRPr lang="en-US" sz="3200" kern="0" dirty="0">
              <a:latin typeface="Calibri Light" panose="020F0302020204030204" pitchFamily="34" charset="0"/>
              <a:cs typeface="Calibri Light" panose="020F0302020204030204" pitchFamily="34" charset="0"/>
            </a:endParaRPr>
          </a:p>
          <a:p>
            <a:pPr marL="342900" indent="-342900" eaLnBrk="1" hangingPunct="1">
              <a:spcBef>
                <a:spcPct val="20000"/>
              </a:spcBef>
              <a:buFontTx/>
              <a:buChar char="•"/>
              <a:defRPr/>
            </a:pPr>
            <a:endParaRPr lang="en-US" sz="3200" kern="0" dirty="0">
              <a:latin typeface="Calibri Light" panose="020F0302020204030204" pitchFamily="34" charset="0"/>
              <a:cs typeface="Calibri Light" panose="020F03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Content Placeholder 3">
            <a:extLst>
              <a:ext uri="{FF2B5EF4-FFF2-40B4-BE49-F238E27FC236}">
                <a16:creationId xmlns:a16="http://schemas.microsoft.com/office/drawing/2014/main" id="{E16E02BE-BC14-FE3C-8B87-4EEA552D77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0" y="1346668"/>
            <a:ext cx="5638800" cy="5476408"/>
          </a:xfrm>
        </p:spPr>
      </p:pic>
      <p:sp>
        <p:nvSpPr>
          <p:cNvPr id="47107" name="Title 1">
            <a:extLst>
              <a:ext uri="{FF2B5EF4-FFF2-40B4-BE49-F238E27FC236}">
                <a16:creationId xmlns:a16="http://schemas.microsoft.com/office/drawing/2014/main" id="{B8B5F8E1-A407-A657-CFAC-F065C3990959}"/>
              </a:ext>
            </a:extLst>
          </p:cNvPr>
          <p:cNvSpPr>
            <a:spLocks noGrp="1" noChangeArrowheads="1"/>
          </p:cNvSpPr>
          <p:nvPr>
            <p:ph type="title"/>
          </p:nvPr>
        </p:nvSpPr>
        <p:spPr/>
        <p:txBody>
          <a:bodyPr/>
          <a:lstStyle/>
          <a:p>
            <a:r>
              <a:rPr lang="en-US" altLang="en-US" dirty="0">
                <a:latin typeface="Calibri Light" panose="020F0302020204030204" pitchFamily="34" charset="0"/>
                <a:cs typeface="Calibri Light" panose="020F0302020204030204" pitchFamily="34" charset="0"/>
              </a:rPr>
              <a:t>High diversity promotes stability in ecosystem function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A988-4ED0-99B4-3CA6-D8D9BF2A3317}"/>
              </a:ext>
            </a:extLst>
          </p:cNvPr>
          <p:cNvSpPr>
            <a:spLocks noGrp="1"/>
          </p:cNvSpPr>
          <p:nvPr>
            <p:ph type="title"/>
          </p:nvPr>
        </p:nvSpPr>
        <p:spPr>
          <a:xfrm>
            <a:off x="14990" y="533400"/>
            <a:ext cx="7315200" cy="1706562"/>
          </a:xfrm>
        </p:spPr>
        <p:txBody>
          <a:bodyPr/>
          <a:lstStyle/>
          <a:p>
            <a:r>
              <a:rPr lang="en-US" dirty="0">
                <a:latin typeface="Calibri Light" panose="020F0302020204030204" pitchFamily="34" charset="0"/>
                <a:cs typeface="Calibri Light" panose="020F0302020204030204" pitchFamily="34" charset="0"/>
              </a:rPr>
              <a:t>High diversity can be associated with population instability</a:t>
            </a:r>
          </a:p>
        </p:txBody>
      </p:sp>
      <p:sp>
        <p:nvSpPr>
          <p:cNvPr id="3" name="Content Placeholder 2">
            <a:extLst>
              <a:ext uri="{FF2B5EF4-FFF2-40B4-BE49-F238E27FC236}">
                <a16:creationId xmlns:a16="http://schemas.microsoft.com/office/drawing/2014/main" id="{0CAEDD62-B57B-6B17-20FF-7256DF9584A2}"/>
              </a:ext>
            </a:extLst>
          </p:cNvPr>
          <p:cNvSpPr>
            <a:spLocks noGrp="1"/>
          </p:cNvSpPr>
          <p:nvPr>
            <p:ph idx="1"/>
          </p:nvPr>
        </p:nvSpPr>
        <p:spPr>
          <a:xfrm>
            <a:off x="381000" y="2667000"/>
            <a:ext cx="6096000" cy="4525963"/>
          </a:xfrm>
        </p:spPr>
        <p:txBody>
          <a:bodyPr/>
          <a:lstStyle/>
          <a:p>
            <a:r>
              <a:rPr lang="en-US" b="0" i="0" dirty="0">
                <a:solidFill>
                  <a:srgbClr val="2E2E2E"/>
                </a:solidFill>
                <a:effectLst/>
                <a:latin typeface="Calibri Light" panose="020F0302020204030204" pitchFamily="34" charset="0"/>
                <a:cs typeface="Calibri Light" panose="020F0302020204030204" pitchFamily="34" charset="0"/>
              </a:rPr>
              <a:t>Populations in diverse ecosystems are not more stable than populations in simple ecosystems (May, 1973)</a:t>
            </a:r>
            <a:endParaRPr lang="en-US" dirty="0">
              <a:latin typeface="Calibri Light" panose="020F0302020204030204" pitchFamily="34" charset="0"/>
              <a:cs typeface="Calibri Light" panose="020F0302020204030204" pitchFamily="34" charset="0"/>
            </a:endParaRPr>
          </a:p>
        </p:txBody>
      </p:sp>
      <p:pic>
        <p:nvPicPr>
          <p:cNvPr id="8" name="Picture 7" descr="Text&#10;&#10;Description automatically generated">
            <a:extLst>
              <a:ext uri="{FF2B5EF4-FFF2-40B4-BE49-F238E27FC236}">
                <a16:creationId xmlns:a16="http://schemas.microsoft.com/office/drawing/2014/main" id="{A9F38279-B17E-38CB-0050-FBDAFB74B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625" y="-274638"/>
            <a:ext cx="4437529" cy="6858000"/>
          </a:xfrm>
          <a:prstGeom prst="rect">
            <a:avLst/>
          </a:prstGeom>
        </p:spPr>
      </p:pic>
    </p:spTree>
    <p:extLst>
      <p:ext uri="{BB962C8B-B14F-4D97-AF65-F5344CB8AC3E}">
        <p14:creationId xmlns:p14="http://schemas.microsoft.com/office/powerpoint/2010/main" val="2665992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7E7CFA2-1ECC-6078-F946-10A95DB36FE2}"/>
              </a:ext>
            </a:extLst>
          </p:cNvPr>
          <p:cNvSpPr>
            <a:spLocks noGrp="1" noChangeArrowheads="1"/>
          </p:cNvSpPr>
          <p:nvPr>
            <p:ph type="title"/>
          </p:nvPr>
        </p:nvSpPr>
        <p:spPr>
          <a:xfrm>
            <a:off x="228600" y="533400"/>
            <a:ext cx="11811000" cy="1143000"/>
          </a:xfrm>
        </p:spPr>
        <p:txBody>
          <a:bodyPr/>
          <a:lstStyle/>
          <a:p>
            <a:r>
              <a:rPr lang="en-US" altLang="en-US" sz="4000" dirty="0">
                <a:latin typeface="Calibri Light" panose="020F0302020204030204" pitchFamily="34" charset="0"/>
                <a:cs typeface="Calibri Light" panose="020F0302020204030204" pitchFamily="34" charset="0"/>
              </a:rPr>
              <a:t>High diversity promotes aggregate ecosystem stability but low population stability (Tilman et al 1996)</a:t>
            </a:r>
            <a:br>
              <a:rPr lang="en-US" altLang="en-US" dirty="0">
                <a:latin typeface="Calibri Light" panose="020F0302020204030204" pitchFamily="34" charset="0"/>
                <a:cs typeface="Calibri Light" panose="020F0302020204030204" pitchFamily="34" charset="0"/>
              </a:rPr>
            </a:br>
            <a:endParaRPr lang="en-US" altLang="en-US" dirty="0">
              <a:latin typeface="Calibri Light" panose="020F0302020204030204" pitchFamily="34" charset="0"/>
              <a:cs typeface="Calibri Light" panose="020F0302020204030204" pitchFamily="34" charset="0"/>
            </a:endParaRPr>
          </a:p>
        </p:txBody>
      </p:sp>
      <p:sp>
        <p:nvSpPr>
          <p:cNvPr id="49155" name="Content Placeholder 2">
            <a:extLst>
              <a:ext uri="{FF2B5EF4-FFF2-40B4-BE49-F238E27FC236}">
                <a16:creationId xmlns:a16="http://schemas.microsoft.com/office/drawing/2014/main" id="{8CA62530-5AFA-1479-CDEF-7F6C12349C90}"/>
              </a:ext>
            </a:extLst>
          </p:cNvPr>
          <p:cNvSpPr>
            <a:spLocks noGrp="1" noChangeArrowheads="1"/>
          </p:cNvSpPr>
          <p:nvPr>
            <p:ph idx="1"/>
          </p:nvPr>
        </p:nvSpPr>
        <p:spPr>
          <a:xfrm>
            <a:off x="380999" y="1808163"/>
            <a:ext cx="4495799" cy="4525962"/>
          </a:xfrm>
        </p:spPr>
        <p:txBody>
          <a:bodyPr/>
          <a:lstStyle/>
          <a:p>
            <a:r>
              <a:rPr lang="en-US" altLang="en-US" sz="2400" dirty="0">
                <a:latin typeface="Calibri Light" panose="020F0302020204030204" pitchFamily="34" charset="0"/>
                <a:cs typeface="Calibri Light" panose="020F0302020204030204" pitchFamily="34" charset="0"/>
              </a:rPr>
              <a:t>Having many different kinds of species results in more ways to achieve recovery from disturbance or environmental fluctuation (the portfolio effect)</a:t>
            </a:r>
          </a:p>
          <a:p>
            <a:r>
              <a:rPr lang="en-US" altLang="en-US" sz="2400" dirty="0">
                <a:latin typeface="Calibri Light" panose="020F0302020204030204" pitchFamily="34" charset="0"/>
                <a:cs typeface="Calibri Light" panose="020F0302020204030204" pitchFamily="34" charset="0"/>
              </a:rPr>
              <a:t>Large number of species results in aggregate stability – the capacity to retain ecosystem function</a:t>
            </a:r>
          </a:p>
          <a:p>
            <a:r>
              <a:rPr lang="en-US" altLang="en-US" sz="2400" dirty="0">
                <a:latin typeface="Calibri Light" panose="020F0302020204030204" pitchFamily="34" charset="0"/>
                <a:cs typeface="Calibri Light" panose="020F0302020204030204" pitchFamily="34" charset="0"/>
              </a:rPr>
              <a:t>But population of species fluctuate in abundance when ecosystem stability is high</a:t>
            </a:r>
          </a:p>
        </p:txBody>
      </p:sp>
      <p:pic>
        <p:nvPicPr>
          <p:cNvPr id="49156" name="Picture 2">
            <a:extLst>
              <a:ext uri="{FF2B5EF4-FFF2-40B4-BE49-F238E27FC236}">
                <a16:creationId xmlns:a16="http://schemas.microsoft.com/office/drawing/2014/main" id="{07C1BB30-903C-BC07-D865-10243A1599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4477" y="1844389"/>
            <a:ext cx="6719009" cy="448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Content Placeholder 3">
            <a:extLst>
              <a:ext uri="{FF2B5EF4-FFF2-40B4-BE49-F238E27FC236}">
                <a16:creationId xmlns:a16="http://schemas.microsoft.com/office/drawing/2014/main" id="{F574EDDE-FFB0-5B56-5079-EFE3FC34B2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95602" y="226663"/>
            <a:ext cx="8400796" cy="6404673"/>
          </a:xfrm>
        </p:spPr>
      </p:pic>
      <p:sp>
        <p:nvSpPr>
          <p:cNvPr id="2" name="Rectangle 1">
            <a:extLst>
              <a:ext uri="{FF2B5EF4-FFF2-40B4-BE49-F238E27FC236}">
                <a16:creationId xmlns:a16="http://schemas.microsoft.com/office/drawing/2014/main" id="{3C98011A-62D4-7116-1438-06A23E185497}"/>
              </a:ext>
            </a:extLst>
          </p:cNvPr>
          <p:cNvSpPr/>
          <p:nvPr/>
        </p:nvSpPr>
        <p:spPr>
          <a:xfrm>
            <a:off x="2095500" y="2438400"/>
            <a:ext cx="8001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0972C9C-FE2C-A4AF-64DD-9248ABCC2763}"/>
              </a:ext>
            </a:extLst>
          </p:cNvPr>
          <p:cNvSpPr>
            <a:spLocks noGrp="1" noChangeArrowheads="1"/>
          </p:cNvSpPr>
          <p:nvPr>
            <p:ph type="title"/>
          </p:nvPr>
        </p:nvSpPr>
        <p:spPr>
          <a:xfrm>
            <a:off x="304800" y="609600"/>
            <a:ext cx="11506200" cy="1143000"/>
          </a:xfrm>
        </p:spPr>
        <p:txBody>
          <a:bodyPr/>
          <a:lstStyle/>
          <a:p>
            <a:r>
              <a:rPr lang="en-US" altLang="en-US" sz="4000" dirty="0">
                <a:latin typeface="Calibri Light" panose="020F0302020204030204" pitchFamily="34" charset="0"/>
                <a:cs typeface="Calibri Light" panose="020F0302020204030204" pitchFamily="34" charset="0"/>
              </a:rPr>
              <a:t>High diversity is not directly necessary for stability in ecosystem function (sensu Allen and Holling 2010)</a:t>
            </a:r>
          </a:p>
        </p:txBody>
      </p:sp>
      <p:sp>
        <p:nvSpPr>
          <p:cNvPr id="52227" name="Content Placeholder 2">
            <a:extLst>
              <a:ext uri="{FF2B5EF4-FFF2-40B4-BE49-F238E27FC236}">
                <a16:creationId xmlns:a16="http://schemas.microsoft.com/office/drawing/2014/main" id="{5C37DC13-8531-A601-0E53-2F622139BC13}"/>
              </a:ext>
            </a:extLst>
          </p:cNvPr>
          <p:cNvSpPr>
            <a:spLocks noGrp="1" noChangeArrowheads="1"/>
          </p:cNvSpPr>
          <p:nvPr>
            <p:ph idx="1"/>
          </p:nvPr>
        </p:nvSpPr>
        <p:spPr>
          <a:xfrm>
            <a:off x="762000" y="2057400"/>
            <a:ext cx="11049000" cy="4525963"/>
          </a:xfrm>
        </p:spPr>
        <p:txBody>
          <a:bodyPr/>
          <a:lstStyle/>
          <a:p>
            <a:r>
              <a:rPr lang="en-US" altLang="en-US" dirty="0">
                <a:latin typeface="Calibri Light" panose="020F0302020204030204" pitchFamily="34" charset="0"/>
                <a:cs typeface="Calibri Light" panose="020F0302020204030204" pitchFamily="34" charset="0"/>
              </a:rPr>
              <a:t>High diversities and fluctuations in the abundances of populations are mechanisms to evolve ecosystem stability</a:t>
            </a:r>
          </a:p>
          <a:p>
            <a:r>
              <a:rPr lang="en-US" altLang="en-US" dirty="0">
                <a:latin typeface="Calibri Light" panose="020F0302020204030204" pitchFamily="34" charset="0"/>
                <a:cs typeface="Calibri Light" panose="020F0302020204030204" pitchFamily="34" charset="0"/>
              </a:rPr>
              <a:t>Ecosystem stability may not require high diversity, but is derived from it.</a:t>
            </a:r>
          </a:p>
          <a:p>
            <a:r>
              <a:rPr lang="en-US" altLang="en-US" dirty="0">
                <a:latin typeface="Calibri Light" panose="020F0302020204030204" pitchFamily="34" charset="0"/>
                <a:cs typeface="Calibri Light" panose="020F0302020204030204" pitchFamily="34" charset="0"/>
              </a:rPr>
              <a:t>Some lower diversity systems may actually be very stable</a:t>
            </a:r>
          </a:p>
          <a:p>
            <a:pPr lvl="1"/>
            <a:r>
              <a:rPr lang="en-US" altLang="en-US" dirty="0">
                <a:latin typeface="Calibri Light" panose="020F0302020204030204" pitchFamily="34" charset="0"/>
                <a:cs typeface="Calibri Light" panose="020F0302020204030204" pitchFamily="34" charset="0"/>
              </a:rPr>
              <a:t>Example: salt marsh (monotypic grass species maintain stable ecosystem functions)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Content Placeholder 3">
            <a:extLst>
              <a:ext uri="{FF2B5EF4-FFF2-40B4-BE49-F238E27FC236}">
                <a16:creationId xmlns:a16="http://schemas.microsoft.com/office/drawing/2014/main" id="{4BA93F6E-B63A-4B82-1696-389193E11A7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042400" cy="67818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een forest with many trees&#10;&#10;Description automatically generated with medium confidence">
            <a:extLst>
              <a:ext uri="{FF2B5EF4-FFF2-40B4-BE49-F238E27FC236}">
                <a16:creationId xmlns:a16="http://schemas.microsoft.com/office/drawing/2014/main" id="{A1D0EBA8-762B-4667-C401-1844A4AFF7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49970"/>
            <a:ext cx="10132142" cy="6758060"/>
          </a:xfrm>
        </p:spPr>
      </p:pic>
    </p:spTree>
    <p:extLst>
      <p:ext uri="{BB962C8B-B14F-4D97-AF65-F5344CB8AC3E}">
        <p14:creationId xmlns:p14="http://schemas.microsoft.com/office/powerpoint/2010/main" val="327945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1CB2-3A20-A79D-8DD0-39F93FA06875}"/>
              </a:ext>
            </a:extLst>
          </p:cNvPr>
          <p:cNvSpPr>
            <a:spLocks noGrp="1"/>
          </p:cNvSpPr>
          <p:nvPr>
            <p:ph type="title"/>
          </p:nvPr>
        </p:nvSpPr>
        <p:spPr/>
        <p:txBody>
          <a:bodyPr/>
          <a:lstStyle/>
          <a:p>
            <a:r>
              <a:rPr lang="en-US" dirty="0"/>
              <a:t>The latitudinal species diversity gradient</a:t>
            </a:r>
          </a:p>
        </p:txBody>
      </p:sp>
      <p:pic>
        <p:nvPicPr>
          <p:cNvPr id="5" name="Picture 4" descr="A map of the world&#10;&#10;Description automatically generated">
            <a:extLst>
              <a:ext uri="{FF2B5EF4-FFF2-40B4-BE49-F238E27FC236}">
                <a16:creationId xmlns:a16="http://schemas.microsoft.com/office/drawing/2014/main" id="{60AF71FC-C688-DDAA-648C-E712382F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17638"/>
            <a:ext cx="9679637" cy="5024949"/>
          </a:xfrm>
          <a:prstGeom prst="rect">
            <a:avLst/>
          </a:prstGeom>
        </p:spPr>
      </p:pic>
    </p:spTree>
    <p:extLst>
      <p:ext uri="{BB962C8B-B14F-4D97-AF65-F5344CB8AC3E}">
        <p14:creationId xmlns:p14="http://schemas.microsoft.com/office/powerpoint/2010/main" val="282389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76CCF7C-011E-94E1-D801-FCC08B1C4E34}"/>
              </a:ext>
            </a:extLst>
          </p:cNvPr>
          <p:cNvSpPr>
            <a:spLocks noGrp="1" noChangeArrowheads="1"/>
          </p:cNvSpPr>
          <p:nvPr>
            <p:ph type="title"/>
          </p:nvPr>
        </p:nvSpPr>
        <p:spPr>
          <a:xfrm>
            <a:off x="533400" y="9011"/>
            <a:ext cx="11125200" cy="1143000"/>
          </a:xfrm>
        </p:spPr>
        <p:txBody>
          <a:bodyPr/>
          <a:lstStyle/>
          <a:p>
            <a:pPr eaLnBrk="1" hangingPunct="1"/>
            <a:r>
              <a:rPr lang="en-US" altLang="en-US" sz="4000" dirty="0">
                <a:latin typeface="Calibri Light" panose="020F0302020204030204" pitchFamily="34" charset="0"/>
                <a:cs typeface="Calibri Light" panose="020F0302020204030204" pitchFamily="34" charset="0"/>
              </a:rPr>
              <a:t>Area</a:t>
            </a:r>
          </a:p>
        </p:txBody>
      </p:sp>
      <p:pic>
        <p:nvPicPr>
          <p:cNvPr id="106499" name="Picture 13" descr="Bay%20of%20Islands">
            <a:extLst>
              <a:ext uri="{FF2B5EF4-FFF2-40B4-BE49-F238E27FC236}">
                <a16:creationId xmlns:a16="http://schemas.microsoft.com/office/drawing/2014/main" id="{330B9E1F-10C9-ECDE-C115-D9916E6BF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38200"/>
            <a:ext cx="7239000" cy="46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14">
            <a:extLst>
              <a:ext uri="{FF2B5EF4-FFF2-40B4-BE49-F238E27FC236}">
                <a16:creationId xmlns:a16="http://schemas.microsoft.com/office/drawing/2014/main" id="{EF9689DC-8A37-F466-33DF-0D10E6E5FA84}"/>
              </a:ext>
            </a:extLst>
          </p:cNvPr>
          <p:cNvSpPr txBox="1">
            <a:spLocks noChangeArrowheads="1"/>
          </p:cNvSpPr>
          <p:nvPr/>
        </p:nvSpPr>
        <p:spPr bwMode="auto">
          <a:xfrm>
            <a:off x="195986" y="5715000"/>
            <a:ext cx="11538813"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Light" panose="020F0302020204030204" pitchFamily="34" charset="0"/>
                <a:cs typeface="Calibri Light" panose="020F0302020204030204" pitchFamily="34" charset="0"/>
              </a:rPr>
              <a:t>As area increases, so does the number of species.  Originally applied to </a:t>
            </a:r>
          </a:p>
          <a:p>
            <a:pPr algn="ctr" eaLnBrk="1" hangingPunct="1">
              <a:spcBef>
                <a:spcPct val="0"/>
              </a:spcBef>
              <a:buFontTx/>
              <a:buNone/>
            </a:pPr>
            <a:r>
              <a:rPr lang="en-US" altLang="en-US" sz="2800" dirty="0">
                <a:latin typeface="Calibri Light" panose="020F0302020204030204" pitchFamily="34" charset="0"/>
                <a:cs typeface="Calibri Light" panose="020F0302020204030204" pitchFamily="34" charset="0"/>
              </a:rPr>
              <a:t>the study of oceanic islands but is applicable to terrestrial islands as well.</a:t>
            </a:r>
            <a:endParaRPr lang="en-US" altLang="en-US" sz="2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B179E72-5EEB-6726-8935-E21F2C7ABE50}"/>
              </a:ext>
            </a:extLst>
          </p:cNvPr>
          <p:cNvSpPr>
            <a:spLocks noGrp="1" noChangeArrowheads="1"/>
          </p:cNvSpPr>
          <p:nvPr>
            <p:ph type="title"/>
          </p:nvPr>
        </p:nvSpPr>
        <p:spPr>
          <a:xfrm>
            <a:off x="331077" y="365125"/>
            <a:ext cx="11508826" cy="1325563"/>
          </a:xfrm>
        </p:spPr>
        <p:txBody>
          <a:bodyPr>
            <a:normAutofit fontScale="90000"/>
          </a:bodyPr>
          <a:lstStyle/>
          <a:p>
            <a:pPr algn="ctr"/>
            <a:r>
              <a:rPr lang="en-US" altLang="en-US" dirty="0"/>
              <a:t>Why do the tropics have so many species? Mechanisms</a:t>
            </a:r>
            <a:r>
              <a:rPr lang="en-US" altLang="en-US" sz="4400" dirty="0"/>
              <a:t> to explain the latitudinal diversity gradient:</a:t>
            </a:r>
            <a:endParaRPr lang="en-US" altLang="en-US" dirty="0"/>
          </a:p>
        </p:txBody>
      </p:sp>
      <p:sp>
        <p:nvSpPr>
          <p:cNvPr id="10243" name="Content Placeholder 2">
            <a:extLst>
              <a:ext uri="{FF2B5EF4-FFF2-40B4-BE49-F238E27FC236}">
                <a16:creationId xmlns:a16="http://schemas.microsoft.com/office/drawing/2014/main" id="{3D748174-B88A-135D-0B95-B53EC39EF29B}"/>
              </a:ext>
            </a:extLst>
          </p:cNvPr>
          <p:cNvSpPr>
            <a:spLocks noGrp="1" noChangeArrowheads="1"/>
          </p:cNvSpPr>
          <p:nvPr>
            <p:ph idx="1"/>
          </p:nvPr>
        </p:nvSpPr>
        <p:spPr>
          <a:xfrm>
            <a:off x="583324" y="1828800"/>
            <a:ext cx="10342179" cy="4525963"/>
          </a:xfrm>
        </p:spPr>
        <p:txBody>
          <a:bodyPr>
            <a:normAutofit fontScale="92500" lnSpcReduction="20000"/>
          </a:bodyPr>
          <a:lstStyle/>
          <a:p>
            <a:r>
              <a:rPr lang="en-US" altLang="en-US" dirty="0">
                <a:latin typeface="+mj-lt"/>
              </a:rPr>
              <a:t>Climate stability hypothesis</a:t>
            </a:r>
          </a:p>
          <a:p>
            <a:r>
              <a:rPr lang="en-US" altLang="en-US" dirty="0">
                <a:latin typeface="+mj-lt"/>
              </a:rPr>
              <a:t>Geographical area hypothesis</a:t>
            </a:r>
          </a:p>
          <a:p>
            <a:r>
              <a:rPr lang="en-US" altLang="en-US" dirty="0">
                <a:latin typeface="+mj-lt"/>
              </a:rPr>
              <a:t>Species-energy hypothesis</a:t>
            </a:r>
          </a:p>
          <a:p>
            <a:r>
              <a:rPr lang="en-US" altLang="en-US" dirty="0">
                <a:latin typeface="+mj-lt"/>
              </a:rPr>
              <a:t>Historical perturbation hypothesis</a:t>
            </a:r>
          </a:p>
          <a:p>
            <a:r>
              <a:rPr lang="en-US" altLang="en-US" dirty="0">
                <a:latin typeface="+mj-lt"/>
              </a:rPr>
              <a:t>Evolutionary rate hypothesis</a:t>
            </a:r>
          </a:p>
          <a:p>
            <a:r>
              <a:rPr lang="en-US" altLang="en-US" dirty="0">
                <a:latin typeface="+mj-lt"/>
              </a:rPr>
              <a:t>Tropical refugia hypothesis</a:t>
            </a:r>
          </a:p>
          <a:p>
            <a:r>
              <a:rPr lang="en-US" altLang="en-US" dirty="0">
                <a:latin typeface="+mj-lt"/>
              </a:rPr>
              <a:t>Middle domain effect</a:t>
            </a:r>
          </a:p>
          <a:p>
            <a:r>
              <a:rPr lang="en-US" altLang="en-US" dirty="0">
                <a:latin typeface="+mj-lt"/>
              </a:rPr>
              <a:t>Competition-based hypothesis</a:t>
            </a:r>
          </a:p>
          <a:p>
            <a:r>
              <a:rPr lang="en-US" altLang="en-US" dirty="0">
                <a:latin typeface="+mj-lt"/>
              </a:rPr>
              <a:t>Tropical conservativism hypothesis  </a:t>
            </a:r>
          </a:p>
          <a:p>
            <a:pPr marL="0" indent="0">
              <a:buNone/>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E52263F-EF7C-1AB4-A4B8-A1446FC2CB66}"/>
              </a:ext>
            </a:extLst>
          </p:cNvPr>
          <p:cNvSpPr>
            <a:spLocks noGrp="1" noChangeArrowheads="1"/>
          </p:cNvSpPr>
          <p:nvPr>
            <p:ph type="title"/>
          </p:nvPr>
        </p:nvSpPr>
        <p:spPr/>
        <p:txBody>
          <a:bodyPr/>
          <a:lstStyle/>
          <a:p>
            <a:pPr eaLnBrk="1" hangingPunct="1"/>
            <a:r>
              <a:rPr lang="en-US" altLang="en-US" sz="4000" dirty="0">
                <a:latin typeface="Calibri Light" panose="020F0302020204030204" pitchFamily="34" charset="0"/>
                <a:cs typeface="Calibri Light" panose="020F0302020204030204" pitchFamily="34" charset="0"/>
              </a:rPr>
              <a:t>The species-area relationship</a:t>
            </a:r>
          </a:p>
        </p:txBody>
      </p:sp>
      <p:pic>
        <p:nvPicPr>
          <p:cNvPr id="108547" name="Picture 4">
            <a:extLst>
              <a:ext uri="{FF2B5EF4-FFF2-40B4-BE49-F238E27FC236}">
                <a16:creationId xmlns:a16="http://schemas.microsoft.com/office/drawing/2014/main" id="{4CEA8707-1245-BD83-A3E8-4DA9123E5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3352800" y="1295400"/>
            <a:ext cx="604880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4">
            <a:extLst>
              <a:ext uri="{FF2B5EF4-FFF2-40B4-BE49-F238E27FC236}">
                <a16:creationId xmlns:a16="http://schemas.microsoft.com/office/drawing/2014/main" id="{1513DCA6-1309-4C3C-A952-DF7F37E8E50E}"/>
              </a:ext>
            </a:extLst>
          </p:cNvPr>
          <p:cNvSpPr>
            <a:spLocks noChangeArrowheads="1"/>
          </p:cNvSpPr>
          <p:nvPr/>
        </p:nvSpPr>
        <p:spPr bwMode="auto">
          <a:xfrm>
            <a:off x="304800" y="5410200"/>
            <a:ext cx="11506200"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Calibri Light" panose="020F0302020204030204" pitchFamily="34" charset="0"/>
                <a:cs typeface="Calibri Light" panose="020F0302020204030204" pitchFamily="34" charset="0"/>
              </a:rPr>
              <a:t>Species-area relationships are often graphed for islands (or habitats that are otherwise isolated from one another, such as woodlots in an agricultural landscape) of different sizes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Content Placeholder 3">
            <a:extLst>
              <a:ext uri="{FF2B5EF4-FFF2-40B4-BE49-F238E27FC236}">
                <a16:creationId xmlns:a16="http://schemas.microsoft.com/office/drawing/2014/main" id="{2BE83EE7-575B-5CA5-50E2-2956A870B7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273" b="37997"/>
          <a:stretch>
            <a:fillRect/>
          </a:stretch>
        </p:blipFill>
        <p:spPr>
          <a:xfrm>
            <a:off x="1311275" y="819099"/>
            <a:ext cx="6750050" cy="4329113"/>
          </a:xfrm>
          <a:noFill/>
        </p:spPr>
      </p:pic>
      <p:sp>
        <p:nvSpPr>
          <p:cNvPr id="110596" name="Rectangle 4">
            <a:extLst>
              <a:ext uri="{FF2B5EF4-FFF2-40B4-BE49-F238E27FC236}">
                <a16:creationId xmlns:a16="http://schemas.microsoft.com/office/drawing/2014/main" id="{CE59347C-1F82-4F47-E9E1-4A447744D023}"/>
              </a:ext>
            </a:extLst>
          </p:cNvPr>
          <p:cNvSpPr>
            <a:spLocks noChangeArrowheads="1"/>
          </p:cNvSpPr>
          <p:nvPr/>
        </p:nvSpPr>
        <p:spPr bwMode="auto">
          <a:xfrm>
            <a:off x="228600" y="5463012"/>
            <a:ext cx="11963400"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Calibri Light" panose="020F0302020204030204" pitchFamily="34" charset="0"/>
                <a:cs typeface="Calibri Light" panose="020F0302020204030204" pitchFamily="34" charset="0"/>
              </a:rPr>
              <a:t>The Intermediate Disturbance Hypothesis predicts that diversity in will peak at intermediate disturbance frequencies. IDH is a very general model to explain diversity, and holds true in some but not all situations</a:t>
            </a:r>
            <a:r>
              <a:rPr lang="en-US" altLang="en-US" sz="1800" dirty="0">
                <a:latin typeface="Calibri Light" panose="020F0302020204030204" pitchFamily="34" charset="0"/>
                <a:cs typeface="Calibri Light" panose="020F0302020204030204" pitchFamily="34" charset="0"/>
              </a:rPr>
              <a:t>. </a:t>
            </a:r>
          </a:p>
        </p:txBody>
      </p:sp>
      <p:sp>
        <p:nvSpPr>
          <p:cNvPr id="110594" name="Title 1">
            <a:extLst>
              <a:ext uri="{FF2B5EF4-FFF2-40B4-BE49-F238E27FC236}">
                <a16:creationId xmlns:a16="http://schemas.microsoft.com/office/drawing/2014/main" id="{7F4D08A6-9631-D224-7DCD-C821C7690580}"/>
              </a:ext>
            </a:extLst>
          </p:cNvPr>
          <p:cNvSpPr>
            <a:spLocks noGrp="1" noChangeArrowheads="1"/>
          </p:cNvSpPr>
          <p:nvPr>
            <p:ph type="title"/>
          </p:nvPr>
        </p:nvSpPr>
        <p:spPr/>
        <p:txBody>
          <a:bodyPr/>
          <a:lstStyle/>
          <a:p>
            <a:r>
              <a:rPr lang="en-US" altLang="en-US" dirty="0">
                <a:latin typeface="Calibri Light" panose="020F0302020204030204" pitchFamily="34" charset="0"/>
                <a:cs typeface="Calibri Light" panose="020F0302020204030204" pitchFamily="34" charset="0"/>
              </a:rPr>
              <a:t>Disturbance</a:t>
            </a:r>
          </a:p>
        </p:txBody>
      </p:sp>
      <p:pic>
        <p:nvPicPr>
          <p:cNvPr id="2" name="Picture 4" descr="C:\Documents and Settings\tony\Desktop\k7130.gif">
            <a:extLst>
              <a:ext uri="{FF2B5EF4-FFF2-40B4-BE49-F238E27FC236}">
                <a16:creationId xmlns:a16="http://schemas.microsoft.com/office/drawing/2014/main" id="{2716B88C-5330-67B4-E03D-A5ECA11FE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328" y="181265"/>
            <a:ext cx="3296376"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9499F919-4355-674B-039D-4D2EDD3C7FDD}"/>
              </a:ext>
            </a:extLst>
          </p:cNvPr>
          <p:cNvSpPr>
            <a:spLocks noGrp="1" noChangeArrowheads="1"/>
          </p:cNvSpPr>
          <p:nvPr>
            <p:ph type="title"/>
          </p:nvPr>
        </p:nvSpPr>
        <p:spPr>
          <a:xfrm>
            <a:off x="0" y="457200"/>
            <a:ext cx="5029200" cy="1143000"/>
          </a:xfrm>
        </p:spPr>
        <p:txBody>
          <a:bodyPr/>
          <a:lstStyle/>
          <a:p>
            <a:pPr eaLnBrk="1" hangingPunct="1"/>
            <a:r>
              <a:rPr lang="en-US" altLang="en-US" sz="4000" dirty="0">
                <a:latin typeface="Calibri Light" panose="020F0302020204030204" pitchFamily="34" charset="0"/>
                <a:cs typeface="Calibri Light" panose="020F0302020204030204" pitchFamily="34" charset="0"/>
              </a:rPr>
              <a:t>Habitat heterogeneity</a:t>
            </a:r>
          </a:p>
        </p:txBody>
      </p:sp>
      <p:pic>
        <p:nvPicPr>
          <p:cNvPr id="111619" name="Picture 6" descr="ca">
            <a:extLst>
              <a:ext uri="{FF2B5EF4-FFF2-40B4-BE49-F238E27FC236}">
                <a16:creationId xmlns:a16="http://schemas.microsoft.com/office/drawing/2014/main" id="{47B4570F-363F-DDBE-1D0F-6B8602957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3" y="222250"/>
            <a:ext cx="523557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Rectangle 4">
            <a:extLst>
              <a:ext uri="{FF2B5EF4-FFF2-40B4-BE49-F238E27FC236}">
                <a16:creationId xmlns:a16="http://schemas.microsoft.com/office/drawing/2014/main" id="{7B6D0CDF-430E-431C-0C55-B121CB4ECD91}"/>
              </a:ext>
            </a:extLst>
          </p:cNvPr>
          <p:cNvSpPr>
            <a:spLocks noChangeArrowheads="1"/>
          </p:cNvSpPr>
          <p:nvPr/>
        </p:nvSpPr>
        <p:spPr bwMode="auto">
          <a:xfrm>
            <a:off x="457200" y="2133600"/>
            <a:ext cx="4457700" cy="31085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Calibri Light" panose="020F0302020204030204" pitchFamily="34" charset="0"/>
                <a:cs typeface="Calibri Light" panose="020F0302020204030204" pitchFamily="34" charset="0"/>
              </a:rPr>
              <a:t>Greater heterogeneity in habitat can contribute to high biodiversity. For example, the most biodiverse states are those that have a large number of habitats, such as California.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79EE878C-733B-CA0B-3CF8-DD3FA26DB554}"/>
              </a:ext>
            </a:extLst>
          </p:cNvPr>
          <p:cNvSpPr>
            <a:spLocks noGrp="1" noChangeArrowheads="1"/>
          </p:cNvSpPr>
          <p:nvPr>
            <p:ph type="title"/>
          </p:nvPr>
        </p:nvSpPr>
        <p:spPr/>
        <p:txBody>
          <a:bodyPr/>
          <a:lstStyle/>
          <a:p>
            <a:pPr eaLnBrk="1" hangingPunct="1"/>
            <a:r>
              <a:rPr lang="en-US" altLang="en-US" dirty="0">
                <a:latin typeface="Calibri Light" panose="020F0302020204030204" pitchFamily="34" charset="0"/>
                <a:cs typeface="Calibri Light" panose="020F0302020204030204" pitchFamily="34" charset="0"/>
              </a:rPr>
              <a:t>Isolation</a:t>
            </a:r>
          </a:p>
        </p:txBody>
      </p:sp>
      <p:pic>
        <p:nvPicPr>
          <p:cNvPr id="113667" name="Picture 4" descr="C:\Documents and Settings\tony\Desktop\Gallery-Darwin-Creatures--015.jpg">
            <a:extLst>
              <a:ext uri="{FF2B5EF4-FFF2-40B4-BE49-F238E27FC236}">
                <a16:creationId xmlns:a16="http://schemas.microsoft.com/office/drawing/2014/main" id="{1AA92C27-78A7-2450-8BE1-C7C41A4A9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59"/>
          <a:stretch>
            <a:fillRect/>
          </a:stretch>
        </p:blipFill>
        <p:spPr bwMode="auto">
          <a:xfrm>
            <a:off x="5105400" y="1585860"/>
            <a:ext cx="6656562" cy="458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4">
            <a:extLst>
              <a:ext uri="{FF2B5EF4-FFF2-40B4-BE49-F238E27FC236}">
                <a16:creationId xmlns:a16="http://schemas.microsoft.com/office/drawing/2014/main" id="{EB6D34BA-EB7C-0ACE-DAEB-E14F39A68CE6}"/>
              </a:ext>
            </a:extLst>
          </p:cNvPr>
          <p:cNvSpPr>
            <a:spLocks noChangeArrowheads="1"/>
          </p:cNvSpPr>
          <p:nvPr/>
        </p:nvSpPr>
        <p:spPr bwMode="auto">
          <a:xfrm>
            <a:off x="381000" y="1620838"/>
            <a:ext cx="4381500" cy="304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dirty="0">
                <a:latin typeface="Calibri Light" panose="020F0302020204030204" pitchFamily="34" charset="0"/>
                <a:cs typeface="Calibri Light" panose="020F0302020204030204" pitchFamily="34" charset="0"/>
              </a:rPr>
              <a:t>Isolation facilitates speciation, as evidenced in the unique flora and fauna of isolated islands like Hawaii, the Galapagos, New Zealand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68F22D67-DCBF-379D-9ACE-68C06464AE00}"/>
              </a:ext>
            </a:extLst>
          </p:cNvPr>
          <p:cNvSpPr>
            <a:spLocks noGrp="1" noChangeArrowheads="1"/>
          </p:cNvSpPr>
          <p:nvPr>
            <p:ph type="title"/>
          </p:nvPr>
        </p:nvSpPr>
        <p:spPr>
          <a:xfrm>
            <a:off x="1981200" y="0"/>
            <a:ext cx="8229600" cy="1808163"/>
          </a:xfrm>
        </p:spPr>
        <p:txBody>
          <a:bodyPr/>
          <a:lstStyle/>
          <a:p>
            <a:pPr eaLnBrk="1" hangingPunct="1"/>
            <a:r>
              <a:rPr lang="en-US" altLang="en-US" dirty="0">
                <a:latin typeface="Calibri Light" panose="020F0302020204030204" pitchFamily="34" charset="0"/>
                <a:cs typeface="Calibri Light" panose="020F0302020204030204" pitchFamily="34" charset="0"/>
              </a:rPr>
              <a:t>Latitude</a:t>
            </a:r>
          </a:p>
        </p:txBody>
      </p:sp>
      <p:grpSp>
        <p:nvGrpSpPr>
          <p:cNvPr id="115715" name="Group 6">
            <a:extLst>
              <a:ext uri="{FF2B5EF4-FFF2-40B4-BE49-F238E27FC236}">
                <a16:creationId xmlns:a16="http://schemas.microsoft.com/office/drawing/2014/main" id="{DB77D6C1-AEF8-1306-17FA-3404E6221484}"/>
              </a:ext>
            </a:extLst>
          </p:cNvPr>
          <p:cNvGrpSpPr>
            <a:grpSpLocks/>
          </p:cNvGrpSpPr>
          <p:nvPr/>
        </p:nvGrpSpPr>
        <p:grpSpPr bwMode="auto">
          <a:xfrm>
            <a:off x="1920874" y="1371600"/>
            <a:ext cx="8518525" cy="3777704"/>
            <a:chOff x="346906" y="2307265"/>
            <a:chExt cx="8350397" cy="3466214"/>
          </a:xfrm>
        </p:grpSpPr>
        <p:pic>
          <p:nvPicPr>
            <p:cNvPr id="115718" name="Picture 2" descr="C:\Documents and Settings\Tony Stallins\Desktop\03-07PlantLarge.jpg">
              <a:extLst>
                <a:ext uri="{FF2B5EF4-FFF2-40B4-BE49-F238E27FC236}">
                  <a16:creationId xmlns:a16="http://schemas.microsoft.com/office/drawing/2014/main" id="{2832DBF6-FA32-21EF-E5A7-0F57FDF60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822"/>
            <a:stretch>
              <a:fillRect/>
            </a:stretch>
          </p:blipFill>
          <p:spPr bwMode="auto">
            <a:xfrm>
              <a:off x="346906" y="2307265"/>
              <a:ext cx="8350397" cy="332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E9F0EE5-F568-EDF4-9CF1-6079CAB9A2BC}"/>
                </a:ext>
              </a:extLst>
            </p:cNvPr>
            <p:cNvSpPr/>
            <p:nvPr/>
          </p:nvSpPr>
          <p:spPr>
            <a:xfrm>
              <a:off x="4147448" y="5157404"/>
              <a:ext cx="1573240" cy="61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15716" name="Slide Number Placeholder 5">
            <a:extLst>
              <a:ext uri="{FF2B5EF4-FFF2-40B4-BE49-F238E27FC236}">
                <a16:creationId xmlns:a16="http://schemas.microsoft.com/office/drawing/2014/main" id="{C49B91D4-D4EA-D161-C1CD-E0B6197D41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181A79-DE7D-4961-9A8B-B43B5E83CFBF}" type="slidenum">
              <a:rPr lang="en-US" altLang="en-US" sz="1400" smtClean="0"/>
              <a:pPr>
                <a:spcBef>
                  <a:spcPct val="0"/>
                </a:spcBef>
                <a:buFontTx/>
                <a:buNone/>
              </a:pPr>
              <a:t>9</a:t>
            </a:fld>
            <a:endParaRPr lang="en-US" altLang="en-US" sz="1400" dirty="0"/>
          </a:p>
        </p:txBody>
      </p:sp>
      <p:sp>
        <p:nvSpPr>
          <p:cNvPr id="115717" name="Rectangle 9">
            <a:extLst>
              <a:ext uri="{FF2B5EF4-FFF2-40B4-BE49-F238E27FC236}">
                <a16:creationId xmlns:a16="http://schemas.microsoft.com/office/drawing/2014/main" id="{C84A2B6E-6657-DA82-8445-9034BC054AAE}"/>
              </a:ext>
            </a:extLst>
          </p:cNvPr>
          <p:cNvSpPr>
            <a:spLocks noChangeArrowheads="1"/>
          </p:cNvSpPr>
          <p:nvPr/>
        </p:nvSpPr>
        <p:spPr bwMode="auto">
          <a:xfrm>
            <a:off x="838200" y="5179930"/>
            <a:ext cx="10515600"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Calibri Light" panose="020F0302020204030204" pitchFamily="34" charset="0"/>
                <a:cs typeface="Calibri Light" panose="020F0302020204030204" pitchFamily="34" charset="0"/>
              </a:rPr>
              <a:t>Plant species richness peaks in the tropical latitudes, as do many animal taxonomic groups. This map shows the latitudinal diversity gradient of plants</a:t>
            </a:r>
          </a:p>
        </p:txBody>
      </p:sp>
    </p:spTree>
  </p:cSld>
  <p:clrMapOvr>
    <a:masterClrMapping/>
  </p:clrMapOvr>
</p:sld>
</file>

<file path=ppt/theme/theme1.xml><?xml version="1.0" encoding="utf-8"?>
<a:theme xmlns:a="http://schemas.openxmlformats.org/drawingml/2006/main" name="Default Design">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C00000"/>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4026</TotalTime>
  <Words>2519</Words>
  <Application>Microsoft Office PowerPoint</Application>
  <PresentationFormat>Widescreen</PresentationFormat>
  <Paragraphs>197</Paragraphs>
  <Slides>40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CharisSIL</vt:lpstr>
      <vt:lpstr>STIXTwoText</vt:lpstr>
      <vt:lpstr>Times New Roman</vt:lpstr>
      <vt:lpstr>Default Design</vt:lpstr>
      <vt:lpstr>Paradox of the plankton (1961)</vt:lpstr>
      <vt:lpstr>Explanations for the paradox of the plankton:</vt:lpstr>
      <vt:lpstr>Correlates of biodiversity</vt:lpstr>
      <vt:lpstr>Area</vt:lpstr>
      <vt:lpstr>The species-area relationship</vt:lpstr>
      <vt:lpstr>Disturbance</vt:lpstr>
      <vt:lpstr>Habitat heterogeneity</vt:lpstr>
      <vt:lpstr>Isolation</vt:lpstr>
      <vt:lpstr>Latitude</vt:lpstr>
      <vt:lpstr>Theories and conceptual frameworks to explain general diversity patterns</vt:lpstr>
      <vt:lpstr>Niche-based models of diversity</vt:lpstr>
      <vt:lpstr>Island Biogeography Theory</vt:lpstr>
      <vt:lpstr>PowerPoint Presentation</vt:lpstr>
      <vt:lpstr>PowerPoint Presentation</vt:lpstr>
      <vt:lpstr>Contributions of island biogeography theory: island dynamics applied to conservation</vt:lpstr>
      <vt:lpstr>As island size (i.e. fragmentation) decreases:</vt:lpstr>
      <vt:lpstr>PowerPoint Presentation</vt:lpstr>
      <vt:lpstr>SLOSS implications for conservation</vt:lpstr>
      <vt:lpstr>Mosaic theory of biodiversity</vt:lpstr>
      <vt:lpstr>PowerPoint Presentation</vt:lpstr>
      <vt:lpstr>Mosaic theory upgrades SLOSS debate</vt:lpstr>
      <vt:lpstr>PowerPoint Presentation</vt:lpstr>
      <vt:lpstr>Critiques of the idea that fragmentation is not bad</vt:lpstr>
      <vt:lpstr>Neutral-based models of diversity</vt:lpstr>
      <vt:lpstr>PowerPoint Presentation</vt:lpstr>
      <vt:lpstr>Niche versus neutrality: scale matters (it always does)</vt:lpstr>
      <vt:lpstr>Metacommunity models of diversity</vt:lpstr>
      <vt:lpstr>Diversity in metacommunity models is determined by:</vt:lpstr>
      <vt:lpstr>PowerPoint Presentation</vt:lpstr>
      <vt:lpstr>Complexity definitions of biodiversity</vt:lpstr>
      <vt:lpstr>What are the relationships between diversity and stability?</vt:lpstr>
      <vt:lpstr>High diversity promotes stability in ecosystem function </vt:lpstr>
      <vt:lpstr>High diversity can be associated with population instability</vt:lpstr>
      <vt:lpstr>High diversity promotes aggregate ecosystem stability but low population stability (Tilman et al 1996) </vt:lpstr>
      <vt:lpstr>PowerPoint Presentation</vt:lpstr>
      <vt:lpstr>High diversity is not directly necessary for stability in ecosystem function (sensu Allen and Holling 2010)</vt:lpstr>
      <vt:lpstr>PowerPoint Presentation</vt:lpstr>
      <vt:lpstr>PowerPoint Presentation</vt:lpstr>
      <vt:lpstr>The latitudinal species diversity gradient</vt:lpstr>
      <vt:lpstr>Why do the tropics have so many species? Mechanisms to explain the latitudinal diversity gradient:</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Stallins</dc:creator>
  <cp:lastModifiedBy>Stallins, Jon A.</cp:lastModifiedBy>
  <cp:revision>296</cp:revision>
  <dcterms:created xsi:type="dcterms:W3CDTF">2004-10-06T17:17:17Z</dcterms:created>
  <dcterms:modified xsi:type="dcterms:W3CDTF">2023-11-29T16:47:49Z</dcterms:modified>
</cp:coreProperties>
</file>