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385" r:id="rId2"/>
    <p:sldId id="834" r:id="rId3"/>
    <p:sldId id="843" r:id="rId4"/>
    <p:sldId id="797" r:id="rId5"/>
    <p:sldId id="799" r:id="rId6"/>
    <p:sldId id="672" r:id="rId7"/>
    <p:sldId id="673" r:id="rId8"/>
    <p:sldId id="801" r:id="rId9"/>
    <p:sldId id="841" r:id="rId10"/>
    <p:sldId id="842" r:id="rId11"/>
    <p:sldId id="501" r:id="rId12"/>
    <p:sldId id="723" r:id="rId13"/>
    <p:sldId id="786" r:id="rId14"/>
    <p:sldId id="794" r:id="rId15"/>
    <p:sldId id="802" r:id="rId16"/>
    <p:sldId id="619" r:id="rId17"/>
    <p:sldId id="839" r:id="rId18"/>
    <p:sldId id="814" r:id="rId19"/>
    <p:sldId id="440" r:id="rId20"/>
    <p:sldId id="469" r:id="rId21"/>
    <p:sldId id="470" r:id="rId22"/>
    <p:sldId id="471" r:id="rId23"/>
    <p:sldId id="764" r:id="rId24"/>
    <p:sldId id="762" r:id="rId25"/>
    <p:sldId id="767" r:id="rId26"/>
    <p:sldId id="356" r:id="rId27"/>
    <p:sldId id="781" r:id="rId28"/>
    <p:sldId id="783" r:id="rId29"/>
    <p:sldId id="782" r:id="rId30"/>
    <p:sldId id="540" r:id="rId31"/>
    <p:sldId id="454" r:id="rId32"/>
    <p:sldId id="795" r:id="rId33"/>
    <p:sldId id="455" r:id="rId34"/>
    <p:sldId id="739" r:id="rId35"/>
    <p:sldId id="741" r:id="rId36"/>
    <p:sldId id="844" r:id="rId37"/>
    <p:sldId id="845" r:id="rId38"/>
    <p:sldId id="644" r:id="rId39"/>
    <p:sldId id="664" r:id="rId40"/>
    <p:sldId id="665" r:id="rId41"/>
    <p:sldId id="433" r:id="rId42"/>
    <p:sldId id="300" r:id="rId43"/>
    <p:sldId id="401" r:id="rId44"/>
    <p:sldId id="353" r:id="rId45"/>
    <p:sldId id="638" r:id="rId46"/>
    <p:sldId id="733" r:id="rId47"/>
    <p:sldId id="641" r:id="rId48"/>
    <p:sldId id="640" r:id="rId49"/>
    <p:sldId id="734" r:id="rId50"/>
    <p:sldId id="840" r:id="rId51"/>
    <p:sldId id="680" r:id="rId52"/>
    <p:sldId id="598" r:id="rId53"/>
    <p:sldId id="597" r:id="rId54"/>
    <p:sldId id="836" r:id="rId55"/>
    <p:sldId id="442" r:id="rId56"/>
    <p:sldId id="441" r:id="rId57"/>
    <p:sldId id="816" r:id="rId58"/>
    <p:sldId id="349" r:id="rId59"/>
    <p:sldId id="837" r:id="rId60"/>
    <p:sldId id="351" r:id="rId61"/>
    <p:sldId id="350" r:id="rId62"/>
    <p:sldId id="805" r:id="rId63"/>
    <p:sldId id="812" r:id="rId64"/>
    <p:sldId id="838" r:id="rId65"/>
    <p:sldId id="806" r:id="rId66"/>
    <p:sldId id="727" r:id="rId67"/>
    <p:sldId id="737" r:id="rId6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Intro" id="{D70B7873-5C3D-4593-BB16-BE882725FCC8}">
          <p14:sldIdLst>
            <p14:sldId id="385"/>
            <p14:sldId id="834"/>
            <p14:sldId id="843"/>
            <p14:sldId id="797"/>
            <p14:sldId id="799"/>
            <p14:sldId id="672"/>
            <p14:sldId id="673"/>
          </p14:sldIdLst>
        </p14:section>
        <p14:section name="Rethinking biodiversity" id="{F09AF740-9F66-48CB-8D49-A41AA9587134}">
          <p14:sldIdLst>
            <p14:sldId id="801"/>
            <p14:sldId id="841"/>
            <p14:sldId id="842"/>
            <p14:sldId id="501"/>
          </p14:sldIdLst>
        </p14:section>
        <p14:section name="Instrumental and intrinsic value" id="{83F8EFFB-00B8-49D5-9EE6-18BEFE3F45AA}">
          <p14:sldIdLst>
            <p14:sldId id="723"/>
            <p14:sldId id="786"/>
          </p14:sldIdLst>
        </p14:section>
        <p14:section name="Habitability" id="{DA46E8CE-E187-416E-B386-6699AD7B52DB}">
          <p14:sldIdLst>
            <p14:sldId id="794"/>
            <p14:sldId id="802"/>
          </p14:sldIdLst>
        </p14:section>
        <p14:section name="Categories of biodiversity" id="{990C5203-66A4-4C02-9D55-57D463D78C1C}">
          <p14:sldIdLst>
            <p14:sldId id="619"/>
            <p14:sldId id="839"/>
          </p14:sldIdLst>
        </p14:section>
        <p14:section name="Taxonomic diversity" id="{38359319-1B1F-43DD-8340-72800504E341}">
          <p14:sldIdLst>
            <p14:sldId id="814"/>
          </p14:sldIdLst>
        </p14:section>
        <p14:section name="Morphological species concept" id="{C4D78463-69E7-46BB-8B1E-A8CA2F091276}">
          <p14:sldIdLst>
            <p14:sldId id="440"/>
            <p14:sldId id="469"/>
            <p14:sldId id="470"/>
          </p14:sldIdLst>
        </p14:section>
        <p14:section name="Biological species concept" id="{F5EE7706-38D9-47D6-BF65-B8EAC18B221F}">
          <p14:sldIdLst>
            <p14:sldId id="471"/>
            <p14:sldId id="764"/>
            <p14:sldId id="762"/>
            <p14:sldId id="767"/>
          </p14:sldIdLst>
        </p14:section>
        <p14:section name="Phylogenetic species concept" id="{99BF6BF5-18A2-4BCF-8AEF-B98FA8560CB5}">
          <p14:sldIdLst>
            <p14:sldId id="356"/>
            <p14:sldId id="781"/>
            <p14:sldId id="783"/>
            <p14:sldId id="782"/>
          </p14:sldIdLst>
        </p14:section>
        <p14:section name="Repurcussions of these different kinds of biodiversity" id="{4A10B062-BBC4-437D-A61D-8063497F6BBE}">
          <p14:sldIdLst>
            <p14:sldId id="540"/>
            <p14:sldId id="454"/>
            <p14:sldId id="795"/>
            <p14:sldId id="455"/>
            <p14:sldId id="739"/>
            <p14:sldId id="741"/>
            <p14:sldId id="844"/>
            <p14:sldId id="845"/>
          </p14:sldIdLst>
        </p14:section>
        <p14:section name="Other kinds of biodiversity" id="{62D8D304-1489-4B4A-85D3-E5C5ABAAB63F}">
          <p14:sldIdLst>
            <p14:sldId id="644"/>
            <p14:sldId id="664"/>
            <p14:sldId id="665"/>
          </p14:sldIdLst>
        </p14:section>
        <p14:section name="Indentifying and measuring biodiversity" id="{2DEF7278-0F66-420E-B2EA-0E324C759540}">
          <p14:sldIdLst>
            <p14:sldId id="433"/>
            <p14:sldId id="300"/>
            <p14:sldId id="401"/>
            <p14:sldId id="353"/>
            <p14:sldId id="638"/>
            <p14:sldId id="733"/>
            <p14:sldId id="641"/>
            <p14:sldId id="640"/>
            <p14:sldId id="734"/>
            <p14:sldId id="840"/>
            <p14:sldId id="680"/>
          </p14:sldIdLst>
        </p14:section>
        <p14:section name="Equitable impacts:  elephant example" id="{9401679A-6216-4C29-A8B2-0A42BDB37E2A}">
          <p14:sldIdLst>
            <p14:sldId id="598"/>
            <p14:sldId id="597"/>
            <p14:sldId id="836"/>
            <p14:sldId id="442"/>
            <p14:sldId id="441"/>
            <p14:sldId id="816"/>
            <p14:sldId id="349"/>
            <p14:sldId id="837"/>
            <p14:sldId id="351"/>
            <p14:sldId id="350"/>
            <p14:sldId id="805"/>
            <p14:sldId id="812"/>
            <p14:sldId id="838"/>
          </p14:sldIdLst>
        </p14:section>
        <p14:section name="Equitable impacts: biodiversity linkage" id="{2A25D88C-A5A4-4DC2-81F8-089F7F6F4932}">
          <p14:sldIdLst>
            <p14:sldId id="806"/>
          </p14:sldIdLst>
        </p14:section>
        <p14:section name="Closing" id="{AEEDD8F1-7F8D-4202-AE2C-838C9F4552A6}">
          <p14:sldIdLst>
            <p14:sldId id="727"/>
            <p14:sldId id="73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A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646" autoAdjust="0"/>
    <p:restoredTop sz="61396" autoAdjust="0"/>
  </p:normalViewPr>
  <p:slideViewPr>
    <p:cSldViewPr>
      <p:cViewPr varScale="1">
        <p:scale>
          <a:sx n="39" d="100"/>
          <a:sy n="39" d="100"/>
        </p:scale>
        <p:origin x="1264" y="24"/>
      </p:cViewPr>
      <p:guideLst>
        <p:guide orient="horz" pos="2160"/>
        <p:guide pos="3840"/>
      </p:guideLst>
    </p:cSldViewPr>
  </p:slideViewPr>
  <p:notesTextViewPr>
    <p:cViewPr>
      <p:scale>
        <a:sx n="109" d="100"/>
        <a:sy n="109"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2C37AE-F0A9-46FF-B2CB-401BB9E4492B}"/>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3" name="Date Placeholder 2">
            <a:extLst>
              <a:ext uri="{FF2B5EF4-FFF2-40B4-BE49-F238E27FC236}">
                <a16:creationId xmlns:a16="http://schemas.microsoft.com/office/drawing/2014/main" id="{8C6389C6-2A71-41ED-AF36-FEB53EFB69B5}"/>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0664D950-1D76-4F39-B161-1EF181FDBD5F}" type="datetimeFigureOut">
              <a:rPr lang="en-US"/>
              <a:pPr>
                <a:defRPr/>
              </a:pPr>
              <a:t>3/25/2025</a:t>
            </a:fld>
            <a:endParaRPr lang="en-US" dirty="0"/>
          </a:p>
        </p:txBody>
      </p:sp>
      <p:sp>
        <p:nvSpPr>
          <p:cNvPr id="4" name="Slide Image Placeholder 3">
            <a:extLst>
              <a:ext uri="{FF2B5EF4-FFF2-40B4-BE49-F238E27FC236}">
                <a16:creationId xmlns:a16="http://schemas.microsoft.com/office/drawing/2014/main" id="{28A463CB-C16F-4044-A57E-FB149160C5D2}"/>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132BFE34-2960-4DF4-A30C-F41C6BF6993C}"/>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0EEE00F-EB7B-439E-A15C-F7A84B5C2327}"/>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7" name="Slide Number Placeholder 6">
            <a:extLst>
              <a:ext uri="{FF2B5EF4-FFF2-40B4-BE49-F238E27FC236}">
                <a16:creationId xmlns:a16="http://schemas.microsoft.com/office/drawing/2014/main" id="{6748E96F-701B-4B33-BE0B-155C8CB2E480}"/>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9BB90F43-E08C-4AA7-8595-655ED440615A}"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BB90F43-E08C-4AA7-8595-655ED440615A}" type="slidenum">
              <a:rPr lang="en-US" altLang="en-US" smtClean="0"/>
              <a:pPr>
                <a:defRPr/>
              </a:pPr>
              <a:t>2</a:t>
            </a:fld>
            <a:endParaRPr lang="en-US" altLang="en-US" dirty="0"/>
          </a:p>
        </p:txBody>
      </p:sp>
    </p:spTree>
    <p:extLst>
      <p:ext uri="{BB962C8B-B14F-4D97-AF65-F5344CB8AC3E}">
        <p14:creationId xmlns:p14="http://schemas.microsoft.com/office/powerpoint/2010/main" val="1671236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27AF9404-6CA1-4902-9F53-AD3A253F8C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BE76807-BA3D-47AD-A2D2-E7D6DC364ED9}" type="slidenum">
              <a:rPr lang="en-US" altLang="en-US" smtClean="0">
                <a:latin typeface="Arial" panose="020B0604020202020204" pitchFamily="34" charset="0"/>
              </a:rPr>
              <a:pPr>
                <a:spcBef>
                  <a:spcPct val="0"/>
                </a:spcBef>
              </a:pPr>
              <a:t>19</a:t>
            </a:fld>
            <a:endParaRPr lang="en-US" altLang="en-US" dirty="0">
              <a:latin typeface="Arial" panose="020B0604020202020204" pitchFamily="34" charset="0"/>
            </a:endParaRPr>
          </a:p>
        </p:txBody>
      </p:sp>
      <p:sp>
        <p:nvSpPr>
          <p:cNvPr id="52227" name="Rectangle 2">
            <a:extLst>
              <a:ext uri="{FF2B5EF4-FFF2-40B4-BE49-F238E27FC236}">
                <a16:creationId xmlns:a16="http://schemas.microsoft.com/office/drawing/2014/main" id="{266AFB50-ED13-4AEA-BBF4-D748328F81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Rectangle 3">
            <a:extLst>
              <a:ext uri="{FF2B5EF4-FFF2-40B4-BE49-F238E27FC236}">
                <a16:creationId xmlns:a16="http://schemas.microsoft.com/office/drawing/2014/main" id="{973E98DF-E381-4564-8F34-6AA7948150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Arial" panose="020B0604020202020204" pitchFamily="34" charset="0"/>
              </a:rPr>
              <a:t>Morphological species concept for Rumex, the buckwheats</a:t>
            </a:r>
          </a:p>
          <a:p>
            <a:pPr eaLnBrk="1" hangingPunct="1"/>
            <a:endParaRPr lang="en-US" altLang="en-US" dirty="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9F8B23B8-2F56-4301-AA5D-705BDE1C42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0DCA5C7B-06AF-4026-9AF7-D0885A9936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latin typeface="Arial" panose="020B0604020202020204" pitchFamily="34" charset="0"/>
            </a:endParaRPr>
          </a:p>
        </p:txBody>
      </p:sp>
      <p:sp>
        <p:nvSpPr>
          <p:cNvPr id="58372" name="Slide Number Placeholder 3">
            <a:extLst>
              <a:ext uri="{FF2B5EF4-FFF2-40B4-BE49-F238E27FC236}">
                <a16:creationId xmlns:a16="http://schemas.microsoft.com/office/drawing/2014/main" id="{96F753B4-78EA-499A-9D08-D2B06213AE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AD70E6-0CB3-42DD-9849-370B75F72095}" type="slidenum">
              <a:rPr lang="en-US" altLang="en-US" smtClean="0">
                <a:latin typeface="Arial" panose="020B0604020202020204" pitchFamily="34" charset="0"/>
              </a:rPr>
              <a:pPr>
                <a:spcBef>
                  <a:spcPct val="0"/>
                </a:spcBef>
              </a:pPr>
              <a:t>20</a:t>
            </a:fld>
            <a:endParaRPr lang="en-US" altLang="en-US" dirty="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FDF89BAA-A4B8-44ED-BE4B-1C867B2092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6A662E4-D88C-476D-9D82-851912D8F360}"/>
              </a:ext>
            </a:extLst>
          </p:cNvPr>
          <p:cNvSpPr>
            <a:spLocks noGrp="1"/>
          </p:cNvSpPr>
          <p:nvPr>
            <p:ph type="body" idx="1"/>
          </p:nvPr>
        </p:nvSpPr>
        <p:spPr/>
        <p:txBody>
          <a:bodyPr>
            <a:normAutofit fontScale="92500" lnSpcReduction="10000"/>
          </a:bodyPr>
          <a:lstStyle/>
          <a:p>
            <a:pPr>
              <a:defRPr/>
            </a:pPr>
            <a:r>
              <a:rPr lang="en-US" dirty="0"/>
              <a:t>White Marlin: Abundance of a Look-Alike Species Clouds Population Status of a Million Dollar Fish</a:t>
            </a:r>
          </a:p>
          <a:p>
            <a:pPr>
              <a:defRPr/>
            </a:pPr>
            <a:endParaRPr lang="en-US" dirty="0"/>
          </a:p>
          <a:p>
            <a:pPr>
              <a:defRPr/>
            </a:pPr>
            <a:r>
              <a:rPr lang="en-US" dirty="0"/>
              <a:t>The prized white marlin, sought by anglers in million dollar prize tournaments and captured incidentally in commercial fisheries, is among the most overfished marine species under international management and the subject of contentious debate on how to best achieve its recovery. Now a new study  published in the journal Endangered Species Research casts uncertainty on the accuracy of current knowledge of white marlin biology and previous population assessments, which form the basis of management and conservation policy.</a:t>
            </a:r>
          </a:p>
          <a:p>
            <a:pPr>
              <a:defRPr/>
            </a:pPr>
            <a:endParaRPr lang="en-US" dirty="0"/>
          </a:p>
          <a:p>
            <a:pPr>
              <a:defRPr/>
            </a:pPr>
            <a:r>
              <a:rPr lang="en-US" dirty="0"/>
              <a:t>The study reports that the white marlin look-alike species, the enigmatic roundscale spearfish makes up almost a third (approximately 27%) of the fish historically identified as white marlin. This previously unrealized, relatively high abundance of roundscale spearfish and their misidentification might have impacted past assessments of white marlin population sizes and concomitant management efforts.</a:t>
            </a:r>
          </a:p>
          <a:p>
            <a:pPr>
              <a:defRPr/>
            </a:pPr>
            <a:endParaRPr lang="en-US" dirty="0"/>
          </a:p>
          <a:p>
            <a:pPr>
              <a:defRPr/>
            </a:pPr>
            <a:r>
              <a:rPr lang="en-US" dirty="0"/>
              <a:t>Given considerable concern about its declining populations, petitions to list the white marlin under the U.S. Endangered Species Act were considered in 2002 and 2007. Listing the fish would have undoubtedly put an end to white marlin fishing tournaments, which infuse millions of dollars into the recreational fishing industry as well as local economies.</a:t>
            </a:r>
          </a:p>
          <a:p>
            <a:pPr>
              <a:defRPr/>
            </a:pPr>
            <a:endParaRPr lang="en-US" dirty="0"/>
          </a:p>
          <a:p>
            <a:pPr>
              <a:defRPr/>
            </a:pPr>
            <a:r>
              <a:rPr lang="en-US" dirty="0"/>
              <a:t>This proportion of roundscale spearfish along with its longstanding misidentification as white marlin for decades compromises the accuracy of current biological knowledge on white marlin. </a:t>
            </a:r>
          </a:p>
        </p:txBody>
      </p:sp>
      <p:sp>
        <p:nvSpPr>
          <p:cNvPr id="60420" name="Slide Number Placeholder 3">
            <a:extLst>
              <a:ext uri="{FF2B5EF4-FFF2-40B4-BE49-F238E27FC236}">
                <a16:creationId xmlns:a16="http://schemas.microsoft.com/office/drawing/2014/main" id="{1925AB61-07DB-489D-A858-C7BC0FD9CB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B5AA4A5-5A68-42A9-8E50-C459F6BBA547}" type="slidenum">
              <a:rPr lang="en-US" altLang="en-US" smtClean="0">
                <a:latin typeface="Arial" panose="020B0604020202020204" pitchFamily="34" charset="0"/>
              </a:rPr>
              <a:pPr>
                <a:spcBef>
                  <a:spcPct val="0"/>
                </a:spcBef>
              </a:pPr>
              <a:t>21</a:t>
            </a:fld>
            <a:endParaRPr lang="en-US" altLang="en-US" dirty="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26C0907F-32C1-4631-8FCE-61CAA4D3B5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A2B6370-9D4E-433D-BD3C-6770132D0737}" type="slidenum">
              <a:rPr lang="en-US" altLang="en-US" smtClean="0">
                <a:latin typeface="Arial" panose="020B0604020202020204" pitchFamily="34" charset="0"/>
              </a:rPr>
              <a:pPr>
                <a:spcBef>
                  <a:spcPct val="0"/>
                </a:spcBef>
              </a:pPr>
              <a:t>22</a:t>
            </a:fld>
            <a:endParaRPr lang="en-US" altLang="en-US" dirty="0">
              <a:latin typeface="Arial" panose="020B0604020202020204" pitchFamily="34" charset="0"/>
            </a:endParaRPr>
          </a:p>
        </p:txBody>
      </p:sp>
      <p:sp>
        <p:nvSpPr>
          <p:cNvPr id="62467" name="Rectangle 2">
            <a:extLst>
              <a:ext uri="{FF2B5EF4-FFF2-40B4-BE49-F238E27FC236}">
                <a16:creationId xmlns:a16="http://schemas.microsoft.com/office/drawing/2014/main" id="{3CB992F8-9A72-40B2-9580-495881F017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a:extLst>
              <a:ext uri="{FF2B5EF4-FFF2-40B4-BE49-F238E27FC236}">
                <a16:creationId xmlns:a16="http://schemas.microsoft.com/office/drawing/2014/main" id="{43AC1C1C-0FB5-42D7-901A-FA1AF2F589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04A66362-EE2A-4092-7BFF-02E8BCFA3B08}"/>
              </a:ext>
            </a:extLst>
          </p:cNvPr>
          <p:cNvSpPr>
            <a:spLocks noGrp="1" noRot="1" noChangeAspect="1" noChangeArrowheads="1" noTextEdit="1"/>
          </p:cNvSpPr>
          <p:nvPr>
            <p:ph type="sldImg"/>
          </p:nvPr>
        </p:nvSpPr>
        <p:spPr>
          <a:ln/>
        </p:spPr>
      </p:sp>
      <p:sp>
        <p:nvSpPr>
          <p:cNvPr id="107523" name="Notes Placeholder 2">
            <a:extLst>
              <a:ext uri="{FF2B5EF4-FFF2-40B4-BE49-F238E27FC236}">
                <a16:creationId xmlns:a16="http://schemas.microsoft.com/office/drawing/2014/main" id="{9C8011A1-58B0-2155-8B8B-E4C2A094B6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107524" name="Slide Number Placeholder 3">
            <a:extLst>
              <a:ext uri="{FF2B5EF4-FFF2-40B4-BE49-F238E27FC236}">
                <a16:creationId xmlns:a16="http://schemas.microsoft.com/office/drawing/2014/main" id="{705CE09E-1F92-5192-5ACA-BFFC149B430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7E13648-50FC-4832-B932-7B84BD32F396}" type="slidenum">
              <a:rPr lang="en-US" altLang="en-US" smtClean="0"/>
              <a:pPr/>
              <a:t>23</a:t>
            </a:fld>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2B828DF3-2E36-5920-9B43-86E263B3A803}"/>
              </a:ext>
            </a:extLst>
          </p:cNvPr>
          <p:cNvSpPr>
            <a:spLocks noGrp="1" noRot="1" noChangeAspect="1" noChangeArrowheads="1" noTextEdit="1"/>
          </p:cNvSpPr>
          <p:nvPr>
            <p:ph type="sldImg"/>
          </p:nvPr>
        </p:nvSpPr>
        <p:spPr>
          <a:ln/>
        </p:spPr>
      </p:sp>
      <p:sp>
        <p:nvSpPr>
          <p:cNvPr id="110595" name="Notes Placeholder 2">
            <a:extLst>
              <a:ext uri="{FF2B5EF4-FFF2-40B4-BE49-F238E27FC236}">
                <a16:creationId xmlns:a16="http://schemas.microsoft.com/office/drawing/2014/main" id="{1C2D2B4B-9E79-8654-AA2C-F26F724258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p>
            <a:r>
              <a:rPr lang="en-US" dirty="0"/>
              <a:t>http://sciencenordic.com/grizzly-polar-bear-hybrids-spotted-canadian-arctic</a:t>
            </a:r>
          </a:p>
          <a:p>
            <a:endParaRPr lang="en-US" dirty="0"/>
          </a:p>
          <a:p>
            <a:r>
              <a:rPr lang="en-US" altLang="en-US" sz="1200" dirty="0"/>
              <a:t>Polar bears and grizzly bears first diverged as a species between 479,000 and 343,000 years ago. Since then, the two species have met and interbred several times, and today, grizzly bears still retain some of this ancient polar bear DNA, and vice-versa.</a:t>
            </a:r>
          </a:p>
          <a:p>
            <a:endParaRPr lang="en-US" altLang="en-US" sz="1400" i="0" dirty="0"/>
          </a:p>
          <a:p>
            <a:r>
              <a:rPr lang="en-US" altLang="en-US" i="0" dirty="0">
                <a:latin typeface="Arial" panose="020B0604020202020204" pitchFamily="34" charset="0"/>
              </a:rPr>
              <a:t>Polar bears and grizzly bears don’t think in terms of species</a:t>
            </a:r>
            <a:br>
              <a:rPr lang="en-US" altLang="en-US" i="1" dirty="0">
                <a:latin typeface="Arial" panose="020B0604020202020204" pitchFamily="34" charset="0"/>
              </a:rPr>
            </a:br>
            <a:br>
              <a:rPr lang="en-US" altLang="en-US" i="1" dirty="0">
                <a:latin typeface="Arial" panose="020B0604020202020204" pitchFamily="34" charset="0"/>
              </a:rPr>
            </a:br>
            <a:r>
              <a:rPr lang="en-US" altLang="en-US" i="1" dirty="0">
                <a:latin typeface="Arial" panose="020B0604020202020204" pitchFamily="34" charset="0"/>
              </a:rPr>
              <a:t>Ursus maritimus – </a:t>
            </a:r>
            <a:r>
              <a:rPr lang="en-US" altLang="en-US" dirty="0">
                <a:latin typeface="Arial" panose="020B0604020202020204" pitchFamily="34" charset="0"/>
              </a:rPr>
              <a:t>polar bears</a:t>
            </a:r>
          </a:p>
          <a:p>
            <a:r>
              <a:rPr lang="en-US" altLang="en-US" i="1" dirty="0">
                <a:latin typeface="Arial" panose="020B0604020202020204" pitchFamily="34" charset="0"/>
              </a:rPr>
              <a:t>Ursus arctos horribilis – </a:t>
            </a:r>
            <a:r>
              <a:rPr lang="en-US" altLang="en-US" dirty="0">
                <a:latin typeface="Arial" panose="020B0604020202020204" pitchFamily="34" charset="0"/>
              </a:rPr>
              <a:t>mainland grizzly bears in North America</a:t>
            </a:r>
          </a:p>
          <a:p>
            <a:endParaRPr lang="en-US" altLang="en-US" dirty="0">
              <a:latin typeface="Arial" panose="020B0604020202020204" pitchFamily="34" charset="0"/>
            </a:endParaRPr>
          </a:p>
          <a:p>
            <a:r>
              <a:rPr lang="en-US" altLang="en-US" dirty="0">
                <a:latin typeface="Arial" panose="020B0604020202020204" pitchFamily="34" charset="0"/>
              </a:rPr>
              <a:t>Their offspring are fully fertile</a:t>
            </a:r>
          </a:p>
          <a:p>
            <a:endParaRPr lang="en-US" altLang="en-US" dirty="0">
              <a:latin typeface="Arial" panose="020B0604020202020204" pitchFamily="34" charset="0"/>
            </a:endParaRPr>
          </a:p>
          <a:p>
            <a:r>
              <a:rPr lang="en-US" altLang="en-US" dirty="0">
                <a:latin typeface="Arial" panose="020B0604020202020204" pitchFamily="34" charset="0"/>
              </a:rPr>
              <a:t>Grolar or pizzly bear</a:t>
            </a:r>
          </a:p>
          <a:p>
            <a:endParaRPr lang="en-US" altLang="en-US" dirty="0">
              <a:latin typeface="Arial" panose="020B0604020202020204" pitchFamily="34" charset="0"/>
            </a:endParaRPr>
          </a:p>
          <a:p>
            <a:r>
              <a:rPr lang="en-US" altLang="en-US" dirty="0">
                <a:latin typeface="Arial" panose="020B0604020202020204" pitchFamily="34" charset="0"/>
              </a:rPr>
              <a:t>Climate change is in part responsible for the emergence of these grolar hybrids, as polar bears that live and hunt on the ever-shrinking Arctic sea ice are forced on land during mating season in spring and summer. At the same time, male grizzly bears are expanding their habitats, roaming into polar bear territories, and emerging from hibernation earlier in the year.  Inuit hunters have spotted grizzly bears in the Arctic for decades, but numbers are believed to have increased recently, as males disperse further to find mates. </a:t>
            </a:r>
          </a:p>
          <a:p>
            <a:endParaRPr lang="en-US" altLang="en-US" dirty="0">
              <a:latin typeface="Arial" panose="020B0604020202020204" pitchFamily="34" charset="0"/>
            </a:endParaRPr>
          </a:p>
          <a:p>
            <a:r>
              <a:rPr lang="en-US" altLang="en-US" dirty="0">
                <a:latin typeface="Arial" panose="020B0604020202020204" pitchFamily="34" charset="0"/>
              </a:rPr>
              <a:t>Although the current drivers for interbreeding are novel, polar bears and grizzly bears have cross-mated before. Polar bears and grizzly bears first diverged as a species between 479,000 and 343,000 years ago. Since then, the two species have met and interbred several times, and today, grizzly bears still retain some of this ancient polar bear DNA, and vice-versa.</a:t>
            </a: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110596" name="Slide Number Placeholder 3">
            <a:extLst>
              <a:ext uri="{FF2B5EF4-FFF2-40B4-BE49-F238E27FC236}">
                <a16:creationId xmlns:a16="http://schemas.microsoft.com/office/drawing/2014/main" id="{3F6EF82F-DB6A-4BAA-2E3A-C325A2AFA73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D231D1A-6AA5-4346-ACAF-3DA725AF18B1}" type="slidenum">
              <a:rPr lang="en-US" altLang="en-US" smtClean="0"/>
              <a:pPr/>
              <a:t>24</a:t>
            </a:fld>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2CC0D42F-242A-D321-772F-4537F4D61C62}"/>
              </a:ext>
            </a:extLst>
          </p:cNvPr>
          <p:cNvSpPr>
            <a:spLocks noGrp="1" noRot="1" noChangeAspect="1" noChangeArrowheads="1" noTextEdit="1"/>
          </p:cNvSpPr>
          <p:nvPr>
            <p:ph type="sldImg"/>
          </p:nvPr>
        </p:nvSpPr>
        <p:spPr>
          <a:ln/>
        </p:spPr>
      </p:sp>
      <p:sp>
        <p:nvSpPr>
          <p:cNvPr id="120835" name="Notes Placeholder 2">
            <a:extLst>
              <a:ext uri="{FF2B5EF4-FFF2-40B4-BE49-F238E27FC236}">
                <a16:creationId xmlns:a16="http://schemas.microsoft.com/office/drawing/2014/main" id="{977CF58E-EDAD-7056-86A2-7CB2D161ED5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When a polar body fuses with the mature ovum, diploidy is restored</a:t>
            </a:r>
          </a:p>
          <a:p>
            <a:endParaRPr lang="en-US" altLang="en-US" dirty="0">
              <a:latin typeface="Arial" panose="020B0604020202020204" pitchFamily="34" charset="0"/>
            </a:endParaRPr>
          </a:p>
          <a:p>
            <a:r>
              <a:rPr lang="en-US" dirty="0"/>
              <a:t>An obligate parthenogenic species produce only female offspring because they inherit their mother's genetic material without recombination. However, in rare cases, male offspring have been reported in some parthenogenetic species due to </a:t>
            </a:r>
            <a:r>
              <a:rPr lang="en-US" b="0" dirty="0"/>
              <a:t>spontaneous genetic anomalies or environmental factors.  </a:t>
            </a:r>
            <a:br>
              <a:rPr lang="en-US" b="0" dirty="0"/>
            </a:br>
            <a:br>
              <a:rPr lang="en-US" b="0" dirty="0"/>
            </a:br>
            <a:r>
              <a:rPr lang="en-US" b="0" dirty="0"/>
              <a:t>In facultative parthenogenesis, reproduction can be both sexual and asexually However, most fully parthenogenetic species are obligate parthenogens, meaning they do not engage in sexual reproduction at </a:t>
            </a:r>
            <a:r>
              <a:rPr lang="en-US" b="0" dirty="0" err="1"/>
              <a:t>all.If</a:t>
            </a:r>
            <a:r>
              <a:rPr lang="en-US" b="0" dirty="0"/>
              <a:t> a facultative parthenogenetic lizard species encounters a male, it may reproduce sexually, potentially leading to male offspring.</a:t>
            </a:r>
          </a:p>
          <a:p>
            <a:br>
              <a:rPr lang="en-US" b="0" dirty="0"/>
            </a:br>
            <a:br>
              <a:rPr lang="en-US" b="0" dirty="0"/>
            </a:br>
            <a:endParaRPr lang="en-US" altLang="en-US" b="0" dirty="0">
              <a:latin typeface="Arial" panose="020B0604020202020204" pitchFamily="34" charset="0"/>
            </a:endParaRPr>
          </a:p>
        </p:txBody>
      </p:sp>
      <p:sp>
        <p:nvSpPr>
          <p:cNvPr id="120836" name="Slide Number Placeholder 3">
            <a:extLst>
              <a:ext uri="{FF2B5EF4-FFF2-40B4-BE49-F238E27FC236}">
                <a16:creationId xmlns:a16="http://schemas.microsoft.com/office/drawing/2014/main" id="{A358261A-3697-FB74-838E-1447030CCB7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7BAABD4-070E-4601-85B2-166F0F5BB64A}" type="slidenum">
              <a:rPr lang="en-US" altLang="en-US" smtClean="0"/>
              <a:pPr/>
              <a:t>25</a:t>
            </a:fld>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37BDD65-2AE0-425D-8847-573555BC72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7F053651-04E6-4079-8314-8929600B02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All extant giraffes (Giraffa camelopardalis) were considered to represent a single species classified into multiple subspecies. However, there are at least six genealogically distinct lineages of giraffe in Africa, whereas there has been no overall consensus in the past.  Even within well known and highly mobile species, subdivisions can exist and their lack of recognition could lead to further endangerment or even extinction. There is little evidence of interbreeding between these six populations. Some of these lineages appear to be maintained in the absence of contemporary barriers to gene flow, possibly by differences in reproductive timing or assortative mating, </a:t>
            </a:r>
          </a:p>
        </p:txBody>
      </p:sp>
      <p:sp>
        <p:nvSpPr>
          <p:cNvPr id="43012" name="Slide Number Placeholder 3">
            <a:extLst>
              <a:ext uri="{FF2B5EF4-FFF2-40B4-BE49-F238E27FC236}">
                <a16:creationId xmlns:a16="http://schemas.microsoft.com/office/drawing/2014/main" id="{C81C715B-AF38-4DBD-A4BA-88B6901A7D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069257F-8794-416E-A0AB-766BDD2B6BE0}" type="slidenum">
              <a:rPr lang="en-US" altLang="en-US" smtClean="0">
                <a:latin typeface="Calibri" panose="020F0502020204030204" pitchFamily="34" charset="0"/>
              </a:rPr>
              <a:pPr/>
              <a:t>26</a:t>
            </a:fld>
            <a:endParaRPr lang="en-US" altLang="en-US" dirty="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a:extLst>
              <a:ext uri="{FF2B5EF4-FFF2-40B4-BE49-F238E27FC236}">
                <a16:creationId xmlns:a16="http://schemas.microsoft.com/office/drawing/2014/main" id="{75D22DE5-5911-00F1-5CAA-ACAD718B1DF3}"/>
              </a:ext>
            </a:extLst>
          </p:cNvPr>
          <p:cNvSpPr>
            <a:spLocks noGrp="1" noRot="1" noChangeAspect="1" noChangeArrowheads="1" noTextEdit="1"/>
          </p:cNvSpPr>
          <p:nvPr>
            <p:ph type="sldImg"/>
          </p:nvPr>
        </p:nvSpPr>
        <p:spPr>
          <a:ln/>
        </p:spPr>
      </p:sp>
      <p:sp>
        <p:nvSpPr>
          <p:cNvPr id="148483" name="Notes Placeholder 2">
            <a:extLst>
              <a:ext uri="{FF2B5EF4-FFF2-40B4-BE49-F238E27FC236}">
                <a16:creationId xmlns:a16="http://schemas.microsoft.com/office/drawing/2014/main" id="{08711BA1-28D7-F563-6359-3373C97A2A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http://www.nmfs.noaa.gov/pr/species/mammals/cetaceans/killerwhale.htm</a:t>
            </a:r>
          </a:p>
          <a:p>
            <a:endParaRPr lang="en-US" altLang="en-US" dirty="0">
              <a:latin typeface="Arial" panose="020B0604020202020204" pitchFamily="34" charset="0"/>
            </a:endParaRPr>
          </a:p>
          <a:p>
            <a:r>
              <a:rPr lang="en-US" altLang="en-US" dirty="0">
                <a:latin typeface="Arial" panose="020B0604020202020204" pitchFamily="34" charset="0"/>
              </a:rPr>
              <a:t>Scientific studies have revealed many different populations--or even potentially different species or subspecies--of killer whales worldwide. These different populations of killer whales may exhibit different dietary needs, behavior patterns, social structures, and habitat preferences. Therefore, interbreeding is not expected to occur between different populations, in spite of the overlap between home ranges.</a:t>
            </a:r>
          </a:p>
          <a:p>
            <a:endParaRPr lang="en-US" altLang="en-US" dirty="0">
              <a:latin typeface="Arial" panose="020B0604020202020204" pitchFamily="34" charset="0"/>
            </a:endParaRPr>
          </a:p>
        </p:txBody>
      </p:sp>
      <p:sp>
        <p:nvSpPr>
          <p:cNvPr id="148484" name="Slide Number Placeholder 3">
            <a:extLst>
              <a:ext uri="{FF2B5EF4-FFF2-40B4-BE49-F238E27FC236}">
                <a16:creationId xmlns:a16="http://schemas.microsoft.com/office/drawing/2014/main" id="{DF371B33-3C7F-4602-86AE-33544890F4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6686BF2-7F0B-4A47-A8D1-598AEC8530E3}" type="slidenum">
              <a:rPr lang="en-US" altLang="en-US" smtClean="0"/>
              <a:pPr/>
              <a:t>27</a:t>
            </a:fld>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a:extLst>
              <a:ext uri="{FF2B5EF4-FFF2-40B4-BE49-F238E27FC236}">
                <a16:creationId xmlns:a16="http://schemas.microsoft.com/office/drawing/2014/main" id="{54A3663B-789B-FD5B-3A7D-197E5D699EC4}"/>
              </a:ext>
            </a:extLst>
          </p:cNvPr>
          <p:cNvSpPr>
            <a:spLocks noGrp="1" noRot="1" noChangeAspect="1" noChangeArrowheads="1" noTextEdit="1"/>
          </p:cNvSpPr>
          <p:nvPr>
            <p:ph type="sldImg"/>
          </p:nvPr>
        </p:nvSpPr>
        <p:spPr>
          <a:ln/>
        </p:spPr>
      </p:sp>
      <p:sp>
        <p:nvSpPr>
          <p:cNvPr id="150531" name="Notes Placeholder 2">
            <a:extLst>
              <a:ext uri="{FF2B5EF4-FFF2-40B4-BE49-F238E27FC236}">
                <a16:creationId xmlns:a16="http://schemas.microsoft.com/office/drawing/2014/main" id="{6A69AF36-045C-2CE8-E08F-7F277943DA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This plot shows the phylogenetic concept of species applied to killer whales. Species identity is related to evolutionary history and ancestry. </a:t>
            </a:r>
          </a:p>
        </p:txBody>
      </p:sp>
      <p:sp>
        <p:nvSpPr>
          <p:cNvPr id="150532" name="Slide Number Placeholder 3">
            <a:extLst>
              <a:ext uri="{FF2B5EF4-FFF2-40B4-BE49-F238E27FC236}">
                <a16:creationId xmlns:a16="http://schemas.microsoft.com/office/drawing/2014/main" id="{87C3496E-0667-9AEC-0013-A11F3205D0F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08F9B57-FFA1-4ADE-BF9A-EC7E3691BD08}" type="slidenum">
              <a:rPr lang="en-US" altLang="en-US" smtClean="0"/>
              <a:pPr/>
              <a:t>28</a:t>
            </a:fld>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59CAC287-FDF1-DF66-B330-DB65652D033D}"/>
              </a:ext>
            </a:extLst>
          </p:cNvPr>
          <p:cNvSpPr>
            <a:spLocks noGrp="1" noRot="1" noChangeAspect="1" noChangeArrowheads="1" noTextEdit="1"/>
          </p:cNvSpPr>
          <p:nvPr>
            <p:ph type="sldImg"/>
          </p:nvPr>
        </p:nvSpPr>
        <p:spPr>
          <a:ln/>
        </p:spPr>
      </p:sp>
      <p:sp>
        <p:nvSpPr>
          <p:cNvPr id="6147" name="Notes Placeholder 2">
            <a:extLst>
              <a:ext uri="{FF2B5EF4-FFF2-40B4-BE49-F238E27FC236}">
                <a16:creationId xmlns:a16="http://schemas.microsoft.com/office/drawing/2014/main" id="{D6A63B07-EDA9-A16F-F131-0DF94F1642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In short: if it is encompasses everything, then it explains nothing. And also: if all the types of biodiversity are correlated with each other, but not tightly, perhaps we should be more cautious about lumping them all together. Another reason to do away with biodiversity: it overshadows other types of value, like functional roles.</a:t>
            </a:r>
          </a:p>
        </p:txBody>
      </p:sp>
      <p:sp>
        <p:nvSpPr>
          <p:cNvPr id="6148" name="Slide Number Placeholder 3">
            <a:extLst>
              <a:ext uri="{FF2B5EF4-FFF2-40B4-BE49-F238E27FC236}">
                <a16:creationId xmlns:a16="http://schemas.microsoft.com/office/drawing/2014/main" id="{FA9C6D6B-FCC9-790D-E700-68A1FE1F52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BAA23123-7C79-4585-9D22-DA5C05CE243B}" type="slidenum">
              <a:rPr lang="en-US" altLang="en-US" sz="1200" smtClean="0"/>
              <a:pPr/>
              <a:t>5</a:t>
            </a:fld>
            <a:endParaRPr lang="en-US" altLang="en-US" sz="12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0A1FC8A6-C5F9-E9C7-E569-1D954E5E713F}"/>
              </a:ext>
            </a:extLst>
          </p:cNvPr>
          <p:cNvSpPr>
            <a:spLocks noGrp="1" noRot="1" noChangeAspect="1" noChangeArrowheads="1" noTextEdit="1"/>
          </p:cNvSpPr>
          <p:nvPr>
            <p:ph type="sldImg"/>
          </p:nvPr>
        </p:nvSpPr>
        <p:spPr>
          <a:ln/>
        </p:spPr>
      </p:sp>
      <p:sp>
        <p:nvSpPr>
          <p:cNvPr id="152579" name="Rectangle 3">
            <a:extLst>
              <a:ext uri="{FF2B5EF4-FFF2-40B4-BE49-F238E27FC236}">
                <a16:creationId xmlns:a16="http://schemas.microsoft.com/office/drawing/2014/main" id="{BEAF6A26-8055-01A2-4CF1-CE59922F49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Differences in their mitochondrial DNA is as large as what is seen in other species.</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In this case, the differences in mitochondrial DNA were also associated with very different social behaviors, in particular, how they hunt.  There are phenotypic differences in the eye patch and color pattern, but they are perhaps not as striking as the differences in social behavior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a:extLst>
              <a:ext uri="{FF2B5EF4-FFF2-40B4-BE49-F238E27FC236}">
                <a16:creationId xmlns:a16="http://schemas.microsoft.com/office/drawing/2014/main" id="{10E78F24-C363-4357-8B72-08069B0B86BC}"/>
              </a:ext>
            </a:extLst>
          </p:cNvPr>
          <p:cNvSpPr>
            <a:spLocks noGrp="1" noRot="1" noChangeAspect="1" noChangeArrowheads="1" noTextEdit="1"/>
          </p:cNvSpPr>
          <p:nvPr>
            <p:ph type="sldImg"/>
          </p:nvPr>
        </p:nvSpPr>
        <p:spPr>
          <a:ln/>
        </p:spPr>
      </p:sp>
      <p:sp>
        <p:nvSpPr>
          <p:cNvPr id="165891" name="Notes Placeholder 2">
            <a:extLst>
              <a:ext uri="{FF2B5EF4-FFF2-40B4-BE49-F238E27FC236}">
                <a16:creationId xmlns:a16="http://schemas.microsoft.com/office/drawing/2014/main" id="{7714D8A4-2B21-4C81-878E-0BD861209AD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br>
              <a:rPr lang="en-US" altLang="en-US" dirty="0">
                <a:latin typeface="Arial" panose="020B0604020202020204" pitchFamily="34" charset="0"/>
              </a:rPr>
            </a:br>
            <a:endParaRPr lang="en-US" altLang="en-US" dirty="0">
              <a:latin typeface="Arial" panose="020B0604020202020204" pitchFamily="34" charset="0"/>
            </a:endParaRPr>
          </a:p>
        </p:txBody>
      </p:sp>
      <p:sp>
        <p:nvSpPr>
          <p:cNvPr id="165892" name="Slide Number Placeholder 3">
            <a:extLst>
              <a:ext uri="{FF2B5EF4-FFF2-40B4-BE49-F238E27FC236}">
                <a16:creationId xmlns:a16="http://schemas.microsoft.com/office/drawing/2014/main" id="{98CEFC5F-1911-4D34-9BAB-9C2AF5E5F6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1D85216-06CF-41E0-B0DB-97656A0C500E}" type="slidenum">
              <a:rPr lang="en-US" altLang="en-US" smtClean="0"/>
              <a:pPr>
                <a:spcBef>
                  <a:spcPct val="0"/>
                </a:spcBef>
              </a:pPr>
              <a:t>30</a:t>
            </a:fld>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72187144-C6E7-4EC2-9D83-7965ACB33D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E373D17F-2CA5-42DB-9586-E173876768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Arial" panose="020B0604020202020204" pitchFamily="34" charset="0"/>
              </a:rPr>
              <a:t>There are important consequences for how we define species</a:t>
            </a:r>
          </a:p>
        </p:txBody>
      </p:sp>
      <p:sp>
        <p:nvSpPr>
          <p:cNvPr id="66564" name="Slide Number Placeholder 3">
            <a:extLst>
              <a:ext uri="{FF2B5EF4-FFF2-40B4-BE49-F238E27FC236}">
                <a16:creationId xmlns:a16="http://schemas.microsoft.com/office/drawing/2014/main" id="{CE0CADF4-05EA-44DD-A128-5C4E732F60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34C42B7-59AB-482A-9DD3-3810D9B39824}" type="slidenum">
              <a:rPr lang="en-US" altLang="en-US" smtClean="0"/>
              <a:pPr/>
              <a:t>31</a:t>
            </a:fld>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BirdLife international uses more</a:t>
            </a:r>
          </a:p>
        </p:txBody>
      </p:sp>
      <p:sp>
        <p:nvSpPr>
          <p:cNvPr id="4" name="Slide Number Placeholder 3"/>
          <p:cNvSpPr>
            <a:spLocks noGrp="1"/>
          </p:cNvSpPr>
          <p:nvPr>
            <p:ph type="sldNum" sz="quarter" idx="5"/>
          </p:nvPr>
        </p:nvSpPr>
        <p:spPr/>
        <p:txBody>
          <a:bodyPr/>
          <a:lstStyle/>
          <a:p>
            <a:pPr>
              <a:defRPr/>
            </a:pPr>
            <a:fld id="{9BB90F43-E08C-4AA7-8595-655ED440615A}" type="slidenum">
              <a:rPr lang="en-US" altLang="en-US" smtClean="0"/>
              <a:pPr>
                <a:defRPr/>
              </a:pPr>
              <a:t>33</a:t>
            </a:fld>
            <a:endParaRPr lang="en-US" altLang="en-US" dirty="0"/>
          </a:p>
        </p:txBody>
      </p:sp>
    </p:spTree>
    <p:extLst>
      <p:ext uri="{BB962C8B-B14F-4D97-AF65-F5344CB8AC3E}">
        <p14:creationId xmlns:p14="http://schemas.microsoft.com/office/powerpoint/2010/main" val="2916867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baseline="0" dirty="0">
                <a:solidFill>
                  <a:srgbClr val="221E1F"/>
                </a:solidFill>
                <a:latin typeface="Calibri Light" panose="020F0302020204030204" pitchFamily="34" charset="0"/>
                <a:cs typeface="Calibri Light" panose="020F0302020204030204" pitchFamily="34" charset="0"/>
              </a:rPr>
              <a:t>For a discipline aiming to impose order </a:t>
            </a:r>
            <a:r>
              <a:rPr lang="en-US" sz="1200" dirty="0">
                <a:solidFill>
                  <a:srgbClr val="221E1F"/>
                </a:solidFill>
                <a:latin typeface="Calibri Light" panose="020F0302020204030204" pitchFamily="34" charset="0"/>
                <a:cs typeface="Calibri Light" panose="020F0302020204030204" pitchFamily="34" charset="0"/>
              </a:rPr>
              <a:t>taxon</a:t>
            </a:r>
            <a:r>
              <a:rPr lang="en-US" sz="1200" b="0" i="0" u="none" strike="noStrike" baseline="0" dirty="0">
                <a:solidFill>
                  <a:srgbClr val="221E1F"/>
                </a:solidFill>
                <a:latin typeface="Calibri Light" panose="020F0302020204030204" pitchFamily="34" charset="0"/>
                <a:cs typeface="Calibri Light" panose="020F0302020204030204" pitchFamily="34" charset="0"/>
              </a:rPr>
              <a:t>omy is remarkably anarchic. </a:t>
            </a:r>
          </a:p>
          <a:p>
            <a:pPr marL="0" marR="0" lvl="0" indent="0" algn="l" defTabSz="914400" rtl="0" eaLnBrk="0" fontAlgn="base" latinLnBrk="0" hangingPunct="0">
              <a:lnSpc>
                <a:spcPct val="100000"/>
              </a:lnSpc>
              <a:spcBef>
                <a:spcPct val="30000"/>
              </a:spcBef>
              <a:spcAft>
                <a:spcPct val="0"/>
              </a:spcAft>
              <a:buClrTx/>
              <a:buSzTx/>
              <a:buFontTx/>
              <a:buNone/>
              <a:tabLst/>
              <a:defRPr/>
            </a:pPr>
            <a:br>
              <a:rPr lang="en-US" sz="1200" b="0" i="0" u="none" strike="noStrike" baseline="0" dirty="0">
                <a:solidFill>
                  <a:srgbClr val="221E1F"/>
                </a:solidFill>
                <a:latin typeface="Calibri Light" panose="020F0302020204030204" pitchFamily="34" charset="0"/>
                <a:cs typeface="Calibri Light" panose="020F0302020204030204" pitchFamily="34" charset="0"/>
              </a:rPr>
            </a:br>
            <a:r>
              <a:rPr lang="en-US" sz="1200" b="0" i="0" u="none" strike="noStrike" baseline="0" dirty="0">
                <a:solidFill>
                  <a:srgbClr val="221E1F"/>
                </a:solidFill>
                <a:latin typeface="Calibri Light" panose="020F0302020204030204" pitchFamily="34" charset="0"/>
                <a:cs typeface="Calibri Light" panose="020F0302020204030204" pitchFamily="34" charset="0"/>
              </a:rPr>
              <a:t>Top, Allegheny woodrat, an endangered mammal of Kentucky. It is almost indistinguishable visually from the Eastern Woodrat.  </a:t>
            </a:r>
          </a:p>
          <a:p>
            <a:pPr marL="0" marR="0" lvl="0" indent="0" algn="l" defTabSz="914400" rtl="0" eaLnBrk="0" fontAlgn="base" latinLnBrk="0" hangingPunct="0">
              <a:lnSpc>
                <a:spcPct val="100000"/>
              </a:lnSpc>
              <a:spcBef>
                <a:spcPct val="30000"/>
              </a:spcBef>
              <a:spcAft>
                <a:spcPct val="0"/>
              </a:spcAft>
              <a:buClrTx/>
              <a:buSzTx/>
              <a:buFontTx/>
              <a:buNone/>
              <a:tabLst/>
              <a:defRPr/>
            </a:pPr>
            <a:br>
              <a:rPr lang="en-US" sz="1200" b="0" i="0" u="none" strike="noStrike" baseline="0" dirty="0">
                <a:solidFill>
                  <a:srgbClr val="221E1F"/>
                </a:solidFill>
                <a:latin typeface="Calibri Light" panose="020F0302020204030204" pitchFamily="34" charset="0"/>
                <a:cs typeface="Calibri Light" panose="020F0302020204030204" pitchFamily="34" charset="0"/>
              </a:rPr>
            </a:br>
            <a:r>
              <a:rPr lang="en-US" sz="1200" b="0" i="0" u="none" strike="noStrike" baseline="0" dirty="0">
                <a:solidFill>
                  <a:srgbClr val="221E1F"/>
                </a:solidFill>
                <a:latin typeface="Calibri Light" panose="020F0302020204030204" pitchFamily="34" charset="0"/>
                <a:cs typeface="Calibri Light" panose="020F0302020204030204" pitchFamily="34" charset="0"/>
              </a:rPr>
              <a:t>Bottom, Golden-winged warbler, an endangered bird of Kentucky.</a:t>
            </a:r>
            <a:br>
              <a:rPr lang="en-US" sz="1200" b="0" i="0" u="none" strike="noStrike" baseline="0" dirty="0">
                <a:solidFill>
                  <a:srgbClr val="221E1F"/>
                </a:solidFill>
                <a:latin typeface="Calibri Light" panose="020F0302020204030204" pitchFamily="34" charset="0"/>
                <a:cs typeface="Calibri Light" panose="020F0302020204030204" pitchFamily="34" charset="0"/>
              </a:rPr>
            </a:br>
            <a:br>
              <a:rPr lang="en-US" sz="1200" b="0" i="0" u="none" strike="noStrike" baseline="0" dirty="0">
                <a:solidFill>
                  <a:srgbClr val="221E1F"/>
                </a:solidFill>
                <a:latin typeface="Calibri Light" panose="020F0302020204030204" pitchFamily="34" charset="0"/>
                <a:cs typeface="Calibri Light" panose="020F0302020204030204" pitchFamily="34" charset="0"/>
              </a:rPr>
            </a:br>
            <a:r>
              <a:rPr lang="en-US" sz="1200" b="0" i="0" u="none" strike="noStrike" baseline="0" dirty="0">
                <a:solidFill>
                  <a:srgbClr val="221E1F"/>
                </a:solidFill>
                <a:latin typeface="Calibri Light" panose="020F0302020204030204" pitchFamily="34" charset="0"/>
                <a:cs typeface="Calibri Light" panose="020F0302020204030204" pitchFamily="34" charset="0"/>
              </a:rPr>
              <a:t>https://en.wikipedia.org/wiki/Allegheny_woodrat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baseline="0" dirty="0">
              <a:solidFill>
                <a:srgbClr val="221E1F"/>
              </a:solidFill>
              <a:latin typeface="Calibri Light" panose="020F0302020204030204" pitchFamily="34" charset="0"/>
              <a:cs typeface="Calibri Light" panose="020F030202020403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9BB90F43-E08C-4AA7-8595-655ED440615A}" type="slidenum">
              <a:rPr lang="en-US" altLang="en-US" smtClean="0"/>
              <a:pPr>
                <a:defRPr/>
              </a:pPr>
              <a:t>34</a:t>
            </a:fld>
            <a:endParaRPr lang="en-US" altLang="en-US" dirty="0"/>
          </a:p>
        </p:txBody>
      </p:sp>
    </p:spTree>
    <p:extLst>
      <p:ext uri="{BB962C8B-B14F-4D97-AF65-F5344CB8AC3E}">
        <p14:creationId xmlns:p14="http://schemas.microsoft.com/office/powerpoint/2010/main" val="40414219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BB90F43-E08C-4AA7-8595-655ED440615A}" type="slidenum">
              <a:rPr lang="en-US" altLang="en-US" smtClean="0"/>
              <a:pPr>
                <a:defRPr/>
              </a:pPr>
              <a:t>35</a:t>
            </a:fld>
            <a:endParaRPr lang="en-US" altLang="en-US" dirty="0"/>
          </a:p>
        </p:txBody>
      </p:sp>
    </p:spTree>
    <p:extLst>
      <p:ext uri="{BB962C8B-B14F-4D97-AF65-F5344CB8AC3E}">
        <p14:creationId xmlns:p14="http://schemas.microsoft.com/office/powerpoint/2010/main" val="28655526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https://www.nytimes.com/2025/01/03/science/snail-darter-fish-tellico-dam.html</a:t>
            </a:r>
          </a:p>
        </p:txBody>
      </p:sp>
      <p:sp>
        <p:nvSpPr>
          <p:cNvPr id="4" name="Slide Number Placeholder 3"/>
          <p:cNvSpPr>
            <a:spLocks noGrp="1"/>
          </p:cNvSpPr>
          <p:nvPr>
            <p:ph type="sldNum" sz="quarter" idx="5"/>
          </p:nvPr>
        </p:nvSpPr>
        <p:spPr/>
        <p:txBody>
          <a:bodyPr/>
          <a:lstStyle/>
          <a:p>
            <a:pPr>
              <a:defRPr/>
            </a:pPr>
            <a:fld id="{9BB90F43-E08C-4AA7-8595-655ED440615A}" type="slidenum">
              <a:rPr lang="en-US" altLang="en-US" smtClean="0"/>
              <a:pPr>
                <a:defRPr/>
              </a:pPr>
              <a:t>36</a:t>
            </a:fld>
            <a:endParaRPr lang="en-US" altLang="en-US" dirty="0"/>
          </a:p>
        </p:txBody>
      </p:sp>
    </p:spTree>
    <p:extLst>
      <p:ext uri="{BB962C8B-B14F-4D97-AF65-F5344CB8AC3E}">
        <p14:creationId xmlns:p14="http://schemas.microsoft.com/office/powerpoint/2010/main" val="29114608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https://www.nytimes.com/2025/01/03/science/snail-darter-fish-tellico-dam.html</a:t>
            </a:r>
          </a:p>
        </p:txBody>
      </p:sp>
      <p:sp>
        <p:nvSpPr>
          <p:cNvPr id="4" name="Slide Number Placeholder 3"/>
          <p:cNvSpPr>
            <a:spLocks noGrp="1"/>
          </p:cNvSpPr>
          <p:nvPr>
            <p:ph type="sldNum" sz="quarter" idx="5"/>
          </p:nvPr>
        </p:nvSpPr>
        <p:spPr/>
        <p:txBody>
          <a:bodyPr/>
          <a:lstStyle/>
          <a:p>
            <a:pPr>
              <a:defRPr/>
            </a:pPr>
            <a:fld id="{9BB90F43-E08C-4AA7-8595-655ED440615A}" type="slidenum">
              <a:rPr lang="en-US" altLang="en-US" smtClean="0"/>
              <a:pPr>
                <a:defRPr/>
              </a:pPr>
              <a:t>37</a:t>
            </a:fld>
            <a:endParaRPr lang="en-US" altLang="en-US" dirty="0"/>
          </a:p>
        </p:txBody>
      </p:sp>
    </p:spTree>
    <p:extLst>
      <p:ext uri="{BB962C8B-B14F-4D97-AF65-F5344CB8AC3E}">
        <p14:creationId xmlns:p14="http://schemas.microsoft.com/office/powerpoint/2010/main" val="30151997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4A4B1-2D77-4066-4E19-EA8453556613}"/>
            </a:ext>
          </a:extLst>
        </p:cNvPr>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DA62D3B6-540E-0DD5-BC0E-ED8DBA0874AD}"/>
              </a:ext>
            </a:extLst>
          </p:cNvPr>
          <p:cNvSpPr>
            <a:spLocks noGrp="1" noRot="1" noChangeAspect="1" noChangeArrowheads="1" noTextEdit="1"/>
          </p:cNvSpPr>
          <p:nvPr>
            <p:ph type="sldImg"/>
          </p:nvPr>
        </p:nvSpPr>
        <p:spPr>
          <a:ln/>
        </p:spPr>
      </p:sp>
      <p:sp>
        <p:nvSpPr>
          <p:cNvPr id="83971" name="Notes Placeholder 2">
            <a:extLst>
              <a:ext uri="{FF2B5EF4-FFF2-40B4-BE49-F238E27FC236}">
                <a16:creationId xmlns:a16="http://schemas.microsoft.com/office/drawing/2014/main" id="{D9213BEE-897E-AFFE-DE13-6C1524A0DA8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rPr>
              <a:t>Function is often highly correlated with phenotype and the traits of an individual organism</a:t>
            </a:r>
          </a:p>
        </p:txBody>
      </p:sp>
      <p:sp>
        <p:nvSpPr>
          <p:cNvPr id="83972" name="Slide Number Placeholder 3">
            <a:extLst>
              <a:ext uri="{FF2B5EF4-FFF2-40B4-BE49-F238E27FC236}">
                <a16:creationId xmlns:a16="http://schemas.microsoft.com/office/drawing/2014/main" id="{D6990C52-D99A-CD1E-E9D5-C453E92B0AF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ED20463B-F0E9-495B-9A20-40711D4907C4}" type="slidenum">
              <a:rPr lang="en-US" altLang="en-US" sz="1200" smtClean="0">
                <a:latin typeface="Calibri" panose="020F0502020204030204" pitchFamily="34" charset="0"/>
                <a:cs typeface="Arial" panose="020B0604020202020204" pitchFamily="34" charset="0"/>
              </a:rPr>
              <a:pPr/>
              <a:t>38</a:t>
            </a:fld>
            <a:endParaRPr lang="en-US" altLang="en-US" sz="1200" dirty="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478886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3041D-8815-C07E-03AA-88B427DEDDB7}"/>
            </a:ext>
          </a:extLst>
        </p:cNvPr>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59EAC702-03A7-0BCE-ADDD-C7D59C14A6BB}"/>
              </a:ext>
            </a:extLst>
          </p:cNvPr>
          <p:cNvSpPr>
            <a:spLocks noGrp="1" noRot="1" noChangeAspect="1" noChangeArrowheads="1" noTextEdit="1"/>
          </p:cNvSpPr>
          <p:nvPr>
            <p:ph type="sldImg"/>
          </p:nvPr>
        </p:nvSpPr>
        <p:spPr>
          <a:ln/>
        </p:spPr>
      </p:sp>
      <p:sp>
        <p:nvSpPr>
          <p:cNvPr id="86019" name="Notes Placeholder 2">
            <a:extLst>
              <a:ext uri="{FF2B5EF4-FFF2-40B4-BE49-F238E27FC236}">
                <a16:creationId xmlns:a16="http://schemas.microsoft.com/office/drawing/2014/main" id="{13FC689B-3744-949A-6C49-0C7A185112B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Interaction diversity can also be measured in terms of other biotic interactions, like competition, cooperation, mutualism, or parasitism</a:t>
            </a:r>
          </a:p>
        </p:txBody>
      </p:sp>
      <p:sp>
        <p:nvSpPr>
          <p:cNvPr id="86020" name="Slide Number Placeholder 3">
            <a:extLst>
              <a:ext uri="{FF2B5EF4-FFF2-40B4-BE49-F238E27FC236}">
                <a16:creationId xmlns:a16="http://schemas.microsoft.com/office/drawing/2014/main" id="{22FD3B32-E717-8CE3-AEE9-A9B0DF59D04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322ADCA2-74AE-4A9A-9324-F5AE0D94B203}" type="slidenum">
              <a:rPr lang="en-US" altLang="en-US" sz="1200" smtClean="0">
                <a:latin typeface="Calibri" panose="020F0502020204030204" pitchFamily="34" charset="0"/>
                <a:cs typeface="Arial" panose="020B0604020202020204" pitchFamily="34" charset="0"/>
              </a:rPr>
              <a:pPr/>
              <a:t>39</a:t>
            </a:fld>
            <a:endParaRPr lang="en-US" altLang="en-US" sz="1200" dirty="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29188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BB90F43-E08C-4AA7-8595-655ED440615A}" type="slidenum">
              <a:rPr lang="en-US" altLang="en-US" smtClean="0"/>
              <a:pPr>
                <a:defRPr/>
              </a:pPr>
              <a:t>7</a:t>
            </a:fld>
            <a:endParaRPr lang="en-US" altLang="en-US" dirty="0"/>
          </a:p>
        </p:txBody>
      </p:sp>
    </p:spTree>
    <p:extLst>
      <p:ext uri="{BB962C8B-B14F-4D97-AF65-F5344CB8AC3E}">
        <p14:creationId xmlns:p14="http://schemas.microsoft.com/office/powerpoint/2010/main" val="40440337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For many species, even common ones, there is a s</a:t>
            </a:r>
            <a:r>
              <a:rPr lang="en-US" sz="1200" dirty="0"/>
              <a:t>carcity of data on their distribution, evolutionary history, population abundance and dynamics, ecological traits and function, environmental tolerances, and ecological interactions of many species. Incomplete data strongly impact all aspects of biodiversity conservation research, policy, and management. </a:t>
            </a:r>
          </a:p>
          <a:p>
            <a:pPr marL="0" marR="0" lvl="0" indent="0" algn="l" defTabSz="914400" rtl="0" eaLnBrk="0" fontAlgn="base" latinLnBrk="0" hangingPunct="0">
              <a:lnSpc>
                <a:spcPct val="100000"/>
              </a:lnSpc>
              <a:spcBef>
                <a:spcPct val="30000"/>
              </a:spcBef>
              <a:spcAft>
                <a:spcPct val="0"/>
              </a:spcAft>
              <a:buClrTx/>
              <a:buSzTx/>
              <a:buFontTx/>
              <a:buNone/>
              <a:tabLst/>
              <a:defRPr/>
            </a:pPr>
            <a:br>
              <a:rPr lang="en-US" sz="1200" dirty="0"/>
            </a:br>
            <a:r>
              <a:rPr lang="en-US" sz="1200" dirty="0">
                <a:latin typeface="Calibri Light" panose="020F0302020204030204" pitchFamily="34" charset="0"/>
              </a:rPr>
              <a:t>1.5 million cataloged, but many are only descriptions or a museum specimen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9BB90F43-E08C-4AA7-8595-655ED440615A}" type="slidenum">
              <a:rPr lang="en-US" altLang="en-US" smtClean="0"/>
              <a:pPr>
                <a:defRPr/>
              </a:pPr>
              <a:t>41</a:t>
            </a:fld>
            <a:endParaRPr lang="en-US" altLang="en-US" dirty="0"/>
          </a:p>
        </p:txBody>
      </p:sp>
    </p:spTree>
    <p:extLst>
      <p:ext uri="{BB962C8B-B14F-4D97-AF65-F5344CB8AC3E}">
        <p14:creationId xmlns:p14="http://schemas.microsoft.com/office/powerpoint/2010/main" val="35529752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1BF2334-E3CF-8988-7749-4E69C0F0D0D4}"/>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C5C81155-68D9-0578-0F31-396C75F2AB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AB72795D-7CBC-BBF7-CA60-0A7DC45F690A}"/>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A1163A76-B513-EB9F-0C00-A23787A29B9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rPr>
              <a:t>http://www.australianscience.com.au/news/the-extinction-that-is-yet-to-come/</a:t>
            </a:r>
          </a:p>
        </p:txBody>
      </p:sp>
      <p:sp>
        <p:nvSpPr>
          <p:cNvPr id="47108" name="Slide Number Placeholder 3">
            <a:extLst>
              <a:ext uri="{FF2B5EF4-FFF2-40B4-BE49-F238E27FC236}">
                <a16:creationId xmlns:a16="http://schemas.microsoft.com/office/drawing/2014/main" id="{169305D4-040E-20EB-D220-3DFE78C5EAA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C445B916-3D19-48D7-9B30-F6A04027A06E}" type="slidenum">
              <a:rPr lang="en-US" altLang="en-US" sz="1200" smtClean="0">
                <a:latin typeface="Calibri" panose="020F0502020204030204" pitchFamily="34" charset="0"/>
                <a:cs typeface="Arial" panose="020B0604020202020204" pitchFamily="34" charset="0"/>
              </a:rPr>
              <a:pPr/>
              <a:t>43</a:t>
            </a:fld>
            <a:endParaRPr lang="en-US" altLang="en-US" sz="1200" dirty="0">
              <a:latin typeface="Calibri" panose="020F0502020204030204" pitchFamily="34" charset="0"/>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baseline="0" dirty="0">
                <a:latin typeface="AdvPTimes"/>
              </a:rPr>
              <a:t>Understandably, nearly all discussions of how to define and measure biodiversity fall back at least some extent on richness at a taxonomic level</a:t>
            </a:r>
          </a:p>
          <a:p>
            <a:endParaRPr lang="en-US" dirty="0"/>
          </a:p>
        </p:txBody>
      </p:sp>
      <p:sp>
        <p:nvSpPr>
          <p:cNvPr id="4" name="Slide Number Placeholder 3"/>
          <p:cNvSpPr>
            <a:spLocks noGrp="1"/>
          </p:cNvSpPr>
          <p:nvPr>
            <p:ph type="sldNum" sz="quarter" idx="5"/>
          </p:nvPr>
        </p:nvSpPr>
        <p:spPr/>
        <p:txBody>
          <a:bodyPr/>
          <a:lstStyle/>
          <a:p>
            <a:pPr>
              <a:defRPr/>
            </a:pPr>
            <a:fld id="{9BB90F43-E08C-4AA7-8595-655ED440615A}" type="slidenum">
              <a:rPr lang="en-US" altLang="en-US" smtClean="0"/>
              <a:pPr>
                <a:defRPr/>
              </a:pPr>
              <a:t>44</a:t>
            </a:fld>
            <a:endParaRPr lang="en-US" altLang="en-US" dirty="0"/>
          </a:p>
        </p:txBody>
      </p:sp>
    </p:spTree>
    <p:extLst>
      <p:ext uri="{BB962C8B-B14F-4D97-AF65-F5344CB8AC3E}">
        <p14:creationId xmlns:p14="http://schemas.microsoft.com/office/powerpoint/2010/main" val="4250344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005D961C-3DBF-4B37-A308-68323CC454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C4A6105E-3BF0-4D3E-BF15-ED21B5672D6C}" type="slidenum">
              <a:rPr lang="en-US" altLang="en-US" sz="1200">
                <a:latin typeface="Calibri" panose="020F0502020204030204" pitchFamily="34" charset="0"/>
                <a:cs typeface="Arial" panose="020B0604020202020204" pitchFamily="34" charset="0"/>
              </a:rPr>
              <a:pPr/>
              <a:t>47</a:t>
            </a:fld>
            <a:endParaRPr lang="en-US" altLang="en-US" sz="1200" dirty="0">
              <a:latin typeface="Calibri" panose="020F0502020204030204" pitchFamily="34" charset="0"/>
              <a:cs typeface="Arial" panose="020B0604020202020204" pitchFamily="34" charset="0"/>
            </a:endParaRPr>
          </a:p>
        </p:txBody>
      </p:sp>
      <p:sp>
        <p:nvSpPr>
          <p:cNvPr id="90115" name="Rectangle 2">
            <a:extLst>
              <a:ext uri="{FF2B5EF4-FFF2-40B4-BE49-F238E27FC236}">
                <a16:creationId xmlns:a16="http://schemas.microsoft.com/office/drawing/2014/main" id="{EA97F8EA-3371-421C-875D-378B96DE3F4B}"/>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F34481EE-C7FF-404E-BB36-831D1E30BE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ADAE411D-C322-4CF1-9419-EDCFD5B327FE}"/>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C92ECC10-FF3C-4FDF-9501-17E575E249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rPr>
              <a:t>A) Amphibians</a:t>
            </a:r>
            <a:br>
              <a:rPr lang="en-US" altLang="en-US" dirty="0">
                <a:latin typeface="Arial" panose="020B0604020202020204" pitchFamily="34" charset="0"/>
              </a:rPr>
            </a:br>
            <a:r>
              <a:rPr lang="en-US" altLang="en-US" dirty="0">
                <a:latin typeface="Arial" panose="020B0604020202020204" pitchFamily="34" charset="0"/>
              </a:rPr>
              <a:t>B) Birds</a:t>
            </a:r>
            <a:br>
              <a:rPr lang="en-US" altLang="en-US" dirty="0">
                <a:latin typeface="Arial" panose="020B0604020202020204" pitchFamily="34" charset="0"/>
              </a:rPr>
            </a:br>
            <a:r>
              <a:rPr lang="en-US" altLang="en-US" dirty="0">
                <a:latin typeface="Arial" panose="020B0604020202020204" pitchFamily="34" charset="0"/>
              </a:rPr>
              <a:t>C) Mammals</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Note that while beta diversity may be lower in the heart of the Amazon rainforest of the Congo of Africa, alpha diversity would be high</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is a habitat easily defined? Do some species use multiple habitats? Species migrate as well.</a:t>
            </a:r>
          </a:p>
        </p:txBody>
      </p:sp>
      <p:sp>
        <p:nvSpPr>
          <p:cNvPr id="4" name="Slide Number Placeholder 3"/>
          <p:cNvSpPr>
            <a:spLocks noGrp="1"/>
          </p:cNvSpPr>
          <p:nvPr>
            <p:ph type="sldNum" sz="quarter" idx="5"/>
          </p:nvPr>
        </p:nvSpPr>
        <p:spPr/>
        <p:txBody>
          <a:bodyPr/>
          <a:lstStyle/>
          <a:p>
            <a:pPr>
              <a:defRPr/>
            </a:pPr>
            <a:fld id="{9BB90F43-E08C-4AA7-8595-655ED440615A}" type="slidenum">
              <a:rPr lang="en-US" altLang="en-US" smtClean="0"/>
              <a:pPr>
                <a:defRPr/>
              </a:pPr>
              <a:t>49</a:t>
            </a:fld>
            <a:endParaRPr lang="en-US" altLang="en-US" dirty="0"/>
          </a:p>
        </p:txBody>
      </p:sp>
    </p:spTree>
    <p:extLst>
      <p:ext uri="{BB962C8B-B14F-4D97-AF65-F5344CB8AC3E}">
        <p14:creationId xmlns:p14="http://schemas.microsoft.com/office/powerpoint/2010/main" val="33477307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baseline="0" dirty="0">
                <a:solidFill>
                  <a:srgbClr val="000000"/>
                </a:solidFill>
                <a:latin typeface="Calibri Light" panose="020F0302020204030204" pitchFamily="34" charset="0"/>
                <a:cs typeface="Calibri Light" panose="020F0302020204030204" pitchFamily="34" charset="0"/>
              </a:rPr>
              <a:t>These are all the long-term ecological study sites in North America – there are not enough sites, nowhere near the number needed to accurately and consistently identify local species richness trends. </a:t>
            </a:r>
            <a:br>
              <a:rPr lang="en-US" sz="1200" b="0" i="0" u="none" strike="noStrike" baseline="0" dirty="0">
                <a:solidFill>
                  <a:srgbClr val="000000"/>
                </a:solidFill>
                <a:latin typeface="Calibri Light" panose="020F0302020204030204" pitchFamily="34" charset="0"/>
                <a:cs typeface="Calibri Light" panose="020F0302020204030204" pitchFamily="34" charset="0"/>
              </a:rPr>
            </a:br>
            <a:br>
              <a:rPr lang="en-US" sz="1200" b="0" i="0" u="none" strike="noStrike" baseline="0" dirty="0">
                <a:solidFill>
                  <a:srgbClr val="000000"/>
                </a:solidFill>
                <a:latin typeface="Calibri Light" panose="020F0302020204030204" pitchFamily="34" charset="0"/>
                <a:cs typeface="Calibri Light" panose="020F0302020204030204" pitchFamily="34" charset="0"/>
              </a:rPr>
            </a:br>
            <a:r>
              <a:rPr lang="en-US" sz="1200" b="0" i="0" u="none" strike="noStrike" baseline="0" dirty="0">
                <a:solidFill>
                  <a:srgbClr val="000000"/>
                </a:solidFill>
                <a:latin typeface="Calibri Light" panose="020F0302020204030204" pitchFamily="34" charset="0"/>
                <a:cs typeface="Calibri Light" panose="020F0302020204030204" pitchFamily="34" charset="0"/>
              </a:rPr>
              <a:t>https://lternet.edu/site/</a:t>
            </a:r>
          </a:p>
          <a:p>
            <a:endParaRPr lang="en-US" dirty="0"/>
          </a:p>
        </p:txBody>
      </p:sp>
      <p:sp>
        <p:nvSpPr>
          <p:cNvPr id="4" name="Slide Number Placeholder 3"/>
          <p:cNvSpPr>
            <a:spLocks noGrp="1"/>
          </p:cNvSpPr>
          <p:nvPr>
            <p:ph type="sldNum" sz="quarter" idx="5"/>
          </p:nvPr>
        </p:nvSpPr>
        <p:spPr/>
        <p:txBody>
          <a:bodyPr/>
          <a:lstStyle/>
          <a:p>
            <a:pPr>
              <a:defRPr/>
            </a:pPr>
            <a:fld id="{9BB90F43-E08C-4AA7-8595-655ED440615A}" type="slidenum">
              <a:rPr lang="en-US" altLang="en-US" smtClean="0"/>
              <a:pPr>
                <a:defRPr/>
              </a:pPr>
              <a:t>51</a:t>
            </a:fld>
            <a:endParaRPr lang="en-US" altLang="en-US" dirty="0"/>
          </a:p>
        </p:txBody>
      </p:sp>
    </p:spTree>
    <p:extLst>
      <p:ext uri="{BB962C8B-B14F-4D97-AF65-F5344CB8AC3E}">
        <p14:creationId xmlns:p14="http://schemas.microsoft.com/office/powerpoint/2010/main" val="9809129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https://www.washingtonpost.com/world/2019/06/07/i-hate-elephants-behind-backlash-against-botswanas-giants</a:t>
            </a:r>
          </a:p>
          <a:p>
            <a:endParaRPr lang="en-US" dirty="0"/>
          </a:p>
        </p:txBody>
      </p:sp>
      <p:sp>
        <p:nvSpPr>
          <p:cNvPr id="4" name="Slide Number Placeholder 3"/>
          <p:cNvSpPr>
            <a:spLocks noGrp="1"/>
          </p:cNvSpPr>
          <p:nvPr>
            <p:ph type="sldNum" sz="quarter" idx="5"/>
          </p:nvPr>
        </p:nvSpPr>
        <p:spPr/>
        <p:txBody>
          <a:bodyPr/>
          <a:lstStyle/>
          <a:p>
            <a:fld id="{8D7BC29A-1BD6-405C-8377-7EBFD652EB97}" type="slidenum">
              <a:rPr lang="en-US" smtClean="0"/>
              <a:t>53</a:t>
            </a:fld>
            <a:endParaRPr lang="en-US" dirty="0"/>
          </a:p>
        </p:txBody>
      </p:sp>
    </p:spTree>
    <p:extLst>
      <p:ext uri="{BB962C8B-B14F-4D97-AF65-F5344CB8AC3E}">
        <p14:creationId xmlns:p14="http://schemas.microsoft.com/office/powerpoint/2010/main" val="7994064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509D1-CEAB-AE60-9F2A-210FE823FB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446E1A-B650-941F-2CC1-D0D9D652C5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89F55C-C091-A784-30FD-80220DB892B2}"/>
              </a:ext>
            </a:extLst>
          </p:cNvPr>
          <p:cNvSpPr>
            <a:spLocks noGrp="1"/>
          </p:cNvSpPr>
          <p:nvPr>
            <p:ph type="body" idx="1"/>
          </p:nvPr>
        </p:nvSpPr>
        <p:spPr/>
        <p:txBody>
          <a:bodyPr/>
          <a:lstStyle/>
          <a:p>
            <a:r>
              <a:rPr lang="en-US" sz="1200" dirty="0"/>
              <a:t>My job is to complicate your world and keep you from making generalizations and talking in greenspeak.  Many of you use the term ‘biodiversity’ in conversation. Most of the time, having some ambiguity about its meaning is not a problem. But if you want to make conservation policy, more detail in language is required, especially if we have to make decisions about what to protect and what to let die. Moreover, any choice to delineate a discrete quality of biodiversity is going to be a simplification of it’s inherent complexity. Choice is also an act that is contextual and related to one’s cultural and social identity. </a:t>
            </a:r>
            <a:endParaRPr lang="en-US" dirty="0"/>
          </a:p>
        </p:txBody>
      </p:sp>
      <p:sp>
        <p:nvSpPr>
          <p:cNvPr id="4" name="Slide Number Placeholder 3">
            <a:extLst>
              <a:ext uri="{FF2B5EF4-FFF2-40B4-BE49-F238E27FC236}">
                <a16:creationId xmlns:a16="http://schemas.microsoft.com/office/drawing/2014/main" id="{C5CC1E23-348E-32C6-B921-42EC5F2BD807}"/>
              </a:ext>
            </a:extLst>
          </p:cNvPr>
          <p:cNvSpPr>
            <a:spLocks noGrp="1"/>
          </p:cNvSpPr>
          <p:nvPr>
            <p:ph type="sldNum" sz="quarter" idx="5"/>
          </p:nvPr>
        </p:nvSpPr>
        <p:spPr/>
        <p:txBody>
          <a:bodyPr/>
          <a:lstStyle/>
          <a:p>
            <a:pPr>
              <a:defRPr/>
            </a:pPr>
            <a:fld id="{9BB90F43-E08C-4AA7-8595-655ED440615A}" type="slidenum">
              <a:rPr lang="en-US" altLang="en-US" smtClean="0"/>
              <a:pPr>
                <a:defRPr/>
              </a:pPr>
              <a:t>54</a:t>
            </a:fld>
            <a:endParaRPr lang="en-US" altLang="en-US" dirty="0"/>
          </a:p>
        </p:txBody>
      </p:sp>
    </p:spTree>
    <p:extLst>
      <p:ext uri="{BB962C8B-B14F-4D97-AF65-F5344CB8AC3E}">
        <p14:creationId xmlns:p14="http://schemas.microsoft.com/office/powerpoint/2010/main" val="2988244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https://www.nytimes.com/2018/03/13/magazine/should-some-species-be-allowed-to-die-out.html</a:t>
            </a:r>
          </a:p>
        </p:txBody>
      </p:sp>
      <p:sp>
        <p:nvSpPr>
          <p:cNvPr id="4" name="Slide Number Placeholder 3"/>
          <p:cNvSpPr>
            <a:spLocks noGrp="1"/>
          </p:cNvSpPr>
          <p:nvPr>
            <p:ph type="sldNum" sz="quarter" idx="5"/>
          </p:nvPr>
        </p:nvSpPr>
        <p:spPr/>
        <p:txBody>
          <a:bodyPr/>
          <a:lstStyle/>
          <a:p>
            <a:pPr>
              <a:defRPr/>
            </a:pPr>
            <a:fld id="{9BB90F43-E08C-4AA7-8595-655ED440615A}" type="slidenum">
              <a:rPr lang="en-US" altLang="en-US" smtClean="0"/>
              <a:pPr>
                <a:defRPr/>
              </a:pPr>
              <a:t>9</a:t>
            </a:fld>
            <a:endParaRPr lang="en-US" altLang="en-US" dirty="0"/>
          </a:p>
        </p:txBody>
      </p:sp>
    </p:spTree>
    <p:extLst>
      <p:ext uri="{BB962C8B-B14F-4D97-AF65-F5344CB8AC3E}">
        <p14:creationId xmlns:p14="http://schemas.microsoft.com/office/powerpoint/2010/main" val="6717867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Lumba Nderiki, a farmer in her 80s, stands for a portrait in her field in Chobe Enclave, Botswana, on May 25, 2019. Her husband of 65 years was killed by an elephant in 2014. She says her fields have been trampled and eaten by elephants for years, and she cannot afford to keep fixing the fencing. </a:t>
            </a:r>
            <a:br>
              <a:rPr lang="en-US" dirty="0"/>
            </a:br>
            <a:br>
              <a:rPr lang="en-US" dirty="0"/>
            </a:br>
            <a:r>
              <a:rPr lang="en-US" dirty="0"/>
              <a:t>https://www.washingtonpost.com/world/2019/06/07/i-hate-elephants-behind-backlash-against-botswanas-giants/?arc404=true</a:t>
            </a:r>
          </a:p>
        </p:txBody>
      </p:sp>
      <p:sp>
        <p:nvSpPr>
          <p:cNvPr id="4" name="Slide Number Placeholder 3"/>
          <p:cNvSpPr>
            <a:spLocks noGrp="1"/>
          </p:cNvSpPr>
          <p:nvPr>
            <p:ph type="sldNum" sz="quarter" idx="5"/>
          </p:nvPr>
        </p:nvSpPr>
        <p:spPr/>
        <p:txBody>
          <a:bodyPr/>
          <a:lstStyle/>
          <a:p>
            <a:fld id="{8D7BC29A-1BD6-405C-8377-7EBFD652EB97}" type="slidenum">
              <a:rPr lang="en-US" smtClean="0"/>
              <a:t>55</a:t>
            </a:fld>
            <a:endParaRPr lang="en-US" dirty="0"/>
          </a:p>
        </p:txBody>
      </p:sp>
    </p:spTree>
    <p:extLst>
      <p:ext uri="{BB962C8B-B14F-4D97-AF65-F5344CB8AC3E}">
        <p14:creationId xmlns:p14="http://schemas.microsoft.com/office/powerpoint/2010/main" val="34645741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Ephraim Simasiku, 71, looks at the carcass of an elephant he killed when he could not scare it off of his watermelon field in Chobe Enclave, Botswana. He uses a fence with tin cans and patrols with a flashlight and a drum to scare the elephants away, but on the night of May 14, after his other methods failed, he shot an elephant with a rifle. After he killed it, community members came to gather the meat. He said that elephants ate 400 of the 1,000 watermelon plants he planted this season. </a:t>
            </a:r>
            <a:br>
              <a:rPr lang="en-US" dirty="0"/>
            </a:br>
            <a:br>
              <a:rPr lang="en-US" dirty="0"/>
            </a:br>
            <a:r>
              <a:rPr lang="en-US" dirty="0"/>
              <a:t>https://www.washingtonpost.com/world/2019/06/07/i-hate-elephants-behind-backlash-against-botswanas-giants/?arc404=true</a:t>
            </a:r>
          </a:p>
        </p:txBody>
      </p:sp>
      <p:sp>
        <p:nvSpPr>
          <p:cNvPr id="4" name="Slide Number Placeholder 3"/>
          <p:cNvSpPr>
            <a:spLocks noGrp="1"/>
          </p:cNvSpPr>
          <p:nvPr>
            <p:ph type="sldNum" sz="quarter" idx="5"/>
          </p:nvPr>
        </p:nvSpPr>
        <p:spPr/>
        <p:txBody>
          <a:bodyPr/>
          <a:lstStyle/>
          <a:p>
            <a:fld id="{8D7BC29A-1BD6-405C-8377-7EBFD652EB97}" type="slidenum">
              <a:rPr lang="en-US" smtClean="0"/>
              <a:t>56</a:t>
            </a:fld>
            <a:endParaRPr lang="en-US" dirty="0"/>
          </a:p>
        </p:txBody>
      </p:sp>
    </p:spTree>
    <p:extLst>
      <p:ext uri="{BB962C8B-B14F-4D97-AF65-F5344CB8AC3E}">
        <p14:creationId xmlns:p14="http://schemas.microsoft.com/office/powerpoint/2010/main" val="21863563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Western view of lion conservation</a:t>
            </a:r>
          </a:p>
          <a:p>
            <a:endParaRPr lang="en-US" dirty="0"/>
          </a:p>
        </p:txBody>
      </p:sp>
      <p:sp>
        <p:nvSpPr>
          <p:cNvPr id="4" name="Slide Number Placeholder 3"/>
          <p:cNvSpPr>
            <a:spLocks noGrp="1"/>
          </p:cNvSpPr>
          <p:nvPr>
            <p:ph type="sldNum" sz="quarter" idx="5"/>
          </p:nvPr>
        </p:nvSpPr>
        <p:spPr/>
        <p:txBody>
          <a:bodyPr/>
          <a:lstStyle/>
          <a:p>
            <a:pPr>
              <a:defRPr/>
            </a:pPr>
            <a:fld id="{9BB90F43-E08C-4AA7-8595-655ED440615A}" type="slidenum">
              <a:rPr lang="en-US" altLang="en-US" smtClean="0"/>
              <a:pPr>
                <a:defRPr/>
              </a:pPr>
              <a:t>57</a:t>
            </a:fld>
            <a:endParaRPr lang="en-US" altLang="en-US" dirty="0"/>
          </a:p>
        </p:txBody>
      </p:sp>
    </p:spTree>
    <p:extLst>
      <p:ext uri="{BB962C8B-B14F-4D97-AF65-F5344CB8AC3E}">
        <p14:creationId xmlns:p14="http://schemas.microsoft.com/office/powerpoint/2010/main" val="23318497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D98699-0A1C-4095-B76C-98415565F1AE}" type="slidenum">
              <a:rPr lang="en-US" smtClean="0"/>
              <a:t>58</a:t>
            </a:fld>
            <a:endParaRPr lang="en-US" dirty="0"/>
          </a:p>
        </p:txBody>
      </p:sp>
    </p:spTree>
    <p:extLst>
      <p:ext uri="{BB962C8B-B14F-4D97-AF65-F5344CB8AC3E}">
        <p14:creationId xmlns:p14="http://schemas.microsoft.com/office/powerpoint/2010/main" val="41803704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https://www.bbc.com/news/av/world-africa-37305603</a:t>
            </a:r>
          </a:p>
        </p:txBody>
      </p:sp>
      <p:sp>
        <p:nvSpPr>
          <p:cNvPr id="4" name="Slide Number Placeholder 3"/>
          <p:cNvSpPr>
            <a:spLocks noGrp="1"/>
          </p:cNvSpPr>
          <p:nvPr>
            <p:ph type="sldNum" sz="quarter" idx="5"/>
          </p:nvPr>
        </p:nvSpPr>
        <p:spPr/>
        <p:txBody>
          <a:bodyPr/>
          <a:lstStyle/>
          <a:p>
            <a:pPr>
              <a:defRPr/>
            </a:pPr>
            <a:fld id="{9BB90F43-E08C-4AA7-8595-655ED440615A}" type="slidenum">
              <a:rPr lang="en-US" altLang="en-US" smtClean="0"/>
              <a:pPr>
                <a:defRPr/>
              </a:pPr>
              <a:t>59</a:t>
            </a:fld>
            <a:endParaRPr lang="en-US" altLang="en-US" dirty="0"/>
          </a:p>
        </p:txBody>
      </p:sp>
    </p:spTree>
    <p:extLst>
      <p:ext uri="{BB962C8B-B14F-4D97-AF65-F5344CB8AC3E}">
        <p14:creationId xmlns:p14="http://schemas.microsoft.com/office/powerpoint/2010/main" val="26928692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death of Cecil the lion and the protests over it illustrate some of the overlooked tensions around the conservation of large predators.</a:t>
            </a:r>
            <a:endParaRPr lang="en-US" dirty="0"/>
          </a:p>
        </p:txBody>
      </p:sp>
      <p:sp>
        <p:nvSpPr>
          <p:cNvPr id="4" name="Slide Number Placeholder 3"/>
          <p:cNvSpPr>
            <a:spLocks noGrp="1"/>
          </p:cNvSpPr>
          <p:nvPr>
            <p:ph type="sldNum" sz="quarter" idx="10"/>
          </p:nvPr>
        </p:nvSpPr>
        <p:spPr/>
        <p:txBody>
          <a:bodyPr/>
          <a:lstStyle/>
          <a:p>
            <a:fld id="{60C2886E-D705-4A56-AA9A-E33885FD45A8}" type="slidenum">
              <a:rPr lang="en-US" smtClean="0"/>
              <a:pPr/>
              <a:t>61</a:t>
            </a:fld>
            <a:endParaRPr lang="en-US" dirty="0"/>
          </a:p>
        </p:txBody>
      </p:sp>
    </p:spTree>
    <p:extLst>
      <p:ext uri="{BB962C8B-B14F-4D97-AF65-F5344CB8AC3E}">
        <p14:creationId xmlns:p14="http://schemas.microsoft.com/office/powerpoint/2010/main" val="30409436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http://www.nytimes.com/2015/08/05/opinion/in-zimbabwe-we-dont-cry-for-lions.html</a:t>
            </a:r>
            <a:br>
              <a:rPr lang="en-US" dirty="0"/>
            </a:br>
            <a:endParaRPr lang="en-US" dirty="0"/>
          </a:p>
          <a:p>
            <a:r>
              <a:rPr lang="en-US" dirty="0"/>
              <a:t>Costs of living with large predators and other megafauna may not be</a:t>
            </a:r>
            <a:r>
              <a:rPr lang="en-US" baseline="0" dirty="0"/>
              <a:t> uniformly shared, and impact the poor more.</a:t>
            </a:r>
            <a:endParaRPr lang="en-US" dirty="0"/>
          </a:p>
        </p:txBody>
      </p:sp>
      <p:sp>
        <p:nvSpPr>
          <p:cNvPr id="4" name="Slide Number Placeholder 3"/>
          <p:cNvSpPr>
            <a:spLocks noGrp="1"/>
          </p:cNvSpPr>
          <p:nvPr>
            <p:ph type="sldNum" sz="quarter" idx="10"/>
          </p:nvPr>
        </p:nvSpPr>
        <p:spPr/>
        <p:txBody>
          <a:bodyPr/>
          <a:lstStyle/>
          <a:p>
            <a:fld id="{60C2886E-D705-4A56-AA9A-E33885FD45A8}" type="slidenum">
              <a:rPr lang="en-US" smtClean="0"/>
              <a:pPr/>
              <a:t>62</a:t>
            </a:fld>
            <a:endParaRPr lang="en-US" dirty="0"/>
          </a:p>
        </p:txBody>
      </p:sp>
    </p:spTree>
    <p:extLst>
      <p:ext uri="{BB962C8B-B14F-4D97-AF65-F5344CB8AC3E}">
        <p14:creationId xmlns:p14="http://schemas.microsoft.com/office/powerpoint/2010/main" val="11067645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http://www.nytimes.com/2015/08/11/world/africa/outcry-for-cecil-the-lion-could-undercut-conservation-efforts.html</a:t>
            </a:r>
            <a:br>
              <a:rPr lang="en-US" dirty="0"/>
            </a:br>
            <a:br>
              <a:rPr lang="en-US" dirty="0"/>
            </a:br>
            <a:endParaRPr lang="en-US" dirty="0"/>
          </a:p>
        </p:txBody>
      </p:sp>
      <p:sp>
        <p:nvSpPr>
          <p:cNvPr id="4" name="Slide Number Placeholder 3"/>
          <p:cNvSpPr>
            <a:spLocks noGrp="1"/>
          </p:cNvSpPr>
          <p:nvPr>
            <p:ph type="sldNum" sz="quarter" idx="10"/>
          </p:nvPr>
        </p:nvSpPr>
        <p:spPr/>
        <p:txBody>
          <a:bodyPr/>
          <a:lstStyle/>
          <a:p>
            <a:fld id="{60C2886E-D705-4A56-AA9A-E33885FD45A8}" type="slidenum">
              <a:rPr lang="en-US" smtClean="0"/>
              <a:pPr/>
              <a:t>63</a:t>
            </a:fld>
            <a:endParaRPr lang="en-US" dirty="0"/>
          </a:p>
        </p:txBody>
      </p:sp>
    </p:spTree>
    <p:extLst>
      <p:ext uri="{BB962C8B-B14F-4D97-AF65-F5344CB8AC3E}">
        <p14:creationId xmlns:p14="http://schemas.microsoft.com/office/powerpoint/2010/main" val="10262506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https://e360.yale.edu/features/south-africa-captive-lions</a:t>
            </a:r>
          </a:p>
        </p:txBody>
      </p:sp>
      <p:sp>
        <p:nvSpPr>
          <p:cNvPr id="4" name="Slide Number Placeholder 3"/>
          <p:cNvSpPr>
            <a:spLocks noGrp="1"/>
          </p:cNvSpPr>
          <p:nvPr>
            <p:ph type="sldNum" sz="quarter" idx="5"/>
          </p:nvPr>
        </p:nvSpPr>
        <p:spPr/>
        <p:txBody>
          <a:bodyPr/>
          <a:lstStyle/>
          <a:p>
            <a:pPr>
              <a:defRPr/>
            </a:pPr>
            <a:fld id="{9BB90F43-E08C-4AA7-8595-655ED440615A}" type="slidenum">
              <a:rPr lang="en-US" altLang="en-US" smtClean="0"/>
              <a:pPr>
                <a:defRPr/>
              </a:pPr>
              <a:t>64</a:t>
            </a:fld>
            <a:endParaRPr lang="en-US" altLang="en-US" dirty="0"/>
          </a:p>
        </p:txBody>
      </p:sp>
    </p:spTree>
    <p:extLst>
      <p:ext uri="{BB962C8B-B14F-4D97-AF65-F5344CB8AC3E}">
        <p14:creationId xmlns:p14="http://schemas.microsoft.com/office/powerpoint/2010/main" val="18238642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221E1F"/>
                </a:solidFill>
                <a:latin typeface="+mj-lt"/>
              </a:rPr>
              <a:t>How are northern white rhinos different from the atmosphere?</a:t>
            </a:r>
            <a:br>
              <a:rPr lang="en-US" sz="1200" dirty="0">
                <a:solidFill>
                  <a:srgbClr val="221E1F"/>
                </a:solidFill>
                <a:latin typeface="+mj-lt"/>
              </a:rPr>
            </a:br>
            <a:endParaRPr lang="en-US" sz="1200" dirty="0">
              <a:solidFill>
                <a:srgbClr val="221E1F"/>
              </a:solidFill>
              <a:latin typeface="+mj-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baseline="0" dirty="0">
                <a:solidFill>
                  <a:srgbClr val="221E1F"/>
                </a:solidFill>
                <a:latin typeface="Minion Pro"/>
              </a:rPr>
              <a:t>Why should China be interested in conserving India’s Bengal tiger, or why should India be interested in the Chinese panda? </a:t>
            </a:r>
            <a:br>
              <a:rPr lang="en-US" sz="1200" b="0" i="0" u="none" strike="noStrike" baseline="0" dirty="0">
                <a:solidFill>
                  <a:srgbClr val="221E1F"/>
                </a:solidFill>
                <a:latin typeface="Minion Pro"/>
              </a:rPr>
            </a:br>
            <a:br>
              <a:rPr lang="en-US" sz="1200" b="0" i="0" u="none" strike="noStrike" baseline="0" dirty="0">
                <a:solidFill>
                  <a:srgbClr val="221E1F"/>
                </a:solidFill>
                <a:latin typeface="Minion Pro"/>
              </a:rPr>
            </a:br>
            <a:r>
              <a:rPr lang="en-US" b="0" dirty="0"/>
              <a:t>UN Biodiversity Conference (COP 15) held in 2022</a:t>
            </a:r>
            <a:br>
              <a:rPr lang="en-US" b="0" dirty="0"/>
            </a:br>
            <a:br>
              <a:rPr lang="en-US" b="0" dirty="0"/>
            </a:br>
            <a:r>
              <a:rPr lang="en-US" b="0" dirty="0"/>
              <a:t>https://www.savetherhino.org/rhino-info/population-figures/</a:t>
            </a:r>
          </a:p>
          <a:p>
            <a:pPr marL="0" marR="0" lvl="0" indent="0" algn="l" defTabSz="914400" rtl="0" eaLnBrk="0" fontAlgn="base" latinLnBrk="0" hangingPunct="0">
              <a:lnSpc>
                <a:spcPct val="100000"/>
              </a:lnSpc>
              <a:spcBef>
                <a:spcPct val="30000"/>
              </a:spcBef>
              <a:spcAft>
                <a:spcPct val="0"/>
              </a:spcAft>
              <a:buClrTx/>
              <a:buSzTx/>
              <a:buFontTx/>
              <a:buNone/>
              <a:tabLst/>
              <a:defRPr/>
            </a:pPr>
            <a:br>
              <a:rPr lang="en-US" dirty="0"/>
            </a:b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pPr>
              <a:defRPr/>
            </a:pPr>
            <a:fld id="{9BB90F43-E08C-4AA7-8595-655ED440615A}" type="slidenum">
              <a:rPr lang="en-US" altLang="en-US" smtClean="0"/>
              <a:pPr>
                <a:defRPr/>
              </a:pPr>
              <a:t>66</a:t>
            </a:fld>
            <a:endParaRPr lang="en-US" altLang="en-US" dirty="0"/>
          </a:p>
        </p:txBody>
      </p:sp>
    </p:spTree>
    <p:extLst>
      <p:ext uri="{BB962C8B-B14F-4D97-AF65-F5344CB8AC3E}">
        <p14:creationId xmlns:p14="http://schemas.microsoft.com/office/powerpoint/2010/main" val="195794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BB90F43-E08C-4AA7-8595-655ED440615A}" type="slidenum">
              <a:rPr lang="en-US" altLang="en-US" smtClean="0"/>
              <a:pPr>
                <a:defRPr/>
              </a:pPr>
              <a:t>11</a:t>
            </a:fld>
            <a:endParaRPr lang="en-US" altLang="en-US" dirty="0"/>
          </a:p>
        </p:txBody>
      </p:sp>
    </p:spTree>
    <p:extLst>
      <p:ext uri="{BB962C8B-B14F-4D97-AF65-F5344CB8AC3E}">
        <p14:creationId xmlns:p14="http://schemas.microsoft.com/office/powerpoint/2010/main" val="242044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The snake in the image is a bushmaster (Lachesis species). Bushmasters are the largest venomous snakes in the Americas and belong to the viper family (Viperidae). Bushmasters (</a:t>
            </a:r>
            <a:r>
              <a:rPr lang="en-US" i="1" dirty="0"/>
              <a:t>Lachesis</a:t>
            </a:r>
            <a:r>
              <a:rPr lang="en-US" dirty="0"/>
              <a:t> spp.) have a reputation for being </a:t>
            </a:r>
            <a:r>
              <a:rPr lang="en-US" b="0" dirty="0"/>
              <a:t>elusive and reclusive </a:t>
            </a:r>
            <a:r>
              <a:rPr lang="en-US" dirty="0"/>
              <a:t>rather than aggressive. </a:t>
            </a:r>
            <a:br>
              <a:rPr lang="en-US" dirty="0"/>
            </a:br>
            <a:br>
              <a:rPr lang="en-US" dirty="0"/>
            </a:br>
            <a:r>
              <a:rPr lang="en-US" dirty="0"/>
              <a:t>They are known for their distinctive pattern, large size, and potent venom. They are found in tropical forests of Central and South America. </a:t>
            </a:r>
          </a:p>
          <a:p>
            <a:endParaRPr lang="en-US" dirty="0"/>
          </a:p>
          <a:p>
            <a:r>
              <a:rPr lang="en-US" dirty="0"/>
              <a:t>S</a:t>
            </a:r>
            <a:r>
              <a:rPr lang="en-US" sz="1200" b="0" i="0" u="none" strike="noStrike" baseline="0" dirty="0">
                <a:latin typeface="URWPalladioL-Roma"/>
              </a:rPr>
              <a:t>nake venoms can be considered as mini-drug libraries in which each drug is pharmacologically active. However, less than 0.01% of these toxins have been identified and characterized. </a:t>
            </a:r>
          </a:p>
          <a:p>
            <a:br>
              <a:rPr lang="en-US" sz="1200" b="0" i="0" u="none" strike="noStrike" baseline="0" dirty="0">
                <a:latin typeface="URWPalladioL-Roma"/>
              </a:rPr>
            </a:br>
            <a:r>
              <a:rPr lang="en-US" dirty="0"/>
              <a:t>Mohamed Abd El-Aziz, T., Soares, A. G., &amp; Stockand, J. D. (2019). Snake venoms in drug discovery: valuable therapeutic tools for life saving. </a:t>
            </a:r>
            <a:r>
              <a:rPr lang="en-US" i="1" dirty="0"/>
              <a:t>Toxins</a:t>
            </a:r>
            <a:r>
              <a:rPr lang="en-US" dirty="0"/>
              <a:t>, </a:t>
            </a:r>
            <a:r>
              <a:rPr lang="en-US" i="1" dirty="0"/>
              <a:t>11</a:t>
            </a:r>
            <a:r>
              <a:rPr lang="en-US" dirty="0"/>
              <a:t>(10), 564.</a:t>
            </a:r>
          </a:p>
          <a:p>
            <a:pPr marL="0" marR="0" lvl="0" indent="0" algn="l" defTabSz="914400" rtl="0" eaLnBrk="0" fontAlgn="base" latinLnBrk="0" hangingPunct="0">
              <a:lnSpc>
                <a:spcPct val="100000"/>
              </a:lnSpc>
              <a:spcBef>
                <a:spcPct val="30000"/>
              </a:spcBef>
              <a:spcAft>
                <a:spcPct val="0"/>
              </a:spcAft>
              <a:buClrTx/>
              <a:buSzTx/>
              <a:buFontTx/>
              <a:buNone/>
              <a:tabLst/>
              <a:defRPr/>
            </a:pPr>
            <a:br>
              <a:rPr lang="en-US" dirty="0"/>
            </a:br>
            <a:r>
              <a:rPr lang="en-US" dirty="0"/>
              <a:t>Instrumental value is always derivative on the value of something else, and it is always conditional.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dirty="0"/>
              <a:t>Valuing biological diversity on the basis of an instrumental value system is problematic because measurement is often difficult; instrumental value changes thru time and across space; instrumental value varies across human cultures and societies and with such factors as socioeconomic conditions, individual experiences, and educational backgrounds. </a:t>
            </a:r>
          </a:p>
          <a:p>
            <a:endParaRPr lang="en-US" dirty="0"/>
          </a:p>
          <a:p>
            <a:r>
              <a:rPr lang="en-US" dirty="0"/>
              <a:t>Valuing biological diversity on the basis of an intrinsic value system also poses challenges because intrinsic value can be seen as a disguised form of human instrumental value; intrinsic value is initially ambiguous as to which objects or characteristics of biological diversity are to being valued; all aspects of biological diversity (e.g., species and ecosystems) are transitory; species and ecosystems are not static concrete entities; and intrinsic value of one species is often in conflict with the intrinsic value of other species. </a:t>
            </a:r>
            <a:br>
              <a:rPr lang="en-US" dirty="0"/>
            </a:br>
            <a:br>
              <a:rPr lang="en-US" dirty="0"/>
            </a:br>
            <a:r>
              <a:rPr lang="en-US" dirty="0"/>
              <a:t>Instrumental and intrinsic value systems share a common origin, such that instrumental values are always derived from intrinsic value and life mutely expresses both intrinsic and instrumental values—these are derived from and are products of biological evolution. </a:t>
            </a:r>
            <a:br>
              <a:rPr lang="en-US" dirty="0"/>
            </a:br>
            <a:br>
              <a:rPr lang="en-US" dirty="0"/>
            </a:br>
            <a:r>
              <a:rPr lang="en-US" dirty="0"/>
              <a:t>White, P. S. (2013). Derivation of the extrinsic values of biological diversity from its intrinsic value and of both from the first principles of evolution. </a:t>
            </a:r>
            <a:r>
              <a:rPr lang="en-US" i="1" dirty="0"/>
              <a:t>Conservation Biology</a:t>
            </a:r>
            <a:r>
              <a:rPr lang="en-US" dirty="0"/>
              <a:t>, </a:t>
            </a:r>
            <a:r>
              <a:rPr lang="en-US" i="1" dirty="0"/>
              <a:t>27</a:t>
            </a:r>
            <a:r>
              <a:rPr lang="en-US" dirty="0"/>
              <a:t>(6), 1279-1285.</a:t>
            </a:r>
          </a:p>
        </p:txBody>
      </p:sp>
      <p:sp>
        <p:nvSpPr>
          <p:cNvPr id="4" name="Slide Number Placeholder 3"/>
          <p:cNvSpPr>
            <a:spLocks noGrp="1"/>
          </p:cNvSpPr>
          <p:nvPr>
            <p:ph type="sldNum" sz="quarter" idx="5"/>
          </p:nvPr>
        </p:nvSpPr>
        <p:spPr/>
        <p:txBody>
          <a:bodyPr/>
          <a:lstStyle/>
          <a:p>
            <a:pPr>
              <a:defRPr/>
            </a:pPr>
            <a:fld id="{9BB90F43-E08C-4AA7-8595-655ED440615A}" type="slidenum">
              <a:rPr lang="en-US" altLang="en-US" smtClean="0"/>
              <a:pPr>
                <a:defRPr/>
              </a:pPr>
              <a:t>12</a:t>
            </a:fld>
            <a:endParaRPr lang="en-US" altLang="en-US" dirty="0"/>
          </a:p>
        </p:txBody>
      </p:sp>
    </p:spTree>
    <p:extLst>
      <p:ext uri="{BB962C8B-B14F-4D97-AF65-F5344CB8AC3E}">
        <p14:creationId xmlns:p14="http://schemas.microsoft.com/office/powerpoint/2010/main" val="951547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buFont typeface="Calibri" panose="020F0502020204030204" pitchFamily="34" charset="0"/>
              <a:buNone/>
            </a:pPr>
            <a:r>
              <a:rPr lang="en-US" sz="1200" b="0" i="0" u="none" strike="noStrike" baseline="0" dirty="0">
                <a:latin typeface="Calibri" panose="020F0502020204030204" pitchFamily="34" charset="0"/>
              </a:rPr>
              <a:t>Intrinsic value arguments - biodiversity should be preserved because they have inherent value. The organism does not have to be useful in an instrumental sense for it to have value.</a:t>
            </a:r>
          </a:p>
          <a:p>
            <a:pPr>
              <a:buFont typeface="Calibri" panose="020F0502020204030204" pitchFamily="34" charset="0"/>
              <a:buNone/>
            </a:pPr>
            <a:r>
              <a:rPr lang="en-US" sz="1200" b="0" i="0" u="none" strike="noStrike" baseline="0" dirty="0">
                <a:latin typeface="Calibri" panose="020F0502020204030204" pitchFamily="34" charset="0"/>
              </a:rPr>
              <a:t>Instrumental value arguments - biodiversity should be preserved because its existence benefits humans materially</a:t>
            </a:r>
            <a:br>
              <a:rPr lang="en-US" sz="1200" b="0" i="0" u="none" strike="noStrike" baseline="0" dirty="0">
                <a:latin typeface="Calibri" panose="020F0502020204030204" pitchFamily="34" charset="0"/>
              </a:rPr>
            </a:br>
            <a:br>
              <a:rPr lang="en-US" sz="1200" b="0" i="0" u="none" strike="noStrike" baseline="0" dirty="0">
                <a:latin typeface="Calibri" panose="020F0502020204030204" pitchFamily="34" charset="0"/>
              </a:rPr>
            </a:br>
            <a:r>
              <a:rPr lang="en-US" sz="1200" b="0" i="0" u="none" strike="noStrike" baseline="0" dirty="0">
                <a:latin typeface="Calibri" panose="020F0502020204030204" pitchFamily="34" charset="0"/>
              </a:rPr>
              <a:t>The natural resources argument -  - biodiversity should be preserved because it is a vast repository of natural resources for use as commodities</a:t>
            </a:r>
            <a:br>
              <a:rPr lang="en-US" sz="1200" b="0" i="0" u="none" strike="noStrike" baseline="0" dirty="0">
                <a:latin typeface="Calibri" panose="020F0502020204030204" pitchFamily="34" charset="0"/>
              </a:rPr>
            </a:br>
            <a:r>
              <a:rPr lang="en-US" sz="1200" b="0" i="0" u="none" strike="noStrike" baseline="0" dirty="0">
                <a:latin typeface="Calibri" panose="020F0502020204030204" pitchFamily="34" charset="0"/>
              </a:rPr>
              <a:t> </a:t>
            </a:r>
          </a:p>
          <a:p>
            <a:pPr>
              <a:buFont typeface="Calibri" panose="020F0502020204030204" pitchFamily="34" charset="0"/>
              <a:buNone/>
            </a:pPr>
            <a:r>
              <a:rPr lang="en-US" sz="1200" b="0" i="0" u="none" strike="noStrike" baseline="0" dirty="0">
                <a:latin typeface="Calibri" panose="020F0502020204030204" pitchFamily="34" charset="0"/>
              </a:rPr>
              <a:t>The pharmacopoeia argument -  - biodiversity should be preserved as a safeguard for human health   </a:t>
            </a:r>
            <a:br>
              <a:rPr lang="en-US" sz="1200" b="0" i="0" u="none" strike="noStrike" baseline="0" dirty="0">
                <a:latin typeface="Calibri" panose="020F0502020204030204" pitchFamily="34" charset="0"/>
              </a:rPr>
            </a:br>
            <a:endParaRPr lang="en-US" sz="1200" b="0" i="0" u="none" strike="noStrike" baseline="0" dirty="0">
              <a:latin typeface="Calibri" panose="020F0502020204030204" pitchFamily="34" charset="0"/>
            </a:endParaRPr>
          </a:p>
          <a:p>
            <a:pPr>
              <a:buFont typeface="Calibri" panose="020F0502020204030204" pitchFamily="34" charset="0"/>
              <a:buNone/>
            </a:pPr>
            <a:r>
              <a:rPr lang="en-US" sz="1200" b="0" i="0" u="none" strike="noStrike" baseline="0" dirty="0">
                <a:latin typeface="Calibri" panose="020F0502020204030204" pitchFamily="34" charset="0"/>
              </a:rPr>
              <a:t>The life support argument - biodiversity should be preserved in order to provide ecosystem services and the functions that support humans and their quality of life</a:t>
            </a:r>
            <a:br>
              <a:rPr lang="en-US" sz="1200" b="0" i="0" u="none" strike="noStrike" baseline="0" dirty="0">
                <a:latin typeface="Calibri" panose="020F0502020204030204" pitchFamily="34" charset="0"/>
              </a:rPr>
            </a:br>
            <a:endParaRPr lang="en-US" sz="1200" b="0" i="0" u="none" strike="noStrike" baseline="0" dirty="0">
              <a:latin typeface="Calibri" panose="020F0502020204030204" pitchFamily="34" charset="0"/>
            </a:endParaRPr>
          </a:p>
          <a:p>
            <a:pPr>
              <a:buFont typeface="Calibri" panose="020F0502020204030204" pitchFamily="34" charset="0"/>
              <a:buNone/>
            </a:pPr>
            <a:r>
              <a:rPr lang="en-US" sz="1200" b="0" i="0" u="none" strike="noStrike" baseline="0" dirty="0">
                <a:latin typeface="Calibri" panose="020F0502020204030204" pitchFamily="34" charset="0"/>
              </a:rPr>
              <a:t>The resilience argument - biodiversity provides resilience or stability in the provisioning of ecosystem services and functions</a:t>
            </a:r>
            <a:br>
              <a:rPr lang="en-US" sz="1200" b="0" i="0" u="none" strike="noStrike" baseline="0" dirty="0">
                <a:latin typeface="Calibri" panose="020F0502020204030204" pitchFamily="34" charset="0"/>
              </a:rPr>
            </a:br>
            <a:endParaRPr lang="en-US" sz="1200" b="0" i="0" u="none" strike="noStrike" baseline="0" dirty="0">
              <a:latin typeface="Calibri" panose="020F0502020204030204" pitchFamily="34" charset="0"/>
            </a:endParaRPr>
          </a:p>
          <a:p>
            <a:pPr>
              <a:buFont typeface="Calibri" panose="020F0502020204030204" pitchFamily="34" charset="0"/>
              <a:buNone/>
            </a:pPr>
            <a:r>
              <a:rPr lang="en-US" sz="1200" b="0" i="0" u="none" strike="noStrike" baseline="0" dirty="0">
                <a:latin typeface="Calibri" panose="020F0502020204030204" pitchFamily="34" charset="0"/>
              </a:rPr>
              <a:t>The cathedral argument - biodiversity should be preserved because in its fullest and complete form it is a celebration of creation, an essentially religious activity </a:t>
            </a:r>
            <a:br>
              <a:rPr lang="en-US" sz="1200" b="0" i="0" u="none" strike="noStrike" baseline="0" dirty="0">
                <a:latin typeface="Calibri" panose="020F0502020204030204" pitchFamily="34" charset="0"/>
              </a:rPr>
            </a:br>
            <a:endParaRPr lang="en-US" sz="1200" b="0" i="0" u="none" strike="noStrike" baseline="0" dirty="0">
              <a:latin typeface="Calibri" panose="020F0502020204030204" pitchFamily="34" charset="0"/>
            </a:endParaRPr>
          </a:p>
          <a:p>
            <a:pPr>
              <a:buFont typeface="Calibri" panose="020F0502020204030204" pitchFamily="34" charset="0"/>
              <a:buNone/>
            </a:pPr>
            <a:r>
              <a:rPr lang="en-US" sz="1200" b="0" i="0" u="none" strike="noStrike" baseline="0" dirty="0">
                <a:latin typeface="Calibri" panose="020F0502020204030204" pitchFamily="34" charset="0"/>
              </a:rPr>
              <a:t>The storage silo argument - biodiversity holds the world’s accumulated evolutionary and ecological wisdom  Destroying biodiversity is like burning unread books, stories about how nature works The loss of biodiversity takes away unprecedented unique information from which to understand how nature works</a:t>
            </a:r>
            <a:br>
              <a:rPr lang="en-US" sz="1200" b="0" i="0" u="none" strike="noStrike" baseline="0" dirty="0">
                <a:latin typeface="Calibri" panose="020F0502020204030204" pitchFamily="34" charset="0"/>
              </a:rPr>
            </a:br>
            <a:endParaRPr lang="en-US" sz="1200" b="0" i="0" u="none" strike="noStrike" baseline="0" dirty="0">
              <a:latin typeface="Calibri" panose="020F0502020204030204" pitchFamily="34" charset="0"/>
            </a:endParaRPr>
          </a:p>
          <a:p>
            <a:pPr>
              <a:buFont typeface="Calibri" panose="020F0502020204030204" pitchFamily="34" charset="0"/>
              <a:buNone/>
            </a:pPr>
            <a:r>
              <a:rPr lang="en-US" sz="1200" b="0" i="0" u="none" strike="noStrike" baseline="0" dirty="0">
                <a:latin typeface="Calibri" panose="020F0502020204030204" pitchFamily="34" charset="0"/>
              </a:rPr>
              <a:t>The ontogeny argument - humans evolved within nature  By preserving biodiversity we insure our ancestral context, the source of our physiological and psychological evolution </a:t>
            </a:r>
            <a:br>
              <a:rPr lang="en-US" sz="1200" b="0" i="0" u="none" strike="noStrike" baseline="0" dirty="0">
                <a:latin typeface="Calibri" panose="020F0502020204030204" pitchFamily="34" charset="0"/>
              </a:rPr>
            </a:br>
            <a:endParaRPr lang="en-US" sz="1200" b="0" i="0" u="none" strike="noStrike" baseline="0" dirty="0">
              <a:latin typeface="Calibri" panose="020F0502020204030204" pitchFamily="34" charset="0"/>
            </a:endParaRPr>
          </a:p>
          <a:p>
            <a:pPr>
              <a:buFont typeface="Calibri" panose="020F0502020204030204" pitchFamily="34" charset="0"/>
              <a:buNone/>
            </a:pPr>
            <a:r>
              <a:rPr lang="en-US" sz="1200" b="0" i="0" u="none" strike="noStrike" baseline="0" dirty="0">
                <a:latin typeface="Calibri" panose="020F0502020204030204" pitchFamily="34" charset="0"/>
              </a:rPr>
              <a:t>The cultural diversity argument - the rich diversity of the world’s cultures reflects a corresponding diversity in the wilds that gave them birth  Preserving biodiversity preserves cultural diversity </a:t>
            </a:r>
            <a:br>
              <a:rPr lang="en-US" sz="1200" b="0" i="0" u="none" strike="noStrike" baseline="0" dirty="0">
                <a:latin typeface="Calibri" panose="020F0502020204030204" pitchFamily="34" charset="0"/>
              </a:rPr>
            </a:br>
            <a:endParaRPr lang="en-US" sz="1200" b="0" i="0" u="none" strike="noStrike" baseline="0" dirty="0">
              <a:latin typeface="Calibri" panose="020F0502020204030204" pitchFamily="34" charset="0"/>
            </a:endParaRPr>
          </a:p>
          <a:p>
            <a:pPr>
              <a:buFont typeface="Calibri" panose="020F0502020204030204" pitchFamily="34" charset="0"/>
              <a:buNone/>
            </a:pPr>
            <a:r>
              <a:rPr lang="en-US" sz="1200" b="0" i="0" u="none" strike="noStrike" baseline="0" dirty="0">
                <a:latin typeface="Calibri" panose="020F0502020204030204" pitchFamily="34" charset="0"/>
              </a:rPr>
              <a:t>The future generations argument - argues that it is a moral obligation to preserve biodiversity for future generations, we should pass the world on as we inherit it  We do not inherit the earth from our ancestors, we borrow it from our children</a:t>
            </a:r>
          </a:p>
          <a:p>
            <a:pPr>
              <a:buFont typeface="Calibri" panose="020F0502020204030204" pitchFamily="34" charset="0"/>
              <a:buNone/>
            </a:pPr>
            <a:endParaRPr lang="en-US" sz="1200" b="0" i="0" u="none" strike="noStrike" baseline="0" dirty="0">
              <a:latin typeface="Calibri" panose="020F0502020204030204" pitchFamily="34" charset="0"/>
            </a:endParaRPr>
          </a:p>
          <a:p>
            <a:pPr>
              <a:buFont typeface="Calibri" panose="020F0502020204030204" pitchFamily="34" charset="0"/>
              <a:buNone/>
            </a:pPr>
            <a:endParaRPr lang="en-US" sz="1200" b="0" i="0" u="none" strike="noStrike" baseline="0" dirty="0">
              <a:latin typeface="Calibri" panose="020F0502020204030204" pitchFamily="34" charset="0"/>
            </a:endParaRPr>
          </a:p>
          <a:p>
            <a:pPr>
              <a:buFont typeface="Calibri" panose="020F0502020204030204" pitchFamily="34" charset="0"/>
              <a:buNone/>
            </a:pPr>
            <a:endParaRPr lang="en-US" sz="1200" b="0" i="0" u="none" strike="noStrike" baseline="0" dirty="0">
              <a:latin typeface="Calibri" panose="020F0502020204030204" pitchFamily="34" charset="0"/>
            </a:endParaRPr>
          </a:p>
          <a:p>
            <a:pPr>
              <a:buFont typeface="Calibri" panose="020F0502020204030204" pitchFamily="34" charset="0"/>
              <a:buNone/>
            </a:pPr>
            <a:br>
              <a:rPr lang="en-US" sz="1200" b="0" i="0" u="none" strike="noStrike" baseline="0" dirty="0">
                <a:latin typeface="Calibri" panose="020F0502020204030204" pitchFamily="34" charset="0"/>
              </a:rPr>
            </a:br>
            <a:br>
              <a:rPr lang="en-US" sz="1200" b="0" i="0" u="none" strike="noStrike" baseline="0" dirty="0">
                <a:latin typeface="Calibri" panose="020F0502020204030204" pitchFamily="34" charset="0"/>
              </a:rPr>
            </a:br>
            <a:endParaRPr lang="en-US" sz="1200" b="0" i="0" u="none" strike="noStrike" baseline="0" dirty="0">
              <a:latin typeface="Calibri" panose="020F0502020204030204" pitchFamily="34" charset="0"/>
            </a:endParaRPr>
          </a:p>
          <a:p>
            <a:pPr lvl="2">
              <a:buFont typeface="Calibri" panose="020F0502020204030204" pitchFamily="34" charset="0"/>
              <a:buNone/>
            </a:pPr>
            <a:r>
              <a:rPr lang="en-US" dirty="0"/>
              <a:t>.</a:t>
            </a:r>
          </a:p>
        </p:txBody>
      </p:sp>
      <p:sp>
        <p:nvSpPr>
          <p:cNvPr id="4" name="Slide Number Placeholder 3"/>
          <p:cNvSpPr>
            <a:spLocks noGrp="1"/>
          </p:cNvSpPr>
          <p:nvPr>
            <p:ph type="sldNum" sz="quarter" idx="5"/>
          </p:nvPr>
        </p:nvSpPr>
        <p:spPr/>
        <p:txBody>
          <a:bodyPr/>
          <a:lstStyle/>
          <a:p>
            <a:pPr>
              <a:defRPr/>
            </a:pPr>
            <a:fld id="{9BB90F43-E08C-4AA7-8595-655ED440615A}" type="slidenum">
              <a:rPr lang="en-US" altLang="en-US" smtClean="0"/>
              <a:pPr>
                <a:defRPr/>
              </a:pPr>
              <a:t>13</a:t>
            </a:fld>
            <a:endParaRPr lang="en-US" altLang="en-US" dirty="0"/>
          </a:p>
        </p:txBody>
      </p:sp>
    </p:spTree>
    <p:extLst>
      <p:ext uri="{BB962C8B-B14F-4D97-AF65-F5344CB8AC3E}">
        <p14:creationId xmlns:p14="http://schemas.microsoft.com/office/powerpoint/2010/main" val="354987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BB90F43-E08C-4AA7-8595-655ED440615A}" type="slidenum">
              <a:rPr lang="en-US" altLang="en-US" smtClean="0"/>
              <a:pPr>
                <a:defRPr/>
              </a:pPr>
              <a:t>14</a:t>
            </a:fld>
            <a:endParaRPr lang="en-US" altLang="en-US" dirty="0"/>
          </a:p>
        </p:txBody>
      </p:sp>
    </p:spTree>
    <p:extLst>
      <p:ext uri="{BB962C8B-B14F-4D97-AF65-F5344CB8AC3E}">
        <p14:creationId xmlns:p14="http://schemas.microsoft.com/office/powerpoint/2010/main" val="2704827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E21D2-254C-7EDA-9B27-F2E4BE58C3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E94D43-D223-8EB0-2ACC-8E5CFE6D4C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BF435A-CE32-0FEB-433E-87D25A62665D}"/>
              </a:ext>
            </a:extLst>
          </p:cNvPr>
          <p:cNvSpPr>
            <a:spLocks noGrp="1"/>
          </p:cNvSpPr>
          <p:nvPr>
            <p:ph type="body" idx="1"/>
          </p:nvPr>
        </p:nvSpPr>
        <p:spPr/>
        <p:txBody>
          <a:bodyPr/>
          <a:lstStyle/>
          <a:p>
            <a:r>
              <a:rPr lang="en-US" dirty="0"/>
              <a:t>There is also functional diversity, another important type of diversity. </a:t>
            </a:r>
          </a:p>
        </p:txBody>
      </p:sp>
      <p:sp>
        <p:nvSpPr>
          <p:cNvPr id="4" name="Slide Number Placeholder 3">
            <a:extLst>
              <a:ext uri="{FF2B5EF4-FFF2-40B4-BE49-F238E27FC236}">
                <a16:creationId xmlns:a16="http://schemas.microsoft.com/office/drawing/2014/main" id="{A07DB202-0AA0-33FE-1F4F-9F94653E7E0B}"/>
              </a:ext>
            </a:extLst>
          </p:cNvPr>
          <p:cNvSpPr>
            <a:spLocks noGrp="1"/>
          </p:cNvSpPr>
          <p:nvPr>
            <p:ph type="sldNum" sz="quarter" idx="5"/>
          </p:nvPr>
        </p:nvSpPr>
        <p:spPr/>
        <p:txBody>
          <a:bodyPr/>
          <a:lstStyle/>
          <a:p>
            <a:pPr>
              <a:defRPr/>
            </a:pPr>
            <a:fld id="{9BB90F43-E08C-4AA7-8595-655ED440615A}" type="slidenum">
              <a:rPr lang="en-US" altLang="en-US" smtClean="0"/>
              <a:pPr>
                <a:defRPr/>
              </a:pPr>
              <a:t>18</a:t>
            </a:fld>
            <a:endParaRPr lang="en-US" altLang="en-US" dirty="0"/>
          </a:p>
        </p:txBody>
      </p:sp>
    </p:spTree>
    <p:extLst>
      <p:ext uri="{BB962C8B-B14F-4D97-AF65-F5344CB8AC3E}">
        <p14:creationId xmlns:p14="http://schemas.microsoft.com/office/powerpoint/2010/main" val="2343009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2604F77-E8F6-4D79-AC04-6F3EAA5E019B}"/>
              </a:ext>
            </a:extLst>
          </p:cNvPr>
          <p:cNvSpPr>
            <a:spLocks noGrp="1"/>
          </p:cNvSpPr>
          <p:nvPr>
            <p:ph type="dt" sz="half" idx="10"/>
          </p:nvPr>
        </p:nvSpPr>
        <p:spPr/>
        <p:txBody>
          <a:bodyPr/>
          <a:lstStyle>
            <a:lvl1pPr>
              <a:defRPr/>
            </a:lvl1pPr>
          </a:lstStyle>
          <a:p>
            <a:pPr>
              <a:defRPr/>
            </a:pPr>
            <a:fld id="{19F249CC-E371-4041-8819-11533E3A0ECD}" type="datetimeFigureOut">
              <a:rPr lang="en-US"/>
              <a:pPr>
                <a:defRPr/>
              </a:pPr>
              <a:t>3/25/2025</a:t>
            </a:fld>
            <a:endParaRPr lang="en-US" dirty="0"/>
          </a:p>
        </p:txBody>
      </p:sp>
      <p:sp>
        <p:nvSpPr>
          <p:cNvPr id="5" name="Footer Placeholder 4">
            <a:extLst>
              <a:ext uri="{FF2B5EF4-FFF2-40B4-BE49-F238E27FC236}">
                <a16:creationId xmlns:a16="http://schemas.microsoft.com/office/drawing/2014/main" id="{DA2A4B37-A434-4BAE-AD4C-6191251C9C38}"/>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054FBF78-F941-410B-A028-B5962E788E88}"/>
              </a:ext>
            </a:extLst>
          </p:cNvPr>
          <p:cNvSpPr>
            <a:spLocks noGrp="1"/>
          </p:cNvSpPr>
          <p:nvPr>
            <p:ph type="sldNum" sz="quarter" idx="12"/>
          </p:nvPr>
        </p:nvSpPr>
        <p:spPr/>
        <p:txBody>
          <a:bodyPr/>
          <a:lstStyle>
            <a:lvl1pPr>
              <a:defRPr/>
            </a:lvl1pPr>
          </a:lstStyle>
          <a:p>
            <a:pPr>
              <a:defRPr/>
            </a:pPr>
            <a:fld id="{4AEA80BE-26DB-4F03-AAAD-AE01023C24A3}" type="slidenum">
              <a:rPr lang="en-US" altLang="en-US"/>
              <a:pPr>
                <a:defRPr/>
              </a:pPr>
              <a:t>‹#›</a:t>
            </a:fld>
            <a:endParaRPr lang="en-US" altLang="en-US" dirty="0"/>
          </a:p>
        </p:txBody>
      </p:sp>
    </p:spTree>
    <p:extLst>
      <p:ext uri="{BB962C8B-B14F-4D97-AF65-F5344CB8AC3E}">
        <p14:creationId xmlns:p14="http://schemas.microsoft.com/office/powerpoint/2010/main" val="1096577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FBFD90-00BA-4AD6-9F39-E8F0DF0E1962}"/>
              </a:ext>
            </a:extLst>
          </p:cNvPr>
          <p:cNvSpPr>
            <a:spLocks noGrp="1"/>
          </p:cNvSpPr>
          <p:nvPr>
            <p:ph type="dt" sz="half" idx="10"/>
          </p:nvPr>
        </p:nvSpPr>
        <p:spPr/>
        <p:txBody>
          <a:bodyPr/>
          <a:lstStyle>
            <a:lvl1pPr>
              <a:defRPr/>
            </a:lvl1pPr>
          </a:lstStyle>
          <a:p>
            <a:pPr>
              <a:defRPr/>
            </a:pPr>
            <a:fld id="{D38B5506-2331-4885-8918-2A979EB6CDC9}" type="datetimeFigureOut">
              <a:rPr lang="en-US"/>
              <a:pPr>
                <a:defRPr/>
              </a:pPr>
              <a:t>3/25/2025</a:t>
            </a:fld>
            <a:endParaRPr lang="en-US" dirty="0"/>
          </a:p>
        </p:txBody>
      </p:sp>
      <p:sp>
        <p:nvSpPr>
          <p:cNvPr id="5" name="Footer Placeholder 4">
            <a:extLst>
              <a:ext uri="{FF2B5EF4-FFF2-40B4-BE49-F238E27FC236}">
                <a16:creationId xmlns:a16="http://schemas.microsoft.com/office/drawing/2014/main" id="{ED91401E-23A1-448D-A26E-CB1A816AE9C2}"/>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B94F3CE6-209B-40B7-8C8F-A2187AD730E1}"/>
              </a:ext>
            </a:extLst>
          </p:cNvPr>
          <p:cNvSpPr>
            <a:spLocks noGrp="1"/>
          </p:cNvSpPr>
          <p:nvPr>
            <p:ph type="sldNum" sz="quarter" idx="12"/>
          </p:nvPr>
        </p:nvSpPr>
        <p:spPr/>
        <p:txBody>
          <a:bodyPr/>
          <a:lstStyle>
            <a:lvl1pPr>
              <a:defRPr/>
            </a:lvl1pPr>
          </a:lstStyle>
          <a:p>
            <a:pPr>
              <a:defRPr/>
            </a:pPr>
            <a:fld id="{E2A8F147-EC32-45F1-B23D-39E5141B81DA}" type="slidenum">
              <a:rPr lang="en-US" altLang="en-US"/>
              <a:pPr>
                <a:defRPr/>
              </a:pPr>
              <a:t>‹#›</a:t>
            </a:fld>
            <a:endParaRPr lang="en-US" altLang="en-US" dirty="0"/>
          </a:p>
        </p:txBody>
      </p:sp>
    </p:spTree>
    <p:extLst>
      <p:ext uri="{BB962C8B-B14F-4D97-AF65-F5344CB8AC3E}">
        <p14:creationId xmlns:p14="http://schemas.microsoft.com/office/powerpoint/2010/main" val="227866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D8FD4-A986-4D5E-8A93-CFC685EC8F19}"/>
              </a:ext>
            </a:extLst>
          </p:cNvPr>
          <p:cNvSpPr>
            <a:spLocks noGrp="1"/>
          </p:cNvSpPr>
          <p:nvPr>
            <p:ph type="dt" sz="half" idx="10"/>
          </p:nvPr>
        </p:nvSpPr>
        <p:spPr/>
        <p:txBody>
          <a:bodyPr/>
          <a:lstStyle>
            <a:lvl1pPr>
              <a:defRPr/>
            </a:lvl1pPr>
          </a:lstStyle>
          <a:p>
            <a:pPr>
              <a:defRPr/>
            </a:pPr>
            <a:fld id="{59547EDC-E7FC-418A-B4A3-9C51FE11F4B9}" type="datetimeFigureOut">
              <a:rPr lang="en-US"/>
              <a:pPr>
                <a:defRPr/>
              </a:pPr>
              <a:t>3/25/2025</a:t>
            </a:fld>
            <a:endParaRPr lang="en-US" dirty="0"/>
          </a:p>
        </p:txBody>
      </p:sp>
      <p:sp>
        <p:nvSpPr>
          <p:cNvPr id="5" name="Footer Placeholder 4">
            <a:extLst>
              <a:ext uri="{FF2B5EF4-FFF2-40B4-BE49-F238E27FC236}">
                <a16:creationId xmlns:a16="http://schemas.microsoft.com/office/drawing/2014/main" id="{231E1655-11BB-4E33-AD31-A99E5C11C1DB}"/>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D9D0C249-537A-4EE9-B79E-AB293427E410}"/>
              </a:ext>
            </a:extLst>
          </p:cNvPr>
          <p:cNvSpPr>
            <a:spLocks noGrp="1"/>
          </p:cNvSpPr>
          <p:nvPr>
            <p:ph type="sldNum" sz="quarter" idx="12"/>
          </p:nvPr>
        </p:nvSpPr>
        <p:spPr/>
        <p:txBody>
          <a:bodyPr/>
          <a:lstStyle>
            <a:lvl1pPr>
              <a:defRPr/>
            </a:lvl1pPr>
          </a:lstStyle>
          <a:p>
            <a:pPr>
              <a:defRPr/>
            </a:pPr>
            <a:fld id="{7FAFE5B2-56A6-4854-8365-773E8935BFBE}" type="slidenum">
              <a:rPr lang="en-US" altLang="en-US"/>
              <a:pPr>
                <a:defRPr/>
              </a:pPr>
              <a:t>‹#›</a:t>
            </a:fld>
            <a:endParaRPr lang="en-US" altLang="en-US" dirty="0"/>
          </a:p>
        </p:txBody>
      </p:sp>
    </p:spTree>
    <p:extLst>
      <p:ext uri="{BB962C8B-B14F-4D97-AF65-F5344CB8AC3E}">
        <p14:creationId xmlns:p14="http://schemas.microsoft.com/office/powerpoint/2010/main" val="870392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DB6FBD-FC0E-4B9E-936A-93240EE1B700}"/>
              </a:ext>
            </a:extLst>
          </p:cNvPr>
          <p:cNvSpPr>
            <a:spLocks noGrp="1"/>
          </p:cNvSpPr>
          <p:nvPr>
            <p:ph type="dt" sz="half" idx="10"/>
          </p:nvPr>
        </p:nvSpPr>
        <p:spPr/>
        <p:txBody>
          <a:bodyPr/>
          <a:lstStyle>
            <a:lvl1pPr>
              <a:defRPr/>
            </a:lvl1pPr>
          </a:lstStyle>
          <a:p>
            <a:pPr>
              <a:defRPr/>
            </a:pPr>
            <a:fld id="{78300F3C-4A68-49BF-BEB8-77530CA43A3A}" type="datetimeFigureOut">
              <a:rPr lang="en-US"/>
              <a:pPr>
                <a:defRPr/>
              </a:pPr>
              <a:t>3/25/2025</a:t>
            </a:fld>
            <a:endParaRPr lang="en-US" dirty="0"/>
          </a:p>
        </p:txBody>
      </p:sp>
      <p:sp>
        <p:nvSpPr>
          <p:cNvPr id="5" name="Footer Placeholder 4">
            <a:extLst>
              <a:ext uri="{FF2B5EF4-FFF2-40B4-BE49-F238E27FC236}">
                <a16:creationId xmlns:a16="http://schemas.microsoft.com/office/drawing/2014/main" id="{A48AEBAA-EA90-4528-94A8-CC7A0AC553ED}"/>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D2DB96A6-3EB6-4634-A433-A9ECD33552D2}"/>
              </a:ext>
            </a:extLst>
          </p:cNvPr>
          <p:cNvSpPr>
            <a:spLocks noGrp="1"/>
          </p:cNvSpPr>
          <p:nvPr>
            <p:ph type="sldNum" sz="quarter" idx="12"/>
          </p:nvPr>
        </p:nvSpPr>
        <p:spPr/>
        <p:txBody>
          <a:bodyPr/>
          <a:lstStyle>
            <a:lvl1pPr>
              <a:defRPr/>
            </a:lvl1pPr>
          </a:lstStyle>
          <a:p>
            <a:pPr>
              <a:defRPr/>
            </a:pPr>
            <a:fld id="{FAF82D08-956F-4458-BB0E-7C53AD0E8381}" type="slidenum">
              <a:rPr lang="en-US" altLang="en-US"/>
              <a:pPr>
                <a:defRPr/>
              </a:pPr>
              <a:t>‹#›</a:t>
            </a:fld>
            <a:endParaRPr lang="en-US" altLang="en-US" dirty="0"/>
          </a:p>
        </p:txBody>
      </p:sp>
    </p:spTree>
    <p:extLst>
      <p:ext uri="{BB962C8B-B14F-4D97-AF65-F5344CB8AC3E}">
        <p14:creationId xmlns:p14="http://schemas.microsoft.com/office/powerpoint/2010/main" val="2501124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2FEAC9-5AC1-45CF-9303-ED8AE2CD72FB}"/>
              </a:ext>
            </a:extLst>
          </p:cNvPr>
          <p:cNvSpPr>
            <a:spLocks noGrp="1"/>
          </p:cNvSpPr>
          <p:nvPr>
            <p:ph type="dt" sz="half" idx="10"/>
          </p:nvPr>
        </p:nvSpPr>
        <p:spPr/>
        <p:txBody>
          <a:bodyPr/>
          <a:lstStyle>
            <a:lvl1pPr>
              <a:defRPr/>
            </a:lvl1pPr>
          </a:lstStyle>
          <a:p>
            <a:pPr>
              <a:defRPr/>
            </a:pPr>
            <a:fld id="{E989DEA3-408E-4B8B-80F5-5EA6C07698BC}" type="datetimeFigureOut">
              <a:rPr lang="en-US"/>
              <a:pPr>
                <a:defRPr/>
              </a:pPr>
              <a:t>3/25/2025</a:t>
            </a:fld>
            <a:endParaRPr lang="en-US" dirty="0"/>
          </a:p>
        </p:txBody>
      </p:sp>
      <p:sp>
        <p:nvSpPr>
          <p:cNvPr id="5" name="Footer Placeholder 4">
            <a:extLst>
              <a:ext uri="{FF2B5EF4-FFF2-40B4-BE49-F238E27FC236}">
                <a16:creationId xmlns:a16="http://schemas.microsoft.com/office/drawing/2014/main" id="{1B77284F-FC12-4EFB-B344-B64AFDF62F14}"/>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DA8B511C-3BC6-486E-8F72-FEFF79087F8F}"/>
              </a:ext>
            </a:extLst>
          </p:cNvPr>
          <p:cNvSpPr>
            <a:spLocks noGrp="1"/>
          </p:cNvSpPr>
          <p:nvPr>
            <p:ph type="sldNum" sz="quarter" idx="12"/>
          </p:nvPr>
        </p:nvSpPr>
        <p:spPr/>
        <p:txBody>
          <a:bodyPr/>
          <a:lstStyle>
            <a:lvl1pPr>
              <a:defRPr/>
            </a:lvl1pPr>
          </a:lstStyle>
          <a:p>
            <a:pPr>
              <a:defRPr/>
            </a:pPr>
            <a:fld id="{7AD886A5-F1A5-40D7-841A-A91503C5D3BB}" type="slidenum">
              <a:rPr lang="en-US" altLang="en-US"/>
              <a:pPr>
                <a:defRPr/>
              </a:pPr>
              <a:t>‹#›</a:t>
            </a:fld>
            <a:endParaRPr lang="en-US" altLang="en-US" dirty="0"/>
          </a:p>
        </p:txBody>
      </p:sp>
    </p:spTree>
    <p:extLst>
      <p:ext uri="{BB962C8B-B14F-4D97-AF65-F5344CB8AC3E}">
        <p14:creationId xmlns:p14="http://schemas.microsoft.com/office/powerpoint/2010/main" val="3966959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3CD5E10-7AB9-46EB-B39A-86973B8016E6}"/>
              </a:ext>
            </a:extLst>
          </p:cNvPr>
          <p:cNvSpPr>
            <a:spLocks noGrp="1"/>
          </p:cNvSpPr>
          <p:nvPr>
            <p:ph type="dt" sz="half" idx="10"/>
          </p:nvPr>
        </p:nvSpPr>
        <p:spPr/>
        <p:txBody>
          <a:bodyPr/>
          <a:lstStyle>
            <a:lvl1pPr>
              <a:defRPr/>
            </a:lvl1pPr>
          </a:lstStyle>
          <a:p>
            <a:pPr>
              <a:defRPr/>
            </a:pPr>
            <a:fld id="{DD3F94FE-008D-4F78-B9FF-855FA033EFBA}" type="datetimeFigureOut">
              <a:rPr lang="en-US"/>
              <a:pPr>
                <a:defRPr/>
              </a:pPr>
              <a:t>3/25/2025</a:t>
            </a:fld>
            <a:endParaRPr lang="en-US" dirty="0"/>
          </a:p>
        </p:txBody>
      </p:sp>
      <p:sp>
        <p:nvSpPr>
          <p:cNvPr id="6" name="Footer Placeholder 4">
            <a:extLst>
              <a:ext uri="{FF2B5EF4-FFF2-40B4-BE49-F238E27FC236}">
                <a16:creationId xmlns:a16="http://schemas.microsoft.com/office/drawing/2014/main" id="{0E312434-426E-49DE-B270-C198F5C0BD5A}"/>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93CCB01A-B3A0-44C5-B78F-3E634288A679}"/>
              </a:ext>
            </a:extLst>
          </p:cNvPr>
          <p:cNvSpPr>
            <a:spLocks noGrp="1"/>
          </p:cNvSpPr>
          <p:nvPr>
            <p:ph type="sldNum" sz="quarter" idx="12"/>
          </p:nvPr>
        </p:nvSpPr>
        <p:spPr/>
        <p:txBody>
          <a:bodyPr/>
          <a:lstStyle>
            <a:lvl1pPr>
              <a:defRPr/>
            </a:lvl1pPr>
          </a:lstStyle>
          <a:p>
            <a:pPr>
              <a:defRPr/>
            </a:pPr>
            <a:fld id="{3DA0934D-4F9D-44C9-B5AE-467780AC2A95}" type="slidenum">
              <a:rPr lang="en-US" altLang="en-US"/>
              <a:pPr>
                <a:defRPr/>
              </a:pPr>
              <a:t>‹#›</a:t>
            </a:fld>
            <a:endParaRPr lang="en-US" altLang="en-US" dirty="0"/>
          </a:p>
        </p:txBody>
      </p:sp>
    </p:spTree>
    <p:extLst>
      <p:ext uri="{BB962C8B-B14F-4D97-AF65-F5344CB8AC3E}">
        <p14:creationId xmlns:p14="http://schemas.microsoft.com/office/powerpoint/2010/main" val="3940637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0B075E4-B9C3-426A-895E-2957202ADABC}"/>
              </a:ext>
            </a:extLst>
          </p:cNvPr>
          <p:cNvSpPr>
            <a:spLocks noGrp="1"/>
          </p:cNvSpPr>
          <p:nvPr>
            <p:ph type="dt" sz="half" idx="10"/>
          </p:nvPr>
        </p:nvSpPr>
        <p:spPr/>
        <p:txBody>
          <a:bodyPr/>
          <a:lstStyle>
            <a:lvl1pPr>
              <a:defRPr/>
            </a:lvl1pPr>
          </a:lstStyle>
          <a:p>
            <a:pPr>
              <a:defRPr/>
            </a:pPr>
            <a:fld id="{5D85F04E-2648-4760-A20E-FEB16C371D70}" type="datetimeFigureOut">
              <a:rPr lang="en-US"/>
              <a:pPr>
                <a:defRPr/>
              </a:pPr>
              <a:t>3/25/2025</a:t>
            </a:fld>
            <a:endParaRPr lang="en-US" dirty="0"/>
          </a:p>
        </p:txBody>
      </p:sp>
      <p:sp>
        <p:nvSpPr>
          <p:cNvPr id="8" name="Footer Placeholder 4">
            <a:extLst>
              <a:ext uri="{FF2B5EF4-FFF2-40B4-BE49-F238E27FC236}">
                <a16:creationId xmlns:a16="http://schemas.microsoft.com/office/drawing/2014/main" id="{E65FDE9D-C057-4982-9611-6BF18481FAC3}"/>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7786A4A3-704B-4462-BC45-D3B9190B5CFD}"/>
              </a:ext>
            </a:extLst>
          </p:cNvPr>
          <p:cNvSpPr>
            <a:spLocks noGrp="1"/>
          </p:cNvSpPr>
          <p:nvPr>
            <p:ph type="sldNum" sz="quarter" idx="12"/>
          </p:nvPr>
        </p:nvSpPr>
        <p:spPr/>
        <p:txBody>
          <a:bodyPr/>
          <a:lstStyle>
            <a:lvl1pPr>
              <a:defRPr/>
            </a:lvl1pPr>
          </a:lstStyle>
          <a:p>
            <a:pPr>
              <a:defRPr/>
            </a:pPr>
            <a:fld id="{2E2C8E71-2CE9-4C7C-9C4D-4F304A0EEAE2}" type="slidenum">
              <a:rPr lang="en-US" altLang="en-US"/>
              <a:pPr>
                <a:defRPr/>
              </a:pPr>
              <a:t>‹#›</a:t>
            </a:fld>
            <a:endParaRPr lang="en-US" altLang="en-US" dirty="0"/>
          </a:p>
        </p:txBody>
      </p:sp>
    </p:spTree>
    <p:extLst>
      <p:ext uri="{BB962C8B-B14F-4D97-AF65-F5344CB8AC3E}">
        <p14:creationId xmlns:p14="http://schemas.microsoft.com/office/powerpoint/2010/main" val="2950683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29EA547-1C2C-4CA0-9F67-1E938A6A631E}"/>
              </a:ext>
            </a:extLst>
          </p:cNvPr>
          <p:cNvSpPr>
            <a:spLocks noGrp="1"/>
          </p:cNvSpPr>
          <p:nvPr>
            <p:ph type="dt" sz="half" idx="10"/>
          </p:nvPr>
        </p:nvSpPr>
        <p:spPr/>
        <p:txBody>
          <a:bodyPr/>
          <a:lstStyle>
            <a:lvl1pPr>
              <a:defRPr/>
            </a:lvl1pPr>
          </a:lstStyle>
          <a:p>
            <a:pPr>
              <a:defRPr/>
            </a:pPr>
            <a:fld id="{A61CCF17-A016-4431-B080-9B0B93EC4009}" type="datetimeFigureOut">
              <a:rPr lang="en-US"/>
              <a:pPr>
                <a:defRPr/>
              </a:pPr>
              <a:t>3/25/2025</a:t>
            </a:fld>
            <a:endParaRPr lang="en-US" dirty="0"/>
          </a:p>
        </p:txBody>
      </p:sp>
      <p:sp>
        <p:nvSpPr>
          <p:cNvPr id="4" name="Footer Placeholder 4">
            <a:extLst>
              <a:ext uri="{FF2B5EF4-FFF2-40B4-BE49-F238E27FC236}">
                <a16:creationId xmlns:a16="http://schemas.microsoft.com/office/drawing/2014/main" id="{41B432A4-0B93-4EA7-8AE4-31F4955F2702}"/>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1A7531DA-C398-425D-B47C-C2D12FFB0D0D}"/>
              </a:ext>
            </a:extLst>
          </p:cNvPr>
          <p:cNvSpPr>
            <a:spLocks noGrp="1"/>
          </p:cNvSpPr>
          <p:nvPr>
            <p:ph type="sldNum" sz="quarter" idx="12"/>
          </p:nvPr>
        </p:nvSpPr>
        <p:spPr/>
        <p:txBody>
          <a:bodyPr/>
          <a:lstStyle>
            <a:lvl1pPr>
              <a:defRPr/>
            </a:lvl1pPr>
          </a:lstStyle>
          <a:p>
            <a:pPr>
              <a:defRPr/>
            </a:pPr>
            <a:fld id="{7B48D142-1F08-48CC-BD07-F8258A291D1A}" type="slidenum">
              <a:rPr lang="en-US" altLang="en-US"/>
              <a:pPr>
                <a:defRPr/>
              </a:pPr>
              <a:t>‹#›</a:t>
            </a:fld>
            <a:endParaRPr lang="en-US" altLang="en-US" dirty="0"/>
          </a:p>
        </p:txBody>
      </p:sp>
    </p:spTree>
    <p:extLst>
      <p:ext uri="{BB962C8B-B14F-4D97-AF65-F5344CB8AC3E}">
        <p14:creationId xmlns:p14="http://schemas.microsoft.com/office/powerpoint/2010/main" val="2869591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8B7AA48-B256-4E5F-A002-7D261487E5C7}"/>
              </a:ext>
            </a:extLst>
          </p:cNvPr>
          <p:cNvSpPr>
            <a:spLocks noGrp="1"/>
          </p:cNvSpPr>
          <p:nvPr>
            <p:ph type="dt" sz="half" idx="10"/>
          </p:nvPr>
        </p:nvSpPr>
        <p:spPr/>
        <p:txBody>
          <a:bodyPr/>
          <a:lstStyle>
            <a:lvl1pPr>
              <a:defRPr/>
            </a:lvl1pPr>
          </a:lstStyle>
          <a:p>
            <a:pPr>
              <a:defRPr/>
            </a:pPr>
            <a:fld id="{DD21BB26-1446-4AA9-B846-CE34C0CD5E62}" type="datetimeFigureOut">
              <a:rPr lang="en-US"/>
              <a:pPr>
                <a:defRPr/>
              </a:pPr>
              <a:t>3/25/2025</a:t>
            </a:fld>
            <a:endParaRPr lang="en-US" dirty="0"/>
          </a:p>
        </p:txBody>
      </p:sp>
      <p:sp>
        <p:nvSpPr>
          <p:cNvPr id="3" name="Footer Placeholder 4">
            <a:extLst>
              <a:ext uri="{FF2B5EF4-FFF2-40B4-BE49-F238E27FC236}">
                <a16:creationId xmlns:a16="http://schemas.microsoft.com/office/drawing/2014/main" id="{E26910DC-FE13-4AD8-964F-F2E56438DBBC}"/>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E1F9DDE4-1CD6-42E8-AF77-1BD7F40E95E3}"/>
              </a:ext>
            </a:extLst>
          </p:cNvPr>
          <p:cNvSpPr>
            <a:spLocks noGrp="1"/>
          </p:cNvSpPr>
          <p:nvPr>
            <p:ph type="sldNum" sz="quarter" idx="12"/>
          </p:nvPr>
        </p:nvSpPr>
        <p:spPr/>
        <p:txBody>
          <a:bodyPr/>
          <a:lstStyle>
            <a:lvl1pPr>
              <a:defRPr/>
            </a:lvl1pPr>
          </a:lstStyle>
          <a:p>
            <a:pPr>
              <a:defRPr/>
            </a:pPr>
            <a:fld id="{7B8A54D8-CA36-4881-B4FD-2369344538BD}" type="slidenum">
              <a:rPr lang="en-US" altLang="en-US"/>
              <a:pPr>
                <a:defRPr/>
              </a:pPr>
              <a:t>‹#›</a:t>
            </a:fld>
            <a:endParaRPr lang="en-US" altLang="en-US" dirty="0"/>
          </a:p>
        </p:txBody>
      </p:sp>
    </p:spTree>
    <p:extLst>
      <p:ext uri="{BB962C8B-B14F-4D97-AF65-F5344CB8AC3E}">
        <p14:creationId xmlns:p14="http://schemas.microsoft.com/office/powerpoint/2010/main" val="554495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87901A3-4DF3-4EBC-9DC7-2C8D15F4E3BD}"/>
              </a:ext>
            </a:extLst>
          </p:cNvPr>
          <p:cNvSpPr>
            <a:spLocks noGrp="1"/>
          </p:cNvSpPr>
          <p:nvPr>
            <p:ph type="dt" sz="half" idx="10"/>
          </p:nvPr>
        </p:nvSpPr>
        <p:spPr/>
        <p:txBody>
          <a:bodyPr/>
          <a:lstStyle>
            <a:lvl1pPr>
              <a:defRPr/>
            </a:lvl1pPr>
          </a:lstStyle>
          <a:p>
            <a:pPr>
              <a:defRPr/>
            </a:pPr>
            <a:fld id="{76A50724-37D0-4227-BDA1-C0D4DA02ADD1}" type="datetimeFigureOut">
              <a:rPr lang="en-US"/>
              <a:pPr>
                <a:defRPr/>
              </a:pPr>
              <a:t>3/25/2025</a:t>
            </a:fld>
            <a:endParaRPr lang="en-US" dirty="0"/>
          </a:p>
        </p:txBody>
      </p:sp>
      <p:sp>
        <p:nvSpPr>
          <p:cNvPr id="6" name="Footer Placeholder 4">
            <a:extLst>
              <a:ext uri="{FF2B5EF4-FFF2-40B4-BE49-F238E27FC236}">
                <a16:creationId xmlns:a16="http://schemas.microsoft.com/office/drawing/2014/main" id="{B2D1C6A0-877D-48C7-AB66-0DF7A1097B23}"/>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B7377A86-D57B-4062-90B8-4B22A269E06B}"/>
              </a:ext>
            </a:extLst>
          </p:cNvPr>
          <p:cNvSpPr>
            <a:spLocks noGrp="1"/>
          </p:cNvSpPr>
          <p:nvPr>
            <p:ph type="sldNum" sz="quarter" idx="12"/>
          </p:nvPr>
        </p:nvSpPr>
        <p:spPr/>
        <p:txBody>
          <a:bodyPr/>
          <a:lstStyle>
            <a:lvl1pPr>
              <a:defRPr/>
            </a:lvl1pPr>
          </a:lstStyle>
          <a:p>
            <a:pPr>
              <a:defRPr/>
            </a:pPr>
            <a:fld id="{B4428ADE-38F3-4BD4-AA28-3684BA1DCC09}" type="slidenum">
              <a:rPr lang="en-US" altLang="en-US"/>
              <a:pPr>
                <a:defRPr/>
              </a:pPr>
              <a:t>‹#›</a:t>
            </a:fld>
            <a:endParaRPr lang="en-US" altLang="en-US" dirty="0"/>
          </a:p>
        </p:txBody>
      </p:sp>
    </p:spTree>
    <p:extLst>
      <p:ext uri="{BB962C8B-B14F-4D97-AF65-F5344CB8AC3E}">
        <p14:creationId xmlns:p14="http://schemas.microsoft.com/office/powerpoint/2010/main" val="1151045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BC658D5-C432-455F-A091-78B17CE7E5CD}"/>
              </a:ext>
            </a:extLst>
          </p:cNvPr>
          <p:cNvSpPr>
            <a:spLocks noGrp="1"/>
          </p:cNvSpPr>
          <p:nvPr>
            <p:ph type="dt" sz="half" idx="10"/>
          </p:nvPr>
        </p:nvSpPr>
        <p:spPr/>
        <p:txBody>
          <a:bodyPr/>
          <a:lstStyle>
            <a:lvl1pPr>
              <a:defRPr/>
            </a:lvl1pPr>
          </a:lstStyle>
          <a:p>
            <a:pPr>
              <a:defRPr/>
            </a:pPr>
            <a:fld id="{6B65304B-F4C6-4C4C-80BD-B0D968880A5F}" type="datetimeFigureOut">
              <a:rPr lang="en-US"/>
              <a:pPr>
                <a:defRPr/>
              </a:pPr>
              <a:t>3/25/2025</a:t>
            </a:fld>
            <a:endParaRPr lang="en-US" dirty="0"/>
          </a:p>
        </p:txBody>
      </p:sp>
      <p:sp>
        <p:nvSpPr>
          <p:cNvPr id="6" name="Footer Placeholder 4">
            <a:extLst>
              <a:ext uri="{FF2B5EF4-FFF2-40B4-BE49-F238E27FC236}">
                <a16:creationId xmlns:a16="http://schemas.microsoft.com/office/drawing/2014/main" id="{D64123F5-14B6-4C37-90EE-A60127012C94}"/>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DE218517-3DD0-43AD-9349-DEC4E95F3984}"/>
              </a:ext>
            </a:extLst>
          </p:cNvPr>
          <p:cNvSpPr>
            <a:spLocks noGrp="1"/>
          </p:cNvSpPr>
          <p:nvPr>
            <p:ph type="sldNum" sz="quarter" idx="12"/>
          </p:nvPr>
        </p:nvSpPr>
        <p:spPr/>
        <p:txBody>
          <a:bodyPr/>
          <a:lstStyle>
            <a:lvl1pPr>
              <a:defRPr/>
            </a:lvl1pPr>
          </a:lstStyle>
          <a:p>
            <a:pPr>
              <a:defRPr/>
            </a:pPr>
            <a:fld id="{5613F023-3143-443B-AFB0-7EDF41CAA193}" type="slidenum">
              <a:rPr lang="en-US" altLang="en-US"/>
              <a:pPr>
                <a:defRPr/>
              </a:pPr>
              <a:t>‹#›</a:t>
            </a:fld>
            <a:endParaRPr lang="en-US" altLang="en-US" dirty="0"/>
          </a:p>
        </p:txBody>
      </p:sp>
    </p:spTree>
    <p:extLst>
      <p:ext uri="{BB962C8B-B14F-4D97-AF65-F5344CB8AC3E}">
        <p14:creationId xmlns:p14="http://schemas.microsoft.com/office/powerpoint/2010/main" val="4207894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830D0A3-C864-4629-B464-7CD57664592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6565487-E71E-426D-9667-D847AC1E3D6A}"/>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DA68D49-085A-4C3B-AEFF-A1081ADEE11E}"/>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C06A71FD-D142-419B-A486-AC48547F7279}" type="datetimeFigureOut">
              <a:rPr lang="en-US"/>
              <a:pPr>
                <a:defRPr/>
              </a:pPr>
              <a:t>3/25/2025</a:t>
            </a:fld>
            <a:endParaRPr lang="en-US" dirty="0"/>
          </a:p>
        </p:txBody>
      </p:sp>
      <p:sp>
        <p:nvSpPr>
          <p:cNvPr id="5" name="Footer Placeholder 4">
            <a:extLst>
              <a:ext uri="{FF2B5EF4-FFF2-40B4-BE49-F238E27FC236}">
                <a16:creationId xmlns:a16="http://schemas.microsoft.com/office/drawing/2014/main" id="{F59DE8D6-94F9-4525-BF42-A585EC2E74CE}"/>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dirty="0"/>
          </a:p>
        </p:txBody>
      </p:sp>
      <p:sp>
        <p:nvSpPr>
          <p:cNvPr id="6" name="Slide Number Placeholder 5">
            <a:extLst>
              <a:ext uri="{FF2B5EF4-FFF2-40B4-BE49-F238E27FC236}">
                <a16:creationId xmlns:a16="http://schemas.microsoft.com/office/drawing/2014/main" id="{F870C4FF-F074-4432-9104-47A401F022C3}"/>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8CE3A397-E13F-47B8-A746-24BEFDD3F2B9}"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en.wikipedia.org/wiki/Lists_of_extinct_animals"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https://www.youtube.com/embed/_rEJieA2Q9U?feature=oembed" TargetMode="Externa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IAeTg6nGQEk?feature=oembed" TargetMode="Externa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WiHHqsImhdA?feature=oembed" TargetMode="Externa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ideo" Target="https://www.youtube.com/embed/3buKNXVbehQ?feature=oembed"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g6KHMFSjlw4?feature=oembed" TargetMode="External"/><Relationship Id="rId5" Type="http://schemas.openxmlformats.org/officeDocument/2006/relationships/image" Target="../media/image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ideo" Target="https://www.youtube.com/embed/cyLXJas2ua4?feature=oembed"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radiolab.org/episodes/bombs-and-butterflies"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2.xml"/><Relationship Id="rId1" Type="http://schemas.openxmlformats.org/officeDocument/2006/relationships/video" Target="https://www.youtube.com/embed/-EjukzL-bJc?start=60&amp;feature=oembed"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video" Target="https://www.youtube.com/embed/4tBbFgI5Zqs?feature=oembed" TargetMode="External"/><Relationship Id="rId4" Type="http://schemas.openxmlformats.org/officeDocument/2006/relationships/image" Target="../media/image53.jpeg"/></Relationships>
</file>

<file path=ppt/slides/_rels/slide5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ideo" Target="https://www.youtube.com/embed/H4J0nMduZ0w?feature=oembed" TargetMode="Externa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bbc.com/news/av/world-africa-37305603"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www.nytimes.com/2015/07/29/world/africa/american-hunter-is-accused-of-killing-cecil-a-beloved-lion-in-zimbabwe.html" TargetMode="Externa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hyperlink" Target="http://www.nytimes.com/2015/08/05/opinion/in-zimbabwe-we-dont-cry-for-lions.html"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3.png"/></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www.nytimes.com/2015/08/11/world/africa/outcry-for-cecil-the-lion-could-undercut-conservation-efforts.html" TargetMode="External"/><Relationship Id="rId5" Type="http://schemas.openxmlformats.org/officeDocument/2006/relationships/image" Target="../media/image69.png"/><Relationship Id="rId4" Type="http://schemas.openxmlformats.org/officeDocument/2006/relationships/image" Target="../media/image68.png"/></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www.cnn.com/2018/03/20/africa/last-male-white-rhino-dies-intl/index.html"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a:hlinkClick r:id="rId2"/>
            <a:extLst>
              <a:ext uri="{FF2B5EF4-FFF2-40B4-BE49-F238E27FC236}">
                <a16:creationId xmlns:a16="http://schemas.microsoft.com/office/drawing/2014/main" id="{E750FA44-5799-4BE4-853F-2783B7EA371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729240" y="1828800"/>
            <a:ext cx="3641393" cy="4290870"/>
          </a:xfrm>
          <a:ln w="50800">
            <a:solidFill>
              <a:schemeClr val="accent1"/>
            </a:solidFill>
            <a:miter lim="800000"/>
            <a:headEnd/>
            <a:tailEnd/>
          </a:ln>
        </p:spPr>
      </p:pic>
      <p:sp>
        <p:nvSpPr>
          <p:cNvPr id="49155" name="Title 1">
            <a:extLst>
              <a:ext uri="{FF2B5EF4-FFF2-40B4-BE49-F238E27FC236}">
                <a16:creationId xmlns:a16="http://schemas.microsoft.com/office/drawing/2014/main" id="{877DE75C-BD8B-42AB-8D0F-5172045E7629}"/>
              </a:ext>
            </a:extLst>
          </p:cNvPr>
          <p:cNvSpPr>
            <a:spLocks noGrp="1" noChangeArrowheads="1"/>
          </p:cNvSpPr>
          <p:nvPr>
            <p:ph type="title"/>
          </p:nvPr>
        </p:nvSpPr>
        <p:spPr>
          <a:xfrm>
            <a:off x="384968" y="381000"/>
            <a:ext cx="11422063" cy="1143000"/>
          </a:xfrm>
        </p:spPr>
        <p:txBody>
          <a:bodyPr>
            <a:normAutofit/>
          </a:bodyPr>
          <a:lstStyle/>
          <a:p>
            <a:pPr eaLnBrk="1" hangingPunct="1"/>
            <a:r>
              <a:rPr lang="en-US" altLang="en-US" sz="4800" dirty="0"/>
              <a:t>Human-caused extinctions:</a:t>
            </a:r>
          </a:p>
        </p:txBody>
      </p:sp>
      <p:sp>
        <p:nvSpPr>
          <p:cNvPr id="6" name="Content Placeholder 2">
            <a:extLst>
              <a:ext uri="{FF2B5EF4-FFF2-40B4-BE49-F238E27FC236}">
                <a16:creationId xmlns:a16="http://schemas.microsoft.com/office/drawing/2014/main" id="{5131ADEB-4EBF-4C6A-B6C6-1A26E4E52006}"/>
              </a:ext>
            </a:extLst>
          </p:cNvPr>
          <p:cNvSpPr txBox="1">
            <a:spLocks noChangeArrowheads="1"/>
          </p:cNvSpPr>
          <p:nvPr/>
        </p:nvSpPr>
        <p:spPr bwMode="auto">
          <a:xfrm>
            <a:off x="457200" y="1828800"/>
            <a:ext cx="7010400" cy="4452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pPr>
            <a:r>
              <a:rPr lang="en-US" altLang="en-US" sz="3000" dirty="0">
                <a:latin typeface="Calibri Light" panose="020F0302020204030204" pitchFamily="34" charset="0"/>
                <a:cs typeface="Calibri Light" panose="020F0302020204030204" pitchFamily="34" charset="0"/>
              </a:rPr>
              <a:t>Lose between 1-5% of species per year</a:t>
            </a:r>
          </a:p>
          <a:p>
            <a:pPr eaLnBrk="1" hangingPunct="1">
              <a:lnSpc>
                <a:spcPct val="90000"/>
              </a:lnSpc>
            </a:pPr>
            <a:r>
              <a:rPr lang="en-US" altLang="en-US" sz="3000" dirty="0">
                <a:latin typeface="Calibri Light" panose="020F0302020204030204" pitchFamily="34" charset="0"/>
                <a:cs typeface="Calibri Light" panose="020F0302020204030204" pitchFamily="34" charset="0"/>
              </a:rPr>
              <a:t>Current rates of extinction are much higher than natural background levels</a:t>
            </a:r>
          </a:p>
          <a:p>
            <a:pPr eaLnBrk="1" hangingPunct="1">
              <a:lnSpc>
                <a:spcPct val="90000"/>
              </a:lnSpc>
            </a:pPr>
            <a:r>
              <a:rPr lang="en-US" altLang="en-US" sz="3000" dirty="0">
                <a:latin typeface="Calibri Light" panose="020F0302020204030204" pitchFamily="34" charset="0"/>
                <a:cs typeface="Calibri Light" panose="020F0302020204030204" pitchFamily="34" charset="0"/>
              </a:rPr>
              <a:t>Extinctions have accelerated in the last few centuries</a:t>
            </a:r>
          </a:p>
          <a:p>
            <a:pPr eaLnBrk="1" hangingPunct="1">
              <a:lnSpc>
                <a:spcPct val="90000"/>
              </a:lnSpc>
            </a:pPr>
            <a:r>
              <a:rPr lang="en-US" altLang="en-US" sz="3000" dirty="0">
                <a:latin typeface="Calibri Light" panose="020F0302020204030204" pitchFamily="34" charset="0"/>
                <a:cs typeface="Calibri Light" panose="020F0302020204030204" pitchFamily="34" charset="0"/>
              </a:rPr>
              <a:t>But this is not a lecture on how extinctions happen, </a:t>
            </a:r>
            <a:r>
              <a:rPr lang="en-US" altLang="en-US" sz="3000" b="1" dirty="0">
                <a:latin typeface="Calibri Light" panose="020F0302020204030204" pitchFamily="34" charset="0"/>
                <a:cs typeface="Calibri Light" panose="020F0302020204030204" pitchFamily="34" charset="0"/>
              </a:rPr>
              <a:t>it is about how we think about biodiversity and how that shapes biodiversity policy</a:t>
            </a:r>
          </a:p>
          <a:p>
            <a:pPr marL="0" indent="0" eaLnBrk="1" hangingPunct="1">
              <a:lnSpc>
                <a:spcPct val="90000"/>
              </a:lnSpc>
              <a:buNone/>
            </a:pPr>
            <a:endParaRPr lang="en-US" altLang="en-US" sz="2800" dirty="0">
              <a:latin typeface="Calibri Light" panose="020F0302020204030204" pitchFamily="34" charset="0"/>
              <a:cs typeface="Calibri Light" panose="020F0302020204030204" pitchFamily="34" charset="0"/>
            </a:endParaRPr>
          </a:p>
          <a:p>
            <a:pPr marL="0" indent="0" eaLnBrk="1" hangingPunct="1">
              <a:lnSpc>
                <a:spcPct val="90000"/>
              </a:lnSpc>
              <a:buNone/>
            </a:pPr>
            <a:endParaRPr lang="en-US" altLang="en-US" dirty="0">
              <a:latin typeface="Calibri Light" panose="020F0302020204030204" pitchFamily="34" charset="0"/>
              <a:cs typeface="Calibri Light" panose="020F03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Five ʻalalā, Hawaiian crows, extinct in the wild, released in Maui">
            <a:hlinkClick r:id="" action="ppaction://media"/>
            <a:extLst>
              <a:ext uri="{FF2B5EF4-FFF2-40B4-BE49-F238E27FC236}">
                <a16:creationId xmlns:a16="http://schemas.microsoft.com/office/drawing/2014/main" id="{50F09D8C-4237-2CAC-FF94-A1750D525D86}"/>
              </a:ext>
            </a:extLst>
          </p:cNvPr>
          <p:cNvPicPr>
            <a:picLocks noRot="1" noChangeAspect="1"/>
          </p:cNvPicPr>
          <p:nvPr>
            <a:videoFile r:link="rId1"/>
          </p:nvPr>
        </p:nvPicPr>
        <p:blipFill>
          <a:blip r:embed="rId3"/>
          <a:stretch>
            <a:fillRect/>
          </a:stretch>
        </p:blipFill>
        <p:spPr>
          <a:xfrm>
            <a:off x="4452257" y="914400"/>
            <a:ext cx="8226904" cy="4648201"/>
          </a:xfrm>
          <a:prstGeom prst="rect">
            <a:avLst/>
          </a:prstGeom>
        </p:spPr>
      </p:pic>
      <p:pic>
        <p:nvPicPr>
          <p:cNvPr id="5" name="Content Placeholder 4" descr="A bird in a plastic container on a scale&#10;&#10;AI-generated content may be incorrect.">
            <a:extLst>
              <a:ext uri="{FF2B5EF4-FFF2-40B4-BE49-F238E27FC236}">
                <a16:creationId xmlns:a16="http://schemas.microsoft.com/office/drawing/2014/main" id="{B211AA4C-99A5-A9C4-1FC8-FEEBCAB1F7AE}"/>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35839" t="30932" r="25119" b="18118"/>
          <a:stretch/>
        </p:blipFill>
        <p:spPr>
          <a:xfrm>
            <a:off x="32657" y="919843"/>
            <a:ext cx="4876800" cy="4773037"/>
          </a:xfrm>
        </p:spPr>
      </p:pic>
    </p:spTree>
    <p:extLst>
      <p:ext uri="{BB962C8B-B14F-4D97-AF65-F5344CB8AC3E}">
        <p14:creationId xmlns:p14="http://schemas.microsoft.com/office/powerpoint/2010/main" val="189923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9DF3-2611-4A47-A281-08E68516A7B2}"/>
              </a:ext>
            </a:extLst>
          </p:cNvPr>
          <p:cNvSpPr>
            <a:spLocks noGrp="1"/>
          </p:cNvSpPr>
          <p:nvPr>
            <p:ph type="title"/>
          </p:nvPr>
        </p:nvSpPr>
        <p:spPr>
          <a:xfrm>
            <a:off x="5410200" y="457200"/>
            <a:ext cx="6172200" cy="1143000"/>
          </a:xfrm>
        </p:spPr>
        <p:txBody>
          <a:bodyPr/>
          <a:lstStyle/>
          <a:p>
            <a:r>
              <a:rPr lang="en-US" dirty="0"/>
              <a:t>Rethinking biodiversity</a:t>
            </a:r>
          </a:p>
        </p:txBody>
      </p:sp>
      <p:sp>
        <p:nvSpPr>
          <p:cNvPr id="6" name="Content Placeholder 2">
            <a:extLst>
              <a:ext uri="{FF2B5EF4-FFF2-40B4-BE49-F238E27FC236}">
                <a16:creationId xmlns:a16="http://schemas.microsoft.com/office/drawing/2014/main" id="{18FAA86A-0E19-8D9D-6732-78BD48ED108A}"/>
              </a:ext>
            </a:extLst>
          </p:cNvPr>
          <p:cNvSpPr>
            <a:spLocks noGrp="1"/>
          </p:cNvSpPr>
          <p:nvPr>
            <p:ph idx="1"/>
          </p:nvPr>
        </p:nvSpPr>
        <p:spPr>
          <a:xfrm>
            <a:off x="270858" y="452437"/>
            <a:ext cx="4495800" cy="6172200"/>
          </a:xfrm>
        </p:spPr>
        <p:txBody>
          <a:bodyPr/>
          <a:lstStyle/>
          <a:p>
            <a:r>
              <a:rPr lang="en-US" sz="2700" dirty="0">
                <a:latin typeface="+mj-lt"/>
              </a:rPr>
              <a:t>What arguments do we use to decide what to save?</a:t>
            </a:r>
          </a:p>
          <a:p>
            <a:r>
              <a:rPr lang="en-US" sz="2700" dirty="0">
                <a:latin typeface="+mj-lt"/>
              </a:rPr>
              <a:t>What kinds or categories of biodiversity should we prioritize? </a:t>
            </a:r>
          </a:p>
          <a:p>
            <a:r>
              <a:rPr lang="en-US" sz="2700" dirty="0">
                <a:latin typeface="+mj-lt"/>
              </a:rPr>
              <a:t>How do we identify and measure biodiversity?</a:t>
            </a:r>
          </a:p>
          <a:p>
            <a:r>
              <a:rPr lang="en-US" sz="2700" dirty="0">
                <a:latin typeface="+mj-lt"/>
              </a:rPr>
              <a:t>Do the choices we make about conserving biodiversity have equitable impacts among humans in the many places and cultures they occupy?</a:t>
            </a:r>
          </a:p>
          <a:p>
            <a:endParaRPr lang="en-US" dirty="0"/>
          </a:p>
        </p:txBody>
      </p:sp>
      <p:pic>
        <p:nvPicPr>
          <p:cNvPr id="3" name="Online Media 2" title="Silent Running opening prayer (1972)">
            <a:hlinkClick r:id="" action="ppaction://media"/>
            <a:extLst>
              <a:ext uri="{FF2B5EF4-FFF2-40B4-BE49-F238E27FC236}">
                <a16:creationId xmlns:a16="http://schemas.microsoft.com/office/drawing/2014/main" id="{2D7CF100-B532-93F9-F97C-2131397D3119}"/>
              </a:ext>
            </a:extLst>
          </p:cNvPr>
          <p:cNvPicPr>
            <a:picLocks noRot="1" noChangeAspect="1"/>
          </p:cNvPicPr>
          <p:nvPr>
            <a:videoFile r:link="rId1"/>
          </p:nvPr>
        </p:nvPicPr>
        <p:blipFill>
          <a:blip r:embed="rId4"/>
          <a:stretch>
            <a:fillRect/>
          </a:stretch>
        </p:blipFill>
        <p:spPr>
          <a:xfrm>
            <a:off x="4953000" y="1633537"/>
            <a:ext cx="6968142" cy="3937000"/>
          </a:xfrm>
          <a:prstGeom prst="rect">
            <a:avLst/>
          </a:prstGeom>
        </p:spPr>
      </p:pic>
    </p:spTree>
    <p:extLst>
      <p:ext uri="{BB962C8B-B14F-4D97-AF65-F5344CB8AC3E}">
        <p14:creationId xmlns:p14="http://schemas.microsoft.com/office/powerpoint/2010/main" val="78193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8158-79D8-412D-979A-5321D3AD1A74}"/>
              </a:ext>
            </a:extLst>
          </p:cNvPr>
          <p:cNvSpPr>
            <a:spLocks noGrp="1"/>
          </p:cNvSpPr>
          <p:nvPr>
            <p:ph type="title"/>
          </p:nvPr>
        </p:nvSpPr>
        <p:spPr>
          <a:xfrm>
            <a:off x="609600" y="609600"/>
            <a:ext cx="10820400" cy="1143000"/>
          </a:xfrm>
        </p:spPr>
        <p:txBody>
          <a:bodyPr/>
          <a:lstStyle/>
          <a:p>
            <a:r>
              <a:rPr lang="en-US" dirty="0">
                <a:latin typeface="Calibri Light" panose="020F0302020204030204" pitchFamily="34" charset="0"/>
                <a:cs typeface="Calibri Light" panose="020F0302020204030204" pitchFamily="34" charset="0"/>
              </a:rPr>
              <a:t>Instrumental versus intrinsic arguments for conserving biodiversity</a:t>
            </a:r>
          </a:p>
        </p:txBody>
      </p:sp>
      <p:sp>
        <p:nvSpPr>
          <p:cNvPr id="3" name="Content Placeholder 2">
            <a:extLst>
              <a:ext uri="{FF2B5EF4-FFF2-40B4-BE49-F238E27FC236}">
                <a16:creationId xmlns:a16="http://schemas.microsoft.com/office/drawing/2014/main" id="{49FD998E-C99F-4772-849D-16420F99B674}"/>
              </a:ext>
            </a:extLst>
          </p:cNvPr>
          <p:cNvSpPr>
            <a:spLocks noGrp="1"/>
          </p:cNvSpPr>
          <p:nvPr>
            <p:ph idx="1"/>
          </p:nvPr>
        </p:nvSpPr>
        <p:spPr>
          <a:xfrm>
            <a:off x="304800" y="2033953"/>
            <a:ext cx="4572000" cy="4525963"/>
          </a:xfrm>
        </p:spPr>
        <p:txBody>
          <a:bodyPr/>
          <a:lstStyle/>
          <a:p>
            <a:r>
              <a:rPr lang="en-US" dirty="0">
                <a:latin typeface="Calibri Light" panose="020F0302020204030204" pitchFamily="34" charset="0"/>
                <a:cs typeface="Calibri Light" panose="020F0302020204030204" pitchFamily="34" charset="0"/>
              </a:rPr>
              <a:t>Intrinsic value is the value that an entity has in itself, for what it is</a:t>
            </a:r>
          </a:p>
          <a:p>
            <a:r>
              <a:rPr lang="en-US" dirty="0">
                <a:latin typeface="Calibri Light" panose="020F0302020204030204" pitchFamily="34" charset="0"/>
                <a:cs typeface="Calibri Light" panose="020F0302020204030204" pitchFamily="34" charset="0"/>
              </a:rPr>
              <a:t>Instrumental value is the value that something has as a means to a desired or valued end</a:t>
            </a:r>
          </a:p>
        </p:txBody>
      </p:sp>
      <p:pic>
        <p:nvPicPr>
          <p:cNvPr id="5" name="Picture 4">
            <a:extLst>
              <a:ext uri="{FF2B5EF4-FFF2-40B4-BE49-F238E27FC236}">
                <a16:creationId xmlns:a16="http://schemas.microsoft.com/office/drawing/2014/main" id="{28DDA20E-9E13-4F95-A3E9-3030AA8BCD46}"/>
              </a:ext>
            </a:extLst>
          </p:cNvPr>
          <p:cNvPicPr>
            <a:picLocks noChangeAspect="1"/>
          </p:cNvPicPr>
          <p:nvPr/>
        </p:nvPicPr>
        <p:blipFill>
          <a:blip r:embed="rId3"/>
          <a:stretch>
            <a:fillRect/>
          </a:stretch>
        </p:blipFill>
        <p:spPr>
          <a:xfrm>
            <a:off x="5648960" y="1972156"/>
            <a:ext cx="5791200" cy="4587760"/>
          </a:xfrm>
          <a:prstGeom prst="rect">
            <a:avLst/>
          </a:prstGeom>
        </p:spPr>
      </p:pic>
    </p:spTree>
    <p:extLst>
      <p:ext uri="{BB962C8B-B14F-4D97-AF65-F5344CB8AC3E}">
        <p14:creationId xmlns:p14="http://schemas.microsoft.com/office/powerpoint/2010/main" val="1048485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A52FF9-C749-5D4C-3033-B3BECAC1BFC9}"/>
              </a:ext>
            </a:extLst>
          </p:cNvPr>
          <p:cNvSpPr>
            <a:spLocks noGrp="1"/>
          </p:cNvSpPr>
          <p:nvPr>
            <p:ph idx="1"/>
          </p:nvPr>
        </p:nvSpPr>
        <p:spPr/>
        <p:txBody>
          <a:bodyPr>
            <a:normAutofit lnSpcReduction="10000"/>
          </a:bodyPr>
          <a:lstStyle/>
          <a:p>
            <a:r>
              <a:rPr lang="en-US" sz="2800" i="0" u="none" strike="noStrike" baseline="0" dirty="0">
                <a:latin typeface="+mj-lt"/>
                <a:ea typeface="Calibri Light" panose="020F0302020204030204" pitchFamily="34" charset="0"/>
                <a:cs typeface="Calibri Light" panose="020F0302020204030204" pitchFamily="34" charset="0"/>
              </a:rPr>
              <a:t>natural resources argument </a:t>
            </a:r>
          </a:p>
          <a:p>
            <a:r>
              <a:rPr lang="en-US" sz="2800" i="0" u="none" strike="noStrike" baseline="0" dirty="0">
                <a:latin typeface="+mj-lt"/>
                <a:ea typeface="Calibri Light" panose="020F0302020204030204" pitchFamily="34" charset="0"/>
                <a:cs typeface="Calibri Light" panose="020F0302020204030204" pitchFamily="34" charset="0"/>
              </a:rPr>
              <a:t>pharmacopoeia argument</a:t>
            </a:r>
          </a:p>
          <a:p>
            <a:r>
              <a:rPr lang="en-US" sz="2800" i="0" u="none" strike="noStrike" baseline="0" dirty="0">
                <a:latin typeface="+mj-lt"/>
                <a:ea typeface="Calibri Light" panose="020F0302020204030204" pitchFamily="34" charset="0"/>
                <a:cs typeface="Calibri Light" panose="020F0302020204030204" pitchFamily="34" charset="0"/>
              </a:rPr>
              <a:t>life support argument</a:t>
            </a:r>
          </a:p>
          <a:p>
            <a:r>
              <a:rPr lang="en-US" sz="2800" i="0" u="none" strike="noStrike" baseline="0" dirty="0">
                <a:latin typeface="+mj-lt"/>
                <a:ea typeface="Calibri Light" panose="020F0302020204030204" pitchFamily="34" charset="0"/>
                <a:cs typeface="Calibri Light" panose="020F0302020204030204" pitchFamily="34" charset="0"/>
              </a:rPr>
              <a:t>resilience argument</a:t>
            </a:r>
          </a:p>
          <a:p>
            <a:r>
              <a:rPr lang="en-US" sz="2800" dirty="0">
                <a:latin typeface="+mj-lt"/>
                <a:ea typeface="Calibri Light" panose="020F0302020204030204" pitchFamily="34" charset="0"/>
                <a:cs typeface="Calibri Light" panose="020F0302020204030204" pitchFamily="34" charset="0"/>
              </a:rPr>
              <a:t>storage silo argument</a:t>
            </a:r>
          </a:p>
          <a:p>
            <a:r>
              <a:rPr lang="en-US" sz="2800" dirty="0">
                <a:latin typeface="+mj-lt"/>
                <a:ea typeface="Calibri Light" panose="020F0302020204030204" pitchFamily="34" charset="0"/>
                <a:cs typeface="Calibri Light" panose="020F0302020204030204" pitchFamily="34" charset="0"/>
              </a:rPr>
              <a:t>ontogeny argument</a:t>
            </a:r>
          </a:p>
          <a:p>
            <a:r>
              <a:rPr lang="en-US" sz="2800" dirty="0">
                <a:latin typeface="+mj-lt"/>
                <a:ea typeface="Calibri Light" panose="020F0302020204030204" pitchFamily="34" charset="0"/>
                <a:cs typeface="Calibri Light" panose="020F0302020204030204" pitchFamily="34" charset="0"/>
              </a:rPr>
              <a:t>cathedral argument</a:t>
            </a:r>
          </a:p>
          <a:p>
            <a:r>
              <a:rPr lang="en-US" sz="2800" dirty="0">
                <a:latin typeface="+mj-lt"/>
                <a:ea typeface="Calibri Light" panose="020F0302020204030204" pitchFamily="34" charset="0"/>
                <a:cs typeface="Calibri Light" panose="020F0302020204030204" pitchFamily="34" charset="0"/>
              </a:rPr>
              <a:t>cultural diversity argument</a:t>
            </a:r>
          </a:p>
          <a:p>
            <a:r>
              <a:rPr lang="en-US" sz="2800" dirty="0">
                <a:latin typeface="+mj-lt"/>
                <a:ea typeface="Calibri Light" panose="020F0302020204030204" pitchFamily="34" charset="0"/>
                <a:cs typeface="Calibri Light" panose="020F0302020204030204" pitchFamily="34" charset="0"/>
              </a:rPr>
              <a:t>future generations argument</a:t>
            </a:r>
          </a:p>
          <a:p>
            <a:endParaRPr lang="en-US" sz="2600" i="0" u="none" strike="noStrike" baseline="0" dirty="0">
              <a:latin typeface="Calibri" panose="020F0502020204030204" pitchFamily="34" charset="0"/>
            </a:endParaRPr>
          </a:p>
        </p:txBody>
      </p:sp>
      <p:sp>
        <p:nvSpPr>
          <p:cNvPr id="4" name="Content Placeholder 2">
            <a:extLst>
              <a:ext uri="{FF2B5EF4-FFF2-40B4-BE49-F238E27FC236}">
                <a16:creationId xmlns:a16="http://schemas.microsoft.com/office/drawing/2014/main" id="{256DD5C2-AD92-6266-A70B-B88B47A01AB0}"/>
              </a:ext>
            </a:extLst>
          </p:cNvPr>
          <p:cNvSpPr txBox="1">
            <a:spLocks/>
          </p:cNvSpPr>
          <p:nvPr/>
        </p:nvSpPr>
        <p:spPr>
          <a:xfrm>
            <a:off x="6096000" y="3429000"/>
            <a:ext cx="54102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endParaRPr lang="en-US" sz="2200" dirty="0">
              <a:latin typeface="Calibri" panose="020F0502020204030204" pitchFamily="34" charset="0"/>
            </a:endParaRPr>
          </a:p>
        </p:txBody>
      </p:sp>
      <p:sp>
        <p:nvSpPr>
          <p:cNvPr id="5" name="Title 4">
            <a:extLst>
              <a:ext uri="{FF2B5EF4-FFF2-40B4-BE49-F238E27FC236}">
                <a16:creationId xmlns:a16="http://schemas.microsoft.com/office/drawing/2014/main" id="{35853F3C-20D1-6DE9-2955-A8D764C88115}"/>
              </a:ext>
            </a:extLst>
          </p:cNvPr>
          <p:cNvSpPr>
            <a:spLocks noGrp="1"/>
          </p:cNvSpPr>
          <p:nvPr>
            <p:ph type="title"/>
          </p:nvPr>
        </p:nvSpPr>
        <p:spPr/>
        <p:txBody>
          <a:bodyPr/>
          <a:lstStyle/>
          <a:p>
            <a:r>
              <a:rPr lang="en-US" dirty="0"/>
              <a:t>Instrumental arguments</a:t>
            </a:r>
          </a:p>
        </p:txBody>
      </p:sp>
      <p:pic>
        <p:nvPicPr>
          <p:cNvPr id="2" name="Online Media 1" title="Ozempic: How a Canadian scientist and a venomous lizard paved way for popular diabetes drug">
            <a:hlinkClick r:id="" action="ppaction://media"/>
            <a:extLst>
              <a:ext uri="{FF2B5EF4-FFF2-40B4-BE49-F238E27FC236}">
                <a16:creationId xmlns:a16="http://schemas.microsoft.com/office/drawing/2014/main" id="{E2B51F3B-258F-22FD-ED5C-A2339E548188}"/>
              </a:ext>
            </a:extLst>
          </p:cNvPr>
          <p:cNvPicPr>
            <a:picLocks noRot="1" noChangeAspect="1"/>
          </p:cNvPicPr>
          <p:nvPr>
            <a:videoFile r:link="rId1"/>
          </p:nvPr>
        </p:nvPicPr>
        <p:blipFill>
          <a:blip r:embed="rId4"/>
          <a:stretch>
            <a:fillRect/>
          </a:stretch>
        </p:blipFill>
        <p:spPr>
          <a:xfrm>
            <a:off x="5486400" y="1664907"/>
            <a:ext cx="6359103" cy="3592893"/>
          </a:xfrm>
          <a:prstGeom prst="rect">
            <a:avLst/>
          </a:prstGeom>
        </p:spPr>
      </p:pic>
    </p:spTree>
    <p:extLst>
      <p:ext uri="{BB962C8B-B14F-4D97-AF65-F5344CB8AC3E}">
        <p14:creationId xmlns:p14="http://schemas.microsoft.com/office/powerpoint/2010/main" val="108129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EFC1AF-3EA8-A43E-CA1B-3A72A39BD7B2}"/>
              </a:ext>
            </a:extLst>
          </p:cNvPr>
          <p:cNvSpPr>
            <a:spLocks noGrp="1"/>
          </p:cNvSpPr>
          <p:nvPr>
            <p:ph idx="1"/>
          </p:nvPr>
        </p:nvSpPr>
        <p:spPr>
          <a:xfrm>
            <a:off x="304800" y="457200"/>
            <a:ext cx="4724400" cy="5668963"/>
          </a:xfrm>
        </p:spPr>
        <p:txBody>
          <a:bodyPr/>
          <a:lstStyle/>
          <a:p>
            <a:r>
              <a:rPr lang="en-US" sz="2600" dirty="0"/>
              <a:t>However, in each of these instrumental arguments there rests a paradox – that humans are protecting or conserving what they also must use, and have used throughout out our evolution</a:t>
            </a:r>
          </a:p>
          <a:p>
            <a:r>
              <a:rPr lang="en-US" sz="2600" dirty="0"/>
              <a:t>Ultimately, the </a:t>
            </a:r>
            <a:r>
              <a:rPr lang="en-US" sz="2600" b="1" dirty="0"/>
              <a:t>habitability</a:t>
            </a:r>
            <a:r>
              <a:rPr lang="en-US" sz="2600" dirty="0"/>
              <a:t> of Earth depends upon our relationships to non-human life – it has in the past and it will continue to be so in the future.</a:t>
            </a:r>
          </a:p>
          <a:p>
            <a:pPr marL="0" indent="0">
              <a:buNone/>
            </a:pPr>
            <a:endParaRPr lang="en-US" sz="2600" dirty="0"/>
          </a:p>
          <a:p>
            <a:pPr marL="0" indent="0">
              <a:buNone/>
            </a:pPr>
            <a:r>
              <a:rPr lang="en-US" sz="2600" dirty="0"/>
              <a:t> </a:t>
            </a:r>
          </a:p>
          <a:p>
            <a:endParaRPr lang="en-US" sz="2600" dirty="0"/>
          </a:p>
          <a:p>
            <a:endParaRPr lang="en-US" dirty="0"/>
          </a:p>
        </p:txBody>
      </p:sp>
      <p:pic>
        <p:nvPicPr>
          <p:cNvPr id="4" name="Picture 3" descr="A diagram of animal impact&#10;&#10;AI-generated content may be incorrect.">
            <a:extLst>
              <a:ext uri="{FF2B5EF4-FFF2-40B4-BE49-F238E27FC236}">
                <a16:creationId xmlns:a16="http://schemas.microsoft.com/office/drawing/2014/main" id="{E994FF65-C65B-5882-D4EC-1A7F21AFAE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5816" y="0"/>
            <a:ext cx="6858000" cy="6858000"/>
          </a:xfrm>
          <a:prstGeom prst="rect">
            <a:avLst/>
          </a:prstGeom>
        </p:spPr>
      </p:pic>
    </p:spTree>
    <p:extLst>
      <p:ext uri="{BB962C8B-B14F-4D97-AF65-F5344CB8AC3E}">
        <p14:creationId xmlns:p14="http://schemas.microsoft.com/office/powerpoint/2010/main" val="91555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42063A-7272-23AE-4671-E698B62D9C17}"/>
              </a:ext>
            </a:extLst>
          </p:cNvPr>
          <p:cNvSpPr>
            <a:spLocks noGrp="1"/>
          </p:cNvSpPr>
          <p:nvPr>
            <p:ph idx="1"/>
          </p:nvPr>
        </p:nvSpPr>
        <p:spPr>
          <a:xfrm>
            <a:off x="284153" y="556418"/>
            <a:ext cx="4113676" cy="5745163"/>
          </a:xfrm>
        </p:spPr>
        <p:txBody>
          <a:bodyPr/>
          <a:lstStyle/>
          <a:p>
            <a:r>
              <a:rPr lang="en-US" sz="3100" dirty="0"/>
              <a:t>But what organisms will continue is in part in the hands of humans</a:t>
            </a:r>
          </a:p>
          <a:p>
            <a:r>
              <a:rPr lang="en-US" sz="3100" dirty="0">
                <a:latin typeface="+mj-lt"/>
              </a:rPr>
              <a:t>What kinds or categories of biodiversity should we prioritize? </a:t>
            </a:r>
          </a:p>
          <a:p>
            <a:r>
              <a:rPr lang="en-US" sz="3100" dirty="0">
                <a:latin typeface="+mj-lt"/>
              </a:rPr>
              <a:t>How do we identify and measure biodiversity?</a:t>
            </a:r>
          </a:p>
          <a:p>
            <a:pPr marL="0" indent="0">
              <a:buNone/>
            </a:pPr>
            <a:endParaRPr lang="en-US" dirty="0"/>
          </a:p>
        </p:txBody>
      </p:sp>
      <p:pic>
        <p:nvPicPr>
          <p:cNvPr id="4" name="Online Media 3" title="NOAH - Official Film Clip - &quot;It Begins&quot;">
            <a:hlinkClick r:id="" action="ppaction://media"/>
            <a:extLst>
              <a:ext uri="{FF2B5EF4-FFF2-40B4-BE49-F238E27FC236}">
                <a16:creationId xmlns:a16="http://schemas.microsoft.com/office/drawing/2014/main" id="{28D30A8F-72FB-48C8-147C-54314D08D433}"/>
              </a:ext>
            </a:extLst>
          </p:cNvPr>
          <p:cNvPicPr>
            <a:picLocks noRot="1" noChangeAspect="1"/>
          </p:cNvPicPr>
          <p:nvPr>
            <a:videoFile r:link="rId1"/>
          </p:nvPr>
        </p:nvPicPr>
        <p:blipFill>
          <a:blip r:embed="rId3"/>
          <a:stretch>
            <a:fillRect/>
          </a:stretch>
        </p:blipFill>
        <p:spPr>
          <a:xfrm>
            <a:off x="4648200" y="1066800"/>
            <a:ext cx="7237876" cy="4089400"/>
          </a:xfrm>
          <a:prstGeom prst="rect">
            <a:avLst/>
          </a:prstGeom>
        </p:spPr>
      </p:pic>
    </p:spTree>
    <p:extLst>
      <p:ext uri="{BB962C8B-B14F-4D97-AF65-F5344CB8AC3E}">
        <p14:creationId xmlns:p14="http://schemas.microsoft.com/office/powerpoint/2010/main" val="230781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0A4E810E-D573-711B-ECF5-D409AEF5D791}"/>
              </a:ext>
            </a:extLst>
          </p:cNvPr>
          <p:cNvSpPr>
            <a:spLocks noGrp="1" noChangeArrowheads="1"/>
          </p:cNvSpPr>
          <p:nvPr>
            <p:ph type="title"/>
          </p:nvPr>
        </p:nvSpPr>
        <p:spPr>
          <a:xfrm>
            <a:off x="609600" y="274638"/>
            <a:ext cx="6477000" cy="1143000"/>
          </a:xfrm>
        </p:spPr>
        <p:txBody>
          <a:bodyPr/>
          <a:lstStyle/>
          <a:p>
            <a:r>
              <a:rPr lang="en-US" altLang="en-US" dirty="0">
                <a:latin typeface="Calibri Light" panose="020F0302020204030204" pitchFamily="34" charset="0"/>
                <a:cs typeface="Calibri Light" panose="020F0302020204030204" pitchFamily="34" charset="0"/>
              </a:rPr>
              <a:t>What kinds of biodiversity should we prioritize?</a:t>
            </a:r>
          </a:p>
        </p:txBody>
      </p:sp>
      <p:sp>
        <p:nvSpPr>
          <p:cNvPr id="7171" name="Content Placeholder 2">
            <a:extLst>
              <a:ext uri="{FF2B5EF4-FFF2-40B4-BE49-F238E27FC236}">
                <a16:creationId xmlns:a16="http://schemas.microsoft.com/office/drawing/2014/main" id="{91237FDD-9409-989E-95B6-41E2F6DAC6AA}"/>
              </a:ext>
            </a:extLst>
          </p:cNvPr>
          <p:cNvSpPr>
            <a:spLocks noGrp="1"/>
          </p:cNvSpPr>
          <p:nvPr>
            <p:ph idx="1"/>
          </p:nvPr>
        </p:nvSpPr>
        <p:spPr>
          <a:xfrm>
            <a:off x="609600" y="1600200"/>
            <a:ext cx="6019800" cy="4525963"/>
          </a:xfrm>
        </p:spPr>
        <p:txBody>
          <a:bodyPr/>
          <a:lstStyle/>
          <a:p>
            <a:pPr>
              <a:defRPr/>
            </a:pPr>
            <a:r>
              <a:rPr lang="en-US" altLang="en-US" dirty="0">
                <a:latin typeface="Calibri Light" panose="020F0302020204030204" pitchFamily="34" charset="0"/>
                <a:cs typeface="Calibri Light" panose="020F0302020204030204" pitchFamily="34" charset="0"/>
              </a:rPr>
              <a:t>Taxonomic diversity</a:t>
            </a:r>
          </a:p>
          <a:p>
            <a:pPr lvl="1">
              <a:defRPr/>
            </a:pPr>
            <a:r>
              <a:rPr lang="en-US" altLang="en-US" dirty="0">
                <a:latin typeface="Calibri Light" panose="020F0302020204030204" pitchFamily="34" charset="0"/>
                <a:cs typeface="Calibri Light" panose="020F0302020204030204" pitchFamily="34" charset="0"/>
              </a:rPr>
              <a:t>Most recognized by the public as species diversity but only one of many kinds of biodiversity</a:t>
            </a:r>
          </a:p>
          <a:p>
            <a:pPr lvl="1">
              <a:defRPr/>
            </a:pPr>
            <a:r>
              <a:rPr lang="en-US" altLang="en-US" dirty="0">
                <a:latin typeface="Calibri Light" panose="020F0302020204030204" pitchFamily="34" charset="0"/>
                <a:cs typeface="Calibri Light" panose="020F0302020204030204" pitchFamily="34" charset="0"/>
              </a:rPr>
              <a:t>Defining a species is not as clear cut as popular usage of the term applies.</a:t>
            </a:r>
          </a:p>
          <a:p>
            <a:pPr lvl="1">
              <a:defRPr/>
            </a:pPr>
            <a:r>
              <a:rPr lang="en-US" altLang="en-US" dirty="0">
                <a:latin typeface="Calibri Light" panose="020F0302020204030204" pitchFamily="34" charset="0"/>
                <a:cs typeface="Calibri Light" panose="020F0302020204030204" pitchFamily="34" charset="0"/>
              </a:rPr>
              <a:t>Species can be defined morphologically, biologically and phylogenetically (and several other ways)</a:t>
            </a:r>
          </a:p>
          <a:p>
            <a:pPr marL="0" indent="0">
              <a:buFontTx/>
              <a:buNone/>
              <a:defRPr/>
            </a:pPr>
            <a:endParaRPr lang="en-US" altLang="en-US" sz="2800" dirty="0">
              <a:latin typeface="Calibri Light" panose="020F0302020204030204" pitchFamily="34" charset="0"/>
              <a:cs typeface="Calibri Light" panose="020F0302020204030204" pitchFamily="34" charset="0"/>
            </a:endParaRPr>
          </a:p>
        </p:txBody>
      </p:sp>
      <p:pic>
        <p:nvPicPr>
          <p:cNvPr id="3" name="Picture 2" descr="A book cover of a forest&#10;&#10;AI-generated content may be incorrect.">
            <a:extLst>
              <a:ext uri="{FF2B5EF4-FFF2-40B4-BE49-F238E27FC236}">
                <a16:creationId xmlns:a16="http://schemas.microsoft.com/office/drawing/2014/main" id="{19FA7C67-F71D-BB8F-C758-36F5E7AD66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0386" y="156235"/>
            <a:ext cx="4372014" cy="654553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E5265-15FB-8B6F-3B0F-29DFA3F3FED2}"/>
            </a:ext>
          </a:extLst>
        </p:cNvPr>
        <p:cNvGrpSpPr/>
        <p:nvPr/>
      </p:nvGrpSpPr>
      <p:grpSpPr>
        <a:xfrm>
          <a:off x="0" y="0"/>
          <a:ext cx="0" cy="0"/>
          <a:chOff x="0" y="0"/>
          <a:chExt cx="0" cy="0"/>
        </a:xfrm>
      </p:grpSpPr>
      <p:sp>
        <p:nvSpPr>
          <p:cNvPr id="10242" name="Title 1">
            <a:extLst>
              <a:ext uri="{FF2B5EF4-FFF2-40B4-BE49-F238E27FC236}">
                <a16:creationId xmlns:a16="http://schemas.microsoft.com/office/drawing/2014/main" id="{C8C2F9F1-B632-4B9C-E9FE-05F052D1D6CF}"/>
              </a:ext>
            </a:extLst>
          </p:cNvPr>
          <p:cNvSpPr>
            <a:spLocks noGrp="1" noChangeArrowheads="1"/>
          </p:cNvSpPr>
          <p:nvPr>
            <p:ph type="title"/>
          </p:nvPr>
        </p:nvSpPr>
        <p:spPr>
          <a:xfrm>
            <a:off x="609600" y="274638"/>
            <a:ext cx="6477000" cy="1143000"/>
          </a:xfrm>
        </p:spPr>
        <p:txBody>
          <a:bodyPr/>
          <a:lstStyle/>
          <a:p>
            <a:r>
              <a:rPr lang="en-US" altLang="en-US" dirty="0">
                <a:latin typeface="Calibri Light" panose="020F0302020204030204" pitchFamily="34" charset="0"/>
                <a:cs typeface="Calibri Light" panose="020F0302020204030204" pitchFamily="34" charset="0"/>
              </a:rPr>
              <a:t>What kinds of biodiversity should we prioritize?</a:t>
            </a:r>
          </a:p>
        </p:txBody>
      </p:sp>
      <p:sp>
        <p:nvSpPr>
          <p:cNvPr id="7171" name="Content Placeholder 2">
            <a:extLst>
              <a:ext uri="{FF2B5EF4-FFF2-40B4-BE49-F238E27FC236}">
                <a16:creationId xmlns:a16="http://schemas.microsoft.com/office/drawing/2014/main" id="{708C2ED2-0FCB-75DE-1B07-6B15C68C1ABB}"/>
              </a:ext>
            </a:extLst>
          </p:cNvPr>
          <p:cNvSpPr>
            <a:spLocks noGrp="1"/>
          </p:cNvSpPr>
          <p:nvPr>
            <p:ph idx="1"/>
          </p:nvPr>
        </p:nvSpPr>
        <p:spPr>
          <a:xfrm>
            <a:off x="609600" y="1828800"/>
            <a:ext cx="6705600" cy="4297363"/>
          </a:xfrm>
        </p:spPr>
        <p:txBody>
          <a:bodyPr/>
          <a:lstStyle/>
          <a:p>
            <a:pPr>
              <a:defRPr/>
            </a:pPr>
            <a:r>
              <a:rPr lang="en-US" sz="2800" dirty="0"/>
              <a:t>Biodiversity is an ambiguous and context-dependent concept, often used without clear philosophical justification. There are actually many different types of biodiversity, including:</a:t>
            </a:r>
          </a:p>
          <a:p>
            <a:pPr lvl="1">
              <a:defRPr/>
            </a:pPr>
            <a:r>
              <a:rPr lang="en-US" altLang="en-US" sz="2400" dirty="0">
                <a:latin typeface="Calibri Light" panose="020F0302020204030204" pitchFamily="34" charset="0"/>
                <a:cs typeface="Calibri Light" panose="020F0302020204030204" pitchFamily="34" charset="0"/>
              </a:rPr>
              <a:t>Taxonomic diversity</a:t>
            </a:r>
          </a:p>
          <a:p>
            <a:pPr lvl="1">
              <a:defRPr/>
            </a:pPr>
            <a:r>
              <a:rPr lang="en-US" altLang="en-US" sz="2400" dirty="0">
                <a:latin typeface="Calibri Light" panose="020F0302020204030204" pitchFamily="34" charset="0"/>
                <a:cs typeface="Calibri Light" panose="020F0302020204030204" pitchFamily="34" charset="0"/>
              </a:rPr>
              <a:t>Functional diversity</a:t>
            </a:r>
          </a:p>
          <a:p>
            <a:pPr lvl="1">
              <a:defRPr/>
            </a:pPr>
            <a:r>
              <a:rPr lang="en-US" altLang="en-US" sz="2400" dirty="0">
                <a:latin typeface="Calibri Light" panose="020F0302020204030204" pitchFamily="34" charset="0"/>
                <a:cs typeface="Calibri Light" panose="020F0302020204030204" pitchFamily="34" charset="0"/>
              </a:rPr>
              <a:t>Interaction diversity</a:t>
            </a:r>
          </a:p>
          <a:p>
            <a:pPr lvl="1">
              <a:defRPr/>
            </a:pPr>
            <a:r>
              <a:rPr lang="en-US" altLang="en-US" sz="2400" dirty="0">
                <a:latin typeface="Calibri Light" panose="020F0302020204030204" pitchFamily="34" charset="0"/>
                <a:cs typeface="Calibri Light" panose="020F0302020204030204" pitchFamily="34" charset="0"/>
              </a:rPr>
              <a:t>Landscape diversity</a:t>
            </a:r>
          </a:p>
          <a:p>
            <a:pPr marL="0" indent="0">
              <a:buFontTx/>
              <a:buNone/>
              <a:defRPr/>
            </a:pPr>
            <a:endParaRPr lang="en-US" altLang="en-US" sz="2800" dirty="0">
              <a:latin typeface="Calibri Light" panose="020F0302020204030204" pitchFamily="34" charset="0"/>
              <a:cs typeface="Calibri Light" panose="020F0302020204030204" pitchFamily="34" charset="0"/>
            </a:endParaRPr>
          </a:p>
        </p:txBody>
      </p:sp>
      <p:pic>
        <p:nvPicPr>
          <p:cNvPr id="2" name="Content Placeholder 4" descr="A picture containing text&#10;&#10;Description automatically generated">
            <a:extLst>
              <a:ext uri="{FF2B5EF4-FFF2-40B4-BE49-F238E27FC236}">
                <a16:creationId xmlns:a16="http://schemas.microsoft.com/office/drawing/2014/main" id="{71C77BF1-BBE0-9049-4464-241B719E9B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7324060" y="274638"/>
            <a:ext cx="4258340" cy="623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9685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3621F-D55F-909A-307B-18987E9CF518}"/>
            </a:ext>
          </a:extLst>
        </p:cNvPr>
        <p:cNvGrpSpPr/>
        <p:nvPr/>
      </p:nvGrpSpPr>
      <p:grpSpPr>
        <a:xfrm>
          <a:off x="0" y="0"/>
          <a:ext cx="0" cy="0"/>
          <a:chOff x="0" y="0"/>
          <a:chExt cx="0" cy="0"/>
        </a:xfrm>
      </p:grpSpPr>
      <p:sp>
        <p:nvSpPr>
          <p:cNvPr id="21506" name="Title 1">
            <a:extLst>
              <a:ext uri="{FF2B5EF4-FFF2-40B4-BE49-F238E27FC236}">
                <a16:creationId xmlns:a16="http://schemas.microsoft.com/office/drawing/2014/main" id="{9F62890A-8C9C-0D0A-5366-A92C983D0B14}"/>
              </a:ext>
            </a:extLst>
          </p:cNvPr>
          <p:cNvSpPr>
            <a:spLocks noGrp="1"/>
          </p:cNvSpPr>
          <p:nvPr>
            <p:ph type="title"/>
          </p:nvPr>
        </p:nvSpPr>
        <p:spPr/>
        <p:txBody>
          <a:bodyPr/>
          <a:lstStyle/>
          <a:p>
            <a:pPr eaLnBrk="1" hangingPunct="1"/>
            <a:r>
              <a:rPr lang="en-US" altLang="en-US" dirty="0"/>
              <a:t>Taxonomic diversity</a:t>
            </a:r>
          </a:p>
        </p:txBody>
      </p:sp>
      <p:sp>
        <p:nvSpPr>
          <p:cNvPr id="3" name="Content Placeholder 2">
            <a:extLst>
              <a:ext uri="{FF2B5EF4-FFF2-40B4-BE49-F238E27FC236}">
                <a16:creationId xmlns:a16="http://schemas.microsoft.com/office/drawing/2014/main" id="{A9D3D991-02E4-F096-6F3D-521CF587749B}"/>
              </a:ext>
            </a:extLst>
          </p:cNvPr>
          <p:cNvSpPr>
            <a:spLocks noGrp="1"/>
          </p:cNvSpPr>
          <p:nvPr>
            <p:ph idx="1"/>
          </p:nvPr>
        </p:nvSpPr>
        <p:spPr/>
        <p:txBody>
          <a:bodyPr rtlCol="0">
            <a:normAutofit lnSpcReduction="10000"/>
          </a:bodyPr>
          <a:lstStyle/>
          <a:p>
            <a:r>
              <a:rPr lang="en-US" dirty="0"/>
              <a:t>Typically, this is the kind of biodiversity we speak of when we reference ‘biodiversity’. Often assumed to refer to species-level biodiversity.</a:t>
            </a:r>
          </a:p>
          <a:p>
            <a:r>
              <a:rPr lang="en-US" dirty="0"/>
              <a:t>However, you can measure biodiversity at any taxonomic level:</a:t>
            </a:r>
            <a:r>
              <a:rPr lang="en-US" b="1" dirty="0"/>
              <a:t>  </a:t>
            </a:r>
            <a:r>
              <a:rPr lang="en-US" dirty="0"/>
              <a:t>Kingdom, Phylum, Class, Order, Family, Genus, or Species</a:t>
            </a:r>
          </a:p>
          <a:p>
            <a:pPr lvl="1" eaLnBrk="1" fontAlgn="auto" hangingPunct="1">
              <a:spcAft>
                <a:spcPts val="0"/>
              </a:spcAft>
              <a:defRPr/>
            </a:pPr>
            <a:r>
              <a:rPr lang="en-US" dirty="0"/>
              <a:t>Which is more biodiverse? 10 families consisting of 200 species vs 20 families containing 100 species?</a:t>
            </a:r>
          </a:p>
          <a:p>
            <a:pPr eaLnBrk="1" fontAlgn="auto" hangingPunct="1">
              <a:spcAft>
                <a:spcPts val="0"/>
              </a:spcAft>
              <a:defRPr/>
            </a:pPr>
            <a:r>
              <a:rPr lang="en-US" dirty="0"/>
              <a:t>Taxonomic identity can be defined in several different ways. We will examine three ways of identifying species</a:t>
            </a:r>
          </a:p>
          <a:p>
            <a:pPr eaLnBrk="1" fontAlgn="auto" hangingPunct="1">
              <a:spcAft>
                <a:spcPts val="0"/>
              </a:spcAft>
              <a:buFont typeface="Arial" panose="020B0604020202020204" pitchFamily="34" charset="0"/>
              <a:buNone/>
              <a:defRPr/>
            </a:pPr>
            <a:endParaRPr lang="en-US" dirty="0"/>
          </a:p>
        </p:txBody>
      </p:sp>
    </p:spTree>
    <p:extLst>
      <p:ext uri="{BB962C8B-B14F-4D97-AF65-F5344CB8AC3E}">
        <p14:creationId xmlns:p14="http://schemas.microsoft.com/office/powerpoint/2010/main" val="2273610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7">
            <a:extLst>
              <a:ext uri="{FF2B5EF4-FFF2-40B4-BE49-F238E27FC236}">
                <a16:creationId xmlns:a16="http://schemas.microsoft.com/office/drawing/2014/main" id="{D5AA6096-2616-4BF2-A3BF-0BFE24569E12}"/>
              </a:ext>
            </a:extLst>
          </p:cNvPr>
          <p:cNvSpPr>
            <a:spLocks noGrp="1"/>
          </p:cNvSpPr>
          <p:nvPr>
            <p:ph type="title"/>
          </p:nvPr>
        </p:nvSpPr>
        <p:spPr>
          <a:xfrm>
            <a:off x="1981200" y="63500"/>
            <a:ext cx="8229600" cy="1741488"/>
          </a:xfrm>
          <a:solidFill>
            <a:schemeClr val="bg1"/>
          </a:solidFill>
        </p:spPr>
        <p:txBody>
          <a:bodyPr/>
          <a:lstStyle/>
          <a:p>
            <a:pPr eaLnBrk="1" hangingPunct="1"/>
            <a:r>
              <a:rPr lang="en-US" altLang="en-US" sz="3200" dirty="0"/>
              <a:t>The</a:t>
            </a:r>
            <a:r>
              <a:rPr lang="en-US" altLang="en-US" sz="3200" b="1" dirty="0"/>
              <a:t> morphological species </a:t>
            </a:r>
            <a:r>
              <a:rPr lang="en-US" altLang="en-US" sz="3200" dirty="0"/>
              <a:t>concept: the physical appearance (phenotype) of an organism determines its taxonomic identity</a:t>
            </a:r>
          </a:p>
        </p:txBody>
      </p:sp>
      <p:sp>
        <p:nvSpPr>
          <p:cNvPr id="51204" name="Slide Number Placeholder 1">
            <a:extLst>
              <a:ext uri="{FF2B5EF4-FFF2-40B4-BE49-F238E27FC236}">
                <a16:creationId xmlns:a16="http://schemas.microsoft.com/office/drawing/2014/main" id="{A3FF1066-7404-42A2-AAE5-4583BE84BB6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87A6B80-834B-44B9-B78E-91787A5AC4B1}" type="slidenum">
              <a:rPr lang="en-US" altLang="en-US" sz="2800" smtClean="0">
                <a:latin typeface="Arial" panose="020B0604020202020204" pitchFamily="34" charset="0"/>
              </a:rPr>
              <a:pPr>
                <a:spcBef>
                  <a:spcPct val="0"/>
                </a:spcBef>
                <a:buFontTx/>
                <a:buNone/>
              </a:pPr>
              <a:t>19</a:t>
            </a:fld>
            <a:endParaRPr lang="en-US" altLang="en-US" sz="2800" dirty="0">
              <a:latin typeface="Arial" panose="020B0604020202020204" pitchFamily="34" charset="0"/>
            </a:endParaRPr>
          </a:p>
        </p:txBody>
      </p:sp>
      <p:pic>
        <p:nvPicPr>
          <p:cNvPr id="4" name="Picture 14" descr="taxonomy">
            <a:extLst>
              <a:ext uri="{FF2B5EF4-FFF2-40B4-BE49-F238E27FC236}">
                <a16:creationId xmlns:a16="http://schemas.microsoft.com/office/drawing/2014/main" id="{DF8C5B54-A884-4A8F-9E3F-3B883C874E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94"/>
          <a:stretch>
            <a:fillRect/>
          </a:stretch>
        </p:blipFill>
        <p:spPr bwMode="auto">
          <a:xfrm>
            <a:off x="2127250" y="4108450"/>
            <a:ext cx="7985125"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012F52C7-D39E-447F-9E5D-0AECA0DDDC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0172"/>
          <a:stretch/>
        </p:blipFill>
        <p:spPr bwMode="auto">
          <a:xfrm>
            <a:off x="2514600" y="2038350"/>
            <a:ext cx="6800850"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3003D03-5996-B6AD-C315-DAEEAE4A28E9}"/>
              </a:ext>
            </a:extLst>
          </p:cNvPr>
          <p:cNvPicPr>
            <a:picLocks noGrp="1" noChangeAspect="1"/>
          </p:cNvPicPr>
          <p:nvPr>
            <p:ph idx="1"/>
          </p:nvPr>
        </p:nvPicPr>
        <p:blipFill>
          <a:blip r:embed="rId4"/>
          <a:stretch>
            <a:fillRect/>
          </a:stretch>
        </p:blipFill>
        <p:spPr>
          <a:xfrm>
            <a:off x="-1" y="1066800"/>
            <a:ext cx="5814646" cy="4724400"/>
          </a:xfrm>
        </p:spPr>
      </p:pic>
      <p:pic>
        <p:nvPicPr>
          <p:cNvPr id="3" name="Online Media 2" title="Sudan, the world's last male northern white rhino, dies">
            <a:hlinkClick r:id="" action="ppaction://media"/>
            <a:extLst>
              <a:ext uri="{FF2B5EF4-FFF2-40B4-BE49-F238E27FC236}">
                <a16:creationId xmlns:a16="http://schemas.microsoft.com/office/drawing/2014/main" id="{BC14F34E-8F15-F881-671B-C5627724713C}"/>
              </a:ext>
            </a:extLst>
          </p:cNvPr>
          <p:cNvPicPr>
            <a:picLocks noRot="1" noChangeAspect="1"/>
          </p:cNvPicPr>
          <p:nvPr>
            <a:videoFile r:link="rId1"/>
          </p:nvPr>
        </p:nvPicPr>
        <p:blipFill>
          <a:blip r:embed="rId5"/>
          <a:srcRect l="14057" r="5968"/>
          <a:stretch/>
        </p:blipFill>
        <p:spPr>
          <a:xfrm>
            <a:off x="5720366" y="1143000"/>
            <a:ext cx="6471634" cy="4572000"/>
          </a:xfrm>
          <a:prstGeom prst="rect">
            <a:avLst/>
          </a:prstGeom>
        </p:spPr>
      </p:pic>
    </p:spTree>
    <p:extLst>
      <p:ext uri="{BB962C8B-B14F-4D97-AF65-F5344CB8AC3E}">
        <p14:creationId xmlns:p14="http://schemas.microsoft.com/office/powerpoint/2010/main" val="117194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descr="C:\Documents and Settings\tony\Desktop\091210085330-large.jpg">
            <a:extLst>
              <a:ext uri="{FF2B5EF4-FFF2-40B4-BE49-F238E27FC236}">
                <a16:creationId xmlns:a16="http://schemas.microsoft.com/office/drawing/2014/main" id="{8C4645A8-99CC-443A-9E50-5F78F68D56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0"/>
            <a:ext cx="10352049" cy="6867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Slide Number Placeholder 1">
            <a:extLst>
              <a:ext uri="{FF2B5EF4-FFF2-40B4-BE49-F238E27FC236}">
                <a16:creationId xmlns:a16="http://schemas.microsoft.com/office/drawing/2014/main" id="{A71739C4-116B-42D0-8630-F19754F928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A8D4634-57C9-46C7-8D30-07F2AC034D00}" type="slidenum">
              <a:rPr lang="en-US" altLang="en-US" sz="2800" smtClean="0">
                <a:latin typeface="Arial" panose="020B0604020202020204" pitchFamily="34" charset="0"/>
              </a:rPr>
              <a:pPr>
                <a:spcBef>
                  <a:spcPct val="0"/>
                </a:spcBef>
                <a:buFontTx/>
                <a:buNone/>
              </a:pPr>
              <a:t>20</a:t>
            </a:fld>
            <a:endParaRPr lang="en-US" altLang="en-US" sz="2800" dirty="0">
              <a:latin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descr="C:\Documents and Settings\tony\Desktop\091210085330-large.jpg">
            <a:extLst>
              <a:ext uri="{FF2B5EF4-FFF2-40B4-BE49-F238E27FC236}">
                <a16:creationId xmlns:a16="http://schemas.microsoft.com/office/drawing/2014/main" id="{A763E07D-34AC-4E61-A29E-1D1BDBD711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10439400" cy="692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2">
            <a:extLst>
              <a:ext uri="{FF2B5EF4-FFF2-40B4-BE49-F238E27FC236}">
                <a16:creationId xmlns:a16="http://schemas.microsoft.com/office/drawing/2014/main" id="{27AACB48-65AB-4837-8236-DD44D114C10E}"/>
              </a:ext>
            </a:extLst>
          </p:cNvPr>
          <p:cNvSpPr>
            <a:spLocks noChangeArrowheads="1"/>
          </p:cNvSpPr>
          <p:nvPr/>
        </p:nvSpPr>
        <p:spPr bwMode="auto">
          <a:xfrm>
            <a:off x="1103971" y="5892581"/>
            <a:ext cx="9489688" cy="830997"/>
          </a:xfrm>
          <a:prstGeom prst="rect">
            <a:avLst/>
          </a:prstGeom>
          <a:solidFill>
            <a:schemeClr val="bg1"/>
          </a:solidFill>
          <a:ln w="9525">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i="1" dirty="0">
                <a:latin typeface="+mj-lt"/>
              </a:rPr>
              <a:t>A white marlin (top) and roundscale spearfish (bottom) showing their very similar appearance, or phenotype.</a:t>
            </a:r>
            <a:endParaRPr lang="en-US" altLang="en-US" sz="2400" dirty="0">
              <a:latin typeface="+mj-lt"/>
            </a:endParaRPr>
          </a:p>
        </p:txBody>
      </p:sp>
      <p:sp>
        <p:nvSpPr>
          <p:cNvPr id="59396" name="Slide Number Placeholder 1">
            <a:extLst>
              <a:ext uri="{FF2B5EF4-FFF2-40B4-BE49-F238E27FC236}">
                <a16:creationId xmlns:a16="http://schemas.microsoft.com/office/drawing/2014/main" id="{08F7ABB8-B39B-4C85-A42D-7E888BAC139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71A68CE-28C3-4249-8CEF-0CF29A5523A5}" type="slidenum">
              <a:rPr lang="en-US" altLang="en-US" sz="2800" smtClean="0">
                <a:latin typeface="Arial" panose="020B0604020202020204" pitchFamily="34" charset="0"/>
              </a:rPr>
              <a:pPr>
                <a:spcBef>
                  <a:spcPct val="0"/>
                </a:spcBef>
                <a:buFontTx/>
                <a:buNone/>
              </a:pPr>
              <a:t>21</a:t>
            </a:fld>
            <a:endParaRPr lang="en-US" altLang="en-US" sz="2800" dirty="0">
              <a:latin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a:extLst>
              <a:ext uri="{FF2B5EF4-FFF2-40B4-BE49-F238E27FC236}">
                <a16:creationId xmlns:a16="http://schemas.microsoft.com/office/drawing/2014/main" id="{4565BE52-FF6C-43E5-BACC-BAC66D9A7985}"/>
              </a:ext>
            </a:extLst>
          </p:cNvPr>
          <p:cNvSpPr>
            <a:spLocks noGrp="1"/>
          </p:cNvSpPr>
          <p:nvPr>
            <p:ph type="title"/>
          </p:nvPr>
        </p:nvSpPr>
        <p:spPr>
          <a:xfrm>
            <a:off x="1981200" y="131860"/>
            <a:ext cx="8229600" cy="1770062"/>
          </a:xfrm>
          <a:solidFill>
            <a:schemeClr val="bg1"/>
          </a:solidFill>
        </p:spPr>
        <p:txBody>
          <a:bodyPr/>
          <a:lstStyle/>
          <a:p>
            <a:pPr eaLnBrk="1" hangingPunct="1"/>
            <a:r>
              <a:rPr lang="en-US" altLang="en-US" sz="3200" dirty="0"/>
              <a:t>The </a:t>
            </a:r>
            <a:r>
              <a:rPr lang="en-US" altLang="en-US" sz="3200" b="1" dirty="0"/>
              <a:t>biological species concept</a:t>
            </a:r>
            <a:r>
              <a:rPr lang="en-US" altLang="en-US" sz="3200" dirty="0"/>
              <a:t>:  species can interbreed freely to produce viable offspring under natural conditions</a:t>
            </a:r>
          </a:p>
        </p:txBody>
      </p:sp>
      <p:pic>
        <p:nvPicPr>
          <p:cNvPr id="61443" name="Picture 6" descr="C:\Documents and Settings\Tony Stallins\Desktop\american%20toads%20durham%2030406.jpg">
            <a:extLst>
              <a:ext uri="{FF2B5EF4-FFF2-40B4-BE49-F238E27FC236}">
                <a16:creationId xmlns:a16="http://schemas.microsoft.com/office/drawing/2014/main" id="{AADB75BC-D675-4BF0-9B89-D5C005630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981200"/>
            <a:ext cx="7258050" cy="425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Slide Number Placeholder 1">
            <a:extLst>
              <a:ext uri="{FF2B5EF4-FFF2-40B4-BE49-F238E27FC236}">
                <a16:creationId xmlns:a16="http://schemas.microsoft.com/office/drawing/2014/main" id="{1F89EC8B-23C5-44A1-8394-E5491E6E1E8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FFBEFB8-9BA6-4E31-8174-A80B2EE09884}" type="slidenum">
              <a:rPr lang="en-US" altLang="en-US" sz="2800" smtClean="0">
                <a:latin typeface="Arial" panose="020B0604020202020204" pitchFamily="34" charset="0"/>
              </a:rPr>
              <a:pPr>
                <a:spcBef>
                  <a:spcPct val="0"/>
                </a:spcBef>
                <a:buFontTx/>
                <a:buNone/>
              </a:pPr>
              <a:t>22</a:t>
            </a:fld>
            <a:endParaRPr lang="en-US" altLang="en-US" sz="2800" dirty="0">
              <a:latin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a:extLst>
              <a:ext uri="{FF2B5EF4-FFF2-40B4-BE49-F238E27FC236}">
                <a16:creationId xmlns:a16="http://schemas.microsoft.com/office/drawing/2014/main" id="{8845BE19-8C80-EB55-8B98-E35E92C702B4}"/>
              </a:ext>
            </a:extLst>
          </p:cNvPr>
          <p:cNvSpPr>
            <a:spLocks noGrp="1" noChangeArrowheads="1"/>
          </p:cNvSpPr>
          <p:nvPr>
            <p:ph type="title"/>
          </p:nvPr>
        </p:nvSpPr>
        <p:spPr/>
        <p:txBody>
          <a:bodyPr/>
          <a:lstStyle/>
          <a:p>
            <a:r>
              <a:rPr lang="en-US" altLang="en-US" dirty="0"/>
              <a:t>Hybridization</a:t>
            </a:r>
          </a:p>
        </p:txBody>
      </p:sp>
      <p:sp>
        <p:nvSpPr>
          <p:cNvPr id="3" name="Content Placeholder 2">
            <a:extLst>
              <a:ext uri="{FF2B5EF4-FFF2-40B4-BE49-F238E27FC236}">
                <a16:creationId xmlns:a16="http://schemas.microsoft.com/office/drawing/2014/main" id="{95DACEF2-E9CA-5552-FD7B-5A945BFB515D}"/>
              </a:ext>
            </a:extLst>
          </p:cNvPr>
          <p:cNvSpPr>
            <a:spLocks noGrp="1"/>
          </p:cNvSpPr>
          <p:nvPr>
            <p:ph idx="1"/>
          </p:nvPr>
        </p:nvSpPr>
        <p:spPr>
          <a:xfrm>
            <a:off x="609600" y="1600200"/>
            <a:ext cx="11168063" cy="4787900"/>
          </a:xfrm>
        </p:spPr>
        <p:txBody>
          <a:bodyPr/>
          <a:lstStyle/>
          <a:p>
            <a:pPr>
              <a:defRPr/>
            </a:pPr>
            <a:r>
              <a:rPr lang="en-US" kern="1200" dirty="0"/>
              <a:t>Defined as reproduction between members of genetically distinct populations</a:t>
            </a:r>
          </a:p>
          <a:p>
            <a:pPr>
              <a:defRPr/>
            </a:pPr>
            <a:r>
              <a:rPr lang="en-US" dirty="0"/>
              <a:t>Interspecific (between species) hybridization has often been seen as an exception rather than the rule </a:t>
            </a:r>
          </a:p>
          <a:p>
            <a:pPr>
              <a:defRPr/>
            </a:pPr>
            <a:r>
              <a:rPr lang="en-US" dirty="0"/>
              <a:t>However, a large number of species hybridize regularly, even though only a small fraction of a population may be involved</a:t>
            </a:r>
          </a:p>
          <a:p>
            <a:pPr marL="0" indent="0">
              <a:buNone/>
              <a:defRPr/>
            </a:pPr>
            <a:endParaRPr lang="en-US" sz="2200" dirty="0"/>
          </a:p>
        </p:txBody>
      </p:sp>
      <p:sp>
        <p:nvSpPr>
          <p:cNvPr id="106500" name="AutoShape 5" descr="coywolf2">
            <a:extLst>
              <a:ext uri="{FF2B5EF4-FFF2-40B4-BE49-F238E27FC236}">
                <a16:creationId xmlns:a16="http://schemas.microsoft.com/office/drawing/2014/main" id="{6B4A4C38-FCA2-090F-38BF-5E1248D90ADD}"/>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Content Placeholder 2">
            <a:extLst>
              <a:ext uri="{FF2B5EF4-FFF2-40B4-BE49-F238E27FC236}">
                <a16:creationId xmlns:a16="http://schemas.microsoft.com/office/drawing/2014/main" id="{C818E052-C777-41A2-E063-6881DA2F5264}"/>
              </a:ext>
            </a:extLst>
          </p:cNvPr>
          <p:cNvSpPr>
            <a:spLocks noGrp="1" noChangeArrowheads="1"/>
          </p:cNvSpPr>
          <p:nvPr>
            <p:ph idx="1"/>
          </p:nvPr>
        </p:nvSpPr>
        <p:spPr>
          <a:xfrm>
            <a:off x="207963" y="350838"/>
            <a:ext cx="5430837" cy="6156325"/>
          </a:xfrm>
        </p:spPr>
        <p:txBody>
          <a:bodyPr/>
          <a:lstStyle/>
          <a:p>
            <a:r>
              <a:rPr lang="en-US" altLang="en-US" sz="2800" dirty="0"/>
              <a:t>Grizzly-polar bear hybrids are emerging due to climate change, as polar bears that live and hunt on the shrinking Arctic sea ice are forced on land during mating season. </a:t>
            </a:r>
          </a:p>
          <a:p>
            <a:r>
              <a:rPr lang="en-US" altLang="en-US" sz="2800" dirty="0"/>
              <a:t>Male grizzlies are expanding their habitats, roaming into polar bear territories, and emerging from hibernation earlier</a:t>
            </a:r>
          </a:p>
          <a:p>
            <a:r>
              <a:rPr lang="en-US" altLang="en-US" sz="2800" dirty="0"/>
              <a:t>Although current drivers for interbreeding are novel, polar bears and grizzlies have cross-mated before. </a:t>
            </a:r>
          </a:p>
          <a:p>
            <a:pPr marL="0" indent="0">
              <a:buNone/>
            </a:pPr>
            <a:endParaRPr lang="en-US" altLang="en-US" sz="2400" dirty="0"/>
          </a:p>
          <a:p>
            <a:endParaRPr lang="en-US" altLang="en-US" sz="2400" dirty="0"/>
          </a:p>
          <a:p>
            <a:endParaRPr lang="en-US" altLang="en-US" sz="2400" dirty="0"/>
          </a:p>
        </p:txBody>
      </p:sp>
      <p:sp>
        <p:nvSpPr>
          <p:cNvPr id="109572" name="Rectangle 1">
            <a:extLst>
              <a:ext uri="{FF2B5EF4-FFF2-40B4-BE49-F238E27FC236}">
                <a16:creationId xmlns:a16="http://schemas.microsoft.com/office/drawing/2014/main" id="{93667532-7B2B-741A-0DBE-205A0C6EB378}"/>
              </a:ext>
            </a:extLst>
          </p:cNvPr>
          <p:cNvSpPr>
            <a:spLocks noChangeArrowheads="1"/>
          </p:cNvSpPr>
          <p:nvPr/>
        </p:nvSpPr>
        <p:spPr bwMode="auto">
          <a:xfrm>
            <a:off x="5486400" y="5210894"/>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i="1" dirty="0"/>
              <a:t>Ursus maritimus – </a:t>
            </a:r>
            <a:r>
              <a:rPr lang="en-US" altLang="en-US" sz="1800" dirty="0"/>
              <a:t>polar bears</a:t>
            </a:r>
          </a:p>
          <a:p>
            <a:pPr>
              <a:spcBef>
                <a:spcPct val="0"/>
              </a:spcBef>
              <a:buFontTx/>
              <a:buNone/>
            </a:pPr>
            <a:r>
              <a:rPr lang="en-US" altLang="en-US" sz="1800" i="1" dirty="0"/>
              <a:t>Ursus arctos horribilis –</a:t>
            </a:r>
            <a:r>
              <a:rPr lang="en-US" altLang="en-US" sz="1800" dirty="0"/>
              <a:t>grizzly bears</a:t>
            </a:r>
          </a:p>
        </p:txBody>
      </p:sp>
      <p:pic>
        <p:nvPicPr>
          <p:cNvPr id="3" name="Picture 2" descr="A bear sitting in the grass&#10;&#10;AI-generated content may be incorrect.">
            <a:extLst>
              <a:ext uri="{FF2B5EF4-FFF2-40B4-BE49-F238E27FC236}">
                <a16:creationId xmlns:a16="http://schemas.microsoft.com/office/drawing/2014/main" id="{F9C17602-A66A-8EDC-A398-D6162B05F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495877"/>
            <a:ext cx="6096000" cy="4572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4">
            <a:extLst>
              <a:ext uri="{FF2B5EF4-FFF2-40B4-BE49-F238E27FC236}">
                <a16:creationId xmlns:a16="http://schemas.microsoft.com/office/drawing/2014/main" id="{9E7CA3E3-2A5D-67E7-A87E-0D1E0F4E04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1700" y="1633538"/>
            <a:ext cx="6421438" cy="472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1" name="Picture 5" descr="http://upload.wikimedia.org/wikipedia/commons/thumb/c/cb/Gray%27s_7_%28ovum_maturation%29.svg/520px-Gray%27s_7_%28ovum_maturation%29.svg.png">
            <a:extLst>
              <a:ext uri="{FF2B5EF4-FFF2-40B4-BE49-F238E27FC236}">
                <a16:creationId xmlns:a16="http://schemas.microsoft.com/office/drawing/2014/main" id="{065472A5-89F8-3E7E-3544-EF4D8F3443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52756"/>
          <a:stretch>
            <a:fillRect/>
          </a:stretch>
        </p:blipFill>
        <p:spPr bwMode="auto">
          <a:xfrm>
            <a:off x="8265438" y="2362200"/>
            <a:ext cx="3937000" cy="4406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Content Placeholder 2">
            <a:extLst>
              <a:ext uri="{FF2B5EF4-FFF2-40B4-BE49-F238E27FC236}">
                <a16:creationId xmlns:a16="http://schemas.microsoft.com/office/drawing/2014/main" id="{05FD10E9-4F86-AC23-C665-6DAB7473E869}"/>
              </a:ext>
            </a:extLst>
          </p:cNvPr>
          <p:cNvSpPr txBox="1">
            <a:spLocks/>
          </p:cNvSpPr>
          <p:nvPr/>
        </p:nvSpPr>
        <p:spPr bwMode="auto">
          <a:xfrm>
            <a:off x="174625" y="444500"/>
            <a:ext cx="3387725" cy="5969000"/>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US" altLang="en-US" sz="2400" kern="0" dirty="0"/>
              <a:t>Facultative parthenogenesis is  asexual reproduction by a sexually reproducing species</a:t>
            </a:r>
          </a:p>
          <a:p>
            <a:pPr>
              <a:defRPr/>
            </a:pPr>
            <a:r>
              <a:rPr lang="en-US" altLang="en-US" sz="2400" kern="0" dirty="0"/>
              <a:t>Documented in four diverse taxonomic groups, sharks, birds, lizards, and snakes. </a:t>
            </a:r>
          </a:p>
          <a:p>
            <a:pPr>
              <a:defRPr/>
            </a:pPr>
            <a:r>
              <a:rPr lang="en-US" altLang="en-US" sz="2400" kern="0" dirty="0"/>
              <a:t>A polar body fuses with the nucleus of the mature ovum, restoring diploidy and triggering cell division.</a:t>
            </a:r>
          </a:p>
          <a:p>
            <a:pPr>
              <a:defRPr/>
            </a:pPr>
            <a:endParaRPr lang="en-US" altLang="en-US" sz="2400" kern="0" dirty="0"/>
          </a:p>
          <a:p>
            <a:pPr>
              <a:defRPr/>
            </a:pPr>
            <a:endParaRPr lang="en-US" altLang="en-US" sz="2400" kern="0" dirty="0"/>
          </a:p>
        </p:txBody>
      </p:sp>
      <p:sp>
        <p:nvSpPr>
          <p:cNvPr id="3" name="Title 1">
            <a:extLst>
              <a:ext uri="{FF2B5EF4-FFF2-40B4-BE49-F238E27FC236}">
                <a16:creationId xmlns:a16="http://schemas.microsoft.com/office/drawing/2014/main" id="{82897CF7-572D-8BC6-787F-B013FBD148CE}"/>
              </a:ext>
            </a:extLst>
          </p:cNvPr>
          <p:cNvSpPr>
            <a:spLocks noGrp="1" noChangeArrowheads="1"/>
          </p:cNvSpPr>
          <p:nvPr>
            <p:ph type="title"/>
          </p:nvPr>
        </p:nvSpPr>
        <p:spPr>
          <a:xfrm>
            <a:off x="3886200" y="274638"/>
            <a:ext cx="7696200" cy="1143000"/>
          </a:xfrm>
        </p:spPr>
        <p:txBody>
          <a:bodyPr/>
          <a:lstStyle/>
          <a:p>
            <a:r>
              <a:rPr lang="en-US" altLang="en-US" dirty="0"/>
              <a:t>Facultative parthenogenesis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8115FF35-B4C8-4414-878B-3AFE4ED8395D}"/>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3737" b="4599"/>
          <a:stretch/>
        </p:blipFill>
        <p:spPr>
          <a:xfrm>
            <a:off x="1752600" y="1417638"/>
            <a:ext cx="9296400" cy="5184732"/>
          </a:xfrm>
        </p:spPr>
      </p:pic>
      <p:sp>
        <p:nvSpPr>
          <p:cNvPr id="3" name="Title 1">
            <a:extLst>
              <a:ext uri="{FF2B5EF4-FFF2-40B4-BE49-F238E27FC236}">
                <a16:creationId xmlns:a16="http://schemas.microsoft.com/office/drawing/2014/main" id="{906533F9-3EA3-4B26-83DE-8FA64566A175}"/>
              </a:ext>
            </a:extLst>
          </p:cNvPr>
          <p:cNvSpPr>
            <a:spLocks noGrp="1"/>
          </p:cNvSpPr>
          <p:nvPr>
            <p:ph type="title"/>
          </p:nvPr>
        </p:nvSpPr>
        <p:spPr>
          <a:xfrm>
            <a:off x="609600" y="274638"/>
            <a:ext cx="10972800" cy="1143000"/>
          </a:xfrm>
        </p:spPr>
        <p:txBody>
          <a:bodyPr/>
          <a:lstStyle/>
          <a:p>
            <a:pPr eaLnBrk="1" hangingPunct="1"/>
            <a:r>
              <a:rPr lang="en-US" altLang="en-US" sz="3200" b="1" dirty="0"/>
              <a:t>The phylogenetic species concept:  </a:t>
            </a:r>
            <a:r>
              <a:rPr lang="en-US" altLang="en-US" sz="3200" dirty="0"/>
              <a:t>relatedness and identity is determined by a shared common ancestor. Relatedness is defined by changes in DNA and/or phenotype</a:t>
            </a:r>
            <a:endParaRPr lang="en-US" altLang="en-US" sz="3200" b="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a:extLst>
              <a:ext uri="{FF2B5EF4-FFF2-40B4-BE49-F238E27FC236}">
                <a16:creationId xmlns:a16="http://schemas.microsoft.com/office/drawing/2014/main" id="{6396E009-85C0-E9C7-FF7C-0A3DF305A89A}"/>
              </a:ext>
            </a:extLst>
          </p:cNvPr>
          <p:cNvSpPr>
            <a:spLocks noGrp="1" noChangeArrowheads="1"/>
          </p:cNvSpPr>
          <p:nvPr>
            <p:ph type="title"/>
          </p:nvPr>
        </p:nvSpPr>
        <p:spPr/>
        <p:txBody>
          <a:bodyPr/>
          <a:lstStyle/>
          <a:p>
            <a:r>
              <a:rPr lang="en-US" altLang="en-US" dirty="0"/>
              <a:t>Killer whales (</a:t>
            </a:r>
            <a:r>
              <a:rPr lang="en-US" altLang="en-US" i="1" dirty="0"/>
              <a:t>Orcinus orca</a:t>
            </a:r>
            <a:r>
              <a:rPr lang="en-US" altLang="en-US" dirty="0"/>
              <a:t>)</a:t>
            </a:r>
          </a:p>
        </p:txBody>
      </p:sp>
      <p:sp>
        <p:nvSpPr>
          <p:cNvPr id="147459" name="Content Placeholder 2">
            <a:extLst>
              <a:ext uri="{FF2B5EF4-FFF2-40B4-BE49-F238E27FC236}">
                <a16:creationId xmlns:a16="http://schemas.microsoft.com/office/drawing/2014/main" id="{F7283C50-4BA4-9E34-F7DF-C0D054133510}"/>
              </a:ext>
            </a:extLst>
          </p:cNvPr>
          <p:cNvSpPr>
            <a:spLocks noGrp="1" noChangeArrowheads="1"/>
          </p:cNvSpPr>
          <p:nvPr>
            <p:ph idx="1"/>
          </p:nvPr>
        </p:nvSpPr>
        <p:spPr/>
        <p:txBody>
          <a:bodyPr/>
          <a:lstStyle/>
          <a:p>
            <a:r>
              <a:rPr lang="en-US" altLang="en-US" dirty="0"/>
              <a:t>Originally thought to be one species</a:t>
            </a:r>
          </a:p>
          <a:p>
            <a:r>
              <a:rPr lang="en-US" altLang="en-US" dirty="0"/>
              <a:t>Full mitochondrial genome analysis suggest multiple species and subspecies</a:t>
            </a:r>
          </a:p>
        </p:txBody>
      </p:sp>
      <p:pic>
        <p:nvPicPr>
          <p:cNvPr id="147461" name="Picture 2">
            <a:extLst>
              <a:ext uri="{FF2B5EF4-FFF2-40B4-BE49-F238E27FC236}">
                <a16:creationId xmlns:a16="http://schemas.microsoft.com/office/drawing/2014/main" id="{DD59D039-DA34-EE2E-B281-9732AEA24E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9963" y="3421063"/>
            <a:ext cx="7315200"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Content Placeholder 3">
            <a:extLst>
              <a:ext uri="{FF2B5EF4-FFF2-40B4-BE49-F238E27FC236}">
                <a16:creationId xmlns:a16="http://schemas.microsoft.com/office/drawing/2014/main" id="{B113B644-051C-07DF-2CF2-03F942E8219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781299" y="-165593"/>
            <a:ext cx="6053781" cy="7023594"/>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a:extLst>
              <a:ext uri="{FF2B5EF4-FFF2-40B4-BE49-F238E27FC236}">
                <a16:creationId xmlns:a16="http://schemas.microsoft.com/office/drawing/2014/main" id="{5157268D-BD9E-6A04-94B1-DA7395E26D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3" y="296863"/>
            <a:ext cx="5862637" cy="639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a:extLst>
              <a:ext uri="{FF2B5EF4-FFF2-40B4-BE49-F238E27FC236}">
                <a16:creationId xmlns:a16="http://schemas.microsoft.com/office/drawing/2014/main" id="{32EA610C-08F4-1148-25D5-605678071A5C}"/>
              </a:ext>
            </a:extLst>
          </p:cNvPr>
          <p:cNvSpPr txBox="1">
            <a:spLocks/>
          </p:cNvSpPr>
          <p:nvPr/>
        </p:nvSpPr>
        <p:spPr>
          <a:xfrm>
            <a:off x="6095999" y="166688"/>
            <a:ext cx="5824537" cy="655478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en-US" altLang="en-US" sz="2500" kern="0" dirty="0">
                <a:latin typeface="+mj-lt"/>
                <a:cs typeface="Calibri" panose="020F0502020204030204" pitchFamily="34" charset="0"/>
              </a:rPr>
              <a:t>Three populations of killer whales in the Antarctic belong in their own individual species: a form that feeds mostly on dolphins and whales (Type A, bottom left), a pack ice killer whale that hunts seals by knocking them off ice floes (Type B, top left) and the Ross Sea killer whale, which pursues fish under the ice (Type C, top right).</a:t>
            </a:r>
          </a:p>
          <a:p>
            <a:pPr>
              <a:defRPr/>
            </a:pPr>
            <a:r>
              <a:rPr lang="en-US" altLang="en-US" sz="2500" kern="0" dirty="0">
                <a:latin typeface="+mj-lt"/>
                <a:cs typeface="Calibri" panose="020F0502020204030204" pitchFamily="34" charset="0"/>
              </a:rPr>
              <a:t>Transient killer whales that live in the northeastern Pacific near Alaska are the most genetically distinct of the killer whales. This group diverged from other killer whales as a separate species about 700,000 years ago</a:t>
            </a:r>
          </a:p>
          <a:p>
            <a:pPr>
              <a:defRPr/>
            </a:pPr>
            <a:endParaRPr lang="en-US" kern="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Scientists edge closer to saving the Northern White Rhino from extinction">
            <a:hlinkClick r:id="" action="ppaction://media"/>
            <a:extLst>
              <a:ext uri="{FF2B5EF4-FFF2-40B4-BE49-F238E27FC236}">
                <a16:creationId xmlns:a16="http://schemas.microsoft.com/office/drawing/2014/main" id="{CD494FA7-B404-6FA8-3700-44A6DD88473B}"/>
              </a:ext>
            </a:extLst>
          </p:cNvPr>
          <p:cNvPicPr>
            <a:picLocks noGrp="1" noRot="1" noChangeAspect="1"/>
          </p:cNvPicPr>
          <p:nvPr>
            <p:ph idx="1"/>
            <a:videoFile r:link="rId1"/>
          </p:nvPr>
        </p:nvPicPr>
        <p:blipFill>
          <a:blip r:embed="rId3"/>
          <a:stretch>
            <a:fillRect/>
          </a:stretch>
        </p:blipFill>
        <p:spPr>
          <a:xfrm>
            <a:off x="25400" y="0"/>
            <a:ext cx="12138009" cy="6858000"/>
          </a:xfrm>
          <a:prstGeom prst="rect">
            <a:avLst/>
          </a:prstGeom>
        </p:spPr>
      </p:pic>
    </p:spTree>
    <p:extLst>
      <p:ext uri="{BB962C8B-B14F-4D97-AF65-F5344CB8AC3E}">
        <p14:creationId xmlns:p14="http://schemas.microsoft.com/office/powerpoint/2010/main" val="386526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17AE08D-057E-4A52-8C5E-C565E6D40C48}"/>
              </a:ext>
            </a:extLst>
          </p:cNvPr>
          <p:cNvSpPr txBox="1">
            <a:spLocks noChangeArrowheads="1"/>
          </p:cNvSpPr>
          <p:nvPr/>
        </p:nvSpPr>
        <p:spPr>
          <a:xfrm>
            <a:off x="1981200" y="274638"/>
            <a:ext cx="8229600" cy="1143000"/>
          </a:xfrm>
          <a:prstGeom prst="rect">
            <a:avLst/>
          </a:prstGeom>
        </p:spPr>
        <p:txBody>
          <a:bodyPr/>
          <a:lstStyle/>
          <a:p>
            <a:pPr algn="ctr" eaLnBrk="1" hangingPunct="1">
              <a:defRPr/>
            </a:pPr>
            <a:endParaRPr lang="en-US" sz="4400" kern="0" dirty="0">
              <a:solidFill>
                <a:schemeClr val="tx2"/>
              </a:solidFill>
              <a:latin typeface="+mj-lt"/>
              <a:ea typeface="+mj-ea"/>
              <a:cs typeface="+mj-cs"/>
            </a:endParaRPr>
          </a:p>
        </p:txBody>
      </p:sp>
      <p:sp>
        <p:nvSpPr>
          <p:cNvPr id="164868" name="Slide Number Placeholder 2">
            <a:extLst>
              <a:ext uri="{FF2B5EF4-FFF2-40B4-BE49-F238E27FC236}">
                <a16:creationId xmlns:a16="http://schemas.microsoft.com/office/drawing/2014/main" id="{C58CA112-CD59-434C-A281-6BA6B4ACD41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9EA4E6A-EE62-4F6F-B554-265F993DCD07}" type="slidenum">
              <a:rPr lang="en-US" altLang="en-US" sz="1400" smtClean="0"/>
              <a:pPr>
                <a:spcBef>
                  <a:spcPct val="0"/>
                </a:spcBef>
                <a:buFontTx/>
                <a:buNone/>
              </a:pPr>
              <a:t>30</a:t>
            </a:fld>
            <a:endParaRPr lang="en-US" altLang="en-US" sz="1400" dirty="0"/>
          </a:p>
        </p:txBody>
      </p:sp>
      <p:sp>
        <p:nvSpPr>
          <p:cNvPr id="7" name="Content Placeholder 2">
            <a:extLst>
              <a:ext uri="{FF2B5EF4-FFF2-40B4-BE49-F238E27FC236}">
                <a16:creationId xmlns:a16="http://schemas.microsoft.com/office/drawing/2014/main" id="{9A56A768-D848-46B1-8453-1BD2888DAE67}"/>
              </a:ext>
            </a:extLst>
          </p:cNvPr>
          <p:cNvSpPr txBox="1">
            <a:spLocks/>
          </p:cNvSpPr>
          <p:nvPr/>
        </p:nvSpPr>
        <p:spPr>
          <a:xfrm>
            <a:off x="457200" y="1329720"/>
            <a:ext cx="5638800" cy="5026645"/>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t>These ways of identifying taxonomic species (biological, morphological, and phylogenetic) create subjectivity in how they are lumped into a large group versus split into finer groups. </a:t>
            </a:r>
          </a:p>
          <a:p>
            <a:r>
              <a:rPr lang="en-US" sz="2800" dirty="0"/>
              <a:t>What defines a species is not fixed, and this has relevance for policy</a:t>
            </a:r>
          </a:p>
          <a:p>
            <a:pPr marL="0" indent="0">
              <a:buNone/>
            </a:pPr>
            <a:endParaRPr lang="en-US" dirty="0"/>
          </a:p>
        </p:txBody>
      </p:sp>
      <p:sp>
        <p:nvSpPr>
          <p:cNvPr id="8" name="Title 1">
            <a:extLst>
              <a:ext uri="{FF2B5EF4-FFF2-40B4-BE49-F238E27FC236}">
                <a16:creationId xmlns:a16="http://schemas.microsoft.com/office/drawing/2014/main" id="{803FD834-185E-4EE6-A289-50200ED5B1BF}"/>
              </a:ext>
            </a:extLst>
          </p:cNvPr>
          <p:cNvSpPr txBox="1">
            <a:spLocks/>
          </p:cNvSpPr>
          <p:nvPr/>
        </p:nvSpPr>
        <p:spPr>
          <a:xfrm>
            <a:off x="152400" y="274638"/>
            <a:ext cx="59436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r>
              <a:rPr lang="en-US" dirty="0"/>
              <a:t>Lumpers versus splitters</a:t>
            </a:r>
          </a:p>
        </p:txBody>
      </p:sp>
      <p:pic>
        <p:nvPicPr>
          <p:cNvPr id="5" name="Picture 4" descr="A person holding a small bird&#10;&#10;Description automatically generated with medium confidence">
            <a:extLst>
              <a:ext uri="{FF2B5EF4-FFF2-40B4-BE49-F238E27FC236}">
                <a16:creationId xmlns:a16="http://schemas.microsoft.com/office/drawing/2014/main" id="{934466DD-B352-86FD-E1CD-4347B17D42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384255"/>
            <a:ext cx="4724400" cy="608949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1">
            <a:extLst>
              <a:ext uri="{FF2B5EF4-FFF2-40B4-BE49-F238E27FC236}">
                <a16:creationId xmlns:a16="http://schemas.microsoft.com/office/drawing/2014/main" id="{1F85E499-E669-4BF1-9B98-F4C7481EF47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B0B1061-38F3-42A6-B4FE-E661F4FF29D9}" type="slidenum">
              <a:rPr lang="en-US" altLang="en-US" sz="1400" smtClean="0">
                <a:latin typeface="Arial" panose="020B0604020202020204" pitchFamily="34" charset="0"/>
              </a:rPr>
              <a:pPr>
                <a:spcBef>
                  <a:spcPct val="0"/>
                </a:spcBef>
                <a:buFontTx/>
                <a:buNone/>
              </a:pPr>
              <a:t>31</a:t>
            </a:fld>
            <a:endParaRPr lang="en-US" altLang="en-US" sz="1400" dirty="0">
              <a:latin typeface="Arial" panose="020B0604020202020204" pitchFamily="34" charset="0"/>
            </a:endParaRPr>
          </a:p>
        </p:txBody>
      </p:sp>
      <p:pic>
        <p:nvPicPr>
          <p:cNvPr id="65539" name="Picture 2">
            <a:extLst>
              <a:ext uri="{FF2B5EF4-FFF2-40B4-BE49-F238E27FC236}">
                <a16:creationId xmlns:a16="http://schemas.microsoft.com/office/drawing/2014/main" id="{7CE62AB8-C3EF-4FE7-BAD4-7AB7CCB7C8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1713" y="0"/>
            <a:ext cx="8004175"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2"/>
            <a:extLst>
              <a:ext uri="{FF2B5EF4-FFF2-40B4-BE49-F238E27FC236}">
                <a16:creationId xmlns:a16="http://schemas.microsoft.com/office/drawing/2014/main" id="{1B8027BC-EB57-766B-7A29-586FA59EBA76}"/>
              </a:ext>
            </a:extLst>
          </p:cNvPr>
          <p:cNvPicPr>
            <a:picLocks noGrp="1" noChangeAspect="1"/>
          </p:cNvPicPr>
          <p:nvPr>
            <p:ph idx="1"/>
          </p:nvPr>
        </p:nvPicPr>
        <p:blipFill rotWithShape="1">
          <a:blip r:embed="rId3"/>
          <a:srcRect r="34114"/>
          <a:stretch/>
        </p:blipFill>
        <p:spPr>
          <a:xfrm>
            <a:off x="638529" y="1295400"/>
            <a:ext cx="10914941" cy="4419600"/>
          </a:xfrm>
          <a:ln w="25400">
            <a:solidFill>
              <a:schemeClr val="accent1"/>
            </a:solidFill>
          </a:ln>
        </p:spPr>
      </p:pic>
    </p:spTree>
    <p:extLst>
      <p:ext uri="{BB962C8B-B14F-4D97-AF65-F5344CB8AC3E}">
        <p14:creationId xmlns:p14="http://schemas.microsoft.com/office/powerpoint/2010/main" val="31231493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1">
            <a:extLst>
              <a:ext uri="{FF2B5EF4-FFF2-40B4-BE49-F238E27FC236}">
                <a16:creationId xmlns:a16="http://schemas.microsoft.com/office/drawing/2014/main" id="{203028E7-21DE-4956-93FA-4DD9ED7E1FF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74B35C4-D95E-4F03-9D14-1F1DD2DA2046}" type="slidenum">
              <a:rPr lang="en-US" altLang="en-US" sz="1400" smtClean="0">
                <a:latin typeface="Arial" panose="020B0604020202020204" pitchFamily="34" charset="0"/>
              </a:rPr>
              <a:pPr>
                <a:spcBef>
                  <a:spcPct val="0"/>
                </a:spcBef>
                <a:buFontTx/>
                <a:buNone/>
              </a:pPr>
              <a:t>33</a:t>
            </a:fld>
            <a:endParaRPr lang="en-US" altLang="en-US" sz="1400" dirty="0">
              <a:latin typeface="Arial" panose="020B0604020202020204" pitchFamily="34" charset="0"/>
            </a:endParaRPr>
          </a:p>
        </p:txBody>
      </p:sp>
      <p:pic>
        <p:nvPicPr>
          <p:cNvPr id="67587" name="Picture 2">
            <a:extLst>
              <a:ext uri="{FF2B5EF4-FFF2-40B4-BE49-F238E27FC236}">
                <a16:creationId xmlns:a16="http://schemas.microsoft.com/office/drawing/2014/main" id="{91F32F44-448F-4931-90D8-1B71DAA09F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399" y="0"/>
            <a:ext cx="12100685"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48441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2D2DDF-967B-4659-8C01-11D58EED422C}"/>
              </a:ext>
            </a:extLst>
          </p:cNvPr>
          <p:cNvSpPr>
            <a:spLocks noGrp="1"/>
          </p:cNvSpPr>
          <p:nvPr>
            <p:ph idx="1"/>
          </p:nvPr>
        </p:nvSpPr>
        <p:spPr>
          <a:xfrm>
            <a:off x="227010" y="1904999"/>
            <a:ext cx="7717454" cy="4498259"/>
          </a:xfrm>
        </p:spPr>
        <p:txBody>
          <a:bodyPr/>
          <a:lstStyle/>
          <a:p>
            <a:r>
              <a:rPr lang="en-US" sz="2400" b="0" i="0" u="none" strike="noStrike" baseline="0" dirty="0">
                <a:solidFill>
                  <a:srgbClr val="221E1F"/>
                </a:solidFill>
                <a:latin typeface="Calibri Light" panose="020F0302020204030204" pitchFamily="34" charset="0"/>
                <a:cs typeface="Calibri Light" panose="020F0302020204030204" pitchFamily="34" charset="0"/>
              </a:rPr>
              <a:t>Many mammalian taxonomists use the phylogenetic species concept.</a:t>
            </a:r>
          </a:p>
          <a:p>
            <a:r>
              <a:rPr lang="en-US" sz="2400" b="0" i="0" u="none" strike="noStrike" baseline="0" dirty="0">
                <a:solidFill>
                  <a:srgbClr val="221E1F"/>
                </a:solidFill>
                <a:latin typeface="Calibri Light" panose="020F0302020204030204" pitchFamily="34" charset="0"/>
                <a:cs typeface="Calibri Light" panose="020F0302020204030204" pitchFamily="34" charset="0"/>
              </a:rPr>
              <a:t>Many bird taxonomists favor the more conservative morphological and biological species concept</a:t>
            </a:r>
            <a:endParaRPr lang="en-US" sz="2400" dirty="0">
              <a:solidFill>
                <a:srgbClr val="221E1F"/>
              </a:solidFill>
              <a:latin typeface="Calibri Light" panose="020F0302020204030204" pitchFamily="34" charset="0"/>
              <a:cs typeface="Calibri Light" panose="020F0302020204030204" pitchFamily="34" charset="0"/>
            </a:endParaRPr>
          </a:p>
          <a:p>
            <a:r>
              <a:rPr lang="en-US" sz="2400" b="0" i="0" u="none" strike="noStrike" baseline="0" dirty="0">
                <a:solidFill>
                  <a:srgbClr val="221E1F"/>
                </a:solidFill>
                <a:latin typeface="Calibri Light" panose="020F0302020204030204" pitchFamily="34" charset="0"/>
                <a:cs typeface="Calibri Light" panose="020F0302020204030204" pitchFamily="34" charset="0"/>
              </a:rPr>
              <a:t>This impacts amount of money received for individual species conservation </a:t>
            </a:r>
          </a:p>
          <a:p>
            <a:pPr lvl="1"/>
            <a:r>
              <a:rPr lang="en-US" sz="2400" b="0" i="0" u="none" strike="noStrike" baseline="0" dirty="0">
                <a:solidFill>
                  <a:srgbClr val="221E1F"/>
                </a:solidFill>
                <a:latin typeface="Calibri Light" panose="020F0302020204030204" pitchFamily="34" charset="0"/>
                <a:cs typeface="Calibri Light" panose="020F0302020204030204" pitchFamily="34" charset="0"/>
              </a:rPr>
              <a:t>Assume that roughly the same amount of conservation spending is dedicated to birds and mammals</a:t>
            </a:r>
          </a:p>
          <a:p>
            <a:pPr lvl="1"/>
            <a:r>
              <a:rPr lang="en-US" sz="2400" b="0" i="0" u="none" strike="noStrike" baseline="0" dirty="0">
                <a:solidFill>
                  <a:srgbClr val="221E1F"/>
                </a:solidFill>
                <a:latin typeface="Calibri Light" panose="020F0302020204030204" pitchFamily="34" charset="0"/>
                <a:cs typeface="Calibri Light" panose="020F0302020204030204" pitchFamily="34" charset="0"/>
              </a:rPr>
              <a:t>But if mammals are more finely split than birds, that means more money is being directed towards the protection of </a:t>
            </a:r>
            <a:r>
              <a:rPr lang="en-US" sz="2400" b="0" i="0" u="none" strike="noStrike" baseline="0">
                <a:solidFill>
                  <a:srgbClr val="221E1F"/>
                </a:solidFill>
                <a:latin typeface="Calibri Light" panose="020F0302020204030204" pitchFamily="34" charset="0"/>
                <a:cs typeface="Calibri Light" panose="020F0302020204030204" pitchFamily="34" charset="0"/>
              </a:rPr>
              <a:t>mammalian genetic </a:t>
            </a:r>
            <a:r>
              <a:rPr lang="en-US" sz="2400" b="0" i="0" u="none" strike="noStrike" baseline="0" dirty="0">
                <a:solidFill>
                  <a:srgbClr val="221E1F"/>
                </a:solidFill>
                <a:latin typeface="Calibri Light" panose="020F0302020204030204" pitchFamily="34" charset="0"/>
                <a:cs typeface="Calibri Light" panose="020F0302020204030204" pitchFamily="34" charset="0"/>
              </a:rPr>
              <a:t>diversity overall. </a:t>
            </a:r>
          </a:p>
          <a:p>
            <a:endParaRPr lang="en-US" sz="2000" b="0" i="0" u="none" strike="noStrike" baseline="0" dirty="0">
              <a:solidFill>
                <a:srgbClr val="221E1F"/>
              </a:solidFill>
              <a:latin typeface="Calibri Light" panose="020F0302020204030204" pitchFamily="34" charset="0"/>
              <a:cs typeface="Calibri Light" panose="020F0302020204030204" pitchFamily="34" charset="0"/>
            </a:endParaRPr>
          </a:p>
          <a:p>
            <a:endParaRPr lang="en-US" sz="3600" dirty="0"/>
          </a:p>
        </p:txBody>
      </p:sp>
      <p:pic>
        <p:nvPicPr>
          <p:cNvPr id="6" name="Picture 5" descr="A person holding a small animal&#10;&#10;Description automatically generated with medium confidence">
            <a:extLst>
              <a:ext uri="{FF2B5EF4-FFF2-40B4-BE49-F238E27FC236}">
                <a16:creationId xmlns:a16="http://schemas.microsoft.com/office/drawing/2014/main" id="{98CB97F6-0F03-4672-8171-A27408D77B60}"/>
              </a:ext>
            </a:extLst>
          </p:cNvPr>
          <p:cNvPicPr>
            <a:picLocks noChangeAspect="1"/>
          </p:cNvPicPr>
          <p:nvPr/>
        </p:nvPicPr>
        <p:blipFill rotWithShape="1">
          <a:blip r:embed="rId3">
            <a:extLst>
              <a:ext uri="{28A0092B-C50C-407E-A947-70E740481C1C}">
                <a14:useLocalDpi xmlns:a14="http://schemas.microsoft.com/office/drawing/2010/main" val="0"/>
              </a:ext>
            </a:extLst>
          </a:blip>
          <a:srcRect l="13739" t="6123" r="11130"/>
          <a:stretch/>
        </p:blipFill>
        <p:spPr>
          <a:xfrm>
            <a:off x="7949380" y="-31341"/>
            <a:ext cx="4010695" cy="3765142"/>
          </a:xfrm>
          <a:prstGeom prst="rect">
            <a:avLst/>
          </a:prstGeom>
        </p:spPr>
      </p:pic>
      <p:pic>
        <p:nvPicPr>
          <p:cNvPr id="10" name="Picture 9" descr="A bird perched on a branch&#10;&#10;Description automatically generated with medium confidence">
            <a:extLst>
              <a:ext uri="{FF2B5EF4-FFF2-40B4-BE49-F238E27FC236}">
                <a16:creationId xmlns:a16="http://schemas.microsoft.com/office/drawing/2014/main" id="{D534C9A2-049E-490B-8C72-CB8C55B1BD81}"/>
              </a:ext>
            </a:extLst>
          </p:cNvPr>
          <p:cNvPicPr>
            <a:picLocks noChangeAspect="1"/>
          </p:cNvPicPr>
          <p:nvPr/>
        </p:nvPicPr>
        <p:blipFill rotWithShape="1">
          <a:blip r:embed="rId4">
            <a:extLst>
              <a:ext uri="{28A0092B-C50C-407E-A947-70E740481C1C}">
                <a14:useLocalDpi xmlns:a14="http://schemas.microsoft.com/office/drawing/2010/main" val="0"/>
              </a:ext>
            </a:extLst>
          </a:blip>
          <a:srcRect l="12170"/>
          <a:stretch/>
        </p:blipFill>
        <p:spPr>
          <a:xfrm>
            <a:off x="7949379" y="3426542"/>
            <a:ext cx="4015611" cy="3429000"/>
          </a:xfrm>
          <a:prstGeom prst="rect">
            <a:avLst/>
          </a:prstGeom>
        </p:spPr>
      </p:pic>
      <p:sp>
        <p:nvSpPr>
          <p:cNvPr id="3" name="Title 1">
            <a:extLst>
              <a:ext uri="{FF2B5EF4-FFF2-40B4-BE49-F238E27FC236}">
                <a16:creationId xmlns:a16="http://schemas.microsoft.com/office/drawing/2014/main" id="{64A1FAD2-4104-A445-88AE-7AA977F7A479}"/>
              </a:ext>
            </a:extLst>
          </p:cNvPr>
          <p:cNvSpPr>
            <a:spLocks noGrp="1"/>
          </p:cNvSpPr>
          <p:nvPr>
            <p:ph type="title"/>
          </p:nvPr>
        </p:nvSpPr>
        <p:spPr>
          <a:xfrm>
            <a:off x="227010" y="304800"/>
            <a:ext cx="7334864" cy="1600199"/>
          </a:xfrm>
        </p:spPr>
        <p:txBody>
          <a:bodyPr/>
          <a:lstStyle/>
          <a:p>
            <a:r>
              <a:rPr lang="en-US" sz="4300" dirty="0">
                <a:solidFill>
                  <a:srgbClr val="221E1F"/>
                </a:solidFill>
                <a:latin typeface="Calibri Light" panose="020F0302020204030204" pitchFamily="34" charset="0"/>
                <a:cs typeface="Calibri Light" panose="020F0302020204030204" pitchFamily="34" charset="0"/>
              </a:rPr>
              <a:t>Conservation funding impacted by how species defined</a:t>
            </a:r>
            <a:endParaRPr lang="en-US" sz="4300" dirty="0"/>
          </a:p>
        </p:txBody>
      </p:sp>
    </p:spTree>
    <p:extLst>
      <p:ext uri="{BB962C8B-B14F-4D97-AF65-F5344CB8AC3E}">
        <p14:creationId xmlns:p14="http://schemas.microsoft.com/office/powerpoint/2010/main" val="11429424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2D2DDF-967B-4659-8C01-11D58EED422C}"/>
              </a:ext>
            </a:extLst>
          </p:cNvPr>
          <p:cNvSpPr>
            <a:spLocks noGrp="1"/>
          </p:cNvSpPr>
          <p:nvPr>
            <p:ph idx="1"/>
          </p:nvPr>
        </p:nvSpPr>
        <p:spPr>
          <a:xfrm>
            <a:off x="130157" y="753836"/>
            <a:ext cx="6476999" cy="5257800"/>
          </a:xfrm>
        </p:spPr>
        <p:txBody>
          <a:bodyPr/>
          <a:lstStyle/>
          <a:p>
            <a:r>
              <a:rPr lang="en-US" sz="2700" dirty="0">
                <a:latin typeface="+mj-lt"/>
              </a:rPr>
              <a:t>Hunting is used in some parts of the world to generate conservation funds</a:t>
            </a:r>
          </a:p>
          <a:p>
            <a:r>
              <a:rPr lang="en-US" sz="2700" dirty="0">
                <a:latin typeface="+mj-lt"/>
              </a:rPr>
              <a:t>Safari hunters currently achieve the ‘spiral horned grand slam’ by killing nine types of antelope.</a:t>
            </a:r>
          </a:p>
          <a:p>
            <a:r>
              <a:rPr lang="en-US" sz="2700" dirty="0">
                <a:latin typeface="+mj-lt"/>
              </a:rPr>
              <a:t>Recent developments in phylogenetics suggest there may be up to 25 kinds of antelope.</a:t>
            </a:r>
          </a:p>
          <a:p>
            <a:r>
              <a:rPr lang="en-US" sz="2700" dirty="0">
                <a:latin typeface="+mj-lt"/>
              </a:rPr>
              <a:t>Differences in DNA and in their appearance suggest different evolutionary histories and hence different species</a:t>
            </a:r>
          </a:p>
          <a:p>
            <a:r>
              <a:rPr lang="en-US" sz="2700" dirty="0">
                <a:latin typeface="+mj-lt"/>
              </a:rPr>
              <a:t>Hunters could chose to target more than nine. </a:t>
            </a:r>
          </a:p>
          <a:p>
            <a:pPr marL="0" indent="0">
              <a:buNone/>
            </a:pPr>
            <a:endParaRPr lang="en-US" sz="3000" dirty="0"/>
          </a:p>
          <a:p>
            <a:endParaRPr lang="en-US" dirty="0"/>
          </a:p>
        </p:txBody>
      </p:sp>
      <p:pic>
        <p:nvPicPr>
          <p:cNvPr id="4" name="Picture 3" descr="A group of people riding an elephant&#10;&#10;Description automatically generated with low confidence">
            <a:extLst>
              <a:ext uri="{FF2B5EF4-FFF2-40B4-BE49-F238E27FC236}">
                <a16:creationId xmlns:a16="http://schemas.microsoft.com/office/drawing/2014/main" id="{4986ACEC-320A-42B1-86DC-8F21CD5C18A6}"/>
              </a:ext>
            </a:extLst>
          </p:cNvPr>
          <p:cNvPicPr>
            <a:picLocks noChangeAspect="1"/>
          </p:cNvPicPr>
          <p:nvPr/>
        </p:nvPicPr>
        <p:blipFill rotWithShape="1">
          <a:blip r:embed="rId3">
            <a:extLst>
              <a:ext uri="{28A0092B-C50C-407E-A947-70E740481C1C}">
                <a14:useLocalDpi xmlns:a14="http://schemas.microsoft.com/office/drawing/2010/main" val="0"/>
              </a:ext>
            </a:extLst>
          </a:blip>
          <a:srcRect l="9782" r="11958"/>
          <a:stretch/>
        </p:blipFill>
        <p:spPr>
          <a:xfrm>
            <a:off x="6705597" y="857250"/>
            <a:ext cx="5367132" cy="5143500"/>
          </a:xfrm>
          <a:prstGeom prst="rect">
            <a:avLst/>
          </a:prstGeom>
          <a:ln w="34925">
            <a:noFill/>
          </a:ln>
        </p:spPr>
      </p:pic>
    </p:spTree>
    <p:extLst>
      <p:ext uri="{BB962C8B-B14F-4D97-AF65-F5344CB8AC3E}">
        <p14:creationId xmlns:p14="http://schemas.microsoft.com/office/powerpoint/2010/main" val="32650096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B3E4379-9A06-BD13-9AC5-14E9CF55025D}"/>
              </a:ext>
            </a:extLst>
          </p:cNvPr>
          <p:cNvSpPr>
            <a:spLocks noGrp="1"/>
          </p:cNvSpPr>
          <p:nvPr>
            <p:ph idx="1"/>
          </p:nvPr>
        </p:nvSpPr>
        <p:spPr>
          <a:xfrm>
            <a:off x="533400" y="381000"/>
            <a:ext cx="6629400" cy="4525963"/>
          </a:xfrm>
        </p:spPr>
        <p:txBody>
          <a:bodyPr/>
          <a:lstStyle/>
          <a:p>
            <a:r>
              <a:rPr lang="en-US" sz="2800" dirty="0"/>
              <a:t>Debates over species or subspecies status can become the basis of lawsuits and delays in implementing conservation or development</a:t>
            </a:r>
          </a:p>
          <a:p>
            <a:r>
              <a:rPr lang="en-US" sz="2800" dirty="0"/>
              <a:t>The endangered snail darter was the basis of a 1978 Supreme Court case to decide its fate and the fate of the construction of a new federal dam in Tennessee. </a:t>
            </a:r>
          </a:p>
          <a:p>
            <a:r>
              <a:rPr lang="en-US" sz="2800" dirty="0"/>
              <a:t>The snail darter won, then lost the case and the Tellico dam was built.</a:t>
            </a:r>
          </a:p>
          <a:p>
            <a:r>
              <a:rPr lang="en-US" sz="2800" dirty="0"/>
              <a:t>Populations of the snail darter were relocated to other adjacent rivers before construction</a:t>
            </a:r>
          </a:p>
        </p:txBody>
      </p:sp>
      <p:pic>
        <p:nvPicPr>
          <p:cNvPr id="7" name="Content Placeholder 4" descr="A person holding a fish in their hands&#10;&#10;AI-generated content may be incorrect.">
            <a:extLst>
              <a:ext uri="{FF2B5EF4-FFF2-40B4-BE49-F238E27FC236}">
                <a16:creationId xmlns:a16="http://schemas.microsoft.com/office/drawing/2014/main" id="{8327FED9-64EC-FC6B-660A-C5466A3344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315200" y="-228600"/>
            <a:ext cx="4611997" cy="7054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52885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621D56-A696-8742-AF30-D9969F2752DF}"/>
              </a:ext>
            </a:extLst>
          </p:cNvPr>
          <p:cNvSpPr>
            <a:spLocks noGrp="1"/>
          </p:cNvSpPr>
          <p:nvPr>
            <p:ph idx="1"/>
          </p:nvPr>
        </p:nvSpPr>
        <p:spPr>
          <a:xfrm>
            <a:off x="609600" y="533400"/>
            <a:ext cx="7010400" cy="5592763"/>
          </a:xfrm>
        </p:spPr>
        <p:txBody>
          <a:bodyPr/>
          <a:lstStyle/>
          <a:p>
            <a:r>
              <a:rPr lang="en-US" sz="2800" dirty="0"/>
              <a:t>The snail darter recovered and was taken off the endangered species list in 2022 </a:t>
            </a:r>
          </a:p>
          <a:p>
            <a:r>
              <a:rPr lang="en-US" sz="2800" dirty="0"/>
              <a:t>In 2025 it was determined that the snail darter, </a:t>
            </a:r>
            <a:r>
              <a:rPr lang="en-US" sz="2800" i="1" dirty="0"/>
              <a:t>Percina tanasi</a:t>
            </a:r>
            <a:r>
              <a:rPr lang="en-US" sz="2800" dirty="0"/>
              <a:t>, is neither a distinct species nor a subspecies.</a:t>
            </a:r>
          </a:p>
          <a:p>
            <a:r>
              <a:rPr lang="en-US" sz="2800" dirty="0"/>
              <a:t>Rather, it is an eastern population of </a:t>
            </a:r>
            <a:r>
              <a:rPr lang="en-US" sz="2800" i="1" dirty="0"/>
              <a:t>Percina uranidea</a:t>
            </a:r>
            <a:r>
              <a:rPr lang="en-US" sz="2800" dirty="0"/>
              <a:t>, known also as the stargazing darter, which has not ever been considered endangered.</a:t>
            </a:r>
          </a:p>
          <a:p>
            <a:r>
              <a:rPr lang="en-US" sz="2800" dirty="0"/>
              <a:t>These kinds of debates can lead to charges of scientists and conservationists ‘making up species’</a:t>
            </a:r>
          </a:p>
          <a:p>
            <a:endParaRPr lang="en-US" dirty="0"/>
          </a:p>
        </p:txBody>
      </p:sp>
      <p:pic>
        <p:nvPicPr>
          <p:cNvPr id="5" name="Picture 4">
            <a:extLst>
              <a:ext uri="{FF2B5EF4-FFF2-40B4-BE49-F238E27FC236}">
                <a16:creationId xmlns:a16="http://schemas.microsoft.com/office/drawing/2014/main" id="{D86C54A0-2956-1C5B-21FB-C8208BB705F9}"/>
              </a:ext>
            </a:extLst>
          </p:cNvPr>
          <p:cNvPicPr>
            <a:picLocks noChangeAspect="1"/>
          </p:cNvPicPr>
          <p:nvPr/>
        </p:nvPicPr>
        <p:blipFill>
          <a:blip r:embed="rId3"/>
          <a:stretch>
            <a:fillRect/>
          </a:stretch>
        </p:blipFill>
        <p:spPr>
          <a:xfrm>
            <a:off x="7816859" y="533400"/>
            <a:ext cx="3782474" cy="5592762"/>
          </a:xfrm>
          <a:prstGeom prst="rect">
            <a:avLst/>
          </a:prstGeom>
        </p:spPr>
      </p:pic>
    </p:spTree>
    <p:extLst>
      <p:ext uri="{BB962C8B-B14F-4D97-AF65-F5344CB8AC3E}">
        <p14:creationId xmlns:p14="http://schemas.microsoft.com/office/powerpoint/2010/main" val="37544126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850B4-E25C-AA7A-A40B-DA8833FABFEE}"/>
            </a:ext>
          </a:extLst>
        </p:cNvPr>
        <p:cNvGrpSpPr/>
        <p:nvPr/>
      </p:nvGrpSpPr>
      <p:grpSpPr>
        <a:xfrm>
          <a:off x="0" y="0"/>
          <a:ext cx="0" cy="0"/>
          <a:chOff x="0" y="0"/>
          <a:chExt cx="0" cy="0"/>
        </a:xfrm>
      </p:grpSpPr>
      <p:pic>
        <p:nvPicPr>
          <p:cNvPr id="82946" name="Picture 1" descr="C:\Users\JAS\Desktop\F4.large.jpg">
            <a:extLst>
              <a:ext uri="{FF2B5EF4-FFF2-40B4-BE49-F238E27FC236}">
                <a16:creationId xmlns:a16="http://schemas.microsoft.com/office/drawing/2014/main" id="{7C6692FB-7FC2-E889-1E6A-1A6CB7EC3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447800"/>
            <a:ext cx="8885238"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itle 1">
            <a:extLst>
              <a:ext uri="{FF2B5EF4-FFF2-40B4-BE49-F238E27FC236}">
                <a16:creationId xmlns:a16="http://schemas.microsoft.com/office/drawing/2014/main" id="{5802C33F-C3CF-CEFA-E9C0-C41D7DA94856}"/>
              </a:ext>
            </a:extLst>
          </p:cNvPr>
          <p:cNvSpPr>
            <a:spLocks noGrp="1" noChangeArrowheads="1"/>
          </p:cNvSpPr>
          <p:nvPr>
            <p:ph type="title"/>
          </p:nvPr>
        </p:nvSpPr>
        <p:spPr>
          <a:xfrm>
            <a:off x="2144713" y="152400"/>
            <a:ext cx="8229600" cy="1143000"/>
          </a:xfrm>
        </p:spPr>
        <p:txBody>
          <a:bodyPr/>
          <a:lstStyle/>
          <a:p>
            <a:pPr eaLnBrk="1" hangingPunct="1"/>
            <a:r>
              <a:rPr lang="en-US" altLang="en-US" dirty="0">
                <a:latin typeface="Calibri Light" panose="020F0302020204030204" pitchFamily="34" charset="0"/>
                <a:cs typeface="Calibri Light" panose="020F0302020204030204" pitchFamily="34" charset="0"/>
              </a:rPr>
              <a:t>Functional diversity </a:t>
            </a:r>
          </a:p>
        </p:txBody>
      </p:sp>
    </p:spTree>
    <p:extLst>
      <p:ext uri="{BB962C8B-B14F-4D97-AF65-F5344CB8AC3E}">
        <p14:creationId xmlns:p14="http://schemas.microsoft.com/office/powerpoint/2010/main" val="33674966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B7BC1-B051-CA46-3B98-BBD8E4E78A8A}"/>
            </a:ext>
          </a:extLst>
        </p:cNvPr>
        <p:cNvGrpSpPr/>
        <p:nvPr/>
      </p:nvGrpSpPr>
      <p:grpSpPr>
        <a:xfrm>
          <a:off x="0" y="0"/>
          <a:ext cx="0" cy="0"/>
          <a:chOff x="0" y="0"/>
          <a:chExt cx="0" cy="0"/>
        </a:xfrm>
      </p:grpSpPr>
      <p:sp>
        <p:nvSpPr>
          <p:cNvPr id="84994" name="Title 1">
            <a:extLst>
              <a:ext uri="{FF2B5EF4-FFF2-40B4-BE49-F238E27FC236}">
                <a16:creationId xmlns:a16="http://schemas.microsoft.com/office/drawing/2014/main" id="{8E2D0F2B-DE77-9FC5-28BD-3DF6AA2A83DE}"/>
              </a:ext>
            </a:extLst>
          </p:cNvPr>
          <p:cNvSpPr>
            <a:spLocks noGrp="1" noChangeArrowheads="1"/>
          </p:cNvSpPr>
          <p:nvPr>
            <p:ph type="title"/>
          </p:nvPr>
        </p:nvSpPr>
        <p:spPr>
          <a:xfrm>
            <a:off x="-725488" y="274638"/>
            <a:ext cx="13071476" cy="1143000"/>
          </a:xfrm>
        </p:spPr>
        <p:txBody>
          <a:bodyPr/>
          <a:lstStyle/>
          <a:p>
            <a:pPr eaLnBrk="1" hangingPunct="1"/>
            <a:r>
              <a:rPr lang="en-US" altLang="en-US" dirty="0">
                <a:latin typeface="Calibri Light" panose="020F0302020204030204" pitchFamily="34" charset="0"/>
                <a:cs typeface="Calibri Light" panose="020F0302020204030204" pitchFamily="34" charset="0"/>
              </a:rPr>
              <a:t>Interaction diversity</a:t>
            </a:r>
          </a:p>
        </p:txBody>
      </p:sp>
      <p:sp>
        <p:nvSpPr>
          <p:cNvPr id="84995" name="Content Placeholder 2">
            <a:extLst>
              <a:ext uri="{FF2B5EF4-FFF2-40B4-BE49-F238E27FC236}">
                <a16:creationId xmlns:a16="http://schemas.microsoft.com/office/drawing/2014/main" id="{D37BD60D-4235-4317-7859-53B7C99CFF51}"/>
              </a:ext>
            </a:extLst>
          </p:cNvPr>
          <p:cNvSpPr>
            <a:spLocks noGrp="1" noChangeArrowheads="1"/>
          </p:cNvSpPr>
          <p:nvPr>
            <p:ph idx="1"/>
          </p:nvPr>
        </p:nvSpPr>
        <p:spPr>
          <a:xfrm>
            <a:off x="685800" y="1600200"/>
            <a:ext cx="10439400" cy="4525963"/>
          </a:xfrm>
        </p:spPr>
        <p:txBody>
          <a:bodyPr/>
          <a:lstStyle/>
          <a:p>
            <a:pPr eaLnBrk="1" hangingPunct="1"/>
            <a:r>
              <a:rPr lang="en-US" altLang="en-US" dirty="0">
                <a:latin typeface="Calibri Light" panose="020F0302020204030204" pitchFamily="34" charset="0"/>
                <a:cs typeface="Calibri Light" panose="020F0302020204030204" pitchFamily="34" charset="0"/>
              </a:rPr>
              <a:t>Measure of the number and kinds of biotic interactions. The two plots below differ in the number of predatory interactions among trophic levels. </a:t>
            </a:r>
          </a:p>
        </p:txBody>
      </p:sp>
      <p:pic>
        <p:nvPicPr>
          <p:cNvPr id="84996" name="Picture 3">
            <a:extLst>
              <a:ext uri="{FF2B5EF4-FFF2-40B4-BE49-F238E27FC236}">
                <a16:creationId xmlns:a16="http://schemas.microsoft.com/office/drawing/2014/main" id="{48F3D5DD-E994-FBB6-5228-2D62191F06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0288" y="3429000"/>
            <a:ext cx="9872662" cy="29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1891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shape&#10;&#10;Description automatically generated">
            <a:extLst>
              <a:ext uri="{FF2B5EF4-FFF2-40B4-BE49-F238E27FC236}">
                <a16:creationId xmlns:a16="http://schemas.microsoft.com/office/drawing/2014/main" id="{665728F3-AC17-25FB-E936-6E63CEF5E0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01" y="-25400"/>
            <a:ext cx="12240215" cy="6883400"/>
          </a:xfrm>
        </p:spPr>
      </p:pic>
    </p:spTree>
    <p:extLst>
      <p:ext uri="{BB962C8B-B14F-4D97-AF65-F5344CB8AC3E}">
        <p14:creationId xmlns:p14="http://schemas.microsoft.com/office/powerpoint/2010/main" val="16414704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AFE52-664F-C91B-9525-D78926402284}"/>
            </a:ext>
          </a:extLst>
        </p:cNvPr>
        <p:cNvGrpSpPr/>
        <p:nvPr/>
      </p:nvGrpSpPr>
      <p:grpSpPr>
        <a:xfrm>
          <a:off x="0" y="0"/>
          <a:ext cx="0" cy="0"/>
          <a:chOff x="0" y="0"/>
          <a:chExt cx="0" cy="0"/>
        </a:xfrm>
      </p:grpSpPr>
      <p:sp>
        <p:nvSpPr>
          <p:cNvPr id="92162" name="Title 1">
            <a:extLst>
              <a:ext uri="{FF2B5EF4-FFF2-40B4-BE49-F238E27FC236}">
                <a16:creationId xmlns:a16="http://schemas.microsoft.com/office/drawing/2014/main" id="{DC4303D7-130E-7157-CDA6-1DF540563CFA}"/>
              </a:ext>
            </a:extLst>
          </p:cNvPr>
          <p:cNvSpPr>
            <a:spLocks noGrp="1" noChangeArrowheads="1"/>
          </p:cNvSpPr>
          <p:nvPr>
            <p:ph type="title"/>
          </p:nvPr>
        </p:nvSpPr>
        <p:spPr/>
        <p:txBody>
          <a:bodyPr/>
          <a:lstStyle/>
          <a:p>
            <a:pPr eaLnBrk="1" hangingPunct="1"/>
            <a:r>
              <a:rPr lang="en-US" altLang="en-US" dirty="0">
                <a:latin typeface="Calibri Light" panose="020F0302020204030204" pitchFamily="34" charset="0"/>
                <a:cs typeface="Calibri Light" panose="020F0302020204030204" pitchFamily="34" charset="0"/>
              </a:rPr>
              <a:t>Landscape diversity</a:t>
            </a:r>
          </a:p>
        </p:txBody>
      </p:sp>
      <p:sp>
        <p:nvSpPr>
          <p:cNvPr id="92163" name="Content Placeholder 2">
            <a:extLst>
              <a:ext uri="{FF2B5EF4-FFF2-40B4-BE49-F238E27FC236}">
                <a16:creationId xmlns:a16="http://schemas.microsoft.com/office/drawing/2014/main" id="{AF247CFD-C376-E488-370A-B3811D52EE8C}"/>
              </a:ext>
            </a:extLst>
          </p:cNvPr>
          <p:cNvSpPr>
            <a:spLocks noGrp="1" noChangeArrowheads="1"/>
          </p:cNvSpPr>
          <p:nvPr>
            <p:ph idx="1"/>
          </p:nvPr>
        </p:nvSpPr>
        <p:spPr>
          <a:xfrm>
            <a:off x="792163" y="1417638"/>
            <a:ext cx="10972800" cy="4525962"/>
          </a:xfrm>
        </p:spPr>
        <p:txBody>
          <a:bodyPr/>
          <a:lstStyle/>
          <a:p>
            <a:pPr eaLnBrk="1" hangingPunct="1"/>
            <a:r>
              <a:rPr lang="en-US" altLang="en-US" dirty="0">
                <a:latin typeface="Calibri Light" panose="020F0302020204030204" pitchFamily="34" charset="0"/>
                <a:cs typeface="Calibri Light" panose="020F0302020204030204" pitchFamily="34" charset="0"/>
              </a:rPr>
              <a:t>Number and size of different habitat patch types within a landscape</a:t>
            </a:r>
          </a:p>
        </p:txBody>
      </p:sp>
      <p:pic>
        <p:nvPicPr>
          <p:cNvPr id="92164" name="Picture 4" descr="http://ecotope.org/about/about_images/zhangqing_patches.jpg">
            <a:extLst>
              <a:ext uri="{FF2B5EF4-FFF2-40B4-BE49-F238E27FC236}">
                <a16:creationId xmlns:a16="http://schemas.microsoft.com/office/drawing/2014/main" id="{C0B98636-5ACC-50EE-C57F-17CEBEE27F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635250"/>
            <a:ext cx="4371975" cy="394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6" descr="http://ecotope.org/about/about_images/dianbai_landscape_2003-1.jpg">
            <a:extLst>
              <a:ext uri="{FF2B5EF4-FFF2-40B4-BE49-F238E27FC236}">
                <a16:creationId xmlns:a16="http://schemas.microsoft.com/office/drawing/2014/main" id="{15C246A4-A6A8-FB90-5481-4B9F49E1E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4875" y="2538413"/>
            <a:ext cx="5386388"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81296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987DDC-4E8D-4EF2-974D-B09C4671E450}"/>
              </a:ext>
            </a:extLst>
          </p:cNvPr>
          <p:cNvSpPr>
            <a:spLocks noGrp="1"/>
          </p:cNvSpPr>
          <p:nvPr>
            <p:ph idx="1"/>
          </p:nvPr>
        </p:nvSpPr>
        <p:spPr>
          <a:xfrm>
            <a:off x="381000" y="1981200"/>
            <a:ext cx="6934200" cy="4773856"/>
          </a:xfrm>
        </p:spPr>
        <p:txBody>
          <a:bodyPr/>
          <a:lstStyle/>
          <a:p>
            <a:r>
              <a:rPr lang="en-US" sz="2800" dirty="0"/>
              <a:t>The majority of species on Earth has not yet been described – the world is immense, with fine grain</a:t>
            </a:r>
          </a:p>
          <a:p>
            <a:r>
              <a:rPr lang="en-US" sz="2800" dirty="0"/>
              <a:t>We cannot protect </a:t>
            </a:r>
            <a:r>
              <a:rPr lang="en-US" sz="2800" b="1" dirty="0"/>
              <a:t>species </a:t>
            </a:r>
            <a:r>
              <a:rPr lang="en-US" sz="2800" dirty="0"/>
              <a:t>we are not aware of, and we cannot define policies if we do not know have details about the </a:t>
            </a:r>
            <a:r>
              <a:rPr lang="en-US" sz="2800" b="1" dirty="0"/>
              <a:t>species</a:t>
            </a:r>
            <a:r>
              <a:rPr lang="en-US" sz="2800" dirty="0"/>
              <a:t> itself</a:t>
            </a:r>
          </a:p>
          <a:p>
            <a:r>
              <a:rPr lang="en-US" sz="2800" dirty="0"/>
              <a:t>Many of the species known today exist only as a written description and/or a specimen in a museum</a:t>
            </a:r>
          </a:p>
          <a:p>
            <a:endParaRPr lang="en-US" dirty="0"/>
          </a:p>
        </p:txBody>
      </p:sp>
      <p:sp>
        <p:nvSpPr>
          <p:cNvPr id="4" name="Title 1">
            <a:extLst>
              <a:ext uri="{FF2B5EF4-FFF2-40B4-BE49-F238E27FC236}">
                <a16:creationId xmlns:a16="http://schemas.microsoft.com/office/drawing/2014/main" id="{3BE5D238-21C0-40EC-9D0B-187B171BE9A9}"/>
              </a:ext>
            </a:extLst>
          </p:cNvPr>
          <p:cNvSpPr>
            <a:spLocks noGrp="1"/>
          </p:cNvSpPr>
          <p:nvPr>
            <p:ph type="title"/>
          </p:nvPr>
        </p:nvSpPr>
        <p:spPr>
          <a:xfrm>
            <a:off x="152400" y="381000"/>
            <a:ext cx="7467600" cy="1143000"/>
          </a:xfrm>
        </p:spPr>
        <p:txBody>
          <a:bodyPr/>
          <a:lstStyle/>
          <a:p>
            <a:r>
              <a:rPr lang="en-US" altLang="en-US" dirty="0"/>
              <a:t>How do you identify and measure biodiversity?</a:t>
            </a:r>
            <a:endParaRPr lang="en-US" dirty="0"/>
          </a:p>
        </p:txBody>
      </p:sp>
      <p:pic>
        <p:nvPicPr>
          <p:cNvPr id="3" name="Content Placeholder 3">
            <a:extLst>
              <a:ext uri="{FF2B5EF4-FFF2-40B4-BE49-F238E27FC236}">
                <a16:creationId xmlns:a16="http://schemas.microsoft.com/office/drawing/2014/main" id="{79B1E889-E259-A5A7-E2C1-3B33DB439E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21077"/>
            <a:ext cx="5117629"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BC4E3F87-CD44-B012-B318-D80902088B49}"/>
              </a:ext>
            </a:extLst>
          </p:cNvPr>
          <p:cNvSpPr>
            <a:spLocks noGrp="1" noChangeArrowheads="1"/>
          </p:cNvSpPr>
          <p:nvPr>
            <p:ph type="title"/>
          </p:nvPr>
        </p:nvSpPr>
        <p:spPr/>
        <p:txBody>
          <a:bodyPr/>
          <a:lstStyle/>
          <a:p>
            <a:pPr eaLnBrk="1" hangingPunct="1"/>
            <a:r>
              <a:rPr lang="en-US" altLang="en-US" dirty="0">
                <a:latin typeface="Calibri Light" panose="020F0302020204030204" pitchFamily="34" charset="0"/>
                <a:cs typeface="Calibri Light" panose="020F0302020204030204" pitchFamily="34" charset="0"/>
              </a:rPr>
              <a:t>The challenges of counting</a:t>
            </a:r>
          </a:p>
        </p:txBody>
      </p:sp>
      <p:sp>
        <p:nvSpPr>
          <p:cNvPr id="15363" name="Rectangle 3">
            <a:extLst>
              <a:ext uri="{FF2B5EF4-FFF2-40B4-BE49-F238E27FC236}">
                <a16:creationId xmlns:a16="http://schemas.microsoft.com/office/drawing/2014/main" id="{BA280AE8-3F6A-6F71-C23F-94BE856F935F}"/>
              </a:ext>
            </a:extLst>
          </p:cNvPr>
          <p:cNvSpPr>
            <a:spLocks noGrp="1" noChangeArrowheads="1"/>
          </p:cNvSpPr>
          <p:nvPr>
            <p:ph type="body" idx="1"/>
          </p:nvPr>
        </p:nvSpPr>
        <p:spPr>
          <a:xfrm>
            <a:off x="914400" y="1600200"/>
            <a:ext cx="10820400" cy="4525963"/>
          </a:xfrm>
        </p:spPr>
        <p:txBody>
          <a:bodyPr/>
          <a:lstStyle/>
          <a:p>
            <a:pPr eaLnBrk="1" hangingPunct="1">
              <a:defRPr/>
            </a:pPr>
            <a:r>
              <a:rPr lang="en-US" altLang="en-US" sz="2400" dirty="0">
                <a:latin typeface="+mj-lt"/>
                <a:cs typeface="Calibri Light" panose="020F0302020204030204" pitchFamily="34" charset="0"/>
              </a:rPr>
              <a:t>Species extinctions have increased because of humans</a:t>
            </a:r>
          </a:p>
          <a:p>
            <a:pPr eaLnBrk="1" hangingPunct="1">
              <a:defRPr/>
            </a:pPr>
            <a:r>
              <a:rPr lang="en-US" altLang="en-US" sz="2400" dirty="0">
                <a:latin typeface="+mj-lt"/>
                <a:cs typeface="Calibri Light" panose="020F0302020204030204" pitchFamily="34" charset="0"/>
              </a:rPr>
              <a:t>Taxonomic biases toward encountering and identifying certain organisms</a:t>
            </a:r>
          </a:p>
          <a:p>
            <a:pPr eaLnBrk="1" hangingPunct="1">
              <a:defRPr/>
            </a:pPr>
            <a:r>
              <a:rPr lang="en-US" altLang="en-US" sz="2400" dirty="0">
                <a:latin typeface="+mj-lt"/>
                <a:cs typeface="Calibri Light" panose="020F0302020204030204" pitchFamily="34" charset="0"/>
              </a:rPr>
              <a:t>Taxonomic skills are necessary to find and identify new species</a:t>
            </a:r>
          </a:p>
          <a:p>
            <a:pPr eaLnBrk="1" hangingPunct="1">
              <a:defRPr/>
            </a:pPr>
            <a:r>
              <a:rPr lang="en-US" altLang="en-US" sz="2400" dirty="0">
                <a:latin typeface="+mj-lt"/>
                <a:cs typeface="Calibri Light" panose="020F0302020204030204" pitchFamily="34" charset="0"/>
              </a:rPr>
              <a:t>New species are routinely discovered (in their habitats and in museums)</a:t>
            </a:r>
          </a:p>
          <a:p>
            <a:pPr eaLnBrk="1" hangingPunct="1">
              <a:defRPr/>
            </a:pPr>
            <a:r>
              <a:rPr lang="en-US" altLang="en-US" sz="2400" dirty="0">
                <a:latin typeface="+mj-lt"/>
                <a:cs typeface="Calibri Light" panose="020F0302020204030204" pitchFamily="34" charset="0"/>
              </a:rPr>
              <a:t>Speciation is occurring in some taxa</a:t>
            </a:r>
          </a:p>
          <a:p>
            <a:pPr eaLnBrk="1" hangingPunct="1">
              <a:defRPr/>
            </a:pPr>
            <a:r>
              <a:rPr lang="en-US" altLang="en-US" sz="2400" dirty="0">
                <a:latin typeface="+mj-lt"/>
                <a:cs typeface="Calibri Light" panose="020F0302020204030204" pitchFamily="34" charset="0"/>
              </a:rPr>
              <a:t>Extinctions need to be verified</a:t>
            </a:r>
          </a:p>
          <a:p>
            <a:pPr eaLnBrk="1" hangingPunct="1">
              <a:defRPr/>
            </a:pPr>
            <a:r>
              <a:rPr lang="en-US" altLang="en-US" sz="2400" dirty="0">
                <a:latin typeface="+mj-lt"/>
                <a:cs typeface="Calibri Light" panose="020F0302020204030204" pitchFamily="34" charset="0"/>
              </a:rPr>
              <a:t>Extinction debt </a:t>
            </a:r>
          </a:p>
          <a:p>
            <a:pPr eaLnBrk="1" hangingPunct="1">
              <a:defRPr/>
            </a:pPr>
            <a:r>
              <a:rPr lang="en-US" altLang="en-US" sz="2400" dirty="0">
                <a:latin typeface="+mj-lt"/>
                <a:cs typeface="Calibri Light" panose="020F0302020204030204" pitchFamily="34" charset="0"/>
              </a:rPr>
              <a:t>Ongoing conservation efforts, some that have been highly successful, while others are still pending</a:t>
            </a:r>
          </a:p>
          <a:p>
            <a:pPr eaLnBrk="1" hangingPunct="1">
              <a:defRPr/>
            </a:pPr>
            <a:r>
              <a:rPr lang="en-US" altLang="en-US" sz="2400" dirty="0">
                <a:latin typeface="+mj-lt"/>
                <a:cs typeface="Calibri Light" panose="020F0302020204030204" pitchFamily="34" charset="0"/>
              </a:rPr>
              <a:t>Scale and sampling effects complicate the derivation of trends</a:t>
            </a:r>
          </a:p>
          <a:p>
            <a:pPr eaLnBrk="1" hangingPunct="1">
              <a:defRPr/>
            </a:pPr>
            <a:endParaRPr lang="en-US" altLang="en-US" sz="2800" dirty="0">
              <a:latin typeface="Calibri Light" panose="020F0302020204030204" pitchFamily="34" charset="0"/>
              <a:cs typeface="Calibri Light" panose="020F0302020204030204" pitchFamily="34" charset="0"/>
            </a:endParaRPr>
          </a:p>
          <a:p>
            <a:pPr marL="0" indent="0" eaLnBrk="1" hangingPunct="1">
              <a:buFontTx/>
              <a:buNone/>
              <a:defRPr/>
            </a:pPr>
            <a:endParaRPr lang="en-US" altLang="en-US" sz="2800" dirty="0">
              <a:latin typeface="Calibri Light" panose="020F0302020204030204" pitchFamily="34" charset="0"/>
              <a:cs typeface="Calibri Light" panose="020F030202020403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432108-8EFA-F228-C056-D2025C1D1276}"/>
              </a:ext>
            </a:extLst>
          </p:cNvPr>
          <p:cNvSpPr>
            <a:spLocks noGrp="1"/>
          </p:cNvSpPr>
          <p:nvPr>
            <p:ph idx="1"/>
          </p:nvPr>
        </p:nvSpPr>
        <p:spPr>
          <a:xfrm>
            <a:off x="609600" y="1417638"/>
            <a:ext cx="3609975" cy="5211762"/>
          </a:xfrm>
        </p:spPr>
        <p:txBody>
          <a:bodyPr rtlCol="0">
            <a:normAutofit fontScale="92500" lnSpcReduction="10000"/>
          </a:bodyPr>
          <a:lstStyle/>
          <a:p>
            <a:pPr eaLnBrk="1" fontAlgn="auto" hangingPunct="1">
              <a:spcAft>
                <a:spcPts val="0"/>
              </a:spcAft>
              <a:defRPr/>
            </a:pPr>
            <a:r>
              <a:rPr lang="en-US" dirty="0">
                <a:latin typeface="Calibri Light" panose="020F0302020204030204" pitchFamily="34" charset="0"/>
              </a:rPr>
              <a:t>Defined as the lock in of future extinction of species due to human impacts that occurred at some earlier point in time. </a:t>
            </a:r>
          </a:p>
          <a:p>
            <a:pPr eaLnBrk="1" fontAlgn="auto" hangingPunct="1">
              <a:spcAft>
                <a:spcPts val="0"/>
              </a:spcAft>
              <a:defRPr/>
            </a:pPr>
            <a:r>
              <a:rPr lang="en-US" dirty="0">
                <a:latin typeface="Calibri Light" panose="020F0302020204030204" pitchFamily="34" charset="0"/>
              </a:rPr>
              <a:t>Time delay between human impact and extinction</a:t>
            </a:r>
          </a:p>
          <a:p>
            <a:pPr marL="0" indent="0" eaLnBrk="1" fontAlgn="auto" hangingPunct="1">
              <a:spcAft>
                <a:spcPts val="0"/>
              </a:spcAft>
              <a:buNone/>
              <a:defRPr/>
            </a:pPr>
            <a:endParaRPr lang="en-US" dirty="0"/>
          </a:p>
        </p:txBody>
      </p:sp>
      <p:pic>
        <p:nvPicPr>
          <p:cNvPr id="46083" name="Picture 2" descr="http://www.australianscience.com.au/wp-content/uploads/2012/07/exctintction-debt1-1024x696.jpg">
            <a:extLst>
              <a:ext uri="{FF2B5EF4-FFF2-40B4-BE49-F238E27FC236}">
                <a16:creationId xmlns:a16="http://schemas.microsoft.com/office/drawing/2014/main" id="{3DA065C0-3453-9431-5455-8962F856CA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9575" y="823913"/>
            <a:ext cx="7670800"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itle 1">
            <a:extLst>
              <a:ext uri="{FF2B5EF4-FFF2-40B4-BE49-F238E27FC236}">
                <a16:creationId xmlns:a16="http://schemas.microsoft.com/office/drawing/2014/main" id="{D27F924B-F797-D923-DC1D-DAEDA4C8BBD0}"/>
              </a:ext>
            </a:extLst>
          </p:cNvPr>
          <p:cNvSpPr>
            <a:spLocks noGrp="1" noChangeArrowheads="1"/>
          </p:cNvSpPr>
          <p:nvPr>
            <p:ph type="title"/>
          </p:nvPr>
        </p:nvSpPr>
        <p:spPr>
          <a:xfrm>
            <a:off x="609600" y="274638"/>
            <a:ext cx="4343400" cy="1143000"/>
          </a:xfrm>
        </p:spPr>
        <p:txBody>
          <a:bodyPr/>
          <a:lstStyle/>
          <a:p>
            <a:pPr eaLnBrk="1" hangingPunct="1"/>
            <a:r>
              <a:rPr lang="en-US" altLang="en-US" dirty="0">
                <a:latin typeface="Calibri Light" panose="020F0302020204030204" pitchFamily="34" charset="0"/>
                <a:cs typeface="Calibri Light" panose="020F0302020204030204" pitchFamily="34" charset="0"/>
              </a:rPr>
              <a:t>Extinction debt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a:extLst>
              <a:ext uri="{FF2B5EF4-FFF2-40B4-BE49-F238E27FC236}">
                <a16:creationId xmlns:a16="http://schemas.microsoft.com/office/drawing/2014/main" id="{AD2A133B-EE9D-4046-996D-FD70B128D4BF}"/>
              </a:ext>
            </a:extLst>
          </p:cNvPr>
          <p:cNvSpPr>
            <a:spLocks noGrp="1"/>
          </p:cNvSpPr>
          <p:nvPr>
            <p:ph idx="1"/>
          </p:nvPr>
        </p:nvSpPr>
        <p:spPr>
          <a:xfrm>
            <a:off x="304800" y="1600534"/>
            <a:ext cx="4490272" cy="4799934"/>
          </a:xfrm>
        </p:spPr>
        <p:txBody>
          <a:bodyPr/>
          <a:lstStyle/>
          <a:p>
            <a:pPr marL="514350" indent="-514350" eaLnBrk="1" hangingPunct="1"/>
            <a:r>
              <a:rPr lang="en-US" altLang="en-US" sz="2800" dirty="0"/>
              <a:t>Deriving quantitative characteristics of biodiversity can be done different ways</a:t>
            </a:r>
          </a:p>
          <a:p>
            <a:pPr marL="514350" indent="-514350" eaLnBrk="1" hangingPunct="1"/>
            <a:r>
              <a:rPr lang="en-US" altLang="en-US" sz="2800" dirty="0"/>
              <a:t>Diversity can be measured in terms of </a:t>
            </a:r>
            <a:r>
              <a:rPr lang="en-US" altLang="en-US" sz="2800" b="1" dirty="0"/>
              <a:t>evenness and richness</a:t>
            </a:r>
          </a:p>
          <a:p>
            <a:pPr marL="514350" indent="-514350" eaLnBrk="1" hangingPunct="1"/>
            <a:r>
              <a:rPr lang="en-US" altLang="en-US" sz="2800" dirty="0"/>
              <a:t>Which location, top or bottom, should be targeted for conservation?</a:t>
            </a:r>
          </a:p>
        </p:txBody>
      </p:sp>
      <p:pic>
        <p:nvPicPr>
          <p:cNvPr id="23555" name="Picture 2" descr="F7_3">
            <a:extLst>
              <a:ext uri="{FF2B5EF4-FFF2-40B4-BE49-F238E27FC236}">
                <a16:creationId xmlns:a16="http://schemas.microsoft.com/office/drawing/2014/main" id="{9B9AF0B6-CABA-4C75-BFBA-8A6BC6FE09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8846" y="609600"/>
            <a:ext cx="37465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3">
            <a:extLst>
              <a:ext uri="{FF2B5EF4-FFF2-40B4-BE49-F238E27FC236}">
                <a16:creationId xmlns:a16="http://schemas.microsoft.com/office/drawing/2014/main" id="{BECD3656-5822-4DD2-9102-D406BF3F625B}"/>
              </a:ext>
            </a:extLst>
          </p:cNvPr>
          <p:cNvSpPr txBox="1">
            <a:spLocks noChangeArrowheads="1"/>
          </p:cNvSpPr>
          <p:nvPr/>
        </p:nvSpPr>
        <p:spPr bwMode="auto">
          <a:xfrm>
            <a:off x="4922482" y="2650004"/>
            <a:ext cx="168869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dirty="0"/>
              <a:t>Equal </a:t>
            </a:r>
            <a:r>
              <a:rPr lang="en-US" altLang="en-US" sz="2400" b="1" dirty="0"/>
              <a:t>richness</a:t>
            </a:r>
            <a:r>
              <a:rPr lang="en-US" altLang="en-US" sz="2400" dirty="0"/>
              <a:t>-same number of species (10)</a:t>
            </a:r>
          </a:p>
        </p:txBody>
      </p:sp>
      <p:sp>
        <p:nvSpPr>
          <p:cNvPr id="23559" name="Text Box 6">
            <a:extLst>
              <a:ext uri="{FF2B5EF4-FFF2-40B4-BE49-F238E27FC236}">
                <a16:creationId xmlns:a16="http://schemas.microsoft.com/office/drawing/2014/main" id="{DCE1A78A-6204-42C6-B4E4-28642689D980}"/>
              </a:ext>
            </a:extLst>
          </p:cNvPr>
          <p:cNvSpPr txBox="1">
            <a:spLocks noChangeArrowheads="1"/>
          </p:cNvSpPr>
          <p:nvPr/>
        </p:nvSpPr>
        <p:spPr bwMode="auto">
          <a:xfrm>
            <a:off x="10352756" y="1143000"/>
            <a:ext cx="1828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dirty="0"/>
              <a:t>Low </a:t>
            </a:r>
            <a:r>
              <a:rPr lang="en-US" altLang="en-US" sz="2400" b="1" dirty="0"/>
              <a:t>evenness</a:t>
            </a:r>
            <a:r>
              <a:rPr lang="en-US" altLang="en-US" sz="2400" dirty="0"/>
              <a:t>: elephants dominant  </a:t>
            </a:r>
            <a:r>
              <a:rPr lang="en-US" altLang="en-US" sz="2400" b="1" dirty="0"/>
              <a:t>(Lower diversity)</a:t>
            </a:r>
          </a:p>
        </p:txBody>
      </p:sp>
      <p:sp>
        <p:nvSpPr>
          <p:cNvPr id="23560" name="Text Box 7">
            <a:extLst>
              <a:ext uri="{FF2B5EF4-FFF2-40B4-BE49-F238E27FC236}">
                <a16:creationId xmlns:a16="http://schemas.microsoft.com/office/drawing/2014/main" id="{42A9B0E3-8387-43C8-A957-5ABBA85E9662}"/>
              </a:ext>
            </a:extLst>
          </p:cNvPr>
          <p:cNvSpPr txBox="1">
            <a:spLocks noChangeArrowheads="1"/>
          </p:cNvSpPr>
          <p:nvPr/>
        </p:nvSpPr>
        <p:spPr bwMode="auto">
          <a:xfrm>
            <a:off x="10276556" y="4267200"/>
            <a:ext cx="1905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dirty="0"/>
              <a:t>High evenness </a:t>
            </a:r>
            <a:r>
              <a:rPr lang="en-US" altLang="en-US" sz="2400" b="1" dirty="0"/>
              <a:t>(Higher diversity)</a:t>
            </a:r>
          </a:p>
        </p:txBody>
      </p:sp>
      <p:sp>
        <p:nvSpPr>
          <p:cNvPr id="9" name="Title 1">
            <a:extLst>
              <a:ext uri="{FF2B5EF4-FFF2-40B4-BE49-F238E27FC236}">
                <a16:creationId xmlns:a16="http://schemas.microsoft.com/office/drawing/2014/main" id="{E36EAA39-8830-42D3-A7F4-6D5FB65E7585}"/>
              </a:ext>
            </a:extLst>
          </p:cNvPr>
          <p:cNvSpPr>
            <a:spLocks noGrp="1"/>
          </p:cNvSpPr>
          <p:nvPr>
            <p:ph type="title"/>
          </p:nvPr>
        </p:nvSpPr>
        <p:spPr>
          <a:xfrm>
            <a:off x="353346" y="267032"/>
            <a:ext cx="5359809" cy="1143000"/>
          </a:xfrm>
        </p:spPr>
        <p:txBody>
          <a:bodyPr/>
          <a:lstStyle/>
          <a:p>
            <a:r>
              <a:rPr lang="en-US" dirty="0">
                <a:latin typeface="Calibri Light" panose="020F0302020204030204" pitchFamily="34" charset="0"/>
                <a:cs typeface="Calibri Light" panose="020F0302020204030204" pitchFamily="34" charset="0"/>
              </a:rPr>
              <a:t>Richness and evenness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7A36D2-37AD-47DF-8BCB-23C0A5DDD825}"/>
              </a:ext>
            </a:extLst>
          </p:cNvPr>
          <p:cNvSpPr>
            <a:spLocks noGrp="1"/>
          </p:cNvSpPr>
          <p:nvPr>
            <p:ph idx="1"/>
          </p:nvPr>
        </p:nvSpPr>
        <p:spPr>
          <a:xfrm>
            <a:off x="638908" y="1828800"/>
            <a:ext cx="6066692" cy="5029200"/>
          </a:xfrm>
        </p:spPr>
        <p:txBody>
          <a:bodyPr rtlCol="0">
            <a:normAutofit/>
          </a:bodyPr>
          <a:lstStyle/>
          <a:p>
            <a:pPr eaLnBrk="1" fontAlgn="auto" hangingPunct="1">
              <a:spcAft>
                <a:spcPts val="0"/>
              </a:spcAft>
              <a:defRPr/>
            </a:pPr>
            <a:r>
              <a:rPr lang="en-US" dirty="0">
                <a:latin typeface="+mj-lt"/>
              </a:rPr>
              <a:t>Expresses the number and abundance of species within a </a:t>
            </a:r>
            <a:r>
              <a:rPr lang="en-US" b="1" dirty="0">
                <a:latin typeface="+mj-lt"/>
              </a:rPr>
              <a:t>given habitat</a:t>
            </a:r>
          </a:p>
          <a:p>
            <a:pPr eaLnBrk="1" fontAlgn="auto" hangingPunct="1">
              <a:spcAft>
                <a:spcPts val="0"/>
              </a:spcAft>
              <a:defRPr/>
            </a:pPr>
            <a:r>
              <a:rPr lang="en-US" dirty="0">
                <a:latin typeface="+mj-lt"/>
              </a:rPr>
              <a:t>It is sometimes referred to as local diversity</a:t>
            </a:r>
          </a:p>
          <a:p>
            <a:pPr eaLnBrk="1" fontAlgn="auto" hangingPunct="1">
              <a:spcAft>
                <a:spcPts val="0"/>
              </a:spcAft>
              <a:defRPr/>
            </a:pPr>
            <a:r>
              <a:rPr lang="en-US" dirty="0">
                <a:latin typeface="+mj-lt"/>
              </a:rPr>
              <a:t>This area at right has a higher alpha diversity</a:t>
            </a:r>
            <a:br>
              <a:rPr lang="en-US" dirty="0">
                <a:latin typeface="+mj-lt"/>
              </a:rPr>
            </a:br>
            <a:endParaRPr lang="en-US" dirty="0">
              <a:latin typeface="+mj-lt"/>
            </a:endParaRPr>
          </a:p>
          <a:p>
            <a:pPr lvl="1" eaLnBrk="1" fontAlgn="auto" hangingPunct="1">
              <a:spcAft>
                <a:spcPts val="0"/>
              </a:spcAft>
              <a:defRPr/>
            </a:pPr>
            <a:endParaRPr lang="en-US" dirty="0">
              <a:latin typeface="+mj-lt"/>
            </a:endParaRPr>
          </a:p>
        </p:txBody>
      </p:sp>
      <p:sp>
        <p:nvSpPr>
          <p:cNvPr id="84995" name="Title 1">
            <a:extLst>
              <a:ext uri="{FF2B5EF4-FFF2-40B4-BE49-F238E27FC236}">
                <a16:creationId xmlns:a16="http://schemas.microsoft.com/office/drawing/2014/main" id="{091F9B21-2370-41FD-A103-F3B202EF4D3D}"/>
              </a:ext>
            </a:extLst>
          </p:cNvPr>
          <p:cNvSpPr>
            <a:spLocks noGrp="1" noChangeArrowheads="1"/>
          </p:cNvSpPr>
          <p:nvPr>
            <p:ph type="title"/>
          </p:nvPr>
        </p:nvSpPr>
        <p:spPr/>
        <p:txBody>
          <a:bodyPr/>
          <a:lstStyle/>
          <a:p>
            <a:pPr marL="514350" indent="-514350" eaLnBrk="1" hangingPunct="1"/>
            <a:r>
              <a:rPr lang="en-US" altLang="en-US" dirty="0"/>
              <a:t>Alpha (or local) diversity</a:t>
            </a:r>
          </a:p>
        </p:txBody>
      </p:sp>
      <p:pic>
        <p:nvPicPr>
          <p:cNvPr id="4" name="Picture 2" descr="F7_3">
            <a:extLst>
              <a:ext uri="{FF2B5EF4-FFF2-40B4-BE49-F238E27FC236}">
                <a16:creationId xmlns:a16="http://schemas.microsoft.com/office/drawing/2014/main" id="{16CD386A-6BD9-4CC6-8264-CEE8EDEB0D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633"/>
          <a:stretch/>
        </p:blipFill>
        <p:spPr bwMode="auto">
          <a:xfrm>
            <a:off x="6934200" y="1828800"/>
            <a:ext cx="4899269"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7A36D2-37AD-47DF-8BCB-23C0A5DDD825}"/>
              </a:ext>
            </a:extLst>
          </p:cNvPr>
          <p:cNvSpPr>
            <a:spLocks noGrp="1"/>
          </p:cNvSpPr>
          <p:nvPr>
            <p:ph idx="1"/>
          </p:nvPr>
        </p:nvSpPr>
        <p:spPr>
          <a:xfrm>
            <a:off x="638908" y="1828800"/>
            <a:ext cx="5314124" cy="5029200"/>
          </a:xfrm>
        </p:spPr>
        <p:txBody>
          <a:bodyPr rtlCol="0">
            <a:normAutofit fontScale="92500" lnSpcReduction="20000"/>
          </a:bodyPr>
          <a:lstStyle/>
          <a:p>
            <a:pPr eaLnBrk="1" fontAlgn="auto" hangingPunct="1">
              <a:spcAft>
                <a:spcPts val="0"/>
              </a:spcAft>
              <a:defRPr/>
            </a:pPr>
            <a:r>
              <a:rPr lang="en-US" dirty="0">
                <a:latin typeface="+mj-lt"/>
              </a:rPr>
              <a:t>Expresses the difference, or turnover, in species </a:t>
            </a:r>
            <a:r>
              <a:rPr lang="en-US" b="1" dirty="0">
                <a:latin typeface="+mj-lt"/>
              </a:rPr>
              <a:t>from one habitat to another</a:t>
            </a:r>
          </a:p>
          <a:p>
            <a:pPr eaLnBrk="1" fontAlgn="auto" hangingPunct="1">
              <a:spcAft>
                <a:spcPts val="0"/>
              </a:spcAft>
              <a:defRPr/>
            </a:pPr>
            <a:r>
              <a:rPr lang="en-US" dirty="0">
                <a:latin typeface="+mj-lt"/>
              </a:rPr>
              <a:t>It is often referred to as turnover diversity</a:t>
            </a:r>
          </a:p>
          <a:p>
            <a:pPr eaLnBrk="1" fontAlgn="auto" hangingPunct="1">
              <a:spcAft>
                <a:spcPts val="0"/>
              </a:spcAft>
              <a:defRPr/>
            </a:pPr>
            <a:r>
              <a:rPr lang="en-US" dirty="0">
                <a:latin typeface="+mj-lt"/>
              </a:rPr>
              <a:t>For example, there is no change in the number and abundance of species from Site 1 to Site 2 in this region. Beta diversity would be considered low.  </a:t>
            </a:r>
            <a:br>
              <a:rPr lang="en-US" dirty="0">
                <a:latin typeface="+mj-lt"/>
              </a:rPr>
            </a:br>
            <a:endParaRPr lang="en-US" dirty="0">
              <a:latin typeface="+mj-lt"/>
            </a:endParaRPr>
          </a:p>
          <a:p>
            <a:pPr lvl="1" eaLnBrk="1" fontAlgn="auto" hangingPunct="1">
              <a:spcAft>
                <a:spcPts val="0"/>
              </a:spcAft>
              <a:defRPr/>
            </a:pPr>
            <a:endParaRPr lang="en-US" dirty="0">
              <a:latin typeface="+mj-lt"/>
            </a:endParaRPr>
          </a:p>
        </p:txBody>
      </p:sp>
      <p:sp>
        <p:nvSpPr>
          <p:cNvPr id="84995" name="Title 1">
            <a:extLst>
              <a:ext uri="{FF2B5EF4-FFF2-40B4-BE49-F238E27FC236}">
                <a16:creationId xmlns:a16="http://schemas.microsoft.com/office/drawing/2014/main" id="{091F9B21-2370-41FD-A103-F3B202EF4D3D}"/>
              </a:ext>
            </a:extLst>
          </p:cNvPr>
          <p:cNvSpPr>
            <a:spLocks noGrp="1" noChangeArrowheads="1"/>
          </p:cNvSpPr>
          <p:nvPr>
            <p:ph type="title"/>
          </p:nvPr>
        </p:nvSpPr>
        <p:spPr>
          <a:xfrm>
            <a:off x="609600" y="274638"/>
            <a:ext cx="5867400" cy="1143000"/>
          </a:xfrm>
        </p:spPr>
        <p:txBody>
          <a:bodyPr/>
          <a:lstStyle/>
          <a:p>
            <a:pPr marL="514350" indent="-514350" eaLnBrk="1" hangingPunct="1"/>
            <a:r>
              <a:rPr lang="en-US" altLang="en-US" dirty="0"/>
              <a:t>Beta diversity</a:t>
            </a:r>
          </a:p>
        </p:txBody>
      </p:sp>
      <p:pic>
        <p:nvPicPr>
          <p:cNvPr id="5" name="Picture 4" descr="alphbetgam">
            <a:extLst>
              <a:ext uri="{FF2B5EF4-FFF2-40B4-BE49-F238E27FC236}">
                <a16:creationId xmlns:a16="http://schemas.microsoft.com/office/drawing/2014/main" id="{6BD3C32B-5482-4DC2-9EFE-644FA1EF20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9382" b="42403"/>
          <a:stretch/>
        </p:blipFill>
        <p:spPr bwMode="auto">
          <a:xfrm>
            <a:off x="6238969" y="457201"/>
            <a:ext cx="562510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657D3B9-0A5B-4D13-9C3F-74D66B09A3D4}"/>
              </a:ext>
            </a:extLst>
          </p:cNvPr>
          <p:cNvSpPr txBox="1"/>
          <p:nvPr/>
        </p:nvSpPr>
        <p:spPr>
          <a:xfrm>
            <a:off x="8426948" y="5562600"/>
            <a:ext cx="1249145" cy="523220"/>
          </a:xfrm>
          <a:prstGeom prst="rect">
            <a:avLst/>
          </a:prstGeom>
          <a:solidFill>
            <a:schemeClr val="bg1"/>
          </a:solidFill>
        </p:spPr>
        <p:txBody>
          <a:bodyPr wrap="square" rtlCol="0">
            <a:spAutoFit/>
          </a:bodyPr>
          <a:lstStyle/>
          <a:p>
            <a:r>
              <a:rPr lang="en-US" sz="2800" dirty="0"/>
              <a:t>Site 2</a:t>
            </a:r>
          </a:p>
        </p:txBody>
      </p:sp>
      <p:sp>
        <p:nvSpPr>
          <p:cNvPr id="8" name="TextBox 7">
            <a:extLst>
              <a:ext uri="{FF2B5EF4-FFF2-40B4-BE49-F238E27FC236}">
                <a16:creationId xmlns:a16="http://schemas.microsoft.com/office/drawing/2014/main" id="{9D3153F6-CADE-44AE-A2E1-D4CF51D5C8EF}"/>
              </a:ext>
            </a:extLst>
          </p:cNvPr>
          <p:cNvSpPr txBox="1"/>
          <p:nvPr/>
        </p:nvSpPr>
        <p:spPr>
          <a:xfrm>
            <a:off x="8352055" y="2645221"/>
            <a:ext cx="1249145" cy="523220"/>
          </a:xfrm>
          <a:prstGeom prst="rect">
            <a:avLst/>
          </a:prstGeom>
          <a:solidFill>
            <a:schemeClr val="bg1"/>
          </a:solidFill>
        </p:spPr>
        <p:txBody>
          <a:bodyPr wrap="square" rtlCol="0">
            <a:spAutoFit/>
          </a:bodyPr>
          <a:lstStyle/>
          <a:p>
            <a:r>
              <a:rPr lang="en-US" sz="2800" dirty="0"/>
              <a:t>Site 1</a:t>
            </a:r>
          </a:p>
        </p:txBody>
      </p:sp>
    </p:spTree>
    <p:extLst>
      <p:ext uri="{BB962C8B-B14F-4D97-AF65-F5344CB8AC3E}">
        <p14:creationId xmlns:p14="http://schemas.microsoft.com/office/powerpoint/2010/main" val="33636106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descr="alphbetgam">
            <a:extLst>
              <a:ext uri="{FF2B5EF4-FFF2-40B4-BE49-F238E27FC236}">
                <a16:creationId xmlns:a16="http://schemas.microsoft.com/office/drawing/2014/main" id="{4BA15947-DB25-40D8-8F50-F62C2A5878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3827"/>
          <a:stretch/>
        </p:blipFill>
        <p:spPr bwMode="auto">
          <a:xfrm>
            <a:off x="941195" y="533400"/>
            <a:ext cx="10309609"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DEA9762-E301-4ABE-9523-38B2AC3097A5}"/>
              </a:ext>
            </a:extLst>
          </p:cNvPr>
          <p:cNvSpPr txBox="1"/>
          <p:nvPr/>
        </p:nvSpPr>
        <p:spPr>
          <a:xfrm>
            <a:off x="8334310" y="5268780"/>
            <a:ext cx="1249145" cy="523220"/>
          </a:xfrm>
          <a:prstGeom prst="rect">
            <a:avLst/>
          </a:prstGeom>
          <a:solidFill>
            <a:schemeClr val="bg1"/>
          </a:solidFill>
        </p:spPr>
        <p:txBody>
          <a:bodyPr wrap="square" rtlCol="0">
            <a:spAutoFit/>
          </a:bodyPr>
          <a:lstStyle/>
          <a:p>
            <a:r>
              <a:rPr lang="en-US" sz="2800" dirty="0"/>
              <a:t>Site 4</a:t>
            </a:r>
          </a:p>
        </p:txBody>
      </p:sp>
      <p:sp>
        <p:nvSpPr>
          <p:cNvPr id="4" name="TextBox 3">
            <a:extLst>
              <a:ext uri="{FF2B5EF4-FFF2-40B4-BE49-F238E27FC236}">
                <a16:creationId xmlns:a16="http://schemas.microsoft.com/office/drawing/2014/main" id="{69D3AFBC-661E-48DC-BDD5-9EB6935AB49A}"/>
              </a:ext>
            </a:extLst>
          </p:cNvPr>
          <p:cNvSpPr txBox="1"/>
          <p:nvPr/>
        </p:nvSpPr>
        <p:spPr>
          <a:xfrm>
            <a:off x="8352055" y="2645221"/>
            <a:ext cx="1249145" cy="523220"/>
          </a:xfrm>
          <a:prstGeom prst="rect">
            <a:avLst/>
          </a:prstGeom>
          <a:solidFill>
            <a:schemeClr val="bg1"/>
          </a:solidFill>
        </p:spPr>
        <p:txBody>
          <a:bodyPr wrap="square" rtlCol="0">
            <a:spAutoFit/>
          </a:bodyPr>
          <a:lstStyle/>
          <a:p>
            <a:r>
              <a:rPr lang="en-US" sz="2800" dirty="0"/>
              <a:t>Site 3</a:t>
            </a:r>
          </a:p>
        </p:txBody>
      </p:sp>
      <p:sp>
        <p:nvSpPr>
          <p:cNvPr id="5" name="TextBox 4">
            <a:extLst>
              <a:ext uri="{FF2B5EF4-FFF2-40B4-BE49-F238E27FC236}">
                <a16:creationId xmlns:a16="http://schemas.microsoft.com/office/drawing/2014/main" id="{5FC1B433-7E59-4C13-8B15-3030743744A7}"/>
              </a:ext>
            </a:extLst>
          </p:cNvPr>
          <p:cNvSpPr txBox="1"/>
          <p:nvPr/>
        </p:nvSpPr>
        <p:spPr>
          <a:xfrm>
            <a:off x="2801655" y="5256254"/>
            <a:ext cx="1249145" cy="523220"/>
          </a:xfrm>
          <a:prstGeom prst="rect">
            <a:avLst/>
          </a:prstGeom>
          <a:solidFill>
            <a:schemeClr val="bg1"/>
          </a:solidFill>
        </p:spPr>
        <p:txBody>
          <a:bodyPr wrap="square" rtlCol="0">
            <a:spAutoFit/>
          </a:bodyPr>
          <a:lstStyle/>
          <a:p>
            <a:r>
              <a:rPr lang="en-US" sz="2800" dirty="0"/>
              <a:t>Site 2</a:t>
            </a:r>
          </a:p>
        </p:txBody>
      </p:sp>
      <p:sp>
        <p:nvSpPr>
          <p:cNvPr id="6" name="TextBox 5">
            <a:extLst>
              <a:ext uri="{FF2B5EF4-FFF2-40B4-BE49-F238E27FC236}">
                <a16:creationId xmlns:a16="http://schemas.microsoft.com/office/drawing/2014/main" id="{29FCBFE2-CF53-457B-AAB1-F3D5C870FF47}"/>
              </a:ext>
            </a:extLst>
          </p:cNvPr>
          <p:cNvSpPr txBox="1"/>
          <p:nvPr/>
        </p:nvSpPr>
        <p:spPr>
          <a:xfrm>
            <a:off x="2819400" y="2632695"/>
            <a:ext cx="1249145" cy="523220"/>
          </a:xfrm>
          <a:prstGeom prst="rect">
            <a:avLst/>
          </a:prstGeom>
          <a:solidFill>
            <a:schemeClr val="bg1"/>
          </a:solidFill>
        </p:spPr>
        <p:txBody>
          <a:bodyPr wrap="square" rtlCol="0">
            <a:spAutoFit/>
          </a:bodyPr>
          <a:lstStyle/>
          <a:p>
            <a:r>
              <a:rPr lang="en-US" sz="2800" dirty="0"/>
              <a:t>Site 1</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3">
            <a:extLst>
              <a:ext uri="{FF2B5EF4-FFF2-40B4-BE49-F238E27FC236}">
                <a16:creationId xmlns:a16="http://schemas.microsoft.com/office/drawing/2014/main" id="{9E066872-E32A-48E1-87C8-5B22096475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682" r="442" b="10795"/>
          <a:stretch/>
        </p:blipFill>
        <p:spPr bwMode="auto">
          <a:xfrm>
            <a:off x="228600" y="152400"/>
            <a:ext cx="11812078"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842BF-1B61-4BD7-997B-4E1620829870}"/>
              </a:ext>
            </a:extLst>
          </p:cNvPr>
          <p:cNvSpPr>
            <a:spLocks noGrp="1"/>
          </p:cNvSpPr>
          <p:nvPr>
            <p:ph type="title"/>
          </p:nvPr>
        </p:nvSpPr>
        <p:spPr>
          <a:xfrm>
            <a:off x="609600" y="274638"/>
            <a:ext cx="6629400" cy="1143000"/>
          </a:xfrm>
        </p:spPr>
        <p:txBody>
          <a:bodyPr/>
          <a:lstStyle/>
          <a:p>
            <a:r>
              <a:rPr lang="en-US" dirty="0"/>
              <a:t>Gamma diversity</a:t>
            </a:r>
          </a:p>
        </p:txBody>
      </p:sp>
      <p:sp>
        <p:nvSpPr>
          <p:cNvPr id="3" name="Content Placeholder 2">
            <a:extLst>
              <a:ext uri="{FF2B5EF4-FFF2-40B4-BE49-F238E27FC236}">
                <a16:creationId xmlns:a16="http://schemas.microsoft.com/office/drawing/2014/main" id="{F037EFB8-911D-47F1-812C-F8E59138CC28}"/>
              </a:ext>
            </a:extLst>
          </p:cNvPr>
          <p:cNvSpPr>
            <a:spLocks noGrp="1"/>
          </p:cNvSpPr>
          <p:nvPr>
            <p:ph idx="1"/>
          </p:nvPr>
        </p:nvSpPr>
        <p:spPr>
          <a:xfrm>
            <a:off x="609600" y="1600200"/>
            <a:ext cx="7010400" cy="4525963"/>
          </a:xfrm>
        </p:spPr>
        <p:txBody>
          <a:bodyPr/>
          <a:lstStyle/>
          <a:p>
            <a:r>
              <a:rPr lang="en-US" sz="2800" dirty="0"/>
              <a:t>Total number of species observed </a:t>
            </a:r>
            <a:r>
              <a:rPr lang="en-US" sz="2800" b="1" dirty="0"/>
              <a:t>in all habitats </a:t>
            </a:r>
            <a:r>
              <a:rPr lang="en-US" sz="2800" dirty="0"/>
              <a:t>within a geographic area</a:t>
            </a:r>
          </a:p>
          <a:p>
            <a:pPr lvl="1" eaLnBrk="1" fontAlgn="auto" hangingPunct="1">
              <a:spcAft>
                <a:spcPts val="0"/>
              </a:spcAft>
              <a:defRPr/>
            </a:pPr>
            <a:r>
              <a:rPr lang="en-US" sz="2400" dirty="0">
                <a:latin typeface="Calibri Light" panose="020F0302020204030204" pitchFamily="34" charset="0"/>
              </a:rPr>
              <a:t>Studies that try to tally the number of species of animals, plants and fungi alive right on Earth now produce estimates that swing from less than 2 million to more than 50 million</a:t>
            </a:r>
          </a:p>
          <a:p>
            <a:pPr lvl="1" eaLnBrk="1" fontAlgn="auto" hangingPunct="1">
              <a:spcAft>
                <a:spcPts val="0"/>
              </a:spcAft>
              <a:defRPr/>
            </a:pPr>
            <a:r>
              <a:rPr lang="en-US" sz="2400" dirty="0">
                <a:latin typeface="Calibri Light" panose="020F0302020204030204" pitchFamily="34" charset="0"/>
              </a:rPr>
              <a:t>Some estimates have ranged up to 100 million because of potential insect diversity</a:t>
            </a:r>
          </a:p>
          <a:p>
            <a:pPr marL="0" indent="0">
              <a:buNone/>
            </a:pPr>
            <a:endParaRPr lang="en-US" dirty="0"/>
          </a:p>
          <a:p>
            <a:endParaRPr lang="en-US" dirty="0"/>
          </a:p>
        </p:txBody>
      </p:sp>
      <p:pic>
        <p:nvPicPr>
          <p:cNvPr id="6" name="Picture 5">
            <a:extLst>
              <a:ext uri="{FF2B5EF4-FFF2-40B4-BE49-F238E27FC236}">
                <a16:creationId xmlns:a16="http://schemas.microsoft.com/office/drawing/2014/main" id="{588C17B9-1430-4946-BC3B-46FD015093E6}"/>
              </a:ext>
            </a:extLst>
          </p:cNvPr>
          <p:cNvPicPr>
            <a:picLocks noChangeAspect="1"/>
          </p:cNvPicPr>
          <p:nvPr/>
        </p:nvPicPr>
        <p:blipFill>
          <a:blip r:embed="rId3"/>
          <a:stretch>
            <a:fillRect/>
          </a:stretch>
        </p:blipFill>
        <p:spPr>
          <a:xfrm>
            <a:off x="7924800" y="274638"/>
            <a:ext cx="3133725" cy="6153150"/>
          </a:xfrm>
          <a:prstGeom prst="rect">
            <a:avLst/>
          </a:prstGeom>
        </p:spPr>
      </p:pic>
    </p:spTree>
    <p:extLst>
      <p:ext uri="{BB962C8B-B14F-4D97-AF65-F5344CB8AC3E}">
        <p14:creationId xmlns:p14="http://schemas.microsoft.com/office/powerpoint/2010/main" val="1721410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Content Placeholder 3">
            <a:extLst>
              <a:ext uri="{FF2B5EF4-FFF2-40B4-BE49-F238E27FC236}">
                <a16:creationId xmlns:a16="http://schemas.microsoft.com/office/drawing/2014/main" id="{28EC4320-FB38-B4D7-DBAC-2A0BA411549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53903" b="5669"/>
          <a:stretch>
            <a:fillRect/>
          </a:stretch>
        </p:blipFill>
        <p:spPr>
          <a:xfrm>
            <a:off x="2112963" y="2741613"/>
            <a:ext cx="7966075" cy="3695700"/>
          </a:xfrm>
        </p:spPr>
      </p:pic>
      <p:pic>
        <p:nvPicPr>
          <p:cNvPr id="5123" name="Content Placeholder 3">
            <a:extLst>
              <a:ext uri="{FF2B5EF4-FFF2-40B4-BE49-F238E27FC236}">
                <a16:creationId xmlns:a16="http://schemas.microsoft.com/office/drawing/2014/main" id="{F86659E2-71D8-1D7F-65D1-640329AD345B}"/>
              </a:ext>
            </a:extLst>
          </p:cNvPr>
          <p:cNvPicPr>
            <a:picLocks noChangeAspect="1"/>
          </p:cNvPicPr>
          <p:nvPr/>
        </p:nvPicPr>
        <p:blipFill>
          <a:blip r:embed="rId3">
            <a:extLst>
              <a:ext uri="{28A0092B-C50C-407E-A947-70E740481C1C}">
                <a14:useLocalDpi xmlns:a14="http://schemas.microsoft.com/office/drawing/2010/main" val="0"/>
              </a:ext>
            </a:extLst>
          </a:blip>
          <a:srcRect b="72661"/>
          <a:stretch>
            <a:fillRect/>
          </a:stretch>
        </p:blipFill>
        <p:spPr bwMode="auto">
          <a:xfrm>
            <a:off x="2112963" y="138113"/>
            <a:ext cx="8326437" cy="261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banners with animals and plants&#10;&#10;AI-generated content may be incorrect.">
            <a:extLst>
              <a:ext uri="{FF2B5EF4-FFF2-40B4-BE49-F238E27FC236}">
                <a16:creationId xmlns:a16="http://schemas.microsoft.com/office/drawing/2014/main" id="{1D490483-E4C7-A888-C07A-E43385DA4E6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1785" b="17503"/>
          <a:stretch/>
        </p:blipFill>
        <p:spPr>
          <a:xfrm>
            <a:off x="609600" y="12970"/>
            <a:ext cx="10428078" cy="6258717"/>
          </a:xfrm>
        </p:spPr>
      </p:pic>
    </p:spTree>
    <p:extLst>
      <p:ext uri="{BB962C8B-B14F-4D97-AF65-F5344CB8AC3E}">
        <p14:creationId xmlns:p14="http://schemas.microsoft.com/office/powerpoint/2010/main" val="24870586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93BB00-C7B8-7013-ECC0-199EA94BDF55}"/>
              </a:ext>
            </a:extLst>
          </p:cNvPr>
          <p:cNvSpPr>
            <a:spLocks noGrp="1"/>
          </p:cNvSpPr>
          <p:nvPr>
            <p:ph idx="1"/>
          </p:nvPr>
        </p:nvSpPr>
        <p:spPr>
          <a:xfrm>
            <a:off x="457200" y="381000"/>
            <a:ext cx="6172200" cy="5745163"/>
          </a:xfrm>
        </p:spPr>
        <p:txBody>
          <a:bodyPr/>
          <a:lstStyle/>
          <a:p>
            <a:pPr algn="l"/>
            <a:r>
              <a:rPr lang="en-US" sz="3000" b="0" i="0" u="none" strike="noStrike" baseline="0" dirty="0">
                <a:solidFill>
                  <a:srgbClr val="000000"/>
                </a:solidFill>
                <a:latin typeface="Calibri Light" panose="020F0302020204030204" pitchFamily="34" charset="0"/>
                <a:cs typeface="Calibri Light" panose="020F0302020204030204" pitchFamily="34" charset="0"/>
              </a:rPr>
              <a:t>A monitoring network with 500 </a:t>
            </a:r>
            <a:r>
              <a:rPr lang="en-US" sz="3000" dirty="0">
                <a:solidFill>
                  <a:srgbClr val="000000"/>
                </a:solidFill>
                <a:latin typeface="Calibri Light" panose="020F0302020204030204" pitchFamily="34" charset="0"/>
                <a:cs typeface="Calibri Light" panose="020F0302020204030204" pitchFamily="34" charset="0"/>
              </a:rPr>
              <a:t>randomly selected sites is needed to </a:t>
            </a:r>
            <a:r>
              <a:rPr lang="en-US" sz="3000" b="0" i="0" u="none" strike="noStrike" baseline="0" dirty="0">
                <a:solidFill>
                  <a:srgbClr val="000000"/>
                </a:solidFill>
                <a:latin typeface="Calibri Light" panose="020F0302020204030204" pitchFamily="34" charset="0"/>
                <a:cs typeface="Calibri Light" panose="020F0302020204030204" pitchFamily="34" charset="0"/>
              </a:rPr>
              <a:t>detect global change in local species richness over a 30-year period, </a:t>
            </a:r>
          </a:p>
          <a:p>
            <a:pPr algn="l"/>
            <a:r>
              <a:rPr lang="en-US" sz="3000" dirty="0">
                <a:solidFill>
                  <a:srgbClr val="000000"/>
                </a:solidFill>
                <a:latin typeface="Calibri Light" panose="020F0302020204030204" pitchFamily="34" charset="0"/>
                <a:cs typeface="Calibri Light" panose="020F0302020204030204" pitchFamily="34" charset="0"/>
              </a:rPr>
              <a:t>The </a:t>
            </a:r>
            <a:r>
              <a:rPr lang="en-US" sz="3000" b="0" i="0" u="none" strike="noStrike" baseline="0" dirty="0">
                <a:solidFill>
                  <a:srgbClr val="000000"/>
                </a:solidFill>
                <a:latin typeface="Calibri Light" panose="020F0302020204030204" pitchFamily="34" charset="0"/>
                <a:cs typeface="Calibri Light" panose="020F0302020204030204" pitchFamily="34" charset="0"/>
              </a:rPr>
              <a:t>number of sites needed for detecting trends is 1000 for a ten-year period, increases to 5000 for three years change detection</a:t>
            </a:r>
            <a:r>
              <a:rPr lang="en-US" sz="3000" dirty="0">
                <a:solidFill>
                  <a:srgbClr val="000000"/>
                </a:solidFill>
                <a:latin typeface="Calibri Light" panose="020F0302020204030204" pitchFamily="34" charset="0"/>
                <a:cs typeface="Calibri Light" panose="020F0302020204030204" pitchFamily="34" charset="0"/>
              </a:rPr>
              <a:t> and</a:t>
            </a:r>
            <a:r>
              <a:rPr lang="en-US" sz="3000" b="0" i="0" u="none" strike="noStrike" baseline="0" dirty="0">
                <a:solidFill>
                  <a:srgbClr val="000000"/>
                </a:solidFill>
                <a:latin typeface="Calibri Light" panose="020F0302020204030204" pitchFamily="34" charset="0"/>
                <a:cs typeface="Calibri Light" panose="020F0302020204030204" pitchFamily="34" charset="0"/>
              </a:rPr>
              <a:t> annual trends are undetectable. </a:t>
            </a:r>
          </a:p>
          <a:p>
            <a:pPr algn="l"/>
            <a:r>
              <a:rPr lang="en-US" sz="3000" b="0" i="0" u="none" strike="noStrike" baseline="0" dirty="0">
                <a:solidFill>
                  <a:srgbClr val="000000"/>
                </a:solidFill>
                <a:latin typeface="Calibri Light" panose="020F0302020204030204" pitchFamily="34" charset="0"/>
                <a:cs typeface="Calibri Light" panose="020F0302020204030204" pitchFamily="34" charset="0"/>
              </a:rPr>
              <a:t>Global scales may not be useful for tracking local changes in species richness except over multi-decadal scales.</a:t>
            </a:r>
          </a:p>
        </p:txBody>
      </p:sp>
      <p:pic>
        <p:nvPicPr>
          <p:cNvPr id="4" name="Picture 3">
            <a:extLst>
              <a:ext uri="{FF2B5EF4-FFF2-40B4-BE49-F238E27FC236}">
                <a16:creationId xmlns:a16="http://schemas.microsoft.com/office/drawing/2014/main" id="{7709A8E1-FE67-4E6D-1245-D123E8FB0D28}"/>
              </a:ext>
            </a:extLst>
          </p:cNvPr>
          <p:cNvPicPr>
            <a:picLocks noChangeAspect="1"/>
          </p:cNvPicPr>
          <p:nvPr/>
        </p:nvPicPr>
        <p:blipFill>
          <a:blip r:embed="rId3"/>
          <a:stretch>
            <a:fillRect/>
          </a:stretch>
        </p:blipFill>
        <p:spPr>
          <a:xfrm>
            <a:off x="6749914" y="2361985"/>
            <a:ext cx="5245370" cy="4191215"/>
          </a:xfrm>
          <a:prstGeom prst="rect">
            <a:avLst/>
          </a:prstGeom>
        </p:spPr>
      </p:pic>
      <p:sp>
        <p:nvSpPr>
          <p:cNvPr id="6" name="Title 1">
            <a:extLst>
              <a:ext uri="{FF2B5EF4-FFF2-40B4-BE49-F238E27FC236}">
                <a16:creationId xmlns:a16="http://schemas.microsoft.com/office/drawing/2014/main" id="{B9A58445-ED4B-F2F6-5C86-F65FE0E53C65}"/>
              </a:ext>
            </a:extLst>
          </p:cNvPr>
          <p:cNvSpPr>
            <a:spLocks noGrp="1"/>
          </p:cNvSpPr>
          <p:nvPr>
            <p:ph type="title"/>
          </p:nvPr>
        </p:nvSpPr>
        <p:spPr>
          <a:xfrm>
            <a:off x="6607629" y="533400"/>
            <a:ext cx="5245371" cy="1143000"/>
          </a:xfrm>
        </p:spPr>
        <p:txBody>
          <a:bodyPr/>
          <a:lstStyle/>
          <a:p>
            <a:br>
              <a:rPr lang="en-US" sz="1800" b="0" i="0" u="none" strike="noStrike" baseline="0" dirty="0">
                <a:solidFill>
                  <a:srgbClr val="000000"/>
                </a:solidFill>
                <a:latin typeface="Optima LT Std"/>
              </a:rPr>
            </a:br>
            <a:r>
              <a:rPr lang="en-US" i="0" u="none" strike="noStrike" baseline="0" dirty="0">
                <a:solidFill>
                  <a:srgbClr val="000000"/>
                </a:solidFill>
                <a:latin typeface="Optima LT Std"/>
              </a:rPr>
              <a:t> </a:t>
            </a:r>
            <a:r>
              <a:rPr lang="en-US" sz="4300" i="0" u="none" strike="noStrike" baseline="0" dirty="0">
                <a:solidFill>
                  <a:srgbClr val="000000"/>
                </a:solidFill>
              </a:rPr>
              <a:t>Undetectability of annual g</a:t>
            </a:r>
            <a:r>
              <a:rPr lang="en-US" sz="4300" dirty="0">
                <a:solidFill>
                  <a:srgbClr val="211D1E"/>
                </a:solidFill>
              </a:rPr>
              <a:t>lobal trends in local species richness </a:t>
            </a:r>
            <a:endParaRPr lang="en-US" sz="4300" dirty="0"/>
          </a:p>
        </p:txBody>
      </p:sp>
    </p:spTree>
    <p:extLst>
      <p:ext uri="{BB962C8B-B14F-4D97-AF65-F5344CB8AC3E}">
        <p14:creationId xmlns:p14="http://schemas.microsoft.com/office/powerpoint/2010/main" val="37997527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Mirror Self-Recognition in Asian Elephants!">
            <a:hlinkClick r:id="" action="ppaction://media"/>
            <a:extLst>
              <a:ext uri="{FF2B5EF4-FFF2-40B4-BE49-F238E27FC236}">
                <a16:creationId xmlns:a16="http://schemas.microsoft.com/office/drawing/2014/main" id="{B19E7CBA-C4DE-0FFB-77F3-5EEF97B7B8D8}"/>
              </a:ext>
            </a:extLst>
          </p:cNvPr>
          <p:cNvPicPr>
            <a:picLocks noGrp="1" noRot="1" noChangeAspect="1"/>
          </p:cNvPicPr>
          <p:nvPr>
            <p:ph idx="1"/>
            <a:videoFile r:link="rId1"/>
          </p:nvPr>
        </p:nvPicPr>
        <p:blipFill>
          <a:blip r:embed="rId3"/>
          <a:stretch>
            <a:fillRect/>
          </a:stretch>
        </p:blipFill>
        <p:spPr>
          <a:xfrm>
            <a:off x="67736" y="0"/>
            <a:ext cx="12124264" cy="6850233"/>
          </a:xfrm>
          <a:prstGeom prst="rect">
            <a:avLst/>
          </a:prstGeom>
        </p:spPr>
      </p:pic>
    </p:spTree>
    <p:extLst>
      <p:ext uri="{BB962C8B-B14F-4D97-AF65-F5344CB8AC3E}">
        <p14:creationId xmlns:p14="http://schemas.microsoft.com/office/powerpoint/2010/main" val="77643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271A429F-5C4A-493D-A24B-BAC50DA0691F}"/>
              </a:ext>
            </a:extLst>
          </p:cNvPr>
          <p:cNvPicPr>
            <a:picLocks noChangeAspect="1"/>
          </p:cNvPicPr>
          <p:nvPr/>
        </p:nvPicPr>
        <p:blipFill>
          <a:blip r:embed="rId3"/>
          <a:stretch>
            <a:fillRect/>
          </a:stretch>
        </p:blipFill>
        <p:spPr>
          <a:xfrm>
            <a:off x="271505" y="341576"/>
            <a:ext cx="11648989" cy="5297224"/>
          </a:xfrm>
          <a:prstGeom prst="rect">
            <a:avLst/>
          </a:prstGeom>
          <a:ln w="60325">
            <a:solidFill>
              <a:schemeClr val="accent1"/>
            </a:solidFill>
          </a:ln>
        </p:spPr>
      </p:pic>
    </p:spTree>
    <p:extLst>
      <p:ext uri="{BB962C8B-B14F-4D97-AF65-F5344CB8AC3E}">
        <p14:creationId xmlns:p14="http://schemas.microsoft.com/office/powerpoint/2010/main" val="15374845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E60C7-AD11-093B-D825-AE5809DF09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E00B59-EC0E-CC74-F271-0DF4610BADD7}"/>
              </a:ext>
            </a:extLst>
          </p:cNvPr>
          <p:cNvSpPr>
            <a:spLocks noGrp="1"/>
          </p:cNvSpPr>
          <p:nvPr>
            <p:ph type="title"/>
          </p:nvPr>
        </p:nvSpPr>
        <p:spPr>
          <a:xfrm>
            <a:off x="609600" y="457200"/>
            <a:ext cx="10972800" cy="1143000"/>
          </a:xfrm>
        </p:spPr>
        <p:txBody>
          <a:bodyPr/>
          <a:lstStyle/>
          <a:p>
            <a:r>
              <a:rPr lang="en-US" dirty="0"/>
              <a:t>Rethinking biodiversity</a:t>
            </a:r>
          </a:p>
        </p:txBody>
      </p:sp>
      <p:sp>
        <p:nvSpPr>
          <p:cNvPr id="6" name="Content Placeholder 2">
            <a:extLst>
              <a:ext uri="{FF2B5EF4-FFF2-40B4-BE49-F238E27FC236}">
                <a16:creationId xmlns:a16="http://schemas.microsoft.com/office/drawing/2014/main" id="{0D43F1E6-50E3-BB48-B9DD-0A4CA4B281AC}"/>
              </a:ext>
            </a:extLst>
          </p:cNvPr>
          <p:cNvSpPr>
            <a:spLocks noGrp="1"/>
          </p:cNvSpPr>
          <p:nvPr>
            <p:ph idx="1"/>
          </p:nvPr>
        </p:nvSpPr>
        <p:spPr>
          <a:xfrm>
            <a:off x="457200" y="1600200"/>
            <a:ext cx="3429000" cy="4525963"/>
          </a:xfrm>
        </p:spPr>
        <p:txBody>
          <a:bodyPr/>
          <a:lstStyle/>
          <a:p>
            <a:r>
              <a:rPr lang="en-US" sz="3000" dirty="0">
                <a:latin typeface="+mj-lt"/>
              </a:rPr>
              <a:t>Do the choices we make about conserving biodiversity have equitable impacts among humans in the many places and cultures they occupy?</a:t>
            </a:r>
          </a:p>
          <a:p>
            <a:endParaRPr lang="en-US" dirty="0"/>
          </a:p>
        </p:txBody>
      </p:sp>
      <p:pic>
        <p:nvPicPr>
          <p:cNvPr id="3" name="Online Media 2" title="Elephants Add New Towns to Crop-raiding Menu">
            <a:hlinkClick r:id="" action="ppaction://media"/>
            <a:extLst>
              <a:ext uri="{FF2B5EF4-FFF2-40B4-BE49-F238E27FC236}">
                <a16:creationId xmlns:a16="http://schemas.microsoft.com/office/drawing/2014/main" id="{132C6133-E90B-091F-6844-23413481371D}"/>
              </a:ext>
            </a:extLst>
          </p:cNvPr>
          <p:cNvPicPr>
            <a:picLocks noRot="1" noChangeAspect="1"/>
          </p:cNvPicPr>
          <p:nvPr>
            <a:videoFile r:link="rId1"/>
          </p:nvPr>
        </p:nvPicPr>
        <p:blipFill>
          <a:blip r:embed="rId4"/>
          <a:stretch>
            <a:fillRect/>
          </a:stretch>
        </p:blipFill>
        <p:spPr>
          <a:xfrm>
            <a:off x="4210357" y="1618034"/>
            <a:ext cx="7103009" cy="4013200"/>
          </a:xfrm>
          <a:prstGeom prst="rect">
            <a:avLst/>
          </a:prstGeom>
        </p:spPr>
      </p:pic>
    </p:spTree>
    <p:extLst>
      <p:ext uri="{BB962C8B-B14F-4D97-AF65-F5344CB8AC3E}">
        <p14:creationId xmlns:p14="http://schemas.microsoft.com/office/powerpoint/2010/main" val="412137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standing in a field&#10;&#10;Description automatically generated with medium confidence">
            <a:extLst>
              <a:ext uri="{FF2B5EF4-FFF2-40B4-BE49-F238E27FC236}">
                <a16:creationId xmlns:a16="http://schemas.microsoft.com/office/drawing/2014/main" id="{B361917E-3864-40CF-B248-39D6D75CA53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96636" y="-20796"/>
            <a:ext cx="10311245" cy="6878796"/>
          </a:xfrm>
        </p:spPr>
      </p:pic>
    </p:spTree>
    <p:extLst>
      <p:ext uri="{BB962C8B-B14F-4D97-AF65-F5344CB8AC3E}">
        <p14:creationId xmlns:p14="http://schemas.microsoft.com/office/powerpoint/2010/main" val="40016136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outdoor, person, standing&#10;&#10;Description automatically generated">
            <a:extLst>
              <a:ext uri="{FF2B5EF4-FFF2-40B4-BE49-F238E27FC236}">
                <a16:creationId xmlns:a16="http://schemas.microsoft.com/office/drawing/2014/main" id="{B723D493-DB20-49B3-BD09-88CEC5A1823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7363" y="0"/>
            <a:ext cx="10290466" cy="6858000"/>
          </a:xfrm>
        </p:spPr>
      </p:pic>
    </p:spTree>
    <p:extLst>
      <p:ext uri="{BB962C8B-B14F-4D97-AF65-F5344CB8AC3E}">
        <p14:creationId xmlns:p14="http://schemas.microsoft.com/office/powerpoint/2010/main" val="17130844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Lion Pride Maasai Mara National Reserve #kenya #safari #travelvlog">
            <a:hlinkClick r:id="" action="ppaction://media"/>
            <a:extLst>
              <a:ext uri="{FF2B5EF4-FFF2-40B4-BE49-F238E27FC236}">
                <a16:creationId xmlns:a16="http://schemas.microsoft.com/office/drawing/2014/main" id="{EF39283A-D56F-7397-54F0-1A46051F9B6C}"/>
              </a:ext>
            </a:extLst>
          </p:cNvPr>
          <p:cNvPicPr>
            <a:picLocks noGrp="1" noRot="1" noChangeAspect="1"/>
          </p:cNvPicPr>
          <p:nvPr>
            <p:ph idx="1"/>
            <a:videoFile r:link="rId1"/>
          </p:nvPr>
        </p:nvPicPr>
        <p:blipFill>
          <a:blip r:embed="rId4"/>
          <a:stretch>
            <a:fillRect/>
          </a:stretch>
        </p:blipFill>
        <p:spPr>
          <a:xfrm>
            <a:off x="4670501" y="2590800"/>
            <a:ext cx="7239000" cy="4090050"/>
          </a:xfrm>
          <a:prstGeom prst="rect">
            <a:avLst/>
          </a:prstGeom>
        </p:spPr>
      </p:pic>
      <p:pic>
        <p:nvPicPr>
          <p:cNvPr id="6" name="Picture 5">
            <a:extLst>
              <a:ext uri="{FF2B5EF4-FFF2-40B4-BE49-F238E27FC236}">
                <a16:creationId xmlns:a16="http://schemas.microsoft.com/office/drawing/2014/main" id="{D8A05C0F-0B7D-0CC1-9381-06C57CA6D50E}"/>
              </a:ext>
            </a:extLst>
          </p:cNvPr>
          <p:cNvPicPr>
            <a:picLocks noChangeAspect="1"/>
          </p:cNvPicPr>
          <p:nvPr/>
        </p:nvPicPr>
        <p:blipFill>
          <a:blip r:embed="rId5">
            <a:extLst>
              <a:ext uri="{28A0092B-C50C-407E-A947-70E740481C1C}">
                <a14:useLocalDpi xmlns:a14="http://schemas.microsoft.com/office/drawing/2010/main" val="0"/>
              </a:ext>
            </a:extLst>
          </a:blip>
          <a:srcRect r="4060"/>
          <a:stretch/>
        </p:blipFill>
        <p:spPr>
          <a:xfrm>
            <a:off x="0" y="0"/>
            <a:ext cx="4651451" cy="6858000"/>
          </a:xfrm>
          <a:prstGeom prst="rect">
            <a:avLst/>
          </a:prstGeom>
        </p:spPr>
      </p:pic>
      <p:pic>
        <p:nvPicPr>
          <p:cNvPr id="3" name="Picture 2">
            <a:extLst>
              <a:ext uri="{FF2B5EF4-FFF2-40B4-BE49-F238E27FC236}">
                <a16:creationId xmlns:a16="http://schemas.microsoft.com/office/drawing/2014/main" id="{A3B5DF39-F19B-FFFF-5F89-BEBD5BA6EC95}"/>
              </a:ext>
            </a:extLst>
          </p:cNvPr>
          <p:cNvPicPr>
            <a:picLocks noChangeAspect="1"/>
          </p:cNvPicPr>
          <p:nvPr/>
        </p:nvPicPr>
        <p:blipFill>
          <a:blip r:embed="rId6">
            <a:extLst>
              <a:ext uri="{28A0092B-C50C-407E-A947-70E740481C1C}">
                <a14:useLocalDpi xmlns:a14="http://schemas.microsoft.com/office/drawing/2010/main" val="0"/>
              </a:ext>
            </a:extLst>
          </a:blip>
          <a:srcRect r="3725"/>
          <a:stretch/>
        </p:blipFill>
        <p:spPr>
          <a:xfrm>
            <a:off x="4670501" y="0"/>
            <a:ext cx="7140499" cy="2781300"/>
          </a:xfrm>
          <a:prstGeom prst="rect">
            <a:avLst/>
          </a:prstGeom>
        </p:spPr>
      </p:pic>
    </p:spTree>
    <p:extLst>
      <p:ext uri="{BB962C8B-B14F-4D97-AF65-F5344CB8AC3E}">
        <p14:creationId xmlns:p14="http://schemas.microsoft.com/office/powerpoint/2010/main" val="189959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JAS\Desktop\lion attack.jpg"/>
          <p:cNvPicPr>
            <a:picLocks noChangeAspect="1" noChangeArrowheads="1"/>
          </p:cNvPicPr>
          <p:nvPr/>
        </p:nvPicPr>
        <p:blipFill>
          <a:blip r:embed="rId3" cstate="print"/>
          <a:srcRect/>
          <a:stretch>
            <a:fillRect/>
          </a:stretch>
        </p:blipFill>
        <p:spPr bwMode="auto">
          <a:xfrm>
            <a:off x="5986737" y="0"/>
            <a:ext cx="4582757" cy="6839880"/>
          </a:xfrm>
          <a:prstGeom prst="rect">
            <a:avLst/>
          </a:prstGeom>
          <a:noFill/>
        </p:spPr>
      </p:pic>
      <p:sp>
        <p:nvSpPr>
          <p:cNvPr id="5" name="Content Placeholder 2">
            <a:extLst>
              <a:ext uri="{FF2B5EF4-FFF2-40B4-BE49-F238E27FC236}">
                <a16:creationId xmlns:a16="http://schemas.microsoft.com/office/drawing/2014/main" id="{A803B514-0041-46D7-91B3-794E4323D432}"/>
              </a:ext>
            </a:extLst>
          </p:cNvPr>
          <p:cNvSpPr>
            <a:spLocks noGrp="1"/>
          </p:cNvSpPr>
          <p:nvPr>
            <p:ph idx="1"/>
          </p:nvPr>
        </p:nvSpPr>
        <p:spPr>
          <a:xfrm>
            <a:off x="457201" y="710808"/>
            <a:ext cx="5105400" cy="5659511"/>
          </a:xfrm>
        </p:spPr>
        <p:txBody>
          <a:bodyPr>
            <a:normAutofit lnSpcReduction="10000"/>
          </a:bodyPr>
          <a:lstStyle/>
          <a:p>
            <a:r>
              <a:rPr lang="en-US" sz="2600" kern="1200" dirty="0">
                <a:solidFill>
                  <a:schemeClr val="tx1"/>
                </a:solidFill>
                <a:latin typeface="+mn-lt"/>
                <a:ea typeface="+mn-ea"/>
                <a:cs typeface="+mn-cs"/>
              </a:rPr>
              <a:t>Developed countries are stuck with the contradiction of simultaneously wanting to protect </a:t>
            </a:r>
            <a:r>
              <a:rPr lang="en-US" sz="2600" dirty="0"/>
              <a:t>biodiversity</a:t>
            </a:r>
            <a:r>
              <a:rPr lang="en-US" sz="2600" kern="1200" dirty="0">
                <a:solidFill>
                  <a:schemeClr val="tx1"/>
                </a:solidFill>
                <a:latin typeface="+mn-lt"/>
                <a:ea typeface="+mn-ea"/>
                <a:cs typeface="+mn-cs"/>
              </a:rPr>
              <a:t>, recognize its ecological importance, and call for policies to protect it, but from a distance – other people may shoulder the responsibility of living with and/or protecting biodiversity</a:t>
            </a:r>
          </a:p>
          <a:p>
            <a:r>
              <a:rPr lang="en-US" sz="2600" kern="1200" dirty="0">
                <a:solidFill>
                  <a:schemeClr val="tx1"/>
                </a:solidFill>
                <a:latin typeface="+mn-lt"/>
                <a:ea typeface="+mn-ea"/>
                <a:cs typeface="+mn-cs"/>
              </a:rPr>
              <a:t>Middle ground positions that try to balance interests of differing parties can also be difficult to develop and maintain</a:t>
            </a:r>
          </a:p>
          <a:p>
            <a:pPr marL="0" indent="0">
              <a:buNone/>
            </a:pPr>
            <a:endParaRPr lang="en-US" sz="3000" kern="1200" dirty="0">
              <a:solidFill>
                <a:schemeClr val="tx1"/>
              </a:solidFill>
              <a:latin typeface="+mn-lt"/>
              <a:ea typeface="+mn-ea"/>
              <a:cs typeface="+mn-cs"/>
            </a:endParaRPr>
          </a:p>
        </p:txBody>
      </p:sp>
    </p:spTree>
    <p:extLst>
      <p:ext uri="{BB962C8B-B14F-4D97-AF65-F5344CB8AC3E}">
        <p14:creationId xmlns:p14="http://schemas.microsoft.com/office/powerpoint/2010/main" val="38072713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41B91BFC-3EE3-A65D-DC93-6480B177A4ED}"/>
              </a:ext>
            </a:extLst>
          </p:cNvPr>
          <p:cNvPicPr>
            <a:picLocks noGrp="1" noChangeAspect="1"/>
          </p:cNvPicPr>
          <p:nvPr>
            <p:ph idx="1"/>
          </p:nvPr>
        </p:nvPicPr>
        <p:blipFill>
          <a:blip r:embed="rId4"/>
          <a:stretch>
            <a:fillRect/>
          </a:stretch>
        </p:blipFill>
        <p:spPr>
          <a:xfrm>
            <a:off x="228600" y="0"/>
            <a:ext cx="11582400" cy="6654839"/>
          </a:xfrm>
        </p:spPr>
      </p:pic>
    </p:spTree>
    <p:extLst>
      <p:ext uri="{BB962C8B-B14F-4D97-AF65-F5344CB8AC3E}">
        <p14:creationId xmlns:p14="http://schemas.microsoft.com/office/powerpoint/2010/main" val="3902196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Content Placeholder 3">
            <a:extLst>
              <a:ext uri="{FF2B5EF4-FFF2-40B4-BE49-F238E27FC236}">
                <a16:creationId xmlns:a16="http://schemas.microsoft.com/office/drawing/2014/main" id="{A9896460-56C0-E386-2BFF-E48FBAFFDDE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70494"/>
          <a:stretch>
            <a:fillRect/>
          </a:stretch>
        </p:blipFill>
        <p:spPr>
          <a:xfrm>
            <a:off x="2286000" y="304800"/>
            <a:ext cx="7731125" cy="2662238"/>
          </a:xfrm>
        </p:spPr>
      </p:pic>
      <p:pic>
        <p:nvPicPr>
          <p:cNvPr id="7171" name="Content Placeholder 3">
            <a:extLst>
              <a:ext uri="{FF2B5EF4-FFF2-40B4-BE49-F238E27FC236}">
                <a16:creationId xmlns:a16="http://schemas.microsoft.com/office/drawing/2014/main" id="{3FB710C2-9958-760C-A519-1632B4FE8ECB}"/>
              </a:ext>
            </a:extLst>
          </p:cNvPr>
          <p:cNvPicPr>
            <a:picLocks noChangeAspect="1"/>
          </p:cNvPicPr>
          <p:nvPr/>
        </p:nvPicPr>
        <p:blipFill>
          <a:blip r:embed="rId2">
            <a:extLst>
              <a:ext uri="{28A0092B-C50C-407E-A947-70E740481C1C}">
                <a14:useLocalDpi xmlns:a14="http://schemas.microsoft.com/office/drawing/2010/main" val="0"/>
              </a:ext>
            </a:extLst>
          </a:blip>
          <a:srcRect t="51759"/>
          <a:stretch>
            <a:fillRect/>
          </a:stretch>
        </p:blipFill>
        <p:spPr bwMode="auto">
          <a:xfrm>
            <a:off x="2286000" y="2678113"/>
            <a:ext cx="720090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2"/>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57732" y="2286000"/>
            <a:ext cx="7086599" cy="4251960"/>
          </a:xfrm>
          <a:prstGeom prst="rect">
            <a:avLst/>
          </a:prstGeom>
          <a:ln w="53975">
            <a:solidFill>
              <a:schemeClr val="accent1"/>
            </a:solidFill>
          </a:ln>
        </p:spPr>
      </p:pic>
      <p:pic>
        <p:nvPicPr>
          <p:cNvPr id="5" name="Picture 4"/>
          <p:cNvPicPr>
            <a:picLocks noChangeAspect="1"/>
          </p:cNvPicPr>
          <p:nvPr/>
        </p:nvPicPr>
        <p:blipFill>
          <a:blip r:embed="rId4" cstate="print"/>
          <a:stretch>
            <a:fillRect/>
          </a:stretch>
        </p:blipFill>
        <p:spPr>
          <a:xfrm>
            <a:off x="1524000" y="507604"/>
            <a:ext cx="9233758" cy="1778396"/>
          </a:xfrm>
          <a:prstGeom prst="rect">
            <a:avLst/>
          </a:prstGeom>
        </p:spPr>
      </p:pic>
      <p:pic>
        <p:nvPicPr>
          <p:cNvPr id="6" name="Picture 5"/>
          <p:cNvPicPr>
            <a:picLocks noChangeAspect="1"/>
          </p:cNvPicPr>
          <p:nvPr/>
        </p:nvPicPr>
        <p:blipFill rotWithShape="1">
          <a:blip r:embed="rId5" cstate="print"/>
          <a:srcRect l="20147" t="2" r="-1367" b="77854"/>
          <a:stretch/>
        </p:blipFill>
        <p:spPr>
          <a:xfrm>
            <a:off x="1505465" y="-24714"/>
            <a:ext cx="9391135" cy="671690"/>
          </a:xfrm>
          <a:prstGeom prst="rect">
            <a:avLst/>
          </a:prstGeom>
        </p:spPr>
      </p:pic>
    </p:spTree>
    <p:extLst>
      <p:ext uri="{BB962C8B-B14F-4D97-AF65-F5344CB8AC3E}">
        <p14:creationId xmlns:p14="http://schemas.microsoft.com/office/powerpoint/2010/main" val="23169030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stretch>
            <a:fillRect/>
          </a:stretch>
        </p:blipFill>
        <p:spPr>
          <a:xfrm>
            <a:off x="548641" y="73025"/>
            <a:ext cx="10158556" cy="6794058"/>
          </a:xfrm>
          <a:prstGeom prst="rect">
            <a:avLst/>
          </a:prstGeom>
        </p:spPr>
      </p:pic>
      <p:sp>
        <p:nvSpPr>
          <p:cNvPr id="5" name="AutoShape 2" descr="https://i.guim.co.uk/img/media/1fde3a831f5235fcdc8895ea8c66a2c664bf44e7/0_2_620_372/master/620.jpg?w=620&amp;q=85&amp;auto=format&amp;sharp=10&amp;s=f7d26d881f9669e767e15314525a457d"/>
          <p:cNvSpPr>
            <a:spLocks noChangeAspect="1" noChangeArrowheads="1"/>
          </p:cNvSpPr>
          <p:nvPr/>
        </p:nvSpPr>
        <p:spPr bwMode="auto">
          <a:xfrm>
            <a:off x="1679575" y="-1698625"/>
            <a:ext cx="5905500" cy="3543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4" descr="https://i.guim.co.uk/img/media/1fde3a831f5235fcdc8895ea8c66a2c664bf44e7/0_2_620_372/master/620.jpg?w=620&amp;q=85&amp;auto=format&amp;sharp=10&amp;s=f7d26d881f9669e767e15314525a457d"/>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855123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1821629" y="2895860"/>
            <a:ext cx="8305800" cy="1181029"/>
          </a:xfrm>
          <a:prstGeom prst="rect">
            <a:avLst/>
          </a:prstGeom>
        </p:spPr>
      </p:pic>
      <p:pic>
        <p:nvPicPr>
          <p:cNvPr id="8" name="Picture 7"/>
          <p:cNvPicPr>
            <a:picLocks noChangeAspect="1"/>
          </p:cNvPicPr>
          <p:nvPr/>
        </p:nvPicPr>
        <p:blipFill>
          <a:blip r:embed="rId4" cstate="print"/>
          <a:stretch>
            <a:fillRect/>
          </a:stretch>
        </p:blipFill>
        <p:spPr>
          <a:xfrm>
            <a:off x="1850317" y="362174"/>
            <a:ext cx="7565231" cy="2023898"/>
          </a:xfrm>
          <a:prstGeom prst="rect">
            <a:avLst/>
          </a:prstGeom>
        </p:spPr>
      </p:pic>
      <p:pic>
        <p:nvPicPr>
          <p:cNvPr id="9" name="Picture 8"/>
          <p:cNvPicPr>
            <a:picLocks noChangeAspect="1"/>
          </p:cNvPicPr>
          <p:nvPr/>
        </p:nvPicPr>
        <p:blipFill rotWithShape="1">
          <a:blip r:embed="rId4" cstate="print"/>
          <a:srcRect l="20147" t="-87330" r="-21323" b="77854"/>
          <a:stretch/>
        </p:blipFill>
        <p:spPr>
          <a:xfrm>
            <a:off x="1845834" y="-1905499"/>
            <a:ext cx="9372600" cy="2713121"/>
          </a:xfrm>
          <a:prstGeom prst="rect">
            <a:avLst/>
          </a:prstGeom>
        </p:spPr>
      </p:pic>
      <p:pic>
        <p:nvPicPr>
          <p:cNvPr id="14" name="Picture 13"/>
          <p:cNvPicPr>
            <a:picLocks noChangeAspect="1"/>
          </p:cNvPicPr>
          <p:nvPr/>
        </p:nvPicPr>
        <p:blipFill>
          <a:blip r:embed="rId5" cstate="print"/>
          <a:stretch>
            <a:fillRect/>
          </a:stretch>
        </p:blipFill>
        <p:spPr>
          <a:xfrm>
            <a:off x="1817148" y="4380979"/>
            <a:ext cx="8715375" cy="2103162"/>
          </a:xfrm>
          <a:prstGeom prst="rect">
            <a:avLst/>
          </a:prstGeom>
        </p:spPr>
      </p:pic>
      <p:pic>
        <p:nvPicPr>
          <p:cNvPr id="15" name="Picture 14"/>
          <p:cNvPicPr>
            <a:picLocks noChangeAspect="1"/>
          </p:cNvPicPr>
          <p:nvPr/>
        </p:nvPicPr>
        <p:blipFill>
          <a:blip r:embed="rId6" cstate="print"/>
          <a:stretch>
            <a:fillRect/>
          </a:stretch>
        </p:blipFill>
        <p:spPr>
          <a:xfrm>
            <a:off x="1845834" y="2267565"/>
            <a:ext cx="3952875" cy="476250"/>
          </a:xfrm>
          <a:prstGeom prst="rect">
            <a:avLst/>
          </a:prstGeom>
        </p:spPr>
      </p:pic>
      <p:sp>
        <p:nvSpPr>
          <p:cNvPr id="2" name="Rectangle 1">
            <a:hlinkClick r:id="rId7"/>
            <a:extLst>
              <a:ext uri="{FF2B5EF4-FFF2-40B4-BE49-F238E27FC236}">
                <a16:creationId xmlns:a16="http://schemas.microsoft.com/office/drawing/2014/main" id="{7ABF405E-BC0B-4191-94D1-D914D16C5246}"/>
              </a:ext>
            </a:extLst>
          </p:cNvPr>
          <p:cNvSpPr/>
          <p:nvPr/>
        </p:nvSpPr>
        <p:spPr>
          <a:xfrm>
            <a:off x="1578279" y="100208"/>
            <a:ext cx="9372600" cy="6588691"/>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37837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srcRect l="20147" t="-87330" r="-21323" b="77854"/>
          <a:stretch/>
        </p:blipFill>
        <p:spPr>
          <a:xfrm>
            <a:off x="1452310" y="-990600"/>
            <a:ext cx="8686800" cy="2514600"/>
          </a:xfrm>
          <a:prstGeom prst="rect">
            <a:avLst/>
          </a:prstGeom>
        </p:spPr>
      </p:pic>
      <p:pic>
        <p:nvPicPr>
          <p:cNvPr id="11" name="Picture 10"/>
          <p:cNvPicPr>
            <a:picLocks noChangeAspect="1"/>
          </p:cNvPicPr>
          <p:nvPr/>
        </p:nvPicPr>
        <p:blipFill>
          <a:blip r:embed="rId4" cstate="print"/>
          <a:stretch>
            <a:fillRect/>
          </a:stretch>
        </p:blipFill>
        <p:spPr>
          <a:xfrm>
            <a:off x="1807369" y="1524001"/>
            <a:ext cx="7353300" cy="2199223"/>
          </a:xfrm>
          <a:prstGeom prst="rect">
            <a:avLst/>
          </a:prstGeom>
        </p:spPr>
      </p:pic>
      <p:pic>
        <p:nvPicPr>
          <p:cNvPr id="12" name="Picture 11"/>
          <p:cNvPicPr>
            <a:picLocks noChangeAspect="1"/>
          </p:cNvPicPr>
          <p:nvPr/>
        </p:nvPicPr>
        <p:blipFill>
          <a:blip r:embed="rId5" cstate="print"/>
          <a:stretch>
            <a:fillRect/>
          </a:stretch>
        </p:blipFill>
        <p:spPr>
          <a:xfrm>
            <a:off x="1819024" y="4038601"/>
            <a:ext cx="8320087" cy="2200415"/>
          </a:xfrm>
          <a:prstGeom prst="rect">
            <a:avLst/>
          </a:prstGeom>
        </p:spPr>
      </p:pic>
      <p:sp>
        <p:nvSpPr>
          <p:cNvPr id="5" name="Rectangle 4">
            <a:hlinkClick r:id="rId6"/>
            <a:extLst>
              <a:ext uri="{FF2B5EF4-FFF2-40B4-BE49-F238E27FC236}">
                <a16:creationId xmlns:a16="http://schemas.microsoft.com/office/drawing/2014/main" id="{026DE50E-88E4-4938-9885-F65C6CCAFB18}"/>
              </a:ext>
            </a:extLst>
          </p:cNvPr>
          <p:cNvSpPr/>
          <p:nvPr/>
        </p:nvSpPr>
        <p:spPr>
          <a:xfrm>
            <a:off x="1109410" y="324111"/>
            <a:ext cx="9372600" cy="6209778"/>
          </a:xfrm>
          <a:prstGeom prst="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84292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CFAF6"/>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76A4859-8148-DD90-8177-C4279187A96C}"/>
              </a:ext>
            </a:extLst>
          </p:cNvPr>
          <p:cNvPicPr>
            <a:picLocks noGrp="1" noChangeAspect="1"/>
          </p:cNvPicPr>
          <p:nvPr>
            <p:ph idx="1"/>
          </p:nvPr>
        </p:nvPicPr>
        <p:blipFill>
          <a:blip r:embed="rId3"/>
          <a:stretch>
            <a:fillRect/>
          </a:stretch>
        </p:blipFill>
        <p:spPr>
          <a:xfrm>
            <a:off x="2438400" y="2927767"/>
            <a:ext cx="6646207" cy="3930233"/>
          </a:xfrm>
        </p:spPr>
      </p:pic>
      <p:pic>
        <p:nvPicPr>
          <p:cNvPr id="7" name="Picture 6">
            <a:extLst>
              <a:ext uri="{FF2B5EF4-FFF2-40B4-BE49-F238E27FC236}">
                <a16:creationId xmlns:a16="http://schemas.microsoft.com/office/drawing/2014/main" id="{1CD917A4-4722-5A6C-8AD9-210BAB72C7C1}"/>
              </a:ext>
            </a:extLst>
          </p:cNvPr>
          <p:cNvPicPr>
            <a:picLocks noChangeAspect="1"/>
          </p:cNvPicPr>
          <p:nvPr/>
        </p:nvPicPr>
        <p:blipFill>
          <a:blip r:embed="rId4"/>
          <a:stretch>
            <a:fillRect/>
          </a:stretch>
        </p:blipFill>
        <p:spPr>
          <a:xfrm>
            <a:off x="2438400" y="-152400"/>
            <a:ext cx="6390866" cy="3088710"/>
          </a:xfrm>
          <a:prstGeom prst="rect">
            <a:avLst/>
          </a:prstGeom>
        </p:spPr>
      </p:pic>
    </p:spTree>
    <p:extLst>
      <p:ext uri="{BB962C8B-B14F-4D97-AF65-F5344CB8AC3E}">
        <p14:creationId xmlns:p14="http://schemas.microsoft.com/office/powerpoint/2010/main" val="3029931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71C2F-07C2-DE26-8C68-4D6E9D863B0C}"/>
              </a:ext>
            </a:extLst>
          </p:cNvPr>
          <p:cNvSpPr>
            <a:spLocks noGrp="1"/>
          </p:cNvSpPr>
          <p:nvPr>
            <p:ph type="title"/>
          </p:nvPr>
        </p:nvSpPr>
        <p:spPr>
          <a:xfrm>
            <a:off x="609600" y="274638"/>
            <a:ext cx="4800600" cy="1143000"/>
          </a:xfrm>
        </p:spPr>
        <p:txBody>
          <a:bodyPr/>
          <a:lstStyle/>
          <a:p>
            <a:r>
              <a:rPr lang="en-US" dirty="0"/>
              <a:t>Biodiversity leakage</a:t>
            </a:r>
          </a:p>
        </p:txBody>
      </p:sp>
      <p:pic>
        <p:nvPicPr>
          <p:cNvPr id="5" name="Content Placeholder 4">
            <a:extLst>
              <a:ext uri="{FF2B5EF4-FFF2-40B4-BE49-F238E27FC236}">
                <a16:creationId xmlns:a16="http://schemas.microsoft.com/office/drawing/2014/main" id="{C1B4BB18-4116-08AD-27AF-38EFB39FBE0E}"/>
              </a:ext>
            </a:extLst>
          </p:cNvPr>
          <p:cNvPicPr>
            <a:picLocks noGrp="1" noChangeAspect="1"/>
          </p:cNvPicPr>
          <p:nvPr>
            <p:ph idx="1"/>
          </p:nvPr>
        </p:nvPicPr>
        <p:blipFill>
          <a:blip r:embed="rId2"/>
          <a:stretch>
            <a:fillRect/>
          </a:stretch>
        </p:blipFill>
        <p:spPr>
          <a:xfrm>
            <a:off x="5638800" y="666518"/>
            <a:ext cx="6095999" cy="5524964"/>
          </a:xfrm>
        </p:spPr>
      </p:pic>
      <p:sp>
        <p:nvSpPr>
          <p:cNvPr id="3" name="Content Placeholder 2">
            <a:extLst>
              <a:ext uri="{FF2B5EF4-FFF2-40B4-BE49-F238E27FC236}">
                <a16:creationId xmlns:a16="http://schemas.microsoft.com/office/drawing/2014/main" id="{BC8A4940-196A-543E-E403-734BBE4A26DA}"/>
              </a:ext>
            </a:extLst>
          </p:cNvPr>
          <p:cNvSpPr txBox="1">
            <a:spLocks/>
          </p:cNvSpPr>
          <p:nvPr/>
        </p:nvSpPr>
        <p:spPr bwMode="auto">
          <a:xfrm>
            <a:off x="609600" y="1600200"/>
            <a:ext cx="5029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Reducing biodiversity loss in one location may cause an increase in biodiversity loss in another location</a:t>
            </a:r>
          </a:p>
          <a:p>
            <a:r>
              <a:rPr lang="en-US" dirty="0"/>
              <a:t>Conservation of habitat has impacts on agriculture and economics that can ripple out across the globe. </a:t>
            </a:r>
          </a:p>
        </p:txBody>
      </p:sp>
    </p:spTree>
    <p:extLst>
      <p:ext uri="{BB962C8B-B14F-4D97-AF65-F5344CB8AC3E}">
        <p14:creationId xmlns:p14="http://schemas.microsoft.com/office/powerpoint/2010/main" val="8148161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4358B-E403-4700-A0E4-1C0849DB70C4}"/>
              </a:ext>
            </a:extLst>
          </p:cNvPr>
          <p:cNvSpPr>
            <a:spLocks noGrp="1"/>
          </p:cNvSpPr>
          <p:nvPr>
            <p:ph type="title"/>
          </p:nvPr>
        </p:nvSpPr>
        <p:spPr>
          <a:xfrm>
            <a:off x="533400" y="274638"/>
            <a:ext cx="11049000" cy="1143000"/>
          </a:xfrm>
        </p:spPr>
        <p:txBody>
          <a:bodyPr/>
          <a:lstStyle/>
          <a:p>
            <a:r>
              <a:rPr lang="en-US" dirty="0"/>
              <a:t>Closing</a:t>
            </a:r>
          </a:p>
        </p:txBody>
      </p:sp>
      <p:sp>
        <p:nvSpPr>
          <p:cNvPr id="3" name="Content Placeholder 2">
            <a:extLst>
              <a:ext uri="{FF2B5EF4-FFF2-40B4-BE49-F238E27FC236}">
                <a16:creationId xmlns:a16="http://schemas.microsoft.com/office/drawing/2014/main" id="{CA5F86D2-EEC8-4CA0-8400-734E42C89698}"/>
              </a:ext>
            </a:extLst>
          </p:cNvPr>
          <p:cNvSpPr>
            <a:spLocks noGrp="1"/>
          </p:cNvSpPr>
          <p:nvPr>
            <p:ph idx="1"/>
          </p:nvPr>
        </p:nvSpPr>
        <p:spPr>
          <a:xfrm>
            <a:off x="238630" y="1478526"/>
            <a:ext cx="4866769" cy="5181037"/>
          </a:xfrm>
        </p:spPr>
        <p:txBody>
          <a:bodyPr/>
          <a:lstStyle/>
          <a:p>
            <a:r>
              <a:rPr lang="en-US" sz="2800" dirty="0">
                <a:solidFill>
                  <a:srgbClr val="221E1F"/>
                </a:solidFill>
                <a:latin typeface="+mj-lt"/>
              </a:rPr>
              <a:t>Biodiversity is not uniformly distributed across the planet like the atmosphere</a:t>
            </a:r>
          </a:p>
          <a:p>
            <a:r>
              <a:rPr lang="en-US" sz="2800" dirty="0">
                <a:solidFill>
                  <a:srgbClr val="221E1F"/>
                </a:solidFill>
                <a:latin typeface="+mj-lt"/>
              </a:rPr>
              <a:t>Challenging to coordinate any pervasive global protection policy of biodiversity through joint cooperation</a:t>
            </a:r>
          </a:p>
          <a:p>
            <a:r>
              <a:rPr lang="en-US" sz="2800" b="0" i="0" u="none" strike="noStrike" baseline="0" dirty="0">
                <a:solidFill>
                  <a:srgbClr val="221E1F"/>
                </a:solidFill>
                <a:latin typeface="+mj-lt"/>
              </a:rPr>
              <a:t>Biodiversity often becomes the direct responsibility of nations, zoos</a:t>
            </a:r>
            <a:r>
              <a:rPr lang="en-US" sz="2800" dirty="0">
                <a:solidFill>
                  <a:srgbClr val="221E1F"/>
                </a:solidFill>
                <a:latin typeface="+mj-lt"/>
              </a:rPr>
              <a:t>, or even individuals</a:t>
            </a:r>
          </a:p>
          <a:p>
            <a:endParaRPr lang="en-US" dirty="0"/>
          </a:p>
        </p:txBody>
      </p:sp>
      <p:pic>
        <p:nvPicPr>
          <p:cNvPr id="7" name="Picture 6" descr="A picture containing outdoor, laying&#10;&#10;Description automatically generated">
            <a:hlinkClick r:id="rId3"/>
            <a:extLst>
              <a:ext uri="{FF2B5EF4-FFF2-40B4-BE49-F238E27FC236}">
                <a16:creationId xmlns:a16="http://schemas.microsoft.com/office/drawing/2014/main" id="{FBC3F41A-CFF4-FDBA-7EB9-6D8282DF0B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1478526"/>
            <a:ext cx="6847969" cy="4572000"/>
          </a:xfrm>
          <a:prstGeom prst="rect">
            <a:avLst/>
          </a:prstGeom>
          <a:ln w="28575">
            <a:solidFill>
              <a:srgbClr val="0070C0"/>
            </a:solidFill>
          </a:ln>
        </p:spPr>
      </p:pic>
    </p:spTree>
    <p:extLst>
      <p:ext uri="{BB962C8B-B14F-4D97-AF65-F5344CB8AC3E}">
        <p14:creationId xmlns:p14="http://schemas.microsoft.com/office/powerpoint/2010/main" val="39931954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9EA22D-24DB-4107-8631-1C69DC477F3D}"/>
              </a:ext>
            </a:extLst>
          </p:cNvPr>
          <p:cNvSpPr>
            <a:spLocks noGrp="1"/>
          </p:cNvSpPr>
          <p:nvPr>
            <p:ph idx="1"/>
          </p:nvPr>
        </p:nvSpPr>
        <p:spPr>
          <a:xfrm>
            <a:off x="609600" y="1066800"/>
            <a:ext cx="10972800" cy="4876801"/>
          </a:xfrm>
        </p:spPr>
        <p:txBody>
          <a:bodyPr/>
          <a:lstStyle/>
          <a:p>
            <a:r>
              <a:rPr lang="en-US" altLang="en-US" sz="3000" dirty="0">
                <a:latin typeface="Calibri Light" panose="020F0302020204030204" pitchFamily="34" charset="0"/>
                <a:cs typeface="Calibri Light" panose="020F0302020204030204" pitchFamily="34" charset="0"/>
              </a:rPr>
              <a:t>Statements like “Save Biodiversity” are good in intent and outlook, but do not capture the paradoxes and challenges of actually undertaking a specific conservation policy for a life form</a:t>
            </a:r>
          </a:p>
          <a:p>
            <a:r>
              <a:rPr lang="en-US" sz="3000" b="0" i="0" u="none" strike="noStrike" baseline="0" dirty="0">
                <a:latin typeface="Calibri Light" panose="020F0302020204030204" pitchFamily="34" charset="0"/>
                <a:cs typeface="Calibri Light" panose="020F0302020204030204" pitchFamily="34" charset="0"/>
              </a:rPr>
              <a:t>Humans have the responsibility to decide what to prioritize and value, and with this includes attentiveness to how we define and measure biodiversity. This will have implications for the protected organisms, but also for the people who live near them</a:t>
            </a:r>
          </a:p>
          <a:p>
            <a:r>
              <a:rPr lang="en-US" sz="3000" dirty="0">
                <a:latin typeface="Calibri Light" panose="020F0302020204030204" pitchFamily="34" charset="0"/>
                <a:cs typeface="Calibri Light" panose="020F0302020204030204" pitchFamily="34" charset="0"/>
              </a:rPr>
              <a:t>Biodiversity may be more difficult than global climate change to develop policy</a:t>
            </a:r>
            <a:endParaRPr lang="en-US" sz="3200" b="0" i="0" u="none" strike="noStrike" baseline="0" dirty="0">
              <a:latin typeface="Calibri Light" panose="020F0302020204030204" pitchFamily="34" charset="0"/>
              <a:cs typeface="Calibri Light" panose="020F0302020204030204" pitchFamily="34" charset="0"/>
            </a:endParaRPr>
          </a:p>
          <a:p>
            <a:endParaRPr lang="en-US" dirty="0"/>
          </a:p>
        </p:txBody>
      </p:sp>
    </p:spTree>
    <p:extLst>
      <p:ext uri="{BB962C8B-B14F-4D97-AF65-F5344CB8AC3E}">
        <p14:creationId xmlns:p14="http://schemas.microsoft.com/office/powerpoint/2010/main" val="2182752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a:extLst>
              <a:ext uri="{FF2B5EF4-FFF2-40B4-BE49-F238E27FC236}">
                <a16:creationId xmlns:a16="http://schemas.microsoft.com/office/drawing/2014/main" id="{7EAD7759-213E-4A50-AC7A-A4E8DD9C045A}"/>
              </a:ext>
            </a:extLst>
          </p:cNvPr>
          <p:cNvSpPr>
            <a:spLocks noGrp="1" noChangeArrowheads="1"/>
          </p:cNvSpPr>
          <p:nvPr>
            <p:ph idx="1"/>
          </p:nvPr>
        </p:nvSpPr>
        <p:spPr>
          <a:xfrm>
            <a:off x="304800" y="1775278"/>
            <a:ext cx="6783572" cy="4572000"/>
          </a:xfrm>
        </p:spPr>
        <p:txBody>
          <a:bodyPr/>
          <a:lstStyle/>
          <a:p>
            <a:r>
              <a:rPr lang="en-US" altLang="en-US" dirty="0">
                <a:latin typeface="Calibri Light" panose="020F0302020204030204" pitchFamily="34" charset="0"/>
                <a:cs typeface="Calibri Light" panose="020F0302020204030204" pitchFamily="34" charset="0"/>
              </a:rPr>
              <a:t>“The biological variety bequeathed to us by evolutionary processes over millennia’’</a:t>
            </a:r>
          </a:p>
          <a:p>
            <a:pPr lvl="1"/>
            <a:r>
              <a:rPr lang="en-US" altLang="en-US" dirty="0">
                <a:latin typeface="Calibri Light" panose="020F0302020204030204" pitchFamily="34" charset="0"/>
                <a:cs typeface="Calibri Light" panose="020F0302020204030204" pitchFamily="34" charset="0"/>
              </a:rPr>
              <a:t>Does this mean all of biology? </a:t>
            </a:r>
          </a:p>
          <a:p>
            <a:pPr lvl="1"/>
            <a:r>
              <a:rPr lang="en-US" altLang="en-US" dirty="0">
                <a:latin typeface="Calibri Light" panose="020F0302020204030204" pitchFamily="34" charset="0"/>
                <a:cs typeface="Calibri Light" panose="020F0302020204030204" pitchFamily="34" charset="0"/>
              </a:rPr>
              <a:t>Save all life? Same some life forms but not others?</a:t>
            </a:r>
          </a:p>
          <a:p>
            <a:pPr lvl="1"/>
            <a:r>
              <a:rPr lang="en-US" altLang="en-US" dirty="0">
                <a:latin typeface="Calibri Light" panose="020F0302020204030204" pitchFamily="34" charset="0"/>
                <a:cs typeface="Calibri Light" panose="020F0302020204030204" pitchFamily="34" charset="0"/>
              </a:rPr>
              <a:t>How do you work with a definition this encompassing?</a:t>
            </a:r>
          </a:p>
        </p:txBody>
      </p:sp>
      <p:sp>
        <p:nvSpPr>
          <p:cNvPr id="5" name="Title 1">
            <a:extLst>
              <a:ext uri="{FF2B5EF4-FFF2-40B4-BE49-F238E27FC236}">
                <a16:creationId xmlns:a16="http://schemas.microsoft.com/office/drawing/2014/main" id="{12CB1EB8-DD1B-41D4-8D0D-ED482835D472}"/>
              </a:ext>
            </a:extLst>
          </p:cNvPr>
          <p:cNvSpPr>
            <a:spLocks noGrp="1"/>
          </p:cNvSpPr>
          <p:nvPr>
            <p:ph type="title"/>
          </p:nvPr>
        </p:nvSpPr>
        <p:spPr>
          <a:xfrm>
            <a:off x="-150628" y="351948"/>
            <a:ext cx="7467600" cy="1143000"/>
          </a:xfrm>
        </p:spPr>
        <p:txBody>
          <a:bodyPr/>
          <a:lstStyle/>
          <a:p>
            <a:r>
              <a:rPr lang="en-US" dirty="0"/>
              <a:t>The fuzzy concept of biodiversity:</a:t>
            </a:r>
          </a:p>
        </p:txBody>
      </p:sp>
      <p:pic>
        <p:nvPicPr>
          <p:cNvPr id="7" name="Picture 6" descr="A painting of plants and flowers&#10;&#10;AI-generated content may be incorrect.">
            <a:extLst>
              <a:ext uri="{FF2B5EF4-FFF2-40B4-BE49-F238E27FC236}">
                <a16:creationId xmlns:a16="http://schemas.microsoft.com/office/drawing/2014/main" id="{2A13D7D8-DE4B-D1FA-4A51-08B7127857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9150" y="-33338"/>
            <a:ext cx="4892850" cy="689133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F7EA-6659-9D29-570E-C67915217291}"/>
              </a:ext>
            </a:extLst>
          </p:cNvPr>
          <p:cNvSpPr>
            <a:spLocks noGrp="1"/>
          </p:cNvSpPr>
          <p:nvPr>
            <p:ph type="title"/>
          </p:nvPr>
        </p:nvSpPr>
        <p:spPr/>
        <p:txBody>
          <a:bodyPr/>
          <a:lstStyle/>
          <a:p>
            <a:r>
              <a:rPr lang="en-US" dirty="0"/>
              <a:t>Rethinking biodiversity</a:t>
            </a:r>
          </a:p>
        </p:txBody>
      </p:sp>
      <p:sp>
        <p:nvSpPr>
          <p:cNvPr id="3" name="Content Placeholder 2">
            <a:extLst>
              <a:ext uri="{FF2B5EF4-FFF2-40B4-BE49-F238E27FC236}">
                <a16:creationId xmlns:a16="http://schemas.microsoft.com/office/drawing/2014/main" id="{ED14D82C-F6C2-1D49-5B6F-556666642AE0}"/>
              </a:ext>
            </a:extLst>
          </p:cNvPr>
          <p:cNvSpPr>
            <a:spLocks noGrp="1"/>
          </p:cNvSpPr>
          <p:nvPr>
            <p:ph idx="1"/>
          </p:nvPr>
        </p:nvSpPr>
        <p:spPr/>
        <p:txBody>
          <a:bodyPr/>
          <a:lstStyle/>
          <a:p>
            <a:r>
              <a:rPr lang="en-US" dirty="0"/>
              <a:t>Since there are epistemic limits on measuring biodiversity directly, biologists must choose a stand-in, or surrogate for all biodiversity </a:t>
            </a:r>
          </a:p>
          <a:p>
            <a:r>
              <a:rPr lang="en-US" dirty="0"/>
              <a:t>Biodiversity is meant to serve as a reliable indicator of biological value, but given the vast variety of ways in which we value the biosphere, it is challenging to identify what kinds of diversity should be conserved and where</a:t>
            </a:r>
          </a:p>
          <a:p>
            <a:endParaRPr lang="en-US" dirty="0"/>
          </a:p>
        </p:txBody>
      </p:sp>
    </p:spTree>
    <p:extLst>
      <p:ext uri="{BB962C8B-B14F-4D97-AF65-F5344CB8AC3E}">
        <p14:creationId xmlns:p14="http://schemas.microsoft.com/office/powerpoint/2010/main" val="4084904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01C8E0C-1D9F-9F17-4CDE-75FE814A1301}"/>
              </a:ext>
            </a:extLst>
          </p:cNvPr>
          <p:cNvPicPr>
            <a:picLocks noGrp="1" noChangeAspect="1"/>
          </p:cNvPicPr>
          <p:nvPr>
            <p:ph idx="1"/>
          </p:nvPr>
        </p:nvPicPr>
        <p:blipFill>
          <a:blip r:embed="rId3"/>
          <a:stretch>
            <a:fillRect/>
          </a:stretch>
        </p:blipFill>
        <p:spPr>
          <a:xfrm>
            <a:off x="-1" y="685800"/>
            <a:ext cx="11704319" cy="5257800"/>
          </a:xfrm>
        </p:spPr>
      </p:pic>
    </p:spTree>
    <p:extLst>
      <p:ext uri="{BB962C8B-B14F-4D97-AF65-F5344CB8AC3E}">
        <p14:creationId xmlns:p14="http://schemas.microsoft.com/office/powerpoint/2010/main" val="11310066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4847</TotalTime>
  <Words>4695</Words>
  <Application>Microsoft Office PowerPoint</Application>
  <PresentationFormat>Widescreen</PresentationFormat>
  <Paragraphs>310</Paragraphs>
  <Slides>67</Slides>
  <Notes>49</Notes>
  <HiddenSlides>0</HiddenSlides>
  <MMClips>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67</vt:i4>
      </vt:variant>
    </vt:vector>
  </HeadingPairs>
  <TitlesOfParts>
    <vt:vector size="75" baseType="lpstr">
      <vt:lpstr>AdvPTimes</vt:lpstr>
      <vt:lpstr>Arial</vt:lpstr>
      <vt:lpstr>Calibri</vt:lpstr>
      <vt:lpstr>Calibri Light</vt:lpstr>
      <vt:lpstr>Minion Pro</vt:lpstr>
      <vt:lpstr>Optima LT Std</vt:lpstr>
      <vt:lpstr>URWPalladioL-Roma</vt:lpstr>
      <vt:lpstr>Office Theme</vt:lpstr>
      <vt:lpstr>Human-caused extinctions:</vt:lpstr>
      <vt:lpstr>PowerPoint Presentation</vt:lpstr>
      <vt:lpstr>PowerPoint Presentation</vt:lpstr>
      <vt:lpstr>PowerPoint Presentation</vt:lpstr>
      <vt:lpstr>PowerPoint Presentation</vt:lpstr>
      <vt:lpstr>PowerPoint Presentation</vt:lpstr>
      <vt:lpstr>The fuzzy concept of biodiversity:</vt:lpstr>
      <vt:lpstr>Rethinking biodiversity</vt:lpstr>
      <vt:lpstr>PowerPoint Presentation</vt:lpstr>
      <vt:lpstr>PowerPoint Presentation</vt:lpstr>
      <vt:lpstr>Rethinking biodiversity</vt:lpstr>
      <vt:lpstr>Instrumental versus intrinsic arguments for conserving biodiversity</vt:lpstr>
      <vt:lpstr>Instrumental arguments</vt:lpstr>
      <vt:lpstr>PowerPoint Presentation</vt:lpstr>
      <vt:lpstr>PowerPoint Presentation</vt:lpstr>
      <vt:lpstr>What kinds of biodiversity should we prioritize?</vt:lpstr>
      <vt:lpstr>What kinds of biodiversity should we prioritize?</vt:lpstr>
      <vt:lpstr>Taxonomic diversity</vt:lpstr>
      <vt:lpstr>The morphological species concept: the physical appearance (phenotype) of an organism determines its taxonomic identity</vt:lpstr>
      <vt:lpstr>PowerPoint Presentation</vt:lpstr>
      <vt:lpstr>PowerPoint Presentation</vt:lpstr>
      <vt:lpstr>The biological species concept:  species can interbreed freely to produce viable offspring under natural conditions</vt:lpstr>
      <vt:lpstr>Hybridization</vt:lpstr>
      <vt:lpstr>PowerPoint Presentation</vt:lpstr>
      <vt:lpstr>Facultative parthenogenesis</vt:lpstr>
      <vt:lpstr>The phylogenetic species concept:  relatedness and identity is determined by a shared common ancestor. Relatedness is defined by changes in DNA and/or phenotype</vt:lpstr>
      <vt:lpstr>Killer whales (Orcinus orca)</vt:lpstr>
      <vt:lpstr>PowerPoint Presentation</vt:lpstr>
      <vt:lpstr>PowerPoint Presentation</vt:lpstr>
      <vt:lpstr>PowerPoint Presentation</vt:lpstr>
      <vt:lpstr>PowerPoint Presentation</vt:lpstr>
      <vt:lpstr>PowerPoint Presentation</vt:lpstr>
      <vt:lpstr>PowerPoint Presentation</vt:lpstr>
      <vt:lpstr>Conservation funding impacted by how species defined</vt:lpstr>
      <vt:lpstr>PowerPoint Presentation</vt:lpstr>
      <vt:lpstr>PowerPoint Presentation</vt:lpstr>
      <vt:lpstr>PowerPoint Presentation</vt:lpstr>
      <vt:lpstr>Functional diversity </vt:lpstr>
      <vt:lpstr>Interaction diversity</vt:lpstr>
      <vt:lpstr>Landscape diversity</vt:lpstr>
      <vt:lpstr>How do you identify and measure biodiversity?</vt:lpstr>
      <vt:lpstr>The challenges of counting</vt:lpstr>
      <vt:lpstr>Extinction debt</vt:lpstr>
      <vt:lpstr>Richness and evenness</vt:lpstr>
      <vt:lpstr>Alpha (or local) diversity</vt:lpstr>
      <vt:lpstr>Beta diversity</vt:lpstr>
      <vt:lpstr>PowerPoint Presentation</vt:lpstr>
      <vt:lpstr>PowerPoint Presentation</vt:lpstr>
      <vt:lpstr>Gamma diversity</vt:lpstr>
      <vt:lpstr>PowerPoint Presentation</vt:lpstr>
      <vt:lpstr>  Undetectability of annual global trends in local species richness </vt:lpstr>
      <vt:lpstr>PowerPoint Presentation</vt:lpstr>
      <vt:lpstr>PowerPoint Presentation</vt:lpstr>
      <vt:lpstr>Rethinking biodiversity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Biodiversity leakage</vt:lpstr>
      <vt:lpstr>Closing</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JAS</dc:creator>
  <cp:lastModifiedBy>Stallins, Jon A.</cp:lastModifiedBy>
  <cp:revision>295</cp:revision>
  <dcterms:created xsi:type="dcterms:W3CDTF">2012-04-02T20:18:25Z</dcterms:created>
  <dcterms:modified xsi:type="dcterms:W3CDTF">2025-03-25T13:56:00Z</dcterms:modified>
</cp:coreProperties>
</file>