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8" r:id="rId2"/>
  </p:sldMasterIdLst>
  <p:notesMasterIdLst>
    <p:notesMasterId r:id="rId48"/>
  </p:notesMasterIdLst>
  <p:sldIdLst>
    <p:sldId id="598" r:id="rId3"/>
    <p:sldId id="262" r:id="rId4"/>
    <p:sldId id="613" r:id="rId5"/>
    <p:sldId id="622" r:id="rId6"/>
    <p:sldId id="620" r:id="rId7"/>
    <p:sldId id="378" r:id="rId8"/>
    <p:sldId id="377" r:id="rId9"/>
    <p:sldId id="264" r:id="rId10"/>
    <p:sldId id="267" r:id="rId11"/>
    <p:sldId id="654" r:id="rId12"/>
    <p:sldId id="653" r:id="rId13"/>
    <p:sldId id="588" r:id="rId14"/>
    <p:sldId id="614" r:id="rId15"/>
    <p:sldId id="623" r:id="rId16"/>
    <p:sldId id="604" r:id="rId17"/>
    <p:sldId id="661" r:id="rId18"/>
    <p:sldId id="685" r:id="rId19"/>
    <p:sldId id="663" r:id="rId20"/>
    <p:sldId id="662" r:id="rId21"/>
    <p:sldId id="606" r:id="rId22"/>
    <p:sldId id="624" r:id="rId23"/>
    <p:sldId id="573" r:id="rId24"/>
    <p:sldId id="681" r:id="rId25"/>
    <p:sldId id="572" r:id="rId26"/>
    <p:sldId id="615" r:id="rId27"/>
    <p:sldId id="616" r:id="rId28"/>
    <p:sldId id="574" r:id="rId29"/>
    <p:sldId id="577" r:id="rId30"/>
    <p:sldId id="609" r:id="rId31"/>
    <p:sldId id="289" r:id="rId32"/>
    <p:sldId id="593" r:id="rId33"/>
    <p:sldId id="263" r:id="rId34"/>
    <p:sldId id="297" r:id="rId35"/>
    <p:sldId id="296" r:id="rId36"/>
    <p:sldId id="591" r:id="rId37"/>
    <p:sldId id="601" r:id="rId38"/>
    <p:sldId id="611" r:id="rId39"/>
    <p:sldId id="619" r:id="rId40"/>
    <p:sldId id="684" r:id="rId41"/>
    <p:sldId id="657" r:id="rId42"/>
    <p:sldId id="578" r:id="rId43"/>
    <p:sldId id="599" r:id="rId44"/>
    <p:sldId id="531" r:id="rId45"/>
    <p:sldId id="680" r:id="rId46"/>
    <p:sldId id="68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47B2200-1317-476B-A75A-7523AA16834A}">
          <p14:sldIdLst>
            <p14:sldId id="598"/>
            <p14:sldId id="262"/>
            <p14:sldId id="613"/>
            <p14:sldId id="622"/>
            <p14:sldId id="620"/>
            <p14:sldId id="378"/>
            <p14:sldId id="377"/>
            <p14:sldId id="264"/>
            <p14:sldId id="267"/>
            <p14:sldId id="654"/>
          </p14:sldIdLst>
        </p14:section>
        <p14:section name="Defining cognitive biases" id="{E9DC0143-9165-4CB7-B8B9-FA33AC12B264}">
          <p14:sldIdLst>
            <p14:sldId id="653"/>
            <p14:sldId id="588"/>
            <p14:sldId id="614"/>
            <p14:sldId id="623"/>
          </p14:sldIdLst>
        </p14:section>
        <p14:section name="List of cognitive biasis" id="{22E63D9B-1357-4D1F-B721-35FD4901B098}">
          <p14:sldIdLst>
            <p14:sldId id="604"/>
            <p14:sldId id="661"/>
            <p14:sldId id="685"/>
            <p14:sldId id="663"/>
            <p14:sldId id="662"/>
          </p14:sldIdLst>
        </p14:section>
        <p14:section name="Getting around cognitive biases" id="{23E05239-BA9C-4319-A15F-B2A6BC19BF9F}">
          <p14:sldIdLst>
            <p14:sldId id="606"/>
            <p14:sldId id="624"/>
          </p14:sldIdLst>
        </p14:section>
        <p14:section name="Deficit of knowledge fallacy" id="{36F2A577-E2C5-4491-8B02-9884DE22EF00}">
          <p14:sldIdLst>
            <p14:sldId id="573"/>
            <p14:sldId id="681"/>
            <p14:sldId id="572"/>
            <p14:sldId id="615"/>
            <p14:sldId id="616"/>
          </p14:sldIdLst>
        </p14:section>
        <p14:section name="Nudging" id="{E5F352B0-8D1C-41CD-B353-4D48582FEB18}">
          <p14:sldIdLst>
            <p14:sldId id="574"/>
            <p14:sldId id="577"/>
            <p14:sldId id="609"/>
            <p14:sldId id="289"/>
            <p14:sldId id="593"/>
            <p14:sldId id="263"/>
            <p14:sldId id="297"/>
            <p14:sldId id="296"/>
            <p14:sldId id="591"/>
            <p14:sldId id="601"/>
            <p14:sldId id="611"/>
            <p14:sldId id="619"/>
            <p14:sldId id="684"/>
            <p14:sldId id="657"/>
          </p14:sldIdLst>
        </p14:section>
        <p14:section name="Behavioral contagion" id="{4120327F-E83C-464F-BBA3-73BC9DC976FC}">
          <p14:sldIdLst>
            <p14:sldId id="578"/>
            <p14:sldId id="599"/>
            <p14:sldId id="531"/>
            <p14:sldId id="680"/>
            <p14:sldId id="6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59293" autoAdjust="0"/>
  </p:normalViewPr>
  <p:slideViewPr>
    <p:cSldViewPr snapToGrid="0" showGuides="1">
      <p:cViewPr varScale="1">
        <p:scale>
          <a:sx n="49" d="100"/>
          <a:sy n="49" d="100"/>
        </p:scale>
        <p:origin x="1992" y="48"/>
      </p:cViewPr>
      <p:guideLst>
        <p:guide orient="horz" pos="2160"/>
        <p:guide pos="3840"/>
      </p:guideLst>
    </p:cSldViewPr>
  </p:slideViewPr>
  <p:notesTextViewPr>
    <p:cViewPr>
      <p:scale>
        <a:sx n="1" d="1"/>
        <a:sy n="1" d="1"/>
      </p:scale>
      <p:origin x="0" y="0"/>
    </p:cViewPr>
  </p:notesTextViewPr>
  <p:sorterViewPr>
    <p:cViewPr varScale="1">
      <p:scale>
        <a:sx n="1" d="1"/>
        <a:sy n="1" d="1"/>
      </p:scale>
      <p:origin x="0" y="-14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F69EE-8EE4-45D0-A5E5-B25B43DB26A4}" type="datetimeFigureOut">
              <a:rPr lang="en-US" smtClean="0"/>
              <a:t>2/27/2025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4FAB4-8F5F-4DBE-8BDC-451AB7EC1CAE}" type="slidenum">
              <a:rPr lang="en-US" smtClean="0"/>
              <a:t>‹#›</a:t>
            </a:fld>
            <a:endParaRPr lang="en-US" dirty="0"/>
          </a:p>
        </p:txBody>
      </p:sp>
    </p:spTree>
    <p:extLst>
      <p:ext uri="{BB962C8B-B14F-4D97-AF65-F5344CB8AC3E}">
        <p14:creationId xmlns:p14="http://schemas.microsoft.com/office/powerpoint/2010/main" val="253699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biases are not simply the idea of unconscious biases that we here about a lot of late, and how we have unconscious biases toward people not like us. </a:t>
            </a:r>
          </a:p>
        </p:txBody>
      </p:sp>
      <p:sp>
        <p:nvSpPr>
          <p:cNvPr id="4" name="Slide Number Placeholder 3"/>
          <p:cNvSpPr>
            <a:spLocks noGrp="1"/>
          </p:cNvSpPr>
          <p:nvPr>
            <p:ph type="sldNum" sz="quarter" idx="5"/>
          </p:nvPr>
        </p:nvSpPr>
        <p:spPr/>
        <p:txBody>
          <a:bodyPr/>
          <a:lstStyle/>
          <a:p>
            <a:fld id="{9104FAB4-8F5F-4DBE-8BDC-451AB7EC1CAE}" type="slidenum">
              <a:rPr lang="en-US" smtClean="0"/>
              <a:t>1</a:t>
            </a:fld>
            <a:endParaRPr lang="en-US" dirty="0"/>
          </a:p>
        </p:txBody>
      </p:sp>
    </p:spTree>
    <p:extLst>
      <p:ext uri="{BB962C8B-B14F-4D97-AF65-F5344CB8AC3E}">
        <p14:creationId xmlns:p14="http://schemas.microsoft.com/office/powerpoint/2010/main" val="1582476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conjunction fallacy.</a:t>
            </a:r>
          </a:p>
        </p:txBody>
      </p:sp>
      <p:sp>
        <p:nvSpPr>
          <p:cNvPr id="4" name="Slide Number Placeholder 3"/>
          <p:cNvSpPr>
            <a:spLocks noGrp="1"/>
          </p:cNvSpPr>
          <p:nvPr>
            <p:ph type="sldNum" sz="quarter" idx="5"/>
          </p:nvPr>
        </p:nvSpPr>
        <p:spPr/>
        <p:txBody>
          <a:bodyPr/>
          <a:lstStyle/>
          <a:p>
            <a:fld id="{9104FAB4-8F5F-4DBE-8BDC-451AB7EC1CAE}" type="slidenum">
              <a:rPr lang="en-US" smtClean="0"/>
              <a:t>10</a:t>
            </a:fld>
            <a:endParaRPr lang="en-US" dirty="0"/>
          </a:p>
        </p:txBody>
      </p:sp>
    </p:spTree>
    <p:extLst>
      <p:ext uri="{BB962C8B-B14F-4D97-AF65-F5344CB8AC3E}">
        <p14:creationId xmlns:p14="http://schemas.microsoft.com/office/powerpoint/2010/main" val="266246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12</a:t>
            </a:fld>
            <a:endParaRPr lang="en-US" dirty="0"/>
          </a:p>
        </p:txBody>
      </p:sp>
    </p:spTree>
    <p:extLst>
      <p:ext uri="{BB962C8B-B14F-4D97-AF65-F5344CB8AC3E}">
        <p14:creationId xmlns:p14="http://schemas.microsoft.com/office/powerpoint/2010/main" val="1644968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Monty Python problem from the game show, Let’s Make a Deal</a:t>
            </a:r>
            <a:br>
              <a:rPr lang="en-US" dirty="0"/>
            </a:br>
            <a:br>
              <a:rPr lang="en-US" dirty="0"/>
            </a:br>
            <a:r>
              <a:rPr lang="en-US" dirty="0"/>
              <a:t>The status quo bias in which people prefer to stick with the choice of door they have already made. The errors of omission vs. errors of commission effect, in which, all other things being equal, people prefer to make errors through inaction (Stay) as opposed to action (Switch). </a:t>
            </a:r>
            <a:br>
              <a:rPr lang="en-US" dirty="0"/>
            </a:br>
            <a:br>
              <a:rPr lang="en-US" dirty="0"/>
            </a:br>
            <a:r>
              <a:rPr lang="en-US" dirty="0"/>
              <a:t>https://en.wikipedia.org/wiki/Monty_Hall_problem</a:t>
            </a:r>
          </a:p>
          <a:p>
            <a:endParaRPr lang="en-US" dirty="0"/>
          </a:p>
          <a:p>
            <a:r>
              <a:rPr lang="en-US" b="0" i="0" dirty="0">
                <a:solidFill>
                  <a:srgbClr val="202122"/>
                </a:solidFill>
                <a:effectLst/>
                <a:latin typeface="Arial" panose="020B0604020202020204" pitchFamily="34" charset="0"/>
              </a:rPr>
              <a:t>Suppose you're on a game show, and you're given the choice of three doors: Behind one door is a car; behind the others, goats. You pick a door, say No. 1, and the host, who knows what's behind the doors, opens another door, say No. 3, which has a goat. He then says to you, "Do you want to pick door No. 2?" Is it to your advantage to switch your choice?</a:t>
            </a:r>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13</a:t>
            </a:fld>
            <a:endParaRPr lang="en-US" dirty="0"/>
          </a:p>
        </p:txBody>
      </p:sp>
    </p:spTree>
    <p:extLst>
      <p:ext uri="{BB962C8B-B14F-4D97-AF65-F5344CB8AC3E}">
        <p14:creationId xmlns:p14="http://schemas.microsoft.com/office/powerpoint/2010/main" val="2100834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Intuition is at odds with probability. The probabilities here arise from a series of events that relate and shape one another. Bayesian statistics allows probabilities to be derived from these kinds of related events. </a:t>
            </a:r>
            <a:br>
              <a:rPr lang="en-US" dirty="0"/>
            </a:br>
            <a:br>
              <a:rPr lang="en-US" dirty="0"/>
            </a:br>
            <a:r>
              <a:rPr lang="en-US" dirty="0"/>
              <a:t>You have a significantly better chance of winning by switching to the other door because the probability of winning by staying is 1/3 versus winning by switching which is 2/3.</a:t>
            </a:r>
            <a:br>
              <a:rPr lang="en-US" dirty="0"/>
            </a:br>
            <a:br>
              <a:rPr lang="en-US" dirty="0"/>
            </a:br>
            <a:r>
              <a:rPr lang="en-US" dirty="0"/>
              <a:t>https://medium.com/i-math/the-monty-hall-game-show-problem-ef68c8581845</a:t>
            </a:r>
          </a:p>
        </p:txBody>
      </p:sp>
      <p:sp>
        <p:nvSpPr>
          <p:cNvPr id="4" name="Slide Number Placeholder 3"/>
          <p:cNvSpPr>
            <a:spLocks noGrp="1"/>
          </p:cNvSpPr>
          <p:nvPr>
            <p:ph type="sldNum" sz="quarter" idx="5"/>
          </p:nvPr>
        </p:nvSpPr>
        <p:spPr/>
        <p:txBody>
          <a:bodyPr/>
          <a:lstStyle/>
          <a:p>
            <a:fld id="{9104FAB4-8F5F-4DBE-8BDC-451AB7EC1CAE}" type="slidenum">
              <a:rPr lang="en-US" smtClean="0"/>
              <a:t>14</a:t>
            </a:fld>
            <a:endParaRPr lang="en-US" dirty="0"/>
          </a:p>
        </p:txBody>
      </p:sp>
    </p:spTree>
    <p:extLst>
      <p:ext uri="{BB962C8B-B14F-4D97-AF65-F5344CB8AC3E}">
        <p14:creationId xmlns:p14="http://schemas.microsoft.com/office/powerpoint/2010/main" val="127939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cs typeface="Calibri Light" panose="020F0302020204030204" pitchFamily="34" charset="0"/>
              </a:rPr>
              <a:t>Fallacies are incomplete or faulty modes of reasoning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Click on the image to access descriptions for some of these cognitive biases. Some are listed below. </a:t>
            </a:r>
          </a:p>
          <a:p>
            <a:br>
              <a:rPr lang="en-US" dirty="0"/>
            </a:br>
            <a:r>
              <a:rPr lang="en-US" dirty="0"/>
              <a:t>The gambler’s fallacy makes us absolutely certain that, if a coin has landed heads up five times in a row, it’s more likely to land tails up the sixth time. In fact, the odds are still 50-50.  </a:t>
            </a:r>
            <a:br>
              <a:rPr lang="en-US" dirty="0"/>
            </a:br>
            <a:endParaRPr lang="en-US" dirty="0"/>
          </a:p>
          <a:p>
            <a:r>
              <a:rPr lang="en-US" dirty="0"/>
              <a:t>Optimism bias leads us to consistently underestimate the costs and the duration of basically every project we undertake. </a:t>
            </a:r>
            <a:br>
              <a:rPr lang="en-US" dirty="0"/>
            </a:br>
            <a:endParaRPr lang="en-US" dirty="0"/>
          </a:p>
          <a:p>
            <a:r>
              <a:rPr lang="en-US" dirty="0"/>
              <a:t>The anchoring effect is our tendency to rely too heavily on the first piece of information offered, particularly if that information is presented in numeric form, when making decisions, estimates, or predictions. This is the reason negotiators start with a number that is deliberately too low or too high: They know that number will “anchor” the subsequent dealings.</a:t>
            </a:r>
            <a:br>
              <a:rPr lang="en-US" dirty="0"/>
            </a:br>
            <a:endParaRPr lang="en-US" dirty="0"/>
          </a:p>
          <a:p>
            <a:r>
              <a:rPr lang="en-US" dirty="0"/>
              <a:t>The base-rate neglect bias is the disinclination to believe statistical and other general evidence, basing their judgments instead on individual examples and vivid anecdotes.</a:t>
            </a:r>
            <a:br>
              <a:rPr lang="en-US" dirty="0"/>
            </a:br>
            <a:endParaRPr lang="en-US" dirty="0"/>
          </a:p>
          <a:p>
            <a:r>
              <a:rPr lang="en-US" dirty="0"/>
              <a:t>Confirmation bias is the effect that leads us to look for evidence confirming what we already think or suspect, to view facts and ideas we encounter as further confirmation, and to discount or ignore any piece of evidence that seems to support an alternate view</a:t>
            </a:r>
          </a:p>
          <a:p>
            <a:endParaRPr lang="en-US" dirty="0"/>
          </a:p>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15</a:t>
            </a:fld>
            <a:endParaRPr lang="en-US" dirty="0"/>
          </a:p>
        </p:txBody>
      </p:sp>
    </p:spTree>
    <p:extLst>
      <p:ext uri="{BB962C8B-B14F-4D97-AF65-F5344CB8AC3E}">
        <p14:creationId xmlns:p14="http://schemas.microsoft.com/office/powerpoint/2010/main" val="16914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 isn’t meant to undermine the very real crises society faces. To say that things haven’t gotten worse is not to say that things are good.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always feels like the problems of today are uniquely bad. </a:t>
            </a:r>
            <a:br>
              <a:rPr lang="en-US" sz="1200" dirty="0"/>
            </a:br>
            <a:br>
              <a:rPr lang="en-US" sz="1200" dirty="0"/>
            </a:br>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16</a:t>
            </a:fld>
            <a:endParaRPr lang="en-US" dirty="0"/>
          </a:p>
        </p:txBody>
      </p:sp>
    </p:spTree>
    <p:extLst>
      <p:ext uri="{BB962C8B-B14F-4D97-AF65-F5344CB8AC3E}">
        <p14:creationId xmlns:p14="http://schemas.microsoft.com/office/powerpoint/2010/main" val="3449481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5256D-7E6A-A9AE-927D-CD92AF231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0C171-72C3-BCF3-72CA-877DA15C6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20A72-F739-D7C4-6AA4-DE0CE6F3EE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 isn’t meant to undermine the very real crises society faces. To say that things haven’t gotten worse is not to say that things are good.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always feels like the problems of today are uniquely bad. </a:t>
            </a:r>
            <a:br>
              <a:rPr lang="en-US" sz="1200" dirty="0"/>
            </a:br>
            <a:br>
              <a:rPr lang="en-US" sz="1200" dirty="0"/>
            </a:br>
            <a:endParaRPr lang="en-US" dirty="0"/>
          </a:p>
        </p:txBody>
      </p:sp>
      <p:sp>
        <p:nvSpPr>
          <p:cNvPr id="4" name="Slide Number Placeholder 3">
            <a:extLst>
              <a:ext uri="{FF2B5EF4-FFF2-40B4-BE49-F238E27FC236}">
                <a16:creationId xmlns:a16="http://schemas.microsoft.com/office/drawing/2014/main" id="{8C3A7ABF-F5E4-7FD1-907E-1D4EDEC9767C}"/>
              </a:ext>
            </a:extLst>
          </p:cNvPr>
          <p:cNvSpPr>
            <a:spLocks noGrp="1"/>
          </p:cNvSpPr>
          <p:nvPr>
            <p:ph type="sldNum" sz="quarter" idx="5"/>
          </p:nvPr>
        </p:nvSpPr>
        <p:spPr/>
        <p:txBody>
          <a:bodyPr/>
          <a:lstStyle/>
          <a:p>
            <a:fld id="{9104FAB4-8F5F-4DBE-8BDC-451AB7EC1CAE}" type="slidenum">
              <a:rPr lang="en-US" smtClean="0"/>
              <a:t>17</a:t>
            </a:fld>
            <a:endParaRPr lang="en-US" dirty="0"/>
          </a:p>
        </p:txBody>
      </p:sp>
    </p:spTree>
    <p:extLst>
      <p:ext uri="{BB962C8B-B14F-4D97-AF65-F5344CB8AC3E}">
        <p14:creationId xmlns:p14="http://schemas.microsoft.com/office/powerpoint/2010/main" val="323989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This is a cognitive bias known as future discounting or present bias</a:t>
            </a:r>
          </a:p>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18</a:t>
            </a:fld>
            <a:endParaRPr lang="en-US" dirty="0"/>
          </a:p>
        </p:txBody>
      </p:sp>
    </p:spTree>
    <p:extLst>
      <p:ext uri="{BB962C8B-B14F-4D97-AF65-F5344CB8AC3E}">
        <p14:creationId xmlns:p14="http://schemas.microsoft.com/office/powerpoint/2010/main" val="294329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Scope neglect:  individuals </a:t>
            </a:r>
            <a:r>
              <a:rPr lang="en-US" dirty="0"/>
              <a:t>struggle to grasp large numerical disparities, such as what might develop between the rich and the less wealthy. It can lead them to underestimate, in this example, the true extent of their carbon footprint.</a:t>
            </a:r>
          </a:p>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19</a:t>
            </a:fld>
            <a:endParaRPr lang="en-US" dirty="0"/>
          </a:p>
        </p:txBody>
      </p:sp>
    </p:spTree>
    <p:extLst>
      <p:ext uri="{BB962C8B-B14F-4D97-AF65-F5344CB8AC3E}">
        <p14:creationId xmlns:p14="http://schemas.microsoft.com/office/powerpoint/2010/main" val="1799944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https://www.coursera.org/learn/mindware</a:t>
            </a:r>
          </a:p>
        </p:txBody>
      </p:sp>
      <p:sp>
        <p:nvSpPr>
          <p:cNvPr id="4" name="Slide Number Placeholder 3"/>
          <p:cNvSpPr>
            <a:spLocks noGrp="1"/>
          </p:cNvSpPr>
          <p:nvPr>
            <p:ph type="sldNum" sz="quarter" idx="5"/>
          </p:nvPr>
        </p:nvSpPr>
        <p:spPr/>
        <p:txBody>
          <a:bodyPr/>
          <a:lstStyle/>
          <a:p>
            <a:fld id="{9104FAB4-8F5F-4DBE-8BDC-451AB7EC1CAE}" type="slidenum">
              <a:rPr lang="en-US" smtClean="0"/>
              <a:t>21</a:t>
            </a:fld>
            <a:endParaRPr lang="en-US" dirty="0"/>
          </a:p>
        </p:txBody>
      </p:sp>
    </p:spTree>
    <p:extLst>
      <p:ext uri="{BB962C8B-B14F-4D97-AF65-F5344CB8AC3E}">
        <p14:creationId xmlns:p14="http://schemas.microsoft.com/office/powerpoint/2010/main" val="198347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41C1F6E-F833-41D8-996D-6A1241B446B9}"/>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BD1CDCBF-63CB-47F2-8391-19BF3B343A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thylacine is also known as the Tasmanian tiger. </a:t>
            </a:r>
          </a:p>
        </p:txBody>
      </p:sp>
      <p:sp>
        <p:nvSpPr>
          <p:cNvPr id="38916" name="Slide Number Placeholder 3">
            <a:extLst>
              <a:ext uri="{FF2B5EF4-FFF2-40B4-BE49-F238E27FC236}">
                <a16:creationId xmlns:a16="http://schemas.microsoft.com/office/drawing/2014/main" id="{CE1572DA-C5F7-4808-9C98-4B9D3446EE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D700DD5B-79D5-4B45-9B1C-7454B4BDB651}" type="slidenum">
              <a:rPr lang="en-US" altLang="en-US" sz="1200" smtClean="0">
                <a:latin typeface="Calibri" panose="020F0502020204030204" pitchFamily="34" charset="0"/>
                <a:cs typeface="Arial" panose="020B0604020202020204" pitchFamily="34" charset="0"/>
              </a:rPr>
              <a:pPr/>
              <a:t>2</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Kruger, Justin, and David Dunning. "Unskilled and unaware of it: how difficulties in recognizing one's own incompetence lead to inflated self-assessments." </a:t>
            </a:r>
            <a:r>
              <a:rPr lang="en-US" i="1" dirty="0"/>
              <a:t>Journal of Personality and Social Psychology</a:t>
            </a:r>
            <a:r>
              <a:rPr lang="en-US" dirty="0"/>
              <a:t> 77.6 (1999): 1121.</a:t>
            </a:r>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22</a:t>
            </a:fld>
            <a:endParaRPr lang="en-US" dirty="0"/>
          </a:p>
        </p:txBody>
      </p:sp>
    </p:spTree>
    <p:extLst>
      <p:ext uri="{BB962C8B-B14F-4D97-AF65-F5344CB8AC3E}">
        <p14:creationId xmlns:p14="http://schemas.microsoft.com/office/powerpoint/2010/main" val="1447021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they just understood the facts and scientific evidence, then they would understand”. This is a simplification of how people acquire and respond to knowledge.  To be ‘heard’, other strategies may need to be employed, such as trying to understand the context for why there is resistance to objective reasoning. Making an emotional connection may also provide a way for the message to be understood.</a:t>
            </a:r>
            <a:br>
              <a:rPr lang="en-US" dirty="0"/>
            </a:br>
            <a:br>
              <a:rPr lang="en-US" dirty="0"/>
            </a:br>
            <a:r>
              <a:rPr lang="en-US" dirty="0">
                <a:latin typeface="Calibri Light" panose="020F0302020204030204" pitchFamily="34" charset="0"/>
                <a:cs typeface="Calibri Light" panose="020F0302020204030204" pitchFamily="34" charset="0"/>
              </a:rPr>
              <a:t>Committing this fallacy may promote stereotyping of individuals as simply dumb while overlooking that social context – where they are, who they are, who their friends and family are – shapes their views.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DC9E9FF-7C85-4017-A0E8-7596D2FE69B9}" type="slidenum">
              <a:rPr lang="en-US" smtClean="0"/>
              <a:t>24</a:t>
            </a:fld>
            <a:endParaRPr lang="en-US" dirty="0"/>
          </a:p>
        </p:txBody>
      </p:sp>
    </p:spTree>
    <p:extLst>
      <p:ext uri="{BB962C8B-B14F-4D97-AF65-F5344CB8AC3E}">
        <p14:creationId xmlns:p14="http://schemas.microsoft.com/office/powerpoint/2010/main" val="203005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metric tonnes:  a unit of weight equal to 1,000 kilograms (2,205 lb).</a:t>
            </a:r>
          </a:p>
        </p:txBody>
      </p:sp>
      <p:sp>
        <p:nvSpPr>
          <p:cNvPr id="4" name="Slide Number Placeholder 3"/>
          <p:cNvSpPr>
            <a:spLocks noGrp="1"/>
          </p:cNvSpPr>
          <p:nvPr>
            <p:ph type="sldNum" sz="quarter" idx="5"/>
          </p:nvPr>
        </p:nvSpPr>
        <p:spPr/>
        <p:txBody>
          <a:bodyPr/>
          <a:lstStyle/>
          <a:p>
            <a:fld id="{9104FAB4-8F5F-4DBE-8BDC-451AB7EC1CAE}" type="slidenum">
              <a:rPr lang="en-US" smtClean="0"/>
              <a:t>25</a:t>
            </a:fld>
            <a:endParaRPr lang="en-US" dirty="0"/>
          </a:p>
        </p:txBody>
      </p:sp>
    </p:spTree>
    <p:extLst>
      <p:ext uri="{BB962C8B-B14F-4D97-AF65-F5344CB8AC3E}">
        <p14:creationId xmlns:p14="http://schemas.microsoft.com/office/powerpoint/2010/main" val="1837965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The “Food Waste Buffett” was an exhibit in the dining hall at Portland State University – and an example of a salience nudge</a:t>
            </a:r>
          </a:p>
          <a:p>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https://www.asumag.com/green/sustainability-initiatives/article/20852955/program-shows-portland-state-students-how-much-food-they-waste</a:t>
            </a:r>
          </a:p>
          <a:p>
            <a:endParaRPr lang="en-US" dirty="0">
              <a:latin typeface="+mj-lt"/>
            </a:endParaRPr>
          </a:p>
        </p:txBody>
      </p:sp>
      <p:sp>
        <p:nvSpPr>
          <p:cNvPr id="4" name="Slide Number Placeholder 3"/>
          <p:cNvSpPr>
            <a:spLocks noGrp="1"/>
          </p:cNvSpPr>
          <p:nvPr>
            <p:ph type="sldNum" sz="quarter" idx="5"/>
          </p:nvPr>
        </p:nvSpPr>
        <p:spPr/>
        <p:txBody>
          <a:bodyPr/>
          <a:lstStyle/>
          <a:p>
            <a:fld id="{9104FAB4-8F5F-4DBE-8BDC-451AB7EC1CAE}" type="slidenum">
              <a:rPr lang="en-US" smtClean="0"/>
              <a:t>26</a:t>
            </a:fld>
            <a:endParaRPr lang="en-US" dirty="0"/>
          </a:p>
        </p:txBody>
      </p:sp>
    </p:spTree>
    <p:extLst>
      <p:ext uri="{BB962C8B-B14F-4D97-AF65-F5344CB8AC3E}">
        <p14:creationId xmlns:p14="http://schemas.microsoft.com/office/powerpoint/2010/main" val="2959070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28</a:t>
            </a:fld>
            <a:endParaRPr lang="en-US" dirty="0"/>
          </a:p>
        </p:txBody>
      </p:sp>
    </p:spTree>
    <p:extLst>
      <p:ext uri="{BB962C8B-B14F-4D97-AF65-F5344CB8AC3E}">
        <p14:creationId xmlns:p14="http://schemas.microsoft.com/office/powerpoint/2010/main" val="2334953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https://www.zerowastescotland.org.uk/litter-flytipping/nudge-study</a:t>
            </a:r>
            <a:br>
              <a:rPr lang="en-US" dirty="0"/>
            </a:br>
            <a:br>
              <a:rPr lang="en-US" dirty="0"/>
            </a:br>
            <a:r>
              <a:rPr lang="en-US" dirty="0"/>
              <a:t>This is an example of a priming nudge</a:t>
            </a:r>
          </a:p>
        </p:txBody>
      </p:sp>
      <p:sp>
        <p:nvSpPr>
          <p:cNvPr id="4" name="Slide Number Placeholder 3"/>
          <p:cNvSpPr>
            <a:spLocks noGrp="1"/>
          </p:cNvSpPr>
          <p:nvPr>
            <p:ph type="sldNum" sz="quarter" idx="5"/>
          </p:nvPr>
        </p:nvSpPr>
        <p:spPr/>
        <p:txBody>
          <a:bodyPr/>
          <a:lstStyle/>
          <a:p>
            <a:fld id="{9104FAB4-8F5F-4DBE-8BDC-451AB7EC1CAE}" type="slidenum">
              <a:rPr lang="en-US" smtClean="0"/>
              <a:t>29</a:t>
            </a:fld>
            <a:endParaRPr lang="en-US" dirty="0"/>
          </a:p>
        </p:txBody>
      </p:sp>
    </p:spTree>
    <p:extLst>
      <p:ext uri="{BB962C8B-B14F-4D97-AF65-F5344CB8AC3E}">
        <p14:creationId xmlns:p14="http://schemas.microsoft.com/office/powerpoint/2010/main" val="221202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https://www.zerowastescotland.org.uk/litter-flytipping/nudge-study</a:t>
            </a:r>
          </a:p>
        </p:txBody>
      </p:sp>
      <p:sp>
        <p:nvSpPr>
          <p:cNvPr id="4" name="Slide Number Placeholder 3"/>
          <p:cNvSpPr>
            <a:spLocks noGrp="1"/>
          </p:cNvSpPr>
          <p:nvPr>
            <p:ph type="sldNum" sz="quarter" idx="5"/>
          </p:nvPr>
        </p:nvSpPr>
        <p:spPr/>
        <p:txBody>
          <a:bodyPr/>
          <a:lstStyle/>
          <a:p>
            <a:fld id="{9104FAB4-8F5F-4DBE-8BDC-451AB7EC1CAE}" type="slidenum">
              <a:rPr lang="en-US" smtClean="0"/>
              <a:t>30</a:t>
            </a:fld>
            <a:endParaRPr lang="en-US" dirty="0"/>
          </a:p>
        </p:txBody>
      </p:sp>
    </p:spTree>
    <p:extLst>
      <p:ext uri="{BB962C8B-B14F-4D97-AF65-F5344CB8AC3E}">
        <p14:creationId xmlns:p14="http://schemas.microsoft.com/office/powerpoint/2010/main" val="241471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Light "/>
              </a:rPr>
              <a:t>Many government departments and international agencies have established “nudge units”.  Goal is to redesign government programs to take into account behavioral insights.</a:t>
            </a:r>
          </a:p>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31</a:t>
            </a:fld>
            <a:endParaRPr lang="en-US" dirty="0"/>
          </a:p>
        </p:txBody>
      </p:sp>
    </p:spTree>
    <p:extLst>
      <p:ext uri="{BB962C8B-B14F-4D97-AF65-F5344CB8AC3E}">
        <p14:creationId xmlns:p14="http://schemas.microsoft.com/office/powerpoint/2010/main" val="2238933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Bonander, C., Ekman, M., &amp; Jakobsson, N. (2022). Vaccination nudges: A study of pre-booked COVID-19 vaccinations in Sweden. </a:t>
            </a:r>
            <a:r>
              <a:rPr lang="en-US" i="1" dirty="0"/>
              <a:t>Social Science &amp; Medicine</a:t>
            </a:r>
            <a:r>
              <a:rPr lang="en-US" dirty="0"/>
              <a:t>, </a:t>
            </a:r>
            <a:r>
              <a:rPr lang="en-US" i="1" dirty="0"/>
              <a:t>309</a:t>
            </a:r>
            <a:r>
              <a:rPr lang="en-US" dirty="0"/>
              <a:t>, 115248.</a:t>
            </a:r>
          </a:p>
          <a:p>
            <a:endParaRPr lang="en-US" dirty="0"/>
          </a:p>
        </p:txBody>
      </p:sp>
      <p:sp>
        <p:nvSpPr>
          <p:cNvPr id="4" name="Slide Number Placeholder 3"/>
          <p:cNvSpPr>
            <a:spLocks noGrp="1"/>
          </p:cNvSpPr>
          <p:nvPr>
            <p:ph type="sldNum" sz="quarter" idx="5"/>
          </p:nvPr>
        </p:nvSpPr>
        <p:spPr/>
        <p:txBody>
          <a:bodyPr/>
          <a:lstStyle/>
          <a:p>
            <a:fld id="{A07A47B8-78DC-4F69-889B-268DA05B03C5}" type="slidenum">
              <a:rPr lang="en-US" smtClean="0"/>
              <a:t>32</a:t>
            </a:fld>
            <a:endParaRPr lang="en-US" dirty="0"/>
          </a:p>
        </p:txBody>
      </p:sp>
    </p:spTree>
    <p:extLst>
      <p:ext uri="{BB962C8B-B14F-4D97-AF65-F5344CB8AC3E}">
        <p14:creationId xmlns:p14="http://schemas.microsoft.com/office/powerpoint/2010/main" val="1532270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norm nudge.</a:t>
            </a:r>
          </a:p>
        </p:txBody>
      </p:sp>
      <p:sp>
        <p:nvSpPr>
          <p:cNvPr id="4" name="Slide Number Placeholder 3"/>
          <p:cNvSpPr>
            <a:spLocks noGrp="1"/>
          </p:cNvSpPr>
          <p:nvPr>
            <p:ph type="sldNum" sz="quarter" idx="5"/>
          </p:nvPr>
        </p:nvSpPr>
        <p:spPr/>
        <p:txBody>
          <a:bodyPr/>
          <a:lstStyle/>
          <a:p>
            <a:fld id="{9104FAB4-8F5F-4DBE-8BDC-451AB7EC1CAE}" type="slidenum">
              <a:rPr lang="en-US" smtClean="0"/>
              <a:t>33</a:t>
            </a:fld>
            <a:endParaRPr lang="en-US" dirty="0"/>
          </a:p>
        </p:txBody>
      </p:sp>
    </p:spTree>
    <p:extLst>
      <p:ext uri="{BB962C8B-B14F-4D97-AF65-F5344CB8AC3E}">
        <p14:creationId xmlns:p14="http://schemas.microsoft.com/office/powerpoint/2010/main" val="172979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050505"/>
                </a:solidFill>
                <a:latin typeface="Times New Roman" panose="02020603050405020304" pitchFamily="18" charset="0"/>
              </a:rPr>
              <a:t>But it is not so easy in the real world, when we're dealing with people and situations rather than lines. We would all like to have a warning bell that rings loudly whenever we are about to make a serious error, but no such bell is available</a:t>
            </a:r>
            <a:r>
              <a:rPr lang="en-US" sz="1200" b="0" i="0" u="none" strike="noStrike" baseline="0" dirty="0">
                <a:latin typeface="Times New Roman" panose="02020603050405020304" pitchFamily="18" charset="0"/>
              </a:rPr>
              <a:t>. These kinds of cognitive biases are difficult to overcome. It may be possible to overcome the pitfalls of optical illusion, but extremely difficult with real-world cognitive biases.</a:t>
            </a:r>
          </a:p>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3</a:t>
            </a:fld>
            <a:endParaRPr lang="en-US" dirty="0"/>
          </a:p>
        </p:txBody>
      </p:sp>
    </p:spTree>
    <p:extLst>
      <p:ext uri="{BB962C8B-B14F-4D97-AF65-F5344CB8AC3E}">
        <p14:creationId xmlns:p14="http://schemas.microsoft.com/office/powerpoint/2010/main" val="3470760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35</a:t>
            </a:fld>
            <a:endParaRPr lang="en-US" dirty="0"/>
          </a:p>
        </p:txBody>
      </p:sp>
    </p:spTree>
    <p:extLst>
      <p:ext uri="{BB962C8B-B14F-4D97-AF65-F5344CB8AC3E}">
        <p14:creationId xmlns:p14="http://schemas.microsoft.com/office/powerpoint/2010/main" val="3676165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38</a:t>
            </a:fld>
            <a:endParaRPr lang="en-US" dirty="0"/>
          </a:p>
        </p:txBody>
      </p:sp>
    </p:spTree>
    <p:extLst>
      <p:ext uri="{BB962C8B-B14F-4D97-AF65-F5344CB8AC3E}">
        <p14:creationId xmlns:p14="http://schemas.microsoft.com/office/powerpoint/2010/main" val="2477201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often eat meat because they grew up with, and continue to live among, people for whom substantial meat consumption is the norm. The same can be said for other practices that govern the kinds of choices we make that impact the environment.</a:t>
            </a:r>
          </a:p>
        </p:txBody>
      </p:sp>
      <p:sp>
        <p:nvSpPr>
          <p:cNvPr id="4" name="Slide Number Placeholder 3"/>
          <p:cNvSpPr>
            <a:spLocks noGrp="1"/>
          </p:cNvSpPr>
          <p:nvPr>
            <p:ph type="sldNum" sz="quarter" idx="5"/>
          </p:nvPr>
        </p:nvSpPr>
        <p:spPr/>
        <p:txBody>
          <a:bodyPr/>
          <a:lstStyle/>
          <a:p>
            <a:fld id="{9104FAB4-8F5F-4DBE-8BDC-451AB7EC1CAE}" type="slidenum">
              <a:rPr lang="en-US" smtClean="0"/>
              <a:t>41</a:t>
            </a:fld>
            <a:endParaRPr lang="en-US" dirty="0"/>
          </a:p>
        </p:txBody>
      </p:sp>
    </p:spTree>
    <p:extLst>
      <p:ext uri="{BB962C8B-B14F-4D97-AF65-F5344CB8AC3E}">
        <p14:creationId xmlns:p14="http://schemas.microsoft.com/office/powerpoint/2010/main" val="239094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 nudging works through behavioral nudging</a:t>
            </a:r>
          </a:p>
        </p:txBody>
      </p:sp>
      <p:sp>
        <p:nvSpPr>
          <p:cNvPr id="4" name="Slide Number Placeholder 3"/>
          <p:cNvSpPr>
            <a:spLocks noGrp="1"/>
          </p:cNvSpPr>
          <p:nvPr>
            <p:ph type="sldNum" sz="quarter" idx="5"/>
          </p:nvPr>
        </p:nvSpPr>
        <p:spPr/>
        <p:txBody>
          <a:bodyPr/>
          <a:lstStyle/>
          <a:p>
            <a:fld id="{9104FAB4-8F5F-4DBE-8BDC-451AB7EC1CAE}" type="slidenum">
              <a:rPr lang="en-US" smtClean="0"/>
              <a:t>42</a:t>
            </a:fld>
            <a:endParaRPr lang="en-US" dirty="0"/>
          </a:p>
        </p:txBody>
      </p:sp>
    </p:spTree>
    <p:extLst>
      <p:ext uri="{BB962C8B-B14F-4D97-AF65-F5344CB8AC3E}">
        <p14:creationId xmlns:p14="http://schemas.microsoft.com/office/powerpoint/2010/main" val="2705552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 social network map of 2,200 people, the largest group of connected individuals in the Framingham Heart Study, in the year 2000. Each circle represents one person, and the size of each circle is proportional to that person's body-mass index (BMI). Yellow circles indicate people who are considered medically obese and green circles indicate people who are not obese. Lines indicate family and friendship ties.  Obese people</a:t>
            </a:r>
            <a:r>
              <a:rPr lang="en-US" baseline="0" dirty="0"/>
              <a:t> tend to form clusters indicating similar patterns of behavior and environment that they share. It suggests that what makes obesity is not all choice and availability, but who we surround ourselves around and their particular health habits.</a:t>
            </a:r>
            <a:br>
              <a:rPr lang="en-US" baseline="0" dirty="0"/>
            </a:br>
            <a:br>
              <a:rPr lang="en-US" baseline="0" dirty="0"/>
            </a:br>
            <a:r>
              <a:rPr lang="en-US" baseline="0" dirty="0"/>
              <a:t>https://www.framinghamheartstudy.org/</a:t>
            </a:r>
            <a:br>
              <a:rPr lang="en-US" baseline="0" dirty="0"/>
            </a:br>
            <a:br>
              <a:rPr lang="en-US" baseline="0" dirty="0"/>
            </a:br>
            <a:r>
              <a:rPr lang="en-US" baseline="0" dirty="0"/>
              <a:t>Started in 1948</a:t>
            </a:r>
            <a:endParaRPr lang="en-US" dirty="0"/>
          </a:p>
        </p:txBody>
      </p:sp>
      <p:sp>
        <p:nvSpPr>
          <p:cNvPr id="4" name="Slide Number Placeholder 3"/>
          <p:cNvSpPr>
            <a:spLocks noGrp="1"/>
          </p:cNvSpPr>
          <p:nvPr>
            <p:ph type="sldNum" sz="quarter" idx="10"/>
          </p:nvPr>
        </p:nvSpPr>
        <p:spPr/>
        <p:txBody>
          <a:bodyPr/>
          <a:lstStyle/>
          <a:p>
            <a:fld id="{88628D7D-FBC0-40BB-8C88-9B1037F57974}" type="slidenum">
              <a:rPr lang="en-US" smtClean="0"/>
              <a:t>43</a:t>
            </a:fld>
            <a:endParaRPr lang="en-US" dirty="0"/>
          </a:p>
        </p:txBody>
      </p:sp>
    </p:spTree>
    <p:extLst>
      <p:ext uri="{BB962C8B-B14F-4D97-AF65-F5344CB8AC3E}">
        <p14:creationId xmlns:p14="http://schemas.microsoft.com/office/powerpoint/2010/main" val="2901506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https://www.nytimes.com/2023/09/07/us/paqui-one-chip-challenge-removed.html</a:t>
            </a:r>
          </a:p>
        </p:txBody>
      </p:sp>
      <p:sp>
        <p:nvSpPr>
          <p:cNvPr id="4" name="Slide Number Placeholder 3"/>
          <p:cNvSpPr>
            <a:spLocks noGrp="1"/>
          </p:cNvSpPr>
          <p:nvPr>
            <p:ph type="sldNum" sz="quarter" idx="5"/>
          </p:nvPr>
        </p:nvSpPr>
        <p:spPr/>
        <p:txBody>
          <a:bodyPr/>
          <a:lstStyle/>
          <a:p>
            <a:fld id="{E904C121-0479-421F-8B0D-70ED69441885}" type="slidenum">
              <a:rPr lang="en-US" smtClean="0"/>
              <a:pPr/>
              <a:t>44</a:t>
            </a:fld>
            <a:endParaRPr lang="en-US" dirty="0"/>
          </a:p>
        </p:txBody>
      </p:sp>
    </p:spTree>
    <p:extLst>
      <p:ext uri="{BB962C8B-B14F-4D97-AF65-F5344CB8AC3E}">
        <p14:creationId xmlns:p14="http://schemas.microsoft.com/office/powerpoint/2010/main" val="208448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https://www.nytimes.com/2019/03/23/style/super-bloom-california-instagram-influencer.html</a:t>
            </a:r>
            <a:br>
              <a:rPr lang="en-US" dirty="0"/>
            </a:br>
            <a:r>
              <a:rPr lang="en-US" dirty="0"/>
              <a:t>https://www.facebook.com/ABCWorldNewsNow/videos/poppy-apocalypse-abc-news/390074361806369/</a:t>
            </a:r>
          </a:p>
        </p:txBody>
      </p:sp>
      <p:sp>
        <p:nvSpPr>
          <p:cNvPr id="4" name="Slide Number Placeholder 3"/>
          <p:cNvSpPr>
            <a:spLocks noGrp="1"/>
          </p:cNvSpPr>
          <p:nvPr>
            <p:ph type="sldNum" sz="quarter" idx="5"/>
          </p:nvPr>
        </p:nvSpPr>
        <p:spPr/>
        <p:txBody>
          <a:bodyPr/>
          <a:lstStyle/>
          <a:p>
            <a:fld id="{9104FAB4-8F5F-4DBE-8BDC-451AB7EC1CAE}" type="slidenum">
              <a:rPr lang="en-US" smtClean="0"/>
              <a:t>45</a:t>
            </a:fld>
            <a:endParaRPr lang="en-US" dirty="0"/>
          </a:p>
        </p:txBody>
      </p:sp>
    </p:spTree>
    <p:extLst>
      <p:ext uri="{BB962C8B-B14F-4D97-AF65-F5344CB8AC3E}">
        <p14:creationId xmlns:p14="http://schemas.microsoft.com/office/powerpoint/2010/main" val="865098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who go looking for thylacines have an emotional investment in identifying them, and are already convinced the creatures are already out there. That pre-existing belief makes it easier to begin seeing thylacines in every shadow and rustle of brush, or in photographs that don’t offer a clear look at the animal in question. In their desire to see the thylacine, people genuinely miss details that might contradict their preferred hypothesis.</a:t>
            </a:r>
            <a:br>
              <a:rPr lang="en-US" dirty="0"/>
            </a:br>
            <a:br>
              <a:rPr lang="en-US" dirty="0"/>
            </a:br>
            <a:r>
              <a:rPr lang="en-US" dirty="0"/>
              <a:t>A Tasmanian pademelon, which is likely what is being seen in the video of purported evidence of thylacines</a:t>
            </a:r>
            <a:br>
              <a:rPr lang="en-US" dirty="0"/>
            </a:br>
            <a:r>
              <a:rPr lang="en-US" dirty="0"/>
              <a:t>https://www.nytimes.com/2021/03/10/science/thylacines-tasmanian-tigers-sightings.html</a:t>
            </a:r>
          </a:p>
        </p:txBody>
      </p:sp>
      <p:sp>
        <p:nvSpPr>
          <p:cNvPr id="4" name="Slide Number Placeholder 3"/>
          <p:cNvSpPr>
            <a:spLocks noGrp="1"/>
          </p:cNvSpPr>
          <p:nvPr>
            <p:ph type="sldNum" sz="quarter" idx="5"/>
          </p:nvPr>
        </p:nvSpPr>
        <p:spPr/>
        <p:txBody>
          <a:bodyPr/>
          <a:lstStyle/>
          <a:p>
            <a:fld id="{9104FAB4-8F5F-4DBE-8BDC-451AB7EC1CAE}" type="slidenum">
              <a:rPr lang="en-US" smtClean="0"/>
              <a:t>4</a:t>
            </a:fld>
            <a:endParaRPr lang="en-US" dirty="0"/>
          </a:p>
        </p:txBody>
      </p:sp>
    </p:spTree>
    <p:extLst>
      <p:ext uri="{BB962C8B-B14F-4D97-AF65-F5344CB8AC3E}">
        <p14:creationId xmlns:p14="http://schemas.microsoft.com/office/powerpoint/2010/main" val="305609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4FAB4-8F5F-4DBE-8BDC-451AB7EC1CAE}" type="slidenum">
              <a:rPr lang="en-US" smtClean="0"/>
              <a:t>5</a:t>
            </a:fld>
            <a:endParaRPr lang="en-US" dirty="0"/>
          </a:p>
        </p:txBody>
      </p:sp>
    </p:spTree>
    <p:extLst>
      <p:ext uri="{BB962C8B-B14F-4D97-AF65-F5344CB8AC3E}">
        <p14:creationId xmlns:p14="http://schemas.microsoft.com/office/powerpoint/2010/main" val="56504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2007</a:t>
            </a:r>
          </a:p>
        </p:txBody>
      </p:sp>
      <p:sp>
        <p:nvSpPr>
          <p:cNvPr id="4" name="Slide Number Placeholder 3"/>
          <p:cNvSpPr>
            <a:spLocks noGrp="1"/>
          </p:cNvSpPr>
          <p:nvPr>
            <p:ph type="sldNum" sz="quarter" idx="10"/>
          </p:nvPr>
        </p:nvSpPr>
        <p:spPr/>
        <p:txBody>
          <a:bodyPr/>
          <a:lstStyle/>
          <a:p>
            <a:fld id="{F7A5B71B-7DDB-4B0B-8CBD-9E71697DFE3E}" type="slidenum">
              <a:rPr lang="en-US" smtClean="0"/>
              <a:pPr/>
              <a:t>6</a:t>
            </a:fld>
            <a:endParaRPr lang="en-US" dirty="0"/>
          </a:p>
        </p:txBody>
      </p:sp>
    </p:spTree>
    <p:extLst>
      <p:ext uri="{BB962C8B-B14F-4D97-AF65-F5344CB8AC3E}">
        <p14:creationId xmlns:p14="http://schemas.microsoft.com/office/powerpoint/2010/main" val="1508649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1980s</a:t>
            </a:r>
          </a:p>
        </p:txBody>
      </p:sp>
      <p:sp>
        <p:nvSpPr>
          <p:cNvPr id="4" name="Slide Number Placeholder 3"/>
          <p:cNvSpPr>
            <a:spLocks noGrp="1"/>
          </p:cNvSpPr>
          <p:nvPr>
            <p:ph type="sldNum" sz="quarter" idx="10"/>
          </p:nvPr>
        </p:nvSpPr>
        <p:spPr/>
        <p:txBody>
          <a:bodyPr/>
          <a:lstStyle/>
          <a:p>
            <a:fld id="{F7A5B71B-7DDB-4B0B-8CBD-9E71697DFE3E}" type="slidenum">
              <a:rPr lang="en-US" smtClean="0"/>
              <a:pPr/>
              <a:t>7</a:t>
            </a:fld>
            <a:endParaRPr lang="en-US" dirty="0"/>
          </a:p>
        </p:txBody>
      </p:sp>
    </p:spTree>
    <p:extLst>
      <p:ext uri="{BB962C8B-B14F-4D97-AF65-F5344CB8AC3E}">
        <p14:creationId xmlns:p14="http://schemas.microsoft.com/office/powerpoint/2010/main" val="184753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of shifting baselines</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was taken in Key West in 1957</a:t>
            </a:r>
            <a:br>
              <a:rPr lang="en-US" dirty="0"/>
            </a:b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F7A5B71B-7DDB-4B0B-8CBD-9E71697DFE3E}" type="slidenum">
              <a:rPr lang="en-US" smtClean="0"/>
              <a:pPr/>
              <a:t>8</a:t>
            </a:fld>
            <a:endParaRPr lang="en-US" dirty="0"/>
          </a:p>
        </p:txBody>
      </p:sp>
    </p:spTree>
    <p:extLst>
      <p:ext uri="{BB962C8B-B14F-4D97-AF65-F5344CB8AC3E}">
        <p14:creationId xmlns:p14="http://schemas.microsoft.com/office/powerpoint/2010/main" val="120138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Shifting baselines, the young fisher at the bottom</a:t>
            </a:r>
            <a:r>
              <a:rPr lang="en-US" altLang="en-US" baseline="0" dirty="0"/>
              <a:t> has no experience of the fishery from the time of his grandfather. What is normal to this young person would be very different from what would be normal to the grandfather.  The baseline has changed. </a:t>
            </a:r>
            <a:endParaRPr lang="en-US"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5B0A64-FC51-4C98-ABA7-6E786DB90841}" type="slidenum">
              <a:rPr lang="en-US" altLang="en-US" smtClean="0">
                <a:latin typeface="Calibri" panose="020F0502020204030204" pitchFamily="34" charset="0"/>
              </a:rPr>
              <a:pPr/>
              <a:t>9</a:t>
            </a:fld>
            <a:endParaRPr lang="en-US" altLang="en-US" dirty="0">
              <a:latin typeface="Calibri" panose="020F0502020204030204" pitchFamily="34" charset="0"/>
            </a:endParaRPr>
          </a:p>
        </p:txBody>
      </p:sp>
    </p:spTree>
    <p:extLst>
      <p:ext uri="{BB962C8B-B14F-4D97-AF65-F5344CB8AC3E}">
        <p14:creationId xmlns:p14="http://schemas.microsoft.com/office/powerpoint/2010/main" val="1027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1514716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2519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886218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45921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158373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104487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4170096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772092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2280920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1960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3819286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171400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1446471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85425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A148A-964C-4D10-BA82-04D0DF6CD00B}"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216618-8A14-463F-A13D-DDCCB6E48ABD}" type="slidenum">
              <a:rPr lang="en-US" smtClean="0"/>
              <a:t>‹#›</a:t>
            </a:fld>
            <a:endParaRPr lang="en-US" dirty="0"/>
          </a:p>
        </p:txBody>
      </p:sp>
    </p:spTree>
    <p:extLst>
      <p:ext uri="{BB962C8B-B14F-4D97-AF65-F5344CB8AC3E}">
        <p14:creationId xmlns:p14="http://schemas.microsoft.com/office/powerpoint/2010/main" val="2497111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21951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92995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59095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228052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651150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367903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C4A7B6-5410-4C76-9415-1F1F5BB6276F}"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DBBFBA-A9C0-4D81-8385-7302B5D3863E}" type="slidenum">
              <a:rPr lang="en-US" smtClean="0"/>
              <a:t>‹#›</a:t>
            </a:fld>
            <a:endParaRPr lang="en-US" dirty="0"/>
          </a:p>
        </p:txBody>
      </p:sp>
    </p:spTree>
    <p:extLst>
      <p:ext uri="{BB962C8B-B14F-4D97-AF65-F5344CB8AC3E}">
        <p14:creationId xmlns:p14="http://schemas.microsoft.com/office/powerpoint/2010/main" val="233529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A148A-964C-4D10-BA82-04D0DF6CD00B}" type="datetimeFigureOut">
              <a:rPr lang="en-US" smtClean="0"/>
              <a:t>2/27/2025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16618-8A14-463F-A13D-DDCCB6E48ABD}" type="slidenum">
              <a:rPr lang="en-US" smtClean="0"/>
              <a:t>‹#›</a:t>
            </a:fld>
            <a:endParaRPr lang="en-US" dirty="0"/>
          </a:p>
        </p:txBody>
      </p:sp>
    </p:spTree>
    <p:extLst>
      <p:ext uri="{BB962C8B-B14F-4D97-AF65-F5344CB8AC3E}">
        <p14:creationId xmlns:p14="http://schemas.microsoft.com/office/powerpoint/2010/main" val="32106840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A148A-964C-4D10-BA82-04D0DF6CD00B}" type="datetimeFigureOut">
              <a:rPr lang="en-US" smtClean="0"/>
              <a:t>2/27/2025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216618-8A14-463F-A13D-DDCCB6E48ABD}" type="slidenum">
              <a:rPr lang="en-US" smtClean="0"/>
              <a:t>‹#›</a:t>
            </a:fld>
            <a:endParaRPr lang="en-US" dirty="0"/>
          </a:p>
        </p:txBody>
      </p:sp>
    </p:spTree>
    <p:extLst>
      <p:ext uri="{BB962C8B-B14F-4D97-AF65-F5344CB8AC3E}">
        <p14:creationId xmlns:p14="http://schemas.microsoft.com/office/powerpoint/2010/main" val="6573571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ossmanchance.com/applets/2021/montyhall/Monty.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www.uky.edu/~jast239/courses/ens/cognitive.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klaPVDobbVE?feature=oembed" TargetMode="Externa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nBpyAOpzlEE?feature=oembed"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oursera.org/learn/mindwar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bin"/><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knowablemagazine.org/article/society/2018/nudging-grows-and-now-has-government-job"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uky.edu/~jast239/courses/ens/nudge.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xMEKGLjzjBE?feature=oembed"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uky.edu/~jast239/courses/ens/nudge.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2" Type="http://schemas.openxmlformats.org/officeDocument/2006/relationships/hyperlink" Target="https://www.nytimes.com/2016/02/24/business/economy/nudges-arent-enough-to-solve-societys-problem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ideo" Target="https://www.youtube.com/embed/pJfq-o5nZQ4?feature=oembed" TargetMode="Externa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G6BFsH77f9I"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hyperlink" Target="https://www.youtube.com/@NikocadoAvocado" TargetMode="Externa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hyperlink" Target="https://www.nytimes.com/2019/03/23/style/super-bloom-california-instagram-influencer.html"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D978E-AB9F-4626-B9AA-4F2F153B5E65}"/>
              </a:ext>
            </a:extLst>
          </p:cNvPr>
          <p:cNvSpPr>
            <a:spLocks noGrp="1"/>
          </p:cNvSpPr>
          <p:nvPr>
            <p:ph idx="1"/>
          </p:nvPr>
        </p:nvSpPr>
        <p:spPr>
          <a:xfrm>
            <a:off x="281354" y="499872"/>
            <a:ext cx="4320791" cy="6020198"/>
          </a:xfrm>
        </p:spPr>
        <p:txBody>
          <a:bodyPr>
            <a:normAutofit fontScale="92500"/>
          </a:bodyPr>
          <a:lstStyle/>
          <a:p>
            <a:r>
              <a:rPr lang="en-US" sz="3200" dirty="0">
                <a:latin typeface="Calibri Light" panose="020F0302020204030204" pitchFamily="34" charset="0"/>
                <a:cs typeface="Calibri Light" panose="020F0302020204030204" pitchFamily="34" charset="0"/>
              </a:rPr>
              <a:t>In this lecture, we will discuss:</a:t>
            </a:r>
          </a:p>
          <a:p>
            <a:pPr lvl="1"/>
            <a:r>
              <a:rPr lang="en-US" sz="2800" dirty="0">
                <a:latin typeface="Calibri Light" panose="020F0302020204030204" pitchFamily="34" charset="0"/>
                <a:cs typeface="Calibri Light" panose="020F0302020204030204" pitchFamily="34" charset="0"/>
              </a:rPr>
              <a:t>Cognitive biases</a:t>
            </a:r>
          </a:p>
          <a:p>
            <a:pPr lvl="1"/>
            <a:r>
              <a:rPr lang="en-US" sz="2800" dirty="0">
                <a:latin typeface="Calibri Light" panose="020F0302020204030204" pitchFamily="34" charset="0"/>
                <a:cs typeface="Calibri Light" panose="020F0302020204030204" pitchFamily="34" charset="0"/>
              </a:rPr>
              <a:t>Nudging</a:t>
            </a:r>
          </a:p>
          <a:p>
            <a:pPr lvl="1"/>
            <a:r>
              <a:rPr lang="en-US" sz="2800" dirty="0">
                <a:latin typeface="Calibri Light" panose="020F0302020204030204" pitchFamily="34" charset="0"/>
                <a:cs typeface="Calibri Light" panose="020F0302020204030204" pitchFamily="34" charset="0"/>
              </a:rPr>
              <a:t>Behavioral contagion</a:t>
            </a:r>
          </a:p>
          <a:p>
            <a:r>
              <a:rPr lang="en-US" sz="3200" dirty="0">
                <a:latin typeface="Calibri Light" panose="020F0302020204030204" pitchFamily="34" charset="0"/>
                <a:cs typeface="Calibri Light" panose="020F0302020204030204" pitchFamily="34" charset="0"/>
              </a:rPr>
              <a:t>We examine these topics in order to explore how people make decisions</a:t>
            </a:r>
          </a:p>
          <a:p>
            <a:r>
              <a:rPr lang="en-US" sz="3200" dirty="0">
                <a:latin typeface="Calibri Light" panose="020F0302020204030204" pitchFamily="34" charset="0"/>
                <a:cs typeface="Calibri Light" panose="020F0302020204030204" pitchFamily="34" charset="0"/>
              </a:rPr>
              <a:t>Understanding how people make decisions  helps in the design of effective environmental and sustainability policy. </a:t>
            </a:r>
          </a:p>
          <a:p>
            <a:pPr lvl="1"/>
            <a:endParaRPr lang="en-US" dirty="0"/>
          </a:p>
          <a:p>
            <a:pPr lvl="1"/>
            <a:endParaRPr lang="en-US" dirty="0"/>
          </a:p>
        </p:txBody>
      </p:sp>
      <p:pic>
        <p:nvPicPr>
          <p:cNvPr id="4" name="Picture 3" descr="A close-up of hands forming a brain&#10;&#10;AI-generated content may be incorrect.">
            <a:extLst>
              <a:ext uri="{FF2B5EF4-FFF2-40B4-BE49-F238E27FC236}">
                <a16:creationId xmlns:a16="http://schemas.microsoft.com/office/drawing/2014/main" id="{B32D1BC4-DDAC-50C5-A4DC-EDC1CAA04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4977" y="0"/>
            <a:ext cx="7552706" cy="6858000"/>
          </a:xfrm>
          <a:prstGeom prst="rect">
            <a:avLst/>
          </a:prstGeom>
        </p:spPr>
      </p:pic>
    </p:spTree>
    <p:extLst>
      <p:ext uri="{BB962C8B-B14F-4D97-AF65-F5344CB8AC3E}">
        <p14:creationId xmlns:p14="http://schemas.microsoft.com/office/powerpoint/2010/main" val="284561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E6C3FA8-70E5-B33F-D7BD-C0430AEA05CE}"/>
              </a:ext>
            </a:extLst>
          </p:cNvPr>
          <p:cNvSpPr>
            <a:spLocks noGrp="1" noChangeArrowheads="1"/>
          </p:cNvSpPr>
          <p:nvPr>
            <p:ph idx="1"/>
          </p:nvPr>
        </p:nvSpPr>
        <p:spPr bwMode="auto">
          <a:xfrm>
            <a:off x="345948" y="810540"/>
            <a:ext cx="11500104"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i="1" dirty="0">
                <a:latin typeface="+mj-lt"/>
              </a:rPr>
              <a:t>L</a:t>
            </a:r>
            <a:r>
              <a:rPr kumimoji="0" lang="en-US" altLang="en-US" sz="3200" b="0" i="1" u="none" strike="noStrike" cap="none" normalizeH="0" baseline="0" dirty="0">
                <a:ln>
                  <a:noFill/>
                </a:ln>
                <a:solidFill>
                  <a:schemeClr val="tx1"/>
                </a:solidFill>
                <a:effectLst/>
                <a:latin typeface="+mj-lt"/>
              </a:rPr>
              <a:t>inda is 31 years old, single, outspoken, and very bright. She majored in philosophy. As a student, she was deeply concerned with issues of discrimination and social justice, and also participated in anti-nuclear demonstrations.</a:t>
            </a:r>
            <a:r>
              <a:rPr kumimoji="0" lang="en-US" altLang="en-US" sz="3200" b="0" i="0" u="none" strike="noStrike" cap="none" normalizeH="0" baseline="0" dirty="0">
                <a:ln>
                  <a:noFill/>
                </a:ln>
                <a:solidFill>
                  <a:schemeClr val="tx1"/>
                </a:solidFill>
                <a:effectLst/>
                <a:latin typeface="+mj-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mj-lt"/>
              </a:rPr>
              <a:t>Which is more probable?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b="0" i="0" u="none" strike="noStrike" cap="none" normalizeH="0" baseline="0" dirty="0">
                <a:ln>
                  <a:noFill/>
                </a:ln>
                <a:solidFill>
                  <a:schemeClr val="tx1"/>
                </a:solidFill>
                <a:effectLst/>
                <a:latin typeface="+mj-lt"/>
              </a:rPr>
              <a:t> Linda is a bank teller.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3200" b="0" i="0" u="none" strike="noStrike" cap="none" normalizeH="0" baseline="0" dirty="0">
                <a:ln>
                  <a:noFill/>
                </a:ln>
                <a:solidFill>
                  <a:schemeClr val="tx1"/>
                </a:solidFill>
                <a:effectLst/>
                <a:latin typeface="+mj-lt"/>
              </a:rPr>
              <a:t> Linda is a bank teller and is active in the feminist movement.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1817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4BBFB-ED16-B847-A448-BE001A4BD577}"/>
              </a:ext>
            </a:extLst>
          </p:cNvPr>
          <p:cNvSpPr>
            <a:spLocks noGrp="1"/>
          </p:cNvSpPr>
          <p:nvPr>
            <p:ph type="title"/>
          </p:nvPr>
        </p:nvSpPr>
        <p:spPr/>
        <p:txBody>
          <a:bodyPr/>
          <a:lstStyle/>
          <a:p>
            <a:r>
              <a:rPr lang="en-US" dirty="0"/>
              <a:t>Cognitive </a:t>
            </a:r>
            <a:r>
              <a:rPr lang="en-US" dirty="0">
                <a:latin typeface="Calibri Light" panose="020F0302020204030204" pitchFamily="34" charset="0"/>
                <a:cs typeface="Calibri Light" panose="020F0302020204030204" pitchFamily="34" charset="0"/>
              </a:rPr>
              <a:t>biases</a:t>
            </a:r>
          </a:p>
        </p:txBody>
      </p:sp>
      <p:sp>
        <p:nvSpPr>
          <p:cNvPr id="3" name="Content Placeholder 2">
            <a:extLst>
              <a:ext uri="{FF2B5EF4-FFF2-40B4-BE49-F238E27FC236}">
                <a16:creationId xmlns:a16="http://schemas.microsoft.com/office/drawing/2014/main" id="{F79C044E-F0F2-8E78-BADF-8E4127CE2295}"/>
              </a:ext>
            </a:extLst>
          </p:cNvPr>
          <p:cNvSpPr>
            <a:spLocks noGrp="1"/>
          </p:cNvSpPr>
          <p:nvPr>
            <p:ph idx="1"/>
          </p:nvPr>
        </p:nvSpPr>
        <p:spPr>
          <a:xfrm>
            <a:off x="838200" y="1825625"/>
            <a:ext cx="10515600" cy="4667250"/>
          </a:xfrm>
        </p:spPr>
        <p:txBody>
          <a:bodyPr>
            <a:normAutofit fontScale="32500" lnSpcReduction="20000"/>
          </a:bodyPr>
          <a:lstStyle/>
          <a:p>
            <a:r>
              <a:rPr lang="en-US" sz="7400" dirty="0">
                <a:latin typeface="Calibri Light" panose="020F0302020204030204" pitchFamily="34" charset="0"/>
                <a:cs typeface="Calibri Light" panose="020F0302020204030204" pitchFamily="34" charset="0"/>
              </a:rPr>
              <a:t>Cognitive biases are systematic patterns of deviation from rationality in judgment.</a:t>
            </a:r>
          </a:p>
          <a:p>
            <a:r>
              <a:rPr lang="en-US" sz="7400" dirty="0">
                <a:latin typeface="Calibri Light" panose="020F0302020204030204" pitchFamily="34" charset="0"/>
                <a:cs typeface="Calibri Light" panose="020F0302020204030204" pitchFamily="34" charset="0"/>
              </a:rPr>
              <a:t>An individual's construction of reality, not the objective input, dictate behavior and decision-making. </a:t>
            </a:r>
          </a:p>
          <a:p>
            <a:r>
              <a:rPr lang="en-US" sz="7400" dirty="0">
                <a:latin typeface="Calibri Light" panose="020F0302020204030204" pitchFamily="34" charset="0"/>
                <a:cs typeface="Calibri Light" panose="020F0302020204030204" pitchFamily="34" charset="0"/>
              </a:rPr>
              <a:t>This can sometimes lead to perceptual distortion, inaccurate judgment, illogical interpretations</a:t>
            </a:r>
          </a:p>
          <a:p>
            <a:r>
              <a:rPr lang="en-US" sz="7400" dirty="0">
                <a:latin typeface="Calibri Light" panose="020F0302020204030204" pitchFamily="34" charset="0"/>
                <a:cs typeface="Calibri Light" panose="020F0302020204030204" pitchFamily="34" charset="0"/>
              </a:rPr>
              <a:t>However, biases can help humans find shortcuts to assist in the navigation of common situations in life. </a:t>
            </a:r>
          </a:p>
          <a:p>
            <a:r>
              <a:rPr lang="en-US" sz="7400" dirty="0">
                <a:latin typeface="Calibri Light" panose="020F0302020204030204" pitchFamily="34" charset="0"/>
                <a:cs typeface="Calibri Light" panose="020F0302020204030204" pitchFamily="34" charset="0"/>
              </a:rPr>
              <a:t>Some are presumably adaptive - they enable faster decisions which can be desirable when speed is more valuable than accuracy</a:t>
            </a:r>
          </a:p>
          <a:p>
            <a:r>
              <a:rPr lang="en-US" sz="7400" dirty="0">
                <a:latin typeface="Calibri Light" panose="020F0302020204030204" pitchFamily="34" charset="0"/>
                <a:cs typeface="Calibri Light" panose="020F0302020204030204" pitchFamily="34" charset="0"/>
              </a:rPr>
              <a:t>Cognitive biases are not universal, they can vary as a function of culture and identity. They are propensities to think in certain ways that has a degree of generality among humans.</a:t>
            </a:r>
            <a:br>
              <a:rPr lang="en-US" dirty="0"/>
            </a:br>
            <a:br>
              <a:rPr lang="en-US" dirty="0"/>
            </a:br>
            <a:endParaRPr lang="en-US" dirty="0"/>
          </a:p>
        </p:txBody>
      </p:sp>
    </p:spTree>
    <p:extLst>
      <p:ext uri="{BB962C8B-B14F-4D97-AF65-F5344CB8AC3E}">
        <p14:creationId xmlns:p14="http://schemas.microsoft.com/office/powerpoint/2010/main" val="24376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73CBB-6C09-4070-A8AB-8A33DF260C42}"/>
              </a:ext>
            </a:extLst>
          </p:cNvPr>
          <p:cNvSpPr>
            <a:spLocks noGrp="1"/>
          </p:cNvSpPr>
          <p:nvPr>
            <p:ph idx="1"/>
          </p:nvPr>
        </p:nvSpPr>
        <p:spPr>
          <a:xfrm>
            <a:off x="5895975" y="358781"/>
            <a:ext cx="5624945" cy="5883275"/>
          </a:xfrm>
        </p:spPr>
        <p:txBody>
          <a:bodyPr>
            <a:normAutofit/>
          </a:bodyPr>
          <a:lstStyle/>
          <a:p>
            <a:r>
              <a:rPr lang="en-US" dirty="0">
                <a:latin typeface="Calibri Light" panose="020F0302020204030204" pitchFamily="34" charset="0"/>
                <a:cs typeface="Calibri Light" panose="020F0302020204030204" pitchFamily="34" charset="0"/>
              </a:rPr>
              <a:t>We all have cognitive biases</a:t>
            </a:r>
          </a:p>
          <a:p>
            <a:r>
              <a:rPr lang="en-US" dirty="0">
                <a:latin typeface="Calibri Light" panose="020F0302020204030204" pitchFamily="34" charset="0"/>
                <a:cs typeface="Calibri Light" panose="020F0302020204030204" pitchFamily="34" charset="0"/>
              </a:rPr>
              <a:t>Not always easy to overcome – some are, like:</a:t>
            </a:r>
          </a:p>
          <a:p>
            <a:pPr marL="0" indent="0">
              <a:buNone/>
            </a:pPr>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pPr marL="457200" lvl="1" indent="0">
              <a:buNone/>
            </a:pPr>
            <a:endParaRPr lang="en-US" dirty="0">
              <a:latin typeface="Calibri Light" panose="020F0302020204030204" pitchFamily="34" charset="0"/>
              <a:cs typeface="Calibri Light" panose="020F0302020204030204"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33074A52-CCDD-4CA7-AEE7-1C82946D2BF1}"/>
              </a:ext>
            </a:extLst>
          </p:cNvPr>
          <p:cNvPicPr>
            <a:picLocks noChangeAspect="1"/>
          </p:cNvPicPr>
          <p:nvPr/>
        </p:nvPicPr>
        <p:blipFill rotWithShape="1">
          <a:blip r:embed="rId3">
            <a:extLst>
              <a:ext uri="{28A0092B-C50C-407E-A947-70E740481C1C}">
                <a14:useLocalDpi xmlns:a14="http://schemas.microsoft.com/office/drawing/2010/main" val="0"/>
              </a:ext>
            </a:extLst>
          </a:blip>
          <a:srcRect r="48145"/>
          <a:stretch/>
        </p:blipFill>
        <p:spPr>
          <a:xfrm>
            <a:off x="237567" y="224669"/>
            <a:ext cx="5558396" cy="307021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AC419F89-2B86-4CB0-A345-764A3F05BFAA}"/>
              </a:ext>
            </a:extLst>
          </p:cNvPr>
          <p:cNvPicPr>
            <a:picLocks noChangeAspect="1"/>
          </p:cNvPicPr>
          <p:nvPr/>
        </p:nvPicPr>
        <p:blipFill rotWithShape="1">
          <a:blip r:embed="rId3">
            <a:extLst>
              <a:ext uri="{28A0092B-C50C-407E-A947-70E740481C1C}">
                <a14:useLocalDpi xmlns:a14="http://schemas.microsoft.com/office/drawing/2010/main" val="0"/>
              </a:ext>
            </a:extLst>
          </a:blip>
          <a:srcRect l="56734" r="2137"/>
          <a:stretch/>
        </p:blipFill>
        <p:spPr>
          <a:xfrm>
            <a:off x="360471" y="3150919"/>
            <a:ext cx="5014452" cy="3492079"/>
          </a:xfrm>
          <a:prstGeom prst="rect">
            <a:avLst/>
          </a:prstGeom>
        </p:spPr>
      </p:pic>
      <p:pic>
        <p:nvPicPr>
          <p:cNvPr id="10" name="Picture 9">
            <a:extLst>
              <a:ext uri="{FF2B5EF4-FFF2-40B4-BE49-F238E27FC236}">
                <a16:creationId xmlns:a16="http://schemas.microsoft.com/office/drawing/2014/main" id="{A2CEF5B0-1CCC-4671-B6C0-1DEB17BDE3F6}"/>
              </a:ext>
            </a:extLst>
          </p:cNvPr>
          <p:cNvPicPr>
            <a:picLocks noChangeAspect="1"/>
          </p:cNvPicPr>
          <p:nvPr/>
        </p:nvPicPr>
        <p:blipFill rotWithShape="1">
          <a:blip r:embed="rId4"/>
          <a:srcRect t="1414"/>
          <a:stretch/>
        </p:blipFill>
        <p:spPr>
          <a:xfrm>
            <a:off x="6096000" y="2338443"/>
            <a:ext cx="4878456" cy="2162175"/>
          </a:xfrm>
          <a:prstGeom prst="rect">
            <a:avLst/>
          </a:prstGeom>
        </p:spPr>
      </p:pic>
    </p:spTree>
    <p:extLst>
      <p:ext uri="{BB962C8B-B14F-4D97-AF65-F5344CB8AC3E}">
        <p14:creationId xmlns:p14="http://schemas.microsoft.com/office/powerpoint/2010/main" val="4291426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in a suit talking to a group of people&#10;&#10;Description automatically generated with medium confidence">
            <a:extLst>
              <a:ext uri="{FF2B5EF4-FFF2-40B4-BE49-F238E27FC236}">
                <a16:creationId xmlns:a16="http://schemas.microsoft.com/office/drawing/2014/main" id="{576CA198-B57E-4C9D-8047-A1B3347CA7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70" y="0"/>
            <a:ext cx="12134659" cy="5600612"/>
          </a:xfrm>
        </p:spPr>
      </p:pic>
      <p:sp>
        <p:nvSpPr>
          <p:cNvPr id="4" name="TextBox 3">
            <a:extLst>
              <a:ext uri="{FF2B5EF4-FFF2-40B4-BE49-F238E27FC236}">
                <a16:creationId xmlns:a16="http://schemas.microsoft.com/office/drawing/2014/main" id="{9369A958-7CCE-854C-809A-F23E3216DC00}"/>
              </a:ext>
            </a:extLst>
          </p:cNvPr>
          <p:cNvSpPr txBox="1"/>
          <p:nvPr/>
        </p:nvSpPr>
        <p:spPr>
          <a:xfrm>
            <a:off x="304800" y="5754624"/>
            <a:ext cx="11887200" cy="830997"/>
          </a:xfrm>
          <a:prstGeom prst="rect">
            <a:avLst/>
          </a:prstGeom>
          <a:noFill/>
        </p:spPr>
        <p:txBody>
          <a:bodyPr wrap="square" rtlCol="0">
            <a:spAutoFit/>
          </a:bodyPr>
          <a:lstStyle/>
          <a:p>
            <a:r>
              <a:rPr lang="en-US" sz="2400" dirty="0">
                <a:latin typeface="+mj-lt"/>
              </a:rPr>
              <a:t>The </a:t>
            </a:r>
            <a:r>
              <a:rPr lang="en-US" sz="2400" b="1" dirty="0">
                <a:latin typeface="+mj-lt"/>
              </a:rPr>
              <a:t>status quo bias</a:t>
            </a:r>
            <a:r>
              <a:rPr lang="en-US" sz="2400" dirty="0">
                <a:latin typeface="+mj-lt"/>
              </a:rPr>
              <a:t>:  People prefer to stick with the first choice they make. They would rather make errors  through inaction (errors of omission) as opposed to action (errors of commission).</a:t>
            </a:r>
            <a:endParaRPr lang="en-US" sz="2400" dirty="0"/>
          </a:p>
        </p:txBody>
      </p:sp>
    </p:spTree>
    <p:extLst>
      <p:ext uri="{BB962C8B-B14F-4D97-AF65-F5344CB8AC3E}">
        <p14:creationId xmlns:p14="http://schemas.microsoft.com/office/powerpoint/2010/main" val="990579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F80DB7EA-24B2-47F9-BEA5-B4144BEBDAF7}"/>
              </a:ext>
            </a:extLst>
          </p:cNvPr>
          <p:cNvPicPr>
            <a:picLocks noGrp="1" noChangeAspect="1"/>
          </p:cNvPicPr>
          <p:nvPr>
            <p:ph idx="1"/>
          </p:nvPr>
        </p:nvPicPr>
        <p:blipFill>
          <a:blip r:embed="rId4"/>
          <a:stretch>
            <a:fillRect/>
          </a:stretch>
        </p:blipFill>
        <p:spPr>
          <a:xfrm>
            <a:off x="324021" y="254732"/>
            <a:ext cx="11754268" cy="6603267"/>
          </a:xfrm>
          <a:ln w="34925">
            <a:solidFill>
              <a:schemeClr val="accent1"/>
            </a:solidFill>
          </a:ln>
        </p:spPr>
      </p:pic>
    </p:spTree>
    <p:extLst>
      <p:ext uri="{BB962C8B-B14F-4D97-AF65-F5344CB8AC3E}">
        <p14:creationId xmlns:p14="http://schemas.microsoft.com/office/powerpoint/2010/main" val="136660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1ABCD-81AE-4E18-B50B-14DEB69F01A4}"/>
              </a:ext>
            </a:extLst>
          </p:cNvPr>
          <p:cNvSpPr>
            <a:spLocks noGrp="1"/>
          </p:cNvSpPr>
          <p:nvPr>
            <p:ph type="title"/>
          </p:nvPr>
        </p:nvSpPr>
        <p:spPr>
          <a:xfrm>
            <a:off x="3936999" y="156527"/>
            <a:ext cx="7786663" cy="1325563"/>
          </a:xfrm>
        </p:spPr>
        <p:txBody>
          <a:bodyPr/>
          <a:lstStyle/>
          <a:p>
            <a:pPr algn="ctr"/>
            <a:r>
              <a:rPr lang="en-US" dirty="0"/>
              <a:t>Cognitive biases</a:t>
            </a:r>
          </a:p>
        </p:txBody>
      </p:sp>
      <p:sp>
        <p:nvSpPr>
          <p:cNvPr id="3" name="Content Placeholder 2">
            <a:extLst>
              <a:ext uri="{FF2B5EF4-FFF2-40B4-BE49-F238E27FC236}">
                <a16:creationId xmlns:a16="http://schemas.microsoft.com/office/drawing/2014/main" id="{57F8AB10-F593-4F88-8614-CDCC40A4D860}"/>
              </a:ext>
            </a:extLst>
          </p:cNvPr>
          <p:cNvSpPr>
            <a:spLocks noGrp="1"/>
          </p:cNvSpPr>
          <p:nvPr>
            <p:ph idx="1"/>
          </p:nvPr>
        </p:nvSpPr>
        <p:spPr>
          <a:xfrm>
            <a:off x="359664" y="918242"/>
            <a:ext cx="4071076" cy="4606416"/>
          </a:xfrm>
        </p:spPr>
        <p:txBody>
          <a:bodyPr>
            <a:noAutofit/>
          </a:bodyPr>
          <a:lstStyle/>
          <a:p>
            <a:pPr marL="457200" indent="-457200">
              <a:lnSpc>
                <a:spcPts val="1400"/>
              </a:lnSpc>
              <a:buFont typeface="+mj-lt"/>
              <a:buAutoNum type="arabicPeriod"/>
            </a:pPr>
            <a:r>
              <a:rPr lang="en-US" sz="2000" dirty="0">
                <a:latin typeface="+mj-lt"/>
              </a:rPr>
              <a:t>anchoring effect</a:t>
            </a:r>
          </a:p>
          <a:p>
            <a:pPr marL="457200" indent="-457200">
              <a:lnSpc>
                <a:spcPts val="1400"/>
              </a:lnSpc>
              <a:buFont typeface="+mj-lt"/>
              <a:buAutoNum type="arabicPeriod"/>
            </a:pPr>
            <a:r>
              <a:rPr lang="en-US" sz="2000" dirty="0">
                <a:latin typeface="+mj-lt"/>
              </a:rPr>
              <a:t>availability bias</a:t>
            </a:r>
          </a:p>
          <a:p>
            <a:pPr marL="457200" indent="-457200">
              <a:lnSpc>
                <a:spcPts val="1400"/>
              </a:lnSpc>
              <a:buFont typeface="+mj-lt"/>
              <a:buAutoNum type="arabicPeriod"/>
            </a:pPr>
            <a:r>
              <a:rPr lang="en-US" sz="2000" dirty="0">
                <a:latin typeface="+mj-lt"/>
              </a:rPr>
              <a:t>base-rate neglect </a:t>
            </a:r>
          </a:p>
          <a:p>
            <a:pPr marL="457200" indent="-457200">
              <a:lnSpc>
                <a:spcPts val="1400"/>
              </a:lnSpc>
              <a:buFont typeface="+mj-lt"/>
              <a:buAutoNum type="arabicPeriod"/>
            </a:pPr>
            <a:r>
              <a:rPr lang="en-US" sz="2000" dirty="0">
                <a:latin typeface="+mj-lt"/>
              </a:rPr>
              <a:t>confirmation bias</a:t>
            </a:r>
          </a:p>
          <a:p>
            <a:pPr marL="457200" indent="-457200">
              <a:lnSpc>
                <a:spcPts val="1400"/>
              </a:lnSpc>
              <a:buFont typeface="+mj-lt"/>
              <a:buAutoNum type="arabicPeriod"/>
            </a:pPr>
            <a:r>
              <a:rPr lang="en-US" sz="2000" dirty="0">
                <a:latin typeface="+mj-lt"/>
              </a:rPr>
              <a:t>conjunction fallacy</a:t>
            </a:r>
          </a:p>
          <a:p>
            <a:pPr marL="457200" indent="-457200">
              <a:lnSpc>
                <a:spcPts val="1400"/>
              </a:lnSpc>
              <a:buFont typeface="+mj-lt"/>
              <a:buAutoNum type="arabicPeriod"/>
            </a:pPr>
            <a:r>
              <a:rPr lang="en-US" sz="2000" dirty="0">
                <a:latin typeface="+mj-lt"/>
              </a:rPr>
              <a:t>endowment effect</a:t>
            </a:r>
          </a:p>
          <a:p>
            <a:pPr marL="457200" indent="-457200">
              <a:lnSpc>
                <a:spcPts val="1400"/>
              </a:lnSpc>
              <a:buFont typeface="+mj-lt"/>
              <a:buAutoNum type="arabicPeriod"/>
            </a:pPr>
            <a:r>
              <a:rPr lang="en-US" sz="2000" dirty="0">
                <a:latin typeface="+mj-lt"/>
              </a:rPr>
              <a:t>gambler’s fallacy</a:t>
            </a:r>
          </a:p>
          <a:p>
            <a:pPr marL="457200" indent="-457200">
              <a:lnSpc>
                <a:spcPts val="1400"/>
              </a:lnSpc>
              <a:buFont typeface="+mj-lt"/>
              <a:buAutoNum type="arabicPeriod"/>
            </a:pPr>
            <a:r>
              <a:rPr lang="en-US" sz="2000" dirty="0">
                <a:latin typeface="+mj-lt"/>
              </a:rPr>
              <a:t>generational bias</a:t>
            </a:r>
          </a:p>
          <a:p>
            <a:pPr marL="457200" indent="-457200">
              <a:lnSpc>
                <a:spcPts val="1400"/>
              </a:lnSpc>
              <a:buFont typeface="+mj-lt"/>
              <a:buAutoNum type="arabicPeriod"/>
            </a:pPr>
            <a:r>
              <a:rPr lang="en-US" sz="2000" dirty="0">
                <a:latin typeface="+mj-lt"/>
              </a:rPr>
              <a:t>future discounting/present bias</a:t>
            </a:r>
          </a:p>
          <a:p>
            <a:pPr marL="457200" indent="-457200">
              <a:lnSpc>
                <a:spcPts val="1400"/>
              </a:lnSpc>
              <a:buFont typeface="+mj-lt"/>
              <a:buAutoNum type="arabicPeriod"/>
            </a:pPr>
            <a:r>
              <a:rPr lang="en-US" sz="2000" dirty="0">
                <a:latin typeface="+mj-lt"/>
              </a:rPr>
              <a:t>memory illusion</a:t>
            </a:r>
          </a:p>
          <a:p>
            <a:pPr marL="457200" indent="-457200">
              <a:lnSpc>
                <a:spcPts val="1400"/>
              </a:lnSpc>
              <a:buFont typeface="+mj-lt"/>
              <a:buAutoNum type="arabicPeriod"/>
            </a:pPr>
            <a:r>
              <a:rPr lang="en-US" sz="2000" dirty="0">
                <a:latin typeface="+mj-lt"/>
              </a:rPr>
              <a:t>representativeness heuristic</a:t>
            </a:r>
          </a:p>
          <a:p>
            <a:pPr marL="457200" indent="-457200">
              <a:lnSpc>
                <a:spcPts val="1400"/>
              </a:lnSpc>
              <a:buFont typeface="+mj-lt"/>
              <a:buAutoNum type="arabicPeriod"/>
            </a:pPr>
            <a:r>
              <a:rPr lang="en-US" sz="2000" dirty="0">
                <a:latin typeface="+mj-lt"/>
              </a:rPr>
              <a:t>scope neglect</a:t>
            </a:r>
          </a:p>
          <a:p>
            <a:pPr marL="457200" indent="-457200">
              <a:lnSpc>
                <a:spcPts val="1400"/>
              </a:lnSpc>
              <a:buFont typeface="+mj-lt"/>
              <a:buAutoNum type="arabicPeriod"/>
            </a:pPr>
            <a:r>
              <a:rPr lang="en-US" sz="2000" dirty="0">
                <a:latin typeface="+mj-lt"/>
              </a:rPr>
              <a:t>status quo bias</a:t>
            </a:r>
          </a:p>
          <a:p>
            <a:pPr marL="457200" indent="-457200">
              <a:lnSpc>
                <a:spcPts val="1400"/>
              </a:lnSpc>
              <a:buFont typeface="+mj-lt"/>
              <a:buAutoNum type="arabicPeriod"/>
            </a:pPr>
            <a:r>
              <a:rPr lang="en-US" sz="2000" dirty="0">
                <a:latin typeface="+mj-lt"/>
              </a:rPr>
              <a:t>sunk cost fallacy</a:t>
            </a:r>
          </a:p>
          <a:p>
            <a:pPr marL="457200" indent="-457200">
              <a:lnSpc>
                <a:spcPts val="1400"/>
              </a:lnSpc>
              <a:buFont typeface="+mj-lt"/>
              <a:buAutoNum type="arabicPeriod"/>
            </a:pPr>
            <a:r>
              <a:rPr lang="en-US" sz="2000" dirty="0">
                <a:latin typeface="+mj-lt"/>
              </a:rPr>
              <a:t>Dunning-Kruger effect</a:t>
            </a:r>
          </a:p>
          <a:p>
            <a:pPr marL="457200" indent="-457200">
              <a:lnSpc>
                <a:spcPts val="1400"/>
              </a:lnSpc>
              <a:buFont typeface="+mj-lt"/>
              <a:buAutoNum type="arabicPeriod"/>
            </a:pPr>
            <a:r>
              <a:rPr lang="en-US" sz="2000" dirty="0">
                <a:latin typeface="+mj-lt"/>
              </a:rPr>
              <a:t>better-than-average effect</a:t>
            </a:r>
          </a:p>
          <a:p>
            <a:pPr marL="457200" indent="-457200">
              <a:lnSpc>
                <a:spcPts val="1400"/>
              </a:lnSpc>
              <a:buFont typeface="+mj-lt"/>
              <a:buAutoNum type="arabicPeriod"/>
            </a:pPr>
            <a:r>
              <a:rPr lang="en-US" sz="2000" dirty="0">
                <a:latin typeface="+mj-lt"/>
              </a:rPr>
              <a:t>deficit of knowledge fallacy</a:t>
            </a:r>
            <a:endParaRPr lang="en-US" sz="2400" dirty="0">
              <a:latin typeface="+mj-lt"/>
            </a:endParaRPr>
          </a:p>
        </p:txBody>
      </p:sp>
      <p:pic>
        <p:nvPicPr>
          <p:cNvPr id="4" name="Picture 3">
            <a:hlinkClick r:id="rId3"/>
            <a:extLst>
              <a:ext uri="{FF2B5EF4-FFF2-40B4-BE49-F238E27FC236}">
                <a16:creationId xmlns:a16="http://schemas.microsoft.com/office/drawing/2014/main" id="{72E203EE-526B-4B32-8163-52E1E675D677}"/>
              </a:ext>
            </a:extLst>
          </p:cNvPr>
          <p:cNvPicPr>
            <a:picLocks noChangeAspect="1"/>
          </p:cNvPicPr>
          <p:nvPr/>
        </p:nvPicPr>
        <p:blipFill>
          <a:blip r:embed="rId4"/>
          <a:stretch>
            <a:fillRect/>
          </a:stretch>
        </p:blipFill>
        <p:spPr>
          <a:xfrm>
            <a:off x="4430740" y="1578928"/>
            <a:ext cx="7292923" cy="2947287"/>
          </a:xfrm>
          <a:prstGeom prst="rect">
            <a:avLst/>
          </a:prstGeom>
          <a:ln w="38100">
            <a:solidFill>
              <a:schemeClr val="accent1"/>
            </a:solidFill>
          </a:ln>
        </p:spPr>
      </p:pic>
      <p:sp>
        <p:nvSpPr>
          <p:cNvPr id="5" name="Content Placeholder 2">
            <a:extLst>
              <a:ext uri="{FF2B5EF4-FFF2-40B4-BE49-F238E27FC236}">
                <a16:creationId xmlns:a16="http://schemas.microsoft.com/office/drawing/2014/main" id="{18A2BBB2-78C1-40FD-B41F-3803E5B10AA7}"/>
              </a:ext>
            </a:extLst>
          </p:cNvPr>
          <p:cNvSpPr txBox="1">
            <a:spLocks/>
          </p:cNvSpPr>
          <p:nvPr/>
        </p:nvSpPr>
        <p:spPr>
          <a:xfrm>
            <a:off x="4430740" y="4861877"/>
            <a:ext cx="7588541"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j-lt"/>
              </a:rPr>
              <a:t>For the next test, you will need to know what all of these cognitive biases are and provide an example related to an environmental issues or sustainability practice. The reading above goes through many of the these cognitive biases others are mentioned in these slides. </a:t>
            </a:r>
          </a:p>
        </p:txBody>
      </p:sp>
    </p:spTree>
    <p:extLst>
      <p:ext uri="{BB962C8B-B14F-4D97-AF65-F5344CB8AC3E}">
        <p14:creationId xmlns:p14="http://schemas.microsoft.com/office/powerpoint/2010/main" val="1015096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326B-7DDE-2865-DF29-B636E33AFD0E}"/>
              </a:ext>
            </a:extLst>
          </p:cNvPr>
          <p:cNvSpPr>
            <a:spLocks noGrp="1"/>
          </p:cNvSpPr>
          <p:nvPr>
            <p:ph type="title"/>
          </p:nvPr>
        </p:nvSpPr>
        <p:spPr>
          <a:xfrm>
            <a:off x="6227380" y="582694"/>
            <a:ext cx="5539021" cy="1325563"/>
          </a:xfrm>
        </p:spPr>
        <p:txBody>
          <a:bodyPr/>
          <a:lstStyle/>
          <a:p>
            <a:pPr algn="ctr"/>
            <a:r>
              <a:rPr lang="en-US" dirty="0"/>
              <a:t>The illusion of moral decline</a:t>
            </a:r>
          </a:p>
        </p:txBody>
      </p:sp>
      <p:sp>
        <p:nvSpPr>
          <p:cNvPr id="3" name="Content Placeholder 2">
            <a:extLst>
              <a:ext uri="{FF2B5EF4-FFF2-40B4-BE49-F238E27FC236}">
                <a16:creationId xmlns:a16="http://schemas.microsoft.com/office/drawing/2014/main" id="{45715092-24B8-7C1E-32AE-34EEF08E665D}"/>
              </a:ext>
            </a:extLst>
          </p:cNvPr>
          <p:cNvSpPr>
            <a:spLocks noGrp="1"/>
          </p:cNvSpPr>
          <p:nvPr>
            <p:ph idx="1"/>
          </p:nvPr>
        </p:nvSpPr>
        <p:spPr>
          <a:xfrm>
            <a:off x="260134" y="630621"/>
            <a:ext cx="5967246" cy="5927834"/>
          </a:xfrm>
        </p:spPr>
        <p:txBody>
          <a:bodyPr>
            <a:normAutofit/>
          </a:bodyPr>
          <a:lstStyle/>
          <a:p>
            <a:r>
              <a:rPr lang="en-US" dirty="0">
                <a:latin typeface="+mj-lt"/>
              </a:rPr>
              <a:t>For decades, when people around the world compare morals of the present with the past, they overwhelmingly report that morals are deteriorating. </a:t>
            </a:r>
          </a:p>
          <a:p>
            <a:r>
              <a:rPr lang="en-US" dirty="0">
                <a:latin typeface="+mj-lt"/>
              </a:rPr>
              <a:t>84% of Americans said morality had declined when they looked back over time.  Responses in 59 other countries were similar. </a:t>
            </a:r>
          </a:p>
          <a:p>
            <a:r>
              <a:rPr lang="en-US" dirty="0">
                <a:latin typeface="+mj-lt"/>
              </a:rPr>
              <a:t>However, when asked periodically over a timespan of years whether morality was </a:t>
            </a:r>
            <a:r>
              <a:rPr lang="en-US" i="1" dirty="0">
                <a:latin typeface="+mj-lt"/>
              </a:rPr>
              <a:t>at that time </a:t>
            </a:r>
            <a:r>
              <a:rPr lang="en-US" dirty="0">
                <a:latin typeface="+mj-lt"/>
              </a:rPr>
              <a:t>declining, their responses were stable. This conflicts with the idea that morality is in a downward spiral.</a:t>
            </a:r>
          </a:p>
          <a:p>
            <a:endParaRPr lang="en-US" sz="1200" dirty="0"/>
          </a:p>
        </p:txBody>
      </p:sp>
      <p:pic>
        <p:nvPicPr>
          <p:cNvPr id="9" name="Online Media 8" title="The science behind thinking things are worse than they really are">
            <a:hlinkClick r:id="" action="ppaction://media"/>
            <a:extLst>
              <a:ext uri="{FF2B5EF4-FFF2-40B4-BE49-F238E27FC236}">
                <a16:creationId xmlns:a16="http://schemas.microsoft.com/office/drawing/2014/main" id="{4CE918EE-309E-FFE5-FE36-3232780E8EA8}"/>
              </a:ext>
            </a:extLst>
          </p:cNvPr>
          <p:cNvPicPr>
            <a:picLocks noRot="1" noChangeAspect="1"/>
          </p:cNvPicPr>
          <p:nvPr>
            <a:videoFile r:link="rId1"/>
          </p:nvPr>
        </p:nvPicPr>
        <p:blipFill>
          <a:blip r:embed="rId4"/>
          <a:srcRect l="5012" r="13385"/>
          <a:stretch/>
        </p:blipFill>
        <p:spPr>
          <a:xfrm>
            <a:off x="6416566" y="2002221"/>
            <a:ext cx="5218455" cy="3610303"/>
          </a:xfrm>
          <a:prstGeom prst="rect">
            <a:avLst/>
          </a:prstGeom>
        </p:spPr>
      </p:pic>
    </p:spTree>
    <p:extLst>
      <p:ext uri="{BB962C8B-B14F-4D97-AF65-F5344CB8AC3E}">
        <p14:creationId xmlns:p14="http://schemas.microsoft.com/office/powerpoint/2010/main" val="263535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40D0-80E2-8ECD-E289-6CCC20815C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2A6E3-0D2A-9A4B-ACC8-599F996B4D3C}"/>
              </a:ext>
            </a:extLst>
          </p:cNvPr>
          <p:cNvSpPr>
            <a:spLocks noGrp="1"/>
          </p:cNvSpPr>
          <p:nvPr>
            <p:ph idx="1"/>
          </p:nvPr>
        </p:nvSpPr>
        <p:spPr>
          <a:xfrm>
            <a:off x="425670" y="551793"/>
            <a:ext cx="5029200" cy="6132786"/>
          </a:xfrm>
        </p:spPr>
        <p:txBody>
          <a:bodyPr>
            <a:normAutofit/>
          </a:bodyPr>
          <a:lstStyle/>
          <a:p>
            <a:r>
              <a:rPr lang="en-US" sz="3200" dirty="0">
                <a:latin typeface="+mj-lt"/>
              </a:rPr>
              <a:t>Feeling like you know that morals have declined is not good evidence that you do know.</a:t>
            </a:r>
          </a:p>
          <a:p>
            <a:r>
              <a:rPr lang="en-US" sz="3200" dirty="0">
                <a:latin typeface="+mj-lt"/>
              </a:rPr>
              <a:t>The reason we have this illusion is that negative events fade more easily in memory, giving the past a rosiness that the present lacks</a:t>
            </a:r>
          </a:p>
          <a:p>
            <a:r>
              <a:rPr lang="en-US" sz="3200" dirty="0">
                <a:latin typeface="+mj-lt"/>
              </a:rPr>
              <a:t>This is the cognitive bias known as the </a:t>
            </a:r>
            <a:r>
              <a:rPr lang="en-US" sz="3200" b="1" dirty="0">
                <a:latin typeface="+mj-lt"/>
              </a:rPr>
              <a:t>positivity effect of memory</a:t>
            </a:r>
          </a:p>
          <a:p>
            <a:endParaRPr lang="en-US" sz="1200" dirty="0"/>
          </a:p>
        </p:txBody>
      </p:sp>
      <p:pic>
        <p:nvPicPr>
          <p:cNvPr id="5" name="Picture 4" descr="A graph showing the growth of the old days&#10;&#10;AI-generated content may be incorrect.">
            <a:extLst>
              <a:ext uri="{FF2B5EF4-FFF2-40B4-BE49-F238E27FC236}">
                <a16:creationId xmlns:a16="http://schemas.microsoft.com/office/drawing/2014/main" id="{D75C9943-619A-FC4A-B63E-2CA8AC249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781" y="958522"/>
            <a:ext cx="6013572" cy="4510179"/>
          </a:xfrm>
          <a:prstGeom prst="rect">
            <a:avLst/>
          </a:prstGeom>
        </p:spPr>
      </p:pic>
    </p:spTree>
    <p:extLst>
      <p:ext uri="{BB962C8B-B14F-4D97-AF65-F5344CB8AC3E}">
        <p14:creationId xmlns:p14="http://schemas.microsoft.com/office/powerpoint/2010/main" val="75030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6166-6F14-DB60-3046-A0472BCB57D6}"/>
              </a:ext>
            </a:extLst>
          </p:cNvPr>
          <p:cNvSpPr>
            <a:spLocks noGrp="1"/>
          </p:cNvSpPr>
          <p:nvPr>
            <p:ph type="title"/>
          </p:nvPr>
        </p:nvSpPr>
        <p:spPr/>
        <p:txBody>
          <a:bodyPr>
            <a:normAutofit/>
          </a:bodyPr>
          <a:lstStyle/>
          <a:p>
            <a:pPr algn="ctr"/>
            <a:r>
              <a:rPr lang="en-US" dirty="0"/>
              <a:t>Why do we find it difficult to empathize with the problems of people in the future?</a:t>
            </a:r>
          </a:p>
        </p:txBody>
      </p:sp>
      <p:pic>
        <p:nvPicPr>
          <p:cNvPr id="5" name="Content Placeholder 4">
            <a:extLst>
              <a:ext uri="{FF2B5EF4-FFF2-40B4-BE49-F238E27FC236}">
                <a16:creationId xmlns:a16="http://schemas.microsoft.com/office/drawing/2014/main" id="{13AE43AE-4FF4-0B7A-11DE-1937810E7AB3}"/>
              </a:ext>
            </a:extLst>
          </p:cNvPr>
          <p:cNvPicPr>
            <a:picLocks noGrp="1" noChangeAspect="1"/>
          </p:cNvPicPr>
          <p:nvPr>
            <p:ph idx="1"/>
          </p:nvPr>
        </p:nvPicPr>
        <p:blipFill>
          <a:blip r:embed="rId3"/>
          <a:stretch>
            <a:fillRect/>
          </a:stretch>
        </p:blipFill>
        <p:spPr>
          <a:xfrm>
            <a:off x="1462631" y="1825625"/>
            <a:ext cx="9266737" cy="4351338"/>
          </a:xfrm>
        </p:spPr>
      </p:pic>
    </p:spTree>
    <p:extLst>
      <p:ext uri="{BB962C8B-B14F-4D97-AF65-F5344CB8AC3E}">
        <p14:creationId xmlns:p14="http://schemas.microsoft.com/office/powerpoint/2010/main" val="2951089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D883-8B36-42D3-7475-8E8DD9A87568}"/>
              </a:ext>
            </a:extLst>
          </p:cNvPr>
          <p:cNvSpPr>
            <a:spLocks noGrp="1"/>
          </p:cNvSpPr>
          <p:nvPr>
            <p:ph type="title"/>
          </p:nvPr>
        </p:nvSpPr>
        <p:spPr>
          <a:xfrm>
            <a:off x="0" y="311515"/>
            <a:ext cx="5814646" cy="2729767"/>
          </a:xfrm>
        </p:spPr>
        <p:txBody>
          <a:bodyPr>
            <a:normAutofit/>
          </a:bodyPr>
          <a:lstStyle/>
          <a:p>
            <a:pPr algn="ctr"/>
            <a:r>
              <a:rPr lang="en-US" sz="3900" dirty="0"/>
              <a:t>Why do the wealthy consistently underestimate their environmental impact?</a:t>
            </a:r>
          </a:p>
        </p:txBody>
      </p:sp>
      <p:pic>
        <p:nvPicPr>
          <p:cNvPr id="5" name="Content Placeholder 4" descr="A group of blue and red graphs&#10;&#10;AI-generated content may be incorrect.">
            <a:extLst>
              <a:ext uri="{FF2B5EF4-FFF2-40B4-BE49-F238E27FC236}">
                <a16:creationId xmlns:a16="http://schemas.microsoft.com/office/drawing/2014/main" id="{695FF815-A1D2-6527-2F0B-7E9A24AD82C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311" r="8832"/>
          <a:stretch/>
        </p:blipFill>
        <p:spPr>
          <a:xfrm>
            <a:off x="5701669" y="311515"/>
            <a:ext cx="6490331" cy="6147899"/>
          </a:xfrm>
        </p:spPr>
      </p:pic>
    </p:spTree>
    <p:extLst>
      <p:ext uri="{BB962C8B-B14F-4D97-AF65-F5344CB8AC3E}">
        <p14:creationId xmlns:p14="http://schemas.microsoft.com/office/powerpoint/2010/main" val="416448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st Tasmanian Tiger 1933">
            <a:hlinkClick r:id="" action="ppaction://media"/>
            <a:extLst>
              <a:ext uri="{FF2B5EF4-FFF2-40B4-BE49-F238E27FC236}">
                <a16:creationId xmlns:a16="http://schemas.microsoft.com/office/drawing/2014/main" id="{F8467CBF-87B7-E9AC-202F-D815D31C501B}"/>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97D5-E1E8-4DB6-A2A0-64409D58B289}"/>
              </a:ext>
            </a:extLst>
          </p:cNvPr>
          <p:cNvSpPr>
            <a:spLocks noGrp="1"/>
          </p:cNvSpPr>
          <p:nvPr>
            <p:ph type="title"/>
          </p:nvPr>
        </p:nvSpPr>
        <p:spPr/>
        <p:txBody>
          <a:bodyPr/>
          <a:lstStyle/>
          <a:p>
            <a:pPr algn="ctr"/>
            <a:r>
              <a:rPr lang="en-US" dirty="0"/>
              <a:t>Getting around cognitive biases</a:t>
            </a:r>
          </a:p>
        </p:txBody>
      </p:sp>
      <p:sp>
        <p:nvSpPr>
          <p:cNvPr id="3" name="Content Placeholder 2">
            <a:extLst>
              <a:ext uri="{FF2B5EF4-FFF2-40B4-BE49-F238E27FC236}">
                <a16:creationId xmlns:a16="http://schemas.microsoft.com/office/drawing/2014/main" id="{54E75C22-C9A7-41FE-9D28-0A29E628DBF5}"/>
              </a:ext>
            </a:extLst>
          </p:cNvPr>
          <p:cNvSpPr>
            <a:spLocks noGrp="1"/>
          </p:cNvSpPr>
          <p:nvPr>
            <p:ph idx="1"/>
          </p:nvPr>
        </p:nvSpPr>
        <p:spPr>
          <a:xfrm>
            <a:off x="838199" y="1825625"/>
            <a:ext cx="10855961" cy="4351338"/>
          </a:xfrm>
        </p:spPr>
        <p:txBody>
          <a:bodyPr>
            <a:noAutofit/>
          </a:bodyPr>
          <a:lstStyle/>
          <a:p>
            <a:pPr marL="514350" indent="-514350">
              <a:buFont typeface="+mj-lt"/>
              <a:buAutoNum type="arabicPeriod"/>
            </a:pPr>
            <a:r>
              <a:rPr lang="en-US" dirty="0">
                <a:latin typeface="Calibri Light" panose="020F0302020204030204" pitchFamily="34" charset="0"/>
                <a:cs typeface="Calibri Light" panose="020F0302020204030204" pitchFamily="34" charset="0"/>
              </a:rPr>
              <a:t>Slow-thinking organizations </a:t>
            </a:r>
          </a:p>
          <a:p>
            <a:pPr lvl="1"/>
            <a:r>
              <a:rPr lang="en-US" b="0" i="0" u="none" strike="noStrike" baseline="0" dirty="0">
                <a:latin typeface="Calibri Light" panose="020F0302020204030204" pitchFamily="34" charset="0"/>
                <a:cs typeface="Calibri Light" panose="020F0302020204030204" pitchFamily="34" charset="0"/>
              </a:rPr>
              <a:t>The most effective check against cognitive biases is from the outside</a:t>
            </a:r>
          </a:p>
          <a:p>
            <a:pPr lvl="1"/>
            <a:r>
              <a:rPr lang="en-US" b="0" i="0" u="none" strike="noStrike" baseline="0" dirty="0">
                <a:latin typeface="Calibri Light" panose="020F0302020204030204" pitchFamily="34" charset="0"/>
                <a:cs typeface="Calibri Light" panose="020F0302020204030204" pitchFamily="34" charset="0"/>
              </a:rPr>
              <a:t>Others can perceive our errors more readily than we can. </a:t>
            </a:r>
          </a:p>
          <a:p>
            <a:pPr lvl="1"/>
            <a:r>
              <a:rPr lang="en-US" dirty="0">
                <a:latin typeface="Calibri Light" panose="020F0302020204030204" pitchFamily="34" charset="0"/>
                <a:cs typeface="Calibri Light" panose="020F0302020204030204" pitchFamily="34" charset="0"/>
              </a:rPr>
              <a:t>S</a:t>
            </a:r>
            <a:r>
              <a:rPr lang="en-US" b="0" i="0" u="none" strike="noStrike" baseline="0" dirty="0">
                <a:latin typeface="Calibri Light" panose="020F0302020204030204" pitchFamily="34" charset="0"/>
                <a:cs typeface="Calibri Light" panose="020F0302020204030204" pitchFamily="34" charset="0"/>
              </a:rPr>
              <a:t>low-thinking organizations can institute policies that include the monitoring of individual decisions and predictions. </a:t>
            </a:r>
          </a:p>
          <a:p>
            <a:pPr marL="514350" indent="-514350">
              <a:buFont typeface="+mj-lt"/>
              <a:buAutoNum type="arabicPeriod"/>
            </a:pPr>
            <a:r>
              <a:rPr lang="en-US" dirty="0">
                <a:latin typeface="Calibri Light" panose="020F0302020204030204" pitchFamily="34" charset="0"/>
                <a:cs typeface="Calibri Light" panose="020F0302020204030204" pitchFamily="34" charset="0"/>
              </a:rPr>
              <a:t>Pre-mortems</a:t>
            </a:r>
            <a:endParaRPr lang="en-US" b="0" i="0" u="none" strike="noStrike" baseline="0" dirty="0">
              <a:latin typeface="Calibri Light" panose="020F0302020204030204" pitchFamily="34" charset="0"/>
              <a:cs typeface="Calibri Light" panose="020F0302020204030204" pitchFamily="34" charset="0"/>
            </a:endParaRPr>
          </a:p>
          <a:p>
            <a:pPr lvl="1"/>
            <a:r>
              <a:rPr lang="en-US" b="0" i="0" u="none" strike="noStrike" baseline="0" dirty="0">
                <a:latin typeface="Calibri Light" panose="020F0302020204030204" pitchFamily="34" charset="0"/>
                <a:cs typeface="Calibri Light" panose="020F0302020204030204" pitchFamily="34" charset="0"/>
              </a:rPr>
              <a:t>Slow-thinkin</a:t>
            </a:r>
            <a:r>
              <a:rPr lang="en-US" dirty="0">
                <a:latin typeface="Calibri Light" panose="020F0302020204030204" pitchFamily="34" charset="0"/>
                <a:cs typeface="Calibri Light" panose="020F0302020204030204" pitchFamily="34" charset="0"/>
              </a:rPr>
              <a:t>g institutions</a:t>
            </a:r>
            <a:r>
              <a:rPr lang="en-US" b="0" i="0" u="none" strike="noStrike" baseline="0" dirty="0">
                <a:latin typeface="Calibri Light" panose="020F0302020204030204" pitchFamily="34" charset="0"/>
                <a:cs typeface="Calibri Light" panose="020F0302020204030204" pitchFamily="34" charset="0"/>
              </a:rPr>
              <a:t> can also require procedures such as checklists and ‘premortems’</a:t>
            </a:r>
          </a:p>
          <a:p>
            <a:pPr lvl="1"/>
            <a:r>
              <a:rPr lang="en-US" b="0" i="0" u="none" strike="noStrike" baseline="0" dirty="0">
                <a:latin typeface="Calibri Light" panose="020F0302020204030204" pitchFamily="34" charset="0"/>
                <a:cs typeface="Calibri Light" panose="020F0302020204030204" pitchFamily="34" charset="0"/>
              </a:rPr>
              <a:t>A premortem attempts to counter optimism bias by requiring team members to imagine that a project has gone very bad and to identify how it happened. </a:t>
            </a:r>
          </a:p>
          <a:p>
            <a:pPr lvl="1"/>
            <a:r>
              <a:rPr lang="en-US" b="0" i="0" u="none" strike="noStrike" baseline="0" dirty="0">
                <a:latin typeface="Calibri Light" panose="020F0302020204030204" pitchFamily="34" charset="0"/>
                <a:cs typeface="Calibri Light" panose="020F0302020204030204" pitchFamily="34" charset="0"/>
              </a:rPr>
              <a:t>Conducting this exercise helps people think ahead and around cognitive biases.</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2330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75C22-C9A7-41FE-9D28-0A29E628DBF5}"/>
              </a:ext>
            </a:extLst>
          </p:cNvPr>
          <p:cNvSpPr>
            <a:spLocks noGrp="1"/>
          </p:cNvSpPr>
          <p:nvPr>
            <p:ph idx="1"/>
          </p:nvPr>
        </p:nvSpPr>
        <p:spPr>
          <a:xfrm>
            <a:off x="229061" y="315311"/>
            <a:ext cx="4834120" cy="6979284"/>
          </a:xfrm>
        </p:spPr>
        <p:txBody>
          <a:bodyPr>
            <a:normAutofit/>
          </a:bodyPr>
          <a:lstStyle/>
          <a:p>
            <a:pPr marL="514350" indent="-514350">
              <a:buFont typeface="+mj-lt"/>
              <a:buAutoNum type="arabicPeriod" startAt="3"/>
            </a:pPr>
            <a:r>
              <a:rPr lang="en-US" sz="3200" dirty="0">
                <a:latin typeface="Calibri Light" panose="020F0302020204030204" pitchFamily="34" charset="0"/>
                <a:cs typeface="Calibri Light" panose="020F0302020204030204" pitchFamily="34" charset="0"/>
              </a:rPr>
              <a:t>Training</a:t>
            </a:r>
          </a:p>
          <a:p>
            <a:pPr lvl="1"/>
            <a:r>
              <a:rPr lang="en-US" sz="2800" dirty="0">
                <a:latin typeface="Calibri Light" panose="020F0302020204030204" pitchFamily="34" charset="0"/>
                <a:cs typeface="Calibri Light" panose="020F0302020204030204" pitchFamily="34" charset="0"/>
              </a:rPr>
              <a:t>Training to overcome cognitive biases can have limited success</a:t>
            </a:r>
          </a:p>
          <a:p>
            <a:pPr lvl="1"/>
            <a:r>
              <a:rPr lang="en-US" sz="2800" dirty="0">
                <a:latin typeface="Calibri Light" panose="020F0302020204030204" pitchFamily="34" charset="0"/>
                <a:cs typeface="Calibri Light" panose="020F0302020204030204" pitchFamily="34" charset="0"/>
              </a:rPr>
              <a:t>Difficult to eliminate biases from our thinking thru education because aspects of our information processing is hard-wired</a:t>
            </a:r>
          </a:p>
          <a:p>
            <a:pPr marL="514350" indent="-514350">
              <a:buFont typeface="+mj-lt"/>
              <a:buAutoNum type="arabicPeriod" startAt="4"/>
            </a:pPr>
            <a:r>
              <a:rPr lang="en-US" sz="3200" kern="1200" dirty="0">
                <a:solidFill>
                  <a:srgbClr val="000000"/>
                </a:solidFill>
                <a:latin typeface="Calibri Light" panose="020F0302020204030204" pitchFamily="34" charset="0"/>
                <a:cs typeface="Calibri Light" panose="020F0302020204030204" pitchFamily="34" charset="0"/>
              </a:rPr>
              <a:t>Nudges</a:t>
            </a:r>
            <a:endParaRPr lang="en-US" sz="3200" dirty="0">
              <a:solidFill>
                <a:srgbClr val="000000"/>
              </a:solidFill>
              <a:latin typeface="Calibri Light" panose="020F0302020204030204" pitchFamily="34" charset="0"/>
              <a:cs typeface="Calibri Light" panose="020F0302020204030204" pitchFamily="34" charset="0"/>
            </a:endParaRPr>
          </a:p>
          <a:p>
            <a:pPr lvl="1"/>
            <a:r>
              <a:rPr lang="en-US" sz="2800" dirty="0">
                <a:solidFill>
                  <a:srgbClr val="000000"/>
                </a:solidFill>
                <a:latin typeface="Calibri Light" panose="020F0302020204030204" pitchFamily="34" charset="0"/>
                <a:cs typeface="Calibri Light" panose="020F0302020204030204" pitchFamily="34" charset="0"/>
              </a:rPr>
              <a:t>Ways of prompting behaviors that do not rely solely on logical reasoning and use contextual strategies </a:t>
            </a:r>
            <a:endParaRPr lang="en-US" sz="2800" kern="1200" dirty="0">
              <a:solidFill>
                <a:srgbClr val="000000"/>
              </a:solidFill>
              <a:latin typeface="Calibri Light" panose="020F0302020204030204" pitchFamily="34" charset="0"/>
              <a:cs typeface="Calibri Light" panose="020F0302020204030204" pitchFamily="34" charset="0"/>
            </a:endParaRPr>
          </a:p>
        </p:txBody>
      </p:sp>
      <p:pic>
        <p:nvPicPr>
          <p:cNvPr id="5" name="Picture 4">
            <a:hlinkClick r:id="rId3"/>
            <a:extLst>
              <a:ext uri="{FF2B5EF4-FFF2-40B4-BE49-F238E27FC236}">
                <a16:creationId xmlns:a16="http://schemas.microsoft.com/office/drawing/2014/main" id="{E2EE457B-9758-4CA4-70FC-19CC06113BC7}"/>
              </a:ext>
            </a:extLst>
          </p:cNvPr>
          <p:cNvPicPr>
            <a:picLocks noChangeAspect="1"/>
          </p:cNvPicPr>
          <p:nvPr/>
        </p:nvPicPr>
        <p:blipFill rotWithShape="1">
          <a:blip r:embed="rId4"/>
          <a:srcRect r="38866"/>
          <a:stretch/>
        </p:blipFill>
        <p:spPr>
          <a:xfrm>
            <a:off x="5063181" y="459512"/>
            <a:ext cx="6760957" cy="5011122"/>
          </a:xfrm>
          <a:prstGeom prst="rect">
            <a:avLst/>
          </a:prstGeom>
          <a:ln w="34925">
            <a:solidFill>
              <a:schemeClr val="accent1"/>
            </a:solidFill>
          </a:ln>
        </p:spPr>
      </p:pic>
      <p:pic>
        <p:nvPicPr>
          <p:cNvPr id="2" name="Picture 1">
            <a:hlinkClick r:id="rId3"/>
            <a:extLst>
              <a:ext uri="{FF2B5EF4-FFF2-40B4-BE49-F238E27FC236}">
                <a16:creationId xmlns:a16="http://schemas.microsoft.com/office/drawing/2014/main" id="{D0B67A9C-B049-4A53-3DDE-4B47A6025B61}"/>
              </a:ext>
            </a:extLst>
          </p:cNvPr>
          <p:cNvPicPr>
            <a:picLocks noChangeAspect="1"/>
          </p:cNvPicPr>
          <p:nvPr/>
        </p:nvPicPr>
        <p:blipFill rotWithShape="1">
          <a:blip r:embed="rId4"/>
          <a:srcRect l="68058" t="14846" r="865" b="56053"/>
          <a:stretch/>
        </p:blipFill>
        <p:spPr>
          <a:xfrm>
            <a:off x="7977351" y="3626068"/>
            <a:ext cx="3436883" cy="1458311"/>
          </a:xfrm>
          <a:prstGeom prst="rect">
            <a:avLst/>
          </a:prstGeom>
          <a:ln w="34925">
            <a:solidFill>
              <a:schemeClr val="accent1"/>
            </a:solidFill>
          </a:ln>
        </p:spPr>
      </p:pic>
    </p:spTree>
    <p:extLst>
      <p:ext uri="{BB962C8B-B14F-4D97-AF65-F5344CB8AC3E}">
        <p14:creationId xmlns:p14="http://schemas.microsoft.com/office/powerpoint/2010/main" val="225120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rd&#10;&#10;Description automatically generated">
            <a:extLst>
              <a:ext uri="{FF2B5EF4-FFF2-40B4-BE49-F238E27FC236}">
                <a16:creationId xmlns:a16="http://schemas.microsoft.com/office/drawing/2014/main" id="{EFD2BBFC-8EF4-4B25-ABE1-B941CB88F874}"/>
              </a:ext>
            </a:extLst>
          </p:cNvPr>
          <p:cNvPicPr>
            <a:picLocks noChangeAspect="1"/>
          </p:cNvPicPr>
          <p:nvPr/>
        </p:nvPicPr>
        <p:blipFill rotWithShape="1">
          <a:blip r:embed="rId3">
            <a:extLst>
              <a:ext uri="{28A0092B-C50C-407E-A947-70E740481C1C}">
                <a14:useLocalDpi xmlns:a14="http://schemas.microsoft.com/office/drawing/2010/main" val="0"/>
              </a:ext>
            </a:extLst>
          </a:blip>
          <a:srcRect t="13445" r="5328"/>
          <a:stretch/>
        </p:blipFill>
        <p:spPr>
          <a:xfrm>
            <a:off x="5748721" y="1690688"/>
            <a:ext cx="6312302" cy="4831207"/>
          </a:xfrm>
          <a:prstGeom prst="rect">
            <a:avLst/>
          </a:prstGeom>
        </p:spPr>
      </p:pic>
      <p:sp>
        <p:nvSpPr>
          <p:cNvPr id="9" name="Title 1">
            <a:extLst>
              <a:ext uri="{FF2B5EF4-FFF2-40B4-BE49-F238E27FC236}">
                <a16:creationId xmlns:a16="http://schemas.microsoft.com/office/drawing/2014/main" id="{18C3C00D-ADCD-4272-8FA5-842412FDC761}"/>
              </a:ext>
            </a:extLst>
          </p:cNvPr>
          <p:cNvSpPr>
            <a:spLocks noGrp="1"/>
          </p:cNvSpPr>
          <p:nvPr>
            <p:ph type="title"/>
          </p:nvPr>
        </p:nvSpPr>
        <p:spPr>
          <a:xfrm>
            <a:off x="381000" y="136525"/>
            <a:ext cx="6312302" cy="1325563"/>
          </a:xfrm>
        </p:spPr>
        <p:txBody>
          <a:bodyPr>
            <a:normAutofit/>
          </a:bodyPr>
          <a:lstStyle/>
          <a:p>
            <a:r>
              <a:rPr lang="en-US" dirty="0"/>
              <a:t>Dunning-Kruger effect</a:t>
            </a:r>
          </a:p>
        </p:txBody>
      </p:sp>
      <p:sp>
        <p:nvSpPr>
          <p:cNvPr id="10" name="Content Placeholder 2">
            <a:extLst>
              <a:ext uri="{FF2B5EF4-FFF2-40B4-BE49-F238E27FC236}">
                <a16:creationId xmlns:a16="http://schemas.microsoft.com/office/drawing/2014/main" id="{4DCD4808-7355-470E-AF6B-40B47D2664DD}"/>
              </a:ext>
            </a:extLst>
          </p:cNvPr>
          <p:cNvSpPr>
            <a:spLocks noGrp="1"/>
          </p:cNvSpPr>
          <p:nvPr>
            <p:ph idx="1"/>
          </p:nvPr>
        </p:nvSpPr>
        <p:spPr>
          <a:xfrm>
            <a:off x="130977" y="1690688"/>
            <a:ext cx="5733288" cy="4831207"/>
          </a:xfrm>
        </p:spPr>
        <p:txBody>
          <a:bodyPr>
            <a:normAutofit fontScale="92500"/>
          </a:bodyPr>
          <a:lstStyle/>
          <a:p>
            <a:r>
              <a:rPr lang="en-US" dirty="0">
                <a:latin typeface="Calibri Light" panose="020F0302020204030204" pitchFamily="34" charset="0"/>
                <a:cs typeface="Calibri Light" panose="020F0302020204030204" pitchFamily="34" charset="0"/>
              </a:rPr>
              <a:t>Named for the two psychologists who wrote an academic paper entitled “Unskilled and Unaware of It.” </a:t>
            </a:r>
          </a:p>
          <a:p>
            <a:r>
              <a:rPr lang="en-US" dirty="0">
                <a:latin typeface="Calibri Light" panose="020F0302020204030204" pitchFamily="34" charset="0"/>
                <a:cs typeface="Calibri Light" panose="020F0302020204030204" pitchFamily="34" charset="0"/>
              </a:rPr>
              <a:t>People who hold the strongest views are often the least objectively informed</a:t>
            </a:r>
          </a:p>
          <a:p>
            <a:r>
              <a:rPr lang="en-US" dirty="0">
                <a:latin typeface="Calibri Light" panose="020F0302020204030204" pitchFamily="34" charset="0"/>
                <a:cs typeface="Calibri Light" panose="020F0302020204030204" pitchFamily="34" charset="0"/>
              </a:rPr>
              <a:t>They reach erroneous conclusions and make certain choices because their incompetence robs them of the ability to realize their own incompetence</a:t>
            </a:r>
          </a:p>
          <a:p>
            <a:r>
              <a:rPr lang="en-US" dirty="0">
                <a:latin typeface="Calibri Light" panose="020F0302020204030204" pitchFamily="34" charset="0"/>
                <a:cs typeface="Calibri Light" panose="020F0302020204030204" pitchFamily="34" charset="0"/>
              </a:rPr>
              <a:t>In sum: too ignorant to know one’s ignorance. </a:t>
            </a:r>
          </a:p>
          <a:p>
            <a:pPr lvl="1"/>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9697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6F725-C475-E24A-D022-2E0E55891C35}"/>
              </a:ext>
            </a:extLst>
          </p:cNvPr>
          <p:cNvSpPr>
            <a:spLocks noGrp="1"/>
          </p:cNvSpPr>
          <p:nvPr>
            <p:ph type="title"/>
          </p:nvPr>
        </p:nvSpPr>
        <p:spPr/>
        <p:txBody>
          <a:bodyPr/>
          <a:lstStyle/>
          <a:p>
            <a:pPr algn="ctr"/>
            <a:r>
              <a:rPr lang="en-US" dirty="0"/>
              <a:t>Refinements of Dunning-Kruger effect</a:t>
            </a:r>
          </a:p>
        </p:txBody>
      </p:sp>
      <p:sp>
        <p:nvSpPr>
          <p:cNvPr id="3" name="Content Placeholder 2">
            <a:extLst>
              <a:ext uri="{FF2B5EF4-FFF2-40B4-BE49-F238E27FC236}">
                <a16:creationId xmlns:a16="http://schemas.microsoft.com/office/drawing/2014/main" id="{E5D5EDDF-0693-D36D-A3C0-6ADE2831AE9C}"/>
              </a:ext>
            </a:extLst>
          </p:cNvPr>
          <p:cNvSpPr>
            <a:spLocks noGrp="1"/>
          </p:cNvSpPr>
          <p:nvPr>
            <p:ph idx="1"/>
          </p:nvPr>
        </p:nvSpPr>
        <p:spPr/>
        <p:txBody>
          <a:bodyPr>
            <a:normAutofit/>
          </a:bodyPr>
          <a:lstStyle/>
          <a:p>
            <a:r>
              <a:rPr lang="en-US" dirty="0">
                <a:latin typeface="+mj-lt"/>
              </a:rPr>
              <a:t>The effect is not universal and depends on context, task difficulty, and availability of feedback</a:t>
            </a:r>
          </a:p>
          <a:p>
            <a:r>
              <a:rPr lang="en-US" dirty="0">
                <a:latin typeface="+mj-lt"/>
              </a:rPr>
              <a:t>In some cultures and with some tasks, the least skilled individuals actually recognize their lack of skill better than others.</a:t>
            </a:r>
          </a:p>
          <a:p>
            <a:r>
              <a:rPr lang="en-US" dirty="0">
                <a:latin typeface="+mj-lt"/>
              </a:rPr>
              <a:t>Other cognitive biases like the </a:t>
            </a:r>
            <a:r>
              <a:rPr lang="en-US" b="1" dirty="0">
                <a:latin typeface="+mj-lt"/>
              </a:rPr>
              <a:t>better-than-average effect </a:t>
            </a:r>
            <a:r>
              <a:rPr lang="en-US" dirty="0">
                <a:latin typeface="+mj-lt"/>
              </a:rPr>
              <a:t>may be a better explanation: </a:t>
            </a:r>
          </a:p>
          <a:p>
            <a:pPr lvl="1"/>
            <a:r>
              <a:rPr lang="en-US" dirty="0">
                <a:latin typeface="+mj-lt"/>
              </a:rPr>
              <a:t>People tend to overestimate their own abilities, qualities, or performance compared to others. </a:t>
            </a:r>
          </a:p>
          <a:p>
            <a:pPr lvl="1"/>
            <a:r>
              <a:rPr lang="en-US" dirty="0">
                <a:latin typeface="+mj-lt"/>
              </a:rPr>
              <a:t>Most individuals believe they are above average in various positive attributes, even when statistically that is unlikely.</a:t>
            </a:r>
          </a:p>
          <a:p>
            <a:endParaRPr lang="en-US" dirty="0"/>
          </a:p>
          <a:p>
            <a:endParaRPr lang="en-US" dirty="0"/>
          </a:p>
        </p:txBody>
      </p:sp>
    </p:spTree>
    <p:extLst>
      <p:ext uri="{BB962C8B-B14F-4D97-AF65-F5344CB8AC3E}">
        <p14:creationId xmlns:p14="http://schemas.microsoft.com/office/powerpoint/2010/main" val="2060337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0F45-2402-495B-BC63-7AF5F797E80B}"/>
              </a:ext>
            </a:extLst>
          </p:cNvPr>
          <p:cNvSpPr>
            <a:spLocks noGrp="1"/>
          </p:cNvSpPr>
          <p:nvPr>
            <p:ph type="title"/>
          </p:nvPr>
        </p:nvSpPr>
        <p:spPr>
          <a:xfrm>
            <a:off x="6717792" y="365125"/>
            <a:ext cx="4636008" cy="1325563"/>
          </a:xfrm>
        </p:spPr>
        <p:txBody>
          <a:bodyPr/>
          <a:lstStyle/>
          <a:p>
            <a:pPr algn="ctr"/>
            <a:r>
              <a:rPr lang="en-US" dirty="0"/>
              <a:t>The deficit of knowledge fallacy</a:t>
            </a:r>
          </a:p>
        </p:txBody>
      </p:sp>
      <p:sp>
        <p:nvSpPr>
          <p:cNvPr id="3" name="Content Placeholder 2">
            <a:extLst>
              <a:ext uri="{FF2B5EF4-FFF2-40B4-BE49-F238E27FC236}">
                <a16:creationId xmlns:a16="http://schemas.microsoft.com/office/drawing/2014/main" id="{0B7960C4-8905-4EF7-97AC-106AE68FBEC5}"/>
              </a:ext>
            </a:extLst>
          </p:cNvPr>
          <p:cNvSpPr>
            <a:spLocks noGrp="1"/>
          </p:cNvSpPr>
          <p:nvPr>
            <p:ph idx="1"/>
          </p:nvPr>
        </p:nvSpPr>
        <p:spPr>
          <a:xfrm>
            <a:off x="326136" y="365124"/>
            <a:ext cx="5379720" cy="6340475"/>
          </a:xfrm>
        </p:spPr>
        <p:txBody>
          <a:bodyPr>
            <a:normAutofit/>
          </a:bodyPr>
          <a:lstStyle/>
          <a:p>
            <a:r>
              <a:rPr lang="en-US" dirty="0">
                <a:latin typeface="+mj-lt"/>
                <a:cs typeface="Calibri Light" panose="020F0302020204030204" pitchFamily="34" charset="0"/>
              </a:rPr>
              <a:t>Unfamiliarity with the basic ‘facts’ is assumed to be the sole cause of the failure of an individual or group to converge on the desired behavior. “If they had only known the facts, then…”.</a:t>
            </a:r>
          </a:p>
          <a:p>
            <a:r>
              <a:rPr lang="en-US" dirty="0">
                <a:latin typeface="+mj-lt"/>
                <a:cs typeface="Calibri Light" panose="020F0302020204030204" pitchFamily="34" charset="0"/>
              </a:rPr>
              <a:t>However, facts are not necessarily persuasive in and of themselves.</a:t>
            </a:r>
          </a:p>
          <a:p>
            <a:r>
              <a:rPr lang="en-US" dirty="0">
                <a:latin typeface="+mj-lt"/>
                <a:cs typeface="Calibri Light" panose="020F0302020204030204" pitchFamily="34" charset="0"/>
              </a:rPr>
              <a:t>In fact, providing ‘facts’ may have an effect opposite than intended, as, for examples, when anti-vaxxers or anti-maskers or climate change-deniers are presented with the science to try and change their minds</a:t>
            </a:r>
          </a:p>
          <a:p>
            <a:pPr marL="0" indent="0">
              <a:buNone/>
            </a:pPr>
            <a:endParaRPr lang="en-US" dirty="0">
              <a:latin typeface="Calibri Light" panose="020F0302020204030204" pitchFamily="34" charset="0"/>
              <a:cs typeface="Calibri Light" panose="020F0302020204030204" pitchFamily="34" charset="0"/>
            </a:endParaRPr>
          </a:p>
        </p:txBody>
      </p:sp>
      <p:pic>
        <p:nvPicPr>
          <p:cNvPr id="5" name="Picture 4" descr="A group of people holding signs&#10;&#10;Description automatically generated with medium confidence">
            <a:extLst>
              <a:ext uri="{FF2B5EF4-FFF2-40B4-BE49-F238E27FC236}">
                <a16:creationId xmlns:a16="http://schemas.microsoft.com/office/drawing/2014/main" id="{9E0A2E38-5847-23AA-AD45-306EDF3D8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146" y="1813878"/>
            <a:ext cx="4797552" cy="4797552"/>
          </a:xfrm>
          <a:prstGeom prst="rect">
            <a:avLst/>
          </a:prstGeom>
        </p:spPr>
      </p:pic>
    </p:spTree>
    <p:extLst>
      <p:ext uri="{BB962C8B-B14F-4D97-AF65-F5344CB8AC3E}">
        <p14:creationId xmlns:p14="http://schemas.microsoft.com/office/powerpoint/2010/main" val="3535462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617BF2EC-4457-4B08-92B3-167B0B506A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9590" y="670022"/>
            <a:ext cx="5302410" cy="5517956"/>
          </a:xfrm>
        </p:spPr>
      </p:pic>
      <p:sp>
        <p:nvSpPr>
          <p:cNvPr id="6" name="Content Placeholder 2">
            <a:extLst>
              <a:ext uri="{FF2B5EF4-FFF2-40B4-BE49-F238E27FC236}">
                <a16:creationId xmlns:a16="http://schemas.microsoft.com/office/drawing/2014/main" id="{33E1840E-D2D8-4428-A3C6-741D33997ECF}"/>
              </a:ext>
            </a:extLst>
          </p:cNvPr>
          <p:cNvSpPr txBox="1">
            <a:spLocks/>
          </p:cNvSpPr>
          <p:nvPr/>
        </p:nvSpPr>
        <p:spPr>
          <a:xfrm>
            <a:off x="678873" y="501041"/>
            <a:ext cx="5846618" cy="5936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Light" panose="020F0302020204030204" pitchFamily="34" charset="0"/>
                <a:cs typeface="Calibri Light" panose="020F0302020204030204" pitchFamily="34" charset="0"/>
              </a:rPr>
              <a:t>If information is given in a way that assumes that just the presentation of the facts will result in changed behavior – we have committed the DOK fallacy</a:t>
            </a:r>
          </a:p>
          <a:p>
            <a:r>
              <a:rPr lang="en-US" dirty="0">
                <a:latin typeface="Calibri Light" panose="020F0302020204030204" pitchFamily="34" charset="0"/>
                <a:cs typeface="Calibri Light" panose="020F0302020204030204" pitchFamily="34" charset="0"/>
              </a:rPr>
              <a:t>In a ‘rational actor’ world, this would be all that would be required. For example, giving someone generic facts about food waste would be enough to change their behavior. </a:t>
            </a:r>
          </a:p>
          <a:p>
            <a:r>
              <a:rPr lang="en-US" dirty="0">
                <a:latin typeface="Calibri Light" panose="020F0302020204030204" pitchFamily="34" charset="0"/>
                <a:cs typeface="Calibri Light" panose="020F0302020204030204" pitchFamily="34" charset="0"/>
              </a:rPr>
              <a:t>However, humans may require their information to be more contextual in order to change their behavior</a:t>
            </a:r>
          </a:p>
        </p:txBody>
      </p:sp>
    </p:spTree>
    <p:extLst>
      <p:ext uri="{BB962C8B-B14F-4D97-AF65-F5344CB8AC3E}">
        <p14:creationId xmlns:p14="http://schemas.microsoft.com/office/powerpoint/2010/main" val="282085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2444-2696-43A4-9129-3D65D6C6C8BF}"/>
              </a:ext>
            </a:extLst>
          </p:cNvPr>
          <p:cNvSpPr>
            <a:spLocks noGrp="1"/>
          </p:cNvSpPr>
          <p:nvPr>
            <p:ph type="title"/>
          </p:nvPr>
        </p:nvSpPr>
        <p:spPr>
          <a:xfrm>
            <a:off x="838200" y="197540"/>
            <a:ext cx="10515600" cy="1325563"/>
          </a:xfrm>
        </p:spPr>
        <p:txBody>
          <a:bodyPr/>
          <a:lstStyle/>
          <a:p>
            <a:pPr algn="ctr"/>
            <a:r>
              <a:rPr lang="en-US" dirty="0"/>
              <a:t>Salience nudge </a:t>
            </a:r>
          </a:p>
        </p:txBody>
      </p:sp>
      <p:sp>
        <p:nvSpPr>
          <p:cNvPr id="6" name="Content Placeholder 2">
            <a:extLst>
              <a:ext uri="{FF2B5EF4-FFF2-40B4-BE49-F238E27FC236}">
                <a16:creationId xmlns:a16="http://schemas.microsoft.com/office/drawing/2014/main" id="{7B4F1A62-FB5B-4391-AEA3-AE743AA209A6}"/>
              </a:ext>
            </a:extLst>
          </p:cNvPr>
          <p:cNvSpPr txBox="1">
            <a:spLocks/>
          </p:cNvSpPr>
          <p:nvPr/>
        </p:nvSpPr>
        <p:spPr>
          <a:xfrm>
            <a:off x="140677" y="1523103"/>
            <a:ext cx="4391891" cy="4852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Salience is defined as the quality of being particularly noticeable or important; having prominence</a:t>
            </a:r>
          </a:p>
          <a:p>
            <a:r>
              <a:rPr lang="en-US" dirty="0">
                <a:latin typeface="+mj-lt"/>
              </a:rPr>
              <a:t>In a salience nudge, certain choices made more prominent than others.  But the message is framed in a way that it is not strictly an informational appeal to a rational actor</a:t>
            </a:r>
          </a:p>
        </p:txBody>
      </p:sp>
      <p:pic>
        <p:nvPicPr>
          <p:cNvPr id="7" name="Picture 6" descr="A table full of food&#10;&#10;Description automatically generated with medium confidence">
            <a:extLst>
              <a:ext uri="{FF2B5EF4-FFF2-40B4-BE49-F238E27FC236}">
                <a16:creationId xmlns:a16="http://schemas.microsoft.com/office/drawing/2014/main" id="{E4AE4E18-5E19-4FA1-BC4B-717611385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739" y="1523103"/>
            <a:ext cx="7212589" cy="4057082"/>
          </a:xfrm>
          <a:prstGeom prst="rect">
            <a:avLst/>
          </a:prstGeom>
        </p:spPr>
      </p:pic>
    </p:spTree>
    <p:extLst>
      <p:ext uri="{BB962C8B-B14F-4D97-AF65-F5344CB8AC3E}">
        <p14:creationId xmlns:p14="http://schemas.microsoft.com/office/powerpoint/2010/main" val="322853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965A-52A4-4722-893E-F9C132BB6E2D}"/>
              </a:ext>
            </a:extLst>
          </p:cNvPr>
          <p:cNvSpPr>
            <a:spLocks noGrp="1"/>
          </p:cNvSpPr>
          <p:nvPr>
            <p:ph type="title"/>
          </p:nvPr>
        </p:nvSpPr>
        <p:spPr>
          <a:xfrm>
            <a:off x="977900" y="228532"/>
            <a:ext cx="5837428" cy="1325563"/>
          </a:xfrm>
        </p:spPr>
        <p:txBody>
          <a:bodyPr/>
          <a:lstStyle/>
          <a:p>
            <a:pPr algn="ctr"/>
            <a:r>
              <a:rPr lang="en-US" dirty="0">
                <a:hlinkClick r:id="rId2"/>
              </a:rPr>
              <a:t>Nudging</a:t>
            </a:r>
            <a:endParaRPr lang="en-US" dirty="0"/>
          </a:p>
        </p:txBody>
      </p:sp>
      <p:sp>
        <p:nvSpPr>
          <p:cNvPr id="3" name="Content Placeholder 2">
            <a:extLst>
              <a:ext uri="{FF2B5EF4-FFF2-40B4-BE49-F238E27FC236}">
                <a16:creationId xmlns:a16="http://schemas.microsoft.com/office/drawing/2014/main" id="{6A924B35-6A48-413D-AB35-81A531FDF481}"/>
              </a:ext>
            </a:extLst>
          </p:cNvPr>
          <p:cNvSpPr>
            <a:spLocks noGrp="1"/>
          </p:cNvSpPr>
          <p:nvPr>
            <p:ph idx="1"/>
          </p:nvPr>
        </p:nvSpPr>
        <p:spPr>
          <a:xfrm>
            <a:off x="609600" y="1554095"/>
            <a:ext cx="6756400" cy="4803841"/>
          </a:xfrm>
        </p:spPr>
        <p:txBody>
          <a:bodyPr>
            <a:normAutofit/>
          </a:bodyPr>
          <a:lstStyle/>
          <a:p>
            <a:pPr algn="l"/>
            <a:r>
              <a:rPr lang="en-US" sz="2400" b="0" i="0" u="none" strike="noStrike" baseline="0" dirty="0">
                <a:solidFill>
                  <a:srgbClr val="000000"/>
                </a:solidFill>
                <a:latin typeface="+mj-lt"/>
              </a:rPr>
              <a:t>Nudges are policies and programs designed to influence decision making that have historically been shaped by the economic model of the ‘</a:t>
            </a:r>
            <a:r>
              <a:rPr lang="en-US" sz="2400" dirty="0">
                <a:solidFill>
                  <a:srgbClr val="000000"/>
                </a:solidFill>
                <a:latin typeface="+mj-lt"/>
              </a:rPr>
              <a:t>rational actor’, someone who is completely self interested</a:t>
            </a:r>
            <a:endParaRPr lang="en-US" sz="2400" b="0" i="0" u="none" strike="noStrike" baseline="0" dirty="0">
              <a:solidFill>
                <a:srgbClr val="000000"/>
              </a:solidFill>
              <a:latin typeface="+mj-lt"/>
            </a:endParaRPr>
          </a:p>
          <a:p>
            <a:pPr algn="l"/>
            <a:r>
              <a:rPr lang="en-US" sz="2400" b="0" i="0" u="none" strike="noStrike" baseline="0" dirty="0">
                <a:solidFill>
                  <a:srgbClr val="000000"/>
                </a:solidFill>
                <a:latin typeface="+mj-lt"/>
              </a:rPr>
              <a:t>Decisions and are not always made from a strictly self-interested, rational point of view.  Where and when decisions are made also play a role</a:t>
            </a:r>
          </a:p>
          <a:p>
            <a:pPr algn="l"/>
            <a:r>
              <a:rPr lang="en-US" sz="2400" b="0" i="0" u="none" strike="noStrike" baseline="0" dirty="0">
                <a:solidFill>
                  <a:srgbClr val="000000"/>
                </a:solidFill>
                <a:latin typeface="+mj-lt"/>
              </a:rPr>
              <a:t>Intentionally altering the context within which decisions are made – giving a nudge – can encourage socially desirable behaviors and discourage socially undesirable ones </a:t>
            </a:r>
          </a:p>
        </p:txBody>
      </p:sp>
      <p:pic>
        <p:nvPicPr>
          <p:cNvPr id="4" name="Picture 3">
            <a:extLst>
              <a:ext uri="{FF2B5EF4-FFF2-40B4-BE49-F238E27FC236}">
                <a16:creationId xmlns:a16="http://schemas.microsoft.com/office/drawing/2014/main" id="{C72B13E6-BA8A-45D4-BD1F-9538F612D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784" y="228532"/>
            <a:ext cx="3826213" cy="6400933"/>
          </a:xfrm>
          <a:prstGeom prst="rect">
            <a:avLst/>
          </a:prstGeom>
        </p:spPr>
      </p:pic>
    </p:spTree>
    <p:extLst>
      <p:ext uri="{BB962C8B-B14F-4D97-AF65-F5344CB8AC3E}">
        <p14:creationId xmlns:p14="http://schemas.microsoft.com/office/powerpoint/2010/main" val="3803365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37B3-B436-483A-9299-DE436FF527F3}"/>
              </a:ext>
            </a:extLst>
          </p:cNvPr>
          <p:cNvSpPr>
            <a:spLocks noGrp="1"/>
          </p:cNvSpPr>
          <p:nvPr>
            <p:ph type="title"/>
          </p:nvPr>
        </p:nvSpPr>
        <p:spPr>
          <a:xfrm>
            <a:off x="76045" y="418504"/>
            <a:ext cx="5504140" cy="1325563"/>
          </a:xfrm>
        </p:spPr>
        <p:txBody>
          <a:bodyPr>
            <a:normAutofit fontScale="90000"/>
          </a:bodyPr>
          <a:lstStyle/>
          <a:p>
            <a:pPr algn="ctr"/>
            <a:r>
              <a:rPr lang="en-US" sz="4400" dirty="0">
                <a:latin typeface="Calibri Light "/>
              </a:rPr>
              <a:t>Nudges versus traditional interventions</a:t>
            </a:r>
          </a:p>
        </p:txBody>
      </p:sp>
      <p:sp>
        <p:nvSpPr>
          <p:cNvPr id="5" name="Content Placeholder 2">
            <a:extLst>
              <a:ext uri="{FF2B5EF4-FFF2-40B4-BE49-F238E27FC236}">
                <a16:creationId xmlns:a16="http://schemas.microsoft.com/office/drawing/2014/main" id="{1C40D4EC-9AB3-4C6D-AC45-BA006F9E5854}"/>
              </a:ext>
            </a:extLst>
          </p:cNvPr>
          <p:cNvSpPr txBox="1">
            <a:spLocks/>
          </p:cNvSpPr>
          <p:nvPr/>
        </p:nvSpPr>
        <p:spPr>
          <a:xfrm>
            <a:off x="277779" y="1957753"/>
            <a:ext cx="5302406" cy="4873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0000"/>
                </a:solidFill>
                <a:latin typeface="Calibri Light "/>
              </a:rPr>
              <a:t>Traditional interventions appeal to the self-interested rational actor model</a:t>
            </a:r>
          </a:p>
          <a:p>
            <a:r>
              <a:rPr lang="en-US" sz="2400" dirty="0">
                <a:solidFill>
                  <a:srgbClr val="000000"/>
                </a:solidFill>
                <a:latin typeface="Calibri Light "/>
              </a:rPr>
              <a:t>Providing the facts (DOK fallacy), or training or financial incentives are perceived to work because we typically want to be informed, to earn money and to do a good job</a:t>
            </a:r>
          </a:p>
          <a:p>
            <a:r>
              <a:rPr lang="en-US" sz="2400" dirty="0">
                <a:solidFill>
                  <a:srgbClr val="000000"/>
                </a:solidFill>
                <a:latin typeface="Calibri Light "/>
              </a:rPr>
              <a:t>However, these traditional interventions don’t always work and more contextual approaches are needed</a:t>
            </a:r>
            <a:endParaRPr lang="en-US" sz="2400" dirty="0">
              <a:latin typeface="Calibri Light "/>
            </a:endParaRPr>
          </a:p>
        </p:txBody>
      </p:sp>
      <p:pic>
        <p:nvPicPr>
          <p:cNvPr id="7" name="Content Placeholder 3">
            <a:hlinkClick r:id="rId3"/>
            <a:extLst>
              <a:ext uri="{FF2B5EF4-FFF2-40B4-BE49-F238E27FC236}">
                <a16:creationId xmlns:a16="http://schemas.microsoft.com/office/drawing/2014/main" id="{CF8EC0DF-E525-4FCB-8815-5390E18E97E0}"/>
              </a:ext>
            </a:extLst>
          </p:cNvPr>
          <p:cNvPicPr>
            <a:picLocks noChangeAspect="1"/>
          </p:cNvPicPr>
          <p:nvPr/>
        </p:nvPicPr>
        <p:blipFill rotWithShape="1">
          <a:blip r:embed="rId4"/>
          <a:srcRect l="29760" b="15088"/>
          <a:stretch/>
        </p:blipFill>
        <p:spPr>
          <a:xfrm>
            <a:off x="5717619" y="319722"/>
            <a:ext cx="6196602" cy="6218555"/>
          </a:xfrm>
          <a:prstGeom prst="rect">
            <a:avLst/>
          </a:prstGeom>
          <a:ln w="34925">
            <a:solidFill>
              <a:schemeClr val="accent1"/>
            </a:solidFill>
          </a:ln>
        </p:spPr>
      </p:pic>
    </p:spTree>
    <p:extLst>
      <p:ext uri="{BB962C8B-B14F-4D97-AF65-F5344CB8AC3E}">
        <p14:creationId xmlns:p14="http://schemas.microsoft.com/office/powerpoint/2010/main" val="298136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24E5AC00-4188-4368-BEFD-D0D9C082409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781" r="11915"/>
          <a:stretch/>
        </p:blipFill>
        <p:spPr>
          <a:xfrm>
            <a:off x="1264920" y="216933"/>
            <a:ext cx="4709160" cy="6424134"/>
          </a:xfrm>
        </p:spPr>
      </p:pic>
      <p:pic>
        <p:nvPicPr>
          <p:cNvPr id="6" name="Picture 5">
            <a:extLst>
              <a:ext uri="{FF2B5EF4-FFF2-40B4-BE49-F238E27FC236}">
                <a16:creationId xmlns:a16="http://schemas.microsoft.com/office/drawing/2014/main" id="{E5490C76-B66A-46AB-9FAE-D99B58C3FBD4}"/>
              </a:ext>
            </a:extLst>
          </p:cNvPr>
          <p:cNvPicPr>
            <a:picLocks noChangeAspect="1"/>
          </p:cNvPicPr>
          <p:nvPr/>
        </p:nvPicPr>
        <p:blipFill rotWithShape="1">
          <a:blip r:embed="rId4"/>
          <a:srcRect l="67828" b="9680"/>
          <a:stretch/>
        </p:blipFill>
        <p:spPr>
          <a:xfrm>
            <a:off x="5943600" y="423581"/>
            <a:ext cx="4983480" cy="6010838"/>
          </a:xfrm>
          <a:prstGeom prst="rect">
            <a:avLst/>
          </a:prstGeom>
        </p:spPr>
      </p:pic>
    </p:spTree>
    <p:extLst>
      <p:ext uri="{BB962C8B-B14F-4D97-AF65-F5344CB8AC3E}">
        <p14:creationId xmlns:p14="http://schemas.microsoft.com/office/powerpoint/2010/main" val="203073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YLACINE JOEY PHOTO">
            <a:hlinkClick r:id="" action="ppaction://media"/>
            <a:extLst>
              <a:ext uri="{FF2B5EF4-FFF2-40B4-BE49-F238E27FC236}">
                <a16:creationId xmlns:a16="http://schemas.microsoft.com/office/drawing/2014/main" id="{21FFD63F-392E-7F14-66DC-36A53B86EE62}"/>
              </a:ext>
            </a:extLst>
          </p:cNvPr>
          <p:cNvPicPr>
            <a:picLocks noGrp="1" noRot="1" noChangeAspect="1"/>
          </p:cNvPicPr>
          <p:nvPr>
            <p:ph idx="1"/>
            <a:videoFile r:link="rId1"/>
          </p:nvPr>
        </p:nvPicPr>
        <p:blipFill>
          <a:blip r:embed="rId4"/>
          <a:stretch>
            <a:fillRect/>
          </a:stretch>
        </p:blipFill>
        <p:spPr>
          <a:xfrm>
            <a:off x="211783" y="157598"/>
            <a:ext cx="11645619" cy="6574798"/>
          </a:xfrm>
          <a:prstGeom prst="rect">
            <a:avLst/>
          </a:prstGeom>
        </p:spPr>
      </p:pic>
    </p:spTree>
    <p:extLst>
      <p:ext uri="{BB962C8B-B14F-4D97-AF65-F5344CB8AC3E}">
        <p14:creationId xmlns:p14="http://schemas.microsoft.com/office/powerpoint/2010/main" val="37943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267" y="472440"/>
            <a:ext cx="6186792" cy="6173750"/>
          </a:xfrm>
        </p:spPr>
        <p:txBody>
          <a:bodyPr>
            <a:normAutofit/>
          </a:bodyPr>
          <a:lstStyle/>
          <a:p>
            <a:r>
              <a:rPr lang="en-US" dirty="0">
                <a:latin typeface="Calibri Light "/>
              </a:rPr>
              <a:t>Nudges offer gentle, non-coercive and often cost effective ways to guide people toward better choices</a:t>
            </a:r>
          </a:p>
          <a:p>
            <a:r>
              <a:rPr lang="en-US" b="0" i="0" u="none" strike="noStrike" baseline="0" dirty="0">
                <a:solidFill>
                  <a:srgbClr val="000000"/>
                </a:solidFill>
                <a:latin typeface="Calibri Light "/>
              </a:rPr>
              <a:t>Insights into human behavior offer new options for influencing people’s choices in ways that will affect the environment </a:t>
            </a:r>
          </a:p>
          <a:p>
            <a:pPr marL="0" indent="0">
              <a:buNone/>
            </a:pPr>
            <a:endParaRPr lang="en-US" sz="2400" dirty="0">
              <a:latin typeface="Calibri Light "/>
            </a:endParaRPr>
          </a:p>
        </p:txBody>
      </p:sp>
      <p:pic>
        <p:nvPicPr>
          <p:cNvPr id="10" name="Picture 9">
            <a:extLst>
              <a:ext uri="{FF2B5EF4-FFF2-40B4-BE49-F238E27FC236}">
                <a16:creationId xmlns:a16="http://schemas.microsoft.com/office/drawing/2014/main" id="{A322B5AE-90E6-4FD5-BCC4-55C634B43A71}"/>
              </a:ext>
            </a:extLst>
          </p:cNvPr>
          <p:cNvPicPr>
            <a:picLocks noChangeAspect="1"/>
          </p:cNvPicPr>
          <p:nvPr/>
        </p:nvPicPr>
        <p:blipFill>
          <a:blip r:embed="rId3"/>
          <a:stretch>
            <a:fillRect/>
          </a:stretch>
        </p:blipFill>
        <p:spPr>
          <a:xfrm>
            <a:off x="6771096" y="-26985"/>
            <a:ext cx="4933876" cy="6858000"/>
          </a:xfrm>
          <a:prstGeom prst="rect">
            <a:avLst/>
          </a:prstGeom>
        </p:spPr>
      </p:pic>
      <p:pic>
        <p:nvPicPr>
          <p:cNvPr id="5" name="Picture 4">
            <a:extLst>
              <a:ext uri="{FF2B5EF4-FFF2-40B4-BE49-F238E27FC236}">
                <a16:creationId xmlns:a16="http://schemas.microsoft.com/office/drawing/2014/main" id="{3EFE9C4B-A944-4638-B8C0-50F6FC3B1B73}"/>
              </a:ext>
            </a:extLst>
          </p:cNvPr>
          <p:cNvPicPr>
            <a:picLocks noChangeAspect="1"/>
          </p:cNvPicPr>
          <p:nvPr/>
        </p:nvPicPr>
        <p:blipFill rotWithShape="1">
          <a:blip r:embed="rId4"/>
          <a:srcRect b="9680"/>
          <a:stretch/>
        </p:blipFill>
        <p:spPr>
          <a:xfrm>
            <a:off x="231811" y="3211104"/>
            <a:ext cx="9323669" cy="3617968"/>
          </a:xfrm>
          <a:prstGeom prst="rect">
            <a:avLst/>
          </a:prstGeom>
        </p:spPr>
      </p:pic>
    </p:spTree>
    <p:extLst>
      <p:ext uri="{BB962C8B-B14F-4D97-AF65-F5344CB8AC3E}">
        <p14:creationId xmlns:p14="http://schemas.microsoft.com/office/powerpoint/2010/main" val="2361098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9BED64-334F-403A-A742-8ECA1308B296}"/>
              </a:ext>
            </a:extLst>
          </p:cNvPr>
          <p:cNvPicPr>
            <a:picLocks noGrp="1" noChangeAspect="1"/>
          </p:cNvPicPr>
          <p:nvPr>
            <p:ph idx="1"/>
          </p:nvPr>
        </p:nvPicPr>
        <p:blipFill>
          <a:blip r:embed="rId3"/>
          <a:stretch>
            <a:fillRect/>
          </a:stretch>
        </p:blipFill>
        <p:spPr>
          <a:xfrm>
            <a:off x="2271272" y="82310"/>
            <a:ext cx="7816310" cy="6693379"/>
          </a:xfrm>
          <a:prstGeom prst="rect">
            <a:avLst/>
          </a:prstGeom>
        </p:spPr>
      </p:pic>
    </p:spTree>
    <p:extLst>
      <p:ext uri="{BB962C8B-B14F-4D97-AF65-F5344CB8AC3E}">
        <p14:creationId xmlns:p14="http://schemas.microsoft.com/office/powerpoint/2010/main" val="341264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2BC-751C-48D9-7A08-D897178DDB00}"/>
              </a:ext>
            </a:extLst>
          </p:cNvPr>
          <p:cNvSpPr>
            <a:spLocks noGrp="1"/>
          </p:cNvSpPr>
          <p:nvPr>
            <p:ph type="title"/>
          </p:nvPr>
        </p:nvSpPr>
        <p:spPr>
          <a:xfrm>
            <a:off x="838200" y="365125"/>
            <a:ext cx="5977270" cy="1325563"/>
          </a:xfrm>
        </p:spPr>
        <p:txBody>
          <a:bodyPr>
            <a:normAutofit/>
          </a:bodyPr>
          <a:lstStyle/>
          <a:p>
            <a:pPr algn="ctr"/>
            <a:r>
              <a:rPr lang="en-US" dirty="0"/>
              <a:t>Default nudges to increase vaccination rates</a:t>
            </a:r>
          </a:p>
        </p:txBody>
      </p:sp>
      <p:sp>
        <p:nvSpPr>
          <p:cNvPr id="3" name="Content Placeholder 2">
            <a:extLst>
              <a:ext uri="{FF2B5EF4-FFF2-40B4-BE49-F238E27FC236}">
                <a16:creationId xmlns:a16="http://schemas.microsoft.com/office/drawing/2014/main" id="{4D234C18-4F57-E8D1-6FBF-E14967871DFA}"/>
              </a:ext>
            </a:extLst>
          </p:cNvPr>
          <p:cNvSpPr>
            <a:spLocks noGrp="1"/>
          </p:cNvSpPr>
          <p:nvPr>
            <p:ph idx="1"/>
          </p:nvPr>
        </p:nvSpPr>
        <p:spPr>
          <a:xfrm>
            <a:off x="838200" y="1825625"/>
            <a:ext cx="6242538" cy="4351338"/>
          </a:xfrm>
        </p:spPr>
        <p:txBody>
          <a:bodyPr>
            <a:normAutofit fontScale="92500"/>
          </a:bodyPr>
          <a:lstStyle/>
          <a:p>
            <a:r>
              <a:rPr lang="en-US" b="0" i="0" u="none" strike="noStrike" baseline="0" dirty="0">
                <a:solidFill>
                  <a:srgbClr val="000000"/>
                </a:solidFill>
              </a:rPr>
              <a:t>During the COVID- 19 vaccine rollout, the Swedish region of Uppsala sent letters with pre-booked appointments to inhabitants aged 16–17 instead of opening up manual appointment booking. </a:t>
            </a:r>
          </a:p>
          <a:p>
            <a:r>
              <a:rPr lang="en-US" b="0" i="0" u="none" strike="noStrike" baseline="0" dirty="0">
                <a:solidFill>
                  <a:srgbClr val="000000"/>
                </a:solidFill>
              </a:rPr>
              <a:t>Higher vaccine uptake, particularly among younger people</a:t>
            </a:r>
          </a:p>
          <a:p>
            <a:r>
              <a:rPr lang="en-US" b="0" i="0" u="none" strike="noStrike" baseline="0" dirty="0">
                <a:solidFill>
                  <a:srgbClr val="000000"/>
                </a:solidFill>
              </a:rPr>
              <a:t>Pre-booked appointments are a default nudge strategy for increasing vaccination rates in populations with low perceived risk. </a:t>
            </a:r>
            <a:endParaRPr lang="en-US" sz="4000" dirty="0"/>
          </a:p>
        </p:txBody>
      </p:sp>
      <p:pic>
        <p:nvPicPr>
          <p:cNvPr id="7" name="Picture 6" descr="Map&#10;&#10;Description automatically generated">
            <a:extLst>
              <a:ext uri="{FF2B5EF4-FFF2-40B4-BE49-F238E27FC236}">
                <a16:creationId xmlns:a16="http://schemas.microsoft.com/office/drawing/2014/main" id="{9271A827-A5C6-33E6-3B86-1064F0282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003" y="241396"/>
            <a:ext cx="4329239" cy="5737253"/>
          </a:xfrm>
          <a:prstGeom prst="rect">
            <a:avLst/>
          </a:prstGeom>
        </p:spPr>
      </p:pic>
    </p:spTree>
    <p:extLst>
      <p:ext uri="{BB962C8B-B14F-4D97-AF65-F5344CB8AC3E}">
        <p14:creationId xmlns:p14="http://schemas.microsoft.com/office/powerpoint/2010/main" val="1237489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r="2357"/>
          <a:stretch/>
        </p:blipFill>
        <p:spPr>
          <a:xfrm>
            <a:off x="98129" y="1123699"/>
            <a:ext cx="12093871" cy="4437311"/>
          </a:xfrm>
          <a:prstGeom prst="rect">
            <a:avLst/>
          </a:prstGeom>
        </p:spPr>
      </p:pic>
    </p:spTree>
    <p:extLst>
      <p:ext uri="{BB962C8B-B14F-4D97-AF65-F5344CB8AC3E}">
        <p14:creationId xmlns:p14="http://schemas.microsoft.com/office/powerpoint/2010/main" val="1765425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196" y="1690688"/>
            <a:ext cx="5116749" cy="5167313"/>
          </a:xfrm>
        </p:spPr>
        <p:txBody>
          <a:bodyPr>
            <a:normAutofit lnSpcReduction="10000"/>
          </a:bodyPr>
          <a:lstStyle/>
          <a:p>
            <a:r>
              <a:rPr lang="en-US" sz="3200" dirty="0">
                <a:latin typeface="Calibri Light" panose="020F0302020204030204" pitchFamily="34" charset="0"/>
                <a:cs typeface="Calibri Light" panose="020F0302020204030204" pitchFamily="34" charset="0"/>
              </a:rPr>
              <a:t>Providing homeowners info about electric consumption compared to neighbors:</a:t>
            </a:r>
          </a:p>
          <a:p>
            <a:pPr lvl="1"/>
            <a:r>
              <a:rPr lang="en-US" sz="2800" dirty="0">
                <a:latin typeface="Calibri Light" panose="020F0302020204030204" pitchFamily="34" charset="0"/>
                <a:cs typeface="Calibri Light" panose="020F0302020204030204" pitchFamily="34" charset="0"/>
              </a:rPr>
              <a:t>Makes heavy users cut power use 5%</a:t>
            </a:r>
          </a:p>
          <a:p>
            <a:pPr lvl="1"/>
            <a:r>
              <a:rPr lang="en-US" sz="2800" dirty="0">
                <a:latin typeface="Calibri Light" panose="020F0302020204030204" pitchFamily="34" charset="0"/>
                <a:cs typeface="Calibri Light" panose="020F0302020204030204" pitchFamily="34" charset="0"/>
              </a:rPr>
              <a:t>However, may increase consumption by those who used </a:t>
            </a:r>
            <a:r>
              <a:rPr lang="en-US" sz="2800" i="1" dirty="0">
                <a:latin typeface="Calibri Light" panose="020F0302020204030204" pitchFamily="34" charset="0"/>
                <a:cs typeface="Calibri Light" panose="020F0302020204030204" pitchFamily="34" charset="0"/>
              </a:rPr>
              <a:t>less</a:t>
            </a:r>
            <a:r>
              <a:rPr lang="en-US" sz="2800" dirty="0">
                <a:latin typeface="Calibri Light" panose="020F0302020204030204" pitchFamily="34" charset="0"/>
                <a:cs typeface="Calibri Light" panose="020F0302020204030204" pitchFamily="34" charset="0"/>
              </a:rPr>
              <a:t> than average </a:t>
            </a:r>
          </a:p>
          <a:p>
            <a:pPr lvl="1"/>
            <a:r>
              <a:rPr lang="en-US" sz="2800" dirty="0">
                <a:latin typeface="Calibri Light" panose="020F0302020204030204" pitchFamily="34" charset="0"/>
                <a:cs typeface="Calibri Light" panose="020F0302020204030204" pitchFamily="34" charset="0"/>
              </a:rPr>
              <a:t>Including a smiley face on the electricity notice to praise and encourage continued thriftiness did not increase consumption</a:t>
            </a:r>
          </a:p>
        </p:txBody>
      </p:sp>
      <p:pic>
        <p:nvPicPr>
          <p:cNvPr id="4" name="Picture 3"/>
          <p:cNvPicPr>
            <a:picLocks noChangeAspect="1"/>
          </p:cNvPicPr>
          <p:nvPr/>
        </p:nvPicPr>
        <p:blipFill rotWithShape="1">
          <a:blip r:embed="rId2"/>
          <a:srcRect l="3683" r="12338"/>
          <a:stretch/>
        </p:blipFill>
        <p:spPr>
          <a:xfrm>
            <a:off x="5815030" y="1362535"/>
            <a:ext cx="5538770" cy="4504056"/>
          </a:xfrm>
          <a:prstGeom prst="rect">
            <a:avLst/>
          </a:prstGeom>
        </p:spPr>
      </p:pic>
      <p:sp>
        <p:nvSpPr>
          <p:cNvPr id="2" name="Title 1">
            <a:extLst>
              <a:ext uri="{FF2B5EF4-FFF2-40B4-BE49-F238E27FC236}">
                <a16:creationId xmlns:a16="http://schemas.microsoft.com/office/drawing/2014/main" id="{5939D98F-C892-BFFE-BB06-5AADBE1EA615}"/>
              </a:ext>
            </a:extLst>
          </p:cNvPr>
          <p:cNvSpPr>
            <a:spLocks noGrp="1"/>
          </p:cNvSpPr>
          <p:nvPr>
            <p:ph type="title"/>
          </p:nvPr>
        </p:nvSpPr>
        <p:spPr>
          <a:xfrm>
            <a:off x="838200" y="365125"/>
            <a:ext cx="10134600" cy="1325563"/>
          </a:xfrm>
        </p:spPr>
        <p:txBody>
          <a:bodyPr/>
          <a:lstStyle/>
          <a:p>
            <a:pPr algn="ctr"/>
            <a:r>
              <a:rPr lang="en-US" dirty="0"/>
              <a:t>Norm nudge</a:t>
            </a:r>
          </a:p>
        </p:txBody>
      </p:sp>
    </p:spTree>
    <p:extLst>
      <p:ext uri="{BB962C8B-B14F-4D97-AF65-F5344CB8AC3E}">
        <p14:creationId xmlns:p14="http://schemas.microsoft.com/office/powerpoint/2010/main" val="666894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312A3-6539-4DF3-9649-771867EDF6C0}"/>
              </a:ext>
            </a:extLst>
          </p:cNvPr>
          <p:cNvSpPr>
            <a:spLocks noGrp="1"/>
          </p:cNvSpPr>
          <p:nvPr>
            <p:ph idx="1"/>
          </p:nvPr>
        </p:nvSpPr>
        <p:spPr>
          <a:xfrm>
            <a:off x="838200" y="2041328"/>
            <a:ext cx="10515600" cy="4351338"/>
          </a:xfrm>
        </p:spPr>
        <p:txBody>
          <a:bodyPr/>
          <a:lstStyle/>
          <a:p>
            <a:endParaRPr lang="en-US" dirty="0"/>
          </a:p>
          <a:p>
            <a:endParaRPr lang="en-US" dirty="0"/>
          </a:p>
        </p:txBody>
      </p:sp>
      <p:pic>
        <p:nvPicPr>
          <p:cNvPr id="5" name="Picture 4" descr="A picture containing indoor, kitchen, preparing, cluttered&#10;&#10;Description automatically generated">
            <a:extLst>
              <a:ext uri="{FF2B5EF4-FFF2-40B4-BE49-F238E27FC236}">
                <a16:creationId xmlns:a16="http://schemas.microsoft.com/office/drawing/2014/main" id="{626A53EB-13F4-4647-8758-583610C33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10287000" cy="6858000"/>
          </a:xfrm>
          <a:prstGeom prst="rect">
            <a:avLst/>
          </a:prstGeom>
        </p:spPr>
      </p:pic>
    </p:spTree>
    <p:extLst>
      <p:ext uri="{BB962C8B-B14F-4D97-AF65-F5344CB8AC3E}">
        <p14:creationId xmlns:p14="http://schemas.microsoft.com/office/powerpoint/2010/main" val="3285915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30A5-2A89-421E-80F1-4C2BD2DEFDEF}"/>
              </a:ext>
            </a:extLst>
          </p:cNvPr>
          <p:cNvSpPr>
            <a:spLocks noGrp="1"/>
          </p:cNvSpPr>
          <p:nvPr>
            <p:ph type="title"/>
          </p:nvPr>
        </p:nvSpPr>
        <p:spPr/>
        <p:txBody>
          <a:bodyPr/>
          <a:lstStyle/>
          <a:p>
            <a:pPr algn="ctr"/>
            <a:r>
              <a:rPr lang="en-US" dirty="0"/>
              <a:t>Default nudge</a:t>
            </a:r>
          </a:p>
        </p:txBody>
      </p:sp>
      <p:sp>
        <p:nvSpPr>
          <p:cNvPr id="3" name="Content Placeholder 2">
            <a:extLst>
              <a:ext uri="{FF2B5EF4-FFF2-40B4-BE49-F238E27FC236}">
                <a16:creationId xmlns:a16="http://schemas.microsoft.com/office/drawing/2014/main" id="{D9D0F42A-466C-4BF2-AEB0-95E03A15CBB1}"/>
              </a:ext>
            </a:extLst>
          </p:cNvPr>
          <p:cNvSpPr>
            <a:spLocks noGrp="1"/>
          </p:cNvSpPr>
          <p:nvPr>
            <p:ph idx="1"/>
          </p:nvPr>
        </p:nvSpPr>
        <p:spPr>
          <a:xfrm>
            <a:off x="480646" y="1825625"/>
            <a:ext cx="4305843" cy="4351338"/>
          </a:xfrm>
        </p:spPr>
        <p:txBody>
          <a:bodyPr>
            <a:normAutofit/>
          </a:bodyPr>
          <a:lstStyle/>
          <a:p>
            <a:r>
              <a:rPr lang="en-US" dirty="0">
                <a:latin typeface="+mj-lt"/>
              </a:rPr>
              <a:t>Taking away trays from the dining hall so students cannot stack plates of food on them</a:t>
            </a:r>
          </a:p>
          <a:p>
            <a:pPr lvl="1"/>
            <a:endParaRPr lang="en-US" dirty="0"/>
          </a:p>
          <a:p>
            <a:pPr marL="457200" lvl="1" indent="0">
              <a:buNone/>
            </a:pPr>
            <a:endParaRPr lang="en-US" dirty="0"/>
          </a:p>
          <a:p>
            <a:pPr lvl="1"/>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3AB66E9F-3C3B-4016-AEAB-29E30C1C87ED}"/>
              </a:ext>
            </a:extLst>
          </p:cNvPr>
          <p:cNvPicPr>
            <a:picLocks noChangeAspect="1"/>
          </p:cNvPicPr>
          <p:nvPr/>
        </p:nvPicPr>
        <p:blipFill>
          <a:blip r:embed="rId2"/>
          <a:stretch>
            <a:fillRect/>
          </a:stretch>
        </p:blipFill>
        <p:spPr>
          <a:xfrm>
            <a:off x="5382549" y="1690688"/>
            <a:ext cx="5971251" cy="5032375"/>
          </a:xfrm>
          <a:prstGeom prst="rect">
            <a:avLst/>
          </a:prstGeom>
        </p:spPr>
      </p:pic>
    </p:spTree>
    <p:extLst>
      <p:ext uri="{BB962C8B-B14F-4D97-AF65-F5344CB8AC3E}">
        <p14:creationId xmlns:p14="http://schemas.microsoft.com/office/powerpoint/2010/main" val="1033954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B919A7-9488-4F01-877E-C04DACDFCADF}"/>
              </a:ext>
            </a:extLst>
          </p:cNvPr>
          <p:cNvSpPr>
            <a:spLocks noGrp="1"/>
          </p:cNvSpPr>
          <p:nvPr>
            <p:ph idx="1"/>
          </p:nvPr>
        </p:nvSpPr>
        <p:spPr>
          <a:xfrm>
            <a:off x="492226" y="1704435"/>
            <a:ext cx="5186717" cy="4351338"/>
          </a:xfrm>
        </p:spPr>
        <p:txBody>
          <a:bodyPr/>
          <a:lstStyle/>
          <a:p>
            <a:r>
              <a:rPr lang="en-US" dirty="0">
                <a:latin typeface="Calibri Light" panose="020F0302020204030204" pitchFamily="34" charset="0"/>
                <a:cs typeface="Calibri Light" panose="020F0302020204030204" pitchFamily="34" charset="0"/>
              </a:rPr>
              <a:t>Commitment nudges</a:t>
            </a:r>
          </a:p>
          <a:p>
            <a:r>
              <a:rPr lang="en-US" dirty="0">
                <a:latin typeface="Calibri Light" panose="020F0302020204030204" pitchFamily="34" charset="0"/>
                <a:cs typeface="Calibri Light" panose="020F0302020204030204" pitchFamily="34" charset="0"/>
              </a:rPr>
              <a:t>Default nudges</a:t>
            </a:r>
          </a:p>
          <a:p>
            <a:r>
              <a:rPr lang="en-US" dirty="0">
                <a:latin typeface="Calibri Light" panose="020F0302020204030204" pitchFamily="34" charset="0"/>
                <a:cs typeface="Calibri Light" panose="020F0302020204030204" pitchFamily="34" charset="0"/>
              </a:rPr>
              <a:t>Messenger nudges</a:t>
            </a:r>
          </a:p>
          <a:p>
            <a:r>
              <a:rPr lang="en-US" dirty="0">
                <a:latin typeface="Calibri Light" panose="020F0302020204030204" pitchFamily="34" charset="0"/>
                <a:cs typeface="Calibri Light" panose="020F0302020204030204" pitchFamily="34" charset="0"/>
              </a:rPr>
              <a:t>Norm nudges</a:t>
            </a:r>
          </a:p>
          <a:p>
            <a:r>
              <a:rPr lang="en-US" dirty="0">
                <a:latin typeface="Calibri Light" panose="020F0302020204030204" pitchFamily="34" charset="0"/>
                <a:cs typeface="Calibri Light" panose="020F0302020204030204" pitchFamily="34" charset="0"/>
              </a:rPr>
              <a:t>Priming nudges</a:t>
            </a:r>
          </a:p>
          <a:p>
            <a:r>
              <a:rPr lang="en-US" dirty="0">
                <a:latin typeface="Calibri Light" panose="020F0302020204030204" pitchFamily="34" charset="0"/>
                <a:cs typeface="Calibri Light" panose="020F0302020204030204" pitchFamily="34" charset="0"/>
              </a:rPr>
              <a:t>Salience nudges</a:t>
            </a:r>
          </a:p>
        </p:txBody>
      </p:sp>
      <p:pic>
        <p:nvPicPr>
          <p:cNvPr id="4" name="Content Placeholder 3">
            <a:hlinkClick r:id="rId2"/>
            <a:extLst>
              <a:ext uri="{FF2B5EF4-FFF2-40B4-BE49-F238E27FC236}">
                <a16:creationId xmlns:a16="http://schemas.microsoft.com/office/drawing/2014/main" id="{9FE36D89-2804-4336-B8FE-BE51233F1A27}"/>
              </a:ext>
            </a:extLst>
          </p:cNvPr>
          <p:cNvPicPr>
            <a:picLocks noChangeAspect="1"/>
          </p:cNvPicPr>
          <p:nvPr/>
        </p:nvPicPr>
        <p:blipFill rotWithShape="1">
          <a:blip r:embed="rId3"/>
          <a:srcRect l="29760" b="15088"/>
          <a:stretch/>
        </p:blipFill>
        <p:spPr>
          <a:xfrm>
            <a:off x="5725186" y="413893"/>
            <a:ext cx="6196602" cy="6218555"/>
          </a:xfrm>
          <a:prstGeom prst="rect">
            <a:avLst/>
          </a:prstGeom>
          <a:ln w="34925">
            <a:solidFill>
              <a:schemeClr val="accent1"/>
            </a:solidFill>
          </a:ln>
        </p:spPr>
      </p:pic>
      <p:sp>
        <p:nvSpPr>
          <p:cNvPr id="5" name="Content Placeholder 2">
            <a:extLst>
              <a:ext uri="{FF2B5EF4-FFF2-40B4-BE49-F238E27FC236}">
                <a16:creationId xmlns:a16="http://schemas.microsoft.com/office/drawing/2014/main" id="{7F61DA39-08BF-4F4F-9506-91F1FF6B87AF}"/>
              </a:ext>
            </a:extLst>
          </p:cNvPr>
          <p:cNvSpPr txBox="1">
            <a:spLocks/>
          </p:cNvSpPr>
          <p:nvPr/>
        </p:nvSpPr>
        <p:spPr>
          <a:xfrm>
            <a:off x="419099" y="5066532"/>
            <a:ext cx="5109981" cy="13928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j-lt"/>
              </a:rPr>
              <a:t>For the next test, you will need to know what nudges are, how they work, and provide an example related to an environmental/sustainability issue</a:t>
            </a:r>
          </a:p>
        </p:txBody>
      </p:sp>
      <p:sp>
        <p:nvSpPr>
          <p:cNvPr id="8" name="Title 1">
            <a:extLst>
              <a:ext uri="{FF2B5EF4-FFF2-40B4-BE49-F238E27FC236}">
                <a16:creationId xmlns:a16="http://schemas.microsoft.com/office/drawing/2014/main" id="{900A47B9-E48B-CA41-3F0F-82AF9612D77C}"/>
              </a:ext>
            </a:extLst>
          </p:cNvPr>
          <p:cNvSpPr>
            <a:spLocks noGrp="1"/>
          </p:cNvSpPr>
          <p:nvPr>
            <p:ph type="title"/>
          </p:nvPr>
        </p:nvSpPr>
        <p:spPr>
          <a:xfrm>
            <a:off x="838199" y="197540"/>
            <a:ext cx="4494775" cy="1325563"/>
          </a:xfrm>
        </p:spPr>
        <p:txBody>
          <a:bodyPr/>
          <a:lstStyle/>
          <a:p>
            <a:pPr algn="ctr"/>
            <a:r>
              <a:rPr lang="en-US" dirty="0"/>
              <a:t>Nudging</a:t>
            </a:r>
          </a:p>
        </p:txBody>
      </p:sp>
    </p:spTree>
    <p:extLst>
      <p:ext uri="{BB962C8B-B14F-4D97-AF65-F5344CB8AC3E}">
        <p14:creationId xmlns:p14="http://schemas.microsoft.com/office/powerpoint/2010/main" val="2325982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DFC48673-2A01-615E-3797-951AF3FAA82E}"/>
              </a:ext>
            </a:extLst>
          </p:cNvPr>
          <p:cNvPicPr>
            <a:picLocks noChangeAspect="1"/>
          </p:cNvPicPr>
          <p:nvPr/>
        </p:nvPicPr>
        <p:blipFill>
          <a:blip r:embed="rId3">
            <a:extLst>
              <a:ext uri="{28A0092B-C50C-407E-A947-70E740481C1C}">
                <a14:useLocalDpi xmlns:a14="http://schemas.microsoft.com/office/drawing/2010/main" val="0"/>
              </a:ext>
            </a:extLst>
          </a:blip>
          <a:srcRect t="432" b="5"/>
          <a:stretch/>
        </p:blipFill>
        <p:spPr>
          <a:xfrm>
            <a:off x="6286149" y="1"/>
            <a:ext cx="4565984" cy="6857999"/>
          </a:xfrm>
          <a:prstGeom prst="rect">
            <a:avLst/>
          </a:prstGeom>
        </p:spPr>
      </p:pic>
      <p:pic>
        <p:nvPicPr>
          <p:cNvPr id="10" name="Picture 9" descr="A person in a suit holding a tire&#10;&#10;AI-generated content may be incorrect.">
            <a:extLst>
              <a:ext uri="{FF2B5EF4-FFF2-40B4-BE49-F238E27FC236}">
                <a16:creationId xmlns:a16="http://schemas.microsoft.com/office/drawing/2014/main" id="{4449AFA8-4F69-08C0-8E1B-B65BCB63B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437" y="2"/>
            <a:ext cx="4553712" cy="6858000"/>
          </a:xfrm>
          <a:prstGeom prst="rect">
            <a:avLst/>
          </a:prstGeom>
        </p:spPr>
      </p:pic>
    </p:spTree>
    <p:extLst>
      <p:ext uri="{BB962C8B-B14F-4D97-AF65-F5344CB8AC3E}">
        <p14:creationId xmlns:p14="http://schemas.microsoft.com/office/powerpoint/2010/main" val="1905795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B1E8B-5A69-7264-D100-EF8EAA9BF599}"/>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hlinkClick r:id="rId2"/>
              </a:rPr>
              <a:t>Criticisms of nudges</a:t>
            </a:r>
            <a:endParaRPr lang="en-US" dirty="0"/>
          </a:p>
        </p:txBody>
      </p:sp>
      <p:sp>
        <p:nvSpPr>
          <p:cNvPr id="3" name="Content Placeholder 2">
            <a:extLst>
              <a:ext uri="{FF2B5EF4-FFF2-40B4-BE49-F238E27FC236}">
                <a16:creationId xmlns:a16="http://schemas.microsoft.com/office/drawing/2014/main" id="{D26738C2-E725-C213-F24A-20DF53208336}"/>
              </a:ext>
            </a:extLst>
          </p:cNvPr>
          <p:cNvSpPr>
            <a:spLocks noGrp="1"/>
          </p:cNvSpPr>
          <p:nvPr>
            <p:ph idx="1"/>
          </p:nvPr>
        </p:nvSpPr>
        <p:spPr/>
        <p:txBody>
          <a:bodyPr>
            <a:normAutofit/>
          </a:bodyPr>
          <a:lstStyle/>
          <a:p>
            <a:r>
              <a:rPr lang="en-US" dirty="0"/>
              <a:t>They can be coercive, a form of control and potentially unethical in some situations</a:t>
            </a:r>
          </a:p>
          <a:p>
            <a:r>
              <a:rPr lang="en-US" dirty="0"/>
              <a:t>They distract from a closer inspection of the reasons why they are needed.  </a:t>
            </a:r>
          </a:p>
          <a:p>
            <a:r>
              <a:rPr lang="en-US" dirty="0"/>
              <a:t>Unintended consequences:</a:t>
            </a:r>
          </a:p>
          <a:p>
            <a:pPr lvl="1"/>
            <a:r>
              <a:rPr lang="en-US" dirty="0"/>
              <a:t>Advertisements about composting in dining halls may tend to increase food waste because the students are not as concerned if the food is going to be put to another use</a:t>
            </a:r>
          </a:p>
          <a:p>
            <a:pPr lvl="1"/>
            <a:r>
              <a:rPr lang="en-US" dirty="0"/>
              <a:t>Providing homeowners info about electric consumption compared to neighbors may increase consumption by those who used less than average </a:t>
            </a:r>
          </a:p>
          <a:p>
            <a:endParaRPr lang="en-US" dirty="0"/>
          </a:p>
        </p:txBody>
      </p:sp>
    </p:spTree>
    <p:extLst>
      <p:ext uri="{BB962C8B-B14F-4D97-AF65-F5344CB8AC3E}">
        <p14:creationId xmlns:p14="http://schemas.microsoft.com/office/powerpoint/2010/main" val="158792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F0977-17BE-4F6B-A598-26498F828CF4}"/>
              </a:ext>
            </a:extLst>
          </p:cNvPr>
          <p:cNvSpPr>
            <a:spLocks noGrp="1"/>
          </p:cNvSpPr>
          <p:nvPr>
            <p:ph type="title"/>
          </p:nvPr>
        </p:nvSpPr>
        <p:spPr/>
        <p:txBody>
          <a:bodyPr/>
          <a:lstStyle/>
          <a:p>
            <a:pPr algn="ctr"/>
            <a:r>
              <a:rPr lang="en-US" dirty="0"/>
              <a:t>Why do we keep seeing thylacines?</a:t>
            </a:r>
          </a:p>
        </p:txBody>
      </p:sp>
      <p:sp>
        <p:nvSpPr>
          <p:cNvPr id="3" name="Content Placeholder 2">
            <a:extLst>
              <a:ext uri="{FF2B5EF4-FFF2-40B4-BE49-F238E27FC236}">
                <a16:creationId xmlns:a16="http://schemas.microsoft.com/office/drawing/2014/main" id="{321D9DA7-8ED0-4AAA-AAAF-EDB570B6D31A}"/>
              </a:ext>
            </a:extLst>
          </p:cNvPr>
          <p:cNvSpPr>
            <a:spLocks noGrp="1"/>
          </p:cNvSpPr>
          <p:nvPr>
            <p:ph idx="1"/>
          </p:nvPr>
        </p:nvSpPr>
        <p:spPr>
          <a:xfrm>
            <a:off x="463062" y="1825625"/>
            <a:ext cx="6008077" cy="4667250"/>
          </a:xfrm>
        </p:spPr>
        <p:txBody>
          <a:bodyPr>
            <a:normAutofit fontScale="92500" lnSpcReduction="10000"/>
          </a:bodyPr>
          <a:lstStyle/>
          <a:p>
            <a:r>
              <a:rPr lang="en-US" dirty="0">
                <a:latin typeface="Calibri Light" panose="020F0302020204030204" pitchFamily="34" charset="0"/>
                <a:cs typeface="Calibri Light" panose="020F0302020204030204" pitchFamily="34" charset="0"/>
              </a:rPr>
              <a:t>Processing every individual sensory detail is impossible, so our brain actively reconstructs our visual world based on the complex but ambiguous input received by our eyes. </a:t>
            </a:r>
          </a:p>
          <a:p>
            <a:r>
              <a:rPr lang="en-US" dirty="0">
                <a:latin typeface="Calibri Light" panose="020F0302020204030204" pitchFamily="34" charset="0"/>
                <a:cs typeface="Calibri Light" panose="020F0302020204030204" pitchFamily="34" charset="0"/>
              </a:rPr>
              <a:t>Research has shown that unclear sensory data — such as a blurry picture — causes the brain to rely more heavily on preconceived patterns to make sense of it.</a:t>
            </a:r>
          </a:p>
          <a:p>
            <a:r>
              <a:rPr lang="en-US" dirty="0">
                <a:latin typeface="Calibri Light" panose="020F0302020204030204" pitchFamily="34" charset="0"/>
                <a:cs typeface="Calibri Light" panose="020F0302020204030204" pitchFamily="34" charset="0"/>
              </a:rPr>
              <a:t>Our beliefs and prior experience can influence what we see, or more accurately, what we think we see.</a:t>
            </a:r>
          </a:p>
          <a:p>
            <a:pPr marL="0" indent="0">
              <a:buNone/>
            </a:pPr>
            <a:endParaRPr lang="en-US" dirty="0"/>
          </a:p>
        </p:txBody>
      </p:sp>
      <p:pic>
        <p:nvPicPr>
          <p:cNvPr id="5" name="Picture 4">
            <a:extLst>
              <a:ext uri="{FF2B5EF4-FFF2-40B4-BE49-F238E27FC236}">
                <a16:creationId xmlns:a16="http://schemas.microsoft.com/office/drawing/2014/main" id="{33DB0336-F832-4B98-BEF8-B51AC30040B3}"/>
              </a:ext>
            </a:extLst>
          </p:cNvPr>
          <p:cNvPicPr>
            <a:picLocks noChangeAspect="1"/>
          </p:cNvPicPr>
          <p:nvPr/>
        </p:nvPicPr>
        <p:blipFill rotWithShape="1">
          <a:blip r:embed="rId3"/>
          <a:srcRect l="8697" r="28037"/>
          <a:stretch/>
        </p:blipFill>
        <p:spPr>
          <a:xfrm>
            <a:off x="6748897" y="1825625"/>
            <a:ext cx="4980041" cy="4351338"/>
          </a:xfrm>
          <a:prstGeom prst="rect">
            <a:avLst/>
          </a:prstGeom>
        </p:spPr>
      </p:pic>
    </p:spTree>
    <p:extLst>
      <p:ext uri="{BB962C8B-B14F-4D97-AF65-F5344CB8AC3E}">
        <p14:creationId xmlns:p14="http://schemas.microsoft.com/office/powerpoint/2010/main" val="1597596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2D78-49E1-FFD9-76E5-C9183FCFD042}"/>
              </a:ext>
            </a:extLst>
          </p:cNvPr>
          <p:cNvSpPr>
            <a:spLocks noGrp="1"/>
          </p:cNvSpPr>
          <p:nvPr>
            <p:ph type="title"/>
          </p:nvPr>
        </p:nvSpPr>
        <p:spPr/>
        <p:txBody>
          <a:bodyPr>
            <a:normAutofit fontScale="90000"/>
          </a:bodyPr>
          <a:lstStyle/>
          <a:p>
            <a:pPr algn="ctr"/>
            <a:r>
              <a:rPr lang="en-US" dirty="0"/>
              <a:t>A default nudge: automatic enrollment in retirement saving plan upon initial employment</a:t>
            </a:r>
          </a:p>
        </p:txBody>
      </p:sp>
      <p:pic>
        <p:nvPicPr>
          <p:cNvPr id="5" name="Content Placeholder 4">
            <a:extLst>
              <a:ext uri="{FF2B5EF4-FFF2-40B4-BE49-F238E27FC236}">
                <a16:creationId xmlns:a16="http://schemas.microsoft.com/office/drawing/2014/main" id="{FD798BB6-7468-B6E4-5D67-C6D1D748F121}"/>
              </a:ext>
            </a:extLst>
          </p:cNvPr>
          <p:cNvPicPr>
            <a:picLocks noGrp="1" noChangeAspect="1"/>
          </p:cNvPicPr>
          <p:nvPr>
            <p:ph idx="1"/>
          </p:nvPr>
        </p:nvPicPr>
        <p:blipFill>
          <a:blip r:embed="rId2"/>
          <a:srcRect t="1" b="-6530"/>
          <a:stretch/>
        </p:blipFill>
        <p:spPr>
          <a:xfrm>
            <a:off x="4729468" y="1825624"/>
            <a:ext cx="6647778" cy="5173053"/>
          </a:xfrm>
        </p:spPr>
      </p:pic>
      <p:sp>
        <p:nvSpPr>
          <p:cNvPr id="3" name="Content Placeholder 2">
            <a:extLst>
              <a:ext uri="{FF2B5EF4-FFF2-40B4-BE49-F238E27FC236}">
                <a16:creationId xmlns:a16="http://schemas.microsoft.com/office/drawing/2014/main" id="{5447A83C-D96F-45BB-0B7B-F2E5085AE71D}"/>
              </a:ext>
            </a:extLst>
          </p:cNvPr>
          <p:cNvSpPr txBox="1">
            <a:spLocks/>
          </p:cNvSpPr>
          <p:nvPr/>
        </p:nvSpPr>
        <p:spPr>
          <a:xfrm>
            <a:off x="468923" y="1825625"/>
            <a:ext cx="4260545" cy="466725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These do increase enrollment in retirement savings plans, but the underlying problem is people don’t make enough money to save adequately in the first place. </a:t>
            </a:r>
          </a:p>
          <a:p>
            <a:r>
              <a:rPr lang="en-US" dirty="0">
                <a:latin typeface="+mj-lt"/>
              </a:rPr>
              <a:t>Many people who have retirement accounts contribute little more than the ‘match’, the amount to match what the employer contributes to the employee’s retirement</a:t>
            </a:r>
          </a:p>
        </p:txBody>
      </p:sp>
    </p:spTree>
    <p:extLst>
      <p:ext uri="{BB962C8B-B14F-4D97-AF65-F5344CB8AC3E}">
        <p14:creationId xmlns:p14="http://schemas.microsoft.com/office/powerpoint/2010/main" val="1256630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2ECE-4676-42AA-9273-0260B0D71087}"/>
              </a:ext>
            </a:extLst>
          </p:cNvPr>
          <p:cNvSpPr>
            <a:spLocks noGrp="1"/>
          </p:cNvSpPr>
          <p:nvPr>
            <p:ph type="title"/>
          </p:nvPr>
        </p:nvSpPr>
        <p:spPr/>
        <p:txBody>
          <a:bodyPr/>
          <a:lstStyle/>
          <a:p>
            <a:r>
              <a:rPr lang="en-US" dirty="0"/>
              <a:t>Behavioral contagion</a:t>
            </a:r>
          </a:p>
        </p:txBody>
      </p:sp>
      <p:sp>
        <p:nvSpPr>
          <p:cNvPr id="3" name="Content Placeholder 2">
            <a:extLst>
              <a:ext uri="{FF2B5EF4-FFF2-40B4-BE49-F238E27FC236}">
                <a16:creationId xmlns:a16="http://schemas.microsoft.com/office/drawing/2014/main" id="{9EAB0368-263A-4E5E-9E07-2631E558E26E}"/>
              </a:ext>
            </a:extLst>
          </p:cNvPr>
          <p:cNvSpPr>
            <a:spLocks noGrp="1"/>
          </p:cNvSpPr>
          <p:nvPr>
            <p:ph idx="1"/>
          </p:nvPr>
        </p:nvSpPr>
        <p:spPr>
          <a:xfrm>
            <a:off x="838200" y="1825625"/>
            <a:ext cx="4913671" cy="4667250"/>
          </a:xfrm>
        </p:spPr>
        <p:txBody>
          <a:bodyPr>
            <a:normAutofit fontScale="92500" lnSpcReduction="10000"/>
          </a:bodyPr>
          <a:lstStyle/>
          <a:p>
            <a:r>
              <a:rPr lang="en-US" dirty="0">
                <a:latin typeface="Calibri Light" panose="020F0302020204030204" pitchFamily="34" charset="0"/>
                <a:cs typeface="Calibri Light" panose="020F0302020204030204" pitchFamily="34" charset="0"/>
              </a:rPr>
              <a:t>Social networks play a role in behaviors and decision making</a:t>
            </a:r>
          </a:p>
          <a:p>
            <a:r>
              <a:rPr lang="en-US" dirty="0">
                <a:latin typeface="Calibri Light" panose="020F0302020204030204" pitchFamily="34" charset="0"/>
                <a:cs typeface="Calibri Light" panose="020F0302020204030204" pitchFamily="34" charset="0"/>
              </a:rPr>
              <a:t>These networks can be virtual or physical</a:t>
            </a:r>
          </a:p>
          <a:p>
            <a:r>
              <a:rPr lang="en-US" dirty="0">
                <a:latin typeface="Calibri Light" panose="020F0302020204030204" pitchFamily="34" charset="0"/>
                <a:cs typeface="Calibri Light" panose="020F0302020204030204" pitchFamily="34" charset="0"/>
              </a:rPr>
              <a:t>Ideas and behaviors spread from person to person</a:t>
            </a:r>
          </a:p>
          <a:p>
            <a:r>
              <a:rPr lang="en-US" sz="2800" dirty="0">
                <a:latin typeface="Calibri Light" panose="020F0302020204030204" pitchFamily="34" charset="0"/>
                <a:cs typeface="Calibri Light" panose="020F0302020204030204" pitchFamily="34" charset="0"/>
              </a:rPr>
              <a:t>Human behavior tends to clusters in both space and time. For example, environmental practices, health habits, whether positive or negative, can be reinforced through social networks.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pic>
        <p:nvPicPr>
          <p:cNvPr id="4" name="Content Placeholder 3">
            <a:extLst>
              <a:ext uri="{FF2B5EF4-FFF2-40B4-BE49-F238E27FC236}">
                <a16:creationId xmlns:a16="http://schemas.microsoft.com/office/drawing/2014/main" id="{93313F57-6828-4ACF-8412-7252CF857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454" y="1833562"/>
            <a:ext cx="5715000" cy="3190875"/>
          </a:xfrm>
          <a:prstGeom prst="rect">
            <a:avLst/>
          </a:prstGeom>
        </p:spPr>
      </p:pic>
    </p:spTree>
    <p:extLst>
      <p:ext uri="{BB962C8B-B14F-4D97-AF65-F5344CB8AC3E}">
        <p14:creationId xmlns:p14="http://schemas.microsoft.com/office/powerpoint/2010/main" val="3495580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tree, ground, bin&#10;&#10;Description automatically generated">
            <a:extLst>
              <a:ext uri="{FF2B5EF4-FFF2-40B4-BE49-F238E27FC236}">
                <a16:creationId xmlns:a16="http://schemas.microsoft.com/office/drawing/2014/main" id="{32E31958-9372-48AE-B227-1C867B5E06F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9210"/>
            <a:ext cx="12291694" cy="6434254"/>
          </a:xfrm>
        </p:spPr>
      </p:pic>
    </p:spTree>
    <p:extLst>
      <p:ext uri="{BB962C8B-B14F-4D97-AF65-F5344CB8AC3E}">
        <p14:creationId xmlns:p14="http://schemas.microsoft.com/office/powerpoint/2010/main" val="3270830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Spread of Obesity in Social Networks">
            <a:hlinkClick r:id="" action="ppaction://media"/>
            <a:extLst>
              <a:ext uri="{FF2B5EF4-FFF2-40B4-BE49-F238E27FC236}">
                <a16:creationId xmlns:a16="http://schemas.microsoft.com/office/drawing/2014/main" id="{35EC5B77-00F5-88B8-D0A4-D4D87B53265D}"/>
              </a:ext>
            </a:extLst>
          </p:cNvPr>
          <p:cNvPicPr>
            <a:picLocks noGrp="1" noRot="1" noChangeAspect="1"/>
          </p:cNvPicPr>
          <p:nvPr>
            <p:ph idx="1"/>
            <a:videoFile r:link="rId1"/>
          </p:nvPr>
        </p:nvPicPr>
        <p:blipFill>
          <a:blip r:embed="rId4"/>
          <a:stretch>
            <a:fillRect/>
          </a:stretch>
        </p:blipFill>
        <p:spPr>
          <a:xfrm>
            <a:off x="246993" y="126810"/>
            <a:ext cx="11698014" cy="6604379"/>
          </a:xfrm>
          <a:prstGeom prst="rect">
            <a:avLst/>
          </a:prstGeom>
        </p:spPr>
      </p:pic>
    </p:spTree>
    <p:extLst>
      <p:ext uri="{BB962C8B-B14F-4D97-AF65-F5344CB8AC3E}">
        <p14:creationId xmlns:p14="http://schemas.microsoft.com/office/powerpoint/2010/main" val="355229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A3666F02-25EB-93E8-2DB7-2C3EB3A15D86}"/>
              </a:ext>
            </a:extLst>
          </p:cNvPr>
          <p:cNvPicPr>
            <a:picLocks noGrp="1" noChangeAspect="1"/>
          </p:cNvPicPr>
          <p:nvPr>
            <p:ph idx="1"/>
          </p:nvPr>
        </p:nvPicPr>
        <p:blipFill rotWithShape="1">
          <a:blip r:embed="rId4"/>
          <a:srcRect l="9131" t="1" r="13711" b="14302"/>
          <a:stretch/>
        </p:blipFill>
        <p:spPr>
          <a:xfrm>
            <a:off x="117231" y="228600"/>
            <a:ext cx="5943600" cy="5902568"/>
          </a:xfrm>
        </p:spPr>
      </p:pic>
      <p:pic>
        <p:nvPicPr>
          <p:cNvPr id="3" name="Picture 2">
            <a:hlinkClick r:id="rId5"/>
            <a:extLst>
              <a:ext uri="{FF2B5EF4-FFF2-40B4-BE49-F238E27FC236}">
                <a16:creationId xmlns:a16="http://schemas.microsoft.com/office/drawing/2014/main" id="{4B451259-C470-AD74-380C-F7BBF4129481}"/>
              </a:ext>
            </a:extLst>
          </p:cNvPr>
          <p:cNvPicPr>
            <a:picLocks noGrp="1" noRot="1" noChangeAspect="1" noMove="1" noResize="1" noEditPoints="1" noAdjustHandles="1" noChangeArrowheads="1" noChangeShapeType="1" noCrop="1"/>
          </p:cNvPicPr>
          <p:nvPr/>
        </p:nvPicPr>
        <p:blipFill>
          <a:blip r:embed="rId6"/>
          <a:stretch>
            <a:fillRect/>
          </a:stretch>
        </p:blipFill>
        <p:spPr>
          <a:xfrm>
            <a:off x="6131171" y="560508"/>
            <a:ext cx="4983208" cy="5570659"/>
          </a:xfrm>
          <a:prstGeom prst="rect">
            <a:avLst/>
          </a:prstGeom>
        </p:spPr>
      </p:pic>
    </p:spTree>
    <p:extLst>
      <p:ext uri="{BB962C8B-B14F-4D97-AF65-F5344CB8AC3E}">
        <p14:creationId xmlns:p14="http://schemas.microsoft.com/office/powerpoint/2010/main" val="2481822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54848B63-1EBB-CD59-15F8-D8BA643CF8E6}"/>
              </a:ext>
            </a:extLst>
          </p:cNvPr>
          <p:cNvPicPr>
            <a:picLocks noGrp="1" noChangeAspect="1"/>
          </p:cNvPicPr>
          <p:nvPr>
            <p:ph idx="1"/>
          </p:nvPr>
        </p:nvPicPr>
        <p:blipFill>
          <a:blip r:embed="rId4"/>
          <a:stretch>
            <a:fillRect/>
          </a:stretch>
        </p:blipFill>
        <p:spPr>
          <a:xfrm>
            <a:off x="40683" y="778806"/>
            <a:ext cx="12151317" cy="5300388"/>
          </a:xfrm>
        </p:spPr>
      </p:pic>
    </p:spTree>
    <p:extLst>
      <p:ext uri="{BB962C8B-B14F-4D97-AF65-F5344CB8AC3E}">
        <p14:creationId xmlns:p14="http://schemas.microsoft.com/office/powerpoint/2010/main" val="1483363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C4E1B-3D3B-4AB1-A530-63540628FDC8}"/>
              </a:ext>
            </a:extLst>
          </p:cNvPr>
          <p:cNvPicPr>
            <a:picLocks noChangeAspect="1"/>
          </p:cNvPicPr>
          <p:nvPr/>
        </p:nvPicPr>
        <p:blipFill>
          <a:blip r:embed="rId3"/>
          <a:stretch>
            <a:fillRect/>
          </a:stretch>
        </p:blipFill>
        <p:spPr>
          <a:xfrm>
            <a:off x="4786986" y="19877"/>
            <a:ext cx="7405014" cy="2604695"/>
          </a:xfrm>
          <a:prstGeom prst="rect">
            <a:avLst/>
          </a:prstGeom>
        </p:spPr>
      </p:pic>
      <p:pic>
        <p:nvPicPr>
          <p:cNvPr id="7" name="Picture 6" descr="A drawing of a tiger&#10;&#10;Description automatically generated with medium confidence">
            <a:extLst>
              <a:ext uri="{FF2B5EF4-FFF2-40B4-BE49-F238E27FC236}">
                <a16:creationId xmlns:a16="http://schemas.microsoft.com/office/drawing/2014/main" id="{4D57EBE8-F135-478D-B4A7-5E1A0BF4B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874" y="2219773"/>
            <a:ext cx="6282466" cy="4638227"/>
          </a:xfrm>
          <a:prstGeom prst="rect">
            <a:avLst/>
          </a:prstGeom>
        </p:spPr>
      </p:pic>
      <p:sp>
        <p:nvSpPr>
          <p:cNvPr id="10" name="Content Placeholder 2">
            <a:extLst>
              <a:ext uri="{FF2B5EF4-FFF2-40B4-BE49-F238E27FC236}">
                <a16:creationId xmlns:a16="http://schemas.microsoft.com/office/drawing/2014/main" id="{F2281315-BC79-492F-B750-6B64C8C56D38}"/>
              </a:ext>
            </a:extLst>
          </p:cNvPr>
          <p:cNvSpPr>
            <a:spLocks noGrp="1"/>
          </p:cNvSpPr>
          <p:nvPr>
            <p:ph idx="1"/>
          </p:nvPr>
        </p:nvSpPr>
        <p:spPr>
          <a:xfrm>
            <a:off x="585312" y="1253331"/>
            <a:ext cx="4201674" cy="4351338"/>
          </a:xfrm>
        </p:spPr>
        <p:txBody>
          <a:bodyPr>
            <a:normAutofit fontScale="92500" lnSpcReduction="10000"/>
          </a:bodyPr>
          <a:lstStyle/>
          <a:p>
            <a:r>
              <a:rPr lang="en-US" dirty="0">
                <a:latin typeface="Calibri Light" panose="020F0302020204030204" pitchFamily="34" charset="0"/>
                <a:cs typeface="Calibri Light" panose="020F0302020204030204" pitchFamily="34" charset="0"/>
              </a:rPr>
              <a:t>In other words, some of us keep seeing them because of </a:t>
            </a:r>
            <a:r>
              <a:rPr lang="en-US" b="1" dirty="0">
                <a:latin typeface="Calibri Light" panose="020F0302020204030204" pitchFamily="34" charset="0"/>
                <a:cs typeface="Calibri Light" panose="020F0302020204030204" pitchFamily="34" charset="0"/>
              </a:rPr>
              <a:t>cognitive biases</a:t>
            </a:r>
            <a:r>
              <a:rPr lang="en-US" dirty="0">
                <a:latin typeface="Calibri Light" panose="020F0302020204030204" pitchFamily="34" charset="0"/>
                <a:cs typeface="Calibri Light" panose="020F0302020204030204" pitchFamily="34" charset="0"/>
              </a:rPr>
              <a:t>.</a:t>
            </a:r>
          </a:p>
          <a:p>
            <a:r>
              <a:rPr lang="en-US" dirty="0">
                <a:latin typeface="Calibri Light" panose="020F0302020204030204" pitchFamily="34" charset="0"/>
                <a:cs typeface="Calibri Light" panose="020F0302020204030204" pitchFamily="34" charset="0"/>
              </a:rPr>
              <a:t>For example, </a:t>
            </a:r>
            <a:r>
              <a:rPr lang="en-US" b="1" dirty="0">
                <a:latin typeface="Calibri Light" panose="020F0302020204030204" pitchFamily="34" charset="0"/>
                <a:cs typeface="Calibri Light" panose="020F0302020204030204" pitchFamily="34" charset="0"/>
              </a:rPr>
              <a:t>confirmation bias</a:t>
            </a:r>
            <a:r>
              <a:rPr lang="en-US" dirty="0">
                <a:latin typeface="Calibri Light" panose="020F0302020204030204" pitchFamily="34" charset="0"/>
                <a:cs typeface="Calibri Light" panose="020F0302020204030204" pitchFamily="34" charset="0"/>
              </a:rPr>
              <a:t> is a cognitive bias in which the tendency is to interpret new evidence as confirmation of one’s pe-existing existing beliefs or theories and rejecting any evidence that contradicts them. </a:t>
            </a:r>
          </a:p>
          <a:p>
            <a:endParaRPr lang="en-US" dirty="0"/>
          </a:p>
        </p:txBody>
      </p:sp>
    </p:spTree>
    <p:extLst>
      <p:ext uri="{BB962C8B-B14F-4D97-AF65-F5344CB8AC3E}">
        <p14:creationId xmlns:p14="http://schemas.microsoft.com/office/powerpoint/2010/main" val="352429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p:cNvPicPr>
            <a:picLocks noChangeAspect="1"/>
          </p:cNvPicPr>
          <p:nvPr/>
        </p:nvPicPr>
        <p:blipFill>
          <a:blip r:embed="rId3" cstate="print">
            <a:extLst>
              <a:ext uri="{28A0092B-C50C-407E-A947-70E740481C1C}">
                <a14:useLocalDpi xmlns:a14="http://schemas.microsoft.com/office/drawing/2010/main" val="0"/>
              </a:ext>
            </a:extLst>
          </a:blip>
          <a:srcRect t="67516"/>
          <a:stretch>
            <a:fillRect/>
          </a:stretch>
        </p:blipFill>
        <p:spPr bwMode="auto">
          <a:xfrm>
            <a:off x="1487424" y="81534"/>
            <a:ext cx="9610358" cy="6694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40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3984" b="32787"/>
          <a:stretch/>
        </p:blipFill>
        <p:spPr bwMode="auto">
          <a:xfrm>
            <a:off x="941832" y="-1"/>
            <a:ext cx="9433560" cy="67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35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tch from Smithsonian article"/>
          <p:cNvPicPr>
            <a:picLocks noChangeAspect="1" noChangeArrowheads="1"/>
          </p:cNvPicPr>
          <p:nvPr/>
        </p:nvPicPr>
        <p:blipFill>
          <a:blip r:embed="rId3" cstate="print">
            <a:extLst>
              <a:ext uri="{28A0092B-C50C-407E-A947-70E740481C1C}">
                <a14:useLocalDpi xmlns:a14="http://schemas.microsoft.com/office/drawing/2010/main" val="0"/>
              </a:ext>
            </a:extLst>
          </a:blip>
          <a:srcRect b="20000"/>
          <a:stretch>
            <a:fillRect/>
          </a:stretch>
        </p:blipFill>
        <p:spPr bwMode="auto">
          <a:xfrm>
            <a:off x="728400" y="0"/>
            <a:ext cx="103624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99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C:\Documents and Settings\Tony Stallins\Desktop\sb_ilustracion_800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3813"/>
            <a:ext cx="4953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44EDDF4E-E539-4F4B-E2F0-3D902FE76F44}"/>
              </a:ext>
            </a:extLst>
          </p:cNvPr>
          <p:cNvSpPr>
            <a:spLocks noGrp="1"/>
          </p:cNvSpPr>
          <p:nvPr>
            <p:ph idx="1"/>
          </p:nvPr>
        </p:nvSpPr>
        <p:spPr>
          <a:xfrm>
            <a:off x="691896" y="391604"/>
            <a:ext cx="5257800" cy="6074791"/>
          </a:xfrm>
        </p:spPr>
        <p:txBody>
          <a:bodyPr>
            <a:no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Because of a </a:t>
            </a:r>
            <a:r>
              <a:rPr lang="en-US" b="1" dirty="0">
                <a:latin typeface="Calibri Light" panose="020F0302020204030204" pitchFamily="34" charset="0"/>
                <a:ea typeface="Calibri Light" panose="020F0302020204030204" pitchFamily="34" charset="0"/>
                <a:cs typeface="Calibri Light" panose="020F0302020204030204" pitchFamily="34" charset="0"/>
              </a:rPr>
              <a:t>cognitive bias </a:t>
            </a:r>
            <a:r>
              <a:rPr lang="en-US" dirty="0">
                <a:latin typeface="Calibri Light" panose="020F0302020204030204" pitchFamily="34" charset="0"/>
                <a:ea typeface="Calibri Light" panose="020F0302020204030204" pitchFamily="34" charset="0"/>
                <a:cs typeface="Calibri Light" panose="020F0302020204030204" pitchFamily="34" charset="0"/>
              </a:rPr>
              <a:t>known as </a:t>
            </a:r>
            <a:r>
              <a:rPr lang="en-US" b="1" dirty="0">
                <a:latin typeface="Calibri Light" panose="020F0302020204030204" pitchFamily="34" charset="0"/>
                <a:ea typeface="Calibri Light" panose="020F0302020204030204" pitchFamily="34" charset="0"/>
                <a:cs typeface="Calibri Light" panose="020F0302020204030204" pitchFamily="34" charset="0"/>
              </a:rPr>
              <a:t>generational bias, </a:t>
            </a:r>
            <a:r>
              <a:rPr lang="en-US" dirty="0">
                <a:latin typeface="Calibri Light" panose="020F0302020204030204" pitchFamily="34" charset="0"/>
                <a:ea typeface="Calibri Light" panose="020F0302020204030204" pitchFamily="34" charset="0"/>
                <a:cs typeface="Calibri Light" panose="020F0302020204030204" pitchFamily="34" charset="0"/>
              </a:rPr>
              <a:t>later generations have a different baseline of what is normal. </a:t>
            </a:r>
          </a:p>
          <a:p>
            <a:r>
              <a:rPr lang="en-US" dirty="0">
                <a:latin typeface="Calibri Light" panose="020F0302020204030204" pitchFamily="34" charset="0"/>
                <a:ea typeface="Calibri Light" panose="020F0302020204030204" pitchFamily="34" charset="0"/>
                <a:cs typeface="Calibri Light" panose="020F0302020204030204" pitchFamily="34" charset="0"/>
              </a:rPr>
              <a:t>In ecology they call this phenomena the shifting baseline syndrome. </a:t>
            </a:r>
          </a:p>
          <a:p>
            <a:r>
              <a:rPr lang="en-US" dirty="0">
                <a:latin typeface="Calibri Light" panose="020F0302020204030204" pitchFamily="34" charset="0"/>
                <a:ea typeface="Calibri Light" panose="020F0302020204030204" pitchFamily="34" charset="0"/>
                <a:cs typeface="Calibri Light" panose="020F0302020204030204" pitchFamily="34" charset="0"/>
              </a:rPr>
              <a:t>A similar </a:t>
            </a:r>
            <a:r>
              <a:rPr lang="en-US" b="1" dirty="0">
                <a:latin typeface="Calibri Light" panose="020F0302020204030204" pitchFamily="34" charset="0"/>
                <a:ea typeface="Calibri Light" panose="020F0302020204030204" pitchFamily="34" charset="0"/>
                <a:cs typeface="Calibri Light" panose="020F0302020204030204" pitchFamily="34" charset="0"/>
              </a:rPr>
              <a:t>cognitive bias </a:t>
            </a:r>
            <a:r>
              <a:rPr lang="en-US" dirty="0">
                <a:latin typeface="Calibri Light" panose="020F0302020204030204" pitchFamily="34" charset="0"/>
                <a:ea typeface="Calibri Light" panose="020F0302020204030204" pitchFamily="34" charset="0"/>
                <a:cs typeface="Calibri Light" panose="020F0302020204030204" pitchFamily="34" charset="0"/>
              </a:rPr>
              <a:t>is the </a:t>
            </a:r>
            <a:r>
              <a:rPr lang="en-US" b="1" dirty="0">
                <a:latin typeface="Calibri Light" panose="020F0302020204030204" pitchFamily="34" charset="0"/>
                <a:ea typeface="Calibri Light" panose="020F0302020204030204" pitchFamily="34" charset="0"/>
                <a:cs typeface="Calibri Light" panose="020F0302020204030204" pitchFamily="34" charset="0"/>
              </a:rPr>
              <a:t>memory illusion: </a:t>
            </a:r>
            <a:r>
              <a:rPr lang="en-US" dirty="0">
                <a:latin typeface="Calibri Light" panose="020F0302020204030204" pitchFamily="34" charset="0"/>
                <a:ea typeface="Calibri Light" panose="020F0302020204030204" pitchFamily="34" charset="0"/>
                <a:cs typeface="Calibri Light" panose="020F0302020204030204" pitchFamily="34" charset="0"/>
              </a:rPr>
              <a:t>a single event in the past, like an extremely good fishing season, can bias the perception a fisher has of the present</a:t>
            </a:r>
            <a:endParaRPr lang="en-US" dirty="0"/>
          </a:p>
        </p:txBody>
      </p:sp>
    </p:spTree>
    <p:extLst>
      <p:ext uri="{BB962C8B-B14F-4D97-AF65-F5344CB8AC3E}">
        <p14:creationId xmlns:p14="http://schemas.microsoft.com/office/powerpoint/2010/main" val="269748918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0070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1843</TotalTime>
  <Words>3352</Words>
  <Application>Microsoft Office PowerPoint</Application>
  <PresentationFormat>Widescreen</PresentationFormat>
  <Paragraphs>223</Paragraphs>
  <Slides>45</Slides>
  <Notes>36</Notes>
  <HiddenSlides>0</HiddenSlides>
  <MMClips>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Calibri</vt:lpstr>
      <vt:lpstr>Calibri Light</vt:lpstr>
      <vt:lpstr>Calibri Light </vt:lpstr>
      <vt:lpstr>Times New Roman</vt:lpstr>
      <vt:lpstr>1_Office Theme</vt:lpstr>
      <vt:lpstr>Office Theme</vt:lpstr>
      <vt:lpstr>PowerPoint Presentation</vt:lpstr>
      <vt:lpstr>PowerPoint Presentation</vt:lpstr>
      <vt:lpstr>PowerPoint Presentation</vt:lpstr>
      <vt:lpstr>Why do we keep seeing thylacines?</vt:lpstr>
      <vt:lpstr>PowerPoint Presentation</vt:lpstr>
      <vt:lpstr>PowerPoint Presentation</vt:lpstr>
      <vt:lpstr>PowerPoint Presentation</vt:lpstr>
      <vt:lpstr>PowerPoint Presentation</vt:lpstr>
      <vt:lpstr>PowerPoint Presentation</vt:lpstr>
      <vt:lpstr>PowerPoint Presentation</vt:lpstr>
      <vt:lpstr>Cognitive biases</vt:lpstr>
      <vt:lpstr>PowerPoint Presentation</vt:lpstr>
      <vt:lpstr>PowerPoint Presentation</vt:lpstr>
      <vt:lpstr>PowerPoint Presentation</vt:lpstr>
      <vt:lpstr>Cognitive biases</vt:lpstr>
      <vt:lpstr>The illusion of moral decline</vt:lpstr>
      <vt:lpstr>PowerPoint Presentation</vt:lpstr>
      <vt:lpstr>Why do we find it difficult to empathize with the problems of people in the future?</vt:lpstr>
      <vt:lpstr>Why do the wealthy consistently underestimate their environmental impact?</vt:lpstr>
      <vt:lpstr>Getting around cognitive biases</vt:lpstr>
      <vt:lpstr>PowerPoint Presentation</vt:lpstr>
      <vt:lpstr>Dunning-Kruger effect</vt:lpstr>
      <vt:lpstr>Refinements of Dunning-Kruger effect</vt:lpstr>
      <vt:lpstr>The deficit of knowledge fallacy</vt:lpstr>
      <vt:lpstr>PowerPoint Presentation</vt:lpstr>
      <vt:lpstr>Salience nudge </vt:lpstr>
      <vt:lpstr>Nudging</vt:lpstr>
      <vt:lpstr>Nudges versus traditional interventions</vt:lpstr>
      <vt:lpstr>PowerPoint Presentation</vt:lpstr>
      <vt:lpstr>PowerPoint Presentation</vt:lpstr>
      <vt:lpstr>PowerPoint Presentation</vt:lpstr>
      <vt:lpstr>Default nudges to increase vaccination rates</vt:lpstr>
      <vt:lpstr>PowerPoint Presentation</vt:lpstr>
      <vt:lpstr>Norm nudge</vt:lpstr>
      <vt:lpstr>PowerPoint Presentation</vt:lpstr>
      <vt:lpstr>Default nudge</vt:lpstr>
      <vt:lpstr>Nudging</vt:lpstr>
      <vt:lpstr>PowerPoint Presentation</vt:lpstr>
      <vt:lpstr>Criticisms of nudges</vt:lpstr>
      <vt:lpstr>A default nudge: automatic enrollment in retirement saving plan upon initial employment</vt:lpstr>
      <vt:lpstr>Behavioral contagion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Cooperation and adaptive management</dc:title>
  <dc:creator>Jon Stallins</dc:creator>
  <cp:lastModifiedBy>Stallins, Jon A.</cp:lastModifiedBy>
  <cp:revision>149</cp:revision>
  <dcterms:created xsi:type="dcterms:W3CDTF">2018-02-18T14:01:05Z</dcterms:created>
  <dcterms:modified xsi:type="dcterms:W3CDTF">2025-02-27T12:43:57Z</dcterms:modified>
</cp:coreProperties>
</file>