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41" r:id="rId2"/>
    <p:sldId id="271" r:id="rId3"/>
    <p:sldId id="272" r:id="rId4"/>
    <p:sldId id="616" r:id="rId5"/>
    <p:sldId id="621" r:id="rId6"/>
    <p:sldId id="622" r:id="rId7"/>
    <p:sldId id="619" r:id="rId8"/>
    <p:sldId id="610" r:id="rId9"/>
    <p:sldId id="580" r:id="rId10"/>
    <p:sldId id="582" r:id="rId11"/>
    <p:sldId id="502" r:id="rId12"/>
    <p:sldId id="586" r:id="rId13"/>
    <p:sldId id="626" r:id="rId14"/>
    <p:sldId id="583" r:id="rId15"/>
    <p:sldId id="585" r:id="rId16"/>
    <p:sldId id="584" r:id="rId17"/>
    <p:sldId id="636" r:id="rId18"/>
    <p:sldId id="504" r:id="rId19"/>
    <p:sldId id="268" r:id="rId20"/>
    <p:sldId id="487" r:id="rId21"/>
    <p:sldId id="355" r:id="rId22"/>
    <p:sldId id="542" r:id="rId23"/>
    <p:sldId id="637" r:id="rId24"/>
    <p:sldId id="627" r:id="rId25"/>
    <p:sldId id="632" r:id="rId26"/>
    <p:sldId id="634" r:id="rId27"/>
    <p:sldId id="633" r:id="rId28"/>
    <p:sldId id="628" r:id="rId29"/>
    <p:sldId id="631" r:id="rId30"/>
    <p:sldId id="635" r:id="rId31"/>
    <p:sldId id="599" r:id="rId32"/>
    <p:sldId id="516" r:id="rId33"/>
    <p:sldId id="630" r:id="rId34"/>
    <p:sldId id="629" r:id="rId35"/>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959" autoAdjust="0"/>
    <p:restoredTop sz="76256" autoAdjust="0"/>
  </p:normalViewPr>
  <p:slideViewPr>
    <p:cSldViewPr>
      <p:cViewPr varScale="1">
        <p:scale>
          <a:sx n="63" d="100"/>
          <a:sy n="63" d="100"/>
        </p:scale>
        <p:origin x="149"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76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50AA519E-C1AF-4D7D-850E-55702501A35F}"/>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a:extLst>
              <a:ext uri="{FF2B5EF4-FFF2-40B4-BE49-F238E27FC236}">
                <a16:creationId xmlns:a16="http://schemas.microsoft.com/office/drawing/2014/main" id="{5823E318-66B9-484B-B5CC-25799B46AA2B}"/>
              </a:ext>
            </a:extLst>
          </p:cNvPr>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4516" name="Rectangle 4">
            <a:extLst>
              <a:ext uri="{FF2B5EF4-FFF2-40B4-BE49-F238E27FC236}">
                <a16:creationId xmlns:a16="http://schemas.microsoft.com/office/drawing/2014/main" id="{9CA57B1A-9A49-49EF-9367-71EECA92A4C6}"/>
              </a:ext>
            </a:extLst>
          </p:cNvPr>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7" name="Rectangle 5">
            <a:extLst>
              <a:ext uri="{FF2B5EF4-FFF2-40B4-BE49-F238E27FC236}">
                <a16:creationId xmlns:a16="http://schemas.microsoft.com/office/drawing/2014/main" id="{B25D0AAC-650A-4874-889F-601DFB8B03ED}"/>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9A374FD-B5F6-4132-B850-7DF38ECF200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500D7AE-5EB6-4B63-8BC6-7B4C58F83C9F}"/>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45059" name="Rectangle 3">
            <a:extLst>
              <a:ext uri="{FF2B5EF4-FFF2-40B4-BE49-F238E27FC236}">
                <a16:creationId xmlns:a16="http://schemas.microsoft.com/office/drawing/2014/main" id="{D0F3D735-39AC-439B-BFCD-148E500E9C64}"/>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en-US"/>
          </a:p>
        </p:txBody>
      </p:sp>
      <p:sp>
        <p:nvSpPr>
          <p:cNvPr id="2052" name="Rectangle 4">
            <a:extLst>
              <a:ext uri="{FF2B5EF4-FFF2-40B4-BE49-F238E27FC236}">
                <a16:creationId xmlns:a16="http://schemas.microsoft.com/office/drawing/2014/main" id="{A048F59D-F982-4F10-8C49-A23F4C98B475}"/>
              </a:ext>
            </a:extLst>
          </p:cNvPr>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a:extLst>
              <a:ext uri="{FF2B5EF4-FFF2-40B4-BE49-F238E27FC236}">
                <a16:creationId xmlns:a16="http://schemas.microsoft.com/office/drawing/2014/main" id="{7E014098-FF2C-476C-BFBE-BD1910F12DDA}"/>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a:extLst>
              <a:ext uri="{FF2B5EF4-FFF2-40B4-BE49-F238E27FC236}">
                <a16:creationId xmlns:a16="http://schemas.microsoft.com/office/drawing/2014/main" id="{3C4E90FE-FAAF-4F66-BF4B-E793A897B97A}"/>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45063" name="Rectangle 7">
            <a:extLst>
              <a:ext uri="{FF2B5EF4-FFF2-40B4-BE49-F238E27FC236}">
                <a16:creationId xmlns:a16="http://schemas.microsoft.com/office/drawing/2014/main" id="{10B6A3B2-0AF7-406F-B370-635483FE9F70}"/>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fld id="{8A9C790D-05AB-4D35-98FE-419F1D0FE63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425980EC-9507-4672-AAD2-8F00054C6540}"/>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0F69D4A0-5924-43DC-89D7-E30C3F6B43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124" name="Slide Number Placeholder 3">
            <a:extLst>
              <a:ext uri="{FF2B5EF4-FFF2-40B4-BE49-F238E27FC236}">
                <a16:creationId xmlns:a16="http://schemas.microsoft.com/office/drawing/2014/main" id="{117449F4-19D6-42B6-8ADD-1B613E41BA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144DE0-9AFF-4C4D-AA19-131F02085AE1}" type="slidenum">
              <a:rPr lang="en-US" altLang="en-US" sz="1300"/>
              <a:pPr>
                <a:spcBef>
                  <a:spcPct val="0"/>
                </a:spcBef>
              </a:pPr>
              <a:t>1</a:t>
            </a:fld>
            <a:endParaRPr lang="en-US" alt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29E3965-B378-48FC-9E7A-186359405CC8}"/>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78E35D4F-A8DF-4501-A4C6-1499BB32C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Emergence is a phenomena that emerges out of the interactions of many smaller interacting parts.</a:t>
            </a:r>
          </a:p>
        </p:txBody>
      </p:sp>
      <p:sp>
        <p:nvSpPr>
          <p:cNvPr id="26628" name="Slide Number Placeholder 3">
            <a:extLst>
              <a:ext uri="{FF2B5EF4-FFF2-40B4-BE49-F238E27FC236}">
                <a16:creationId xmlns:a16="http://schemas.microsoft.com/office/drawing/2014/main" id="{FB847A1B-A033-4A6A-8DCE-754199374C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7D0D855B-3486-4DD2-B83E-228F3C5C7D67}" type="slidenum">
              <a:rPr lang="en-US" altLang="en-US"/>
              <a:pPr/>
              <a:t>14</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218F21D-00F6-4E53-A8F8-60DE999EC441}"/>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CAC1235E-0EDC-4287-907F-5967A19305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But you can’t understand the emergent pattern from studying the individual local components</a:t>
            </a:r>
          </a:p>
        </p:txBody>
      </p:sp>
      <p:sp>
        <p:nvSpPr>
          <p:cNvPr id="30724" name="Slide Number Placeholder 3">
            <a:extLst>
              <a:ext uri="{FF2B5EF4-FFF2-40B4-BE49-F238E27FC236}">
                <a16:creationId xmlns:a16="http://schemas.microsoft.com/office/drawing/2014/main" id="{2016E9FC-E38B-4A68-8F1D-59830B7ACA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3CF18C-7247-442D-9169-95C5A0C91487}" type="slidenum">
              <a:rPr lang="en-US" altLang="en-US" sz="1300"/>
              <a:pPr>
                <a:spcBef>
                  <a:spcPct val="0"/>
                </a:spcBef>
              </a:pPr>
              <a:t>18</a:t>
            </a:fld>
            <a:endParaRPr lang="en-US" alt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CF5388E-47AB-4FA9-A258-DB035FEEA410}"/>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44DEC8CF-12FB-48F0-8C50-7B373191F9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An example of cross-scale interactions (and emergence).</a:t>
            </a:r>
          </a:p>
        </p:txBody>
      </p:sp>
      <p:sp>
        <p:nvSpPr>
          <p:cNvPr id="32772" name="Slide Number Placeholder 3">
            <a:extLst>
              <a:ext uri="{FF2B5EF4-FFF2-40B4-BE49-F238E27FC236}">
                <a16:creationId xmlns:a16="http://schemas.microsoft.com/office/drawing/2014/main" id="{9434BCBA-340D-438B-A0EE-0385E7074B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7F848413-B6C6-4DB6-A2A6-8BA433E59711}" type="slidenum">
              <a:rPr lang="en-US" altLang="en-US"/>
              <a:pPr/>
              <a:t>19</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73A0A1F-40F3-453E-B0AE-0CBC9B227A80}"/>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E8986750-3B9A-43DC-8D32-CBFD6083C0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Light" panose="020F0302020204030204" pitchFamily="34" charset="0"/>
                <a:cs typeface="Calibri Light" panose="020F0302020204030204" pitchFamily="34" charset="0"/>
              </a:rPr>
              <a:t>These two types of modeling techniques are very good at capturing complex systems dynamics</a:t>
            </a:r>
          </a:p>
          <a:p>
            <a:endParaRPr lang="en-US" altLang="en-US">
              <a:latin typeface="Arial" panose="020B0604020202020204" pitchFamily="34" charset="0"/>
            </a:endParaRPr>
          </a:p>
        </p:txBody>
      </p:sp>
      <p:sp>
        <p:nvSpPr>
          <p:cNvPr id="34820" name="Slide Number Placeholder 3">
            <a:extLst>
              <a:ext uri="{FF2B5EF4-FFF2-40B4-BE49-F238E27FC236}">
                <a16:creationId xmlns:a16="http://schemas.microsoft.com/office/drawing/2014/main" id="{893A6D13-578B-46E7-98FF-B4293733BB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40A8EB88-7131-4D7F-961E-5815F8695EBB}" type="slidenum">
              <a:rPr lang="en-US" altLang="en-US"/>
              <a:pPr/>
              <a:t>20</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AACCEEE-A159-4978-94FC-5A48D79648E1}"/>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B6626206-3B1A-4DF1-B1D6-0F037C273A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Originated in 1940’s</a:t>
            </a:r>
          </a:p>
          <a:p>
            <a:endParaRPr lang="en-US" altLang="en-US">
              <a:latin typeface="Arial" panose="020B0604020202020204" pitchFamily="34" charset="0"/>
            </a:endParaRPr>
          </a:p>
        </p:txBody>
      </p:sp>
      <p:sp>
        <p:nvSpPr>
          <p:cNvPr id="36868" name="Slide Number Placeholder 3">
            <a:extLst>
              <a:ext uri="{FF2B5EF4-FFF2-40B4-BE49-F238E27FC236}">
                <a16:creationId xmlns:a16="http://schemas.microsoft.com/office/drawing/2014/main" id="{8CC28DFA-383A-48F9-B636-4D8F1E7320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90EE7C-B586-41B9-81F8-8470DAEE43E8}" type="slidenum">
              <a:rPr lang="en-US" altLang="en-US" sz="1300"/>
              <a:pPr>
                <a:spcBef>
                  <a:spcPct val="0"/>
                </a:spcBef>
              </a:pPr>
              <a:t>21</a:t>
            </a:fld>
            <a:endParaRPr lang="en-US" alt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178DACB7-8D91-4D2F-94D0-B3C29FAC3548}"/>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9E9FDF62-D674-4DA1-B2F9-320B47C793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https://www.microsoft.com/en-us/p/conways-game-of-life/9wzdncrdj0pg</a:t>
            </a:r>
          </a:p>
        </p:txBody>
      </p:sp>
      <p:sp>
        <p:nvSpPr>
          <p:cNvPr id="38916" name="Slide Number Placeholder 3">
            <a:extLst>
              <a:ext uri="{FF2B5EF4-FFF2-40B4-BE49-F238E27FC236}">
                <a16:creationId xmlns:a16="http://schemas.microsoft.com/office/drawing/2014/main" id="{C93D102D-41F8-4180-A91B-027B913D61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C93C1BD-4B93-4B5C-B4E1-49B03C81231F}" type="slidenum">
              <a:rPr lang="en-US" altLang="en-US"/>
              <a:pPr/>
              <a:t>22</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Arial" panose="020B0604020202020204" pitchFamily="34" charset="0"/>
              </a:rPr>
              <a:t>ABMs are widely used in social science, ecology, economics, and environmental studies</a:t>
            </a:r>
          </a:p>
          <a:p>
            <a:br>
              <a:rPr lang="en-US" dirty="0"/>
            </a:br>
            <a:r>
              <a:rPr lang="en-US" dirty="0"/>
              <a:t>https://www.washingtonpost.com/graphics/2020/world/corona-simulator/</a:t>
            </a:r>
          </a:p>
        </p:txBody>
      </p:sp>
      <p:sp>
        <p:nvSpPr>
          <p:cNvPr id="4" name="Slide Number Placeholder 3"/>
          <p:cNvSpPr>
            <a:spLocks noGrp="1"/>
          </p:cNvSpPr>
          <p:nvPr>
            <p:ph type="sldNum" sz="quarter" idx="5"/>
          </p:nvPr>
        </p:nvSpPr>
        <p:spPr/>
        <p:txBody>
          <a:bodyPr/>
          <a:lstStyle/>
          <a:p>
            <a:fld id="{8A9C790D-05AB-4D35-98FE-419F1D0FE63B}" type="slidenum">
              <a:rPr lang="en-US" altLang="en-US" smtClean="0"/>
              <a:pPr/>
              <a:t>28</a:t>
            </a:fld>
            <a:endParaRPr lang="en-US" altLang="en-US"/>
          </a:p>
        </p:txBody>
      </p:sp>
    </p:spTree>
    <p:extLst>
      <p:ext uri="{BB962C8B-B14F-4D97-AF65-F5344CB8AC3E}">
        <p14:creationId xmlns:p14="http://schemas.microsoft.com/office/powerpoint/2010/main" val="2274667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https://www.anylogic.com/</a:t>
            </a:r>
          </a:p>
        </p:txBody>
      </p:sp>
      <p:sp>
        <p:nvSpPr>
          <p:cNvPr id="4" name="Slide Number Placeholder 3"/>
          <p:cNvSpPr>
            <a:spLocks noGrp="1"/>
          </p:cNvSpPr>
          <p:nvPr>
            <p:ph type="sldNum" sz="quarter" idx="5"/>
          </p:nvPr>
        </p:nvSpPr>
        <p:spPr/>
        <p:txBody>
          <a:bodyPr/>
          <a:lstStyle/>
          <a:p>
            <a:fld id="{8A9C790D-05AB-4D35-98FE-419F1D0FE63B}" type="slidenum">
              <a:rPr lang="en-US" altLang="en-US" smtClean="0"/>
              <a:pPr/>
              <a:t>29</a:t>
            </a:fld>
            <a:endParaRPr lang="en-US" altLang="en-US"/>
          </a:p>
        </p:txBody>
      </p:sp>
    </p:spTree>
    <p:extLst>
      <p:ext uri="{BB962C8B-B14F-4D97-AF65-F5344CB8AC3E}">
        <p14:creationId xmlns:p14="http://schemas.microsoft.com/office/powerpoint/2010/main" val="1449228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C790D-05AB-4D35-98FE-419F1D0FE63B}" type="slidenum">
              <a:rPr lang="en-US" altLang="en-US" smtClean="0"/>
              <a:pPr/>
              <a:t>30</a:t>
            </a:fld>
            <a:endParaRPr lang="en-US" altLang="en-US"/>
          </a:p>
        </p:txBody>
      </p:sp>
    </p:spTree>
    <p:extLst>
      <p:ext uri="{BB962C8B-B14F-4D97-AF65-F5344CB8AC3E}">
        <p14:creationId xmlns:p14="http://schemas.microsoft.com/office/powerpoint/2010/main" val="2680703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DCD5ECA-84B0-4075-9D54-CA7B59F7690F}"/>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3F9405B8-1E7B-4466-A9B3-3DF0546BB6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 an agent-based model, individual agents have local rules and a much more mobility than cellular automata. Agents in an ABM can ‘see’ their local environment and respond accordingly. With many agents, their individual behaviors can scale up to create emergent patterns. In this agent-based model, the agents are kids in different neighborhoods. They interact with each other and their neighbors in how they buy and talk about candy sold by three companies.  Agent-based models and cellular automata are ways to simulate the dynamics of the world that are not readily done with Newtonian equations. </a:t>
            </a:r>
          </a:p>
          <a:p>
            <a:endParaRPr lang="en-US" altLang="en-US" dirty="0">
              <a:latin typeface="Arial" panose="020B0604020202020204" pitchFamily="34" charset="0"/>
            </a:endParaRPr>
          </a:p>
        </p:txBody>
      </p:sp>
      <p:sp>
        <p:nvSpPr>
          <p:cNvPr id="40964" name="Slide Number Placeholder 3">
            <a:extLst>
              <a:ext uri="{FF2B5EF4-FFF2-40B4-BE49-F238E27FC236}">
                <a16:creationId xmlns:a16="http://schemas.microsoft.com/office/drawing/2014/main" id="{6024A002-F504-4A48-AE82-0D6BEDA0D3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24C2B12-A106-45CD-A507-7EB0B415BB14}" type="slidenum">
              <a:rPr lang="en-US" altLang="en-US"/>
              <a:pPr/>
              <a:t>31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76A363EF-22E4-4DB6-8651-8C9755BE79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881FD4-0271-43CB-8572-8879870D3025}" type="slidenum">
              <a:rPr lang="en-US" altLang="en-US" sz="1300"/>
              <a:pPr>
                <a:spcBef>
                  <a:spcPct val="0"/>
                </a:spcBef>
              </a:pPr>
              <a:t>2</a:t>
            </a:fld>
            <a:endParaRPr lang="en-US" altLang="en-US" sz="1300"/>
          </a:p>
        </p:txBody>
      </p:sp>
      <p:sp>
        <p:nvSpPr>
          <p:cNvPr id="7171" name="Rectangle 2">
            <a:extLst>
              <a:ext uri="{FF2B5EF4-FFF2-40B4-BE49-F238E27FC236}">
                <a16:creationId xmlns:a16="http://schemas.microsoft.com/office/drawing/2014/main" id="{BA321C7A-F3F4-4635-951D-1C5221F6EB13}"/>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87D395E-A164-44E8-AFE3-487F639B21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Calibri Light" panose="020F0302020204030204" pitchFamily="34" charset="0"/>
                <a:cs typeface="Calibri Light" panose="020F0302020204030204" pitchFamily="34" charset="0"/>
              </a:rPr>
              <a:t>Newtonian physics can explain a lot about the world, but it works best when things are not too complicated, when there aren’t too many interacting entities. Simple Newtonian equations (like the ones from physics class), when used to track an increasing large number of objects, quickly become cumbersome. </a:t>
            </a:r>
            <a:br>
              <a:rPr lang="en-US" altLang="en-US">
                <a:latin typeface="Calibri Light" panose="020F0302020204030204" pitchFamily="34" charset="0"/>
                <a:cs typeface="Calibri Light" panose="020F0302020204030204" pitchFamily="34" charset="0"/>
              </a:rPr>
            </a:br>
            <a:br>
              <a:rPr lang="en-US" altLang="en-US">
                <a:latin typeface="Calibri Light" panose="020F0302020204030204" pitchFamily="34" charset="0"/>
                <a:cs typeface="Calibri Light" panose="020F0302020204030204" pitchFamily="34" charset="0"/>
              </a:rPr>
            </a:br>
            <a:r>
              <a:rPr lang="en-US" altLang="en-US">
                <a:latin typeface="Calibri Light" panose="020F0302020204030204" pitchFamily="34" charset="0"/>
                <a:cs typeface="Calibri Light" panose="020F0302020204030204" pitchFamily="34" charset="0"/>
              </a:rPr>
              <a:t>Can people be treated like billiard balls?</a:t>
            </a:r>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4D93BFB-5859-4B56-A7CA-A6D2AB15BCBF}"/>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B363028E-4409-4B58-A410-C62EAA51AE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These fitness landscapes shown illustrate how ecosystems change.  These particular sketches are also known as ball and cup diagrams.</a:t>
            </a:r>
          </a:p>
        </p:txBody>
      </p:sp>
      <p:sp>
        <p:nvSpPr>
          <p:cNvPr id="43012" name="Slide Number Placeholder 3">
            <a:extLst>
              <a:ext uri="{FF2B5EF4-FFF2-40B4-BE49-F238E27FC236}">
                <a16:creationId xmlns:a16="http://schemas.microsoft.com/office/drawing/2014/main" id="{9C271D16-9CD3-43CC-ADE0-7A216B679C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FD24686-BBE4-436D-BCA5-3A83AAF02103}" type="slidenum">
              <a:rPr lang="en-US" altLang="en-US"/>
              <a:pPr/>
              <a:t>32</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https://www.nytimes.com/2018/11/24/climate/coal-global-warming.html</a:t>
            </a:r>
            <a:br>
              <a:rPr lang="en-US" dirty="0"/>
            </a:br>
            <a:br>
              <a:rPr lang="en-US" dirty="0"/>
            </a:br>
            <a:r>
              <a:rPr lang="en-US" dirty="0"/>
              <a:t>The world needs to quit coal. Why is it so hard? “The main reason why coal sticks around is, we built it already,” Path dependency makes it difficult to escape the infrastructure of fossil fuel use. Policies have to be designed to steer the fossil fuel energy infrastructural system, with all its feedbacks, through policies that take this path dependency into account. To just stop using fossil fuels by banning coal would not be likely to work. </a:t>
            </a:r>
          </a:p>
        </p:txBody>
      </p:sp>
      <p:sp>
        <p:nvSpPr>
          <p:cNvPr id="4" name="Slide Number Placeholder 3"/>
          <p:cNvSpPr>
            <a:spLocks noGrp="1"/>
          </p:cNvSpPr>
          <p:nvPr>
            <p:ph type="sldNum" sz="quarter" idx="5"/>
          </p:nvPr>
        </p:nvSpPr>
        <p:spPr/>
        <p:txBody>
          <a:bodyPr/>
          <a:lstStyle/>
          <a:p>
            <a:fld id="{8A9C790D-05AB-4D35-98FE-419F1D0FE63B}" type="slidenum">
              <a:rPr lang="en-US" altLang="en-US" smtClean="0"/>
              <a:pPr/>
              <a:t>34</a:t>
            </a:fld>
            <a:endParaRPr lang="en-US" altLang="en-US"/>
          </a:p>
        </p:txBody>
      </p:sp>
    </p:spTree>
    <p:extLst>
      <p:ext uri="{BB962C8B-B14F-4D97-AF65-F5344CB8AC3E}">
        <p14:creationId xmlns:p14="http://schemas.microsoft.com/office/powerpoint/2010/main" val="2648856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C8D69C19-9DEA-46DD-A53D-9C2A10CBB2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E86300-5658-40D6-977D-EF019EA87FFC}" type="slidenum">
              <a:rPr lang="en-US" altLang="en-US" sz="1300"/>
              <a:pPr>
                <a:spcBef>
                  <a:spcPct val="0"/>
                </a:spcBef>
              </a:pPr>
              <a:t>3</a:t>
            </a:fld>
            <a:endParaRPr lang="en-US" altLang="en-US" sz="1300"/>
          </a:p>
        </p:txBody>
      </p:sp>
      <p:sp>
        <p:nvSpPr>
          <p:cNvPr id="9219" name="Rectangle 2">
            <a:extLst>
              <a:ext uri="{FF2B5EF4-FFF2-40B4-BE49-F238E27FC236}">
                <a16:creationId xmlns:a16="http://schemas.microsoft.com/office/drawing/2014/main" id="{72929533-EDC4-4DD2-9502-4762D52565AA}"/>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7C170317-A16A-4367-ACF6-01CF27BAE4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Calibri Light" panose="020F0302020204030204" pitchFamily="34" charset="0"/>
                <a:cs typeface="Calibri Light" panose="020F0302020204030204" pitchFamily="34" charset="0"/>
              </a:rPr>
              <a:t>However, Newtonian concepts are not fully capable of explaining ecological change and how human systems work.  We are limited in the way we can incorporate the details in the world around us, its fine grain and large extent pose fundamental challenges. How can we take account of this detail, but not be overwhelmed by it and still be able to understand and anticipate environmental change.</a:t>
            </a:r>
          </a:p>
          <a:p>
            <a:pPr eaLnBrk="1" hangingPunct="1"/>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72687C6D-BF98-459A-B5B6-64F04BCFE3E7}"/>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75B779D7-6B7A-4662-AFE4-72DD96B0EC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Light" panose="020F0302020204030204" pitchFamily="34" charset="0"/>
                <a:cs typeface="Calibri Light" panose="020F0302020204030204" pitchFamily="34" charset="0"/>
              </a:rPr>
              <a:t>However, Newtonian concepts are not fully capable of explaining ecological change and how human systems work.  We are limited in the way we can incorporate the details in the world around us, its fine grain and large extent pose fundamental challenges. How can we take account of this detail, but not be overwhelmed by it and still be able to understand and anticipate environmental change.</a:t>
            </a:r>
          </a:p>
          <a:p>
            <a:endParaRPr lang="en-US"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089906ED-A1F2-4887-9980-6D19B70525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3B637FF-1FC8-4509-911D-0C268C912336}"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9C790D-05AB-4D35-98FE-419F1D0FE63B}" type="slidenum">
              <a:rPr lang="en-US" altLang="en-US" smtClean="0"/>
              <a:pPr/>
              <a:t>5</a:t>
            </a:fld>
            <a:endParaRPr lang="en-US" altLang="en-US"/>
          </a:p>
        </p:txBody>
      </p:sp>
    </p:spTree>
    <p:extLst>
      <p:ext uri="{BB962C8B-B14F-4D97-AF65-F5344CB8AC3E}">
        <p14:creationId xmlns:p14="http://schemas.microsoft.com/office/powerpoint/2010/main" val="993218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72728E8-0AAD-4B04-8B5D-72D785735167}"/>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34F21D4A-1037-480E-8FC7-2A91C3BD1F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Smoke from wildfires in Australia blew out over the ocean and settled onto the surface. The ash contained nutrients that are consumed by marine phytoplankton. These organisms quickly expanded their numbers with the added nutrients (the mid ocean is often nutrient poor compared to coastal regions) causing a large phytoplankton bloom. These are photosynthetic marine organisms, and what is shown in the right-hand map is the chlorophyll content of the ocean. Chlorophyl concentration spiked following wildfire ash deposition. </a:t>
            </a:r>
          </a:p>
        </p:txBody>
      </p:sp>
      <p:sp>
        <p:nvSpPr>
          <p:cNvPr id="15364" name="Slide Number Placeholder 3">
            <a:extLst>
              <a:ext uri="{FF2B5EF4-FFF2-40B4-BE49-F238E27FC236}">
                <a16:creationId xmlns:a16="http://schemas.microsoft.com/office/drawing/2014/main" id="{6EEE4E17-DCEF-44DB-8C28-E19BE49F22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08EEDE24-28BA-4E21-A94C-FDDCB743A818}" type="slidenum">
              <a:rPr lang="en-US" altLang="en-US"/>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9A1B972-3330-41A8-99D4-A8C85BE0DB47}"/>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B81FC7DA-97DF-486D-A3F6-4D3E22A76A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a:p>
            <a:endParaRPr lang="en-US" altLang="en-US">
              <a:latin typeface="Arial" panose="020B0604020202020204" pitchFamily="34" charset="0"/>
            </a:endParaRPr>
          </a:p>
        </p:txBody>
      </p:sp>
      <p:sp>
        <p:nvSpPr>
          <p:cNvPr id="18436" name="Slide Number Placeholder 3">
            <a:extLst>
              <a:ext uri="{FF2B5EF4-FFF2-40B4-BE49-F238E27FC236}">
                <a16:creationId xmlns:a16="http://schemas.microsoft.com/office/drawing/2014/main" id="{2D5DECE4-3FEA-4A06-8022-EA1897A572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FEC65B-28E5-40CB-BFB1-8AA336987390}" type="slidenum">
              <a:rPr lang="en-US" altLang="en-US" sz="1300"/>
              <a:pPr>
                <a:spcBef>
                  <a:spcPct val="0"/>
                </a:spcBef>
              </a:pPr>
              <a:t>9</a:t>
            </a:fld>
            <a:endParaRPr lang="en-US" alt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4A65244-8CC2-4CC3-B14E-BE34499722E1}"/>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42DB8AB6-271A-4386-BB62-B2A0DA5982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484" name="Slide Number Placeholder 3">
            <a:extLst>
              <a:ext uri="{FF2B5EF4-FFF2-40B4-BE49-F238E27FC236}">
                <a16:creationId xmlns:a16="http://schemas.microsoft.com/office/drawing/2014/main" id="{1EE40F97-7C22-4D96-8527-F604A71CFC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5379048-373D-4880-818C-8E7D6CC80EDB}" type="slidenum">
              <a:rPr lang="en-US" altLang="en-US"/>
              <a:pPr/>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51292D4B-650B-4A69-822F-6D4F06714E5F}"/>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9145FE82-3472-4B2C-B578-A2E7B5058C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532" name="Slide Number Placeholder 3">
            <a:extLst>
              <a:ext uri="{FF2B5EF4-FFF2-40B4-BE49-F238E27FC236}">
                <a16:creationId xmlns:a16="http://schemas.microsoft.com/office/drawing/2014/main" id="{AC794EF3-1A75-4789-8640-32972871AE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AA147B-DE47-4F45-BBC8-C201717F9C29}" type="slidenum">
              <a:rPr lang="en-US" altLang="en-US" sz="1300"/>
              <a:pPr>
                <a:spcBef>
                  <a:spcPct val="0"/>
                </a:spcBef>
              </a:pPr>
              <a:t>11</a:t>
            </a:fld>
            <a:endParaRPr lang="en-US" alt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96B7084-7355-4D3C-AEFD-3C159F9B89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8309040-EB72-4C68-B14E-0718FED9A8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83FA10B-5757-4493-9221-9840F907C113}"/>
              </a:ext>
            </a:extLst>
          </p:cNvPr>
          <p:cNvSpPr>
            <a:spLocks noGrp="1" noChangeArrowheads="1"/>
          </p:cNvSpPr>
          <p:nvPr>
            <p:ph type="sldNum" sz="quarter" idx="12"/>
          </p:nvPr>
        </p:nvSpPr>
        <p:spPr>
          <a:ln/>
        </p:spPr>
        <p:txBody>
          <a:bodyPr/>
          <a:lstStyle>
            <a:lvl1pPr>
              <a:defRPr/>
            </a:lvl1pPr>
          </a:lstStyle>
          <a:p>
            <a:fld id="{460A11BF-20B4-4529-9869-923A97E0D691}" type="slidenum">
              <a:rPr lang="en-US" altLang="en-US"/>
              <a:pPr/>
              <a:t>‹#›</a:t>
            </a:fld>
            <a:endParaRPr lang="en-US" altLang="en-US"/>
          </a:p>
        </p:txBody>
      </p:sp>
    </p:spTree>
    <p:extLst>
      <p:ext uri="{BB962C8B-B14F-4D97-AF65-F5344CB8AC3E}">
        <p14:creationId xmlns:p14="http://schemas.microsoft.com/office/powerpoint/2010/main" val="248740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DE40A56-6163-4C84-9A19-6F95E30FCE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DD8422B-21CA-4FEA-81BA-E986D56A9F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53BBC0-9C8F-4059-8664-99A77212CCF6}"/>
              </a:ext>
            </a:extLst>
          </p:cNvPr>
          <p:cNvSpPr>
            <a:spLocks noGrp="1" noChangeArrowheads="1"/>
          </p:cNvSpPr>
          <p:nvPr>
            <p:ph type="sldNum" sz="quarter" idx="12"/>
          </p:nvPr>
        </p:nvSpPr>
        <p:spPr>
          <a:ln/>
        </p:spPr>
        <p:txBody>
          <a:bodyPr/>
          <a:lstStyle>
            <a:lvl1pPr>
              <a:defRPr/>
            </a:lvl1pPr>
          </a:lstStyle>
          <a:p>
            <a:fld id="{23B74BEF-597E-44D5-A2F7-B61163079C03}" type="slidenum">
              <a:rPr lang="en-US" altLang="en-US"/>
              <a:pPr/>
              <a:t>‹#›</a:t>
            </a:fld>
            <a:endParaRPr lang="en-US" altLang="en-US"/>
          </a:p>
        </p:txBody>
      </p:sp>
    </p:spTree>
    <p:extLst>
      <p:ext uri="{BB962C8B-B14F-4D97-AF65-F5344CB8AC3E}">
        <p14:creationId xmlns:p14="http://schemas.microsoft.com/office/powerpoint/2010/main" val="3427594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C77595-0EC5-4F41-9D4F-5A034425D6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EE3D71-6375-4457-841E-B16929BB5E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CBC390B-8C11-425C-A3E6-C913C73F1374}"/>
              </a:ext>
            </a:extLst>
          </p:cNvPr>
          <p:cNvSpPr>
            <a:spLocks noGrp="1" noChangeArrowheads="1"/>
          </p:cNvSpPr>
          <p:nvPr>
            <p:ph type="sldNum" sz="quarter" idx="12"/>
          </p:nvPr>
        </p:nvSpPr>
        <p:spPr>
          <a:ln/>
        </p:spPr>
        <p:txBody>
          <a:bodyPr/>
          <a:lstStyle>
            <a:lvl1pPr>
              <a:defRPr/>
            </a:lvl1pPr>
          </a:lstStyle>
          <a:p>
            <a:fld id="{683F4CCA-7DEE-492A-AC67-EBC5044B038A}" type="slidenum">
              <a:rPr lang="en-US" altLang="en-US"/>
              <a:pPr/>
              <a:t>‹#›</a:t>
            </a:fld>
            <a:endParaRPr lang="en-US" altLang="en-US"/>
          </a:p>
        </p:txBody>
      </p:sp>
    </p:spTree>
    <p:extLst>
      <p:ext uri="{BB962C8B-B14F-4D97-AF65-F5344CB8AC3E}">
        <p14:creationId xmlns:p14="http://schemas.microsoft.com/office/powerpoint/2010/main" val="2736848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682EBE5-CB2B-4E6F-B39E-55488DF8702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F97B0CF-193A-4851-B4AA-44939715A0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57AA4A8-4B77-4C49-B896-E0C7BFEB6B85}"/>
              </a:ext>
            </a:extLst>
          </p:cNvPr>
          <p:cNvSpPr>
            <a:spLocks noGrp="1" noChangeArrowheads="1"/>
          </p:cNvSpPr>
          <p:nvPr>
            <p:ph type="sldNum" sz="quarter" idx="12"/>
          </p:nvPr>
        </p:nvSpPr>
        <p:spPr>
          <a:ln/>
        </p:spPr>
        <p:txBody>
          <a:bodyPr/>
          <a:lstStyle>
            <a:lvl1pPr>
              <a:defRPr/>
            </a:lvl1pPr>
          </a:lstStyle>
          <a:p>
            <a:fld id="{9967E3FD-EDC1-4451-A2FA-CD53D53EAA5D}" type="slidenum">
              <a:rPr lang="en-US" altLang="en-US"/>
              <a:pPr/>
              <a:t>‹#›</a:t>
            </a:fld>
            <a:endParaRPr lang="en-US" altLang="en-US"/>
          </a:p>
        </p:txBody>
      </p:sp>
    </p:spTree>
    <p:extLst>
      <p:ext uri="{BB962C8B-B14F-4D97-AF65-F5344CB8AC3E}">
        <p14:creationId xmlns:p14="http://schemas.microsoft.com/office/powerpoint/2010/main" val="1942378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ptos Light"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ptos Light" panose="020B0004020202020204" pitchFamily="34" charset="0"/>
              </a:defRPr>
            </a:lvl1pPr>
            <a:lvl2pPr>
              <a:defRPr>
                <a:latin typeface="Aptos Light" panose="020B0004020202020204" pitchFamily="34" charset="0"/>
              </a:defRPr>
            </a:lvl2pPr>
            <a:lvl3pPr>
              <a:defRPr>
                <a:latin typeface="Aptos Light" panose="020B0004020202020204" pitchFamily="34" charset="0"/>
              </a:defRPr>
            </a:lvl3pPr>
            <a:lvl4pPr>
              <a:defRPr>
                <a:latin typeface="Aptos Light" panose="020B0004020202020204" pitchFamily="34" charset="0"/>
              </a:defRPr>
            </a:lvl4pPr>
            <a:lvl5pPr>
              <a:defRPr>
                <a:latin typeface="Aptos Light"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C2052DF-2A02-4F9A-B45B-36FBA481E7FF}" type="datetime1">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8283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27F60DD-E524-476C-A8FC-4FA648840A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F72DD5-6475-4190-B528-84652F3EBE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98B1EF-3F65-49A9-9F5C-BABD94F13C86}"/>
              </a:ext>
            </a:extLst>
          </p:cNvPr>
          <p:cNvSpPr>
            <a:spLocks noGrp="1" noChangeArrowheads="1"/>
          </p:cNvSpPr>
          <p:nvPr>
            <p:ph type="sldNum" sz="quarter" idx="12"/>
          </p:nvPr>
        </p:nvSpPr>
        <p:spPr>
          <a:ln/>
        </p:spPr>
        <p:txBody>
          <a:bodyPr/>
          <a:lstStyle>
            <a:lvl1pPr>
              <a:defRPr/>
            </a:lvl1pPr>
          </a:lstStyle>
          <a:p>
            <a:fld id="{45720AEA-CE05-4C0D-8FF3-6C9B62B0F64D}" type="slidenum">
              <a:rPr lang="en-US" altLang="en-US"/>
              <a:pPr/>
              <a:t>‹#›</a:t>
            </a:fld>
            <a:endParaRPr lang="en-US" altLang="en-US"/>
          </a:p>
        </p:txBody>
      </p:sp>
    </p:spTree>
    <p:extLst>
      <p:ext uri="{BB962C8B-B14F-4D97-AF65-F5344CB8AC3E}">
        <p14:creationId xmlns:p14="http://schemas.microsoft.com/office/powerpoint/2010/main" val="2192419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D3DFE22-4BB2-42EB-A02B-F57D8A3364B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D483A2-B374-4717-9223-43CC72CF71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A7933FB-0BCF-4D6F-A4F2-09C42D6D55DC}"/>
              </a:ext>
            </a:extLst>
          </p:cNvPr>
          <p:cNvSpPr>
            <a:spLocks noGrp="1" noChangeArrowheads="1"/>
          </p:cNvSpPr>
          <p:nvPr>
            <p:ph type="sldNum" sz="quarter" idx="12"/>
          </p:nvPr>
        </p:nvSpPr>
        <p:spPr>
          <a:ln/>
        </p:spPr>
        <p:txBody>
          <a:bodyPr/>
          <a:lstStyle>
            <a:lvl1pPr>
              <a:defRPr/>
            </a:lvl1pPr>
          </a:lstStyle>
          <a:p>
            <a:fld id="{6C12F64D-5164-4CD0-8E42-46147140D4D1}" type="slidenum">
              <a:rPr lang="en-US" altLang="en-US"/>
              <a:pPr/>
              <a:t>‹#›</a:t>
            </a:fld>
            <a:endParaRPr lang="en-US" altLang="en-US"/>
          </a:p>
        </p:txBody>
      </p:sp>
    </p:spTree>
    <p:extLst>
      <p:ext uri="{BB962C8B-B14F-4D97-AF65-F5344CB8AC3E}">
        <p14:creationId xmlns:p14="http://schemas.microsoft.com/office/powerpoint/2010/main" val="2233650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2AB0E9D-811C-4652-94BC-14DF0D02F37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424B6D0-111B-4C2F-8F06-C6EF450421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8BD3A32-4884-4087-8946-E6C7FA44B81F}"/>
              </a:ext>
            </a:extLst>
          </p:cNvPr>
          <p:cNvSpPr>
            <a:spLocks noGrp="1" noChangeArrowheads="1"/>
          </p:cNvSpPr>
          <p:nvPr>
            <p:ph type="sldNum" sz="quarter" idx="12"/>
          </p:nvPr>
        </p:nvSpPr>
        <p:spPr>
          <a:ln/>
        </p:spPr>
        <p:txBody>
          <a:bodyPr/>
          <a:lstStyle>
            <a:lvl1pPr>
              <a:defRPr/>
            </a:lvl1pPr>
          </a:lstStyle>
          <a:p>
            <a:fld id="{651EE0FF-607C-41D4-A56B-5D839B445BAD}" type="slidenum">
              <a:rPr lang="en-US" altLang="en-US"/>
              <a:pPr/>
              <a:t>‹#›</a:t>
            </a:fld>
            <a:endParaRPr lang="en-US" altLang="en-US"/>
          </a:p>
        </p:txBody>
      </p:sp>
    </p:spTree>
    <p:extLst>
      <p:ext uri="{BB962C8B-B14F-4D97-AF65-F5344CB8AC3E}">
        <p14:creationId xmlns:p14="http://schemas.microsoft.com/office/powerpoint/2010/main" val="407750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A0947CC-98C9-4618-BF5A-5E627F11FFF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DB92287-09C9-489F-BF4D-1F5E4EC99D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356A58E-633B-42EC-BB9A-A0B7D95997D4}"/>
              </a:ext>
            </a:extLst>
          </p:cNvPr>
          <p:cNvSpPr>
            <a:spLocks noGrp="1" noChangeArrowheads="1"/>
          </p:cNvSpPr>
          <p:nvPr>
            <p:ph type="sldNum" sz="quarter" idx="12"/>
          </p:nvPr>
        </p:nvSpPr>
        <p:spPr>
          <a:ln/>
        </p:spPr>
        <p:txBody>
          <a:bodyPr/>
          <a:lstStyle>
            <a:lvl1pPr>
              <a:defRPr/>
            </a:lvl1pPr>
          </a:lstStyle>
          <a:p>
            <a:fld id="{82229780-80D4-48BC-91DE-E966CECF7C75}" type="slidenum">
              <a:rPr lang="en-US" altLang="en-US"/>
              <a:pPr/>
              <a:t>‹#›</a:t>
            </a:fld>
            <a:endParaRPr lang="en-US" altLang="en-US"/>
          </a:p>
        </p:txBody>
      </p:sp>
    </p:spTree>
    <p:extLst>
      <p:ext uri="{BB962C8B-B14F-4D97-AF65-F5344CB8AC3E}">
        <p14:creationId xmlns:p14="http://schemas.microsoft.com/office/powerpoint/2010/main" val="268855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D1D659E-1960-4560-9274-CCFC4B9ED9C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4CFD0A5-E007-4A32-9FE7-AFC1F29C67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77842FB-FCD8-4F10-B0C2-313B682991F3}"/>
              </a:ext>
            </a:extLst>
          </p:cNvPr>
          <p:cNvSpPr>
            <a:spLocks noGrp="1" noChangeArrowheads="1"/>
          </p:cNvSpPr>
          <p:nvPr>
            <p:ph type="sldNum" sz="quarter" idx="12"/>
          </p:nvPr>
        </p:nvSpPr>
        <p:spPr>
          <a:ln/>
        </p:spPr>
        <p:txBody>
          <a:bodyPr/>
          <a:lstStyle>
            <a:lvl1pPr>
              <a:defRPr/>
            </a:lvl1pPr>
          </a:lstStyle>
          <a:p>
            <a:fld id="{B7CA0D2C-0C4A-490C-8274-B0C315F0E204}" type="slidenum">
              <a:rPr lang="en-US" altLang="en-US"/>
              <a:pPr/>
              <a:t>‹#›</a:t>
            </a:fld>
            <a:endParaRPr lang="en-US" altLang="en-US"/>
          </a:p>
        </p:txBody>
      </p:sp>
    </p:spTree>
    <p:extLst>
      <p:ext uri="{BB962C8B-B14F-4D97-AF65-F5344CB8AC3E}">
        <p14:creationId xmlns:p14="http://schemas.microsoft.com/office/powerpoint/2010/main" val="4274301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0691C6C-6BE5-4C6F-BEB9-E63BD8C7F54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70BE374-7007-426F-8DF5-F7242B2552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A78E025-DFEB-4559-B2DD-9EACA92DB997}"/>
              </a:ext>
            </a:extLst>
          </p:cNvPr>
          <p:cNvSpPr>
            <a:spLocks noGrp="1" noChangeArrowheads="1"/>
          </p:cNvSpPr>
          <p:nvPr>
            <p:ph type="sldNum" sz="quarter" idx="12"/>
          </p:nvPr>
        </p:nvSpPr>
        <p:spPr>
          <a:ln/>
        </p:spPr>
        <p:txBody>
          <a:bodyPr/>
          <a:lstStyle>
            <a:lvl1pPr>
              <a:defRPr/>
            </a:lvl1pPr>
          </a:lstStyle>
          <a:p>
            <a:fld id="{67A7E7E5-61C6-4D5F-86EE-6A43DEAE7302}" type="slidenum">
              <a:rPr lang="en-US" altLang="en-US"/>
              <a:pPr/>
              <a:t>‹#›</a:t>
            </a:fld>
            <a:endParaRPr lang="en-US" altLang="en-US"/>
          </a:p>
        </p:txBody>
      </p:sp>
    </p:spTree>
    <p:extLst>
      <p:ext uri="{BB962C8B-B14F-4D97-AF65-F5344CB8AC3E}">
        <p14:creationId xmlns:p14="http://schemas.microsoft.com/office/powerpoint/2010/main" val="318762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8D124CE-86A1-47B9-A39B-2C8183B98A4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D04586A-CF8F-4CAE-B2C3-8EFDC167BC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C9A85E7-3D67-4973-9038-D8AAA3BCEE1E}"/>
              </a:ext>
            </a:extLst>
          </p:cNvPr>
          <p:cNvSpPr>
            <a:spLocks noGrp="1" noChangeArrowheads="1"/>
          </p:cNvSpPr>
          <p:nvPr>
            <p:ph type="sldNum" sz="quarter" idx="12"/>
          </p:nvPr>
        </p:nvSpPr>
        <p:spPr>
          <a:ln/>
        </p:spPr>
        <p:txBody>
          <a:bodyPr/>
          <a:lstStyle>
            <a:lvl1pPr>
              <a:defRPr/>
            </a:lvl1pPr>
          </a:lstStyle>
          <a:p>
            <a:fld id="{990C4D48-2976-4165-8EF7-FE27499C85E8}" type="slidenum">
              <a:rPr lang="en-US" altLang="en-US"/>
              <a:pPr/>
              <a:t>‹#›</a:t>
            </a:fld>
            <a:endParaRPr lang="en-US" altLang="en-US"/>
          </a:p>
        </p:txBody>
      </p:sp>
    </p:spTree>
    <p:extLst>
      <p:ext uri="{BB962C8B-B14F-4D97-AF65-F5344CB8AC3E}">
        <p14:creationId xmlns:p14="http://schemas.microsoft.com/office/powerpoint/2010/main" val="886253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8B4B62E-D0C7-4B48-9163-6CAA52FDFDC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15234CA-736A-43C0-9375-F7D6AFD9B8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5859FCC-AC76-4C4A-BEF0-54807B37DB4B}"/>
              </a:ext>
            </a:extLst>
          </p:cNvPr>
          <p:cNvSpPr>
            <a:spLocks noGrp="1" noChangeArrowheads="1"/>
          </p:cNvSpPr>
          <p:nvPr>
            <p:ph type="sldNum" sz="quarter" idx="12"/>
          </p:nvPr>
        </p:nvSpPr>
        <p:spPr>
          <a:ln/>
        </p:spPr>
        <p:txBody>
          <a:bodyPr/>
          <a:lstStyle>
            <a:lvl1pPr>
              <a:defRPr/>
            </a:lvl1pPr>
          </a:lstStyle>
          <a:p>
            <a:fld id="{BE14D47D-FD03-42C5-8A94-3AAC992CCEDA}" type="slidenum">
              <a:rPr lang="en-US" altLang="en-US"/>
              <a:pPr/>
              <a:t>‹#›</a:t>
            </a:fld>
            <a:endParaRPr lang="en-US" altLang="en-US"/>
          </a:p>
        </p:txBody>
      </p:sp>
    </p:spTree>
    <p:extLst>
      <p:ext uri="{BB962C8B-B14F-4D97-AF65-F5344CB8AC3E}">
        <p14:creationId xmlns:p14="http://schemas.microsoft.com/office/powerpoint/2010/main" val="389657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5DF5FE3-D178-4A23-BDA2-42A74136C5D9}"/>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068B799-09C3-4529-BB4B-D91EDA741D74}"/>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775F1B2-935F-4FB4-91B4-B87885CDA88B}"/>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A65699E4-3EA7-4FC5-AAB1-45C5A0430331}"/>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E2B5CDA7-A96C-4959-A0D1-8F8B11514604}"/>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06445511-EF7D-454C-B496-A3E00BC217B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V4f_1_r80RY?feature=oembed" TargetMode="Externa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mVXuN28Ismk?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tdaLyK367Vc?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oDRfzOpcdB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laygameoflife.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CgOcEZinQ2I?feature=oembe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meltingasphalt.com/interactive/outbrea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dyfJYOZgiyA?feature=oembe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Lc9q6nnmrGY?feature=oembe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iC8KHkoZR8k?feature=oembed"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washingtonpost.com/graphics/2020/world/corona-simulato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hyperlink" Target="https://www.anylogic.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hyperlink" Target="https://cloud.anylogic.com/models?public=true&amp;selectedCategory=Social%20and%20Eco%20Dynamic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hyperlink" Target="https://cloud.anylogic.com/#/model/ca2a022d-cc15-4cd6-8138-f0ae93cdf005;mode=SETTING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www.nytimes.com/2018/11/24/climate/coal-global-warming.html"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_ZDEWVJan0s?feature=oembed"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GjwvsK-6640?feature=oembed"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newton">
            <a:extLst>
              <a:ext uri="{FF2B5EF4-FFF2-40B4-BE49-F238E27FC236}">
                <a16:creationId xmlns:a16="http://schemas.microsoft.com/office/drawing/2014/main" id="{D9FDADA5-1943-4FC1-8154-DEE6036BA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3175"/>
            <a:ext cx="5021263"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7" descr="mor6">
            <a:extLst>
              <a:ext uri="{FF2B5EF4-FFF2-40B4-BE49-F238E27FC236}">
                <a16:creationId xmlns:a16="http://schemas.microsoft.com/office/drawing/2014/main" id="{E00ED7E3-5D24-420D-99FF-C4C24574FB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818"/>
          <a:stretch>
            <a:fillRect/>
          </a:stretch>
        </p:blipFill>
        <p:spPr bwMode="auto">
          <a:xfrm>
            <a:off x="5802313" y="-3175"/>
            <a:ext cx="5600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C9AE2BA-8CE8-4150-B1AC-7F038CE68409}"/>
              </a:ext>
            </a:extLst>
          </p:cNvPr>
          <p:cNvSpPr>
            <a:spLocks noGrp="1" noChangeArrowheads="1"/>
          </p:cNvSpPr>
          <p:nvPr>
            <p:ph type="title"/>
          </p:nvPr>
        </p:nvSpPr>
        <p:spPr>
          <a:xfrm>
            <a:off x="720725" y="533400"/>
            <a:ext cx="10709275" cy="1143000"/>
          </a:xfrm>
        </p:spPr>
        <p:txBody>
          <a:bodyPr/>
          <a:lstStyle/>
          <a:p>
            <a:r>
              <a:rPr lang="en-US" altLang="en-US" dirty="0">
                <a:latin typeface="Calibri Light" panose="020F0302020204030204" pitchFamily="34" charset="0"/>
                <a:cs typeface="Calibri Light" panose="020F0302020204030204" pitchFamily="34" charset="0"/>
              </a:rPr>
              <a:t>Properties of complex adaptive systems</a:t>
            </a:r>
          </a:p>
        </p:txBody>
      </p:sp>
      <p:sp>
        <p:nvSpPr>
          <p:cNvPr id="19459" name="Content Placeholder 2">
            <a:extLst>
              <a:ext uri="{FF2B5EF4-FFF2-40B4-BE49-F238E27FC236}">
                <a16:creationId xmlns:a16="http://schemas.microsoft.com/office/drawing/2014/main" id="{24F015BD-185D-476D-AD00-1B2738398B7D}"/>
              </a:ext>
            </a:extLst>
          </p:cNvPr>
          <p:cNvSpPr>
            <a:spLocks noGrp="1" noChangeArrowheads="1"/>
          </p:cNvSpPr>
          <p:nvPr>
            <p:ph idx="1"/>
          </p:nvPr>
        </p:nvSpPr>
        <p:spPr>
          <a:xfrm>
            <a:off x="685800" y="1981200"/>
            <a:ext cx="11006138" cy="4525963"/>
          </a:xfrm>
        </p:spPr>
        <p:txBody>
          <a:bodyPr/>
          <a:lstStyle/>
          <a:p>
            <a:pPr marL="514350" indent="-514350">
              <a:buFontTx/>
              <a:buAutoNum type="arabicPeriod"/>
            </a:pPr>
            <a:r>
              <a:rPr lang="en-US" altLang="en-US" dirty="0">
                <a:latin typeface="Calibri Light" panose="020F0302020204030204" pitchFamily="34" charset="0"/>
                <a:cs typeface="Calibri Light" panose="020F0302020204030204" pitchFamily="34" charset="0"/>
              </a:rPr>
              <a:t>Path dependence</a:t>
            </a:r>
          </a:p>
          <a:p>
            <a:pPr marL="514350" indent="-514350">
              <a:buFontTx/>
              <a:buAutoNum type="arabicPeriod"/>
            </a:pPr>
            <a:r>
              <a:rPr lang="en-US" altLang="en-US" dirty="0">
                <a:latin typeface="Calibri Light" panose="020F0302020204030204" pitchFamily="34" charset="0"/>
                <a:cs typeface="Calibri Light" panose="020F0302020204030204" pitchFamily="34" charset="0"/>
              </a:rPr>
              <a:t>Emergence</a:t>
            </a:r>
          </a:p>
          <a:p>
            <a:pPr marL="514350" indent="-514350">
              <a:buFontTx/>
              <a:buAutoNum type="arabicPeriod"/>
            </a:pPr>
            <a:r>
              <a:rPr lang="en-US" altLang="en-US" dirty="0">
                <a:latin typeface="Calibri Light" panose="020F0302020204030204" pitchFamily="34" charset="0"/>
                <a:cs typeface="Calibri Light" panose="020F0302020204030204" pitchFamily="34" charset="0"/>
              </a:rPr>
              <a:t>Self-organization</a:t>
            </a:r>
          </a:p>
          <a:p>
            <a:pPr marL="514350" indent="-514350">
              <a:buFontTx/>
              <a:buAutoNum type="arabicPeriod"/>
            </a:pPr>
            <a:r>
              <a:rPr lang="en-US" altLang="en-US" dirty="0">
                <a:latin typeface="Calibri Light" panose="020F0302020204030204" pitchFamily="34" charset="0"/>
                <a:cs typeface="Calibri Light" panose="020F0302020204030204" pitchFamily="34" charset="0"/>
              </a:rPr>
              <a:t>Cross-scalar structure</a:t>
            </a:r>
          </a:p>
          <a:p>
            <a:pPr marL="514350" indent="-514350">
              <a:buFontTx/>
              <a:buNone/>
            </a:pPr>
            <a:endParaRPr lang="en-US" altLang="en-US" dirty="0">
              <a:latin typeface="Calibri Light" panose="020F0302020204030204" pitchFamily="34" charset="0"/>
              <a:cs typeface="Calibri Light" panose="020F03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7357-53C8-4584-A3B2-29F84FF577B0}"/>
              </a:ext>
            </a:extLst>
          </p:cNvPr>
          <p:cNvSpPr>
            <a:spLocks noGrp="1"/>
          </p:cNvSpPr>
          <p:nvPr>
            <p:ph type="title"/>
          </p:nvPr>
        </p:nvSpPr>
        <p:spPr>
          <a:xfrm>
            <a:off x="3124200" y="212725"/>
            <a:ext cx="6705600" cy="1143000"/>
          </a:xfrm>
        </p:spPr>
        <p:txBody>
          <a:bodyPr/>
          <a:lstStyle/>
          <a:p>
            <a:pPr>
              <a:defRPr/>
            </a:pPr>
            <a:r>
              <a:rPr lang="en-US" kern="1200" dirty="0">
                <a:solidFill>
                  <a:schemeClr val="tx1"/>
                </a:solidFill>
                <a:latin typeface="Calibri Light" panose="020F0302020204030204" pitchFamily="34" charset="0"/>
                <a:cs typeface="Calibri Light" panose="020F0302020204030204" pitchFamily="34" charset="0"/>
              </a:rPr>
              <a:t>CASs have path dependency</a:t>
            </a:r>
            <a:endParaRPr lang="en-US" dirty="0">
              <a:latin typeface="Calibri Light" panose="020F0302020204030204" pitchFamily="34" charset="0"/>
              <a:cs typeface="Calibri Light" panose="020F0302020204030204" pitchFamily="34" charset="0"/>
            </a:endParaRPr>
          </a:p>
        </p:txBody>
      </p:sp>
      <p:sp>
        <p:nvSpPr>
          <p:cNvPr id="21507" name="Content Placeholder 2">
            <a:extLst>
              <a:ext uri="{FF2B5EF4-FFF2-40B4-BE49-F238E27FC236}">
                <a16:creationId xmlns:a16="http://schemas.microsoft.com/office/drawing/2014/main" id="{208690F1-83C8-4F57-B174-BCAD4B9D5C10}"/>
              </a:ext>
            </a:extLst>
          </p:cNvPr>
          <p:cNvSpPr>
            <a:spLocks noGrp="1" noChangeArrowheads="1"/>
          </p:cNvSpPr>
          <p:nvPr>
            <p:ph idx="1"/>
          </p:nvPr>
        </p:nvSpPr>
        <p:spPr>
          <a:xfrm>
            <a:off x="604838" y="1539875"/>
            <a:ext cx="6019800" cy="4525963"/>
          </a:xfrm>
        </p:spPr>
        <p:txBody>
          <a:bodyPr/>
          <a:lstStyle/>
          <a:p>
            <a:r>
              <a:rPr lang="en-US" altLang="en-US" sz="2800">
                <a:latin typeface="Calibri Light" panose="020F0302020204030204" pitchFamily="34" charset="0"/>
                <a:cs typeface="Calibri Light" panose="020F0302020204030204" pitchFamily="34" charset="0"/>
              </a:rPr>
              <a:t>Events that have unfolded in the past constrain the present and the future to varying degrees</a:t>
            </a:r>
          </a:p>
        </p:txBody>
      </p:sp>
      <p:sp>
        <p:nvSpPr>
          <p:cNvPr id="21508" name="TextBox 4">
            <a:extLst>
              <a:ext uri="{FF2B5EF4-FFF2-40B4-BE49-F238E27FC236}">
                <a16:creationId xmlns:a16="http://schemas.microsoft.com/office/drawing/2014/main" id="{32344294-849B-40B9-AA99-693330630F71}"/>
              </a:ext>
            </a:extLst>
          </p:cNvPr>
          <p:cNvSpPr txBox="1">
            <a:spLocks noChangeArrowheads="1"/>
          </p:cNvSpPr>
          <p:nvPr/>
        </p:nvSpPr>
        <p:spPr bwMode="auto">
          <a:xfrm>
            <a:off x="1219200" y="5334000"/>
            <a:ext cx="3001963"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Calibri Light" panose="020F0302020204030204" pitchFamily="34" charset="0"/>
                <a:cs typeface="Calibri Light" panose="020F0302020204030204" pitchFamily="34" charset="0"/>
              </a:rPr>
              <a:t>The QWERTY keyboard</a:t>
            </a:r>
          </a:p>
        </p:txBody>
      </p:sp>
      <p:pic>
        <p:nvPicPr>
          <p:cNvPr id="21509" name="Picture 2">
            <a:extLst>
              <a:ext uri="{FF2B5EF4-FFF2-40B4-BE49-F238E27FC236}">
                <a16:creationId xmlns:a16="http://schemas.microsoft.com/office/drawing/2014/main" id="{6666033C-0214-4B71-B537-69FB94B176F4}"/>
              </a:ext>
            </a:extLst>
          </p:cNvPr>
          <p:cNvPicPr>
            <a:picLocks noChangeAspect="1"/>
          </p:cNvPicPr>
          <p:nvPr/>
        </p:nvPicPr>
        <p:blipFill>
          <a:blip r:embed="rId3">
            <a:extLst>
              <a:ext uri="{28A0092B-C50C-407E-A947-70E740481C1C}">
                <a14:useLocalDpi xmlns:a14="http://schemas.microsoft.com/office/drawing/2010/main" val="0"/>
              </a:ext>
            </a:extLst>
          </a:blip>
          <a:srcRect b="19730"/>
          <a:stretch>
            <a:fillRect/>
          </a:stretch>
        </p:blipFill>
        <p:spPr bwMode="auto">
          <a:xfrm>
            <a:off x="6477000" y="1752600"/>
            <a:ext cx="5410200"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
            <a:extLst>
              <a:ext uri="{FF2B5EF4-FFF2-40B4-BE49-F238E27FC236}">
                <a16:creationId xmlns:a16="http://schemas.microsoft.com/office/drawing/2014/main" id="{BEF8E0DC-671B-4BFA-96C6-281C667D06EB}"/>
              </a:ext>
            </a:extLst>
          </p:cNvPr>
          <p:cNvPicPr>
            <a:picLocks noChangeAspect="1"/>
          </p:cNvPicPr>
          <p:nvPr/>
        </p:nvPicPr>
        <p:blipFill>
          <a:blip r:embed="rId4">
            <a:extLst>
              <a:ext uri="{28A0092B-C50C-407E-A947-70E740481C1C}">
                <a14:useLocalDpi xmlns:a14="http://schemas.microsoft.com/office/drawing/2010/main" val="0"/>
              </a:ext>
            </a:extLst>
          </a:blip>
          <a:srcRect l="-1620" r="-107"/>
          <a:stretch>
            <a:fillRect/>
          </a:stretch>
        </p:blipFill>
        <p:spPr bwMode="auto">
          <a:xfrm>
            <a:off x="1066800" y="3276600"/>
            <a:ext cx="52228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8" descr="Calendar&#10;&#10;Description automatically generated">
            <a:extLst>
              <a:ext uri="{FF2B5EF4-FFF2-40B4-BE49-F238E27FC236}">
                <a16:creationId xmlns:a16="http://schemas.microsoft.com/office/drawing/2014/main" id="{0176BB70-176A-495F-BD28-6EC6006AF2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28963" y="269875"/>
            <a:ext cx="6413500" cy="631825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4">
            <a:extLst>
              <a:ext uri="{FF2B5EF4-FFF2-40B4-BE49-F238E27FC236}">
                <a16:creationId xmlns:a16="http://schemas.microsoft.com/office/drawing/2014/main" id="{395BDAE4-38DC-46FC-9E0F-77B288D659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76200"/>
            <a:ext cx="9537700" cy="639762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9ACD466-AD08-4DEA-945B-C9D1ABE78BAA}"/>
              </a:ext>
            </a:extLst>
          </p:cNvPr>
          <p:cNvSpPr>
            <a:spLocks noGrp="1" noChangeArrowheads="1"/>
          </p:cNvSpPr>
          <p:nvPr>
            <p:ph type="title"/>
          </p:nvPr>
        </p:nvSpPr>
        <p:spPr>
          <a:xfrm>
            <a:off x="4419600" y="274638"/>
            <a:ext cx="7162800" cy="1143000"/>
          </a:xfrm>
        </p:spPr>
        <p:txBody>
          <a:bodyPr/>
          <a:lstStyle/>
          <a:p>
            <a:r>
              <a:rPr lang="en-US" altLang="en-US" dirty="0">
                <a:latin typeface="Calibri Light" panose="020F0302020204030204" pitchFamily="34" charset="0"/>
                <a:cs typeface="Calibri Light" panose="020F0302020204030204" pitchFamily="34" charset="0"/>
              </a:rPr>
              <a:t>CASs exhibit emergence</a:t>
            </a:r>
          </a:p>
        </p:txBody>
      </p:sp>
      <p:sp>
        <p:nvSpPr>
          <p:cNvPr id="25604" name="Content Placeholder 2">
            <a:extLst>
              <a:ext uri="{FF2B5EF4-FFF2-40B4-BE49-F238E27FC236}">
                <a16:creationId xmlns:a16="http://schemas.microsoft.com/office/drawing/2014/main" id="{A9A3E725-411A-4B38-9B54-42936F0541E1}"/>
              </a:ext>
            </a:extLst>
          </p:cNvPr>
          <p:cNvSpPr txBox="1">
            <a:spLocks/>
          </p:cNvSpPr>
          <p:nvPr/>
        </p:nvSpPr>
        <p:spPr bwMode="auto">
          <a:xfrm>
            <a:off x="304800" y="274638"/>
            <a:ext cx="3429000"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2400" dirty="0">
                <a:latin typeface="Calibri Light" panose="020F0302020204030204" pitchFamily="34" charset="0"/>
                <a:cs typeface="Calibri Light" panose="020F0302020204030204" pitchFamily="34" charset="0"/>
              </a:rPr>
              <a:t>Occurs when local agents interact to create patterns at a larger extent</a:t>
            </a:r>
          </a:p>
          <a:p>
            <a:r>
              <a:rPr lang="en-US" altLang="en-US" sz="2400" dirty="0">
                <a:latin typeface="Calibri Light" panose="020F0302020204030204" pitchFamily="34" charset="0"/>
                <a:cs typeface="Calibri Light" panose="020F0302020204030204" pitchFamily="34" charset="0"/>
              </a:rPr>
              <a:t>Local movements or behaviors create emergent patterns when summed across many interacting individuals</a:t>
            </a:r>
          </a:p>
          <a:p>
            <a:r>
              <a:rPr lang="en-US" altLang="en-US" sz="2400" dirty="0">
                <a:latin typeface="Calibri Light" panose="020F0302020204030204" pitchFamily="34" charset="0"/>
                <a:cs typeface="Calibri Light" panose="020F0302020204030204" pitchFamily="34" charset="0"/>
              </a:rPr>
              <a:t>Emergent patterns cannot be identified by isolation of a single agent, but appear only through their interaction</a:t>
            </a:r>
          </a:p>
          <a:p>
            <a:endParaRPr lang="en-US" altLang="en-US" sz="2400" dirty="0">
              <a:latin typeface="Calibri Light" panose="020F0302020204030204" pitchFamily="34" charset="0"/>
              <a:cs typeface="Calibri Light" panose="020F0302020204030204" pitchFamily="34" charset="0"/>
            </a:endParaRPr>
          </a:p>
        </p:txBody>
      </p:sp>
      <p:pic>
        <p:nvPicPr>
          <p:cNvPr id="3" name="Online Media 2" title="Flight of the Starlings: Watch This Eerie but Beautiful Phenomenon | Short Film Showcase">
            <a:hlinkClick r:id="" action="ppaction://media"/>
            <a:extLst>
              <a:ext uri="{FF2B5EF4-FFF2-40B4-BE49-F238E27FC236}">
                <a16:creationId xmlns:a16="http://schemas.microsoft.com/office/drawing/2014/main" id="{160869E0-BB59-3D55-F4AB-91BE476788DA}"/>
              </a:ext>
            </a:extLst>
          </p:cNvPr>
          <p:cNvPicPr>
            <a:picLocks noGrp="1" noRot="1" noChangeAspect="1"/>
          </p:cNvPicPr>
          <p:nvPr>
            <p:ph idx="1"/>
            <a:videoFile r:link="rId1"/>
          </p:nvPr>
        </p:nvPicPr>
        <p:blipFill>
          <a:blip r:embed="rId4"/>
          <a:stretch>
            <a:fillRect/>
          </a:stretch>
        </p:blipFill>
        <p:spPr>
          <a:xfrm>
            <a:off x="4038600" y="1524000"/>
            <a:ext cx="8016875" cy="45259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8F16A67-F3FB-4643-9133-3B8F093CA80B}"/>
              </a:ext>
            </a:extLst>
          </p:cNvPr>
          <p:cNvSpPr>
            <a:spLocks noGrp="1" noChangeArrowheads="1"/>
          </p:cNvSpPr>
          <p:nvPr>
            <p:ph type="title"/>
          </p:nvPr>
        </p:nvSpPr>
        <p:spPr>
          <a:xfrm>
            <a:off x="147638" y="762000"/>
            <a:ext cx="5638800" cy="1143000"/>
          </a:xfrm>
        </p:spPr>
        <p:txBody>
          <a:bodyPr/>
          <a:lstStyle/>
          <a:p>
            <a:r>
              <a:rPr lang="en-US" altLang="en-US">
                <a:latin typeface="Calibri Light" panose="020F0302020204030204" pitchFamily="34" charset="0"/>
                <a:cs typeface="Calibri Light" panose="020F0302020204030204" pitchFamily="34" charset="0"/>
              </a:rPr>
              <a:t>CASs can self-organization</a:t>
            </a:r>
          </a:p>
        </p:txBody>
      </p:sp>
      <p:sp>
        <p:nvSpPr>
          <p:cNvPr id="23555" name="Content Placeholder 2">
            <a:extLst>
              <a:ext uri="{FF2B5EF4-FFF2-40B4-BE49-F238E27FC236}">
                <a16:creationId xmlns:a16="http://schemas.microsoft.com/office/drawing/2014/main" id="{41CE37AA-95DF-401E-ABDA-DC0C60EDE166}"/>
              </a:ext>
            </a:extLst>
          </p:cNvPr>
          <p:cNvSpPr>
            <a:spLocks noGrp="1"/>
          </p:cNvSpPr>
          <p:nvPr>
            <p:ph idx="1"/>
          </p:nvPr>
        </p:nvSpPr>
        <p:spPr>
          <a:xfrm>
            <a:off x="334963" y="2187575"/>
            <a:ext cx="5049837" cy="4525963"/>
          </a:xfrm>
        </p:spPr>
        <p:txBody>
          <a:bodyPr/>
          <a:lstStyle/>
          <a:p>
            <a:pPr>
              <a:lnSpc>
                <a:spcPct val="90000"/>
              </a:lnSpc>
              <a:defRPr/>
            </a:pPr>
            <a:r>
              <a:rPr lang="en-US" altLang="en-US" sz="2500" dirty="0">
                <a:latin typeface="Calibri Light" panose="020F0302020204030204" pitchFamily="34" charset="0"/>
                <a:cs typeface="Calibri Light" panose="020F0302020204030204" pitchFamily="34" charset="0"/>
              </a:rPr>
              <a:t>Self-organization is the process in which order arises from local interactions between parts of an initially disordered system. </a:t>
            </a:r>
          </a:p>
          <a:p>
            <a:pPr>
              <a:lnSpc>
                <a:spcPct val="90000"/>
              </a:lnSpc>
              <a:defRPr/>
            </a:pPr>
            <a:r>
              <a:rPr lang="en-US" altLang="en-US" sz="2500" dirty="0">
                <a:latin typeface="Calibri Light" panose="020F0302020204030204" pitchFamily="34" charset="0"/>
                <a:cs typeface="Calibri Light" panose="020F0302020204030204" pitchFamily="34" charset="0"/>
              </a:rPr>
              <a:t>This can be as small as the development of an organism or as large as the order arising  spontaneously from many interacting human agents</a:t>
            </a:r>
            <a:endParaRPr lang="en-US" altLang="en-US" sz="2400" dirty="0">
              <a:latin typeface="Calibri Light" panose="020F0302020204030204" pitchFamily="34" charset="0"/>
              <a:cs typeface="Calibri Light" panose="020F0302020204030204" pitchFamily="34" charset="0"/>
            </a:endParaRPr>
          </a:p>
        </p:txBody>
      </p:sp>
      <p:pic>
        <p:nvPicPr>
          <p:cNvPr id="27652" name="Picture 3">
            <a:extLst>
              <a:ext uri="{FF2B5EF4-FFF2-40B4-BE49-F238E27FC236}">
                <a16:creationId xmlns:a16="http://schemas.microsoft.com/office/drawing/2014/main" id="{F15A0414-3A39-418D-9081-6940FB0396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12213" y="1044575"/>
            <a:ext cx="3176587"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a:extLst>
              <a:ext uri="{FF2B5EF4-FFF2-40B4-BE49-F238E27FC236}">
                <a16:creationId xmlns:a16="http://schemas.microsoft.com/office/drawing/2014/main" id="{D98BDB34-1AE6-413B-9492-D806749EF3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0375" y="1044575"/>
            <a:ext cx="3116263"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Shibuya Crossing Time-Lapse 2011 [HD]">
            <a:hlinkClick r:id="" action="ppaction://media"/>
            <a:extLst>
              <a:ext uri="{FF2B5EF4-FFF2-40B4-BE49-F238E27FC236}">
                <a16:creationId xmlns:a16="http://schemas.microsoft.com/office/drawing/2014/main" id="{85CD269B-0601-A100-8E13-47E343C33496}"/>
              </a:ext>
            </a:extLst>
          </p:cNvPr>
          <p:cNvPicPr>
            <a:picLocks noGrp="1" noRot="1" noChangeAspect="1"/>
          </p:cNvPicPr>
          <p:nvPr>
            <p:ph idx="1"/>
            <a:videoFile r:link="rId1"/>
          </p:nvPr>
        </p:nvPicPr>
        <p:blipFill>
          <a:blip r:embed="rId3"/>
          <a:stretch>
            <a:fillRect/>
          </a:stretch>
        </p:blipFill>
        <p:spPr>
          <a:xfrm>
            <a:off x="18288" y="76200"/>
            <a:ext cx="12173712" cy="68727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okyo Shibuya crossing slow motion">
            <a:hlinkClick r:id="" action="ppaction://media"/>
            <a:extLst>
              <a:ext uri="{FF2B5EF4-FFF2-40B4-BE49-F238E27FC236}">
                <a16:creationId xmlns:a16="http://schemas.microsoft.com/office/drawing/2014/main" id="{F9965AE9-03CA-CA7B-2DB5-C8312AFEF83E}"/>
              </a:ext>
            </a:extLst>
          </p:cNvPr>
          <p:cNvPicPr>
            <a:picLocks noGrp="1" noRot="1" noChangeAspect="1"/>
          </p:cNvPicPr>
          <p:nvPr>
            <p:ph idx="1"/>
            <a:videoFile r:link="rId1"/>
          </p:nvPr>
        </p:nvPicPr>
        <p:blipFill>
          <a:blip r:embed="rId3"/>
          <a:stretch>
            <a:fillRect/>
          </a:stretch>
        </p:blipFill>
        <p:spPr>
          <a:xfrm>
            <a:off x="76200" y="0"/>
            <a:ext cx="12147631" cy="6858000"/>
          </a:xfrm>
          <a:prstGeom prst="rect">
            <a:avLst/>
          </a:prstGeom>
        </p:spPr>
      </p:pic>
    </p:spTree>
    <p:extLst>
      <p:ext uri="{BB962C8B-B14F-4D97-AF65-F5344CB8AC3E}">
        <p14:creationId xmlns:p14="http://schemas.microsoft.com/office/powerpoint/2010/main" val="250193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9E1BD-423F-4FA5-BCDB-AB6BAD6B5BB0}"/>
              </a:ext>
            </a:extLst>
          </p:cNvPr>
          <p:cNvSpPr>
            <a:spLocks noGrp="1"/>
          </p:cNvSpPr>
          <p:nvPr>
            <p:ph type="title"/>
          </p:nvPr>
        </p:nvSpPr>
        <p:spPr>
          <a:xfrm>
            <a:off x="617538" y="381000"/>
            <a:ext cx="6697662" cy="1143000"/>
          </a:xfrm>
        </p:spPr>
        <p:txBody>
          <a:bodyPr/>
          <a:lstStyle/>
          <a:p>
            <a:pPr>
              <a:defRPr/>
            </a:pPr>
            <a:r>
              <a:rPr lang="en-US" kern="1200" dirty="0">
                <a:solidFill>
                  <a:schemeClr val="tx1"/>
                </a:solidFill>
                <a:latin typeface="Calibri Light" panose="020F0302020204030204" pitchFamily="34" charset="0"/>
                <a:cs typeface="Calibri Light" panose="020F0302020204030204" pitchFamily="34" charset="0"/>
              </a:rPr>
              <a:t>CASs have cross-scalar structure</a:t>
            </a:r>
            <a:endParaRPr lang="en-US" dirty="0">
              <a:latin typeface="Calibri Light" panose="020F0302020204030204" pitchFamily="34" charset="0"/>
              <a:cs typeface="Calibri Light" panose="020F0302020204030204" pitchFamily="34" charset="0"/>
            </a:endParaRPr>
          </a:p>
        </p:txBody>
      </p:sp>
      <p:sp>
        <p:nvSpPr>
          <p:cNvPr id="29699" name="Content Placeholder 2">
            <a:extLst>
              <a:ext uri="{FF2B5EF4-FFF2-40B4-BE49-F238E27FC236}">
                <a16:creationId xmlns:a16="http://schemas.microsoft.com/office/drawing/2014/main" id="{75E324F3-4464-486E-8063-AEC1EBE85FEC}"/>
              </a:ext>
            </a:extLst>
          </p:cNvPr>
          <p:cNvSpPr>
            <a:spLocks noGrp="1" noChangeArrowheads="1"/>
          </p:cNvSpPr>
          <p:nvPr>
            <p:ph idx="1"/>
          </p:nvPr>
        </p:nvSpPr>
        <p:spPr>
          <a:xfrm>
            <a:off x="941388" y="1951038"/>
            <a:ext cx="6400800" cy="4525962"/>
          </a:xfrm>
        </p:spPr>
        <p:txBody>
          <a:bodyPr/>
          <a:lstStyle/>
          <a:p>
            <a:r>
              <a:rPr lang="en-US" altLang="en-US" sz="2800" dirty="0">
                <a:latin typeface="Calibri Light" panose="020F0302020204030204" pitchFamily="34" charset="0"/>
                <a:cs typeface="Calibri Light" panose="020F0302020204030204" pitchFamily="34" charset="0"/>
              </a:rPr>
              <a:t>Global properties emerge from interactions among many individual entities</a:t>
            </a:r>
          </a:p>
          <a:p>
            <a:r>
              <a:rPr lang="en-US" altLang="en-US" sz="2800" dirty="0">
                <a:latin typeface="Calibri Light" panose="020F0302020204030204" pitchFamily="34" charset="0"/>
                <a:cs typeface="Calibri Light" panose="020F0302020204030204" pitchFamily="34" charset="0"/>
              </a:rPr>
              <a:t>These global properties can set up feedback loops that influence interactions among individual entities</a:t>
            </a:r>
          </a:p>
          <a:p>
            <a:r>
              <a:rPr lang="en-US" altLang="en-US" sz="2800" dirty="0">
                <a:latin typeface="Calibri Light" panose="020F0302020204030204" pitchFamily="34" charset="0"/>
                <a:cs typeface="Calibri Light" panose="020F0302020204030204" pitchFamily="34" charset="0"/>
              </a:rPr>
              <a:t>Complex adaptive systems link local reductionist rules and mechanisms with emergent global patterns</a:t>
            </a:r>
          </a:p>
          <a:p>
            <a:pPr lvl="1"/>
            <a:endParaRPr lang="en-US" altLang="en-US" sz="2400" dirty="0">
              <a:latin typeface="Calibri Light" panose="020F0302020204030204" pitchFamily="34" charset="0"/>
              <a:cs typeface="Calibri Light" panose="020F0302020204030204" pitchFamily="34" charset="0"/>
            </a:endParaRPr>
          </a:p>
        </p:txBody>
      </p:sp>
      <p:pic>
        <p:nvPicPr>
          <p:cNvPr id="29700" name="Content Placeholder 3">
            <a:extLst>
              <a:ext uri="{FF2B5EF4-FFF2-40B4-BE49-F238E27FC236}">
                <a16:creationId xmlns:a16="http://schemas.microsoft.com/office/drawing/2014/main" id="{C0F58C6D-DA83-411B-942A-F410DA5414FA}"/>
              </a:ext>
            </a:extLst>
          </p:cNvPr>
          <p:cNvPicPr>
            <a:picLocks noChangeAspect="1"/>
          </p:cNvPicPr>
          <p:nvPr/>
        </p:nvPicPr>
        <p:blipFill>
          <a:blip r:embed="rId3">
            <a:extLst>
              <a:ext uri="{28A0092B-C50C-407E-A947-70E740481C1C}">
                <a14:useLocalDpi xmlns:a14="http://schemas.microsoft.com/office/drawing/2010/main" val="0"/>
              </a:ext>
            </a:extLst>
          </a:blip>
          <a:srcRect r="50505"/>
          <a:stretch>
            <a:fillRect/>
          </a:stretch>
        </p:blipFill>
        <p:spPr bwMode="auto">
          <a:xfrm>
            <a:off x="7369175" y="274638"/>
            <a:ext cx="4365625" cy="620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4">
            <a:hlinkClick r:id="rId3"/>
            <a:extLst>
              <a:ext uri="{FF2B5EF4-FFF2-40B4-BE49-F238E27FC236}">
                <a16:creationId xmlns:a16="http://schemas.microsoft.com/office/drawing/2014/main" id="{2896432F-AC0F-4DDE-843C-8439D2A21DD4}"/>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796925" y="163513"/>
            <a:ext cx="10598150" cy="6530975"/>
          </a:xfrm>
          <a:ln w="34925">
            <a:solidFill>
              <a:schemeClr val="accent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D64257D-D696-4BDE-9DCE-085C3B503DFD}"/>
              </a:ext>
            </a:extLst>
          </p:cNvPr>
          <p:cNvSpPr>
            <a:spLocks noGrp="1" noChangeArrowheads="1"/>
          </p:cNvSpPr>
          <p:nvPr>
            <p:ph type="body" idx="1"/>
          </p:nvPr>
        </p:nvSpPr>
        <p:spPr>
          <a:xfrm>
            <a:off x="304800" y="609600"/>
            <a:ext cx="5105400" cy="5745163"/>
          </a:xfrm>
        </p:spPr>
        <p:txBody>
          <a:bodyPr/>
          <a:lstStyle/>
          <a:p>
            <a:pPr eaLnBrk="1" hangingPunct="1"/>
            <a:r>
              <a:rPr lang="en-US" altLang="en-US" sz="2800" dirty="0">
                <a:latin typeface="Calibri Light" panose="020F0302020204030204" pitchFamily="34" charset="0"/>
                <a:cs typeface="Calibri Light" panose="020F0302020204030204" pitchFamily="34" charset="0"/>
              </a:rPr>
              <a:t>Mechanistic and deterministic, predictable</a:t>
            </a:r>
          </a:p>
          <a:p>
            <a:pPr eaLnBrk="1" hangingPunct="1"/>
            <a:r>
              <a:rPr lang="en-US" altLang="en-US" sz="2800" dirty="0">
                <a:latin typeface="Calibri Light" panose="020F0302020204030204" pitchFamily="34" charset="0"/>
                <a:cs typeface="Calibri Light" panose="020F0302020204030204" pitchFamily="34" charset="0"/>
              </a:rPr>
              <a:t>In a pure Newtonian world, all objects would have a clear identifiable position and movement</a:t>
            </a:r>
          </a:p>
          <a:p>
            <a:pPr eaLnBrk="1" hangingPunct="1"/>
            <a:r>
              <a:rPr lang="en-US" altLang="en-US" sz="2800" dirty="0">
                <a:latin typeface="Calibri Light" panose="020F0302020204030204" pitchFamily="34" charset="0"/>
                <a:cs typeface="Calibri Light" panose="020F0302020204030204" pitchFamily="34" charset="0"/>
              </a:rPr>
              <a:t>One could map out the future based on series of solvable equations</a:t>
            </a:r>
          </a:p>
          <a:p>
            <a:pPr eaLnBrk="1" hangingPunct="1"/>
            <a:r>
              <a:rPr lang="en-US" altLang="en-US" sz="2800" dirty="0">
                <a:latin typeface="Calibri Light" panose="020F0302020204030204" pitchFamily="34" charset="0"/>
                <a:cs typeface="Calibri Light" panose="020F0302020204030204" pitchFamily="34" charset="0"/>
              </a:rPr>
              <a:t>Newtonian physics works and makes many things possible but less useful for large systems</a:t>
            </a:r>
          </a:p>
          <a:p>
            <a:pPr marL="0" indent="0" eaLnBrk="1" hangingPunct="1">
              <a:buNone/>
            </a:pPr>
            <a:endParaRPr lang="en-US" altLang="en-US" sz="2800" dirty="0">
              <a:latin typeface="Calibri Light" panose="020F0302020204030204" pitchFamily="34" charset="0"/>
              <a:cs typeface="Calibri Light" panose="020F0302020204030204" pitchFamily="34" charset="0"/>
            </a:endParaRPr>
          </a:p>
          <a:p>
            <a:pPr eaLnBrk="1" hangingPunct="1"/>
            <a:endParaRPr lang="en-US" altLang="en-US" sz="2800" dirty="0">
              <a:latin typeface="Calibri" panose="020F0502020204030204" pitchFamily="34" charset="0"/>
              <a:cs typeface="Calibri" panose="020F0502020204030204" pitchFamily="34" charset="0"/>
            </a:endParaRPr>
          </a:p>
        </p:txBody>
      </p:sp>
      <p:sp>
        <p:nvSpPr>
          <p:cNvPr id="6147" name="Rectangle 6">
            <a:extLst>
              <a:ext uri="{FF2B5EF4-FFF2-40B4-BE49-F238E27FC236}">
                <a16:creationId xmlns:a16="http://schemas.microsoft.com/office/drawing/2014/main" id="{C4F7F7B3-1BB8-4F59-8E60-9FCACC4CC65E}"/>
              </a:ext>
            </a:extLst>
          </p:cNvPr>
          <p:cNvSpPr>
            <a:spLocks noGrp="1" noChangeArrowheads="1"/>
          </p:cNvSpPr>
          <p:nvPr>
            <p:ph type="title"/>
          </p:nvPr>
        </p:nvSpPr>
        <p:spPr>
          <a:xfrm>
            <a:off x="5562600" y="304800"/>
            <a:ext cx="5829300" cy="1325563"/>
          </a:xfrm>
        </p:spPr>
        <p:txBody>
          <a:bodyPr/>
          <a:lstStyle/>
          <a:p>
            <a:pPr eaLnBrk="1" hangingPunct="1"/>
            <a:r>
              <a:rPr lang="en-US" altLang="en-US" dirty="0">
                <a:latin typeface="Calibri Light" panose="020F0302020204030204" pitchFamily="34" charset="0"/>
                <a:cs typeface="Calibri Light" panose="020F0302020204030204" pitchFamily="34" charset="0"/>
              </a:rPr>
              <a:t>The Newtonian world</a:t>
            </a:r>
          </a:p>
        </p:txBody>
      </p:sp>
      <p:pic>
        <p:nvPicPr>
          <p:cNvPr id="6148" name="Picture 8" descr="pool_shot_close">
            <a:extLst>
              <a:ext uri="{FF2B5EF4-FFF2-40B4-BE49-F238E27FC236}">
                <a16:creationId xmlns:a16="http://schemas.microsoft.com/office/drawing/2014/main" id="{665E6DC5-7BE2-44A8-8D95-CBD4EF463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877"/>
          <a:stretch>
            <a:fillRect/>
          </a:stretch>
        </p:blipFill>
        <p:spPr bwMode="auto">
          <a:xfrm>
            <a:off x="5562600" y="1828800"/>
            <a:ext cx="61722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A871C3CB-B252-4BD9-A25A-A7998DC5C119}"/>
              </a:ext>
            </a:extLst>
          </p:cNvPr>
          <p:cNvSpPr>
            <a:spLocks noGrp="1" noChangeArrowheads="1"/>
          </p:cNvSpPr>
          <p:nvPr>
            <p:ph type="title"/>
          </p:nvPr>
        </p:nvSpPr>
        <p:spPr>
          <a:xfrm>
            <a:off x="609600" y="225425"/>
            <a:ext cx="5257800" cy="1143000"/>
          </a:xfrm>
        </p:spPr>
        <p:txBody>
          <a:bodyPr/>
          <a:lstStyle/>
          <a:p>
            <a:r>
              <a:rPr lang="en-US" altLang="en-US">
                <a:latin typeface="Calibri Light" panose="020F0302020204030204" pitchFamily="34" charset="0"/>
                <a:cs typeface="Calibri Light" panose="020F0302020204030204" pitchFamily="34" charset="0"/>
              </a:rPr>
              <a:t>Studying CASs</a:t>
            </a:r>
          </a:p>
        </p:txBody>
      </p:sp>
      <p:sp>
        <p:nvSpPr>
          <p:cNvPr id="21507" name="Content Placeholder 2">
            <a:extLst>
              <a:ext uri="{FF2B5EF4-FFF2-40B4-BE49-F238E27FC236}">
                <a16:creationId xmlns:a16="http://schemas.microsoft.com/office/drawing/2014/main" id="{23CFADB7-D193-4D2F-8D8A-886AA6C0AA22}"/>
              </a:ext>
            </a:extLst>
          </p:cNvPr>
          <p:cNvSpPr>
            <a:spLocks noGrp="1"/>
          </p:cNvSpPr>
          <p:nvPr>
            <p:ph idx="1"/>
          </p:nvPr>
        </p:nvSpPr>
        <p:spPr>
          <a:xfrm>
            <a:off x="419100" y="1524000"/>
            <a:ext cx="6553200" cy="4830763"/>
          </a:xfrm>
        </p:spPr>
        <p:txBody>
          <a:bodyPr/>
          <a:lstStyle/>
          <a:p>
            <a:pPr>
              <a:defRPr/>
            </a:pPr>
            <a:r>
              <a:rPr lang="en-US" altLang="en-US" sz="2400" dirty="0">
                <a:latin typeface="Calibri Light" panose="020F0302020204030204" pitchFamily="34" charset="0"/>
                <a:ea typeface="Calibri Light" panose="020F0302020204030204" pitchFamily="34" charset="0"/>
                <a:cs typeface="Calibri Light" panose="020F0302020204030204" pitchFamily="34" charset="0"/>
              </a:rPr>
              <a:t>We use </a:t>
            </a:r>
            <a:r>
              <a:rPr lang="en-US" altLang="en-US" sz="2400" b="1" dirty="0">
                <a:latin typeface="Calibri Light" panose="020F0302020204030204" pitchFamily="34" charset="0"/>
                <a:ea typeface="Calibri Light" panose="020F0302020204030204" pitchFamily="34" charset="0"/>
                <a:cs typeface="Calibri Light" panose="020F0302020204030204" pitchFamily="34" charset="0"/>
              </a:rPr>
              <a:t>models</a:t>
            </a:r>
            <a:r>
              <a:rPr lang="en-US" altLang="en-US" sz="2400" dirty="0">
                <a:latin typeface="Calibri Light" panose="020F0302020204030204" pitchFamily="34" charset="0"/>
                <a:ea typeface="Calibri Light" panose="020F0302020204030204" pitchFamily="34" charset="0"/>
                <a:cs typeface="Calibri Light" panose="020F0302020204030204" pitchFamily="34" charset="0"/>
              </a:rPr>
              <a:t> and modeling to represent patterns and processes in the real world, including those of complex adaptive systems. </a:t>
            </a:r>
          </a:p>
          <a:p>
            <a:pPr>
              <a:defRPr/>
            </a:pPr>
            <a:r>
              <a:rPr lang="en-US" altLang="en-US" sz="2400" dirty="0">
                <a:latin typeface="Calibri Light" panose="020F0302020204030204" pitchFamily="34" charset="0"/>
                <a:ea typeface="Calibri Light" panose="020F0302020204030204" pitchFamily="34" charset="0"/>
                <a:cs typeface="Calibri Light" panose="020F0302020204030204" pitchFamily="34" charset="0"/>
              </a:rPr>
              <a:t>The properties of complex adaptive systems can be simulated in two modeling techniques:</a:t>
            </a:r>
          </a:p>
          <a:p>
            <a:pPr lvl="1">
              <a:defRPr/>
            </a:pPr>
            <a:r>
              <a:rPr lang="en-US" altLang="en-US" sz="2000" dirty="0">
                <a:latin typeface="Calibri Light" panose="020F0302020204030204" pitchFamily="34" charset="0"/>
                <a:ea typeface="Calibri Light" panose="020F0302020204030204" pitchFamily="34" charset="0"/>
                <a:cs typeface="Calibri Light" panose="020F0302020204030204" pitchFamily="34" charset="0"/>
              </a:rPr>
              <a:t>Cellular automata</a:t>
            </a:r>
          </a:p>
          <a:p>
            <a:pPr lvl="1">
              <a:defRPr/>
            </a:pPr>
            <a:r>
              <a:rPr lang="en-US" altLang="en-US" sz="2000" dirty="0">
                <a:latin typeface="Calibri Light" panose="020F0302020204030204" pitchFamily="34" charset="0"/>
                <a:ea typeface="Calibri Light" panose="020F0302020204030204" pitchFamily="34" charset="0"/>
                <a:cs typeface="Calibri Light" panose="020F0302020204030204" pitchFamily="34" charset="0"/>
              </a:rPr>
              <a:t>Agent-based modeling</a:t>
            </a:r>
          </a:p>
          <a:p>
            <a:pPr>
              <a:defRPr/>
            </a:pPr>
            <a:r>
              <a:rPr lang="en-US" altLang="en-US" sz="2400" dirty="0">
                <a:latin typeface="Calibri Light" panose="020F0302020204030204" pitchFamily="34" charset="0"/>
                <a:ea typeface="Calibri Light" panose="020F0302020204030204" pitchFamily="34" charset="0"/>
                <a:cs typeface="Calibri Light" panose="020F0302020204030204" pitchFamily="34" charset="0"/>
              </a:rPr>
              <a:t>Both techniques model how </a:t>
            </a:r>
            <a:r>
              <a:rPr kumimoji="0" lang="en-US" altLang="en-US" sz="2400" b="0" u="none" strike="noStrike" cap="none" normalizeH="0" baseline="0" dirty="0">
                <a:ln>
                  <a:noFill/>
                </a:ln>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patterns and behaviors emerge from the simple interactions of agents, often leading to unexpected system-level phenomena that can't be predicted from individual behaviors alone.</a:t>
            </a:r>
          </a:p>
          <a:p>
            <a:pPr>
              <a:defRPr/>
            </a:pPr>
            <a:endParaRPr lang="en-US" altLang="en-US" sz="2400" i="1" dirty="0">
              <a:latin typeface="Calibri Light" panose="020F0302020204030204" pitchFamily="34" charset="0"/>
              <a:ea typeface="Calibri Light" panose="020F0302020204030204" pitchFamily="34" charset="0"/>
              <a:cs typeface="Calibri Light" panose="020F0302020204030204" pitchFamily="34" charset="0"/>
            </a:endParaRPr>
          </a:p>
          <a:p>
            <a:pPr marL="457200" lvl="1" indent="0">
              <a:buFontTx/>
              <a:buNone/>
              <a:defRPr/>
            </a:pPr>
            <a:endParaRPr lang="en-US" altLang="en-US" dirty="0"/>
          </a:p>
        </p:txBody>
      </p:sp>
      <p:pic>
        <p:nvPicPr>
          <p:cNvPr id="33796" name="Picture 2" descr="Text&#10;&#10;Description automatically generated">
            <a:extLst>
              <a:ext uri="{FF2B5EF4-FFF2-40B4-BE49-F238E27FC236}">
                <a16:creationId xmlns:a16="http://schemas.microsoft.com/office/drawing/2014/main" id="{7260AEBD-9FDD-4F8F-A5D3-14F34968A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800"/>
          <a:stretch>
            <a:fillRect/>
          </a:stretch>
        </p:blipFill>
        <p:spPr bwMode="auto">
          <a:xfrm>
            <a:off x="7086600" y="73025"/>
            <a:ext cx="2914650"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a:extLst>
              <a:ext uri="{FF2B5EF4-FFF2-40B4-BE49-F238E27FC236}">
                <a16:creationId xmlns:a16="http://schemas.microsoft.com/office/drawing/2014/main" id="{0A6F5D0E-6C9B-4CA4-BC17-0121E36162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403600"/>
            <a:ext cx="4251325"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F7H252TF05JJOT9_MEDIUM">
            <a:extLst>
              <a:ext uri="{FF2B5EF4-FFF2-40B4-BE49-F238E27FC236}">
                <a16:creationId xmlns:a16="http://schemas.microsoft.com/office/drawing/2014/main" id="{8C68AB58-2D90-42C0-BACF-14578BC76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a:extLst>
              <a:ext uri="{FF2B5EF4-FFF2-40B4-BE49-F238E27FC236}">
                <a16:creationId xmlns:a16="http://schemas.microsoft.com/office/drawing/2014/main" id="{EB0029E5-8583-4156-980D-2577BD9C86A7}"/>
              </a:ext>
            </a:extLst>
          </p:cNvPr>
          <p:cNvSpPr>
            <a:spLocks noGrp="1" noChangeArrowheads="1"/>
          </p:cNvSpPr>
          <p:nvPr>
            <p:ph type="title"/>
          </p:nvPr>
        </p:nvSpPr>
        <p:spPr>
          <a:xfrm>
            <a:off x="1752600" y="0"/>
            <a:ext cx="8686800" cy="1143000"/>
          </a:xfrm>
        </p:spPr>
        <p:txBody>
          <a:bodyPr/>
          <a:lstStyle/>
          <a:p>
            <a:pPr eaLnBrk="1" hangingPunct="1"/>
            <a:r>
              <a:rPr lang="en-US" altLang="en-US" sz="4000"/>
              <a:t>Cellular automata (CA)</a:t>
            </a:r>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3">
            <a:hlinkClick r:id="rId3"/>
            <a:extLst>
              <a:ext uri="{FF2B5EF4-FFF2-40B4-BE49-F238E27FC236}">
                <a16:creationId xmlns:a16="http://schemas.microsoft.com/office/drawing/2014/main" id="{2C267473-A536-48B2-8235-D2D74338792F}"/>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381000" y="457200"/>
            <a:ext cx="11430000" cy="5715000"/>
          </a:xfrm>
          <a:ln w="38100">
            <a:solidFill>
              <a:schemeClr val="accent2"/>
            </a:solid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Stephen Hawkings The Meaning of Life (John Conway's Game of Life segment)">
            <a:hlinkClick r:id="" action="ppaction://media"/>
            <a:extLst>
              <a:ext uri="{FF2B5EF4-FFF2-40B4-BE49-F238E27FC236}">
                <a16:creationId xmlns:a16="http://schemas.microsoft.com/office/drawing/2014/main" id="{652826FB-DFFB-E3B4-553B-BC546C789839}"/>
              </a:ext>
            </a:extLst>
          </p:cNvPr>
          <p:cNvPicPr>
            <a:picLocks noGrp="1" noRot="1" noChangeAspect="1"/>
          </p:cNvPicPr>
          <p:nvPr>
            <p:ph idx="1"/>
            <a:videoFile r:link="rId1"/>
          </p:nvPr>
        </p:nvPicPr>
        <p:blipFill>
          <a:blip r:embed="rId3"/>
          <a:stretch>
            <a:fillRect/>
          </a:stretch>
        </p:blipFill>
        <p:spPr>
          <a:xfrm>
            <a:off x="1349216" y="-131401"/>
            <a:ext cx="9493567" cy="7120801"/>
          </a:xfrm>
          <a:prstGeom prst="rect">
            <a:avLst/>
          </a:prstGeom>
        </p:spPr>
      </p:pic>
    </p:spTree>
    <p:extLst>
      <p:ext uri="{BB962C8B-B14F-4D97-AF65-F5344CB8AC3E}">
        <p14:creationId xmlns:p14="http://schemas.microsoft.com/office/powerpoint/2010/main" val="342637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2"/>
            <a:extLst>
              <a:ext uri="{FF2B5EF4-FFF2-40B4-BE49-F238E27FC236}">
                <a16:creationId xmlns:a16="http://schemas.microsoft.com/office/drawing/2014/main" id="{8953E2D1-5D0E-E95C-FC0D-85C67ECE5EAF}"/>
              </a:ext>
            </a:extLst>
          </p:cNvPr>
          <p:cNvPicPr>
            <a:picLocks noGrp="1" noChangeAspect="1"/>
          </p:cNvPicPr>
          <p:nvPr>
            <p:ph idx="1"/>
          </p:nvPr>
        </p:nvPicPr>
        <p:blipFill>
          <a:blip r:embed="rId3"/>
          <a:stretch>
            <a:fillRect/>
          </a:stretch>
        </p:blipFill>
        <p:spPr>
          <a:xfrm>
            <a:off x="7153656" y="838200"/>
            <a:ext cx="4846621" cy="5025146"/>
          </a:xfrm>
        </p:spPr>
      </p:pic>
      <p:sp>
        <p:nvSpPr>
          <p:cNvPr id="7" name="Content Placeholder 2">
            <a:extLst>
              <a:ext uri="{FF2B5EF4-FFF2-40B4-BE49-F238E27FC236}">
                <a16:creationId xmlns:a16="http://schemas.microsoft.com/office/drawing/2014/main" id="{CB32FFDF-5255-1AE6-7E7E-9BFE67929A86}"/>
              </a:ext>
            </a:extLst>
          </p:cNvPr>
          <p:cNvSpPr txBox="1">
            <a:spLocks/>
          </p:cNvSpPr>
          <p:nvPr/>
        </p:nvSpPr>
        <p:spPr bwMode="auto">
          <a:xfrm>
            <a:off x="533400" y="442118"/>
            <a:ext cx="6553200" cy="597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sz="2800" kern="0" dirty="0">
                <a:latin typeface="Calibri Light" panose="020F0302020204030204" pitchFamily="34" charset="0"/>
                <a:cs typeface="Calibri Light" panose="020F0302020204030204" pitchFamily="34" charset="0"/>
              </a:rPr>
              <a:t>In a cellular automata, simple rules are assigned to cells, and then the cellular automata is allowed to run over time. </a:t>
            </a:r>
          </a:p>
          <a:p>
            <a:r>
              <a:rPr lang="en-US" altLang="en-US" sz="2800" kern="0" dirty="0">
                <a:latin typeface="Calibri Light" panose="020F0302020204030204" pitchFamily="34" charset="0"/>
                <a:cs typeface="Calibri Light" panose="020F0302020204030204" pitchFamily="34" charset="0"/>
              </a:rPr>
              <a:t>Each individual cell is sensitive to the neighborhood around it and responds to its neighbors according to the rules. </a:t>
            </a:r>
          </a:p>
          <a:p>
            <a:r>
              <a:rPr lang="en-US" altLang="en-US" sz="2800" kern="0" dirty="0">
                <a:latin typeface="Calibri Light" panose="020F0302020204030204" pitchFamily="34" charset="0"/>
                <a:cs typeface="Calibri Light" panose="020F0302020204030204" pitchFamily="34" charset="0"/>
              </a:rPr>
              <a:t>Individual rules and interactions with neighbors lead to emergent, system-level outcomes with ABMs.</a:t>
            </a:r>
          </a:p>
          <a:p>
            <a:r>
              <a:rPr lang="en-US" altLang="en-US" sz="2800" kern="0" dirty="0">
                <a:latin typeface="Calibri Light" panose="020F0302020204030204" pitchFamily="34" charset="0"/>
                <a:cs typeface="Calibri Light" panose="020F0302020204030204" pitchFamily="34" charset="0"/>
              </a:rPr>
              <a:t>Patterns may converge toward the same end state from several slightly different starting configurations or patterns may diverge and never stabilize</a:t>
            </a:r>
          </a:p>
          <a:p>
            <a:endParaRPr lang="en-US" altLang="en-US" sz="2000" kern="0" dirty="0">
              <a:latin typeface="Calibri Light" panose="020F0302020204030204" pitchFamily="34" charset="0"/>
              <a:cs typeface="Calibri Light" panose="020F0302020204030204" pitchFamily="34" charset="0"/>
            </a:endParaRPr>
          </a:p>
          <a:p>
            <a:endParaRPr lang="en-US" kern="0" dirty="0"/>
          </a:p>
        </p:txBody>
      </p:sp>
    </p:spTree>
    <p:extLst>
      <p:ext uri="{BB962C8B-B14F-4D97-AF65-F5344CB8AC3E}">
        <p14:creationId xmlns:p14="http://schemas.microsoft.com/office/powerpoint/2010/main" val="146563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Simulation of the Camp Fire">
            <a:hlinkClick r:id="" action="ppaction://media"/>
            <a:extLst>
              <a:ext uri="{FF2B5EF4-FFF2-40B4-BE49-F238E27FC236}">
                <a16:creationId xmlns:a16="http://schemas.microsoft.com/office/drawing/2014/main" id="{A9D8A01D-C339-4848-54B1-F218ED5C31AA}"/>
              </a:ext>
            </a:extLst>
          </p:cNvPr>
          <p:cNvPicPr>
            <a:picLocks noGrp="1" noRot="1" noChangeAspect="1"/>
          </p:cNvPicPr>
          <p:nvPr>
            <p:ph idx="1"/>
            <a:videoFile r:link="rId1"/>
          </p:nvPr>
        </p:nvPicPr>
        <p:blipFill>
          <a:blip r:embed="rId3"/>
          <a:stretch>
            <a:fillRect/>
          </a:stretch>
        </p:blipFill>
        <p:spPr>
          <a:xfrm>
            <a:off x="1333500" y="-143189"/>
            <a:ext cx="9525000" cy="7144378"/>
          </a:xfrm>
          <a:prstGeom prst="rect">
            <a:avLst/>
          </a:prstGeom>
        </p:spPr>
      </p:pic>
    </p:spTree>
    <p:extLst>
      <p:ext uri="{BB962C8B-B14F-4D97-AF65-F5344CB8AC3E}">
        <p14:creationId xmlns:p14="http://schemas.microsoft.com/office/powerpoint/2010/main" val="360357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he Lord of the Rings (2002) -  The final Battle - Part 4 - Theoden Rides Forth [4K]">
            <a:hlinkClick r:id="" action="ppaction://media"/>
            <a:extLst>
              <a:ext uri="{FF2B5EF4-FFF2-40B4-BE49-F238E27FC236}">
                <a16:creationId xmlns:a16="http://schemas.microsoft.com/office/drawing/2014/main" id="{31D428B0-7082-62C0-E4D5-DC2F82AD22C0}"/>
              </a:ext>
            </a:extLst>
          </p:cNvPr>
          <p:cNvPicPr>
            <a:picLocks noGrp="1" noRot="1" noChangeAspect="1"/>
          </p:cNvPicPr>
          <p:nvPr>
            <p:ph idx="1"/>
            <a:videoFile r:link="rId1"/>
          </p:nvPr>
        </p:nvPicPr>
        <p:blipFill>
          <a:blip r:embed="rId3"/>
          <a:stretch>
            <a:fillRect/>
          </a:stretch>
        </p:blipFill>
        <p:spPr>
          <a:xfrm>
            <a:off x="0" y="0"/>
            <a:ext cx="12039600" cy="6797011"/>
          </a:xfrm>
          <a:prstGeom prst="rect">
            <a:avLst/>
          </a:prstGeom>
        </p:spPr>
      </p:pic>
    </p:spTree>
    <p:extLst>
      <p:ext uri="{BB962C8B-B14F-4D97-AF65-F5344CB8AC3E}">
        <p14:creationId xmlns:p14="http://schemas.microsoft.com/office/powerpoint/2010/main" val="390712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Position based Real time Simulation of Large Crowds">
            <a:hlinkClick r:id="" action="ppaction://media"/>
            <a:extLst>
              <a:ext uri="{FF2B5EF4-FFF2-40B4-BE49-F238E27FC236}">
                <a16:creationId xmlns:a16="http://schemas.microsoft.com/office/drawing/2014/main" id="{21423891-DB01-A5BC-580E-18EDF2780FA1}"/>
              </a:ext>
            </a:extLst>
          </p:cNvPr>
          <p:cNvPicPr>
            <a:picLocks noGrp="1" noRot="1" noChangeAspect="1"/>
          </p:cNvPicPr>
          <p:nvPr>
            <p:ph idx="1"/>
            <a:videoFile r:link="rId1"/>
          </p:nvPr>
        </p:nvPicPr>
        <p:blipFill>
          <a:blip r:embed="rId3"/>
          <a:stretch>
            <a:fillRect/>
          </a:stretch>
        </p:blipFill>
        <p:spPr>
          <a:xfrm>
            <a:off x="304800" y="152400"/>
            <a:ext cx="11277600" cy="6366820"/>
          </a:xfrm>
          <a:prstGeom prst="rect">
            <a:avLst/>
          </a:prstGeom>
        </p:spPr>
      </p:pic>
    </p:spTree>
    <p:extLst>
      <p:ext uri="{BB962C8B-B14F-4D97-AF65-F5344CB8AC3E}">
        <p14:creationId xmlns:p14="http://schemas.microsoft.com/office/powerpoint/2010/main" val="269008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9B027-5046-D327-01BA-53E0B1BA5A22}"/>
              </a:ext>
            </a:extLst>
          </p:cNvPr>
          <p:cNvSpPr>
            <a:spLocks noGrp="1"/>
          </p:cNvSpPr>
          <p:nvPr>
            <p:ph type="title"/>
          </p:nvPr>
        </p:nvSpPr>
        <p:spPr>
          <a:xfrm>
            <a:off x="5064829" y="381000"/>
            <a:ext cx="6553200" cy="1143000"/>
          </a:xfrm>
        </p:spPr>
        <p:txBody>
          <a:bodyPr/>
          <a:lstStyle/>
          <a:p>
            <a:r>
              <a:rPr lang="en-US" dirty="0">
                <a:latin typeface="Calibri Light" panose="020F0302020204030204" pitchFamily="34" charset="0"/>
                <a:ea typeface="Calibri Light" panose="020F0302020204030204" pitchFamily="34" charset="0"/>
                <a:cs typeface="Calibri Light" panose="020F0302020204030204" pitchFamily="34" charset="0"/>
              </a:rPr>
              <a:t>Agent-based computational models</a:t>
            </a:r>
          </a:p>
        </p:txBody>
      </p:sp>
      <p:sp>
        <p:nvSpPr>
          <p:cNvPr id="4" name="Rectangle 1">
            <a:extLst>
              <a:ext uri="{FF2B5EF4-FFF2-40B4-BE49-F238E27FC236}">
                <a16:creationId xmlns:a16="http://schemas.microsoft.com/office/drawing/2014/main" id="{388B36E4-E2F2-14ED-C422-66E745FEA314}"/>
              </a:ext>
            </a:extLst>
          </p:cNvPr>
          <p:cNvSpPr>
            <a:spLocks noGrp="1" noChangeArrowheads="1"/>
          </p:cNvSpPr>
          <p:nvPr>
            <p:ph idx="1"/>
          </p:nvPr>
        </p:nvSpPr>
        <p:spPr bwMode="auto">
          <a:xfrm>
            <a:off x="350520" y="381000"/>
            <a:ext cx="4648200" cy="752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Bef>
                <a:spcPct val="0"/>
              </a:spcBef>
            </a:pPr>
            <a:r>
              <a:rPr lang="en-US" altLang="en-US" sz="2500" dirty="0">
                <a:latin typeface="Calibri Light" panose="020F0302020204030204" pitchFamily="34" charset="0"/>
                <a:ea typeface="Calibri Light" panose="020F0302020204030204" pitchFamily="34" charset="0"/>
                <a:cs typeface="Calibri Light" panose="020F0302020204030204" pitchFamily="34" charset="0"/>
              </a:rPr>
              <a:t>Like with CA, individual behaviors and interactions lead to emergent, system-level outcomes with ABMs.</a:t>
            </a:r>
          </a:p>
          <a:p>
            <a:pPr>
              <a:spcBef>
                <a:spcPct val="0"/>
              </a:spcBef>
            </a:pPr>
            <a:r>
              <a:rPr kumimoji="0" lang="en-US" altLang="en-US" sz="2500" b="0" i="0" u="none" strike="noStrike" cap="none" normalizeH="0" baseline="0" dirty="0">
                <a:ln>
                  <a:noFill/>
                </a:ln>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ABMs simulate interactions of autonomous agents to assess their effects on system as a whole. </a:t>
            </a:r>
          </a:p>
          <a:p>
            <a:pPr>
              <a:spcBef>
                <a:spcPct val="0"/>
              </a:spcBef>
            </a:pPr>
            <a:r>
              <a:rPr kumimoji="0" lang="en-US" altLang="en-US" sz="2500" b="0" i="0" u="none" strike="noStrike" cap="none" normalizeH="0" baseline="0" dirty="0">
                <a:ln>
                  <a:noFill/>
                </a:ln>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Agents operate independently, making decisions based on their own rules without central control</a:t>
            </a:r>
          </a:p>
          <a:p>
            <a:pPr>
              <a:spcBef>
                <a:spcPct val="0"/>
              </a:spcBef>
            </a:pPr>
            <a:r>
              <a:rPr kumimoji="0" lang="en-US" altLang="en-US" sz="2500" b="0" i="0" u="none" strike="noStrike" cap="none" normalizeH="0" baseline="0" dirty="0">
                <a:ln>
                  <a:noFill/>
                </a:ln>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Agents interact with each other and the environment based on local information</a:t>
            </a:r>
          </a:p>
          <a:p>
            <a:pPr>
              <a:spcBef>
                <a:spcPct val="0"/>
              </a:spcBef>
            </a:pPr>
            <a:endParaRPr lang="en-US" altLang="en-US" sz="2400" dirty="0">
              <a:latin typeface="Arial" panose="020B0604020202020204" pitchFamily="34" charset="0"/>
            </a:endParaRPr>
          </a:p>
          <a:p>
            <a:pPr>
              <a:spcBef>
                <a:spcPct val="0"/>
              </a:spcBef>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indent="0">
              <a:spcBef>
                <a:spcPct val="0"/>
              </a:spcBef>
              <a:buNone/>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hlinkClick r:id="rId3"/>
            <a:extLst>
              <a:ext uri="{FF2B5EF4-FFF2-40B4-BE49-F238E27FC236}">
                <a16:creationId xmlns:a16="http://schemas.microsoft.com/office/drawing/2014/main" id="{84F7DEEC-F50C-75AC-F8E9-EAE2DBABD174}"/>
              </a:ext>
            </a:extLst>
          </p:cNvPr>
          <p:cNvPicPr>
            <a:picLocks noChangeAspect="1"/>
          </p:cNvPicPr>
          <p:nvPr/>
        </p:nvPicPr>
        <p:blipFill>
          <a:blip r:embed="rId4"/>
          <a:stretch>
            <a:fillRect/>
          </a:stretch>
        </p:blipFill>
        <p:spPr>
          <a:xfrm>
            <a:off x="4968240" y="1676400"/>
            <a:ext cx="6637595" cy="4168501"/>
          </a:xfrm>
          <a:prstGeom prst="rect">
            <a:avLst/>
          </a:prstGeom>
        </p:spPr>
      </p:pic>
    </p:spTree>
    <p:extLst>
      <p:ext uri="{BB962C8B-B14F-4D97-AF65-F5344CB8AC3E}">
        <p14:creationId xmlns:p14="http://schemas.microsoft.com/office/powerpoint/2010/main" val="2387796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3"/>
            <a:extLst>
              <a:ext uri="{FF2B5EF4-FFF2-40B4-BE49-F238E27FC236}">
                <a16:creationId xmlns:a16="http://schemas.microsoft.com/office/drawing/2014/main" id="{E5A4886C-A581-2196-1049-0F9C944D928D}"/>
              </a:ext>
            </a:extLst>
          </p:cNvPr>
          <p:cNvPicPr>
            <a:picLocks noGrp="1" noChangeAspect="1"/>
          </p:cNvPicPr>
          <p:nvPr>
            <p:ph idx="1"/>
          </p:nvPr>
        </p:nvPicPr>
        <p:blipFill>
          <a:blip r:embed="rId4"/>
          <a:stretch>
            <a:fillRect/>
          </a:stretch>
        </p:blipFill>
        <p:spPr>
          <a:xfrm>
            <a:off x="37685" y="533400"/>
            <a:ext cx="12116629" cy="5562600"/>
          </a:xfrm>
        </p:spPr>
      </p:pic>
    </p:spTree>
    <p:extLst>
      <p:ext uri="{BB962C8B-B14F-4D97-AF65-F5344CB8AC3E}">
        <p14:creationId xmlns:p14="http://schemas.microsoft.com/office/powerpoint/2010/main" val="3417765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9DF3450D-835A-4F90-91B9-431772FDB8FA}"/>
              </a:ext>
            </a:extLst>
          </p:cNvPr>
          <p:cNvSpPr txBox="1">
            <a:spLocks noChangeArrowheads="1"/>
          </p:cNvSpPr>
          <p:nvPr/>
        </p:nvSpPr>
        <p:spPr bwMode="auto">
          <a:xfrm>
            <a:off x="2060575" y="315913"/>
            <a:ext cx="79978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endParaRPr lang="en-US" altLang="en-US" sz="1800"/>
          </a:p>
          <a:p>
            <a:pPr lvl="1" eaLnBrk="1" hangingPunct="1">
              <a:spcBef>
                <a:spcPct val="0"/>
              </a:spcBef>
              <a:buFontTx/>
              <a:buNone/>
            </a:pPr>
            <a:endParaRPr lang="en-US" altLang="en-US" sz="1800"/>
          </a:p>
          <a:p>
            <a:pPr lvl="1" eaLnBrk="1" hangingPunct="1">
              <a:spcBef>
                <a:spcPct val="0"/>
              </a:spcBef>
              <a:buFontTx/>
              <a:buNone/>
            </a:pPr>
            <a:endParaRPr lang="en-US" altLang="en-US" sz="1800"/>
          </a:p>
        </p:txBody>
      </p:sp>
      <p:pic>
        <p:nvPicPr>
          <p:cNvPr id="8195" name="Picture 3" descr="logging">
            <a:extLst>
              <a:ext uri="{FF2B5EF4-FFF2-40B4-BE49-F238E27FC236}">
                <a16:creationId xmlns:a16="http://schemas.microsoft.com/office/drawing/2014/main" id="{6EF2AC27-12A2-4AA9-ADE4-510E14227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513" y="255588"/>
            <a:ext cx="3733800" cy="613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epiphytes">
            <a:extLst>
              <a:ext uri="{FF2B5EF4-FFF2-40B4-BE49-F238E27FC236}">
                <a16:creationId xmlns:a16="http://schemas.microsoft.com/office/drawing/2014/main" id="{CA072791-8C85-4490-AB0E-C5AAA0F87D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8188" y="255588"/>
            <a:ext cx="4125912" cy="616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3"/>
            <a:extLst>
              <a:ext uri="{FF2B5EF4-FFF2-40B4-BE49-F238E27FC236}">
                <a16:creationId xmlns:a16="http://schemas.microsoft.com/office/drawing/2014/main" id="{C7B07125-2A6A-42B9-4EC3-D0174CC871DB}"/>
              </a:ext>
            </a:extLst>
          </p:cNvPr>
          <p:cNvPicPr>
            <a:picLocks noGrp="1" noChangeAspect="1"/>
          </p:cNvPicPr>
          <p:nvPr>
            <p:ph idx="1"/>
          </p:nvPr>
        </p:nvPicPr>
        <p:blipFill>
          <a:blip r:embed="rId4"/>
          <a:stretch>
            <a:fillRect/>
          </a:stretch>
        </p:blipFill>
        <p:spPr>
          <a:xfrm>
            <a:off x="76200" y="609600"/>
            <a:ext cx="12165856" cy="5334000"/>
          </a:xfrm>
        </p:spPr>
      </p:pic>
    </p:spTree>
    <p:extLst>
      <p:ext uri="{BB962C8B-B14F-4D97-AF65-F5344CB8AC3E}">
        <p14:creationId xmlns:p14="http://schemas.microsoft.com/office/powerpoint/2010/main" val="3283033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Content Placeholder 3">
            <a:hlinkClick r:id="rId3"/>
            <a:extLst>
              <a:ext uri="{FF2B5EF4-FFF2-40B4-BE49-F238E27FC236}">
                <a16:creationId xmlns:a16="http://schemas.microsoft.com/office/drawing/2014/main" id="{9071CD04-9C9C-4440-B611-0E4E63F7D2AC}"/>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l="1437" t="2856" r="1437" b="2856"/>
          <a:stretch>
            <a:fillRect/>
          </a:stretch>
        </p:blipFill>
        <p:spPr>
          <a:xfrm>
            <a:off x="723900" y="263525"/>
            <a:ext cx="10744200" cy="6330950"/>
          </a:xfrm>
          <a:ln w="28575">
            <a:solidFill>
              <a:schemeClr val="accent2"/>
            </a:solid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8" name="Group 1">
            <a:extLst>
              <a:ext uri="{FF2B5EF4-FFF2-40B4-BE49-F238E27FC236}">
                <a16:creationId xmlns:a16="http://schemas.microsoft.com/office/drawing/2014/main" id="{BEF006F9-213E-4373-8861-03833F1BD012}"/>
              </a:ext>
            </a:extLst>
          </p:cNvPr>
          <p:cNvGrpSpPr>
            <a:grpSpLocks/>
          </p:cNvGrpSpPr>
          <p:nvPr/>
        </p:nvGrpSpPr>
        <p:grpSpPr bwMode="auto">
          <a:xfrm>
            <a:off x="5432425" y="1290825"/>
            <a:ext cx="6477000" cy="5029200"/>
            <a:chOff x="4953000" y="1524000"/>
            <a:chExt cx="5715000" cy="4343400"/>
          </a:xfrm>
          <a:solidFill>
            <a:schemeClr val="bg1"/>
          </a:solidFill>
        </p:grpSpPr>
        <p:pic>
          <p:nvPicPr>
            <p:cNvPr id="41990" name="Content Placeholder 3">
              <a:extLst>
                <a:ext uri="{FF2B5EF4-FFF2-40B4-BE49-F238E27FC236}">
                  <a16:creationId xmlns:a16="http://schemas.microsoft.com/office/drawing/2014/main" id="{C383D6FA-A505-4901-9F7D-F56C351B55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76400"/>
              <a:ext cx="5715000" cy="4191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F1018BAC-D1A1-4835-963A-162E104723A6}"/>
                </a:ext>
              </a:extLst>
            </p:cNvPr>
            <p:cNvSpPr/>
            <p:nvPr/>
          </p:nvSpPr>
          <p:spPr>
            <a:xfrm>
              <a:off x="6629681" y="1524000"/>
              <a:ext cx="3810000" cy="6855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41986" name="Title 1">
            <a:extLst>
              <a:ext uri="{FF2B5EF4-FFF2-40B4-BE49-F238E27FC236}">
                <a16:creationId xmlns:a16="http://schemas.microsoft.com/office/drawing/2014/main" id="{5847ABF2-D0D1-4CDA-9045-DD08073ACDCB}"/>
              </a:ext>
            </a:extLst>
          </p:cNvPr>
          <p:cNvSpPr>
            <a:spLocks noGrp="1" noChangeArrowheads="1"/>
          </p:cNvSpPr>
          <p:nvPr>
            <p:ph type="title"/>
          </p:nvPr>
        </p:nvSpPr>
        <p:spPr>
          <a:xfrm>
            <a:off x="0" y="371475"/>
            <a:ext cx="11887200" cy="1143000"/>
          </a:xfrm>
        </p:spPr>
        <p:txBody>
          <a:bodyPr/>
          <a:lstStyle/>
          <a:p>
            <a:r>
              <a:rPr lang="en-US" altLang="en-US" dirty="0">
                <a:latin typeface="Calibri Light" panose="020F0302020204030204" pitchFamily="34" charset="0"/>
                <a:cs typeface="Calibri Light" panose="020F0302020204030204" pitchFamily="34" charset="0"/>
              </a:rPr>
              <a:t>CAS theory brings equilibrium and non-equilibrium dynamics together</a:t>
            </a:r>
          </a:p>
        </p:txBody>
      </p:sp>
      <p:sp>
        <p:nvSpPr>
          <p:cNvPr id="41987" name="Content Placeholder 2">
            <a:extLst>
              <a:ext uri="{FF2B5EF4-FFF2-40B4-BE49-F238E27FC236}">
                <a16:creationId xmlns:a16="http://schemas.microsoft.com/office/drawing/2014/main" id="{3B0B9C50-5357-4E75-B26B-122EE214135D}"/>
              </a:ext>
            </a:extLst>
          </p:cNvPr>
          <p:cNvSpPr>
            <a:spLocks noGrp="1" noChangeArrowheads="1"/>
          </p:cNvSpPr>
          <p:nvPr>
            <p:ph idx="1"/>
          </p:nvPr>
        </p:nvSpPr>
        <p:spPr>
          <a:xfrm>
            <a:off x="373063" y="1752600"/>
            <a:ext cx="4800600" cy="4567425"/>
          </a:xfrm>
        </p:spPr>
        <p:txBody>
          <a:bodyPr/>
          <a:lstStyle/>
          <a:p>
            <a:pPr>
              <a:buFont typeface="Wingdings" panose="05000000000000000000" pitchFamily="2" charset="2"/>
              <a:buChar char="§"/>
            </a:pPr>
            <a:r>
              <a:rPr lang="en-US" altLang="en-US" sz="2400" dirty="0">
                <a:latin typeface="Calibri Light" panose="020F0302020204030204" pitchFamily="34" charset="0"/>
                <a:cs typeface="Calibri Light" panose="020F0302020204030204" pitchFamily="34" charset="0"/>
              </a:rPr>
              <a:t>Equilibrium dynamics</a:t>
            </a:r>
          </a:p>
          <a:p>
            <a:pPr lvl="1">
              <a:buFont typeface="Wingdings" panose="05000000000000000000" pitchFamily="2" charset="2"/>
              <a:buChar char="§"/>
            </a:pPr>
            <a:r>
              <a:rPr lang="en-US" altLang="en-US" sz="2400" dirty="0">
                <a:latin typeface="Calibri Light" panose="020F0302020204030204" pitchFamily="34" charset="0"/>
                <a:cs typeface="Calibri Light" panose="020F0302020204030204" pitchFamily="34" charset="0"/>
              </a:rPr>
              <a:t>Systems may converge toward configurations that are stable persistent, and self-reinforcing </a:t>
            </a:r>
          </a:p>
          <a:p>
            <a:pPr>
              <a:buFont typeface="Wingdings" panose="05000000000000000000" pitchFamily="2" charset="2"/>
              <a:buChar char="§"/>
            </a:pPr>
            <a:r>
              <a:rPr lang="en-US" altLang="en-US" sz="2400" dirty="0">
                <a:latin typeface="Calibri Light" panose="020F0302020204030204" pitchFamily="34" charset="0"/>
                <a:cs typeface="Calibri Light" panose="020F0302020204030204" pitchFamily="34" charset="0"/>
              </a:rPr>
              <a:t>Non-equilibrium dynamics</a:t>
            </a:r>
          </a:p>
          <a:p>
            <a:pPr lvl="1">
              <a:buFont typeface="Wingdings" panose="05000000000000000000" pitchFamily="2" charset="2"/>
              <a:buChar char="§"/>
            </a:pPr>
            <a:r>
              <a:rPr lang="en-US" altLang="en-US" sz="2400" dirty="0">
                <a:latin typeface="Calibri Light" panose="020F0302020204030204" pitchFamily="34" charset="0"/>
                <a:cs typeface="Calibri Light" panose="020F0302020204030204" pitchFamily="34" charset="0"/>
              </a:rPr>
              <a:t>Systems may be unstable and diverge over time</a:t>
            </a:r>
          </a:p>
          <a:p>
            <a:pPr lvl="1">
              <a:buFont typeface="Wingdings" panose="05000000000000000000" pitchFamily="2" charset="2"/>
              <a:buChar char="§"/>
            </a:pPr>
            <a:r>
              <a:rPr lang="en-US" altLang="en-US" sz="2400" dirty="0">
                <a:latin typeface="Calibri Light" panose="020F0302020204030204" pitchFamily="34" charset="0"/>
                <a:cs typeface="Calibri Light" panose="020F0302020204030204" pitchFamily="34" charset="0"/>
              </a:rPr>
              <a:t>Or it may change from one stable state to another </a:t>
            </a:r>
          </a:p>
          <a:p>
            <a:pPr lvl="1">
              <a:buFont typeface="Wingdings" panose="05000000000000000000" pitchFamily="2" charset="2"/>
              <a:buChar char="§"/>
            </a:pPr>
            <a:r>
              <a:rPr lang="en-US" altLang="en-US" sz="2400" dirty="0">
                <a:latin typeface="Calibri Light" panose="020F0302020204030204" pitchFamily="34" charset="0"/>
                <a:cs typeface="Calibri Light" panose="020F0302020204030204" pitchFamily="34" charset="0"/>
              </a:rPr>
              <a:t>It may change randomly or change constantly over time.</a:t>
            </a:r>
            <a:endParaRPr lang="en-US" altLang="en-US" sz="2400" b="1" dirty="0">
              <a:latin typeface="Calibri Light" panose="020F0302020204030204" pitchFamily="34" charset="0"/>
              <a:cs typeface="Calibri Light" panose="020F0302020204030204" pitchFamily="34" charset="0"/>
            </a:endParaRPr>
          </a:p>
        </p:txBody>
      </p:sp>
      <p:sp>
        <p:nvSpPr>
          <p:cNvPr id="3" name="Rectangle 2">
            <a:extLst>
              <a:ext uri="{FF2B5EF4-FFF2-40B4-BE49-F238E27FC236}">
                <a16:creationId xmlns:a16="http://schemas.microsoft.com/office/drawing/2014/main" id="{154281F6-49AE-4008-9C54-AAE92A538757}"/>
              </a:ext>
            </a:extLst>
          </p:cNvPr>
          <p:cNvSpPr/>
          <p:nvPr/>
        </p:nvSpPr>
        <p:spPr>
          <a:xfrm>
            <a:off x="5492750" y="3056124"/>
            <a:ext cx="3178175" cy="193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FCA36A-FBCE-7039-1E3B-B135354E8DEB}"/>
              </a:ext>
            </a:extLst>
          </p:cNvPr>
          <p:cNvSpPr/>
          <p:nvPr/>
        </p:nvSpPr>
        <p:spPr>
          <a:xfrm>
            <a:off x="4868482" y="1671825"/>
            <a:ext cx="3178175" cy="37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F762267-1EF3-B82A-2303-FFC12E89B775}"/>
              </a:ext>
            </a:extLst>
          </p:cNvPr>
          <p:cNvSpPr/>
          <p:nvPr/>
        </p:nvSpPr>
        <p:spPr>
          <a:xfrm>
            <a:off x="5743575" y="4265290"/>
            <a:ext cx="3178175" cy="37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3BD0AF-CF05-2F2E-1D6C-8087F509F713}"/>
              </a:ext>
            </a:extLst>
          </p:cNvPr>
          <p:cNvSpPr/>
          <p:nvPr/>
        </p:nvSpPr>
        <p:spPr>
          <a:xfrm>
            <a:off x="7772400" y="2437669"/>
            <a:ext cx="3178175" cy="37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1961F5-1FA8-4FCD-1B0F-406A2094DC79}"/>
              </a:ext>
            </a:extLst>
          </p:cNvPr>
          <p:cNvSpPr/>
          <p:nvPr/>
        </p:nvSpPr>
        <p:spPr>
          <a:xfrm>
            <a:off x="8670925" y="3766626"/>
            <a:ext cx="1839912" cy="37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82DA2-3309-13BF-0D52-A4B7512047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DFF3EE-DAC0-098E-F1A1-42C67C8E5594}"/>
              </a:ext>
            </a:extLst>
          </p:cNvPr>
          <p:cNvSpPr>
            <a:spLocks noGrp="1"/>
          </p:cNvSpPr>
          <p:nvPr>
            <p:ph type="title"/>
          </p:nvPr>
        </p:nvSpPr>
        <p:spPr/>
        <p:txBody>
          <a:bodyPr/>
          <a:lstStyle/>
          <a:p>
            <a:r>
              <a:rPr lang="en-US" dirty="0"/>
              <a:t>Complexity and policy</a:t>
            </a:r>
          </a:p>
        </p:txBody>
      </p:sp>
      <p:sp>
        <p:nvSpPr>
          <p:cNvPr id="3" name="Content Placeholder 2">
            <a:extLst>
              <a:ext uri="{FF2B5EF4-FFF2-40B4-BE49-F238E27FC236}">
                <a16:creationId xmlns:a16="http://schemas.microsoft.com/office/drawing/2014/main" id="{87C246E0-E31A-CC6C-C79A-DCAAE04B71CB}"/>
              </a:ext>
            </a:extLst>
          </p:cNvPr>
          <p:cNvSpPr>
            <a:spLocks noGrp="1"/>
          </p:cNvSpPr>
          <p:nvPr>
            <p:ph idx="1"/>
          </p:nvPr>
        </p:nvSpPr>
        <p:spPr>
          <a:xfrm>
            <a:off x="609599" y="1600200"/>
            <a:ext cx="10448925" cy="4525963"/>
          </a:xfrm>
        </p:spPr>
        <p:txBody>
          <a:bodyPr/>
          <a:lstStyle/>
          <a:p>
            <a:r>
              <a:rPr lang="en-US" dirty="0"/>
              <a:t>Complex systems generate pathways of development  policies that cannot be fully predicted. </a:t>
            </a:r>
          </a:p>
          <a:p>
            <a:r>
              <a:rPr lang="en-US" dirty="0"/>
              <a:t>The implication of this unpredictability is that sustainability can be pursued only through a co-evolutionary strategy.</a:t>
            </a:r>
          </a:p>
          <a:p>
            <a:r>
              <a:rPr lang="en-US" dirty="0"/>
              <a:t>A coevolutionary strategy pays attention to the dynamics of the system while steering toward development pathways and policies in an adaptive and reflexive manner </a:t>
            </a:r>
          </a:p>
          <a:p>
            <a:endParaRPr lang="en-US" dirty="0"/>
          </a:p>
        </p:txBody>
      </p:sp>
      <p:sp>
        <p:nvSpPr>
          <p:cNvPr id="5" name="Content Placeholder 4">
            <a:extLst>
              <a:ext uri="{FF2B5EF4-FFF2-40B4-BE49-F238E27FC236}">
                <a16:creationId xmlns:a16="http://schemas.microsoft.com/office/drawing/2014/main" id="{FBA33540-794D-8E8E-DBC9-940674136F8A}"/>
              </a:ext>
            </a:extLst>
          </p:cNvPr>
          <p:cNvSpPr>
            <a:spLocks noGrp="1"/>
          </p:cNvSpPr>
          <p:nvPr>
            <p:ph sz="quarter" idx="4294967295"/>
          </p:nvPr>
        </p:nvSpPr>
        <p:spPr>
          <a:xfrm>
            <a:off x="11014075" y="6511925"/>
            <a:ext cx="44450" cy="46038"/>
          </a:xfrm>
        </p:spPr>
        <p:txBody>
          <a:bodyPr/>
          <a:lstStyle/>
          <a:p>
            <a:pPr marL="0" indent="0">
              <a:buNone/>
            </a:pPr>
            <a:endParaRPr lang="en-US" dirty="0"/>
          </a:p>
        </p:txBody>
      </p:sp>
    </p:spTree>
    <p:extLst>
      <p:ext uri="{BB962C8B-B14F-4D97-AF65-F5344CB8AC3E}">
        <p14:creationId xmlns:p14="http://schemas.microsoft.com/office/powerpoint/2010/main" val="3008100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erson on top of a dump truck&#10;&#10;Description automatically generated">
            <a:hlinkClick r:id="rId3"/>
            <a:extLst>
              <a:ext uri="{FF2B5EF4-FFF2-40B4-BE49-F238E27FC236}">
                <a16:creationId xmlns:a16="http://schemas.microsoft.com/office/drawing/2014/main" id="{FC3A2266-E78D-B77F-CB89-C6820A84ED20}"/>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7072" b="18218"/>
          <a:stretch/>
        </p:blipFill>
        <p:spPr>
          <a:xfrm>
            <a:off x="1023493" y="1402398"/>
            <a:ext cx="10145014" cy="5055330"/>
          </a:xfrm>
        </p:spPr>
      </p:pic>
      <p:sp>
        <p:nvSpPr>
          <p:cNvPr id="4" name="Content Placeholder 3">
            <a:extLst>
              <a:ext uri="{FF2B5EF4-FFF2-40B4-BE49-F238E27FC236}">
                <a16:creationId xmlns:a16="http://schemas.microsoft.com/office/drawing/2014/main" id="{B5958E9B-F4F5-29A0-D383-CC4C4B866978}"/>
              </a:ext>
            </a:extLst>
          </p:cNvPr>
          <p:cNvSpPr>
            <a:spLocks noGrp="1"/>
          </p:cNvSpPr>
          <p:nvPr>
            <p:ph sz="quarter" idx="4294967295"/>
          </p:nvPr>
        </p:nvSpPr>
        <p:spPr>
          <a:xfrm>
            <a:off x="11014075" y="6511925"/>
            <a:ext cx="44450" cy="46038"/>
          </a:xfrm>
        </p:spPr>
        <p:txBody>
          <a:bodyPr/>
          <a:lstStyle/>
          <a:p>
            <a:endParaRPr lang="en-US" dirty="0"/>
          </a:p>
        </p:txBody>
      </p:sp>
      <p:sp>
        <p:nvSpPr>
          <p:cNvPr id="11" name="Title 7">
            <a:extLst>
              <a:ext uri="{FF2B5EF4-FFF2-40B4-BE49-F238E27FC236}">
                <a16:creationId xmlns:a16="http://schemas.microsoft.com/office/drawing/2014/main" id="{2F8F5E6C-D1E0-BA13-042E-0ED1EE725AD6}"/>
              </a:ext>
            </a:extLst>
          </p:cNvPr>
          <p:cNvSpPr>
            <a:spLocks noGrp="1"/>
          </p:cNvSpPr>
          <p:nvPr>
            <p:ph type="title"/>
          </p:nvPr>
        </p:nvSpPr>
        <p:spPr>
          <a:xfrm>
            <a:off x="457200" y="76200"/>
            <a:ext cx="10972800" cy="1143000"/>
          </a:xfrm>
        </p:spPr>
        <p:txBody>
          <a:bodyPr/>
          <a:lstStyle/>
          <a:p>
            <a:r>
              <a:rPr lang="en-US" dirty="0"/>
              <a:t>Why is it so hard to quit coal?</a:t>
            </a:r>
          </a:p>
        </p:txBody>
      </p:sp>
    </p:spTree>
    <p:extLst>
      <p:ext uri="{BB962C8B-B14F-4D97-AF65-F5344CB8AC3E}">
        <p14:creationId xmlns:p14="http://schemas.microsoft.com/office/powerpoint/2010/main" val="126492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F3BB106-40D7-4758-92FD-40740828B9B9}"/>
              </a:ext>
            </a:extLst>
          </p:cNvPr>
          <p:cNvSpPr>
            <a:spLocks noGrp="1" noChangeArrowheads="1"/>
          </p:cNvSpPr>
          <p:nvPr>
            <p:ph type="title"/>
          </p:nvPr>
        </p:nvSpPr>
        <p:spPr/>
        <p:txBody>
          <a:bodyPr/>
          <a:lstStyle/>
          <a:p>
            <a:r>
              <a:rPr lang="en-US" altLang="en-US">
                <a:latin typeface="Calibri Light" panose="020F0302020204030204" pitchFamily="34" charset="0"/>
                <a:cs typeface="Calibri Light" panose="020F0302020204030204" pitchFamily="34" charset="0"/>
              </a:rPr>
              <a:t>Challenges to a Newtonian view of the world</a:t>
            </a:r>
          </a:p>
        </p:txBody>
      </p:sp>
      <p:sp>
        <p:nvSpPr>
          <p:cNvPr id="10243" name="Content Placeholder 2">
            <a:extLst>
              <a:ext uri="{FF2B5EF4-FFF2-40B4-BE49-F238E27FC236}">
                <a16:creationId xmlns:a16="http://schemas.microsoft.com/office/drawing/2014/main" id="{44CD0084-F9EC-4F62-A400-2E39C454EF9D}"/>
              </a:ext>
            </a:extLst>
          </p:cNvPr>
          <p:cNvSpPr>
            <a:spLocks noGrp="1" noChangeArrowheads="1"/>
          </p:cNvSpPr>
          <p:nvPr>
            <p:ph idx="1"/>
          </p:nvPr>
        </p:nvSpPr>
        <p:spPr>
          <a:xfrm>
            <a:off x="609600" y="1905000"/>
            <a:ext cx="10972800" cy="4525963"/>
          </a:xfrm>
        </p:spPr>
        <p:txBody>
          <a:bodyPr/>
          <a:lstStyle/>
          <a:p>
            <a:r>
              <a:rPr lang="en-US" altLang="en-US" dirty="0">
                <a:latin typeface="Calibri Light" panose="020F0302020204030204" pitchFamily="34" charset="0"/>
                <a:cs typeface="Calibri Light" panose="020F0302020204030204" pitchFamily="34" charset="0"/>
              </a:rPr>
              <a:t>Fine grain and immense extent of the world</a:t>
            </a:r>
          </a:p>
          <a:p>
            <a:r>
              <a:rPr lang="en-US" altLang="en-US" dirty="0">
                <a:latin typeface="Calibri Light" panose="020F0302020204030204" pitchFamily="34" charset="0"/>
                <a:cs typeface="Calibri Light" panose="020F0302020204030204" pitchFamily="34" charset="0"/>
              </a:rPr>
              <a:t>Vast number of interacting entities</a:t>
            </a:r>
          </a:p>
          <a:p>
            <a:r>
              <a:rPr lang="en-US" altLang="en-US" dirty="0">
                <a:latin typeface="Calibri Light" panose="020F0302020204030204" pitchFamily="34" charset="0"/>
                <a:cs typeface="Calibri Light" panose="020F0302020204030204" pitchFamily="34" charset="0"/>
              </a:rPr>
              <a:t>Contingencies</a:t>
            </a:r>
          </a:p>
          <a:p>
            <a:r>
              <a:rPr lang="en-US" altLang="en-US" dirty="0">
                <a:latin typeface="Calibri Light" panose="020F0302020204030204" pitchFamily="34" charset="0"/>
                <a:cs typeface="Calibri Light" panose="020F0302020204030204" pitchFamily="34" charset="0"/>
              </a:rPr>
              <a:t>Feedbacks</a:t>
            </a:r>
          </a:p>
          <a:p>
            <a:r>
              <a:rPr lang="en-US" altLang="en-US" dirty="0">
                <a:latin typeface="Calibri Light" panose="020F0302020204030204" pitchFamily="34" charset="0"/>
                <a:cs typeface="Calibri Light" panose="020F0302020204030204" pitchFamily="34" charset="0"/>
              </a:rPr>
              <a:t>Teleconnections</a:t>
            </a:r>
          </a:p>
          <a:p>
            <a:endParaRPr lang="en-US" altLang="en-US" dirty="0">
              <a:latin typeface="Calibri Light" panose="020F0302020204030204" pitchFamily="34" charset="0"/>
              <a:cs typeface="Calibri Light" panose="020F0302020204030204" pitchFamily="34" charset="0"/>
            </a:endParaRPr>
          </a:p>
          <a:p>
            <a:endParaRPr lang="en-US" altLang="en-US" dirty="0">
              <a:latin typeface="Calibri Light" panose="020F0302020204030204" pitchFamily="34" charset="0"/>
              <a:cs typeface="Calibri Light" panose="020F03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329BD2C-545A-416F-870F-7723B8A207A0}"/>
              </a:ext>
            </a:extLst>
          </p:cNvPr>
          <p:cNvSpPr>
            <a:spLocks noGrp="1" noChangeArrowheads="1"/>
          </p:cNvSpPr>
          <p:nvPr>
            <p:ph type="title"/>
          </p:nvPr>
        </p:nvSpPr>
        <p:spPr/>
        <p:txBody>
          <a:bodyPr/>
          <a:lstStyle/>
          <a:p>
            <a:r>
              <a:rPr lang="en-US" altLang="en-US">
                <a:latin typeface="Calibri Light" panose="020F0302020204030204" pitchFamily="34" charset="0"/>
                <a:cs typeface="Calibri Light" panose="020F0302020204030204" pitchFamily="34" charset="0"/>
              </a:rPr>
              <a:t>Contingency</a:t>
            </a:r>
          </a:p>
        </p:txBody>
      </p:sp>
      <p:sp>
        <p:nvSpPr>
          <p:cNvPr id="6" name="Content Placeholder 2">
            <a:extLst>
              <a:ext uri="{FF2B5EF4-FFF2-40B4-BE49-F238E27FC236}">
                <a16:creationId xmlns:a16="http://schemas.microsoft.com/office/drawing/2014/main" id="{960475C1-FC41-483A-A32D-246A4E45CE48}"/>
              </a:ext>
            </a:extLst>
          </p:cNvPr>
          <p:cNvSpPr txBox="1">
            <a:spLocks noChangeArrowheads="1"/>
          </p:cNvSpPr>
          <p:nvPr/>
        </p:nvSpPr>
        <p:spPr bwMode="auto">
          <a:xfrm>
            <a:off x="415925" y="1752600"/>
            <a:ext cx="3276600" cy="4525963"/>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altLang="en-US" sz="2800" kern="0" dirty="0">
                <a:latin typeface="Calibri Light" panose="020F0302020204030204" pitchFamily="34" charset="0"/>
                <a:cs typeface="Calibri Light" panose="020F0302020204030204" pitchFamily="34" charset="0"/>
              </a:rPr>
              <a:t>Events that are difficult if not impossible to predict but can have a large impact on the function of a system</a:t>
            </a:r>
          </a:p>
          <a:p>
            <a:pPr>
              <a:defRPr/>
            </a:pPr>
            <a:endParaRPr lang="en-US" altLang="en-US" kern="0" dirty="0">
              <a:latin typeface="Calibri Light" panose="020F0302020204030204" pitchFamily="34" charset="0"/>
              <a:cs typeface="Calibri Light" panose="020F0302020204030204" pitchFamily="34" charset="0"/>
            </a:endParaRPr>
          </a:p>
          <a:p>
            <a:pPr>
              <a:defRPr/>
            </a:pPr>
            <a:endParaRPr lang="en-US" altLang="en-US" kern="0" dirty="0">
              <a:latin typeface="Calibri Light" panose="020F0302020204030204" pitchFamily="34" charset="0"/>
              <a:cs typeface="Calibri Light" panose="020F0302020204030204" pitchFamily="34" charset="0"/>
            </a:endParaRPr>
          </a:p>
        </p:txBody>
      </p:sp>
      <p:pic>
        <p:nvPicPr>
          <p:cNvPr id="4" name="Online Media 3" title="The Wild $50M Ride of the Flash Crash Trader">
            <a:hlinkClick r:id="" action="ppaction://media"/>
            <a:extLst>
              <a:ext uri="{FF2B5EF4-FFF2-40B4-BE49-F238E27FC236}">
                <a16:creationId xmlns:a16="http://schemas.microsoft.com/office/drawing/2014/main" id="{2D3E8970-B348-3F9F-4384-41F849436203}"/>
              </a:ext>
            </a:extLst>
          </p:cNvPr>
          <p:cNvPicPr>
            <a:picLocks noGrp="1" noRot="1" noChangeAspect="1"/>
          </p:cNvPicPr>
          <p:nvPr>
            <p:ph idx="1"/>
            <a:videoFile r:link="rId1"/>
          </p:nvPr>
        </p:nvPicPr>
        <p:blipFill>
          <a:blip r:embed="rId4"/>
          <a:stretch>
            <a:fillRect/>
          </a:stretch>
        </p:blipFill>
        <p:spPr>
          <a:xfrm>
            <a:off x="3565525" y="1600200"/>
            <a:ext cx="8016875" cy="45259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3DC55DB-CFB8-445C-BD80-A6234447698B}"/>
              </a:ext>
            </a:extLst>
          </p:cNvPr>
          <p:cNvSpPr>
            <a:spLocks noGrp="1" noChangeArrowheads="1"/>
          </p:cNvSpPr>
          <p:nvPr>
            <p:ph type="title"/>
          </p:nvPr>
        </p:nvSpPr>
        <p:spPr>
          <a:xfrm>
            <a:off x="5486400" y="274638"/>
            <a:ext cx="6096000" cy="1143000"/>
          </a:xfrm>
        </p:spPr>
        <p:txBody>
          <a:bodyPr/>
          <a:lstStyle/>
          <a:p>
            <a:r>
              <a:rPr lang="en-US" altLang="en-US" dirty="0">
                <a:latin typeface="Calibri Light" panose="020F0302020204030204" pitchFamily="34" charset="0"/>
                <a:cs typeface="Calibri Light" panose="020F0302020204030204" pitchFamily="34" charset="0"/>
              </a:rPr>
              <a:t>Feedbacks</a:t>
            </a:r>
          </a:p>
        </p:txBody>
      </p:sp>
      <p:sp>
        <p:nvSpPr>
          <p:cNvPr id="13315" name="Content Placeholder 2">
            <a:extLst>
              <a:ext uri="{FF2B5EF4-FFF2-40B4-BE49-F238E27FC236}">
                <a16:creationId xmlns:a16="http://schemas.microsoft.com/office/drawing/2014/main" id="{F8F5CDDF-AFE2-44B3-92CC-5C90EAA251F0}"/>
              </a:ext>
            </a:extLst>
          </p:cNvPr>
          <p:cNvSpPr>
            <a:spLocks noGrp="1" noChangeArrowheads="1"/>
          </p:cNvSpPr>
          <p:nvPr>
            <p:ph idx="1"/>
          </p:nvPr>
        </p:nvSpPr>
        <p:spPr>
          <a:xfrm>
            <a:off x="381000" y="685800"/>
            <a:ext cx="4495800" cy="5516563"/>
          </a:xfrm>
        </p:spPr>
        <p:txBody>
          <a:bodyPr/>
          <a:lstStyle/>
          <a:p>
            <a:pPr eaLnBrk="1" hangingPunct="1"/>
            <a:r>
              <a:rPr lang="en-US" altLang="en-US" dirty="0">
                <a:latin typeface="Calibri Light" panose="020F0302020204030204" pitchFamily="34" charset="0"/>
                <a:cs typeface="Calibri Light" panose="020F0302020204030204" pitchFamily="34" charset="0"/>
              </a:rPr>
              <a:t>Feedbacks make prediction of the outcome of interactions difficult</a:t>
            </a:r>
          </a:p>
          <a:p>
            <a:pPr lvl="1" eaLnBrk="1" hangingPunct="1"/>
            <a:r>
              <a:rPr lang="en-US" altLang="en-US" dirty="0">
                <a:latin typeface="Calibri Light" panose="020F0302020204030204" pitchFamily="34" charset="0"/>
                <a:cs typeface="Calibri Light" panose="020F0302020204030204" pitchFamily="34" charset="0"/>
              </a:rPr>
              <a:t>Positive feedback: externally generated change is reinforced </a:t>
            </a:r>
          </a:p>
          <a:p>
            <a:pPr lvl="1" eaLnBrk="1" hangingPunct="1"/>
            <a:r>
              <a:rPr lang="en-US" altLang="en-US" dirty="0">
                <a:latin typeface="Calibri Light" panose="020F0302020204030204" pitchFamily="34" charset="0"/>
                <a:cs typeface="Calibri Light" panose="020F0302020204030204" pitchFamily="34" charset="0"/>
              </a:rPr>
              <a:t>Negative feedback: externally generated change is lessened</a:t>
            </a:r>
          </a:p>
          <a:p>
            <a:endParaRPr lang="en-US" altLang="en-US" dirty="0">
              <a:latin typeface="Calibri Light" panose="020F0302020204030204" pitchFamily="34" charset="0"/>
              <a:cs typeface="Calibri Light" panose="020F0302020204030204" pitchFamily="34" charset="0"/>
            </a:endParaRPr>
          </a:p>
        </p:txBody>
      </p:sp>
      <p:pic>
        <p:nvPicPr>
          <p:cNvPr id="13316" name="Picture 2" descr="Diagram&#10;&#10;Description automatically generated">
            <a:extLst>
              <a:ext uri="{FF2B5EF4-FFF2-40B4-BE49-F238E27FC236}">
                <a16:creationId xmlns:a16="http://schemas.microsoft.com/office/drawing/2014/main" id="{E9C9C678-E422-456A-8360-C66CD6533E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241"/>
          <a:stretch/>
        </p:blipFill>
        <p:spPr bwMode="auto">
          <a:xfrm>
            <a:off x="4876800" y="1828800"/>
            <a:ext cx="7213600"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208CF87-1458-461A-805A-797BAA4B2F33}"/>
              </a:ext>
            </a:extLst>
          </p:cNvPr>
          <p:cNvSpPr>
            <a:spLocks noGrp="1" noChangeArrowheads="1"/>
          </p:cNvSpPr>
          <p:nvPr>
            <p:ph type="title"/>
          </p:nvPr>
        </p:nvSpPr>
        <p:spPr/>
        <p:txBody>
          <a:bodyPr/>
          <a:lstStyle/>
          <a:p>
            <a:r>
              <a:rPr lang="en-US" altLang="en-US">
                <a:latin typeface="Calibri Light" panose="020F0302020204030204" pitchFamily="34" charset="0"/>
                <a:cs typeface="Calibri Light" panose="020F0302020204030204" pitchFamily="34" charset="0"/>
              </a:rPr>
              <a:t>Teleconnections</a:t>
            </a:r>
          </a:p>
        </p:txBody>
      </p:sp>
      <p:sp>
        <p:nvSpPr>
          <p:cNvPr id="14339" name="Content Placeholder 2">
            <a:extLst>
              <a:ext uri="{FF2B5EF4-FFF2-40B4-BE49-F238E27FC236}">
                <a16:creationId xmlns:a16="http://schemas.microsoft.com/office/drawing/2014/main" id="{5F159D18-678B-4941-9C24-1DF495576198}"/>
              </a:ext>
            </a:extLst>
          </p:cNvPr>
          <p:cNvSpPr>
            <a:spLocks noGrp="1" noChangeArrowheads="1"/>
          </p:cNvSpPr>
          <p:nvPr>
            <p:ph idx="1"/>
          </p:nvPr>
        </p:nvSpPr>
        <p:spPr/>
        <p:txBody>
          <a:bodyPr/>
          <a:lstStyle/>
          <a:p>
            <a:r>
              <a:rPr lang="en-US" altLang="en-US">
                <a:latin typeface="Calibri Light" panose="020F0302020204030204" pitchFamily="34" charset="0"/>
                <a:cs typeface="Calibri Light" panose="020F0302020204030204" pitchFamily="34" charset="0"/>
              </a:rPr>
              <a:t>Events can propagate their effects over large distances and through time</a:t>
            </a:r>
          </a:p>
        </p:txBody>
      </p:sp>
      <p:pic>
        <p:nvPicPr>
          <p:cNvPr id="14340" name="Picture 4">
            <a:extLst>
              <a:ext uri="{FF2B5EF4-FFF2-40B4-BE49-F238E27FC236}">
                <a16:creationId xmlns:a16="http://schemas.microsoft.com/office/drawing/2014/main" id="{CEA2041C-9349-4544-A9AD-6DFF0BC7D5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71800"/>
            <a:ext cx="12192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8931953-052C-44C3-BFA0-C2E9F0391AD3}"/>
              </a:ext>
            </a:extLst>
          </p:cNvPr>
          <p:cNvSpPr>
            <a:spLocks noGrp="1" noChangeArrowheads="1"/>
          </p:cNvSpPr>
          <p:nvPr>
            <p:ph type="title"/>
          </p:nvPr>
        </p:nvSpPr>
        <p:spPr/>
        <p:txBody>
          <a:bodyPr/>
          <a:lstStyle/>
          <a:p>
            <a:r>
              <a:rPr lang="en-US" altLang="en-US">
                <a:latin typeface="Calibri Light" panose="020F0302020204030204" pitchFamily="34" charset="0"/>
                <a:cs typeface="Calibri Light" panose="020F0302020204030204" pitchFamily="34" charset="0"/>
              </a:rPr>
              <a:t>Complex adaptive systems theory</a:t>
            </a:r>
          </a:p>
        </p:txBody>
      </p:sp>
      <p:sp>
        <p:nvSpPr>
          <p:cNvPr id="16387" name="Content Placeholder 2">
            <a:extLst>
              <a:ext uri="{FF2B5EF4-FFF2-40B4-BE49-F238E27FC236}">
                <a16:creationId xmlns:a16="http://schemas.microsoft.com/office/drawing/2014/main" id="{0D19279A-D9DF-43EB-AAFE-FDA410DBCC45}"/>
              </a:ext>
            </a:extLst>
          </p:cNvPr>
          <p:cNvSpPr>
            <a:spLocks noGrp="1" noChangeArrowheads="1"/>
          </p:cNvSpPr>
          <p:nvPr>
            <p:ph idx="1"/>
          </p:nvPr>
        </p:nvSpPr>
        <p:spPr>
          <a:xfrm>
            <a:off x="838200" y="1676400"/>
            <a:ext cx="10287000" cy="4525963"/>
          </a:xfrm>
        </p:spPr>
        <p:txBody>
          <a:bodyPr/>
          <a:lstStyle/>
          <a:p>
            <a:pPr eaLnBrk="1" hangingPunct="1">
              <a:spcBef>
                <a:spcPct val="0"/>
              </a:spcBef>
            </a:pPr>
            <a:r>
              <a:rPr lang="en-US" altLang="en-US" sz="2800">
                <a:latin typeface="Calibri Light" panose="020F0302020204030204" pitchFamily="34" charset="0"/>
                <a:cs typeface="Calibri Light" panose="020F0302020204030204" pitchFamily="34" charset="0"/>
              </a:rPr>
              <a:t>A response to the limits of understanding the world through a Newtonian lens</a:t>
            </a:r>
          </a:p>
          <a:p>
            <a:pPr eaLnBrk="1" hangingPunct="1">
              <a:spcBef>
                <a:spcPct val="0"/>
              </a:spcBef>
            </a:pPr>
            <a:r>
              <a:rPr lang="en-US" altLang="en-US" sz="2800">
                <a:latin typeface="Calibri Light" panose="020F0302020204030204" pitchFamily="34" charset="0"/>
                <a:cs typeface="Calibri Light" panose="020F0302020204030204" pitchFamily="34" charset="0"/>
              </a:rPr>
              <a:t>The shear number of interacting entities limits prediction of change using Newtonian concepts </a:t>
            </a:r>
          </a:p>
          <a:p>
            <a:pPr eaLnBrk="1" hangingPunct="1">
              <a:spcBef>
                <a:spcPct val="0"/>
              </a:spcBef>
            </a:pPr>
            <a:r>
              <a:rPr lang="en-US" altLang="en-US" sz="2800">
                <a:latin typeface="Calibri Light" panose="020F0302020204030204" pitchFamily="34" charset="0"/>
                <a:cs typeface="Calibri Light" panose="020F0302020204030204" pitchFamily="34" charset="0"/>
              </a:rPr>
              <a:t>Contingencies, feedbacks, and teleconnections limit prediction into the future.</a:t>
            </a:r>
          </a:p>
          <a:p>
            <a:pPr eaLnBrk="1" hangingPunct="1">
              <a:spcBef>
                <a:spcPct val="0"/>
              </a:spcBef>
            </a:pPr>
            <a:r>
              <a:rPr lang="en-US" altLang="en-US" sz="2800">
                <a:latin typeface="Calibri Light" panose="020F0302020204030204" pitchFamily="34" charset="0"/>
                <a:cs typeface="Calibri Light" panose="020F0302020204030204" pitchFamily="34" charset="0"/>
              </a:rPr>
              <a:t>Interactions can develop which we often cannot anticipate, and these in turn guide the expression of other interactions and outcomes.</a:t>
            </a:r>
          </a:p>
          <a:p>
            <a:pPr eaLnBrk="1" hangingPunct="1">
              <a:spcBef>
                <a:spcPct val="0"/>
              </a:spcBef>
            </a:pPr>
            <a:r>
              <a:rPr lang="en-US" altLang="en-US" sz="2800">
                <a:latin typeface="Calibri Light" panose="020F0302020204030204" pitchFamily="34" charset="0"/>
                <a:cs typeface="Calibri Light" panose="020F0302020204030204" pitchFamily="34" charset="0"/>
              </a:rPr>
              <a:t>CAS theory brings together equilibrium and non-equilibrium perspectives</a:t>
            </a:r>
          </a:p>
          <a:p>
            <a:pPr lvl="1" eaLnBrk="1" hangingPunct="1">
              <a:spcBef>
                <a:spcPct val="0"/>
              </a:spcBef>
              <a:buFontTx/>
              <a:buNone/>
            </a:pPr>
            <a:endParaRPr lang="en-US" altLang="en-US" sz="1800"/>
          </a:p>
          <a:p>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290CF6B-EF81-4B60-AD3A-B5C5E92757E2}"/>
              </a:ext>
            </a:extLst>
          </p:cNvPr>
          <p:cNvSpPr>
            <a:spLocks noGrp="1" noChangeArrowheads="1"/>
          </p:cNvSpPr>
          <p:nvPr>
            <p:ph type="title"/>
          </p:nvPr>
        </p:nvSpPr>
        <p:spPr/>
        <p:txBody>
          <a:bodyPr/>
          <a:lstStyle/>
          <a:p>
            <a:r>
              <a:rPr lang="en-US" altLang="en-US">
                <a:latin typeface="Calibri Light" panose="020F0302020204030204" pitchFamily="34" charset="0"/>
              </a:rPr>
              <a:t>Basic examples of complex adaptive systems</a:t>
            </a:r>
          </a:p>
        </p:txBody>
      </p:sp>
      <p:sp>
        <p:nvSpPr>
          <p:cNvPr id="17411" name="Content Placeholder 2">
            <a:extLst>
              <a:ext uri="{FF2B5EF4-FFF2-40B4-BE49-F238E27FC236}">
                <a16:creationId xmlns:a16="http://schemas.microsoft.com/office/drawing/2014/main" id="{42FF4FDE-AC18-4E79-BE46-C33D3CBF2C31}"/>
              </a:ext>
            </a:extLst>
          </p:cNvPr>
          <p:cNvSpPr>
            <a:spLocks noGrp="1" noChangeArrowheads="1"/>
          </p:cNvSpPr>
          <p:nvPr>
            <p:ph idx="1"/>
          </p:nvPr>
        </p:nvSpPr>
        <p:spPr>
          <a:xfrm>
            <a:off x="457200" y="1676400"/>
            <a:ext cx="3429000" cy="4525963"/>
          </a:xfrm>
        </p:spPr>
        <p:txBody>
          <a:bodyPr/>
          <a:lstStyle/>
          <a:p>
            <a:r>
              <a:rPr lang="en-US" altLang="en-US" sz="2400">
                <a:latin typeface="Calibri Light" panose="020F0302020204030204" pitchFamily="34" charset="0"/>
              </a:rPr>
              <a:t>Human societies</a:t>
            </a:r>
          </a:p>
          <a:p>
            <a:r>
              <a:rPr lang="en-US" altLang="en-US" sz="2400">
                <a:latin typeface="Calibri Light" panose="020F0302020204030204" pitchFamily="34" charset="0"/>
              </a:rPr>
              <a:t>Ecosystems</a:t>
            </a:r>
          </a:p>
          <a:p>
            <a:r>
              <a:rPr lang="en-US" altLang="en-US" sz="2400">
                <a:latin typeface="Calibri Light" panose="020F0302020204030204" pitchFamily="34" charset="0"/>
              </a:rPr>
              <a:t>Financial systems like the stock market</a:t>
            </a:r>
          </a:p>
        </p:txBody>
      </p:sp>
      <p:pic>
        <p:nvPicPr>
          <p:cNvPr id="2" name="Online Media 3" title="Dr. Derek Cabrera provides an introduction to complex adaptive systems (CAS) | Understanding CAS">
            <a:hlinkClick r:id="" action="ppaction://media"/>
            <a:extLst>
              <a:ext uri="{FF2B5EF4-FFF2-40B4-BE49-F238E27FC236}">
                <a16:creationId xmlns:a16="http://schemas.microsoft.com/office/drawing/2014/main" id="{A4D566A2-C46E-303E-3AE4-4F464E4F2AF0}"/>
              </a:ext>
            </a:extLst>
          </p:cNvPr>
          <p:cNvPicPr>
            <a:picLocks noRot="1" noChangeAspect="1"/>
          </p:cNvPicPr>
          <p:nvPr>
            <a:videoFile r:link="rId1"/>
          </p:nvPr>
        </p:nvPicPr>
        <p:blipFill>
          <a:blip r:embed="rId4"/>
          <a:stretch>
            <a:fillRect/>
          </a:stretch>
        </p:blipFill>
        <p:spPr bwMode="auto">
          <a:xfrm>
            <a:off x="3748405" y="1524000"/>
            <a:ext cx="80168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theme/theme1.xml><?xml version="1.0" encoding="utf-8"?>
<a:theme xmlns:a="http://schemas.openxmlformats.org/drawingml/2006/main" name="Default Design">
  <a:themeElements>
    <a:clrScheme name="Custom 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0C0"/>
      </a:hlink>
      <a:folHlink>
        <a:srgbClr val="0070C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3114</TotalTime>
  <Words>1380</Words>
  <Application>Microsoft Office PowerPoint</Application>
  <PresentationFormat>Widescreen</PresentationFormat>
  <Paragraphs>118</Paragraphs>
  <Slides>34</Slides>
  <Notes>21</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Aptos Light</vt:lpstr>
      <vt:lpstr>Arial</vt:lpstr>
      <vt:lpstr>Calibri</vt:lpstr>
      <vt:lpstr>Calibri Light</vt:lpstr>
      <vt:lpstr>Wingdings</vt:lpstr>
      <vt:lpstr>Default Design</vt:lpstr>
      <vt:lpstr>PowerPoint Presentation</vt:lpstr>
      <vt:lpstr>The Newtonian world</vt:lpstr>
      <vt:lpstr>PowerPoint Presentation</vt:lpstr>
      <vt:lpstr>Challenges to a Newtonian view of the world</vt:lpstr>
      <vt:lpstr>Contingency</vt:lpstr>
      <vt:lpstr>Feedbacks</vt:lpstr>
      <vt:lpstr>Teleconnections</vt:lpstr>
      <vt:lpstr>Complex adaptive systems theory</vt:lpstr>
      <vt:lpstr>Basic examples of complex adaptive systems</vt:lpstr>
      <vt:lpstr>Properties of complex adaptive systems</vt:lpstr>
      <vt:lpstr>CASs have path dependency</vt:lpstr>
      <vt:lpstr>PowerPoint Presentation</vt:lpstr>
      <vt:lpstr>PowerPoint Presentation</vt:lpstr>
      <vt:lpstr>CASs exhibit emergence</vt:lpstr>
      <vt:lpstr>CASs can self-organization</vt:lpstr>
      <vt:lpstr>PowerPoint Presentation</vt:lpstr>
      <vt:lpstr>PowerPoint Presentation</vt:lpstr>
      <vt:lpstr>CASs have cross-scalar structure</vt:lpstr>
      <vt:lpstr>PowerPoint Presentation</vt:lpstr>
      <vt:lpstr>Studying CASs</vt:lpstr>
      <vt:lpstr>Cellular automata (CA)</vt:lpstr>
      <vt:lpstr>PowerPoint Presentation</vt:lpstr>
      <vt:lpstr>PowerPoint Presentation</vt:lpstr>
      <vt:lpstr>PowerPoint Presentation</vt:lpstr>
      <vt:lpstr>PowerPoint Presentation</vt:lpstr>
      <vt:lpstr>PowerPoint Presentation</vt:lpstr>
      <vt:lpstr>PowerPoint Presentation</vt:lpstr>
      <vt:lpstr>Agent-based computational models</vt:lpstr>
      <vt:lpstr>PowerPoint Presentation</vt:lpstr>
      <vt:lpstr>PowerPoint Presentation</vt:lpstr>
      <vt:lpstr>PowerPoint Presentation</vt:lpstr>
      <vt:lpstr>CAS theory brings equilibrium and non-equilibrium dynamics together</vt:lpstr>
      <vt:lpstr>Complexity and policy</vt:lpstr>
      <vt:lpstr>Why is it so hard to quit coal?</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Tony Stallins</dc:creator>
  <cp:lastModifiedBy>Stallins, Jon A.</cp:lastModifiedBy>
  <cp:revision>314</cp:revision>
  <dcterms:created xsi:type="dcterms:W3CDTF">2003-10-01T18:37:39Z</dcterms:created>
  <dcterms:modified xsi:type="dcterms:W3CDTF">2025-02-09T19:11:19Z</dcterms:modified>
</cp:coreProperties>
</file>