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788" r:id="rId2"/>
    <p:sldId id="445" r:id="rId3"/>
    <p:sldId id="375" r:id="rId4"/>
    <p:sldId id="405" r:id="rId5"/>
    <p:sldId id="335" r:id="rId6"/>
    <p:sldId id="792" r:id="rId7"/>
    <p:sldId id="261" r:id="rId8"/>
    <p:sldId id="449" r:id="rId9"/>
    <p:sldId id="601" r:id="rId10"/>
    <p:sldId id="602" r:id="rId11"/>
    <p:sldId id="603" r:id="rId12"/>
    <p:sldId id="604" r:id="rId13"/>
    <p:sldId id="594" r:id="rId14"/>
    <p:sldId id="348" r:id="rId15"/>
    <p:sldId id="797" r:id="rId16"/>
    <p:sldId id="798" r:id="rId17"/>
    <p:sldId id="608" r:id="rId18"/>
    <p:sldId id="404" r:id="rId19"/>
    <p:sldId id="349" r:id="rId20"/>
    <p:sldId id="597" r:id="rId21"/>
    <p:sldId id="431" r:id="rId22"/>
    <p:sldId id="434" r:id="rId23"/>
    <p:sldId id="412" r:id="rId24"/>
    <p:sldId id="439" r:id="rId25"/>
    <p:sldId id="598" r:id="rId26"/>
    <p:sldId id="599" r:id="rId27"/>
    <p:sldId id="796" r:id="rId28"/>
    <p:sldId id="575" r:id="rId29"/>
    <p:sldId id="576" r:id="rId30"/>
    <p:sldId id="591" r:id="rId31"/>
    <p:sldId id="584" r:id="rId32"/>
    <p:sldId id="806" r:id="rId33"/>
    <p:sldId id="592" r:id="rId34"/>
    <p:sldId id="606" r:id="rId35"/>
    <p:sldId id="537" r:id="rId36"/>
    <p:sldId id="390" r:id="rId37"/>
    <p:sldId id="679" r:id="rId38"/>
    <p:sldId id="794" r:id="rId39"/>
    <p:sldId id="424" r:id="rId40"/>
    <p:sldId id="425" r:id="rId41"/>
    <p:sldId id="260" r:id="rId42"/>
    <p:sldId id="775" r:id="rId43"/>
    <p:sldId id="392" r:id="rId44"/>
    <p:sldId id="411" r:id="rId45"/>
    <p:sldId id="330" r:id="rId46"/>
    <p:sldId id="376" r:id="rId47"/>
    <p:sldId id="386" r:id="rId48"/>
    <p:sldId id="791" r:id="rId49"/>
    <p:sldId id="325" r:id="rId50"/>
    <p:sldId id="322" r:id="rId51"/>
    <p:sldId id="400" r:id="rId52"/>
    <p:sldId id="263" r:id="rId53"/>
    <p:sldId id="317" r:id="rId54"/>
    <p:sldId id="402" r:id="rId55"/>
    <p:sldId id="304" r:id="rId56"/>
    <p:sldId id="780" r:id="rId57"/>
    <p:sldId id="795" r:id="rId58"/>
    <p:sldId id="803" r:id="rId59"/>
    <p:sldId id="360" r:id="rId60"/>
    <p:sldId id="422" r:id="rId61"/>
    <p:sldId id="805" r:id="rId62"/>
    <p:sldId id="296" r:id="rId63"/>
    <p:sldId id="80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9F34DFD-4C15-4AE7-86DD-575BC642ADD8}">
          <p14:sldIdLst>
            <p14:sldId id="788"/>
          </p14:sldIdLst>
        </p14:section>
        <p14:section name="Habitat fragmentation" id="{6E36A276-7CBF-429D-88F6-125A7460CFA4}">
          <p14:sldIdLst>
            <p14:sldId id="445"/>
            <p14:sldId id="375"/>
            <p14:sldId id="405"/>
            <p14:sldId id="335"/>
            <p14:sldId id="792"/>
          </p14:sldIdLst>
        </p14:section>
        <p14:section name="Overexploitation" id="{0A79DBA6-8F53-4F62-82F9-817E1F29A63A}">
          <p14:sldIdLst>
            <p14:sldId id="261"/>
            <p14:sldId id="449"/>
            <p14:sldId id="601"/>
            <p14:sldId id="602"/>
            <p14:sldId id="603"/>
            <p14:sldId id="604"/>
            <p14:sldId id="594"/>
            <p14:sldId id="348"/>
          </p14:sldIdLst>
        </p14:section>
        <p14:section name="Bushmeat" id="{404EB89A-5D9A-4D1F-BA61-2DCBB71F6139}">
          <p14:sldIdLst>
            <p14:sldId id="797"/>
            <p14:sldId id="798"/>
            <p14:sldId id="608"/>
            <p14:sldId id="404"/>
            <p14:sldId id="349"/>
            <p14:sldId id="597"/>
          </p14:sldIdLst>
        </p14:section>
        <p14:section name="Bushmeat - tuna" id="{BD00AB71-778C-4239-9679-87EBB9C978B1}">
          <p14:sldIdLst>
            <p14:sldId id="431"/>
            <p14:sldId id="434"/>
          </p14:sldIdLst>
        </p14:section>
        <p14:section name="Bushmeat - turtles consumption in Asia" id="{7907EEDC-FD76-4270-9730-12A85CC08D70}">
          <p14:sldIdLst>
            <p14:sldId id="412"/>
            <p14:sldId id="439"/>
            <p14:sldId id="598"/>
            <p14:sldId id="599"/>
          </p14:sldIdLst>
        </p14:section>
        <p14:section name="Wildlife trade" id="{5A92FC89-0377-42CD-A92C-96871172DC50}">
          <p14:sldIdLst>
            <p14:sldId id="796"/>
            <p14:sldId id="575"/>
            <p14:sldId id="576"/>
            <p14:sldId id="591"/>
            <p14:sldId id="584"/>
            <p14:sldId id="806"/>
            <p14:sldId id="592"/>
            <p14:sldId id="606"/>
            <p14:sldId id="537"/>
          </p14:sldIdLst>
        </p14:section>
        <p14:section name="Conservation successes" id="{CAF43C30-DC0A-43F1-8A3A-A799F0E498C2}">
          <p14:sldIdLst>
            <p14:sldId id="390"/>
            <p14:sldId id="679"/>
            <p14:sldId id="794"/>
            <p14:sldId id="424"/>
            <p14:sldId id="425"/>
            <p14:sldId id="260"/>
          </p14:sldIdLst>
        </p14:section>
        <p14:section name="Ex situ: zoos" id="{602FB76A-A845-47CC-B89F-CFE7CE17A38D}">
          <p14:sldIdLst>
            <p14:sldId id="775"/>
            <p14:sldId id="392"/>
            <p14:sldId id="411"/>
            <p14:sldId id="330"/>
            <p14:sldId id="376"/>
            <p14:sldId id="386"/>
            <p14:sldId id="791"/>
            <p14:sldId id="325"/>
          </p14:sldIdLst>
        </p14:section>
        <p14:section name="Ex situ: assurance colonies" id="{348A8621-49A2-4C24-8C8A-DEDC0F95095C}">
          <p14:sldIdLst>
            <p14:sldId id="322"/>
            <p14:sldId id="400"/>
          </p14:sldIdLst>
        </p14:section>
        <p14:section name="Criticisms of ex-situ" id="{A072FDE9-CF87-479E-BC50-F05750C24C57}">
          <p14:sldIdLst>
            <p14:sldId id="263"/>
          </p14:sldIdLst>
        </p14:section>
        <p14:section name="In situ" id="{FB8610BA-69E8-4437-87CD-17669FB057C4}">
          <p14:sldIdLst>
            <p14:sldId id="317"/>
            <p14:sldId id="402"/>
            <p14:sldId id="304"/>
            <p14:sldId id="780"/>
            <p14:sldId id="795"/>
          </p14:sldIdLst>
        </p14:section>
        <p14:section name="Hybrid approaches" id="{2C3C2D95-C58F-49C3-81F0-33A2E5073154}">
          <p14:sldIdLst>
            <p14:sldId id="803"/>
            <p14:sldId id="360"/>
          </p14:sldIdLst>
        </p14:section>
        <p14:section name="Conclusions" id="{BB14BEC6-5F45-42BB-9259-3607E5645F36}">
          <p14:sldIdLst>
            <p14:sldId id="422"/>
          </p14:sldIdLst>
        </p14:section>
        <p14:section name="If it pays it stays - a viable approach?" id="{B810BD4F-3ED4-47C8-8C14-B257200303EF}">
          <p14:sldIdLst>
            <p14:sldId id="805"/>
            <p14:sldId id="296"/>
            <p14:sldId id="80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4B15E-0379-9D92-44A2-28BC96E29948}" name="Stallins, Jon A." initials="SJA" userId="S::jast239@uky.edu::8f7e7db6-6c81-40cd-b680-5795c0527d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245" autoAdjust="0"/>
    <p:restoredTop sz="65050" autoAdjust="0"/>
  </p:normalViewPr>
  <p:slideViewPr>
    <p:cSldViewPr>
      <p:cViewPr varScale="1">
        <p:scale>
          <a:sx n="41" d="100"/>
          <a:sy n="41" d="100"/>
        </p:scale>
        <p:origin x="740" y="28"/>
      </p:cViewPr>
      <p:guideLst>
        <p:guide orient="horz" pos="2160"/>
        <p:guide pos="3840"/>
      </p:guideLst>
    </p:cSldViewPr>
  </p:slideViewPr>
  <p:notesTextViewPr>
    <p:cViewPr>
      <p:scale>
        <a:sx n="125" d="100"/>
        <a:sy n="125" d="100"/>
      </p:scale>
      <p:origin x="0" y="0"/>
    </p:cViewPr>
  </p:notesTextViewPr>
  <p:sorterViewPr>
    <p:cViewPr varScale="1">
      <p:scale>
        <a:sx n="1" d="1"/>
        <a:sy n="1" d="1"/>
      </p:scale>
      <p:origin x="0" y="-29256"/>
    </p:cViewPr>
  </p:sorterViewPr>
  <p:notesViewPr>
    <p:cSldViewPr>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990849-76E2-40E6-9A50-3C4B8407AF32}" type="datetimeFigureOut">
              <a:rPr lang="en-US" smtClean="0"/>
              <a:pPr/>
              <a:t>4/1/2025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7FAFFF-F7FF-48ED-A2A1-B191191AC451}" type="slidenum">
              <a:rPr lang="en-US" smtClean="0"/>
              <a:pPr/>
              <a:t>‹#›</a:t>
            </a:fld>
            <a:endParaRPr lang="en-US" dirty="0"/>
          </a:p>
        </p:txBody>
      </p:sp>
    </p:spTree>
    <p:extLst>
      <p:ext uri="{BB962C8B-B14F-4D97-AF65-F5344CB8AC3E}">
        <p14:creationId xmlns:p14="http://schemas.microsoft.com/office/powerpoint/2010/main" val="20340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5:21</a:t>
            </a:r>
          </a:p>
        </p:txBody>
      </p:sp>
      <p:sp>
        <p:nvSpPr>
          <p:cNvPr id="4" name="Slide Number Placeholder 3"/>
          <p:cNvSpPr>
            <a:spLocks noGrp="1"/>
          </p:cNvSpPr>
          <p:nvPr>
            <p:ph type="sldNum" sz="quarter" idx="5"/>
          </p:nvPr>
        </p:nvSpPr>
        <p:spPr/>
        <p:txBody>
          <a:bodyPr/>
          <a:lstStyle/>
          <a:p>
            <a:fld id="{177FAFFF-F7FF-48ED-A2A1-B191191AC451}" type="slidenum">
              <a:rPr lang="en-US" smtClean="0"/>
              <a:pPr/>
              <a:t>1</a:t>
            </a:fld>
            <a:endParaRPr lang="en-US" dirty="0"/>
          </a:p>
        </p:txBody>
      </p:sp>
    </p:spTree>
    <p:extLst>
      <p:ext uri="{BB962C8B-B14F-4D97-AF65-F5344CB8AC3E}">
        <p14:creationId xmlns:p14="http://schemas.microsoft.com/office/powerpoint/2010/main" val="2173659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384F23-1DF2-4F72-935C-B33370D0EA13}" type="slidenum">
              <a:rPr lang="en-US" altLang="en-US" smtClean="0">
                <a:latin typeface="Calibri" panose="020F0502020204030204" pitchFamily="34" charset="0"/>
              </a:rPr>
              <a:pPr/>
              <a:t>11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18840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B035EB7-8DFA-40F4-B2F4-6D92F82562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28240D50-F757-49C1-AF48-A10A46FFA1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Our hunting is also motivated by reasons to kills that are uniquely human – these gorillas were killed solely as a gesture of revenge amongst rival militant groups in the Democratic Republic of Congo. </a:t>
            </a:r>
            <a:br>
              <a:rPr lang="en-US" altLang="en-US" dirty="0"/>
            </a:br>
            <a:br>
              <a:rPr lang="en-US" altLang="en-US" dirty="0"/>
            </a:br>
            <a:r>
              <a:rPr lang="en-US" dirty="0"/>
              <a:t>But can we hunt for conservation?</a:t>
            </a:r>
            <a:r>
              <a:rPr lang="en-US" altLang="en-US" dirty="0"/>
              <a:t>. </a:t>
            </a:r>
          </a:p>
          <a:p>
            <a:pPr eaLnBrk="1" hangingPunct="1">
              <a:spcBef>
                <a:spcPct val="0"/>
              </a:spcBef>
            </a:pPr>
            <a:endParaRPr lang="en-US" altLang="en-US" dirty="0"/>
          </a:p>
          <a:p>
            <a:pPr eaLnBrk="1" hangingPunct="1">
              <a:spcBef>
                <a:spcPct val="0"/>
              </a:spcBef>
            </a:pPr>
            <a:r>
              <a:rPr lang="en-US" altLang="en-US" dirty="0"/>
              <a:t>http://www.usnews.com/news/world/articles/2008/02/06/the-story-behind-the-killings-of-congos-rare-mountain-gorillas</a:t>
            </a:r>
          </a:p>
          <a:p>
            <a:pPr eaLnBrk="1" hangingPunct="1">
              <a:spcBef>
                <a:spcPct val="0"/>
              </a:spcBef>
            </a:pPr>
            <a:endParaRPr lang="en-US" altLang="en-US" dirty="0"/>
          </a:p>
          <a:p>
            <a:pPr eaLnBrk="1" hangingPunct="1">
              <a:spcBef>
                <a:spcPct val="0"/>
              </a:spcBef>
            </a:pPr>
            <a:r>
              <a:rPr lang="en-US" altLang="en-US" dirty="0"/>
              <a:t>Civil war in the Democratic Republic of Congo</a:t>
            </a:r>
            <a:br>
              <a:rPr lang="en-US" altLang="en-US" dirty="0"/>
            </a:br>
            <a:br>
              <a:rPr lang="en-US" altLang="en-US" dirty="0"/>
            </a:br>
            <a:endParaRPr lang="en-US" altLang="en-US" dirty="0"/>
          </a:p>
        </p:txBody>
      </p:sp>
      <p:sp>
        <p:nvSpPr>
          <p:cNvPr id="51204" name="Slide Number Placeholder 3">
            <a:extLst>
              <a:ext uri="{FF2B5EF4-FFF2-40B4-BE49-F238E27FC236}">
                <a16:creationId xmlns:a16="http://schemas.microsoft.com/office/drawing/2014/main" id="{A8E0721D-4A42-4D7C-9D86-C00FFF2FCB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7F046B-A31B-4880-877A-F004C6E268EE}" type="slidenum">
              <a:rPr lang="en-US" altLang="en-US">
                <a:latin typeface="Calibri" panose="020F0502020204030204" pitchFamily="34" charset="0"/>
              </a:rPr>
              <a:pPr/>
              <a:t>12</a:t>
            </a:fld>
            <a:endParaRPr lang="en-US" altLang="en-US" dirty="0">
              <a:latin typeface="Calibri" panose="020F0502020204030204" pitchFamily="34" charset="0"/>
            </a:endParaRPr>
          </a:p>
        </p:txBody>
      </p:sp>
    </p:spTree>
    <p:extLst>
      <p:ext uri="{BB962C8B-B14F-4D97-AF65-F5344CB8AC3E}">
        <p14:creationId xmlns:p14="http://schemas.microsoft.com/office/powerpoint/2010/main" val="1645600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FB9828D-5D17-1EA4-4770-2175BDF6A9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1016A4D0-C200-2389-8CBD-9EF8071B63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gorilla victims were part of Congo’s resource wars, reportedly killed by a corrupt park official who was trying to spite a warden for cracking down on the illegal charcoal trade.  Local people go into the forest to collect wood to make charcoal, an efficient fuel source (raw wood is smokier and burns unevenly. Partially burned wood, as charcoal, is easier to work with.  </a:t>
            </a:r>
          </a:p>
          <a:p>
            <a:endParaRPr lang="en-US" altLang="en-US" dirty="0"/>
          </a:p>
        </p:txBody>
      </p:sp>
      <p:sp>
        <p:nvSpPr>
          <p:cNvPr id="54276" name="Slide Number Placeholder 3">
            <a:extLst>
              <a:ext uri="{FF2B5EF4-FFF2-40B4-BE49-F238E27FC236}">
                <a16:creationId xmlns:a16="http://schemas.microsoft.com/office/drawing/2014/main" id="{2B985CA4-A178-08E6-4B30-B70B55E9FD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0C3412-782F-4466-86E7-E7FAD84F45F3}" type="slidenum">
              <a:rPr lang="en-US" altLang="en-US">
                <a:latin typeface="Calibri" panose="020F0502020204030204" pitchFamily="34" charset="0"/>
              </a:rPr>
              <a:pPr/>
              <a:t>13</a:t>
            </a:fld>
            <a:endParaRPr lang="en-US" altLang="en-US"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A95B4DB6-4FAA-3C96-183D-2347695FD8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E482F2D-D118-83B8-607E-C00DF8E1A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Our hunting is fundamentally different. We have little reason to be concerned over own safety.  Prefer large big often healthy animals with disproportionate influence on reproduction in a population. Predation by non-humans tends to favor the diseased, the weak, the very young or the very old. </a:t>
            </a:r>
            <a:br>
              <a:rPr lang="en-US" altLang="en-US" dirty="0"/>
            </a:br>
            <a:br>
              <a:rPr lang="en-US" altLang="en-US" dirty="0"/>
            </a:br>
            <a:r>
              <a:rPr lang="en-US" altLang="en-US" dirty="0"/>
              <a:t>In our last lecture we looked at home attitudes toward megafauna can lead to their protection or their harm when encounters occur. These encounters are often about livelihoods. From an elephant trampling the crops of a subsistence farmer to a Bangladeshi mauled by an Indian tiger in a poor fishing village, it is difficult to divorce economics from wildlife. Our attitudes toward charismatic wildlife like lions and tigers lead us to donate money to conservation organizations. These discourses that motivate us to save megafauna elsewhere are often incomplete, as we saw with the example of the Indian tiger and the complexities surrounding what will happen with future populations of these tigers in one of the most populous countries in the world. </a:t>
            </a:r>
            <a:br>
              <a:rPr lang="en-US" altLang="en-US" dirty="0"/>
            </a:br>
            <a:br>
              <a:rPr lang="en-US" altLang="en-US" dirty="0"/>
            </a:br>
            <a:r>
              <a:rPr lang="en-US" altLang="en-US" dirty="0"/>
              <a:t>Today we want to continue to look at overexploitation, but from a slightly different perspective:  we look at the consumptive use of animals, their use as food, folk medicines (that rarely have any true medical value), their collection and captivity as pets, and as animals for hunting in canned trophy hunts</a:t>
            </a:r>
          </a:p>
          <a:p>
            <a:pPr eaLnBrk="1" hangingPunct="1">
              <a:spcBef>
                <a:spcPct val="0"/>
              </a:spcBef>
            </a:pPr>
            <a:br>
              <a:rPr lang="en-US" altLang="en-US" dirty="0"/>
            </a:br>
            <a:r>
              <a:rPr lang="en-US" altLang="en-US" dirty="0"/>
              <a:t>Since the late 1990s, approximately 6 million people have died in a civil war raging sporadically in the Democratic Republic of the Congo, although the exact number is hard to determine.  </a:t>
            </a:r>
          </a:p>
          <a:p>
            <a:pPr eaLnBrk="1" hangingPunct="1">
              <a:spcBef>
                <a:spcPct val="0"/>
              </a:spcBef>
            </a:pPr>
            <a:r>
              <a:rPr lang="en-US" altLang="en-US" dirty="0"/>
              <a:t>The country is also home to the largest remaining population of mountain gorillas</a:t>
            </a:r>
          </a:p>
        </p:txBody>
      </p:sp>
      <p:sp>
        <p:nvSpPr>
          <p:cNvPr id="50180" name="Slide Number Placeholder 3">
            <a:extLst>
              <a:ext uri="{FF2B5EF4-FFF2-40B4-BE49-F238E27FC236}">
                <a16:creationId xmlns:a16="http://schemas.microsoft.com/office/drawing/2014/main" id="{3ADD49E7-E2E3-773A-2EB3-1D317437B4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F10ECB-7A1B-432C-AF5C-735923C0D120}" type="slidenum">
              <a:rPr lang="en-US" altLang="en-US">
                <a:latin typeface="Calibri" panose="020F0502020204030204" pitchFamily="34" charset="0"/>
              </a:rPr>
              <a:pPr/>
              <a:t>14</a:t>
            </a:fld>
            <a:endParaRPr lang="en-US" altLang="en-US" dirty="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1626-9795-9CD3-34DD-246378531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73ADC-FD7F-5883-BA00-E459ADAF4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F511B-7B58-8311-F754-691BDD874313}"/>
              </a:ext>
            </a:extLst>
          </p:cNvPr>
          <p:cNvSpPr>
            <a:spLocks noGrp="1"/>
          </p:cNvSpPr>
          <p:nvPr>
            <p:ph type="body" idx="1"/>
          </p:nvPr>
        </p:nvSpPr>
        <p:spPr/>
        <p:txBody>
          <a:bodyPr/>
          <a:lstStyle/>
          <a:p>
            <a:r>
              <a:rPr lang="en-US" dirty="0"/>
              <a:t>Bushmeat</a:t>
            </a:r>
          </a:p>
        </p:txBody>
      </p:sp>
      <p:sp>
        <p:nvSpPr>
          <p:cNvPr id="4" name="Slide Number Placeholder 3">
            <a:extLst>
              <a:ext uri="{FF2B5EF4-FFF2-40B4-BE49-F238E27FC236}">
                <a16:creationId xmlns:a16="http://schemas.microsoft.com/office/drawing/2014/main" id="{FAA8A789-B1E6-93A0-6DAC-027746508966}"/>
              </a:ext>
            </a:extLst>
          </p:cNvPr>
          <p:cNvSpPr>
            <a:spLocks noGrp="1"/>
          </p:cNvSpPr>
          <p:nvPr>
            <p:ph type="sldNum" sz="quarter" idx="5"/>
          </p:nvPr>
        </p:nvSpPr>
        <p:spPr/>
        <p:txBody>
          <a:bodyPr/>
          <a:lstStyle/>
          <a:p>
            <a:fld id="{C62F3CDA-AC44-43AA-9705-9DF63B1A9D50}" type="slidenum">
              <a:rPr lang="en-US" smtClean="0"/>
              <a:t>15</a:t>
            </a:fld>
            <a:endParaRPr lang="en-US" dirty="0"/>
          </a:p>
        </p:txBody>
      </p:sp>
    </p:spTree>
    <p:extLst>
      <p:ext uri="{BB962C8B-B14F-4D97-AF65-F5344CB8AC3E}">
        <p14:creationId xmlns:p14="http://schemas.microsoft.com/office/powerpoint/2010/main" val="84313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28E64EF-E8EA-9D11-8167-06CDEBC0FE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2E7E7C58-CEED-4005-DA61-F5EF75C6F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latin typeface="Arial" panose="020B0604020202020204" pitchFamily="34" charset="0"/>
              </a:rPr>
              <a:t>Bushmeat is the illegal, unsustainable trade in wildlife for income or meat</a:t>
            </a:r>
            <a:br>
              <a:rPr lang="en-US" altLang="en-US" dirty="0"/>
            </a:br>
            <a:br>
              <a:rPr lang="en-US" altLang="en-US" dirty="0"/>
            </a:br>
            <a:r>
              <a:rPr lang="en-US" altLang="en-US" dirty="0"/>
              <a:t>Ghana</a:t>
            </a:r>
          </a:p>
          <a:p>
            <a:pPr eaLnBrk="1" hangingPunct="1">
              <a:spcBef>
                <a:spcPct val="0"/>
              </a:spcBef>
            </a:pPr>
            <a:endParaRPr lang="en-US" altLang="en-US" dirty="0"/>
          </a:p>
        </p:txBody>
      </p:sp>
      <p:sp>
        <p:nvSpPr>
          <p:cNvPr id="63492" name="Slide Number Placeholder 3">
            <a:extLst>
              <a:ext uri="{FF2B5EF4-FFF2-40B4-BE49-F238E27FC236}">
                <a16:creationId xmlns:a16="http://schemas.microsoft.com/office/drawing/2014/main" id="{9D11540A-5E79-7CC5-C171-8E29D6F761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DB421D-FF43-4BC2-BA0E-F224C5AB2694}" type="slidenum">
              <a:rPr lang="en-US" altLang="en-US">
                <a:latin typeface="Calibri" panose="020F0502020204030204" pitchFamily="34" charset="0"/>
              </a:rPr>
              <a:pPr/>
              <a:t>16</a:t>
            </a:fld>
            <a:endParaRPr lang="en-US" altLang="en-US"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08C8E-F076-8943-8985-AB514A152D5B}"/>
            </a:ext>
          </a:extLst>
        </p:cNvPr>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3A17961-E15A-0717-4F73-B76AEB18DC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2CB64576-9191-DB76-1406-4EB528E3D3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p:txBody>
      </p:sp>
      <p:sp>
        <p:nvSpPr>
          <p:cNvPr id="67588" name="Slide Number Placeholder 3">
            <a:extLst>
              <a:ext uri="{FF2B5EF4-FFF2-40B4-BE49-F238E27FC236}">
                <a16:creationId xmlns:a16="http://schemas.microsoft.com/office/drawing/2014/main" id="{41DFB1AC-D225-8628-C2AA-01D09732D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A3A6F0-366F-4ED4-85C2-E947973DBDC9}" type="slidenum">
              <a:rPr lang="en-US" altLang="en-US">
                <a:latin typeface="Calibri" panose="020F0502020204030204" pitchFamily="34" charset="0"/>
              </a:rPr>
              <a:pPr/>
              <a:t>17</a:t>
            </a:fld>
            <a:endParaRPr lang="en-US" altLang="en-US" dirty="0">
              <a:latin typeface="Calibri" panose="020F0502020204030204" pitchFamily="34" charset="0"/>
            </a:endParaRPr>
          </a:p>
        </p:txBody>
      </p:sp>
    </p:spTree>
    <p:extLst>
      <p:ext uri="{BB962C8B-B14F-4D97-AF65-F5344CB8AC3E}">
        <p14:creationId xmlns:p14="http://schemas.microsoft.com/office/powerpoint/2010/main" val="79426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20441E81-2663-8B25-DEEB-12BFAE806B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92847751-6FCF-4244-E484-8B4FCDE792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Bushmeat provides food, but also a livelihood and a role in society</a:t>
            </a:r>
          </a:p>
          <a:p>
            <a:pPr eaLnBrk="1" hangingPunct="1">
              <a:spcBef>
                <a:spcPct val="0"/>
              </a:spcBef>
            </a:pPr>
            <a:endParaRPr lang="en-US" altLang="en-US" dirty="0"/>
          </a:p>
        </p:txBody>
      </p:sp>
      <p:sp>
        <p:nvSpPr>
          <p:cNvPr id="71684" name="Slide Number Placeholder 3">
            <a:extLst>
              <a:ext uri="{FF2B5EF4-FFF2-40B4-BE49-F238E27FC236}">
                <a16:creationId xmlns:a16="http://schemas.microsoft.com/office/drawing/2014/main" id="{20CF9EF0-82A9-A57D-97AF-FD186A9BFE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A11750-FE6E-4827-9C20-97EF289F7F45}" type="slidenum">
              <a:rPr lang="en-US" altLang="en-US">
                <a:latin typeface="Calibri" panose="020F0502020204030204" pitchFamily="34" charset="0"/>
              </a:rPr>
              <a:pPr/>
              <a:t>18</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30BD600-523B-902D-19B0-5E753EA231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A270D56B-E7F8-42D5-3791-BFF9269D53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5780" name="Slide Number Placeholder 3">
            <a:extLst>
              <a:ext uri="{FF2B5EF4-FFF2-40B4-BE49-F238E27FC236}">
                <a16:creationId xmlns:a16="http://schemas.microsoft.com/office/drawing/2014/main" id="{AE2CD767-A918-3F18-E2CF-9E6A876717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DC9B36-8C1B-4FF3-A51D-BD9999F49008}" type="slidenum">
              <a:rPr lang="en-US" altLang="en-US">
                <a:latin typeface="Calibri" panose="020F0502020204030204" pitchFamily="34" charset="0"/>
              </a:rPr>
              <a:pPr/>
              <a:t>19</a:t>
            </a:fld>
            <a:endParaRPr lang="en-US" altLang="en-US"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5F74060C-6507-3DB7-4FB4-C65348DFD2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9441DAA6-9534-F588-BDBD-0FC8CFABA9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child carries a basket containing a Gambian rat and a monkey in Lomela, Democratic Republic of the Congo. </a:t>
            </a:r>
          </a:p>
        </p:txBody>
      </p:sp>
      <p:sp>
        <p:nvSpPr>
          <p:cNvPr id="79876" name="Slide Number Placeholder 3">
            <a:extLst>
              <a:ext uri="{FF2B5EF4-FFF2-40B4-BE49-F238E27FC236}">
                <a16:creationId xmlns:a16="http://schemas.microsoft.com/office/drawing/2014/main" id="{637D962B-F1AB-0159-A17F-9D0D5A1BC7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62E333-6250-49DB-A585-A83333F38E12}" type="slidenum">
              <a:rPr lang="en-US" altLang="en-US">
                <a:latin typeface="Calibri" panose="020F0502020204030204" pitchFamily="34" charset="0"/>
              </a:rPr>
              <a:pPr/>
              <a:t>20</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365F05DC-D150-1667-92E4-52E6D4C2D5C7}"/>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77E2F07D-F1BE-8E12-9BB5-1AAD044DF3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Forest surrounding a church in Ethiopia</a:t>
            </a:r>
          </a:p>
        </p:txBody>
      </p:sp>
      <p:sp>
        <p:nvSpPr>
          <p:cNvPr id="56324" name="Slide Number Placeholder 3">
            <a:extLst>
              <a:ext uri="{FF2B5EF4-FFF2-40B4-BE49-F238E27FC236}">
                <a16:creationId xmlns:a16="http://schemas.microsoft.com/office/drawing/2014/main" id="{DA94E971-27CD-38B5-164A-381DF5C680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42EE5C92-209B-428A-AC19-20A8132C483E}" type="slidenum">
              <a:rPr lang="en-US" altLang="en-US" sz="1200" smtClean="0">
                <a:latin typeface="Calibri" panose="020F0502020204030204" pitchFamily="34" charset="0"/>
                <a:cs typeface="Arial" panose="020B0604020202020204" pitchFamily="34" charset="0"/>
              </a:rPr>
              <a:pPr/>
              <a:t>2</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https://www.nytimes.com/2019/01/05/world/asia/record-tuna-price-japan.html</a:t>
            </a:r>
          </a:p>
        </p:txBody>
      </p:sp>
      <p:sp>
        <p:nvSpPr>
          <p:cNvPr id="4" name="Slide Number Placeholder 3"/>
          <p:cNvSpPr>
            <a:spLocks noGrp="1"/>
          </p:cNvSpPr>
          <p:nvPr>
            <p:ph type="sldNum" sz="quarter" idx="5"/>
          </p:nvPr>
        </p:nvSpPr>
        <p:spPr/>
        <p:txBody>
          <a:bodyPr/>
          <a:lstStyle/>
          <a:p>
            <a:fld id="{8D7BC29A-1BD6-405C-8377-7EBFD652EB97}" type="slidenum">
              <a:rPr lang="en-US" smtClean="0"/>
              <a:t>21</a:t>
            </a:fld>
            <a:endParaRPr lang="en-US" dirty="0"/>
          </a:p>
        </p:txBody>
      </p:sp>
    </p:spTree>
    <p:extLst>
      <p:ext uri="{BB962C8B-B14F-4D97-AF65-F5344CB8AC3E}">
        <p14:creationId xmlns:p14="http://schemas.microsoft.com/office/powerpoint/2010/main" val="178510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099A0A5-4333-1D42-662F-32FFB1EC96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C5BAA916-770B-5F4B-639F-9501CC3547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Bushmeat, as a larger practice of unregulated or illegal consumption of wildlife, is common across economic circumstances</a:t>
            </a:r>
          </a:p>
          <a:p>
            <a:br>
              <a:rPr lang="en-US" altLang="en-US" dirty="0"/>
            </a:br>
            <a:r>
              <a:rPr lang="en-US" altLang="en-US" dirty="0"/>
              <a:t>Bluefin tuna is considered wildlife and it is being taken illegally such that it is in danger of being fished out of existence.</a:t>
            </a:r>
          </a:p>
        </p:txBody>
      </p:sp>
      <p:sp>
        <p:nvSpPr>
          <p:cNvPr id="81924" name="Slide Number Placeholder 3">
            <a:extLst>
              <a:ext uri="{FF2B5EF4-FFF2-40B4-BE49-F238E27FC236}">
                <a16:creationId xmlns:a16="http://schemas.microsoft.com/office/drawing/2014/main" id="{A0F8DCA7-C48D-453B-A4AC-CDB37DECA4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235810-E068-448B-99E0-F5957A7B6ECA}" type="slidenum">
              <a:rPr lang="en-US" altLang="en-US">
                <a:latin typeface="Calibri" panose="020F0502020204030204" pitchFamily="34" charset="0"/>
              </a:rPr>
              <a:pPr/>
              <a:t>22</a:t>
            </a:fld>
            <a:endParaRPr lang="en-US" altLang="en-US"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individual is known to be in captivity at the Suzhou Zoo in China. One or two individuals are believed to be in the wild in Dong Mo Lake in Vietnam. There is a possibility of another individual in the Xuan Khanh Lake in Vietnam.</a:t>
            </a:r>
          </a:p>
        </p:txBody>
      </p:sp>
      <p:sp>
        <p:nvSpPr>
          <p:cNvPr id="4" name="Slide Number Placeholder 3"/>
          <p:cNvSpPr>
            <a:spLocks noGrp="1"/>
          </p:cNvSpPr>
          <p:nvPr>
            <p:ph type="sldNum" sz="quarter" idx="5"/>
          </p:nvPr>
        </p:nvSpPr>
        <p:spPr/>
        <p:txBody>
          <a:bodyPr/>
          <a:lstStyle/>
          <a:p>
            <a:fld id="{177FAFFF-F7FF-48ED-A2A1-B191191AC451}" type="slidenum">
              <a:rPr lang="en-US" smtClean="0"/>
              <a:pPr/>
              <a:t>23</a:t>
            </a:fld>
            <a:endParaRPr lang="en-US" dirty="0"/>
          </a:p>
        </p:txBody>
      </p:sp>
    </p:spTree>
    <p:extLst>
      <p:ext uri="{BB962C8B-B14F-4D97-AF65-F5344CB8AC3E}">
        <p14:creationId xmlns:p14="http://schemas.microsoft.com/office/powerpoint/2010/main" val="3393845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634C5A60-A517-3BA1-13FF-69760FE342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E5B2411A-9840-DD04-62CB-76B2FA872F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Although Southeast Asia has long been regarded as a hotspot of turtle diversity, the fauna of Laos, Cambodia, and Vietnam (formerly known as French Indochina) remains poorly known. Biological investigation was limited prior to World War II, and since then decades of civil unrest, political instability, and military conflict have largely prevented fieldwork. Exploitation of turtles for food and medicinal markets is widespread in Laos, Cambodia and Vietnam. Hunters in rural villages capture turtles and tortoises for local consumption or to sell to traders who periodically visit villages to purchase wildlife. Although turtles and tortoises are locally consumed and domestically traded in Laos, Cambodia, and Vietnam, most are exported to markets </a:t>
            </a:r>
            <a:r>
              <a:rPr lang="nl-NL" altLang="en-US" dirty="0"/>
              <a:t>in southern China. </a:t>
            </a:r>
            <a:r>
              <a:rPr lang="en-US" altLang="en-US" dirty="0"/>
              <a:t>Turtles from Laos and Cambodia are usually transported to Vietnam, where they join with Vietnamese turtles on northward routes to China</a:t>
            </a:r>
          </a:p>
          <a:p>
            <a:endParaRPr lang="en-US" altLang="en-US" dirty="0"/>
          </a:p>
          <a:p>
            <a:endParaRPr lang="en-US" altLang="en-US" dirty="0"/>
          </a:p>
        </p:txBody>
      </p:sp>
      <p:sp>
        <p:nvSpPr>
          <p:cNvPr id="92164" name="Slide Number Placeholder 3">
            <a:extLst>
              <a:ext uri="{FF2B5EF4-FFF2-40B4-BE49-F238E27FC236}">
                <a16:creationId xmlns:a16="http://schemas.microsoft.com/office/drawing/2014/main" id="{D44DBDD0-EB8B-2939-1FF9-7C514A38C7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0041F7-FDC5-4A24-AD90-948849A38114}" type="slidenum">
              <a:rPr lang="en-US" altLang="en-US">
                <a:latin typeface="Calibri" panose="020F0502020204030204" pitchFamily="34" charset="0"/>
              </a:rPr>
              <a:pPr/>
              <a:t>24</a:t>
            </a:fld>
            <a:endParaRPr lang="en-US" altLang="en-US" dirty="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4EFEB74C-F5BA-FEC0-0D1E-8626378A7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D2F7D6A7-DAAE-2205-3090-DBF21FA57E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Markets are places to see rare turtles bound for consumption.  Some of these turtles have been bought in markets and taken into captivity by herpetologists to become, in some cases, some of the only known specimens.</a:t>
            </a:r>
          </a:p>
        </p:txBody>
      </p:sp>
      <p:sp>
        <p:nvSpPr>
          <p:cNvPr id="90116" name="Slide Number Placeholder 3">
            <a:extLst>
              <a:ext uri="{FF2B5EF4-FFF2-40B4-BE49-F238E27FC236}">
                <a16:creationId xmlns:a16="http://schemas.microsoft.com/office/drawing/2014/main" id="{7C20109E-8450-1BD4-5075-0C75F93BE6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65ADD2-4C1F-4EBF-9C48-25FA095792D1}" type="slidenum">
              <a:rPr lang="en-US" altLang="en-US">
                <a:latin typeface="Calibri" panose="020F0502020204030204" pitchFamily="34" charset="0"/>
              </a:rPr>
              <a:pPr/>
              <a:t>25</a:t>
            </a:fld>
            <a:endParaRPr lang="en-US" altLang="en-US"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altLang="en-US" sz="1200" dirty="0">
                <a:latin typeface="Arial" panose="020B0604020202020204" pitchFamily="34" charset="0"/>
              </a:rPr>
              <a:t>Demand for turtle meat in Asia has increased illegal and legal hunting pressure on  turtles in the US. Turtles are caught here but sold and exported mainly to China where household incomes have risen over the last several decades.  Many states are now strengthening legislation to more tightly control turtle hunting. Turtle hunting has been legal in many states, but the hunting  regulations (length of season, number of turtles taken) need to be reassessed in light of increasing pressure</a:t>
            </a:r>
          </a:p>
          <a:p>
            <a:endParaRPr lang="en-US" dirty="0"/>
          </a:p>
        </p:txBody>
      </p:sp>
      <p:sp>
        <p:nvSpPr>
          <p:cNvPr id="4" name="Slide Number Placeholder 3"/>
          <p:cNvSpPr>
            <a:spLocks noGrp="1"/>
          </p:cNvSpPr>
          <p:nvPr>
            <p:ph type="sldNum" sz="quarter" idx="5"/>
          </p:nvPr>
        </p:nvSpPr>
        <p:spPr/>
        <p:txBody>
          <a:bodyPr/>
          <a:lstStyle/>
          <a:p>
            <a:fld id="{C62F3CDA-AC44-43AA-9705-9DF63B1A9D50}" type="slidenum">
              <a:rPr lang="en-US" smtClean="0"/>
              <a:t>26</a:t>
            </a:fld>
            <a:endParaRPr lang="en-US" dirty="0"/>
          </a:p>
        </p:txBody>
      </p:sp>
    </p:spTree>
    <p:extLst>
      <p:ext uri="{BB962C8B-B14F-4D97-AF65-F5344CB8AC3E}">
        <p14:creationId xmlns:p14="http://schemas.microsoft.com/office/powerpoint/2010/main" val="129212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https://www.nytimes.com/2017/11/04/world/africa/ape-trafficking-bonobos-orangutans.html</a:t>
            </a:r>
            <a:br>
              <a:rPr lang="en-US" dirty="0"/>
            </a:br>
            <a:endParaRPr lang="en-US" dirty="0"/>
          </a:p>
        </p:txBody>
      </p:sp>
      <p:sp>
        <p:nvSpPr>
          <p:cNvPr id="4" name="Slide Number Placeholder 3"/>
          <p:cNvSpPr>
            <a:spLocks noGrp="1"/>
          </p:cNvSpPr>
          <p:nvPr>
            <p:ph type="sldNum" sz="quarter" idx="5"/>
          </p:nvPr>
        </p:nvSpPr>
        <p:spPr/>
        <p:txBody>
          <a:bodyPr/>
          <a:lstStyle/>
          <a:p>
            <a:fld id="{C62F3CDA-AC44-43AA-9705-9DF63B1A9D50}" type="slidenum">
              <a:rPr lang="en-US" smtClean="0"/>
              <a:t>27</a:t>
            </a:fld>
            <a:endParaRPr lang="en-US" dirty="0"/>
          </a:p>
        </p:txBody>
      </p:sp>
    </p:spTree>
    <p:extLst>
      <p:ext uri="{BB962C8B-B14F-4D97-AF65-F5344CB8AC3E}">
        <p14:creationId xmlns:p14="http://schemas.microsoft.com/office/powerpoint/2010/main" val="3620490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Reptile pet trade export countries</a:t>
            </a:r>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28</a:t>
            </a:fld>
            <a:endParaRPr lang="en-US" dirty="0"/>
          </a:p>
        </p:txBody>
      </p:sp>
    </p:spTree>
    <p:extLst>
      <p:ext uri="{BB962C8B-B14F-4D97-AF65-F5344CB8AC3E}">
        <p14:creationId xmlns:p14="http://schemas.microsoft.com/office/powerpoint/2010/main" val="2407035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http://ngm.nationalgeographic.com/print/2010/01/asian-wildlife/christy-text</a:t>
            </a:r>
          </a:p>
          <a:p>
            <a:pPr eaLnBrk="1" hangingPunct="1">
              <a:spcBef>
                <a:spcPct val="0"/>
              </a:spcBef>
            </a:pPr>
            <a:endParaRPr lang="en-US" alt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D60208-5E6F-40B8-9903-B0C1D61500D8}" type="slidenum">
              <a:rPr lang="en-US" altLang="en-US" smtClean="0">
                <a:latin typeface="Calibri" panose="020F0502020204030204" pitchFamily="34" charset="0"/>
              </a:rPr>
              <a:pPr/>
              <a:t>30</a:t>
            </a:fld>
            <a:endParaRPr lang="en-US" altLang="en-US" dirty="0">
              <a:latin typeface="Calibri" panose="020F0502020204030204" pitchFamily="34" charset="0"/>
            </a:endParaRPr>
          </a:p>
        </p:txBody>
      </p:sp>
    </p:spTree>
    <p:extLst>
      <p:ext uri="{BB962C8B-B14F-4D97-AF65-F5344CB8AC3E}">
        <p14:creationId xmlns:p14="http://schemas.microsoft.com/office/powerpoint/2010/main" val="2153837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differences in the legal standing of possessing exotic animals even in the US.  </a:t>
            </a:r>
          </a:p>
          <a:p>
            <a:endParaRPr lang="en-US" dirty="0"/>
          </a:p>
          <a:p>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31</a:t>
            </a:fld>
            <a:endParaRPr lang="en-US" dirty="0"/>
          </a:p>
        </p:txBody>
      </p:sp>
    </p:spTree>
    <p:extLst>
      <p:ext uri="{BB962C8B-B14F-4D97-AF65-F5344CB8AC3E}">
        <p14:creationId xmlns:p14="http://schemas.microsoft.com/office/powerpoint/2010/main" val="205720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0C95F106-E639-7A0A-126E-6DB568436AEA}"/>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FE608E7-AF04-6823-8EAA-40DE5884F6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“To fragment” means “to break apart”; it does not mean “to shrink”.</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4276" name="Slide Number Placeholder 3">
            <a:extLst>
              <a:ext uri="{FF2B5EF4-FFF2-40B4-BE49-F238E27FC236}">
                <a16:creationId xmlns:a16="http://schemas.microsoft.com/office/drawing/2014/main" id="{D09489C7-2D1C-9B3D-05EF-6612771F09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1C0F137B-3FC5-42C8-BE79-E8E46924C20D}" type="slidenum">
              <a:rPr lang="en-US" altLang="en-US" sz="1200" smtClean="0"/>
              <a:pPr/>
              <a:t>4</a:t>
            </a:fld>
            <a:endParaRPr lang="en-US" alt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Zanesville,</a:t>
            </a:r>
            <a:r>
              <a:rPr lang="en-US" baseline="0" dirty="0"/>
              <a:t> OH</a:t>
            </a:r>
            <a:endParaRPr lang="en-US" dirty="0"/>
          </a:p>
        </p:txBody>
      </p:sp>
      <p:sp>
        <p:nvSpPr>
          <p:cNvPr id="4" name="Slide Number Placeholder 3"/>
          <p:cNvSpPr>
            <a:spLocks noGrp="1"/>
          </p:cNvSpPr>
          <p:nvPr>
            <p:ph type="sldNum" sz="quarter" idx="10"/>
          </p:nvPr>
        </p:nvSpPr>
        <p:spPr/>
        <p:txBody>
          <a:bodyPr/>
          <a:lstStyle/>
          <a:p>
            <a:fld id="{DEF5B339-DCF9-4028-8DD7-E992FA765483}" type="slidenum">
              <a:rPr lang="en-US" smtClean="0"/>
              <a:pPr/>
              <a:t>35</a:t>
            </a:fld>
            <a:endParaRPr lang="en-US" dirty="0"/>
          </a:p>
        </p:txBody>
      </p:sp>
    </p:spTree>
    <p:extLst>
      <p:ext uri="{BB962C8B-B14F-4D97-AF65-F5344CB8AC3E}">
        <p14:creationId xmlns:p14="http://schemas.microsoft.com/office/powerpoint/2010/main" val="1954817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68DB6EA3-5B15-AC12-6694-DF4421CF13A7}"/>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2D95762F-E008-C625-56FD-4A78EF6DE6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Peregrine falcon</a:t>
            </a:r>
            <a:br>
              <a:rPr lang="en-US" altLang="en-US" dirty="0">
                <a:latin typeface="Arial" panose="020B0604020202020204" pitchFamily="34" charset="0"/>
              </a:rPr>
            </a:br>
            <a:r>
              <a:rPr lang="en-US" altLang="en-US" dirty="0">
                <a:latin typeface="Arial" panose="020B0604020202020204" pitchFamily="34" charset="0"/>
              </a:rPr>
              <a:t>Black-footed ferret</a:t>
            </a:r>
          </a:p>
        </p:txBody>
      </p:sp>
      <p:sp>
        <p:nvSpPr>
          <p:cNvPr id="49156" name="Slide Number Placeholder 3">
            <a:extLst>
              <a:ext uri="{FF2B5EF4-FFF2-40B4-BE49-F238E27FC236}">
                <a16:creationId xmlns:a16="http://schemas.microsoft.com/office/drawing/2014/main" id="{147D7D45-2561-7F88-11C4-47B58882F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2FD35081-3500-434A-BF1F-A11D8646E299}" type="slidenum">
              <a:rPr lang="en-US" altLang="en-US" sz="1200" smtClean="0"/>
              <a:pPr/>
              <a:t>36</a:t>
            </a:fld>
            <a:endParaRPr lang="en-US" altLang="en-US" sz="12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the Endangered Species Act was passed by Congress in 1973  and signed by President Richard Nixon. The act has been credited with the resurgence of the American alligator, which had been hunted to near extinction for the use of its skin in purses and other goods; the gray whale, depleted by commercial fishing in parts of the Pacific Ocean; and the bald eagle, which is flourishing again after nearly disappearing from much of the United States.</a:t>
            </a:r>
            <a:br>
              <a:rPr lang="en-US" dirty="0"/>
            </a:br>
            <a:br>
              <a:rPr lang="en-US" dirty="0"/>
            </a:br>
            <a:r>
              <a:rPr lang="en-US" dirty="0"/>
              <a:t>https://www.nytimes.com/2020/09/12/science/extinction-species-conservation.html</a:t>
            </a:r>
            <a:br>
              <a:rPr lang="en-US" dirty="0"/>
            </a:br>
            <a:r>
              <a:rPr lang="en-US" dirty="0"/>
              <a:t>https://animals.sandiegozoo.org/animals/przewalskis-horse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37</a:t>
            </a:fld>
            <a:endParaRPr lang="en-US" dirty="0"/>
          </a:p>
        </p:txBody>
      </p:sp>
    </p:spTree>
    <p:extLst>
      <p:ext uri="{BB962C8B-B14F-4D97-AF65-F5344CB8AC3E}">
        <p14:creationId xmlns:p14="http://schemas.microsoft.com/office/powerpoint/2010/main" val="1375788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Species toward the top of these charts (Spix’s macaw, Socorro dove, Hawaiian crow…) </a:t>
            </a:r>
            <a:r>
              <a:rPr lang="en-US" sz="1800" dirty="0">
                <a:effectLst/>
                <a:latin typeface="Segoe UI" panose="020B0502040204020203" pitchFamily="34" charset="0"/>
              </a:rPr>
              <a:t>are those that human have successfully brought back from extinction because of conservation efforts. The probability that human factors made this possible is very high with little uncertainty. However, many of these species toward the top are still low in number and remain conservation reliant.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Species toward the bottom (Townsend’s shearwater, Chinese crested tern,  Chatham’s parakeet, Niceforo’s wren) are those in which it is less likely that human efforts were will be able to keep these species from going extinct. There is also considerably more uncertainty as to whether our efforts will work for these species toward the bottom. </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This graph shows that there are some undeniable successes. However, there are many more species in which the range of variability in the likelihood that human conservation efforts can prevent extinction is large. In other words, our efforts have a large degree of uncertainty as to their outcomes. </a:t>
            </a:r>
            <a:br>
              <a:rPr lang="en-US" sz="1800" dirty="0">
                <a:effectLst/>
                <a:latin typeface="Segoe UI" panose="020B0502040204020203" pitchFamily="34" charset="0"/>
              </a:rPr>
            </a:br>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39</a:t>
            </a:fld>
            <a:endParaRPr lang="en-US" dirty="0"/>
          </a:p>
        </p:txBody>
      </p:sp>
    </p:spTree>
    <p:extLst>
      <p:ext uri="{BB962C8B-B14F-4D97-AF65-F5344CB8AC3E}">
        <p14:creationId xmlns:p14="http://schemas.microsoft.com/office/powerpoint/2010/main" val="707387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381000" y="685800"/>
            <a:ext cx="6096000" cy="3429000"/>
          </a:xfrm>
          <a:ln/>
        </p:spPr>
      </p:sp>
      <p:sp>
        <p:nvSpPr>
          <p:cNvPr id="11161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313197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Declared extinct in 1979 </a:t>
            </a:r>
            <a:br>
              <a:rPr lang="en-US" dirty="0"/>
            </a:br>
            <a:br>
              <a:rPr lang="en-US" dirty="0"/>
            </a:br>
            <a:r>
              <a:rPr lang="en-US" dirty="0"/>
              <a:t>Their numbers, once estimated at 500,000, had been decimated due to habitat destruction and the poisoning of prairie dogs, their primary prey.</a:t>
            </a:r>
            <a:br>
              <a:rPr lang="en-US" dirty="0"/>
            </a:br>
            <a:endParaRPr lang="en-US" dirty="0"/>
          </a:p>
          <a:p>
            <a:r>
              <a:rPr lang="en-US" dirty="0"/>
              <a:t>Fortunately, in 1981, a remnant population of ferrets was discovered in Meeteetse, Wyoming. </a:t>
            </a:r>
            <a:br>
              <a:rPr lang="en-US" dirty="0"/>
            </a:br>
            <a:br>
              <a:rPr lang="en-US" dirty="0"/>
            </a:br>
            <a:r>
              <a:rPr lang="en-US" dirty="0"/>
              <a:t>However, this group of ferrets faced almost insurmountable odds when in 1985, there were outbreaks of canine distemper virus and sylvatic plague. With the population critically at risk, the last 18 black-footed ferrets were gathered and placed in a managed breeding program, that includes the Louisville Zoom.</a:t>
            </a:r>
            <a:br>
              <a:rPr lang="en-US" dirty="0"/>
            </a:br>
            <a:endParaRPr lang="en-US" dirty="0"/>
          </a:p>
          <a:p>
            <a:r>
              <a:rPr lang="en-US" dirty="0"/>
              <a:t>In 2021, a black-footed ferret was cloned from a member of its species that had died and been frozen since 1998. It is the first North American endangered animal to be successfully cloned. The clone will reintroduce genetic variability to the current population. </a:t>
            </a:r>
          </a:p>
          <a:p>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42</a:t>
            </a:fld>
            <a:endParaRPr lang="en-US" dirty="0"/>
          </a:p>
        </p:txBody>
      </p:sp>
    </p:spTree>
    <p:extLst>
      <p:ext uri="{BB962C8B-B14F-4D97-AF65-F5344CB8AC3E}">
        <p14:creationId xmlns:p14="http://schemas.microsoft.com/office/powerpoint/2010/main" val="2472249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Graph above is for mammals in zoos</a:t>
            </a:r>
            <a:br>
              <a:rPr lang="en-US" dirty="0"/>
            </a:br>
            <a:br>
              <a:rPr lang="en-US" dirty="0"/>
            </a:br>
            <a:r>
              <a:rPr lang="en-US" dirty="0"/>
              <a:t>Alroy, J. (2015). Limits to captive breeding of mammals in zoos. </a:t>
            </a:r>
            <a:r>
              <a:rPr lang="en-US" i="1" dirty="0"/>
              <a:t>Conservation Biology</a:t>
            </a:r>
            <a:r>
              <a:rPr lang="en-US" dirty="0"/>
              <a:t>, </a:t>
            </a:r>
            <a:r>
              <a:rPr lang="en-US" i="1" dirty="0"/>
              <a:t>29</a:t>
            </a:r>
            <a:r>
              <a:rPr lang="en-US" dirty="0"/>
              <a:t>(3), 926-931.</a:t>
            </a:r>
          </a:p>
          <a:p>
            <a:endParaRPr lang="en-US" dirty="0"/>
          </a:p>
        </p:txBody>
      </p:sp>
      <p:sp>
        <p:nvSpPr>
          <p:cNvPr id="4" name="Slide Number Placeholder 3"/>
          <p:cNvSpPr>
            <a:spLocks noGrp="1"/>
          </p:cNvSpPr>
          <p:nvPr>
            <p:ph type="sldNum" sz="quarter" idx="10"/>
          </p:nvPr>
        </p:nvSpPr>
        <p:spPr/>
        <p:txBody>
          <a:bodyPr/>
          <a:lstStyle/>
          <a:p>
            <a:fld id="{177FAFFF-F7FF-48ED-A2A1-B191191AC451}" type="slidenum">
              <a:rPr lang="en-US" smtClean="0"/>
              <a:pPr/>
              <a:t>44</a:t>
            </a:fld>
            <a:endParaRPr lang="en-US" dirty="0"/>
          </a:p>
        </p:txBody>
      </p:sp>
    </p:spTree>
    <p:extLst>
      <p:ext uri="{BB962C8B-B14F-4D97-AF65-F5344CB8AC3E}">
        <p14:creationId xmlns:p14="http://schemas.microsoft.com/office/powerpoint/2010/main" val="3331833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https://www.nytimes.com/2014/02/10/world/europe/anger-erupts-over-danish-zoos-decision-to-put-down-a-giraffe.html</a:t>
            </a:r>
          </a:p>
        </p:txBody>
      </p:sp>
      <p:sp>
        <p:nvSpPr>
          <p:cNvPr id="4" name="Slide Number Placeholder 3"/>
          <p:cNvSpPr>
            <a:spLocks noGrp="1"/>
          </p:cNvSpPr>
          <p:nvPr>
            <p:ph type="sldNum" sz="quarter" idx="5"/>
          </p:nvPr>
        </p:nvSpPr>
        <p:spPr/>
        <p:txBody>
          <a:bodyPr/>
          <a:lstStyle/>
          <a:p>
            <a:fld id="{177FAFFF-F7FF-48ED-A2A1-B191191AC451}" type="slidenum">
              <a:rPr lang="en-US" smtClean="0"/>
              <a:pPr/>
              <a:t>45</a:t>
            </a:fld>
            <a:endParaRPr lang="en-US" dirty="0"/>
          </a:p>
        </p:txBody>
      </p:sp>
    </p:spTree>
    <p:extLst>
      <p:ext uri="{BB962C8B-B14F-4D97-AF65-F5344CB8AC3E}">
        <p14:creationId xmlns:p14="http://schemas.microsoft.com/office/powerpoint/2010/main" val="2882275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dirty="0"/>
              <a:t>Marius the reticulated giraffe died at the Copenhagen Zoo on Sunday. He was 2 years old. The cause of death was a shotgun blast, and after a public autopsy, the animal, who was 11 feet 6 inches, was fed to the zoo’s lions and other big cats. Administrators said they had decided to kill Marius, who was in good health, because his genes were well represented among the captive giraffe population in European zoos. But that explanation did not satisfy animal rights activists who had mounted a furious last-minute campaign to save him. Besides nearly 30,000 online signatures from those who did not want Marius killed, Copenhagen Zoo officials received death threats after they turned down adoption offers from other zoos, as well as a bid of 500,000 euros, or $682,000, from an individual who was willing to take Marius in. One group, Animal Rights Sweden, urged people to stop visiting zoos as a protest, The Associated Press reported. “It is no secret that animals are killed when there is no longer space, or if the animals don’t have genes that are interesting enough,” the organization said in a statement. </a:t>
            </a:r>
          </a:p>
          <a:p>
            <a:endParaRPr lang="en-US" dirty="0"/>
          </a:p>
          <a:p>
            <a:r>
              <a:rPr lang="en-US" dirty="0"/>
              <a:t>Marius was born in captivity at the Copenhagen Zoo, where there are seven reticulated giraffes, a species native to Africa. The species is not endangered, but it faces threats from habitat loss and hunting. Mr. Holst said he had decided against sending Marius to another zoo because doing so would have opened the door to inbreeding and potentially removed a place for a giraffe whose genetic makeup was more valuable in terms of future offspring in captive breeding programs. He seemed caught off guard by the public protest, calling it “totally out of proportion.” “People said, ‘If you kill the giraffe, I’ll kill you,’ ” he said. “It’s insane.” “We don’t do it to be cruel; we do it to ensure a healthy population,” Mr. Holst added. “You have to breed them to make sure the population is renewed.” As for individual offers, he said giraffes were social animals and could not be kept in isolation. Giraffes are allowed to breed in captivity because it is part of their natural behavior in the wild, Mr. Holst said, even though breeding can produce what he called “a surplus animal.” “As long as they are with us,” he said, “we want them to have a good life, with as much natural behavior as possible.” Marius was not fully grown, Mr. Holst said: He could have grown another three feet or so. Officials used a shotgun rather than an injection to kill the giraffe so that his meat would be safe for the zoo’s predator animals to eat.  After an autopsy that was open to visitors as an educational opportunity, parts of Marius’s remains were fed to the zoo’s lions — and there is some left over. “We still have meat for lions, tigers and leopards,” Mr. Holst said. “It’s just meat that can be fed to every animal.”</a:t>
            </a:r>
          </a:p>
          <a:p>
            <a:endParaRPr lang="en-US" dirty="0"/>
          </a:p>
          <a:p>
            <a:endParaRPr lang="en-US" dirty="0"/>
          </a:p>
        </p:txBody>
      </p:sp>
      <p:sp>
        <p:nvSpPr>
          <p:cNvPr id="4" name="Slide Number Placeholder 3"/>
          <p:cNvSpPr>
            <a:spLocks noGrp="1"/>
          </p:cNvSpPr>
          <p:nvPr>
            <p:ph type="sldNum" sz="quarter" idx="10"/>
          </p:nvPr>
        </p:nvSpPr>
        <p:spPr/>
        <p:txBody>
          <a:bodyPr/>
          <a:lstStyle/>
          <a:p>
            <a:fld id="{177FAFFF-F7FF-48ED-A2A1-B191191AC451}" type="slidenum">
              <a:rPr lang="en-US" smtClean="0"/>
              <a:pPr/>
              <a:t>46</a:t>
            </a:fld>
            <a:endParaRPr lang="en-US" dirty="0"/>
          </a:p>
        </p:txBody>
      </p:sp>
    </p:spTree>
    <p:extLst>
      <p:ext uri="{BB962C8B-B14F-4D97-AF65-F5344CB8AC3E}">
        <p14:creationId xmlns:p14="http://schemas.microsoft.com/office/powerpoint/2010/main" val="1661371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https://www.nytimes.com/2014/03/27/world/europe/lion-killing-at-danish-zoo-provokes-fresh-outrage.html</a:t>
            </a:r>
          </a:p>
        </p:txBody>
      </p:sp>
      <p:sp>
        <p:nvSpPr>
          <p:cNvPr id="4" name="Slide Number Placeholder 3"/>
          <p:cNvSpPr>
            <a:spLocks noGrp="1"/>
          </p:cNvSpPr>
          <p:nvPr>
            <p:ph type="sldNum" sz="quarter" idx="10"/>
          </p:nvPr>
        </p:nvSpPr>
        <p:spPr/>
        <p:txBody>
          <a:bodyPr/>
          <a:lstStyle/>
          <a:p>
            <a:fld id="{177FAFFF-F7FF-48ED-A2A1-B191191AC451}" type="slidenum">
              <a:rPr lang="en-US" smtClean="0"/>
              <a:pPr/>
              <a:t>47</a:t>
            </a:fld>
            <a:endParaRPr lang="en-US" dirty="0"/>
          </a:p>
        </p:txBody>
      </p:sp>
    </p:spTree>
    <p:extLst>
      <p:ext uri="{BB962C8B-B14F-4D97-AF65-F5344CB8AC3E}">
        <p14:creationId xmlns:p14="http://schemas.microsoft.com/office/powerpoint/2010/main" val="325419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F00FBEE-457A-C095-B4D2-4CB07CA45F5C}"/>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22A639BA-F810-899F-5DF7-1F2799E3BF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Locations from the GPS tracking database and the Human Footprint Index. (A) GPS relocations of 803 individuals across 57 species plotted on the global map of the Human Footprint Index (HFI) spanning from 0 (low; yellow) to 50 (high; red).</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Animal movement is fundamental for ecosystem functioning and species survival, yet the effects of the anthropogenic footprint on animal movements have not been estimated across species. Using a unique GPS-tracking database of 803 individuals across 57 species, we found that movements of mammals in areas with a comparatively high human footprint were on average one-half to one-third the extent of their movements in areas with a low human footprint. We attribute this reduction to behavioral changes of individual animals and to the exclusion of species with long-range movements from areas with higher human impact. Global loss of vagility alters a key ecological trait of animals that affects not only population persistence but also ecosystem processes such as predator-prey interactions, nutrient cycling, and disease transmission.</a:t>
            </a:r>
          </a:p>
          <a:p>
            <a:endParaRPr lang="en-US" altLang="en-US" dirty="0">
              <a:latin typeface="Arial" panose="020B0604020202020204" pitchFamily="34" charset="0"/>
            </a:endParaRPr>
          </a:p>
          <a:p>
            <a:r>
              <a:rPr lang="en-US" altLang="en-US" dirty="0">
                <a:latin typeface="Arial" panose="020B0604020202020204" pitchFamily="34" charset="0"/>
              </a:rPr>
              <a:t>Tucker, M. A., Böhning-Gaese, K., Fagan, W. F., Fryxell, J. M., Van Moorter, B., Alberts, S. C., ... &amp; Bartlam-Brooks, H. (2018). Moving in the Anthropocene: Global reductions in terrestrial mammalian movements. </a:t>
            </a:r>
            <a:r>
              <a:rPr lang="en-US" altLang="en-US" i="1" dirty="0">
                <a:latin typeface="Arial" panose="020B0604020202020204" pitchFamily="34" charset="0"/>
              </a:rPr>
              <a:t>Science</a:t>
            </a:r>
            <a:r>
              <a:rPr lang="en-US" altLang="en-US" dirty="0">
                <a:latin typeface="Arial" panose="020B0604020202020204" pitchFamily="34" charset="0"/>
              </a:rPr>
              <a:t>, </a:t>
            </a:r>
            <a:r>
              <a:rPr lang="en-US" altLang="en-US" i="1" dirty="0">
                <a:latin typeface="Arial" panose="020B0604020202020204" pitchFamily="34" charset="0"/>
              </a:rPr>
              <a:t>359</a:t>
            </a:r>
            <a:r>
              <a:rPr lang="en-US" altLang="en-US" dirty="0">
                <a:latin typeface="Arial" panose="020B0604020202020204" pitchFamily="34" charset="0"/>
              </a:rPr>
              <a:t>(6374), 466-469.</a:t>
            </a:r>
          </a:p>
        </p:txBody>
      </p:sp>
      <p:sp>
        <p:nvSpPr>
          <p:cNvPr id="60420" name="Slide Number Placeholder 3">
            <a:extLst>
              <a:ext uri="{FF2B5EF4-FFF2-40B4-BE49-F238E27FC236}">
                <a16:creationId xmlns:a16="http://schemas.microsoft.com/office/drawing/2014/main" id="{E1B708C1-B474-5755-754B-EBB366CF7D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4000">
                <a:solidFill>
                  <a:schemeClr val="tx1"/>
                </a:solidFill>
                <a:latin typeface="Arial" panose="020B0604020202020204" pitchFamily="34" charset="0"/>
              </a:defRPr>
            </a:lvl1pPr>
            <a:lvl2pPr marL="742950" indent="-285750" defTabSz="923925">
              <a:defRPr sz="4000">
                <a:solidFill>
                  <a:schemeClr val="tx1"/>
                </a:solidFill>
                <a:latin typeface="Arial" panose="020B0604020202020204" pitchFamily="34" charset="0"/>
              </a:defRPr>
            </a:lvl2pPr>
            <a:lvl3pPr marL="1143000" indent="-228600" defTabSz="923925">
              <a:defRPr sz="4000">
                <a:solidFill>
                  <a:schemeClr val="tx1"/>
                </a:solidFill>
                <a:latin typeface="Arial" panose="020B0604020202020204" pitchFamily="34" charset="0"/>
              </a:defRPr>
            </a:lvl3pPr>
            <a:lvl4pPr marL="1600200" indent="-228600" defTabSz="923925">
              <a:defRPr sz="4000">
                <a:solidFill>
                  <a:schemeClr val="tx1"/>
                </a:solidFill>
                <a:latin typeface="Arial" panose="020B0604020202020204" pitchFamily="34" charset="0"/>
              </a:defRPr>
            </a:lvl4pPr>
            <a:lvl5pPr marL="2057400" indent="-228600" defTabSz="923925">
              <a:defRPr sz="4000">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sz="4000">
                <a:solidFill>
                  <a:schemeClr val="tx1"/>
                </a:solidFill>
                <a:latin typeface="Arial" panose="020B0604020202020204" pitchFamily="34" charset="0"/>
              </a:defRPr>
            </a:lvl9pPr>
          </a:lstStyle>
          <a:p>
            <a:fld id="{BF0F9FAA-6FDD-4AA0-AD45-445FDBCE100B}" type="slidenum">
              <a:rPr lang="en-US" altLang="en-US" sz="1200" smtClean="0">
                <a:latin typeface="Calibri" panose="020F0502020204030204" pitchFamily="34" charset="0"/>
                <a:cs typeface="Arial" panose="020B0604020202020204" pitchFamily="34" charset="0"/>
              </a:rPr>
              <a:pPr/>
              <a:t>5</a:t>
            </a:fld>
            <a:endParaRPr lang="en-US" altLang="en-US" sz="1200" dirty="0">
              <a:latin typeface="Calibri" panose="020F050202020403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baseline="0" dirty="0">
                <a:latin typeface="HelveticaNeueLTStd-Cn"/>
              </a:rPr>
              <a:t>Summary of demographic and genetic trends over time (2000–2017) in American Zoo Association animal populations for (a) all populations studied and (b) only those with data that spanned at least two generations.</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Che‐Castaldo, J., Gray, S. M., Rodriguez‐Clark, K. M., Schad Eebes, K., &amp; Faust, L. J. (2021). Expected demographic and genetic declines not found in most zoo and aquarium populations. </a:t>
            </a:r>
            <a:r>
              <a:rPr lang="en-US" sz="2800" i="1" dirty="0"/>
              <a:t>Frontiers in Ecology and the Environment</a:t>
            </a:r>
            <a:r>
              <a:rPr lang="en-US" sz="2800" dirty="0"/>
              <a:t>, </a:t>
            </a:r>
            <a:r>
              <a:rPr lang="en-US" sz="2800" i="1" dirty="0"/>
              <a:t>19</a:t>
            </a:r>
            <a:r>
              <a:rPr lang="en-US" sz="2800" dirty="0"/>
              <a:t>(8), 435-442.</a:t>
            </a:r>
            <a:br>
              <a:rPr lang="en-US" sz="2800" dirty="0"/>
            </a:br>
            <a:endParaRPr lang="en-US" sz="2800" dirty="0"/>
          </a:p>
          <a:p>
            <a:pPr algn="l"/>
            <a:r>
              <a:rPr lang="en-US" sz="1800" b="0" i="0" u="none" strike="noStrike" baseline="0" dirty="0">
                <a:latin typeface="MinionPro-Semibold"/>
              </a:rPr>
              <a:t>Since the 1980s, animals in accredited zoos and aquariums have been managed as populations through cooperative breeding, with a goal of maintaining ex situ populations that are as demographically viable and genetically diverse as possible. Here, we provide what we believe to be the first large-scale assessment of whether cooperative breeding programs are achieving this goal over time. Using a comprehensive dataset spanning nearly 20 years and encompassing more than 400 ex situ vertebrate populations, we applied Bayesian hierarchical modeling to quantify changes in seven population metrics over time. Instead of the general declines expected for small and often closed populations like those in zoos and aquariums, we found no change in the demographic and genetic characteristics of the majority of these populations. Our results indicate that while some zoo and aquarium populations are</a:t>
            </a:r>
          </a:p>
          <a:p>
            <a:pPr algn="l"/>
            <a:r>
              <a:rPr lang="en-US" sz="1800" b="0" i="0" u="none" strike="noStrike" baseline="0" dirty="0">
                <a:latin typeface="MinionPro-Semibold"/>
              </a:rPr>
              <a:t>currently unsustainable, cooperative management is helping to slow or prevent declines in the health of many ex situ populations.</a:t>
            </a:r>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48</a:t>
            </a:fld>
            <a:endParaRPr lang="en-US" dirty="0"/>
          </a:p>
        </p:txBody>
      </p:sp>
    </p:spTree>
    <p:extLst>
      <p:ext uri="{BB962C8B-B14F-4D97-AF65-F5344CB8AC3E}">
        <p14:creationId xmlns:p14="http://schemas.microsoft.com/office/powerpoint/2010/main" val="16209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https://www.nytimes.com/2012/05/28/science/zoos-bitter-choice-to-save-some-species-letting-others-die.html?emc=eta1</a:t>
            </a:r>
          </a:p>
        </p:txBody>
      </p:sp>
      <p:sp>
        <p:nvSpPr>
          <p:cNvPr id="4" name="Slide Number Placeholder 3"/>
          <p:cNvSpPr>
            <a:spLocks noGrp="1"/>
          </p:cNvSpPr>
          <p:nvPr>
            <p:ph type="sldNum" sz="quarter" idx="5"/>
          </p:nvPr>
        </p:nvSpPr>
        <p:spPr/>
        <p:txBody>
          <a:bodyPr/>
          <a:lstStyle/>
          <a:p>
            <a:fld id="{177FAFFF-F7FF-48ED-A2A1-B191191AC451}" type="slidenum">
              <a:rPr lang="en-US" smtClean="0"/>
              <a:pPr/>
              <a:t>49</a:t>
            </a:fld>
            <a:endParaRPr lang="en-US" dirty="0"/>
          </a:p>
        </p:txBody>
      </p:sp>
    </p:spTree>
    <p:extLst>
      <p:ext uri="{BB962C8B-B14F-4D97-AF65-F5344CB8AC3E}">
        <p14:creationId xmlns:p14="http://schemas.microsoft.com/office/powerpoint/2010/main" val="964687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381000" y="685800"/>
            <a:ext cx="6096000" cy="3429000"/>
          </a:xfrm>
          <a:ln/>
        </p:spPr>
      </p:sp>
      <p:sp>
        <p:nvSpPr>
          <p:cNvPr id="114691"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449080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Louisiana black bear, a subspecies of the North American black bear, and the Florida black bear have recovered their population numbers thru in situ conservation and have been delisted as threatened according to the policies of the ESA</a:t>
            </a:r>
          </a:p>
          <a:p>
            <a:br>
              <a:rPr lang="en-US" dirty="0"/>
            </a:br>
            <a:r>
              <a:rPr lang="en-US" dirty="0"/>
              <a:t>https://www.nwf.org/Our-Work/Wildlife-Conservation/Success-Stories</a:t>
            </a:r>
          </a:p>
        </p:txBody>
      </p:sp>
      <p:sp>
        <p:nvSpPr>
          <p:cNvPr id="4" name="Slide Number Placeholder 3"/>
          <p:cNvSpPr>
            <a:spLocks noGrp="1"/>
          </p:cNvSpPr>
          <p:nvPr>
            <p:ph type="sldNum" sz="quarter" idx="10"/>
          </p:nvPr>
        </p:nvSpPr>
        <p:spPr/>
        <p:txBody>
          <a:bodyPr/>
          <a:lstStyle/>
          <a:p>
            <a:fld id="{177FAFFF-F7FF-48ED-A2A1-B191191AC451}" type="slidenum">
              <a:rPr lang="en-US" smtClean="0"/>
              <a:pPr/>
              <a:t>53</a:t>
            </a:fld>
            <a:endParaRPr lang="en-US" dirty="0"/>
          </a:p>
        </p:txBody>
      </p:sp>
    </p:spTree>
    <p:extLst>
      <p:ext uri="{BB962C8B-B14F-4D97-AF65-F5344CB8AC3E}">
        <p14:creationId xmlns:p14="http://schemas.microsoft.com/office/powerpoint/2010/main" val="1723400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Gray wolves in Yellowstone are an example of in-situ conservation</a:t>
            </a:r>
          </a:p>
        </p:txBody>
      </p:sp>
      <p:sp>
        <p:nvSpPr>
          <p:cNvPr id="4" name="Slide Number Placeholder 3"/>
          <p:cNvSpPr>
            <a:spLocks noGrp="1"/>
          </p:cNvSpPr>
          <p:nvPr>
            <p:ph type="sldNum" sz="quarter" idx="5"/>
          </p:nvPr>
        </p:nvSpPr>
        <p:spPr/>
        <p:txBody>
          <a:bodyPr/>
          <a:lstStyle/>
          <a:p>
            <a:fld id="{177FAFFF-F7FF-48ED-A2A1-B191191AC451}" type="slidenum">
              <a:rPr lang="en-US" smtClean="0"/>
              <a:pPr/>
              <a:t>54</a:t>
            </a:fld>
            <a:endParaRPr lang="en-US" dirty="0"/>
          </a:p>
        </p:txBody>
      </p:sp>
    </p:spTree>
    <p:extLst>
      <p:ext uri="{BB962C8B-B14F-4D97-AF65-F5344CB8AC3E}">
        <p14:creationId xmlns:p14="http://schemas.microsoft.com/office/powerpoint/2010/main" val="775375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57</a:t>
            </a:fld>
            <a:endParaRPr lang="en-US" dirty="0"/>
          </a:p>
        </p:txBody>
      </p:sp>
    </p:spTree>
    <p:extLst>
      <p:ext uri="{BB962C8B-B14F-4D97-AF65-F5344CB8AC3E}">
        <p14:creationId xmlns:p14="http://schemas.microsoft.com/office/powerpoint/2010/main" val="3912583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Corlett, R. T. (2016). Restoration, reintroduction, and rewilding in a changing world. </a:t>
            </a:r>
            <a:r>
              <a:rPr lang="en-US" i="1" dirty="0"/>
              <a:t>Trends in Ecology &amp; Evolution</a:t>
            </a:r>
            <a:r>
              <a:rPr lang="en-US" dirty="0"/>
              <a:t>, </a:t>
            </a:r>
            <a:r>
              <a:rPr lang="en-US" i="1" dirty="0"/>
              <a:t>31</a:t>
            </a:r>
            <a:r>
              <a:rPr lang="en-US" dirty="0"/>
              <a:t>(6), 453-462.</a:t>
            </a:r>
          </a:p>
          <a:p>
            <a:endParaRPr lang="en-US" dirty="0"/>
          </a:p>
        </p:txBody>
      </p:sp>
      <p:sp>
        <p:nvSpPr>
          <p:cNvPr id="4" name="Slide Number Placeholder 3"/>
          <p:cNvSpPr>
            <a:spLocks noGrp="1"/>
          </p:cNvSpPr>
          <p:nvPr>
            <p:ph type="sldNum" sz="quarter" idx="5"/>
          </p:nvPr>
        </p:nvSpPr>
        <p:spPr/>
        <p:txBody>
          <a:bodyPr/>
          <a:lstStyle/>
          <a:p>
            <a:fld id="{19EA2280-FADF-4C92-B26A-17389D70DC59}" type="slidenum">
              <a:rPr lang="en-US" smtClean="0"/>
              <a:t>59</a:t>
            </a:fld>
            <a:endParaRPr lang="en-US" dirty="0"/>
          </a:p>
        </p:txBody>
      </p:sp>
    </p:spTree>
    <p:extLst>
      <p:ext uri="{BB962C8B-B14F-4D97-AF65-F5344CB8AC3E}">
        <p14:creationId xmlns:p14="http://schemas.microsoft.com/office/powerpoint/2010/main" val="883993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7FAFFF-F7FF-48ED-A2A1-B191191AC451}" type="slidenum">
              <a:rPr lang="en-US" smtClean="0"/>
              <a:pPr/>
              <a:t>60</a:t>
            </a:fld>
            <a:endParaRPr lang="en-US" dirty="0"/>
          </a:p>
        </p:txBody>
      </p:sp>
    </p:spTree>
    <p:extLst>
      <p:ext uri="{BB962C8B-B14F-4D97-AF65-F5344CB8AC3E}">
        <p14:creationId xmlns:p14="http://schemas.microsoft.com/office/powerpoint/2010/main" val="2064109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Financing conservation through farming wildlife and hunting</a:t>
            </a:r>
          </a:p>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61</a:t>
            </a:fld>
            <a:endParaRPr lang="en-US" dirty="0"/>
          </a:p>
        </p:txBody>
      </p:sp>
    </p:spTree>
    <p:extLst>
      <p:ext uri="{BB962C8B-B14F-4D97-AF65-F5344CB8AC3E}">
        <p14:creationId xmlns:p14="http://schemas.microsoft.com/office/powerpoint/2010/main" val="21485519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7BC29A-1BD6-405C-8377-7EBFD652EB97}" type="slidenum">
              <a:rPr lang="en-US" smtClean="0"/>
              <a:t>62</a:t>
            </a:fld>
            <a:endParaRPr lang="en-US" dirty="0"/>
          </a:p>
        </p:txBody>
      </p:sp>
    </p:spTree>
    <p:extLst>
      <p:ext uri="{BB962C8B-B14F-4D97-AF65-F5344CB8AC3E}">
        <p14:creationId xmlns:p14="http://schemas.microsoft.com/office/powerpoint/2010/main" val="364111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https://www.nytimes.com/2022/12/15/opinion/food-diets-meat-biodiverstiy-cop15.html</a:t>
            </a:r>
            <a:br>
              <a:rPr lang="en-US" dirty="0"/>
            </a:br>
            <a:br>
              <a:rPr lang="en-US" dirty="0"/>
            </a:br>
            <a:r>
              <a:rPr lang="en-US" dirty="0"/>
              <a:t>https://ourworldindata.org/global-land-for-agriculture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Meat and dairy production uses a disproportionate amount of agricultural land</a:t>
            </a:r>
            <a:br>
              <a:rPr lang="en-US" dirty="0"/>
            </a:br>
            <a:br>
              <a:rPr lang="en-US" dirty="0"/>
            </a:br>
            <a:r>
              <a:rPr lang="en-US" dirty="0"/>
              <a:t>Half of Earth’s habitable land has been converted into agricultural land. Human food production drives habitat loss and fragmentation</a:t>
            </a:r>
          </a:p>
        </p:txBody>
      </p:sp>
      <p:sp>
        <p:nvSpPr>
          <p:cNvPr id="4" name="Slide Number Placeholder 3"/>
          <p:cNvSpPr>
            <a:spLocks noGrp="1"/>
          </p:cNvSpPr>
          <p:nvPr>
            <p:ph type="sldNum" sz="quarter" idx="5"/>
          </p:nvPr>
        </p:nvSpPr>
        <p:spPr/>
        <p:txBody>
          <a:bodyPr/>
          <a:lstStyle/>
          <a:p>
            <a:fld id="{177FAFFF-F7FF-48ED-A2A1-B191191AC451}" type="slidenum">
              <a:rPr lang="en-US" smtClean="0"/>
              <a:pPr/>
              <a:t>6</a:t>
            </a:fld>
            <a:endParaRPr lang="en-US" dirty="0"/>
          </a:p>
        </p:txBody>
      </p:sp>
    </p:spTree>
    <p:extLst>
      <p:ext uri="{BB962C8B-B14F-4D97-AF65-F5344CB8AC3E}">
        <p14:creationId xmlns:p14="http://schemas.microsoft.com/office/powerpoint/2010/main" val="2067846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Bushmeat (left)</a:t>
            </a:r>
            <a:br>
              <a:rPr lang="en-US" dirty="0"/>
            </a:br>
            <a:br>
              <a:rPr lang="en-US" dirty="0"/>
            </a:br>
            <a:r>
              <a:rPr lang="en-US" dirty="0"/>
              <a:t>Cheetah cubs (middle)</a:t>
            </a:r>
            <a:br>
              <a:rPr lang="en-US" baseline="0" dirty="0"/>
            </a:br>
            <a:br>
              <a:rPr lang="en-US" baseline="0" dirty="0"/>
            </a:br>
            <a:r>
              <a:rPr lang="en-US" dirty="0"/>
              <a:t>The sawed halves of a farmed tiger, found in the possession of smugglers by the Thai highway police in May of 2004</a:t>
            </a:r>
            <a:r>
              <a:rPr lang="en-US" baseline="0" dirty="0"/>
              <a:t> (right)</a:t>
            </a:r>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D60208-5E6F-40B8-9903-B0C1D61500D8}" type="slidenum">
              <a:rPr lang="en-US" altLang="en-US" smtClean="0">
                <a:latin typeface="Calibri" panose="020F0502020204030204" pitchFamily="34" charset="0"/>
              </a:rPr>
              <a:pPr/>
              <a:t>7</a:t>
            </a:fld>
            <a:endParaRPr lang="en-US" altLang="en-US" dirty="0">
              <a:latin typeface="Calibri" panose="020F0502020204030204" pitchFamily="34" charset="0"/>
            </a:endParaRPr>
          </a:p>
        </p:txBody>
      </p:sp>
    </p:spTree>
    <p:extLst>
      <p:ext uri="{BB962C8B-B14F-4D97-AF65-F5344CB8AC3E}">
        <p14:creationId xmlns:p14="http://schemas.microsoft.com/office/powerpoint/2010/main" val="171525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Ripple, W. J., Wolf, C., Newsome, T. M., Betts, M. G., Ceballos, G., Courchamp, F., ... &amp; Worm, B. (2019). Are we eating the world's megafauna to extinction?. </a:t>
            </a:r>
            <a:r>
              <a:rPr lang="en-US" i="1" dirty="0"/>
              <a:t>Conservation Letters</a:t>
            </a:r>
            <a:r>
              <a:rPr lang="en-US" dirty="0"/>
              <a:t>, </a:t>
            </a:r>
            <a:r>
              <a:rPr lang="en-US" i="1" dirty="0"/>
              <a:t>12</a:t>
            </a:r>
            <a:r>
              <a:rPr lang="en-US" dirty="0"/>
              <a:t>(3), e12627.</a:t>
            </a:r>
          </a:p>
        </p:txBody>
      </p:sp>
      <p:sp>
        <p:nvSpPr>
          <p:cNvPr id="4" name="Slide Number Placeholder 3"/>
          <p:cNvSpPr>
            <a:spLocks noGrp="1"/>
          </p:cNvSpPr>
          <p:nvPr>
            <p:ph type="sldNum" sz="quarter" idx="5"/>
          </p:nvPr>
        </p:nvSpPr>
        <p:spPr/>
        <p:txBody>
          <a:bodyPr/>
          <a:lstStyle/>
          <a:p>
            <a:fld id="{8D7BC29A-1BD6-405C-8377-7EBFD652EB97}" type="slidenum">
              <a:rPr lang="en-US" smtClean="0"/>
              <a:t>8</a:t>
            </a:fld>
            <a:endParaRPr lang="en-US" dirty="0"/>
          </a:p>
        </p:txBody>
      </p:sp>
    </p:spTree>
    <p:extLst>
      <p:ext uri="{BB962C8B-B14F-4D97-AF65-F5344CB8AC3E}">
        <p14:creationId xmlns:p14="http://schemas.microsoft.com/office/powerpoint/2010/main" val="264433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Human beings focus heavily on taking down adult prey.  This is quite different from the rest of the animal kingdom, for which the juveniles of a species tend to be the most exploited. Humans are using up the reproductive capital of these adults – their ability to reproduce and augment population numbers</a:t>
            </a:r>
          </a:p>
          <a:p>
            <a:endParaRPr lang="en-US" altLang="en-US" dirty="0"/>
          </a:p>
          <a:p>
            <a:r>
              <a:rPr lang="en-US" altLang="en-US" dirty="0"/>
              <a:t>http://www.bbc.com/news/science-environment-34011026</a:t>
            </a:r>
          </a:p>
          <a:p>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86F46E-CA4E-45FC-B707-DB655F801D8B}" type="slidenum">
              <a:rPr lang="en-US" altLang="en-US" smtClean="0">
                <a:latin typeface="Calibri" panose="020F0502020204030204" pitchFamily="34" charset="0"/>
              </a:rPr>
              <a:pPr/>
              <a:t>9</a:t>
            </a:fld>
            <a:endParaRPr lang="en-US" altLang="en-US" dirty="0">
              <a:latin typeface="Calibri" panose="020F0502020204030204" pitchFamily="34" charset="0"/>
            </a:endParaRPr>
          </a:p>
        </p:txBody>
      </p:sp>
    </p:spTree>
    <p:extLst>
      <p:ext uri="{BB962C8B-B14F-4D97-AF65-F5344CB8AC3E}">
        <p14:creationId xmlns:p14="http://schemas.microsoft.com/office/powerpoint/2010/main" val="622011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Our hunting is fundamentally different in another way:  we are not often in real danger.</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4791B1-F28D-41F7-BD5E-264243D4D3B0}" type="slidenum">
              <a:rPr lang="en-US" altLang="en-US" smtClean="0">
                <a:latin typeface="Calibri" panose="020F0502020204030204" pitchFamily="34" charset="0"/>
              </a:rPr>
              <a:pPr/>
              <a:t>10</a:t>
            </a:fld>
            <a:endParaRPr lang="en-US" altLang="en-US" dirty="0">
              <a:latin typeface="Calibri" panose="020F0502020204030204" pitchFamily="34" charset="0"/>
            </a:endParaRPr>
          </a:p>
        </p:txBody>
      </p:sp>
    </p:spTree>
    <p:extLst>
      <p:ext uri="{BB962C8B-B14F-4D97-AF65-F5344CB8AC3E}">
        <p14:creationId xmlns:p14="http://schemas.microsoft.com/office/powerpoint/2010/main" val="388472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DD463C-A070-4C49-B9E9-E49F77543A02}" type="datetimeFigureOut">
              <a:rPr lang="en-US" smtClean="0"/>
              <a:pPr/>
              <a:t>4/1/2025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068EE8-7469-420C-A5F8-22B817932D3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D463C-A070-4C49-B9E9-E49F77543A02}" type="datetimeFigureOut">
              <a:rPr lang="en-US" smtClean="0"/>
              <a:pPr/>
              <a:t>4/1/2025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68EE8-7469-420C-A5F8-22B817932D3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FTkLzRVBUDE?feature=oembed" TargetMode="Externa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H1d8B5c8Y6c?feature=oembed" TargetMode="Externa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pMFnK3a3llc?feature=oembed" TargetMode="Externa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denverpost.com/nationworld/ci_24193260/brazilian-family-fights-keep-house-trained-tiger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Znpnf9D2VIk?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jjo2qNakdAc?feature=oembed" TargetMode="Externa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ytimes.com/2012/05/28/science/zoos-bitter-choice-to-save-some-species-letting-others-die.html?emc=eta1&amp;_r=0"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https://www.youtube.com/embed/Yd6RO2ESxTs?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nwf.org/Our-Work/Wildlife-Conservation/Success-Stori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nytimes.com/2022/01/17/opinion/wolves-endangered-yellowstone.html?referringSource=articleShare"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csoaY2Dhjro?feature=oembed" TargetMode="Externa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wnycstudios.org/podcasts/radiolab/articles/bombs-and-butterflie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3" Type="http://schemas.openxmlformats.org/officeDocument/2006/relationships/hyperlink" Target="http://www.uky.edu/~jast239/courses/ens/sheep.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5F6D-67A0-4DE4-B841-12B1A1B46A11}"/>
              </a:ext>
            </a:extLst>
          </p:cNvPr>
          <p:cNvSpPr>
            <a:spLocks noGrp="1"/>
          </p:cNvSpPr>
          <p:nvPr>
            <p:ph type="title"/>
          </p:nvPr>
        </p:nvSpPr>
        <p:spPr>
          <a:xfrm>
            <a:off x="304800" y="457200"/>
            <a:ext cx="11582400" cy="1143000"/>
          </a:xfrm>
        </p:spPr>
        <p:txBody>
          <a:bodyPr>
            <a:normAutofit fontScale="90000"/>
          </a:bodyPr>
          <a:lstStyle/>
          <a:p>
            <a:r>
              <a:rPr lang="en-US" dirty="0">
                <a:latin typeface="+mn-lt"/>
              </a:rPr>
              <a:t>Biodiversity conservation policy strategies: advantages, disadvantages and implications</a:t>
            </a:r>
          </a:p>
        </p:txBody>
      </p:sp>
      <p:sp>
        <p:nvSpPr>
          <p:cNvPr id="3" name="Text Box 4">
            <a:extLst>
              <a:ext uri="{FF2B5EF4-FFF2-40B4-BE49-F238E27FC236}">
                <a16:creationId xmlns:a16="http://schemas.microsoft.com/office/drawing/2014/main" id="{7A93B790-7DDB-6036-DA0E-1DA80F791415}"/>
              </a:ext>
            </a:extLst>
          </p:cNvPr>
          <p:cNvSpPr txBox="1">
            <a:spLocks noChangeArrowheads="1"/>
          </p:cNvSpPr>
          <p:nvPr/>
        </p:nvSpPr>
        <p:spPr bwMode="auto">
          <a:xfrm>
            <a:off x="609600" y="1905000"/>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en-US" dirty="0">
                <a:latin typeface="Calibri Light" panose="020F0302020204030204" pitchFamily="34" charset="0"/>
              </a:rPr>
              <a:t>What are the top two mechanisms that make biodiversity conservation policies necessary?</a:t>
            </a:r>
          </a:p>
          <a:p>
            <a:pPr lvl="1" eaLnBrk="1" hangingPunct="1">
              <a:spcBef>
                <a:spcPct val="0"/>
              </a:spcBef>
              <a:buFont typeface="Arial" panose="020B0604020202020204" pitchFamily="34" charset="0"/>
              <a:buChar char="•"/>
            </a:pPr>
            <a:r>
              <a:rPr lang="en-US" altLang="en-US" sz="3200" dirty="0">
                <a:latin typeface="Calibri Light" panose="020F0302020204030204" pitchFamily="34" charset="0"/>
              </a:rPr>
              <a:t>Invasive species</a:t>
            </a:r>
          </a:p>
          <a:p>
            <a:pPr lvl="1" eaLnBrk="1" hangingPunct="1">
              <a:spcBef>
                <a:spcPct val="0"/>
              </a:spcBef>
              <a:buFont typeface="Arial" panose="020B0604020202020204" pitchFamily="34" charset="0"/>
              <a:buChar char="•"/>
            </a:pPr>
            <a:r>
              <a:rPr lang="en-US" altLang="en-US" sz="3200" dirty="0">
                <a:latin typeface="Calibri Light" panose="020F0302020204030204" pitchFamily="34" charset="0"/>
              </a:rPr>
              <a:t>Habitat fragmentation</a:t>
            </a:r>
          </a:p>
          <a:p>
            <a:pPr lvl="1" eaLnBrk="1" hangingPunct="1">
              <a:spcBef>
                <a:spcPct val="0"/>
              </a:spcBef>
              <a:buFont typeface="Arial" panose="020B0604020202020204" pitchFamily="34" charset="0"/>
              <a:buChar char="•"/>
            </a:pPr>
            <a:r>
              <a:rPr lang="en-US" altLang="en-US" sz="3200" dirty="0">
                <a:latin typeface="Calibri Light" panose="020F0302020204030204" pitchFamily="34" charset="0"/>
              </a:rPr>
              <a:t>Overexploitation </a:t>
            </a:r>
          </a:p>
          <a:p>
            <a:pPr lvl="1" eaLnBrk="1" hangingPunct="1">
              <a:spcBef>
                <a:spcPct val="0"/>
              </a:spcBef>
              <a:buFont typeface="Arial" panose="020B0604020202020204" pitchFamily="34" charset="0"/>
              <a:buChar char="•"/>
            </a:pPr>
            <a:r>
              <a:rPr lang="en-US" altLang="en-US" sz="3200" dirty="0">
                <a:latin typeface="Calibri Light" panose="020F0302020204030204" pitchFamily="34" charset="0"/>
              </a:rPr>
              <a:t>Pollution</a:t>
            </a:r>
          </a:p>
          <a:p>
            <a:pPr lvl="1" eaLnBrk="1" hangingPunct="1">
              <a:spcBef>
                <a:spcPct val="0"/>
              </a:spcBef>
              <a:buFont typeface="Arial" panose="020B0604020202020204" pitchFamily="34" charset="0"/>
              <a:buChar char="•"/>
            </a:pPr>
            <a:r>
              <a:rPr lang="en-US" altLang="en-US" sz="3200" dirty="0">
                <a:latin typeface="Calibri Light" panose="020F0302020204030204" pitchFamily="34" charset="0"/>
              </a:rPr>
              <a:t>Climate change</a:t>
            </a:r>
          </a:p>
          <a:p>
            <a:pPr lvl="1" eaLnBrk="1" hangingPunct="1">
              <a:spcBef>
                <a:spcPct val="0"/>
              </a:spcBef>
              <a:buFont typeface="Arial" panose="020B0604020202020204" pitchFamily="34" charset="0"/>
              <a:buChar char="•"/>
            </a:pPr>
            <a:r>
              <a:rPr lang="en-US" altLang="en-US" sz="3200" dirty="0">
                <a:latin typeface="Calibri Light" panose="020F0302020204030204" pitchFamily="34" charset="0"/>
              </a:rPr>
              <a:t>Disease</a:t>
            </a:r>
          </a:p>
        </p:txBody>
      </p:sp>
    </p:spTree>
    <p:extLst>
      <p:ext uri="{BB962C8B-B14F-4D97-AF65-F5344CB8AC3E}">
        <p14:creationId xmlns:p14="http://schemas.microsoft.com/office/powerpoint/2010/main" val="1211686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8995085" cy="674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888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042737" y="181723"/>
            <a:ext cx="10299031" cy="1325563"/>
          </a:xfrm>
        </p:spPr>
        <p:txBody>
          <a:bodyPr>
            <a:normAutofit fontScale="90000"/>
          </a:bodyPr>
          <a:lstStyle/>
          <a:p>
            <a:pPr algn="ctr" eaLnBrk="1" hangingPunct="1"/>
            <a:r>
              <a:rPr lang="en-US" altLang="en-US" dirty="0">
                <a:latin typeface="+mj-lt"/>
              </a:rPr>
              <a:t>Humans exploit prey far more than any other predator</a:t>
            </a:r>
          </a:p>
        </p:txBody>
      </p:sp>
      <p:sp>
        <p:nvSpPr>
          <p:cNvPr id="41987" name="Content Placeholder 2"/>
          <p:cNvSpPr>
            <a:spLocks noGrp="1"/>
          </p:cNvSpPr>
          <p:nvPr>
            <p:ph idx="1"/>
          </p:nvPr>
        </p:nvSpPr>
        <p:spPr>
          <a:xfrm>
            <a:off x="253371" y="1848813"/>
            <a:ext cx="6039853" cy="4525963"/>
          </a:xfrm>
        </p:spPr>
        <p:txBody>
          <a:bodyPr/>
          <a:lstStyle/>
          <a:p>
            <a:pPr eaLnBrk="1" hangingPunct="1"/>
            <a:r>
              <a:rPr lang="en-US" altLang="en-US" dirty="0">
                <a:latin typeface="+mj-lt"/>
              </a:rPr>
              <a:t>More than 90% of the mammals and birds that have gone extinct recently (within the past 500 years) were hunted by humans</a:t>
            </a:r>
          </a:p>
          <a:p>
            <a:pPr eaLnBrk="1" hangingPunct="1"/>
            <a:r>
              <a:rPr lang="en-US" altLang="en-US" dirty="0">
                <a:latin typeface="+mj-lt"/>
              </a:rPr>
              <a:t>Many species can sustain human hunting (for example, whitetail deer), but others cannot without management and/or regulations</a:t>
            </a:r>
          </a:p>
        </p:txBody>
      </p:sp>
      <p:pic>
        <p:nvPicPr>
          <p:cNvPr id="41988" name="Picture 5"/>
          <p:cNvPicPr>
            <a:picLocks noChangeAspect="1"/>
          </p:cNvPicPr>
          <p:nvPr/>
        </p:nvPicPr>
        <p:blipFill>
          <a:blip r:embed="rId3">
            <a:extLst>
              <a:ext uri="{28A0092B-C50C-407E-A947-70E740481C1C}">
                <a14:useLocalDpi xmlns:a14="http://schemas.microsoft.com/office/drawing/2010/main" val="0"/>
              </a:ext>
            </a:extLst>
          </a:blip>
          <a:srcRect b="14124"/>
          <a:stretch>
            <a:fillRect/>
          </a:stretch>
        </p:blipFill>
        <p:spPr bwMode="auto">
          <a:xfrm>
            <a:off x="6293224" y="1507285"/>
            <a:ext cx="4727702" cy="520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097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30AC05C9-02B8-4556-B029-A3629DE74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72" t="30190" r="41096" b="34073"/>
          <a:stretch>
            <a:fillRect/>
          </a:stretch>
        </p:blipFill>
        <p:spPr bwMode="auto">
          <a:xfrm>
            <a:off x="21781" y="0"/>
            <a:ext cx="12170219" cy="674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49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www.wageningenur.nl/upload_mm/9/b/9/7746fd3d-0eac-489e-b966-3f4de048ce2e_20140127_Foto1_JolienSchure_490x330.jpg">
            <a:extLst>
              <a:ext uri="{FF2B5EF4-FFF2-40B4-BE49-F238E27FC236}">
                <a16:creationId xmlns:a16="http://schemas.microsoft.com/office/drawing/2014/main" id="{5A69AF81-3585-0654-4D2E-F64E7DEAAD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02433" y="0"/>
            <a:ext cx="10180948"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descr="C:\Documents and Settings\Jon Anthony Stallins\Desktop\2 Extinctions\Evacuation of dead Mountain Gorillas, Virunga National Park, Eastern Congo.jpg">
            <a:extLst>
              <a:ext uri="{FF2B5EF4-FFF2-40B4-BE49-F238E27FC236}">
                <a16:creationId xmlns:a16="http://schemas.microsoft.com/office/drawing/2014/main" id="{806C0CE0-D8E9-870E-9F6E-D4FB98873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07" y="0"/>
            <a:ext cx="103057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8EBCB-98E7-9938-7E9D-3D1E35403ABB}"/>
            </a:ext>
          </a:extLst>
        </p:cNvPr>
        <p:cNvGrpSpPr/>
        <p:nvPr/>
      </p:nvGrpSpPr>
      <p:grpSpPr>
        <a:xfrm>
          <a:off x="0" y="0"/>
          <a:ext cx="0" cy="0"/>
          <a:chOff x="0" y="0"/>
          <a:chExt cx="0" cy="0"/>
        </a:xfrm>
      </p:grpSpPr>
      <p:pic>
        <p:nvPicPr>
          <p:cNvPr id="61446" name="Picture 9" descr="http://www.wildlifeextra.com/resources/listimg/world/Africa/bushmeat-traffic@body2.jpg">
            <a:extLst>
              <a:ext uri="{FF2B5EF4-FFF2-40B4-BE49-F238E27FC236}">
                <a16:creationId xmlns:a16="http://schemas.microsoft.com/office/drawing/2014/main" id="{9A2F2A9E-C17B-3C64-D55D-548D12D7E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2" y="-28222"/>
            <a:ext cx="10543592" cy="691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207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www.macleans.ca/wp-content/uploads/2013/04/bushmeat-story.jpg">
            <a:extLst>
              <a:ext uri="{FF2B5EF4-FFF2-40B4-BE49-F238E27FC236}">
                <a16:creationId xmlns:a16="http://schemas.microsoft.com/office/drawing/2014/main" id="{A20200A8-018E-EF0F-8A70-82E019CA4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6530"/>
            <a:ext cx="12228905" cy="537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57BEE-A334-C5B2-E259-AD2C6240DEDC}"/>
            </a:ext>
          </a:extLst>
        </p:cNvPr>
        <p:cNvGrpSpPr/>
        <p:nvPr/>
      </p:nvGrpSpPr>
      <p:grpSpPr>
        <a:xfrm>
          <a:off x="0" y="0"/>
          <a:ext cx="0" cy="0"/>
          <a:chOff x="0" y="0"/>
          <a:chExt cx="0" cy="0"/>
        </a:xfrm>
      </p:grpSpPr>
      <p:pic>
        <p:nvPicPr>
          <p:cNvPr id="66564" name="Picture 1">
            <a:extLst>
              <a:ext uri="{FF2B5EF4-FFF2-40B4-BE49-F238E27FC236}">
                <a16:creationId xmlns:a16="http://schemas.microsoft.com/office/drawing/2014/main" id="{A227A23A-6908-B30F-88F6-74288FDEDD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433" y="0"/>
            <a:ext cx="10282335" cy="68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80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C8C62FF5-D0CA-5C71-88C3-C7B612F9A733}"/>
              </a:ext>
            </a:extLst>
          </p:cNvPr>
          <p:cNvSpPr>
            <a:spLocks noGrp="1"/>
          </p:cNvSpPr>
          <p:nvPr>
            <p:ph type="title"/>
          </p:nvPr>
        </p:nvSpPr>
        <p:spPr>
          <a:xfrm>
            <a:off x="423081" y="166688"/>
            <a:ext cx="4758519" cy="1325562"/>
          </a:xfrm>
        </p:spPr>
        <p:txBody>
          <a:bodyPr>
            <a:normAutofit fontScale="90000"/>
          </a:bodyPr>
          <a:lstStyle/>
          <a:p>
            <a:pPr eaLnBrk="1" hangingPunct="1"/>
            <a:r>
              <a:rPr lang="en-US" altLang="en-US" dirty="0"/>
              <a:t>Drivers of the bushmeat trade</a:t>
            </a:r>
          </a:p>
        </p:txBody>
      </p:sp>
      <p:sp>
        <p:nvSpPr>
          <p:cNvPr id="3" name="Content Placeholder 2">
            <a:extLst>
              <a:ext uri="{FF2B5EF4-FFF2-40B4-BE49-F238E27FC236}">
                <a16:creationId xmlns:a16="http://schemas.microsoft.com/office/drawing/2014/main" id="{EDB16947-CF62-736B-05F8-095B7170CFE3}"/>
              </a:ext>
            </a:extLst>
          </p:cNvPr>
          <p:cNvSpPr>
            <a:spLocks noGrp="1"/>
          </p:cNvSpPr>
          <p:nvPr>
            <p:ph idx="1"/>
          </p:nvPr>
        </p:nvSpPr>
        <p:spPr>
          <a:xfrm>
            <a:off x="423081" y="1828800"/>
            <a:ext cx="4459796" cy="4525963"/>
          </a:xfrm>
        </p:spPr>
        <p:txBody>
          <a:bodyPr rtlCol="0">
            <a:normAutofit fontScale="85000" lnSpcReduction="20000"/>
          </a:bodyPr>
          <a:lstStyle/>
          <a:p>
            <a:pPr>
              <a:defRPr/>
            </a:pPr>
            <a:r>
              <a:rPr lang="en-US" dirty="0"/>
              <a:t>Provides protein where other sources lacking </a:t>
            </a:r>
          </a:p>
          <a:p>
            <a:pPr>
              <a:defRPr/>
            </a:pPr>
            <a:r>
              <a:rPr lang="en-US" dirty="0"/>
              <a:t>Overall instability in food supply</a:t>
            </a:r>
          </a:p>
          <a:p>
            <a:pPr>
              <a:defRPr/>
            </a:pPr>
            <a:r>
              <a:rPr lang="en-US" dirty="0"/>
              <a:t>Poverty and the need for an income from hunting and selling bushmeat</a:t>
            </a:r>
          </a:p>
          <a:p>
            <a:pPr>
              <a:defRPr/>
            </a:pPr>
            <a:r>
              <a:rPr lang="en-US" dirty="0"/>
              <a:t>Cultural, ceremonial uses of animals</a:t>
            </a:r>
          </a:p>
          <a:p>
            <a:pPr>
              <a:defRPr/>
            </a:pPr>
            <a:r>
              <a:rPr lang="en-US" altLang="en-US" sz="3200" dirty="0"/>
              <a:t>Where and what animals are hunted determines legality</a:t>
            </a:r>
          </a:p>
          <a:p>
            <a:pPr>
              <a:defRPr/>
            </a:pPr>
            <a:endParaRPr lang="en-US" dirty="0"/>
          </a:p>
          <a:p>
            <a:pPr marL="0" indent="0">
              <a:buNone/>
              <a:defRPr/>
            </a:pPr>
            <a:endParaRPr lang="en-US" dirty="0"/>
          </a:p>
        </p:txBody>
      </p:sp>
      <p:pic>
        <p:nvPicPr>
          <p:cNvPr id="70660" name="Picture 4" descr="http://cdn.phys.org/newman/gfx/news/hires/2008/15204.jpg">
            <a:extLst>
              <a:ext uri="{FF2B5EF4-FFF2-40B4-BE49-F238E27FC236}">
                <a16:creationId xmlns:a16="http://schemas.microsoft.com/office/drawing/2014/main" id="{4ED4C83D-C3D4-8078-6D9D-75579A15A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56"/>
          <a:stretch>
            <a:fillRect/>
          </a:stretch>
        </p:blipFill>
        <p:spPr bwMode="auto">
          <a:xfrm>
            <a:off x="5231215" y="365918"/>
            <a:ext cx="7025417" cy="612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5">
            <a:extLst>
              <a:ext uri="{FF2B5EF4-FFF2-40B4-BE49-F238E27FC236}">
                <a16:creationId xmlns:a16="http://schemas.microsoft.com/office/drawing/2014/main" id="{EA921756-09DA-B617-1FE6-807C4897D277}"/>
              </a:ext>
            </a:extLst>
          </p:cNvPr>
          <p:cNvSpPr>
            <a:spLocks noChangeArrowheads="1"/>
          </p:cNvSpPr>
          <p:nvPr/>
        </p:nvSpPr>
        <p:spPr bwMode="auto">
          <a:xfrm>
            <a:off x="1676400" y="594360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dirty="0"/>
          </a:p>
        </p:txBody>
      </p:sp>
      <p:pic>
        <p:nvPicPr>
          <p:cNvPr id="2" name="Online Media 1" title="The bushmeat trade in Cameroon">
            <a:hlinkClick r:id="" action="ppaction://media"/>
            <a:extLst>
              <a:ext uri="{FF2B5EF4-FFF2-40B4-BE49-F238E27FC236}">
                <a16:creationId xmlns:a16="http://schemas.microsoft.com/office/drawing/2014/main" id="{1E9DAAF8-1017-E291-7093-0733A78CB903}"/>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a:extLst>
              <a:ext uri="{FF2B5EF4-FFF2-40B4-BE49-F238E27FC236}">
                <a16:creationId xmlns:a16="http://schemas.microsoft.com/office/drawing/2014/main" id="{763E8E0A-359C-BDF1-446B-ACBD9B30EC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313" t="37032" r="17188" b="20990"/>
          <a:stretch>
            <a:fillRect/>
          </a:stretch>
        </p:blipFill>
        <p:spPr>
          <a:xfrm>
            <a:off x="2552700" y="-9525"/>
            <a:ext cx="7086600" cy="6732588"/>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Content Placeholder 2">
            <a:extLst>
              <a:ext uri="{FF2B5EF4-FFF2-40B4-BE49-F238E27FC236}">
                <a16:creationId xmlns:a16="http://schemas.microsoft.com/office/drawing/2014/main" id="{C8B4E98C-7A6B-92FF-4C8F-1CD0AC5AFFD4}"/>
              </a:ext>
            </a:extLst>
          </p:cNvPr>
          <p:cNvSpPr>
            <a:spLocks noGrp="1"/>
          </p:cNvSpPr>
          <p:nvPr>
            <p:ph idx="1"/>
          </p:nvPr>
        </p:nvSpPr>
        <p:spPr>
          <a:xfrm>
            <a:off x="410547" y="682388"/>
            <a:ext cx="4161453" cy="5947012"/>
          </a:xfrm>
        </p:spPr>
        <p:txBody>
          <a:bodyPr>
            <a:normAutofit fontScale="92500" lnSpcReduction="20000"/>
          </a:bodyPr>
          <a:lstStyle/>
          <a:p>
            <a:r>
              <a:rPr lang="en-US" sz="3000" dirty="0">
                <a:latin typeface="+mj-lt"/>
              </a:rPr>
              <a:t>Bushmeat needs to be understood in its historical, social, political context</a:t>
            </a:r>
          </a:p>
          <a:p>
            <a:r>
              <a:rPr lang="en-US" altLang="en-US" sz="3000" dirty="0">
                <a:latin typeface="+mj-lt"/>
              </a:rPr>
              <a:t>Bushmeat unfairly targets one type of overexploitation specific to a group of people (rural) and a location (the developing world)</a:t>
            </a:r>
          </a:p>
          <a:p>
            <a:r>
              <a:rPr lang="en-US" altLang="en-US" sz="3000" dirty="0">
                <a:latin typeface="+mj-lt"/>
              </a:rPr>
              <a:t>However many cultures have or have had practices that converge upon the bushmeat category</a:t>
            </a:r>
          </a:p>
          <a:p>
            <a:endParaRPr lang="en-US" altLang="en-US" sz="2700" dirty="0"/>
          </a:p>
        </p:txBody>
      </p:sp>
      <p:pic>
        <p:nvPicPr>
          <p:cNvPr id="78852" name="Picture 1">
            <a:extLst>
              <a:ext uri="{FF2B5EF4-FFF2-40B4-BE49-F238E27FC236}">
                <a16:creationId xmlns:a16="http://schemas.microsoft.com/office/drawing/2014/main" id="{1CAE3BA3-736E-6F9D-1DF4-E13000641E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6560024" cy="697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78B7C2-330E-4353-9D28-9B1260BFEE95}"/>
              </a:ext>
            </a:extLst>
          </p:cNvPr>
          <p:cNvPicPr>
            <a:picLocks noGrp="1" noChangeAspect="1"/>
          </p:cNvPicPr>
          <p:nvPr>
            <p:ph idx="1"/>
          </p:nvPr>
        </p:nvPicPr>
        <p:blipFill rotWithShape="1">
          <a:blip r:embed="rId3"/>
          <a:srcRect t="-2" b="-1108"/>
          <a:stretch/>
        </p:blipFill>
        <p:spPr>
          <a:xfrm>
            <a:off x="-1271" y="417095"/>
            <a:ext cx="12193271" cy="6320589"/>
          </a:xfrm>
          <a:solidFill>
            <a:schemeClr val="bg1">
              <a:alpha val="48000"/>
            </a:schemeClr>
          </a:solidFill>
        </p:spPr>
      </p:pic>
    </p:spTree>
    <p:extLst>
      <p:ext uri="{BB962C8B-B14F-4D97-AF65-F5344CB8AC3E}">
        <p14:creationId xmlns:p14="http://schemas.microsoft.com/office/powerpoint/2010/main" val="104325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Image result for black market tuna">
            <a:extLst>
              <a:ext uri="{FF2B5EF4-FFF2-40B4-BE49-F238E27FC236}">
                <a16:creationId xmlns:a16="http://schemas.microsoft.com/office/drawing/2014/main" id="{C9E29EBD-345C-664B-4508-52B012893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46343" cy="685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nline Media 3" title="What is illegal, unreported and unregulated fishing">
            <a:hlinkClick r:id="" action="ppaction://media"/>
            <a:extLst>
              <a:ext uri="{FF2B5EF4-FFF2-40B4-BE49-F238E27FC236}">
                <a16:creationId xmlns:a16="http://schemas.microsoft.com/office/drawing/2014/main" id="{8C9261F8-E61E-C3F1-6527-53632A52686C}"/>
              </a:ext>
            </a:extLst>
          </p:cNvPr>
          <p:cNvPicPr>
            <a:picLocks noRot="1" noChangeAspect="1"/>
          </p:cNvPicPr>
          <p:nvPr>
            <a:videoFile r:link="rId1"/>
          </p:nvPr>
        </p:nvPicPr>
        <p:blipFill>
          <a:blip r:embed="rId5"/>
          <a:stretch>
            <a:fillRect/>
          </a:stretch>
        </p:blipFill>
        <p:spPr>
          <a:xfrm>
            <a:off x="5146343" y="0"/>
            <a:ext cx="7010527" cy="3957851"/>
          </a:xfrm>
          <a:prstGeom prst="rect">
            <a:avLst/>
          </a:prstGeom>
        </p:spPr>
      </p:pic>
      <p:pic>
        <p:nvPicPr>
          <p:cNvPr id="6" name="Picture 5" descr="A piece of sushi with a piece of ginger&#10;&#10;Description automatically generated">
            <a:extLst>
              <a:ext uri="{FF2B5EF4-FFF2-40B4-BE49-F238E27FC236}">
                <a16:creationId xmlns:a16="http://schemas.microsoft.com/office/drawing/2014/main" id="{D6DA1964-C7F1-0F0C-1CAC-8B0582C1A914}"/>
              </a:ext>
            </a:extLst>
          </p:cNvPr>
          <p:cNvPicPr>
            <a:picLocks noChangeAspect="1"/>
          </p:cNvPicPr>
          <p:nvPr/>
        </p:nvPicPr>
        <p:blipFill rotWithShape="1">
          <a:blip r:embed="rId6">
            <a:extLst>
              <a:ext uri="{28A0092B-C50C-407E-A947-70E740481C1C}">
                <a14:useLocalDpi xmlns:a14="http://schemas.microsoft.com/office/drawing/2010/main" val="0"/>
              </a:ext>
            </a:extLst>
          </a:blip>
          <a:srcRect l="6339" t="21286" r="17124" b="15942"/>
          <a:stretch/>
        </p:blipFill>
        <p:spPr>
          <a:xfrm>
            <a:off x="5014417" y="3692414"/>
            <a:ext cx="7179240" cy="30912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895601" y="304800"/>
            <a:ext cx="6716497" cy="6248400"/>
          </a:xfrm>
          <a:prstGeom prst="rect">
            <a:avLst/>
          </a:prstGeom>
        </p:spPr>
      </p:pic>
    </p:spTree>
    <p:extLst>
      <p:ext uri="{BB962C8B-B14F-4D97-AF65-F5344CB8AC3E}">
        <p14:creationId xmlns:p14="http://schemas.microsoft.com/office/powerpoint/2010/main" val="348678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Content Placeholder 1">
            <a:extLst>
              <a:ext uri="{FF2B5EF4-FFF2-40B4-BE49-F238E27FC236}">
                <a16:creationId xmlns:a16="http://schemas.microsoft.com/office/drawing/2014/main" id="{100C1D25-5E09-66C4-4C4E-830DA9AC524D}"/>
              </a:ext>
            </a:extLst>
          </p:cNvPr>
          <p:cNvPicPr>
            <a:picLocks noChangeAspect="1"/>
          </p:cNvPicPr>
          <p:nvPr/>
        </p:nvPicPr>
        <p:blipFill rotWithShape="1">
          <a:blip r:embed="rId3">
            <a:extLst>
              <a:ext uri="{28A0092B-C50C-407E-A947-70E740481C1C}">
                <a14:useLocalDpi xmlns:a14="http://schemas.microsoft.com/office/drawing/2010/main" val="0"/>
              </a:ext>
            </a:extLst>
          </a:blip>
          <a:srcRect b="54445"/>
          <a:stretch/>
        </p:blipFill>
        <p:spPr bwMode="auto">
          <a:xfrm>
            <a:off x="1219200" y="33473"/>
            <a:ext cx="10105292" cy="682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urtle Market in China">
            <a:hlinkClick r:id="" action="ppaction://media"/>
            <a:extLst>
              <a:ext uri="{FF2B5EF4-FFF2-40B4-BE49-F238E27FC236}">
                <a16:creationId xmlns:a16="http://schemas.microsoft.com/office/drawing/2014/main" id="{D529407E-CE1E-326F-98AA-6520F62AF15B}"/>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4" descr="http://www.turtlecrazy.com/turtlecrazyimages/truckload%202.jpg">
            <a:extLst>
              <a:ext uri="{FF2B5EF4-FFF2-40B4-BE49-F238E27FC236}">
                <a16:creationId xmlns:a16="http://schemas.microsoft.com/office/drawing/2014/main" id="{C233FCD8-45FB-68B5-C466-06F9EAF2F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058" y="0"/>
            <a:ext cx="7744408" cy="781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4FF800-130B-1693-C10D-1F94DC303098}"/>
              </a:ext>
            </a:extLst>
          </p:cNvPr>
          <p:cNvPicPr>
            <a:picLocks noGrp="1" noChangeAspect="1"/>
          </p:cNvPicPr>
          <p:nvPr>
            <p:ph idx="1"/>
          </p:nvPr>
        </p:nvPicPr>
        <p:blipFill>
          <a:blip r:embed="rId3"/>
          <a:stretch>
            <a:fillRect/>
          </a:stretch>
        </p:blipFill>
        <p:spPr>
          <a:xfrm>
            <a:off x="15240" y="1600200"/>
            <a:ext cx="11962917" cy="5449078"/>
          </a:xfrm>
        </p:spPr>
      </p:pic>
      <p:sp>
        <p:nvSpPr>
          <p:cNvPr id="2" name="Title 1">
            <a:extLst>
              <a:ext uri="{FF2B5EF4-FFF2-40B4-BE49-F238E27FC236}">
                <a16:creationId xmlns:a16="http://schemas.microsoft.com/office/drawing/2014/main" id="{B2E22C61-AD3F-650D-BC87-31A5ABEC64D0}"/>
              </a:ext>
            </a:extLst>
          </p:cNvPr>
          <p:cNvSpPr>
            <a:spLocks noGrp="1"/>
          </p:cNvSpPr>
          <p:nvPr>
            <p:ph type="title"/>
          </p:nvPr>
        </p:nvSpPr>
        <p:spPr>
          <a:xfrm>
            <a:off x="609600" y="274638"/>
            <a:ext cx="10972800" cy="1143000"/>
          </a:xfrm>
        </p:spPr>
        <p:txBody>
          <a:bodyPr/>
          <a:lstStyle/>
          <a:p>
            <a:pPr algn="ctr"/>
            <a:r>
              <a:rPr lang="en-US" altLang="en-US" dirty="0"/>
              <a:t>Exotic pet trade</a:t>
            </a:r>
          </a:p>
        </p:txBody>
      </p:sp>
    </p:spTree>
    <p:extLst>
      <p:ext uri="{BB962C8B-B14F-4D97-AF65-F5344CB8AC3E}">
        <p14:creationId xmlns:p14="http://schemas.microsoft.com/office/powerpoint/2010/main" val="1014321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algn="ctr"/>
            <a:r>
              <a:rPr lang="en-US" altLang="en-US" dirty="0"/>
              <a:t>Reptile pet trade export countries</a:t>
            </a:r>
          </a:p>
        </p:txBody>
      </p:sp>
      <p:pic>
        <p:nvPicPr>
          <p:cNvPr id="9318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52354" y="1530751"/>
            <a:ext cx="10601446" cy="5134908"/>
          </a:xfrm>
        </p:spPr>
      </p:pic>
    </p:spTree>
    <p:extLst>
      <p:ext uri="{BB962C8B-B14F-4D97-AF65-F5344CB8AC3E}">
        <p14:creationId xmlns:p14="http://schemas.microsoft.com/office/powerpoint/2010/main" val="41921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algn="ctr"/>
            <a:r>
              <a:rPr lang="en-US" altLang="en-US" dirty="0"/>
              <a:t>Reptile pet trade import countries</a:t>
            </a:r>
          </a:p>
        </p:txBody>
      </p:sp>
      <p:pic>
        <p:nvPicPr>
          <p:cNvPr id="942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90554" y="1500850"/>
            <a:ext cx="9335947" cy="5535473"/>
          </a:xfrm>
        </p:spPr>
      </p:pic>
    </p:spTree>
    <p:extLst>
      <p:ext uri="{BB962C8B-B14F-4D97-AF65-F5344CB8AC3E}">
        <p14:creationId xmlns:p14="http://schemas.microsoft.com/office/powerpoint/2010/main" val="50361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6288DFFF-7594-2E4C-51B6-2C2284889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309" y="78266"/>
            <a:ext cx="6872891" cy="677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857500" y="98562"/>
            <a:ext cx="6858000" cy="1143000"/>
          </a:xfrm>
        </p:spPr>
        <p:txBody>
          <a:bodyPr>
            <a:normAutofit/>
          </a:bodyPr>
          <a:lstStyle/>
          <a:p>
            <a:pPr eaLnBrk="1" hangingPunct="1"/>
            <a:r>
              <a:rPr lang="en-US" altLang="en-US" sz="4000" dirty="0">
                <a:latin typeface="+mn-lt"/>
                <a:cs typeface="Arial" panose="020B0604020202020204" pitchFamily="34" charset="0"/>
              </a:rPr>
              <a:t>Drivers of exotic pet trade</a:t>
            </a:r>
          </a:p>
        </p:txBody>
      </p:sp>
      <p:sp>
        <p:nvSpPr>
          <p:cNvPr id="87043" name="Content Placeholder 2"/>
          <p:cNvSpPr>
            <a:spLocks noGrp="1"/>
          </p:cNvSpPr>
          <p:nvPr>
            <p:ph idx="1"/>
          </p:nvPr>
        </p:nvSpPr>
        <p:spPr>
          <a:xfrm>
            <a:off x="533400" y="1241562"/>
            <a:ext cx="11506200" cy="5638800"/>
          </a:xfrm>
        </p:spPr>
        <p:txBody>
          <a:bodyPr>
            <a:normAutofit/>
          </a:bodyPr>
          <a:lstStyle/>
          <a:p>
            <a:pPr eaLnBrk="1" hangingPunct="1"/>
            <a:r>
              <a:rPr lang="en-US" altLang="en-US" sz="2600" dirty="0">
                <a:cs typeface="Arial" panose="020B0604020202020204" pitchFamily="34" charset="0"/>
              </a:rPr>
              <a:t>Demand for pets and specimens wanted by collectors in developed economies </a:t>
            </a:r>
          </a:p>
          <a:p>
            <a:pPr eaLnBrk="1" hangingPunct="1"/>
            <a:r>
              <a:rPr lang="en-US" altLang="en-US" sz="2600" dirty="0">
                <a:cs typeface="Arial" panose="020B0604020202020204" pitchFamily="34" charset="0"/>
              </a:rPr>
              <a:t>Need for incomes and livelihoods where wildlife originates</a:t>
            </a:r>
          </a:p>
          <a:p>
            <a:r>
              <a:rPr lang="en-US" altLang="en-US" sz="2600" dirty="0">
                <a:cs typeface="Arial" panose="020B0604020202020204" pitchFamily="34" charset="0"/>
              </a:rPr>
              <a:t>Variable laws and enforcement among countries</a:t>
            </a:r>
            <a:endParaRPr lang="en-US" altLang="en-US" sz="2000" dirty="0">
              <a:cs typeface="Arial" panose="020B0604020202020204" pitchFamily="34" charset="0"/>
            </a:endParaRPr>
          </a:p>
          <a:p>
            <a:r>
              <a:rPr lang="en-US" altLang="en-US" sz="2600" dirty="0">
                <a:cs typeface="Arial" panose="020B0604020202020204" pitchFamily="34" charset="0"/>
              </a:rPr>
              <a:t>Legal aspects of the trade difficult to separate from illegal aspects</a:t>
            </a:r>
          </a:p>
        </p:txBody>
      </p:sp>
      <p:pic>
        <p:nvPicPr>
          <p:cNvPr id="6" name="Picture 6" descr="http://thumbs.media.smithsonianmag.com/filer/Wildlife-Trafficking-631.jpg__800x600_q85_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29" y="3329304"/>
            <a:ext cx="7419021" cy="352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macaws pet store lexington kentuck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304" y="3329304"/>
            <a:ext cx="4737696" cy="355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77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srcRect l="2563" r="3871" b="4034"/>
          <a:stretch/>
        </p:blipFill>
        <p:spPr>
          <a:xfrm>
            <a:off x="1891430" y="69779"/>
            <a:ext cx="8655485" cy="6758392"/>
          </a:xfrm>
          <a:prstGeom prst="rect">
            <a:avLst/>
          </a:prstGeom>
        </p:spPr>
      </p:pic>
    </p:spTree>
    <p:extLst>
      <p:ext uri="{BB962C8B-B14F-4D97-AF65-F5344CB8AC3E}">
        <p14:creationId xmlns:p14="http://schemas.microsoft.com/office/powerpoint/2010/main" val="2112293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EBD5-C72B-0660-4F65-B670538E5DC2}"/>
              </a:ext>
            </a:extLst>
          </p:cNvPr>
          <p:cNvSpPr>
            <a:spLocks noGrp="1"/>
          </p:cNvSpPr>
          <p:nvPr>
            <p:ph type="title"/>
          </p:nvPr>
        </p:nvSpPr>
        <p:spPr>
          <a:xfrm>
            <a:off x="609600" y="274638"/>
            <a:ext cx="11125200" cy="1143000"/>
          </a:xfrm>
        </p:spPr>
        <p:txBody>
          <a:bodyPr>
            <a:normAutofit/>
          </a:bodyPr>
          <a:lstStyle/>
          <a:p>
            <a:r>
              <a:rPr lang="en-US" dirty="0"/>
              <a:t>Captive bred and born versus field collected</a:t>
            </a:r>
          </a:p>
        </p:txBody>
      </p:sp>
      <p:pic>
        <p:nvPicPr>
          <p:cNvPr id="9" name="Content Placeholder 8" descr="A screenshot of a cellphone&#10;&#10;AI-generated content may be incorrect.">
            <a:extLst>
              <a:ext uri="{FF2B5EF4-FFF2-40B4-BE49-F238E27FC236}">
                <a16:creationId xmlns:a16="http://schemas.microsoft.com/office/drawing/2014/main" id="{3CDBB66E-D98A-77D5-BF2F-865A74A23F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8813"/>
          <a:stretch/>
        </p:blipFill>
        <p:spPr>
          <a:xfrm>
            <a:off x="7260956" y="1828800"/>
            <a:ext cx="4343400" cy="3435928"/>
          </a:xfrm>
        </p:spPr>
      </p:pic>
      <p:sp>
        <p:nvSpPr>
          <p:cNvPr id="10" name="Content Placeholder 2">
            <a:extLst>
              <a:ext uri="{FF2B5EF4-FFF2-40B4-BE49-F238E27FC236}">
                <a16:creationId xmlns:a16="http://schemas.microsoft.com/office/drawing/2014/main" id="{C2842115-6EF6-324A-FDD0-8558D3638A2D}"/>
              </a:ext>
            </a:extLst>
          </p:cNvPr>
          <p:cNvSpPr txBox="1">
            <a:spLocks/>
          </p:cNvSpPr>
          <p:nvPr/>
        </p:nvSpPr>
        <p:spPr>
          <a:xfrm>
            <a:off x="609600" y="1828800"/>
            <a:ext cx="60198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Wild caught animals sought as pets deplete populations in their habitat.</a:t>
            </a:r>
          </a:p>
          <a:p>
            <a:r>
              <a:rPr lang="en-US" dirty="0"/>
              <a:t>Arguments are made that collecting wild caught animals can help re-establish their numbers through captive breeding</a:t>
            </a:r>
          </a:p>
          <a:p>
            <a:r>
              <a:rPr lang="en-US" dirty="0"/>
              <a:t>It can be difficult to know the origins of an animal, particularly for some species</a:t>
            </a:r>
          </a:p>
        </p:txBody>
      </p:sp>
    </p:spTree>
    <p:extLst>
      <p:ext uri="{BB962C8B-B14F-4D97-AF65-F5344CB8AC3E}">
        <p14:creationId xmlns:p14="http://schemas.microsoft.com/office/powerpoint/2010/main" val="3215294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vellyn Antunes Rocha, from left to right, Maria Deusaunira Borges, Uyara Borges, Nayara Borges (back), Daniella Klipe, Gisele Candido, and Ary Borges gather at the breakfast table with tiger Tom, in Maringa, Brazil, Friday, Sept. 27, 2013.  Ary Borges, who cares for Tom, eight other tigers and two lionesses, is in a legal battle with federal wildlife officials to keep his endangered animals from undergoing vasectomies and being taken away from him. (AP Photo/Renata Brito)">
            <a:hlinkClick r:id="rId2"/>
            <a:extLst>
              <a:ext uri="{FF2B5EF4-FFF2-40B4-BE49-F238E27FC236}">
                <a16:creationId xmlns:a16="http://schemas.microsoft.com/office/drawing/2014/main" id="{2D70D283-B191-4DEF-816D-7B48878F1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757" y="0"/>
            <a:ext cx="10272486" cy="6858000"/>
          </a:xfrm>
          <a:prstGeom prst="rect">
            <a:avLst/>
          </a:prstGeom>
          <a:noFill/>
          <a:ln w="635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25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waking up with enzo the tiger">
            <a:hlinkClick r:id="" action="ppaction://media"/>
            <a:extLst>
              <a:ext uri="{FF2B5EF4-FFF2-40B4-BE49-F238E27FC236}">
                <a16:creationId xmlns:a16="http://schemas.microsoft.com/office/drawing/2014/main" id="{C98C8063-7542-8C5A-FD84-09C8C0BB5D17}"/>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12257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ocumentingreality.com/forum/attachments/f225/311369d1319091067-exotic-animals-escape-ohio-farm-owner-found-dead-1319052190-exotic-animals-oh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2400"/>
            <a:ext cx="873760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305800" y="4191000"/>
            <a:ext cx="1945270" cy="2290762"/>
          </a:xfrm>
          <a:prstGeom prst="rect">
            <a:avLst/>
          </a:prstGeom>
        </p:spPr>
      </p:pic>
    </p:spTree>
    <p:extLst>
      <p:ext uri="{BB962C8B-B14F-4D97-AF65-F5344CB8AC3E}">
        <p14:creationId xmlns:p14="http://schemas.microsoft.com/office/powerpoint/2010/main" val="1954676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807C8F9A-636C-ADF0-E7EE-831494D0945E}"/>
              </a:ext>
            </a:extLst>
          </p:cNvPr>
          <p:cNvSpPr>
            <a:spLocks noGrp="1" noChangeArrowheads="1"/>
          </p:cNvSpPr>
          <p:nvPr>
            <p:ph type="title"/>
          </p:nvPr>
        </p:nvSpPr>
        <p:spPr>
          <a:xfrm>
            <a:off x="609600" y="274638"/>
            <a:ext cx="6019800" cy="1143000"/>
          </a:xfrm>
        </p:spPr>
        <p:txBody>
          <a:bodyPr/>
          <a:lstStyle/>
          <a:p>
            <a:pPr eaLnBrk="1" hangingPunct="1"/>
            <a:r>
              <a:rPr lang="en-US" altLang="en-US" dirty="0">
                <a:latin typeface="Calibri Light" panose="020F0302020204030204" pitchFamily="34" charset="0"/>
                <a:cs typeface="Calibri Light" panose="020F0302020204030204" pitchFamily="34" charset="0"/>
              </a:rPr>
              <a:t>Contemporary extinction</a:t>
            </a:r>
          </a:p>
        </p:txBody>
      </p:sp>
      <p:sp>
        <p:nvSpPr>
          <p:cNvPr id="3" name="Content Placeholder 2">
            <a:extLst>
              <a:ext uri="{FF2B5EF4-FFF2-40B4-BE49-F238E27FC236}">
                <a16:creationId xmlns:a16="http://schemas.microsoft.com/office/drawing/2014/main" id="{57853C57-58B4-1FF1-05EE-F4CAF0B676A8}"/>
              </a:ext>
            </a:extLst>
          </p:cNvPr>
          <p:cNvSpPr>
            <a:spLocks noGrp="1"/>
          </p:cNvSpPr>
          <p:nvPr>
            <p:ph idx="1"/>
          </p:nvPr>
        </p:nvSpPr>
        <p:spPr>
          <a:xfrm>
            <a:off x="609600" y="1600200"/>
            <a:ext cx="6019800" cy="4525963"/>
          </a:xfrm>
        </p:spPr>
        <p:txBody>
          <a:bodyPr rtlCol="0">
            <a:normAutofit/>
          </a:bodyPr>
          <a:lstStyle/>
          <a:p>
            <a:pPr eaLnBrk="1" fontAlgn="auto" hangingPunct="1">
              <a:spcAft>
                <a:spcPts val="0"/>
              </a:spcAft>
              <a:defRPr/>
            </a:pPr>
            <a:r>
              <a:rPr lang="en-US" dirty="0">
                <a:latin typeface="Calibri Light" panose="020F0302020204030204" pitchFamily="34" charset="0"/>
                <a:cs typeface="Calibri Light" panose="020F0302020204030204" pitchFamily="34" charset="0"/>
              </a:rPr>
              <a:t>There is evidence that contemporary extinctions, while very high, have not been as high as some had predicted, for several reasons:</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Effective conservation efforts </a:t>
            </a:r>
          </a:p>
          <a:p>
            <a:pPr lvl="1" eaLnBrk="1" fontAlgn="auto" hangingPunct="1">
              <a:spcAft>
                <a:spcPts val="0"/>
              </a:spcAft>
              <a:defRPr/>
            </a:pPr>
            <a:r>
              <a:rPr lang="en-US" dirty="0">
                <a:latin typeface="Calibri Light" panose="020F0302020204030204" pitchFamily="34" charset="0"/>
                <a:cs typeface="Calibri Light" panose="020F0302020204030204" pitchFamily="34" charset="0"/>
              </a:rPr>
              <a:t>Species persisting in secondary habitats and anthropogenic land covers</a:t>
            </a:r>
          </a:p>
          <a:p>
            <a:pPr lvl="1" eaLnBrk="1" fontAlgn="auto" hangingPunct="1">
              <a:spcAft>
                <a:spcPts val="0"/>
              </a:spcAft>
              <a:defRPr/>
            </a:pPr>
            <a:endParaRPr lang="en-US" dirty="0">
              <a:latin typeface="Calibri Light" panose="020F0302020204030204" pitchFamily="34" charset="0"/>
              <a:cs typeface="Calibri Light" panose="020F0302020204030204" pitchFamily="34" charset="0"/>
            </a:endParaRPr>
          </a:p>
          <a:p>
            <a:pPr marL="457200" lvl="1" indent="0" eaLnBrk="1" fontAlgn="auto" hangingPunct="1">
              <a:spcAft>
                <a:spcPts val="0"/>
              </a:spcAft>
              <a:buFontTx/>
              <a:buNone/>
              <a:defRPr/>
            </a:pPr>
            <a:endParaRPr lang="en-US" dirty="0">
              <a:latin typeface="Calibri Light" panose="020F0302020204030204" pitchFamily="34" charset="0"/>
              <a:cs typeface="Calibri Light" panose="020F0302020204030204" pitchFamily="34" charset="0"/>
            </a:endParaRPr>
          </a:p>
        </p:txBody>
      </p:sp>
      <p:pic>
        <p:nvPicPr>
          <p:cNvPr id="48132" name="Picture 5" descr="A picture containing ground, mammal, outdoor, sitting&#10;&#10;Description automatically generated">
            <a:extLst>
              <a:ext uri="{FF2B5EF4-FFF2-40B4-BE49-F238E27FC236}">
                <a16:creationId xmlns:a16="http://schemas.microsoft.com/office/drawing/2014/main" id="{F887FBAA-15AC-8555-4216-24235836FD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0163"/>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A bird standing on the ground&#10;&#10;Description automatically generated with low confidence">
            <a:extLst>
              <a:ext uri="{FF2B5EF4-FFF2-40B4-BE49-F238E27FC236}">
                <a16:creationId xmlns:a16="http://schemas.microsoft.com/office/drawing/2014/main" id="{8E2B9296-3BF9-BF24-D53E-BB8DD97B2E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323056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E6DBBC65-C3EE-4F0E-B936-40A0275B779C}"/>
              </a:ext>
            </a:extLst>
          </p:cNvPr>
          <p:cNvPicPr>
            <a:picLocks noChangeAspect="1"/>
          </p:cNvPicPr>
          <p:nvPr/>
        </p:nvPicPr>
        <p:blipFill rotWithShape="1">
          <a:blip r:embed="rId3"/>
          <a:srcRect l="24951" t="26744" r="37622" b="6056"/>
          <a:stretch/>
        </p:blipFill>
        <p:spPr>
          <a:xfrm>
            <a:off x="2667000" y="457200"/>
            <a:ext cx="5862177" cy="5943599"/>
          </a:xfrm>
          <a:prstGeom prst="rect">
            <a:avLst/>
          </a:prstGeom>
        </p:spPr>
      </p:pic>
      <p:pic>
        <p:nvPicPr>
          <p:cNvPr id="5" name="Content Placeholder 4">
            <a:extLst>
              <a:ext uri="{FF2B5EF4-FFF2-40B4-BE49-F238E27FC236}">
                <a16:creationId xmlns:a16="http://schemas.microsoft.com/office/drawing/2014/main" id="{B6557727-470F-4D0A-B21D-121C950472B6}"/>
              </a:ext>
            </a:extLst>
          </p:cNvPr>
          <p:cNvPicPr>
            <a:picLocks noChangeAspect="1"/>
          </p:cNvPicPr>
          <p:nvPr/>
        </p:nvPicPr>
        <p:blipFill rotWithShape="1">
          <a:blip r:embed="rId3"/>
          <a:srcRect l="84606" t="26744" b="6056"/>
          <a:stretch/>
        </p:blipFill>
        <p:spPr>
          <a:xfrm>
            <a:off x="9007540" y="255423"/>
            <a:ext cx="2574860" cy="6347154"/>
          </a:xfrm>
          <a:prstGeom prst="rect">
            <a:avLst/>
          </a:prstGeom>
        </p:spPr>
      </p:pic>
    </p:spTree>
    <p:extLst>
      <p:ext uri="{BB962C8B-B14F-4D97-AF65-F5344CB8AC3E}">
        <p14:creationId xmlns:p14="http://schemas.microsoft.com/office/powerpoint/2010/main" val="1350444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C3468-A40F-4687-C5CD-E22AA51A1B82}"/>
              </a:ext>
            </a:extLst>
          </p:cNvPr>
          <p:cNvPicPr>
            <a:picLocks noChangeAspect="1"/>
          </p:cNvPicPr>
          <p:nvPr/>
        </p:nvPicPr>
        <p:blipFill>
          <a:blip r:embed="rId2"/>
          <a:stretch>
            <a:fillRect/>
          </a:stretch>
        </p:blipFill>
        <p:spPr>
          <a:xfrm>
            <a:off x="5410201" y="18948"/>
            <a:ext cx="6400799" cy="2273508"/>
          </a:xfrm>
          <a:prstGeom prst="rect">
            <a:avLst/>
          </a:prstGeom>
        </p:spPr>
      </p:pic>
      <p:sp>
        <p:nvSpPr>
          <p:cNvPr id="6" name="Content Placeholder 2">
            <a:extLst>
              <a:ext uri="{FF2B5EF4-FFF2-40B4-BE49-F238E27FC236}">
                <a16:creationId xmlns:a16="http://schemas.microsoft.com/office/drawing/2014/main" id="{A0280914-1F76-6C98-769B-13169093CE4E}"/>
              </a:ext>
            </a:extLst>
          </p:cNvPr>
          <p:cNvSpPr>
            <a:spLocks noGrp="1"/>
          </p:cNvSpPr>
          <p:nvPr>
            <p:ph idx="1"/>
          </p:nvPr>
        </p:nvSpPr>
        <p:spPr>
          <a:xfrm>
            <a:off x="533400" y="480218"/>
            <a:ext cx="4712040" cy="5897564"/>
          </a:xfrm>
        </p:spPr>
        <p:txBody>
          <a:bodyPr>
            <a:normAutofit lnSpcReduction="10000"/>
          </a:bodyPr>
          <a:lstStyle/>
          <a:p>
            <a:r>
              <a:rPr lang="en-US" sz="3000" dirty="0"/>
              <a:t>Once extinct in the wild, around 2,500 Przewalski’s horses remained worldwide as of 2022. They’re native to Mongolia and seven were reintroduced to nearby Kazakhstan as part of an effort to return them to their natural habitats. They are the only truly wild horse remaining (mustangs are feral horses).</a:t>
            </a:r>
          </a:p>
        </p:txBody>
      </p:sp>
      <p:pic>
        <p:nvPicPr>
          <p:cNvPr id="8" name="Picture 7">
            <a:extLst>
              <a:ext uri="{FF2B5EF4-FFF2-40B4-BE49-F238E27FC236}">
                <a16:creationId xmlns:a16="http://schemas.microsoft.com/office/drawing/2014/main" id="{818DC789-DFF7-2560-5778-76CC04CC2A34}"/>
              </a:ext>
            </a:extLst>
          </p:cNvPr>
          <p:cNvPicPr>
            <a:picLocks noChangeAspect="1"/>
          </p:cNvPicPr>
          <p:nvPr/>
        </p:nvPicPr>
        <p:blipFill>
          <a:blip r:embed="rId3"/>
          <a:stretch>
            <a:fillRect/>
          </a:stretch>
        </p:blipFill>
        <p:spPr>
          <a:xfrm>
            <a:off x="5410201" y="2133600"/>
            <a:ext cx="6617040" cy="4610337"/>
          </a:xfrm>
          <a:prstGeom prst="rect">
            <a:avLst/>
          </a:prstGeom>
        </p:spPr>
      </p:pic>
    </p:spTree>
    <p:extLst>
      <p:ext uri="{BB962C8B-B14F-4D97-AF65-F5344CB8AC3E}">
        <p14:creationId xmlns:p14="http://schemas.microsoft.com/office/powerpoint/2010/main" val="3369746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4F7618-0F20-46A7-847B-F63388B9348B}"/>
              </a:ext>
            </a:extLst>
          </p:cNvPr>
          <p:cNvPicPr>
            <a:picLocks noGrp="1" noChangeAspect="1"/>
          </p:cNvPicPr>
          <p:nvPr>
            <p:ph idx="1"/>
          </p:nvPr>
        </p:nvPicPr>
        <p:blipFill>
          <a:blip r:embed="rId3"/>
          <a:stretch>
            <a:fillRect/>
          </a:stretch>
        </p:blipFill>
        <p:spPr>
          <a:xfrm>
            <a:off x="1066800" y="-17585"/>
            <a:ext cx="10515600" cy="6875585"/>
          </a:xfrm>
        </p:spPr>
      </p:pic>
    </p:spTree>
    <p:extLst>
      <p:ext uri="{BB962C8B-B14F-4D97-AF65-F5344CB8AC3E}">
        <p14:creationId xmlns:p14="http://schemas.microsoft.com/office/powerpoint/2010/main" val="145942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3">
            <a:extLst>
              <a:ext uri="{FF2B5EF4-FFF2-40B4-BE49-F238E27FC236}">
                <a16:creationId xmlns:a16="http://schemas.microsoft.com/office/drawing/2014/main" id="{374B487E-D216-CED9-034D-BFE94D40C7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571" b="-2"/>
          <a:stretch>
            <a:fillRect/>
          </a:stretch>
        </p:blipFill>
        <p:spPr>
          <a:xfrm>
            <a:off x="2057400" y="2610526"/>
            <a:ext cx="5638800" cy="4062413"/>
          </a:xfrm>
        </p:spPr>
      </p:pic>
      <p:pic>
        <p:nvPicPr>
          <p:cNvPr id="53253" name="Content Placeholder 3">
            <a:extLst>
              <a:ext uri="{FF2B5EF4-FFF2-40B4-BE49-F238E27FC236}">
                <a16:creationId xmlns:a16="http://schemas.microsoft.com/office/drawing/2014/main" id="{13D207FA-61BA-EC8A-E77A-FB81B363BF53}"/>
              </a:ext>
            </a:extLst>
          </p:cNvPr>
          <p:cNvPicPr>
            <a:picLocks noChangeAspect="1"/>
          </p:cNvPicPr>
          <p:nvPr/>
        </p:nvPicPr>
        <p:blipFill>
          <a:blip r:embed="rId4">
            <a:extLst>
              <a:ext uri="{28A0092B-C50C-407E-A947-70E740481C1C}">
                <a14:useLocalDpi xmlns:a14="http://schemas.microsoft.com/office/drawing/2010/main" val="0"/>
              </a:ext>
            </a:extLst>
          </a:blip>
          <a:srcRect l="57248" t="73602" r="4443" b="2350"/>
          <a:stretch>
            <a:fillRect/>
          </a:stretch>
        </p:blipFill>
        <p:spPr bwMode="auto">
          <a:xfrm>
            <a:off x="2987837" y="211137"/>
            <a:ext cx="6216326" cy="239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5E6180-9D7E-4C6D-B593-9EDC05AA6568}"/>
              </a:ext>
            </a:extLst>
          </p:cNvPr>
          <p:cNvPicPr>
            <a:picLocks noGrp="1" noChangeAspect="1"/>
          </p:cNvPicPr>
          <p:nvPr>
            <p:ph idx="1"/>
          </p:nvPr>
        </p:nvPicPr>
        <p:blipFill>
          <a:blip r:embed="rId2"/>
          <a:stretch>
            <a:fillRect/>
          </a:stretch>
        </p:blipFill>
        <p:spPr>
          <a:xfrm>
            <a:off x="0" y="0"/>
            <a:ext cx="11887200" cy="6870132"/>
          </a:xfrm>
        </p:spPr>
      </p:pic>
    </p:spTree>
    <p:extLst>
      <p:ext uri="{BB962C8B-B14F-4D97-AF65-F5344CB8AC3E}">
        <p14:creationId xmlns:p14="http://schemas.microsoft.com/office/powerpoint/2010/main" val="99570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p:txBody>
          <a:bodyPr>
            <a:normAutofit/>
          </a:bodyPr>
          <a:lstStyle/>
          <a:p>
            <a:r>
              <a:rPr lang="en-US" sz="3600" dirty="0">
                <a:latin typeface="Calibri Light" panose="020F0302020204030204" pitchFamily="34" charset="0"/>
                <a:cs typeface="Arial" pitchFamily="34" charset="0"/>
              </a:rPr>
              <a:t>How have some extinctions been prevented or slowed?</a:t>
            </a:r>
          </a:p>
        </p:txBody>
      </p:sp>
      <p:sp>
        <p:nvSpPr>
          <p:cNvPr id="47107" name="Content Placeholder 2"/>
          <p:cNvSpPr>
            <a:spLocks noGrp="1"/>
          </p:cNvSpPr>
          <p:nvPr>
            <p:ph idx="4294967295"/>
          </p:nvPr>
        </p:nvSpPr>
        <p:spPr>
          <a:xfrm>
            <a:off x="152400" y="1635522"/>
            <a:ext cx="5638800" cy="5146279"/>
          </a:xfrm>
        </p:spPr>
        <p:txBody>
          <a:bodyPr>
            <a:normAutofit/>
          </a:bodyPr>
          <a:lstStyle/>
          <a:p>
            <a:r>
              <a:rPr lang="en-US" sz="2800" dirty="0">
                <a:latin typeface="Calibri Light" panose="020F0302020204030204" pitchFamily="34" charset="0"/>
                <a:cs typeface="Arial" pitchFamily="34" charset="0"/>
              </a:rPr>
              <a:t>Species-based conservation policies</a:t>
            </a:r>
          </a:p>
          <a:p>
            <a:pPr lvl="1"/>
            <a:r>
              <a:rPr lang="en-US" sz="2400" dirty="0">
                <a:latin typeface="Calibri Light" panose="020F0302020204030204" pitchFamily="34" charset="0"/>
                <a:cs typeface="Arial" pitchFamily="34" charset="0"/>
              </a:rPr>
              <a:t>E</a:t>
            </a:r>
            <a:r>
              <a:rPr lang="en-US" sz="2400" i="1" dirty="0">
                <a:latin typeface="Calibri Light" panose="020F0302020204030204" pitchFamily="34" charset="0"/>
                <a:cs typeface="Arial" pitchFamily="34" charset="0"/>
              </a:rPr>
              <a:t>x situ </a:t>
            </a:r>
            <a:r>
              <a:rPr lang="en-US" sz="2400" dirty="0">
                <a:latin typeface="Calibri Light" panose="020F0302020204030204" pitchFamily="34" charset="0"/>
                <a:cs typeface="Arial" pitchFamily="34" charset="0"/>
              </a:rPr>
              <a:t>approaches - preservation of species in zoos and botanical gardens, as well as assurance colonies</a:t>
            </a:r>
          </a:p>
          <a:p>
            <a:pPr lvl="1"/>
            <a:r>
              <a:rPr lang="en-US" sz="2400" i="1" dirty="0">
                <a:latin typeface="Calibri Light" panose="020F0302020204030204" pitchFamily="34" charset="0"/>
                <a:cs typeface="Arial" pitchFamily="34" charset="0"/>
              </a:rPr>
              <a:t>In-situ </a:t>
            </a:r>
            <a:r>
              <a:rPr lang="en-US" sz="2400" dirty="0">
                <a:latin typeface="Calibri Light" panose="020F0302020204030204" pitchFamily="34" charset="0"/>
                <a:cs typeface="Arial" pitchFamily="34" charset="0"/>
              </a:rPr>
              <a:t>approaches - conservation of species </a:t>
            </a:r>
            <a:r>
              <a:rPr lang="en-US" sz="2400" b="1" dirty="0">
                <a:latin typeface="Calibri Light" panose="020F0302020204030204" pitchFamily="34" charset="0"/>
                <a:cs typeface="Arial" pitchFamily="34" charset="0"/>
              </a:rPr>
              <a:t>in their habitat</a:t>
            </a:r>
          </a:p>
          <a:p>
            <a:pPr lvl="1"/>
            <a:r>
              <a:rPr lang="en-US" sz="2400" dirty="0">
                <a:latin typeface="Calibri Light" panose="020F0302020204030204" pitchFamily="34" charset="0"/>
                <a:cs typeface="Arial" pitchFamily="34" charset="0"/>
              </a:rPr>
              <a:t>Each has their advantages and disadvantages</a:t>
            </a:r>
          </a:p>
          <a:p>
            <a:pPr lvl="1"/>
            <a:r>
              <a:rPr lang="en-US" sz="2400" dirty="0">
                <a:latin typeface="Calibri Light" panose="020F0302020204030204" pitchFamily="34" charset="0"/>
                <a:cs typeface="Arial" pitchFamily="34" charset="0"/>
              </a:rPr>
              <a:t>Sometimes both are required for the recovery of an animal or plant</a:t>
            </a:r>
          </a:p>
          <a:p>
            <a:pPr marL="514350" indent="-514350"/>
            <a:endParaRPr lang="en-US" sz="2400" dirty="0">
              <a:latin typeface="Calibri Light" panose="020F0302020204030204" pitchFamily="34" charset="0"/>
              <a:cs typeface="Arial" pitchFamily="34" charset="0"/>
            </a:endParaRPr>
          </a:p>
          <a:p>
            <a:pPr marL="514350" indent="-514350">
              <a:buNone/>
            </a:pPr>
            <a:r>
              <a:rPr lang="en-US" sz="2400" dirty="0">
                <a:latin typeface="Calibri Light" panose="020F0302020204030204" pitchFamily="34" charset="0"/>
                <a:cs typeface="Arial" pitchFamily="34" charset="0"/>
              </a:rPr>
              <a:t>	</a:t>
            </a:r>
          </a:p>
          <a:p>
            <a:pPr marL="514350" indent="-514350"/>
            <a:endParaRPr lang="en-US" dirty="0">
              <a:latin typeface="Calibri Light" panose="020F0302020204030204" pitchFamily="34" charset="0"/>
              <a:cs typeface="Arial" pitchFamily="34" charset="0"/>
            </a:endParaRPr>
          </a:p>
          <a:p>
            <a:pPr lvl="3"/>
            <a:endParaRPr lang="en-US" sz="2400" dirty="0">
              <a:latin typeface="Calibri Light" panose="020F0302020204030204" pitchFamily="34" charset="0"/>
              <a:cs typeface="Arial" pitchFamily="34" charset="0"/>
            </a:endParaRPr>
          </a:p>
          <a:p>
            <a:pPr marL="514350" indent="-514350"/>
            <a:endParaRPr lang="en-US" dirty="0">
              <a:latin typeface="Calibri Light" panose="020F0302020204030204" pitchFamily="34" charset="0"/>
              <a:cs typeface="Arial" pitchFamily="34" charset="0"/>
            </a:endParaRPr>
          </a:p>
        </p:txBody>
      </p:sp>
      <p:pic>
        <p:nvPicPr>
          <p:cNvPr id="4" name="Picture 2"/>
          <p:cNvPicPr>
            <a:picLocks noChangeAspect="1" noChangeArrowheads="1"/>
          </p:cNvPicPr>
          <p:nvPr/>
        </p:nvPicPr>
        <p:blipFill rotWithShape="1">
          <a:blip r:embed="rId3" cstate="print"/>
          <a:srcRect l="17113" b="61719"/>
          <a:stretch/>
        </p:blipFill>
        <p:spPr bwMode="auto">
          <a:xfrm>
            <a:off x="6096000" y="1666695"/>
            <a:ext cx="5933209" cy="1844277"/>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4202-0C6D-4721-AE08-CA9C8FF521A8}"/>
              </a:ext>
            </a:extLst>
          </p:cNvPr>
          <p:cNvSpPr>
            <a:spLocks noGrp="1"/>
          </p:cNvSpPr>
          <p:nvPr>
            <p:ph type="title"/>
          </p:nvPr>
        </p:nvSpPr>
        <p:spPr/>
        <p:txBody>
          <a:bodyPr/>
          <a:lstStyle/>
          <a:p>
            <a:r>
              <a:rPr lang="en-US" i="1" dirty="0"/>
              <a:t>Ex situ </a:t>
            </a:r>
            <a:r>
              <a:rPr lang="en-US" dirty="0"/>
              <a:t>species based conservation policies</a:t>
            </a:r>
          </a:p>
        </p:txBody>
      </p:sp>
      <p:sp>
        <p:nvSpPr>
          <p:cNvPr id="3" name="Content Placeholder 2">
            <a:extLst>
              <a:ext uri="{FF2B5EF4-FFF2-40B4-BE49-F238E27FC236}">
                <a16:creationId xmlns:a16="http://schemas.microsoft.com/office/drawing/2014/main" id="{7FC70FAE-F3B5-4939-BD71-A6B0DBAD603A}"/>
              </a:ext>
            </a:extLst>
          </p:cNvPr>
          <p:cNvSpPr>
            <a:spLocks noGrp="1"/>
          </p:cNvSpPr>
          <p:nvPr>
            <p:ph idx="1"/>
          </p:nvPr>
        </p:nvSpPr>
        <p:spPr>
          <a:xfrm>
            <a:off x="609600" y="1600201"/>
            <a:ext cx="3962400" cy="4525963"/>
          </a:xfrm>
        </p:spPr>
        <p:txBody>
          <a:bodyPr>
            <a:normAutofit/>
          </a:bodyPr>
          <a:lstStyle/>
          <a:p>
            <a:r>
              <a:rPr lang="en-US" altLang="en-US" dirty="0"/>
              <a:t>Black footed ferret recovery</a:t>
            </a:r>
          </a:p>
          <a:p>
            <a:r>
              <a:rPr lang="en-US" dirty="0"/>
              <a:t>Louisville Zoo is one of the six organizations contributing to the recovery of this species.</a:t>
            </a:r>
          </a:p>
          <a:p>
            <a:pPr marL="0" indent="0">
              <a:buNone/>
            </a:pPr>
            <a:endParaRPr lang="en-US" dirty="0"/>
          </a:p>
          <a:p>
            <a:endParaRPr lang="en-US" dirty="0"/>
          </a:p>
        </p:txBody>
      </p:sp>
      <p:pic>
        <p:nvPicPr>
          <p:cNvPr id="5" name="Online Media 4" title="Ferret ​Babies Key to Species Rebound | National Geographic">
            <a:hlinkClick r:id="" action="ppaction://media"/>
            <a:extLst>
              <a:ext uri="{FF2B5EF4-FFF2-40B4-BE49-F238E27FC236}">
                <a16:creationId xmlns:a16="http://schemas.microsoft.com/office/drawing/2014/main" id="{5D572426-144A-0F30-21BA-709341C7907E}"/>
              </a:ext>
            </a:extLst>
          </p:cNvPr>
          <p:cNvPicPr>
            <a:picLocks noRot="1" noChangeAspect="1"/>
          </p:cNvPicPr>
          <p:nvPr>
            <a:videoFile r:link="rId1"/>
          </p:nvPr>
        </p:nvPicPr>
        <p:blipFill>
          <a:blip r:embed="rId4"/>
          <a:stretch>
            <a:fillRect/>
          </a:stretch>
        </p:blipFill>
        <p:spPr>
          <a:xfrm>
            <a:off x="4724400" y="1818482"/>
            <a:ext cx="7237876" cy="4089400"/>
          </a:xfrm>
          <a:prstGeom prst="rect">
            <a:avLst/>
          </a:prstGeom>
        </p:spPr>
      </p:pic>
    </p:spTree>
    <p:extLst>
      <p:ext uri="{BB962C8B-B14F-4D97-AF65-F5344CB8AC3E}">
        <p14:creationId xmlns:p14="http://schemas.microsoft.com/office/powerpoint/2010/main" val="295477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latin typeface="Calibri Light" panose="020F0302020204030204" pitchFamily="34" charset="0"/>
              </a:rPr>
              <a:t>Ex-situ</a:t>
            </a:r>
            <a:r>
              <a:rPr lang="en-US" dirty="0">
                <a:latin typeface="Calibri Light" panose="020F0302020204030204" pitchFamily="34" charset="0"/>
              </a:rPr>
              <a:t> policies</a:t>
            </a:r>
          </a:p>
        </p:txBody>
      </p:sp>
      <p:sp>
        <p:nvSpPr>
          <p:cNvPr id="3" name="Content Placeholder 2"/>
          <p:cNvSpPr>
            <a:spLocks noGrp="1"/>
          </p:cNvSpPr>
          <p:nvPr>
            <p:ph idx="1"/>
          </p:nvPr>
        </p:nvSpPr>
        <p:spPr>
          <a:xfrm>
            <a:off x="1219200" y="1455738"/>
            <a:ext cx="9753600" cy="5029200"/>
          </a:xfrm>
        </p:spPr>
        <p:txBody>
          <a:bodyPr>
            <a:normAutofit/>
          </a:bodyPr>
          <a:lstStyle/>
          <a:p>
            <a:r>
              <a:rPr lang="en-US" dirty="0">
                <a:latin typeface="Calibri Light" panose="020F0302020204030204" pitchFamily="34" charset="0"/>
              </a:rPr>
              <a:t>Large zoos often have a conservation mission. However:</a:t>
            </a:r>
          </a:p>
          <a:p>
            <a:pPr lvl="1"/>
            <a:r>
              <a:rPr lang="en-US" dirty="0">
                <a:latin typeface="Calibri Light" panose="020F0302020204030204" pitchFamily="34" charset="0"/>
                <a:cs typeface="Arial" pitchFamily="34" charset="0"/>
              </a:rPr>
              <a:t>Zoos often have to generate their own budget, thus tourism and conservation roles can conflict</a:t>
            </a:r>
          </a:p>
          <a:p>
            <a:pPr lvl="1"/>
            <a:r>
              <a:rPr lang="en-US" dirty="0">
                <a:latin typeface="Calibri Light" panose="020F0302020204030204" pitchFamily="34" charset="0"/>
              </a:rPr>
              <a:t>Zoos tend to specialize in one or only a few kinds of animals. </a:t>
            </a:r>
          </a:p>
          <a:p>
            <a:pPr lvl="1"/>
            <a:r>
              <a:rPr lang="en-US" dirty="0">
                <a:latin typeface="Calibri Light" panose="020F0302020204030204" pitchFamily="34" charset="0"/>
              </a:rPr>
              <a:t>Focused on large-bodied, charismatic mammals</a:t>
            </a:r>
          </a:p>
          <a:p>
            <a:pPr lvl="1"/>
            <a:r>
              <a:rPr lang="en-US" dirty="0">
                <a:latin typeface="Calibri Light" panose="020F0302020204030204" pitchFamily="34" charset="0"/>
              </a:rPr>
              <a:t>Zoos are full – number of individuals per conserved population is high</a:t>
            </a:r>
          </a:p>
          <a:p>
            <a:pPr lvl="1"/>
            <a:r>
              <a:rPr lang="en-US" dirty="0">
                <a:latin typeface="Calibri Light" panose="020F0302020204030204" pitchFamily="34" charset="0"/>
              </a:rPr>
              <a:t>Birth control, sterilization, and euthanasia practiced in zoos</a:t>
            </a:r>
          </a:p>
          <a:p>
            <a:endParaRPr lang="en-US" dirty="0">
              <a:latin typeface="Calibri Light" panose="020F0302020204030204" pitchFamily="34" charset="0"/>
            </a:endParaRPr>
          </a:p>
        </p:txBody>
      </p:sp>
    </p:spTree>
    <p:extLst>
      <p:ext uri="{BB962C8B-B14F-4D97-AF65-F5344CB8AC3E}">
        <p14:creationId xmlns:p14="http://schemas.microsoft.com/office/powerpoint/2010/main" val="4058295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135" r="65608" b="63912"/>
          <a:stretch/>
        </p:blipFill>
        <p:spPr>
          <a:xfrm>
            <a:off x="2057107" y="1125854"/>
            <a:ext cx="8077785" cy="5763522"/>
          </a:xfrm>
          <a:prstGeom prst="rect">
            <a:avLst/>
          </a:prstGeom>
        </p:spPr>
      </p:pic>
      <p:pic>
        <p:nvPicPr>
          <p:cNvPr id="3" name="Picture 2"/>
          <p:cNvPicPr>
            <a:picLocks noChangeAspect="1"/>
          </p:cNvPicPr>
          <p:nvPr/>
        </p:nvPicPr>
        <p:blipFill rotWithShape="1">
          <a:blip r:embed="rId3"/>
          <a:srcRect l="57195" t="12014" r="34164" b="83391"/>
          <a:stretch/>
        </p:blipFill>
        <p:spPr>
          <a:xfrm>
            <a:off x="7315200" y="2590800"/>
            <a:ext cx="1859891" cy="838200"/>
          </a:xfrm>
          <a:prstGeom prst="rect">
            <a:avLst/>
          </a:prstGeom>
        </p:spPr>
      </p:pic>
      <p:sp>
        <p:nvSpPr>
          <p:cNvPr id="4" name="Title 1">
            <a:extLst>
              <a:ext uri="{FF2B5EF4-FFF2-40B4-BE49-F238E27FC236}">
                <a16:creationId xmlns:a16="http://schemas.microsoft.com/office/drawing/2014/main" id="{812A7DBC-8ECB-454C-EB6A-2FEAD8CBE229}"/>
              </a:ext>
            </a:extLst>
          </p:cNvPr>
          <p:cNvSpPr txBox="1">
            <a:spLocks/>
          </p:cNvSpPr>
          <p:nvPr/>
        </p:nvSpPr>
        <p:spPr>
          <a:xfrm>
            <a:off x="2704807" y="157828"/>
            <a:ext cx="6629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rPr>
              <a:t>How are zoos doing?</a:t>
            </a:r>
          </a:p>
        </p:txBody>
      </p:sp>
    </p:spTree>
    <p:extLst>
      <p:ext uri="{BB962C8B-B14F-4D97-AF65-F5344CB8AC3E}">
        <p14:creationId xmlns:p14="http://schemas.microsoft.com/office/powerpoint/2010/main" val="3938964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3716" y="189603"/>
            <a:ext cx="7664568" cy="6478794"/>
          </a:xfrm>
          <a:prstGeom prst="rect">
            <a:avLst/>
          </a:prstGeom>
        </p:spPr>
      </p:pic>
      <p:sp>
        <p:nvSpPr>
          <p:cNvPr id="3" name="Rectangle 2"/>
          <p:cNvSpPr/>
          <p:nvPr/>
        </p:nvSpPr>
        <p:spPr>
          <a:xfrm>
            <a:off x="9677400" y="18288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128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0840" y="304800"/>
            <a:ext cx="8848725" cy="5894334"/>
          </a:xfrm>
          <a:prstGeom prst="rect">
            <a:avLst/>
          </a:prstGeom>
        </p:spPr>
      </p:pic>
    </p:spTree>
    <p:extLst>
      <p:ext uri="{BB962C8B-B14F-4D97-AF65-F5344CB8AC3E}">
        <p14:creationId xmlns:p14="http://schemas.microsoft.com/office/powerpoint/2010/main" val="4259763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800600" y="188153"/>
            <a:ext cx="7010400" cy="6669847"/>
          </a:xfrm>
          <a:prstGeom prst="rect">
            <a:avLst/>
          </a:prstGeom>
        </p:spPr>
      </p:pic>
      <p:sp>
        <p:nvSpPr>
          <p:cNvPr id="5" name="Content Placeholder 2">
            <a:extLst>
              <a:ext uri="{FF2B5EF4-FFF2-40B4-BE49-F238E27FC236}">
                <a16:creationId xmlns:a16="http://schemas.microsoft.com/office/drawing/2014/main" id="{644F100E-8674-4B13-87C3-56A2C4ADDA15}"/>
              </a:ext>
            </a:extLst>
          </p:cNvPr>
          <p:cNvSpPr txBox="1">
            <a:spLocks/>
          </p:cNvSpPr>
          <p:nvPr/>
        </p:nvSpPr>
        <p:spPr>
          <a:xfrm>
            <a:off x="228600" y="381000"/>
            <a:ext cx="4419600" cy="6248399"/>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j-lt"/>
              </a:rPr>
              <a:t>American zoos prefer to use contraception to prevent overpopulation or inbreeding</a:t>
            </a:r>
          </a:p>
          <a:p>
            <a:r>
              <a:rPr lang="en-US" dirty="0">
                <a:latin typeface="+mj-lt"/>
              </a:rPr>
              <a:t>European zoos often favor allowing animals to breed and express their natural behavior, including sexual reproduction.</a:t>
            </a:r>
          </a:p>
          <a:p>
            <a:r>
              <a:rPr lang="en-US" dirty="0">
                <a:latin typeface="+mj-lt"/>
              </a:rPr>
              <a:t>In Europe, there is a strict attempt to maintain genetically pure animals and not waste space in a zoo for genetically similar specimens</a:t>
            </a:r>
          </a:p>
          <a:p>
            <a:endParaRPr lang="en-US" dirty="0"/>
          </a:p>
        </p:txBody>
      </p:sp>
    </p:spTree>
    <p:extLst>
      <p:ext uri="{BB962C8B-B14F-4D97-AF65-F5344CB8AC3E}">
        <p14:creationId xmlns:p14="http://schemas.microsoft.com/office/powerpoint/2010/main" val="1002027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DD7E7-F82E-0BA4-F426-5FC87193E09A}"/>
              </a:ext>
            </a:extLst>
          </p:cNvPr>
          <p:cNvPicPr>
            <a:picLocks noGrp="1" noChangeAspect="1"/>
          </p:cNvPicPr>
          <p:nvPr>
            <p:ph idx="1"/>
          </p:nvPr>
        </p:nvPicPr>
        <p:blipFill rotWithShape="1">
          <a:blip r:embed="rId3"/>
          <a:srcRect r="74684" b="18167"/>
          <a:stretch/>
        </p:blipFill>
        <p:spPr>
          <a:xfrm>
            <a:off x="455194" y="28073"/>
            <a:ext cx="1752600" cy="5856959"/>
          </a:xfrm>
        </p:spPr>
      </p:pic>
      <p:pic>
        <p:nvPicPr>
          <p:cNvPr id="2" name="Content Placeholder 4">
            <a:extLst>
              <a:ext uri="{FF2B5EF4-FFF2-40B4-BE49-F238E27FC236}">
                <a16:creationId xmlns:a16="http://schemas.microsoft.com/office/drawing/2014/main" id="{E8E07490-1F4D-8FE6-AC9B-FEC780F311C5}"/>
              </a:ext>
            </a:extLst>
          </p:cNvPr>
          <p:cNvPicPr>
            <a:picLocks noChangeAspect="1"/>
          </p:cNvPicPr>
          <p:nvPr/>
        </p:nvPicPr>
        <p:blipFill rotWithShape="1">
          <a:blip r:embed="rId3"/>
          <a:srcRect l="61091" r="26251" b="18167"/>
          <a:stretch/>
        </p:blipFill>
        <p:spPr>
          <a:xfrm>
            <a:off x="2207794" y="28073"/>
            <a:ext cx="876299" cy="5856959"/>
          </a:xfrm>
          <a:prstGeom prst="rect">
            <a:avLst/>
          </a:prstGeom>
        </p:spPr>
      </p:pic>
      <p:pic>
        <p:nvPicPr>
          <p:cNvPr id="3" name="Content Placeholder 4">
            <a:extLst>
              <a:ext uri="{FF2B5EF4-FFF2-40B4-BE49-F238E27FC236}">
                <a16:creationId xmlns:a16="http://schemas.microsoft.com/office/drawing/2014/main" id="{DB025AB7-108F-AF8D-E87A-C49751DA20E3}"/>
              </a:ext>
            </a:extLst>
          </p:cNvPr>
          <p:cNvPicPr>
            <a:picLocks noChangeAspect="1"/>
          </p:cNvPicPr>
          <p:nvPr/>
        </p:nvPicPr>
        <p:blipFill rotWithShape="1">
          <a:blip r:embed="rId3"/>
          <a:srcRect l="49698" r="38513" b="22896"/>
          <a:stretch/>
        </p:blipFill>
        <p:spPr>
          <a:xfrm>
            <a:off x="3048000" y="28073"/>
            <a:ext cx="816141" cy="5518485"/>
          </a:xfrm>
          <a:prstGeom prst="rect">
            <a:avLst/>
          </a:prstGeom>
        </p:spPr>
      </p:pic>
      <p:pic>
        <p:nvPicPr>
          <p:cNvPr id="4" name="Content Placeholder 4">
            <a:extLst>
              <a:ext uri="{FF2B5EF4-FFF2-40B4-BE49-F238E27FC236}">
                <a16:creationId xmlns:a16="http://schemas.microsoft.com/office/drawing/2014/main" id="{9D7BC959-512C-31F5-9D1B-F74CBF45A116}"/>
              </a:ext>
            </a:extLst>
          </p:cNvPr>
          <p:cNvPicPr>
            <a:picLocks noChangeAspect="1"/>
          </p:cNvPicPr>
          <p:nvPr/>
        </p:nvPicPr>
        <p:blipFill rotWithShape="1">
          <a:blip r:embed="rId3"/>
          <a:srcRect l="30710" t="36731" r="18658" b="58372"/>
          <a:stretch/>
        </p:blipFill>
        <p:spPr>
          <a:xfrm>
            <a:off x="480594" y="6004427"/>
            <a:ext cx="8382000" cy="838200"/>
          </a:xfrm>
          <a:prstGeom prst="rect">
            <a:avLst/>
          </a:prstGeom>
        </p:spPr>
      </p:pic>
      <p:sp>
        <p:nvSpPr>
          <p:cNvPr id="6" name="Rectangle 5">
            <a:extLst>
              <a:ext uri="{FF2B5EF4-FFF2-40B4-BE49-F238E27FC236}">
                <a16:creationId xmlns:a16="http://schemas.microsoft.com/office/drawing/2014/main" id="{F186B14D-6EA0-F056-B989-ADEBA75E557D}"/>
              </a:ext>
            </a:extLst>
          </p:cNvPr>
          <p:cNvSpPr/>
          <p:nvPr/>
        </p:nvSpPr>
        <p:spPr>
          <a:xfrm>
            <a:off x="759994" y="228600"/>
            <a:ext cx="3352800" cy="541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B45FF91B-20A1-00C1-0F59-B2D6D3EC63C2}"/>
              </a:ext>
            </a:extLst>
          </p:cNvPr>
          <p:cNvSpPr txBox="1">
            <a:spLocks/>
          </p:cNvSpPr>
          <p:nvPr/>
        </p:nvSpPr>
        <p:spPr>
          <a:xfrm>
            <a:off x="4112794" y="1524000"/>
            <a:ext cx="7776412" cy="56605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2800" b="0" i="0" u="none" strike="noStrike" baseline="0" dirty="0">
                <a:latin typeface="MinionPro-Semibold"/>
              </a:rPr>
              <a:t>In a dataset spanning 2000-2017 and encompassing more than 400 </a:t>
            </a:r>
            <a:r>
              <a:rPr lang="en-US" sz="2800" b="0" i="1" u="none" strike="noStrike" baseline="0" dirty="0">
                <a:latin typeface="MinionPro-Semibold"/>
              </a:rPr>
              <a:t>ex situ </a:t>
            </a:r>
            <a:r>
              <a:rPr lang="en-US" sz="2800" b="0" i="0" u="none" strike="noStrike" baseline="0" dirty="0">
                <a:latin typeface="MinionPro-Semibold"/>
              </a:rPr>
              <a:t>vertebrate populations: </a:t>
            </a:r>
          </a:p>
          <a:p>
            <a:pPr lvl="1"/>
            <a:r>
              <a:rPr lang="en-US" sz="2400" b="0" i="0" u="none" strike="noStrike" baseline="0" dirty="0">
                <a:latin typeface="MinionPro-Semibold"/>
              </a:rPr>
              <a:t>Instead of the general declines expected for small and often closed populations like those in zoos and aquariums, no change in the demographic and genetic characteristics of the majority of these populations. </a:t>
            </a:r>
          </a:p>
          <a:p>
            <a:pPr lvl="1"/>
            <a:r>
              <a:rPr lang="en-US" sz="2400" b="0" i="0" u="none" strike="noStrike" baseline="0" dirty="0">
                <a:latin typeface="MinionPro-Semibold"/>
              </a:rPr>
              <a:t>While some zoo and aquarium populations are currently unsustainable, </a:t>
            </a:r>
            <a:r>
              <a:rPr lang="en-US" sz="2400" dirty="0">
                <a:latin typeface="MinionPro-Semibold"/>
              </a:rPr>
              <a:t>zoos are </a:t>
            </a:r>
            <a:r>
              <a:rPr lang="en-US" sz="2400" b="0" i="0" u="none" strike="noStrike" baseline="0" dirty="0">
                <a:latin typeface="MinionPro-Semibold"/>
              </a:rPr>
              <a:t>helping slow or prevent declines in the health of many </a:t>
            </a:r>
            <a:r>
              <a:rPr lang="en-US" sz="2400" b="0" i="1" u="none" strike="noStrike" baseline="0" dirty="0">
                <a:latin typeface="MinionPro-Semibold"/>
              </a:rPr>
              <a:t>ex situ </a:t>
            </a:r>
            <a:r>
              <a:rPr lang="en-US" sz="2400" b="0" i="0" u="none" strike="noStrike" baseline="0" dirty="0">
                <a:latin typeface="MinionPro-Semibold"/>
              </a:rPr>
              <a:t>populations.</a:t>
            </a:r>
            <a:endParaRPr lang="en-US" sz="2400" dirty="0"/>
          </a:p>
          <a:p>
            <a:endParaRPr lang="en-US" dirty="0"/>
          </a:p>
        </p:txBody>
      </p:sp>
      <p:sp>
        <p:nvSpPr>
          <p:cNvPr id="10" name="Title 1">
            <a:extLst>
              <a:ext uri="{FF2B5EF4-FFF2-40B4-BE49-F238E27FC236}">
                <a16:creationId xmlns:a16="http://schemas.microsoft.com/office/drawing/2014/main" id="{4435C38D-0032-F22F-7471-78B10B5CCF4D}"/>
              </a:ext>
            </a:extLst>
          </p:cNvPr>
          <p:cNvSpPr>
            <a:spLocks noGrp="1"/>
          </p:cNvSpPr>
          <p:nvPr>
            <p:ph type="title"/>
          </p:nvPr>
        </p:nvSpPr>
        <p:spPr>
          <a:xfrm>
            <a:off x="4642565" y="293057"/>
            <a:ext cx="6629400" cy="1143000"/>
          </a:xfrm>
        </p:spPr>
        <p:txBody>
          <a:bodyPr/>
          <a:lstStyle/>
          <a:p>
            <a:r>
              <a:rPr lang="en-US" dirty="0">
                <a:latin typeface="Calibri Light" panose="020F0302020204030204" pitchFamily="34" charset="0"/>
              </a:rPr>
              <a:t>How are zoos doing?</a:t>
            </a:r>
          </a:p>
        </p:txBody>
      </p:sp>
    </p:spTree>
    <p:extLst>
      <p:ext uri="{BB962C8B-B14F-4D97-AF65-F5344CB8AC3E}">
        <p14:creationId xmlns:p14="http://schemas.microsoft.com/office/powerpoint/2010/main" val="3783407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828800" y="304800"/>
            <a:ext cx="8367412" cy="6019798"/>
          </a:xfrm>
          <a:prstGeom prst="rect">
            <a:avLst/>
          </a:prstGeom>
          <a:ln w="50800">
            <a:solidFill>
              <a:schemeClr val="accent1">
                <a:shade val="50000"/>
                <a:alpha val="95000"/>
              </a:schemeClr>
            </a:solidFill>
          </a:ln>
        </p:spPr>
      </p:pic>
    </p:spTree>
    <p:extLst>
      <p:ext uri="{BB962C8B-B14F-4D97-AF65-F5344CB8AC3E}">
        <p14:creationId xmlns:p14="http://schemas.microsoft.com/office/powerpoint/2010/main" val="3688544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DB62E7B-74A0-DE60-3EFD-21685159EBB7}"/>
              </a:ext>
            </a:extLst>
          </p:cNvPr>
          <p:cNvSpPr>
            <a:spLocks noGrp="1" noChangeArrowheads="1"/>
          </p:cNvSpPr>
          <p:nvPr>
            <p:ph type="title"/>
          </p:nvPr>
        </p:nvSpPr>
        <p:spPr>
          <a:xfrm>
            <a:off x="152400" y="228600"/>
            <a:ext cx="12039600" cy="1143000"/>
          </a:xfrm>
        </p:spPr>
        <p:txBody>
          <a:bodyPr/>
          <a:lstStyle/>
          <a:p>
            <a:pPr eaLnBrk="1" hangingPunct="1"/>
            <a:r>
              <a:rPr lang="en-US" altLang="en-US" dirty="0">
                <a:latin typeface="Calibri Light" panose="020F0302020204030204" pitchFamily="34" charset="0"/>
                <a:cs typeface="Calibri Light" panose="020F0302020204030204" pitchFamily="34" charset="0"/>
              </a:rPr>
              <a:t>Habitat fragmentation results in island systems</a:t>
            </a:r>
          </a:p>
        </p:txBody>
      </p:sp>
      <p:pic>
        <p:nvPicPr>
          <p:cNvPr id="59395" name="Picture 3">
            <a:extLst>
              <a:ext uri="{FF2B5EF4-FFF2-40B4-BE49-F238E27FC236}">
                <a16:creationId xmlns:a16="http://schemas.microsoft.com/office/drawing/2014/main" id="{CF787BAF-7BD3-0324-BB2E-5CC014AA2DBD}"/>
              </a:ext>
            </a:extLst>
          </p:cNvPr>
          <p:cNvPicPr>
            <a:picLocks noChangeAspect="1"/>
          </p:cNvPicPr>
          <p:nvPr/>
        </p:nvPicPr>
        <p:blipFill>
          <a:blip r:embed="rId3">
            <a:extLst>
              <a:ext uri="{28A0092B-C50C-407E-A947-70E740481C1C}">
                <a14:useLocalDpi xmlns:a14="http://schemas.microsoft.com/office/drawing/2010/main" val="0"/>
              </a:ext>
            </a:extLst>
          </a:blip>
          <a:srcRect t="1387"/>
          <a:stretch>
            <a:fillRect/>
          </a:stretch>
        </p:blipFill>
        <p:spPr bwMode="auto">
          <a:xfrm>
            <a:off x="1600200" y="1444625"/>
            <a:ext cx="925671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629400" cy="1143000"/>
          </a:xfrm>
        </p:spPr>
        <p:txBody>
          <a:bodyPr/>
          <a:lstStyle/>
          <a:p>
            <a:r>
              <a:rPr lang="en-US" dirty="0">
                <a:latin typeface="Calibri Light" panose="020F0302020204030204" pitchFamily="34" charset="0"/>
              </a:rPr>
              <a:t>Assurance colonies</a:t>
            </a:r>
          </a:p>
        </p:txBody>
      </p:sp>
      <p:sp>
        <p:nvSpPr>
          <p:cNvPr id="3" name="Content Placeholder 2"/>
          <p:cNvSpPr>
            <a:spLocks noGrp="1"/>
          </p:cNvSpPr>
          <p:nvPr>
            <p:ph idx="1"/>
          </p:nvPr>
        </p:nvSpPr>
        <p:spPr>
          <a:xfrm>
            <a:off x="609600" y="1600201"/>
            <a:ext cx="7086600" cy="4525963"/>
          </a:xfrm>
        </p:spPr>
        <p:txBody>
          <a:bodyPr>
            <a:normAutofit fontScale="92500"/>
          </a:bodyPr>
          <a:lstStyle/>
          <a:p>
            <a:r>
              <a:rPr lang="en-US" dirty="0">
                <a:latin typeface="Calibri Light" panose="020F0302020204030204" pitchFamily="34" charset="0"/>
              </a:rPr>
              <a:t>A response to the operational limits of zoos </a:t>
            </a:r>
          </a:p>
          <a:p>
            <a:r>
              <a:rPr lang="en-US" dirty="0">
                <a:latin typeface="Calibri Light" panose="020F0302020204030204" pitchFamily="34" charset="0"/>
              </a:rPr>
              <a:t>Assurance colonies are collections held by public entities, citizens, and professional collectors for the intent of releasing them as some future date</a:t>
            </a:r>
          </a:p>
          <a:p>
            <a:r>
              <a:rPr lang="en-US" dirty="0">
                <a:latin typeface="Calibri Light" panose="020F0302020204030204" pitchFamily="34" charset="0"/>
              </a:rPr>
              <a:t>Do not function as places of entertainment, although some zoos may maintain or support them indirectly</a:t>
            </a:r>
          </a:p>
        </p:txBody>
      </p:sp>
      <p:pic>
        <p:nvPicPr>
          <p:cNvPr id="5" name="Picture 4">
            <a:extLst>
              <a:ext uri="{FF2B5EF4-FFF2-40B4-BE49-F238E27FC236}">
                <a16:creationId xmlns:a16="http://schemas.microsoft.com/office/drawing/2014/main" id="{D1573268-A8BB-4263-B267-18880B847896}"/>
              </a:ext>
            </a:extLst>
          </p:cNvPr>
          <p:cNvPicPr>
            <a:picLocks noChangeAspect="1"/>
          </p:cNvPicPr>
          <p:nvPr/>
        </p:nvPicPr>
        <p:blipFill>
          <a:blip r:embed="rId2"/>
          <a:stretch>
            <a:fillRect/>
          </a:stretch>
        </p:blipFill>
        <p:spPr>
          <a:xfrm>
            <a:off x="7853362" y="443630"/>
            <a:ext cx="3714750" cy="5970740"/>
          </a:xfrm>
          <a:prstGeom prst="rect">
            <a:avLst/>
          </a:prstGeom>
        </p:spPr>
      </p:pic>
    </p:spTree>
    <p:extLst>
      <p:ext uri="{BB962C8B-B14F-4D97-AF65-F5344CB8AC3E}">
        <p14:creationId xmlns:p14="http://schemas.microsoft.com/office/powerpoint/2010/main" val="34272869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5476" y="274638"/>
            <a:ext cx="6616924" cy="1143000"/>
          </a:xfrm>
        </p:spPr>
        <p:txBody>
          <a:bodyPr>
            <a:normAutofit/>
          </a:bodyPr>
          <a:lstStyle/>
          <a:p>
            <a:r>
              <a:rPr lang="en-US" dirty="0"/>
              <a:t>Assurance colonies</a:t>
            </a:r>
          </a:p>
        </p:txBody>
      </p:sp>
      <p:sp>
        <p:nvSpPr>
          <p:cNvPr id="3" name="Content Placeholder 2"/>
          <p:cNvSpPr>
            <a:spLocks noGrp="1"/>
          </p:cNvSpPr>
          <p:nvPr>
            <p:ph idx="1"/>
          </p:nvPr>
        </p:nvSpPr>
        <p:spPr>
          <a:xfrm>
            <a:off x="533400" y="274638"/>
            <a:ext cx="4038600" cy="6400800"/>
          </a:xfrm>
        </p:spPr>
        <p:txBody>
          <a:bodyPr>
            <a:normAutofit lnSpcReduction="10000"/>
          </a:bodyPr>
          <a:lstStyle/>
          <a:p>
            <a:r>
              <a:rPr lang="en-US" dirty="0">
                <a:latin typeface="Calibri Light" panose="020F0302020204030204" pitchFamily="34" charset="0"/>
              </a:rPr>
              <a:t>Advantages</a:t>
            </a:r>
          </a:p>
          <a:p>
            <a:pPr lvl="1"/>
            <a:r>
              <a:rPr lang="en-US" dirty="0">
                <a:latin typeface="Calibri Light" panose="020F0302020204030204" pitchFamily="34" charset="0"/>
              </a:rPr>
              <a:t>Citizen science aspect allows more people to engage in conservation </a:t>
            </a:r>
          </a:p>
          <a:p>
            <a:pPr lvl="1"/>
            <a:r>
              <a:rPr lang="en-US" dirty="0">
                <a:latin typeface="Calibri Light" panose="020F0302020204030204" pitchFamily="34" charset="0"/>
              </a:rPr>
              <a:t>Knowledge gathered about husbandry of rare or understudied species can aid formal scientific conservation</a:t>
            </a:r>
          </a:p>
          <a:p>
            <a:r>
              <a:rPr lang="en-US" dirty="0">
                <a:latin typeface="Calibri Light" panose="020F0302020204030204" pitchFamily="34" charset="0"/>
              </a:rPr>
              <a:t>Disadvantages</a:t>
            </a:r>
          </a:p>
          <a:p>
            <a:pPr lvl="1"/>
            <a:r>
              <a:rPr lang="en-US" dirty="0">
                <a:latin typeface="Calibri Light" panose="020F0302020204030204" pitchFamily="34" charset="0"/>
              </a:rPr>
              <a:t>Collections or organisms still vulnerable</a:t>
            </a:r>
          </a:p>
        </p:txBody>
      </p:sp>
      <p:pic>
        <p:nvPicPr>
          <p:cNvPr id="4" name="Online Media 3" title="About Us - Turtle Survival Alliance">
            <a:hlinkClick r:id="" action="ppaction://media"/>
            <a:extLst>
              <a:ext uri="{FF2B5EF4-FFF2-40B4-BE49-F238E27FC236}">
                <a16:creationId xmlns:a16="http://schemas.microsoft.com/office/drawing/2014/main" id="{7CC369B6-4694-19E9-DE22-C6475FB643EE}"/>
              </a:ext>
            </a:extLst>
          </p:cNvPr>
          <p:cNvPicPr>
            <a:picLocks noRot="1" noChangeAspect="1"/>
          </p:cNvPicPr>
          <p:nvPr>
            <a:videoFile r:link="rId1"/>
          </p:nvPr>
        </p:nvPicPr>
        <p:blipFill>
          <a:blip r:embed="rId3"/>
          <a:stretch>
            <a:fillRect/>
          </a:stretch>
        </p:blipFill>
        <p:spPr>
          <a:xfrm>
            <a:off x="4768738" y="1559719"/>
            <a:ext cx="6616924" cy="3738562"/>
          </a:xfrm>
          <a:prstGeom prst="rect">
            <a:avLst/>
          </a:prstGeom>
        </p:spPr>
      </p:pic>
    </p:spTree>
    <p:extLst>
      <p:ext uri="{BB962C8B-B14F-4D97-AF65-F5344CB8AC3E}">
        <p14:creationId xmlns:p14="http://schemas.microsoft.com/office/powerpoint/2010/main" val="34964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idx="4294967295"/>
          </p:nvPr>
        </p:nvSpPr>
        <p:spPr/>
        <p:txBody>
          <a:bodyPr>
            <a:normAutofit/>
          </a:bodyPr>
          <a:lstStyle/>
          <a:p>
            <a:r>
              <a:rPr lang="en-US" sz="4000" dirty="0">
                <a:latin typeface="Calibri Light" panose="020F0302020204030204" pitchFamily="34" charset="0"/>
                <a:cs typeface="Arial" pitchFamily="34" charset="0"/>
              </a:rPr>
              <a:t>Disadvantages of </a:t>
            </a:r>
            <a:r>
              <a:rPr lang="en-US" sz="4000" i="1" dirty="0">
                <a:latin typeface="Calibri Light" panose="020F0302020204030204" pitchFamily="34" charset="0"/>
                <a:cs typeface="Arial" pitchFamily="34" charset="0"/>
              </a:rPr>
              <a:t>ex-situ</a:t>
            </a:r>
            <a:r>
              <a:rPr lang="en-US" sz="4000" dirty="0">
                <a:latin typeface="Calibri Light" panose="020F0302020204030204" pitchFamily="34" charset="0"/>
                <a:cs typeface="Arial" pitchFamily="34" charset="0"/>
              </a:rPr>
              <a:t> policies</a:t>
            </a:r>
          </a:p>
        </p:txBody>
      </p:sp>
      <p:sp>
        <p:nvSpPr>
          <p:cNvPr id="50179" name="Content Placeholder 2"/>
          <p:cNvSpPr>
            <a:spLocks noGrp="1"/>
          </p:cNvSpPr>
          <p:nvPr>
            <p:ph idx="4294967295"/>
          </p:nvPr>
        </p:nvSpPr>
        <p:spPr/>
        <p:txBody>
          <a:bodyPr>
            <a:normAutofit/>
          </a:bodyPr>
          <a:lstStyle/>
          <a:p>
            <a:r>
              <a:rPr lang="en-US" dirty="0">
                <a:latin typeface="Calibri Light" panose="020F0302020204030204" pitchFamily="34" charset="0"/>
                <a:cs typeface="Arial" pitchFamily="34" charset="0"/>
              </a:rPr>
              <a:t>Economically impossible to preserve large numbers of species. </a:t>
            </a:r>
          </a:p>
          <a:p>
            <a:r>
              <a:rPr lang="en-US" dirty="0">
                <a:latin typeface="Calibri Light" panose="020F0302020204030204" pitchFamily="34" charset="0"/>
                <a:cs typeface="Arial" pitchFamily="34" charset="0"/>
              </a:rPr>
              <a:t>Species-by-species approaches are expensive and time-consuming</a:t>
            </a:r>
          </a:p>
          <a:p>
            <a:r>
              <a:rPr lang="en-US" dirty="0">
                <a:latin typeface="Calibri Light" panose="020F0302020204030204" pitchFamily="34" charset="0"/>
                <a:cs typeface="Arial" pitchFamily="34" charset="0"/>
              </a:rPr>
              <a:t>Reproduction in captivity is difficult to achieve for some organisms. </a:t>
            </a:r>
          </a:p>
          <a:p>
            <a:r>
              <a:rPr lang="en-US" dirty="0">
                <a:latin typeface="Calibri Light" panose="020F0302020204030204" pitchFamily="34" charset="0"/>
                <a:cs typeface="Arial" pitchFamily="34" charset="0"/>
              </a:rPr>
              <a:t>Does not address the larger biodiversity in which the endangered species are embedded.</a:t>
            </a:r>
          </a:p>
          <a:p>
            <a:endParaRPr lang="en-US" sz="2000" dirty="0">
              <a:latin typeface="Arial" pitchFamily="34" charset="0"/>
              <a:cs typeface="Arial" pitchFamily="34" charset="0"/>
            </a:endParaRPr>
          </a:p>
          <a:p>
            <a:pPr lvl="3"/>
            <a:endParaRPr lang="en-US" dirty="0">
              <a:latin typeface="Arial" pitchFamily="34" charset="0"/>
              <a:cs typeface="Arial" pitchFamily="34" charset="0"/>
            </a:endParaRPr>
          </a:p>
          <a:p>
            <a:pPr lvl="3"/>
            <a:endParaRPr lang="en-US" sz="2800" dirty="0">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425370"/>
            <a:ext cx="6705600" cy="1143000"/>
          </a:xfrm>
        </p:spPr>
        <p:txBody>
          <a:bodyPr>
            <a:normAutofit fontScale="90000"/>
          </a:bodyPr>
          <a:lstStyle/>
          <a:p>
            <a:r>
              <a:rPr lang="en-US" i="1" dirty="0"/>
              <a:t>In-situ</a:t>
            </a:r>
            <a:r>
              <a:rPr lang="en-US" dirty="0"/>
              <a:t> species conservation policies</a:t>
            </a:r>
          </a:p>
        </p:txBody>
      </p:sp>
      <p:sp>
        <p:nvSpPr>
          <p:cNvPr id="5" name="Content Placeholder 4">
            <a:extLst>
              <a:ext uri="{FF2B5EF4-FFF2-40B4-BE49-F238E27FC236}">
                <a16:creationId xmlns:a16="http://schemas.microsoft.com/office/drawing/2014/main" id="{BE1A6EC9-4AE8-43BA-B728-D56839686E56}"/>
              </a:ext>
            </a:extLst>
          </p:cNvPr>
          <p:cNvSpPr>
            <a:spLocks noGrp="1"/>
          </p:cNvSpPr>
          <p:nvPr>
            <p:ph idx="1"/>
          </p:nvPr>
        </p:nvSpPr>
        <p:spPr>
          <a:xfrm>
            <a:off x="308486" y="425371"/>
            <a:ext cx="4568314" cy="6007260"/>
          </a:xfrm>
        </p:spPr>
        <p:txBody>
          <a:bodyPr>
            <a:normAutofit/>
          </a:bodyPr>
          <a:lstStyle/>
          <a:p>
            <a:r>
              <a:rPr lang="en-US" dirty="0"/>
              <a:t>Conserving and restoring biological diversity in the places where it has occurred</a:t>
            </a:r>
          </a:p>
          <a:p>
            <a:r>
              <a:rPr lang="en-US" dirty="0"/>
              <a:t>The Endangered Species Act is an example of a chiefly </a:t>
            </a:r>
            <a:r>
              <a:rPr lang="en-US" i="1" dirty="0"/>
              <a:t>in-situ</a:t>
            </a:r>
            <a:r>
              <a:rPr lang="en-US" dirty="0"/>
              <a:t> conservation policy</a:t>
            </a:r>
          </a:p>
          <a:p>
            <a:r>
              <a:rPr lang="en-US" i="1" dirty="0"/>
              <a:t>In-situ</a:t>
            </a:r>
            <a:r>
              <a:rPr lang="en-US" dirty="0"/>
              <a:t> conservation may also involve </a:t>
            </a:r>
            <a:r>
              <a:rPr lang="en-US" i="1" dirty="0"/>
              <a:t>ex-situ </a:t>
            </a:r>
            <a:r>
              <a:rPr lang="en-US" dirty="0"/>
              <a:t>approaches</a:t>
            </a:r>
          </a:p>
        </p:txBody>
      </p:sp>
      <p:pic>
        <p:nvPicPr>
          <p:cNvPr id="6" name="Picture 5" descr="A bear and her cubs in a tree&#10;&#10;AI-generated content may be incorrect.">
            <a:hlinkClick r:id="rId3"/>
            <a:extLst>
              <a:ext uri="{FF2B5EF4-FFF2-40B4-BE49-F238E27FC236}">
                <a16:creationId xmlns:a16="http://schemas.microsoft.com/office/drawing/2014/main" id="{B7C4D0E6-C290-F8BF-2E7C-E92F191A4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057400"/>
            <a:ext cx="6156960" cy="3848100"/>
          </a:xfrm>
          <a:prstGeom prst="rect">
            <a:avLst/>
          </a:prstGeom>
        </p:spPr>
      </p:pic>
    </p:spTree>
    <p:extLst>
      <p:ext uri="{BB962C8B-B14F-4D97-AF65-F5344CB8AC3E}">
        <p14:creationId xmlns:p14="http://schemas.microsoft.com/office/powerpoint/2010/main" val="2930323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rPr>
              <a:t>In-situ conservation</a:t>
            </a:r>
          </a:p>
        </p:txBody>
      </p:sp>
      <p:sp>
        <p:nvSpPr>
          <p:cNvPr id="3" name="Content Placeholder 2"/>
          <p:cNvSpPr>
            <a:spLocks noGrp="1"/>
          </p:cNvSpPr>
          <p:nvPr>
            <p:ph idx="1"/>
          </p:nvPr>
        </p:nvSpPr>
        <p:spPr>
          <a:xfrm>
            <a:off x="609599" y="1600201"/>
            <a:ext cx="4419601" cy="4525963"/>
          </a:xfrm>
        </p:spPr>
        <p:txBody>
          <a:bodyPr>
            <a:normAutofit lnSpcReduction="10000"/>
          </a:bodyPr>
          <a:lstStyle/>
          <a:p>
            <a:r>
              <a:rPr lang="en-US" dirty="0">
                <a:latin typeface="Calibri Light" panose="020F0302020204030204" pitchFamily="34" charset="0"/>
              </a:rPr>
              <a:t>Advantages</a:t>
            </a:r>
          </a:p>
          <a:p>
            <a:pPr lvl="1"/>
            <a:r>
              <a:rPr lang="en-US" dirty="0">
                <a:latin typeface="Calibri Light" panose="020F0302020204030204" pitchFamily="34" charset="0"/>
              </a:rPr>
              <a:t>Animals have opportunity to evolve</a:t>
            </a:r>
          </a:p>
          <a:p>
            <a:pPr lvl="1"/>
            <a:r>
              <a:rPr lang="en-US" dirty="0">
                <a:latin typeface="Calibri Light" panose="020F0302020204030204" pitchFamily="34" charset="0"/>
              </a:rPr>
              <a:t>Assessments of health and viability are more realistic given they are measured in their context</a:t>
            </a:r>
          </a:p>
          <a:p>
            <a:pPr lvl="1"/>
            <a:r>
              <a:rPr lang="en-US" dirty="0">
                <a:latin typeface="Calibri Light" panose="020F0302020204030204" pitchFamily="34" charset="0"/>
              </a:rPr>
              <a:t>Restores interactions among species</a:t>
            </a:r>
          </a:p>
        </p:txBody>
      </p:sp>
      <p:pic>
        <p:nvPicPr>
          <p:cNvPr id="4" name="Picture 3">
            <a:extLst>
              <a:ext uri="{FF2B5EF4-FFF2-40B4-BE49-F238E27FC236}">
                <a16:creationId xmlns:a16="http://schemas.microsoft.com/office/drawing/2014/main" id="{56A0A885-F9BC-4135-82AA-ED27DF0F7AC7}"/>
              </a:ext>
            </a:extLst>
          </p:cNvPr>
          <p:cNvPicPr>
            <a:picLocks noChangeAspect="1"/>
          </p:cNvPicPr>
          <p:nvPr/>
        </p:nvPicPr>
        <p:blipFill rotWithShape="1">
          <a:blip r:embed="rId3">
            <a:extLst>
              <a:ext uri="{28A0092B-C50C-407E-A947-70E740481C1C}">
                <a14:useLocalDpi xmlns:a14="http://schemas.microsoft.com/office/drawing/2010/main" val="0"/>
              </a:ext>
            </a:extLst>
          </a:blip>
          <a:srcRect l="13602" t="13565" r="-1" b="13159"/>
          <a:stretch/>
        </p:blipFill>
        <p:spPr>
          <a:xfrm>
            <a:off x="5181600" y="1600201"/>
            <a:ext cx="6595270" cy="4190999"/>
          </a:xfrm>
          <a:prstGeom prst="rect">
            <a:avLst/>
          </a:prstGeom>
        </p:spPr>
      </p:pic>
    </p:spTree>
    <p:extLst>
      <p:ext uri="{BB962C8B-B14F-4D97-AF65-F5344CB8AC3E}">
        <p14:creationId xmlns:p14="http://schemas.microsoft.com/office/powerpoint/2010/main" val="1135220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Light" panose="020F0302020204030204" pitchFamily="34" charset="0"/>
                <a:cs typeface="Arial" pitchFamily="34" charset="0"/>
              </a:rPr>
              <a:t>Disadvantages of </a:t>
            </a:r>
            <a:r>
              <a:rPr lang="en-US" i="1" dirty="0">
                <a:latin typeface="Calibri Light" panose="020F0302020204030204" pitchFamily="34" charset="0"/>
                <a:cs typeface="Arial" pitchFamily="34" charset="0"/>
              </a:rPr>
              <a:t>in-situ</a:t>
            </a:r>
            <a:r>
              <a:rPr lang="en-US" dirty="0">
                <a:latin typeface="Calibri Light" panose="020F0302020204030204" pitchFamily="34" charset="0"/>
                <a:cs typeface="Arial" pitchFamily="34" charset="0"/>
              </a:rPr>
              <a:t> conservation</a:t>
            </a:r>
          </a:p>
        </p:txBody>
      </p:sp>
      <p:sp>
        <p:nvSpPr>
          <p:cNvPr id="3" name="Content Placeholder 2"/>
          <p:cNvSpPr>
            <a:spLocks noGrp="1"/>
          </p:cNvSpPr>
          <p:nvPr>
            <p:ph idx="1"/>
          </p:nvPr>
        </p:nvSpPr>
        <p:spPr>
          <a:xfrm>
            <a:off x="609600" y="1600201"/>
            <a:ext cx="10972800" cy="4724399"/>
          </a:xfrm>
        </p:spPr>
        <p:txBody>
          <a:bodyPr>
            <a:normAutofit fontScale="85000" lnSpcReduction="20000"/>
          </a:bodyPr>
          <a:lstStyle/>
          <a:p>
            <a:r>
              <a:rPr lang="en-US" dirty="0">
                <a:latin typeface="Calibri Light" panose="020F0302020204030204" pitchFamily="34" charset="0"/>
                <a:cs typeface="Arial" pitchFamily="34" charset="0"/>
              </a:rPr>
              <a:t>Requires sizeable public investment and private intent to set aside land and address human-wildlife encounters</a:t>
            </a:r>
          </a:p>
          <a:p>
            <a:r>
              <a:rPr lang="en-US" dirty="0">
                <a:latin typeface="Calibri Light" panose="020F0302020204030204" pitchFamily="34" charset="0"/>
                <a:cs typeface="Arial" pitchFamily="34" charset="0"/>
              </a:rPr>
              <a:t>Politics can change in areas where species occur and support for their maintenance may fluctuate</a:t>
            </a:r>
          </a:p>
          <a:p>
            <a:r>
              <a:rPr lang="en-US" dirty="0">
                <a:latin typeface="Calibri Light" panose="020F0302020204030204" pitchFamily="34" charset="0"/>
              </a:rPr>
              <a:t>Monitoring is less continuous and there is more potential for surprises (disease, hunting) that could threaten population</a:t>
            </a:r>
          </a:p>
          <a:p>
            <a:r>
              <a:rPr lang="en-US" dirty="0">
                <a:latin typeface="Calibri Light" panose="020F0302020204030204" pitchFamily="34" charset="0"/>
                <a:cs typeface="Arial" pitchFamily="34" charset="0"/>
              </a:rPr>
              <a:t>Labor and costs for monitoring populations of endangered species high but necessary to prevent poaching</a:t>
            </a:r>
          </a:p>
          <a:p>
            <a:r>
              <a:rPr lang="en-US" dirty="0">
                <a:latin typeface="Calibri Light" panose="020F0302020204030204" pitchFamily="34" charset="0"/>
                <a:cs typeface="Arial" pitchFamily="34" charset="0"/>
              </a:rPr>
              <a:t>Climate change and other facets of environmental variability can cause numbers to fluctuate</a:t>
            </a:r>
          </a:p>
          <a:p>
            <a:r>
              <a:rPr lang="en-US" dirty="0">
                <a:latin typeface="Calibri Light" panose="020F0302020204030204" pitchFamily="34" charset="0"/>
              </a:rPr>
              <a:t>Genetic drift can occur if populations are small in the wild. At least while in captivity, targeting breeding can be done</a:t>
            </a:r>
          </a:p>
          <a:p>
            <a:pPr lvl="1"/>
            <a:endParaRPr lang="en-US" dirty="0">
              <a:latin typeface="Calibri Light" panose="020F0302020204030204"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B42242-7607-47CE-86D7-815EC5E25A1C}"/>
              </a:ext>
            </a:extLst>
          </p:cNvPr>
          <p:cNvPicPr>
            <a:picLocks noGrp="1" noChangeAspect="1"/>
          </p:cNvPicPr>
          <p:nvPr>
            <p:ph idx="1"/>
          </p:nvPr>
        </p:nvPicPr>
        <p:blipFill>
          <a:blip r:embed="rId2"/>
          <a:stretch>
            <a:fillRect/>
          </a:stretch>
        </p:blipFill>
        <p:spPr>
          <a:xfrm>
            <a:off x="458135" y="457200"/>
            <a:ext cx="11733865" cy="5715000"/>
          </a:xfrm>
        </p:spPr>
      </p:pic>
      <p:pic>
        <p:nvPicPr>
          <p:cNvPr id="2" name="Content Placeholder 5">
            <a:hlinkClick r:id="rId3"/>
            <a:extLst>
              <a:ext uri="{FF2B5EF4-FFF2-40B4-BE49-F238E27FC236}">
                <a16:creationId xmlns:a16="http://schemas.microsoft.com/office/drawing/2014/main" id="{7DA81926-4C8F-8D94-5709-E3D4DECF0E7A}"/>
              </a:ext>
            </a:extLst>
          </p:cNvPr>
          <p:cNvPicPr>
            <a:picLocks noChangeAspect="1"/>
          </p:cNvPicPr>
          <p:nvPr/>
        </p:nvPicPr>
        <p:blipFill>
          <a:blip r:embed="rId4"/>
          <a:stretch>
            <a:fillRect/>
          </a:stretch>
        </p:blipFill>
        <p:spPr>
          <a:xfrm>
            <a:off x="4876800" y="1447800"/>
            <a:ext cx="4876800" cy="3369857"/>
          </a:xfrm>
          <a:prstGeom prst="rect">
            <a:avLst/>
          </a:prstGeom>
          <a:ln w="38100">
            <a:solidFill>
              <a:schemeClr val="accent1"/>
            </a:solidFill>
          </a:ln>
        </p:spPr>
      </p:pic>
    </p:spTree>
    <p:extLst>
      <p:ext uri="{BB962C8B-B14F-4D97-AF65-F5344CB8AC3E}">
        <p14:creationId xmlns:p14="http://schemas.microsoft.com/office/powerpoint/2010/main" val="323378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alifornia Condors and Lead Poisoning">
            <a:hlinkClick r:id="" action="ppaction://media"/>
            <a:extLst>
              <a:ext uri="{FF2B5EF4-FFF2-40B4-BE49-F238E27FC236}">
                <a16:creationId xmlns:a16="http://schemas.microsoft.com/office/drawing/2014/main" id="{E2767FC8-6A21-B619-6E23-F26E9C4E7EDE}"/>
              </a:ext>
            </a:extLst>
          </p:cNvPr>
          <p:cNvPicPr>
            <a:picLocks noGrp="1" noRot="1" noChangeAspect="1"/>
          </p:cNvPicPr>
          <p:nvPr>
            <p:ph idx="1"/>
            <a:videoFile r:link="rId1"/>
          </p:nvPr>
        </p:nvPicPr>
        <p:blipFill>
          <a:blip r:embed="rId4"/>
          <a:stretch>
            <a:fillRect/>
          </a:stretch>
        </p:blipFill>
        <p:spPr>
          <a:xfrm>
            <a:off x="228600" y="228600"/>
            <a:ext cx="11582400" cy="6544056"/>
          </a:xfrm>
          <a:prstGeom prst="rect">
            <a:avLst/>
          </a:prstGeom>
        </p:spPr>
      </p:pic>
    </p:spTree>
    <p:extLst>
      <p:ext uri="{BB962C8B-B14F-4D97-AF65-F5344CB8AC3E}">
        <p14:creationId xmlns:p14="http://schemas.microsoft.com/office/powerpoint/2010/main" val="47022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8C83-F2EA-111F-5A15-E70344B805F3}"/>
              </a:ext>
            </a:extLst>
          </p:cNvPr>
          <p:cNvSpPr>
            <a:spLocks noGrp="1"/>
          </p:cNvSpPr>
          <p:nvPr>
            <p:ph type="title"/>
          </p:nvPr>
        </p:nvSpPr>
        <p:spPr>
          <a:xfrm>
            <a:off x="457200" y="762000"/>
            <a:ext cx="4191000" cy="1143000"/>
          </a:xfrm>
        </p:spPr>
        <p:txBody>
          <a:bodyPr>
            <a:normAutofit fontScale="90000"/>
          </a:bodyPr>
          <a:lstStyle/>
          <a:p>
            <a:r>
              <a:rPr lang="en-US" dirty="0"/>
              <a:t>Restoration, translocation, rewilding</a:t>
            </a:r>
          </a:p>
        </p:txBody>
      </p:sp>
      <p:pic>
        <p:nvPicPr>
          <p:cNvPr id="5" name="Content Placeholder 4">
            <a:extLst>
              <a:ext uri="{FF2B5EF4-FFF2-40B4-BE49-F238E27FC236}">
                <a16:creationId xmlns:a16="http://schemas.microsoft.com/office/drawing/2014/main" id="{E1D90B40-98BB-4A0F-ADE4-0982E7169EFB}"/>
              </a:ext>
            </a:extLst>
          </p:cNvPr>
          <p:cNvPicPr>
            <a:picLocks noGrp="1" noChangeAspect="1"/>
          </p:cNvPicPr>
          <p:nvPr>
            <p:ph idx="1"/>
          </p:nvPr>
        </p:nvPicPr>
        <p:blipFill>
          <a:blip r:embed="rId2"/>
          <a:stretch>
            <a:fillRect/>
          </a:stretch>
        </p:blipFill>
        <p:spPr>
          <a:xfrm>
            <a:off x="4800600" y="240910"/>
            <a:ext cx="7207148" cy="6429285"/>
          </a:xfrm>
        </p:spPr>
      </p:pic>
    </p:spTree>
    <p:extLst>
      <p:ext uri="{BB962C8B-B14F-4D97-AF65-F5344CB8AC3E}">
        <p14:creationId xmlns:p14="http://schemas.microsoft.com/office/powerpoint/2010/main" val="16059062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2D1781-79D2-749B-0A56-71371715D83F}"/>
              </a:ext>
            </a:extLst>
          </p:cNvPr>
          <p:cNvPicPr>
            <a:picLocks noGrp="1" noChangeAspect="1"/>
          </p:cNvPicPr>
          <p:nvPr>
            <p:ph idx="1"/>
          </p:nvPr>
        </p:nvPicPr>
        <p:blipFill>
          <a:blip r:embed="rId3"/>
          <a:stretch>
            <a:fillRect/>
          </a:stretch>
        </p:blipFill>
        <p:spPr>
          <a:xfrm>
            <a:off x="1600200" y="224073"/>
            <a:ext cx="8991600" cy="6409854"/>
          </a:xfrm>
          <a:prstGeom prst="rect">
            <a:avLst/>
          </a:prstGeom>
        </p:spPr>
      </p:pic>
    </p:spTree>
    <p:extLst>
      <p:ext uri="{BB962C8B-B14F-4D97-AF65-F5344CB8AC3E}">
        <p14:creationId xmlns:p14="http://schemas.microsoft.com/office/powerpoint/2010/main" val="384923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2664A7B7-8FC7-1391-A5A8-386E735C5728}"/>
              </a:ext>
            </a:extLst>
          </p:cNvPr>
          <p:cNvPicPr>
            <a:picLocks noChangeAspect="1"/>
          </p:cNvPicPr>
          <p:nvPr/>
        </p:nvPicPr>
        <p:blipFill rotWithShape="1">
          <a:blip r:embed="rId3">
            <a:extLst>
              <a:ext uri="{28A0092B-C50C-407E-A947-70E740481C1C}">
                <a14:useLocalDpi xmlns:a14="http://schemas.microsoft.com/office/drawing/2010/main" val="0"/>
              </a:ext>
            </a:extLst>
          </a:blip>
          <a:srcRect t="10284" b="596"/>
          <a:stretch/>
        </p:blipFill>
        <p:spPr>
          <a:xfrm>
            <a:off x="483460" y="237664"/>
            <a:ext cx="11225080" cy="6382672"/>
          </a:xfrm>
          <a:prstGeom prst="rect">
            <a:avLst/>
          </a:prstGeom>
          <a:ln>
            <a:solidFill>
              <a:schemeClr val="tx1"/>
            </a:solidFill>
          </a:ln>
        </p:spPr>
      </p:pic>
    </p:spTree>
    <p:extLst>
      <p:ext uri="{BB962C8B-B14F-4D97-AF65-F5344CB8AC3E}">
        <p14:creationId xmlns:p14="http://schemas.microsoft.com/office/powerpoint/2010/main" val="3703433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6FB4-6F59-4A8B-B1F2-9C935BA994C4}"/>
              </a:ext>
            </a:extLst>
          </p:cNvPr>
          <p:cNvSpPr>
            <a:spLocks noGrp="1"/>
          </p:cNvSpPr>
          <p:nvPr>
            <p:ph type="title"/>
          </p:nvPr>
        </p:nvSpPr>
        <p:spPr>
          <a:xfrm>
            <a:off x="609600" y="442913"/>
            <a:ext cx="10972800" cy="1143000"/>
          </a:xfrm>
        </p:spPr>
        <p:txBody>
          <a:bodyPr>
            <a:normAutofit fontScale="90000"/>
          </a:bodyPr>
          <a:lstStyle/>
          <a:p>
            <a:r>
              <a:rPr lang="en-US" dirty="0"/>
              <a:t>The predicament: the emergence of conservation-reliant animals and plants</a:t>
            </a:r>
          </a:p>
        </p:txBody>
      </p:sp>
      <p:sp>
        <p:nvSpPr>
          <p:cNvPr id="7" name="Content Placeholder 6">
            <a:extLst>
              <a:ext uri="{FF2B5EF4-FFF2-40B4-BE49-F238E27FC236}">
                <a16:creationId xmlns:a16="http://schemas.microsoft.com/office/drawing/2014/main" id="{F4DD14AF-7DC5-49E7-A74E-7577D85DBF1D}"/>
              </a:ext>
            </a:extLst>
          </p:cNvPr>
          <p:cNvSpPr>
            <a:spLocks noGrp="1"/>
          </p:cNvSpPr>
          <p:nvPr>
            <p:ph idx="1"/>
          </p:nvPr>
        </p:nvSpPr>
        <p:spPr>
          <a:xfrm>
            <a:off x="152399" y="1889124"/>
            <a:ext cx="7051395" cy="4525963"/>
          </a:xfrm>
        </p:spPr>
        <p:txBody>
          <a:bodyPr>
            <a:normAutofit fontScale="92500" lnSpcReduction="10000"/>
          </a:bodyPr>
          <a:lstStyle/>
          <a:p>
            <a:pPr algn="l"/>
            <a:r>
              <a:rPr lang="en-US" sz="2800" b="0" i="0" u="none" strike="noStrike" baseline="0" dirty="0">
                <a:latin typeface="Calibri Light" panose="020F0302020204030204" pitchFamily="34" charset="0"/>
                <a:cs typeface="Calibri Light" panose="020F0302020204030204" pitchFamily="34" charset="0"/>
              </a:rPr>
              <a:t>Many conservationists now operate in a state of constant maintenance: endlessly working to prop up species that have fallen into decline. </a:t>
            </a:r>
          </a:p>
          <a:p>
            <a:pPr algn="l"/>
            <a:r>
              <a:rPr lang="en-US" sz="2800" b="0" i="0" u="none" strike="noStrike" baseline="0" dirty="0">
                <a:latin typeface="Calibri Light" panose="020F0302020204030204" pitchFamily="34" charset="0"/>
                <a:cs typeface="Calibri Light" panose="020F0302020204030204" pitchFamily="34" charset="0"/>
              </a:rPr>
              <a:t>At worst, an endangered animal becomes a literal ward of the state: preserved only in breeding facilities or in tiny, meticulously maintained “wild” habitats. </a:t>
            </a:r>
          </a:p>
          <a:p>
            <a:pPr algn="l"/>
            <a:r>
              <a:rPr lang="en-US" sz="2800" b="0" i="0" u="none" strike="noStrike" baseline="0" dirty="0">
                <a:latin typeface="Calibri Light" panose="020F0302020204030204" pitchFamily="34" charset="0"/>
                <a:cs typeface="Calibri Light" panose="020F0302020204030204" pitchFamily="34" charset="0"/>
              </a:rPr>
              <a:t>The official term for such species is “conservation-reliant.” </a:t>
            </a:r>
          </a:p>
          <a:p>
            <a:pPr algn="l"/>
            <a:r>
              <a:rPr lang="en-US" sz="2800" b="0" i="0" u="none" strike="noStrike" baseline="0" dirty="0">
                <a:latin typeface="Calibri Light" panose="020F0302020204030204" pitchFamily="34" charset="0"/>
                <a:cs typeface="Calibri Light" panose="020F0302020204030204" pitchFamily="34" charset="0"/>
              </a:rPr>
              <a:t>84% of species on the United States Endangered Species List are currently conservation-reliant. </a:t>
            </a:r>
          </a:p>
        </p:txBody>
      </p:sp>
      <p:pic>
        <p:nvPicPr>
          <p:cNvPr id="4" name="Picture 3" descr="A butterfly on a leaf&#10;&#10;Description automatically generated with medium confidence">
            <a:extLst>
              <a:ext uri="{FF2B5EF4-FFF2-40B4-BE49-F238E27FC236}">
                <a16:creationId xmlns:a16="http://schemas.microsoft.com/office/drawing/2014/main" id="{23C2564E-4413-4C65-A7F1-07E3D0BE7A96}"/>
              </a:ext>
            </a:extLst>
          </p:cNvPr>
          <p:cNvPicPr>
            <a:picLocks noChangeAspect="1"/>
          </p:cNvPicPr>
          <p:nvPr/>
        </p:nvPicPr>
        <p:blipFill rotWithShape="1">
          <a:blip r:embed="rId3">
            <a:extLst>
              <a:ext uri="{28A0092B-C50C-407E-A947-70E740481C1C}">
                <a14:useLocalDpi xmlns:a14="http://schemas.microsoft.com/office/drawing/2010/main" val="0"/>
              </a:ext>
            </a:extLst>
          </a:blip>
          <a:srcRect t="4207"/>
          <a:stretch/>
        </p:blipFill>
        <p:spPr>
          <a:xfrm>
            <a:off x="7388789" y="1889124"/>
            <a:ext cx="4402989" cy="3832224"/>
          </a:xfrm>
          <a:prstGeom prst="rect">
            <a:avLst/>
          </a:prstGeom>
        </p:spPr>
      </p:pic>
      <p:pic>
        <p:nvPicPr>
          <p:cNvPr id="6" name="Picture 5">
            <a:hlinkClick r:id="rId4"/>
            <a:extLst>
              <a:ext uri="{FF2B5EF4-FFF2-40B4-BE49-F238E27FC236}">
                <a16:creationId xmlns:a16="http://schemas.microsoft.com/office/drawing/2014/main" id="{73DCEA5E-6A00-419A-ACEC-41D1778DA1A7}"/>
              </a:ext>
            </a:extLst>
          </p:cNvPr>
          <p:cNvPicPr>
            <a:picLocks noChangeAspect="1"/>
          </p:cNvPicPr>
          <p:nvPr/>
        </p:nvPicPr>
        <p:blipFill>
          <a:blip r:embed="rId5"/>
          <a:stretch>
            <a:fillRect/>
          </a:stretch>
        </p:blipFill>
        <p:spPr>
          <a:xfrm>
            <a:off x="7205663" y="5419405"/>
            <a:ext cx="4833938" cy="1210307"/>
          </a:xfrm>
          <a:prstGeom prst="rect">
            <a:avLst/>
          </a:prstGeom>
        </p:spPr>
      </p:pic>
    </p:spTree>
    <p:extLst>
      <p:ext uri="{BB962C8B-B14F-4D97-AF65-F5344CB8AC3E}">
        <p14:creationId xmlns:p14="http://schemas.microsoft.com/office/powerpoint/2010/main" val="22057878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084878" cy="373716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737168"/>
            <a:ext cx="4824090" cy="32080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091" y="3737169"/>
            <a:ext cx="4377771" cy="3838823"/>
          </a:xfrm>
          <a:prstGeom prst="rect">
            <a:avLst/>
          </a:prstGeom>
        </p:spPr>
      </p:pic>
    </p:spTree>
    <p:extLst>
      <p:ext uri="{BB962C8B-B14F-4D97-AF65-F5344CB8AC3E}">
        <p14:creationId xmlns:p14="http://schemas.microsoft.com/office/powerpoint/2010/main" val="1536218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582930" y="1451928"/>
            <a:ext cx="11049000" cy="5120125"/>
          </a:xfrm>
          <a:prstGeom prst="rect">
            <a:avLst/>
          </a:prstGeom>
        </p:spPr>
      </p:pic>
      <p:sp>
        <p:nvSpPr>
          <p:cNvPr id="2" name="Title 1">
            <a:extLst>
              <a:ext uri="{FF2B5EF4-FFF2-40B4-BE49-F238E27FC236}">
                <a16:creationId xmlns:a16="http://schemas.microsoft.com/office/drawing/2014/main" id="{1A396B13-6CED-C7CD-401E-6B0780299BB2}"/>
              </a:ext>
            </a:extLst>
          </p:cNvPr>
          <p:cNvSpPr>
            <a:spLocks noGrp="1"/>
          </p:cNvSpPr>
          <p:nvPr>
            <p:ph type="title"/>
          </p:nvPr>
        </p:nvSpPr>
        <p:spPr>
          <a:xfrm>
            <a:off x="609600" y="274638"/>
            <a:ext cx="10972800" cy="1143000"/>
          </a:xfrm>
        </p:spPr>
        <p:txBody>
          <a:bodyPr/>
          <a:lstStyle/>
          <a:p>
            <a:r>
              <a:rPr lang="en-US" dirty="0"/>
              <a:t>“If it pays it stays”</a:t>
            </a:r>
          </a:p>
        </p:txBody>
      </p:sp>
    </p:spTree>
    <p:extLst>
      <p:ext uri="{BB962C8B-B14F-4D97-AF65-F5344CB8AC3E}">
        <p14:creationId xmlns:p14="http://schemas.microsoft.com/office/powerpoint/2010/main" val="3414374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ground, mammal, grass&#10;&#10;Description automatically generated">
            <a:extLst>
              <a:ext uri="{FF2B5EF4-FFF2-40B4-BE49-F238E27FC236}">
                <a16:creationId xmlns:a16="http://schemas.microsoft.com/office/drawing/2014/main" id="{4252BB18-821A-43B0-8C62-DAEBE4ADC8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802" y="115846"/>
            <a:ext cx="8168395" cy="6626308"/>
          </a:xfrm>
        </p:spPr>
      </p:pic>
    </p:spTree>
    <p:extLst>
      <p:ext uri="{BB962C8B-B14F-4D97-AF65-F5344CB8AC3E}">
        <p14:creationId xmlns:p14="http://schemas.microsoft.com/office/powerpoint/2010/main" val="210967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2106705" y="16712"/>
            <a:ext cx="7711062" cy="1143000"/>
          </a:xfrm>
        </p:spPr>
        <p:txBody>
          <a:bodyPr>
            <a:normAutofit/>
          </a:bodyPr>
          <a:lstStyle/>
          <a:p>
            <a:pPr algn="ctr" eaLnBrk="1" hangingPunct="1"/>
            <a:r>
              <a:rPr lang="en-US" altLang="en-US" sz="4000" dirty="0">
                <a:latin typeface="+mn-lt"/>
                <a:cs typeface="Arial" panose="020B0604020202020204" pitchFamily="34" charset="0"/>
              </a:rPr>
              <a:t>Types of overexploitation</a:t>
            </a:r>
          </a:p>
        </p:txBody>
      </p:sp>
      <p:sp>
        <p:nvSpPr>
          <p:cNvPr id="87043" name="Content Placeholder 2"/>
          <p:cNvSpPr>
            <a:spLocks noGrp="1"/>
          </p:cNvSpPr>
          <p:nvPr>
            <p:ph idx="1"/>
          </p:nvPr>
        </p:nvSpPr>
        <p:spPr>
          <a:xfrm>
            <a:off x="564656" y="990600"/>
            <a:ext cx="11238911" cy="5638800"/>
          </a:xfrm>
        </p:spPr>
        <p:txBody>
          <a:bodyPr>
            <a:normAutofit/>
          </a:bodyPr>
          <a:lstStyle/>
          <a:p>
            <a:r>
              <a:rPr lang="en-US" altLang="en-US" sz="2600" dirty="0">
                <a:cs typeface="Arial" panose="020B0604020202020204" pitchFamily="34" charset="0"/>
              </a:rPr>
              <a:t>Hunting for sport or culling of undesired species</a:t>
            </a:r>
          </a:p>
          <a:p>
            <a:r>
              <a:rPr lang="en-US" altLang="en-US" sz="2600" dirty="0">
                <a:cs typeface="Arial" panose="020B0604020202020204" pitchFamily="34" charset="0"/>
              </a:rPr>
              <a:t>Material resources (whale oil; hides, skins and feathers for clothing)</a:t>
            </a:r>
          </a:p>
          <a:p>
            <a:r>
              <a:rPr lang="en-US" altLang="en-US" sz="2600" dirty="0">
                <a:cs typeface="Arial" panose="020B0604020202020204" pitchFamily="34" charset="0"/>
              </a:rPr>
              <a:t>Bushmeat, the illegal, unsustainable trade in wildlife for income or meat</a:t>
            </a:r>
          </a:p>
          <a:p>
            <a:r>
              <a:rPr lang="en-US" altLang="en-US" sz="2600" dirty="0">
                <a:cs typeface="Arial" panose="020B0604020202020204" pitchFamily="34" charset="0"/>
              </a:rPr>
              <a:t>Traditional medicines and folk remedies </a:t>
            </a:r>
          </a:p>
          <a:p>
            <a:r>
              <a:rPr lang="en-US" altLang="en-US" sz="2600" dirty="0">
                <a:cs typeface="Arial" panose="020B0604020202020204" pitchFamily="34" charset="0"/>
              </a:rPr>
              <a:t>Exotic pet trade</a:t>
            </a:r>
          </a:p>
        </p:txBody>
      </p:sp>
      <p:pic>
        <p:nvPicPr>
          <p:cNvPr id="6" name="Picture 5"/>
          <p:cNvPicPr>
            <a:picLocks noChangeAspect="1"/>
          </p:cNvPicPr>
          <p:nvPr/>
        </p:nvPicPr>
        <p:blipFill rotWithShape="1">
          <a:blip r:embed="rId3" cstate="print"/>
          <a:srcRect r="9103"/>
          <a:stretch/>
        </p:blipFill>
        <p:spPr>
          <a:xfrm>
            <a:off x="8309521" y="3623802"/>
            <a:ext cx="3844379" cy="3217486"/>
          </a:xfrm>
          <a:prstGeom prst="rect">
            <a:avLst/>
          </a:prstGeom>
          <a:ln w="41275">
            <a:solidFill>
              <a:schemeClr val="tx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1580"/>
          <a:stretch/>
        </p:blipFill>
        <p:spPr>
          <a:xfrm>
            <a:off x="4155848" y="3628055"/>
            <a:ext cx="4056529" cy="3181149"/>
          </a:xfrm>
          <a:prstGeom prst="rect">
            <a:avLst/>
          </a:prstGeom>
          <a:ln w="44450">
            <a:solidFill>
              <a:schemeClr val="tx1"/>
            </a:solidFill>
          </a:ln>
        </p:spPr>
      </p:pic>
      <p:pic>
        <p:nvPicPr>
          <p:cNvPr id="8" name="Content Placeholder 3">
            <a:extLst>
              <a:ext uri="{FF2B5EF4-FFF2-40B4-BE49-F238E27FC236}">
                <a16:creationId xmlns:a16="http://schemas.microsoft.com/office/drawing/2014/main" id="{A17607BA-48E0-4B80-8B12-34BFBD181C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384"/>
          <a:stretch/>
        </p:blipFill>
        <p:spPr>
          <a:xfrm>
            <a:off x="-101826" y="3536222"/>
            <a:ext cx="4850689" cy="3321778"/>
          </a:xfrm>
          <a:prstGeom prst="rect">
            <a:avLst/>
          </a:prstGeom>
          <a:ln w="53975">
            <a:noFill/>
          </a:ln>
        </p:spPr>
      </p:pic>
    </p:spTree>
    <p:extLst>
      <p:ext uri="{BB962C8B-B14F-4D97-AF65-F5344CB8AC3E}">
        <p14:creationId xmlns:p14="http://schemas.microsoft.com/office/powerpoint/2010/main" val="9215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fade">
                                      <p:cBhvr>
                                        <p:cTn id="7" dur="500"/>
                                        <p:tgtEl>
                                          <p:spTgt spid="87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fade">
                                      <p:cBhvr>
                                        <p:cTn id="12" dur="500"/>
                                        <p:tgtEl>
                                          <p:spTgt spid="87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fade">
                                      <p:cBhvr>
                                        <p:cTn id="17" dur="500"/>
                                        <p:tgtEl>
                                          <p:spTgt spid="870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043">
                                            <p:txEl>
                                              <p:pRg st="3" end="3"/>
                                            </p:txEl>
                                          </p:spTgt>
                                        </p:tgtEl>
                                        <p:attrNameLst>
                                          <p:attrName>style.visibility</p:attrName>
                                        </p:attrNameLst>
                                      </p:cBhvr>
                                      <p:to>
                                        <p:strVal val="visible"/>
                                      </p:to>
                                    </p:set>
                                    <p:animEffect transition="in" filter="fade">
                                      <p:cBhvr>
                                        <p:cTn id="22" dur="500"/>
                                        <p:tgtEl>
                                          <p:spTgt spid="870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043">
                                            <p:txEl>
                                              <p:pRg st="4" end="4"/>
                                            </p:txEl>
                                          </p:spTgt>
                                        </p:tgtEl>
                                        <p:attrNameLst>
                                          <p:attrName>style.visibility</p:attrName>
                                        </p:attrNameLst>
                                      </p:cBhvr>
                                      <p:to>
                                        <p:strVal val="visible"/>
                                      </p:to>
                                    </p:set>
                                    <p:animEffect transition="in" filter="fade">
                                      <p:cBhvr>
                                        <p:cTn id="27" dur="500"/>
                                        <p:tgtEl>
                                          <p:spTgt spid="87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6A2C2B-C71F-4198-8A24-60B664FA45D5}"/>
              </a:ext>
            </a:extLst>
          </p:cNvPr>
          <p:cNvPicPr>
            <a:picLocks noGrp="1" noChangeAspect="1"/>
          </p:cNvPicPr>
          <p:nvPr>
            <p:ph idx="1"/>
          </p:nvPr>
        </p:nvPicPr>
        <p:blipFill rotWithShape="1">
          <a:blip r:embed="rId3"/>
          <a:srcRect t="3108"/>
          <a:stretch/>
        </p:blipFill>
        <p:spPr>
          <a:xfrm>
            <a:off x="1097723" y="0"/>
            <a:ext cx="10372917" cy="6643545"/>
          </a:xfrm>
        </p:spPr>
      </p:pic>
    </p:spTree>
    <p:extLst>
      <p:ext uri="{BB962C8B-B14F-4D97-AF65-F5344CB8AC3E}">
        <p14:creationId xmlns:p14="http://schemas.microsoft.com/office/powerpoint/2010/main" val="131195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90489"/>
            <a:ext cx="7791348" cy="6767511"/>
          </a:xfrm>
        </p:spPr>
      </p:pic>
    </p:spTree>
    <p:extLst>
      <p:ext uri="{BB962C8B-B14F-4D97-AF65-F5344CB8AC3E}">
        <p14:creationId xmlns:p14="http://schemas.microsoft.com/office/powerpoint/2010/main" val="3726408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2619</TotalTime>
  <Words>4079</Words>
  <Application>Microsoft Office PowerPoint</Application>
  <PresentationFormat>Widescreen</PresentationFormat>
  <Paragraphs>221</Paragraphs>
  <Slides>63</Slides>
  <Notes>49</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Calibri Light</vt:lpstr>
      <vt:lpstr>HelveticaNeueLTStd-Cn</vt:lpstr>
      <vt:lpstr>MinionPro-Semibold</vt:lpstr>
      <vt:lpstr>Segoe UI</vt:lpstr>
      <vt:lpstr>Office Theme</vt:lpstr>
      <vt:lpstr>Biodiversity conservation policy strategies: advantages, disadvantages and implications</vt:lpstr>
      <vt:lpstr>PowerPoint Presentation</vt:lpstr>
      <vt:lpstr>PowerPoint Presentation</vt:lpstr>
      <vt:lpstr>PowerPoint Presentation</vt:lpstr>
      <vt:lpstr>Habitat fragmentation results in island systems</vt:lpstr>
      <vt:lpstr>PowerPoint Presentation</vt:lpstr>
      <vt:lpstr>Types of overexploitation</vt:lpstr>
      <vt:lpstr>PowerPoint Presentation</vt:lpstr>
      <vt:lpstr>PowerPoint Presentation</vt:lpstr>
      <vt:lpstr>PowerPoint Presentation</vt:lpstr>
      <vt:lpstr>Humans exploit prey far more than any other predator</vt:lpstr>
      <vt:lpstr>PowerPoint Presentation</vt:lpstr>
      <vt:lpstr>PowerPoint Presentation</vt:lpstr>
      <vt:lpstr>PowerPoint Presentation</vt:lpstr>
      <vt:lpstr>PowerPoint Presentation</vt:lpstr>
      <vt:lpstr>PowerPoint Presentation</vt:lpstr>
      <vt:lpstr>PowerPoint Presentation</vt:lpstr>
      <vt:lpstr>Drivers of the bushmeat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Exotic pet trade</vt:lpstr>
      <vt:lpstr>Reptile pet trade export countries</vt:lpstr>
      <vt:lpstr>Reptile pet trade import countries</vt:lpstr>
      <vt:lpstr>Drivers of exotic pet trade</vt:lpstr>
      <vt:lpstr>PowerPoint Presentation</vt:lpstr>
      <vt:lpstr>Captive bred and born versus field collected</vt:lpstr>
      <vt:lpstr>PowerPoint Presentation</vt:lpstr>
      <vt:lpstr>PowerPoint Presentation</vt:lpstr>
      <vt:lpstr>PowerPoint Presentation</vt:lpstr>
      <vt:lpstr>Contemporary extinction</vt:lpstr>
      <vt:lpstr>PowerPoint Presentation</vt:lpstr>
      <vt:lpstr>PowerPoint Presentation</vt:lpstr>
      <vt:lpstr>PowerPoint Presentation</vt:lpstr>
      <vt:lpstr>PowerPoint Presentation</vt:lpstr>
      <vt:lpstr>How have some extinctions been prevented or slowed?</vt:lpstr>
      <vt:lpstr>Ex situ species based conservation policies</vt:lpstr>
      <vt:lpstr>Ex-situ policies</vt:lpstr>
      <vt:lpstr>PowerPoint Presentation</vt:lpstr>
      <vt:lpstr>PowerPoint Presentation</vt:lpstr>
      <vt:lpstr>PowerPoint Presentation</vt:lpstr>
      <vt:lpstr>PowerPoint Presentation</vt:lpstr>
      <vt:lpstr>How are zoos doing?</vt:lpstr>
      <vt:lpstr>PowerPoint Presentation</vt:lpstr>
      <vt:lpstr>Assurance colonies</vt:lpstr>
      <vt:lpstr>Assurance colonies</vt:lpstr>
      <vt:lpstr>Disadvantages of ex-situ policies</vt:lpstr>
      <vt:lpstr>In-situ species conservation policies</vt:lpstr>
      <vt:lpstr>In-situ conservation</vt:lpstr>
      <vt:lpstr>Disadvantages of in-situ conservation</vt:lpstr>
      <vt:lpstr>PowerPoint Presentation</vt:lpstr>
      <vt:lpstr>PowerPoint Presentation</vt:lpstr>
      <vt:lpstr>Restoration, translocation, rewilding</vt:lpstr>
      <vt:lpstr>PowerPoint Presentation</vt:lpstr>
      <vt:lpstr>The predicament: the emergence of conservation-reliant animals and plants</vt:lpstr>
      <vt:lpstr>PowerPoint Presentation</vt:lpstr>
      <vt:lpstr>“If it pays it stays”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and policy</dc:title>
  <dc:creator>JAS</dc:creator>
  <cp:lastModifiedBy>Stallins, Jon A.</cp:lastModifiedBy>
  <cp:revision>265</cp:revision>
  <dcterms:created xsi:type="dcterms:W3CDTF">2012-04-02T20:59:46Z</dcterms:created>
  <dcterms:modified xsi:type="dcterms:W3CDTF">2025-04-01T21:34:33Z</dcterms:modified>
</cp:coreProperties>
</file>