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829" r:id="rId2"/>
    <p:sldId id="821" r:id="rId3"/>
    <p:sldId id="825" r:id="rId4"/>
    <p:sldId id="389" r:id="rId5"/>
    <p:sldId id="804" r:id="rId6"/>
    <p:sldId id="805" r:id="rId7"/>
    <p:sldId id="809" r:id="rId8"/>
    <p:sldId id="420" r:id="rId9"/>
    <p:sldId id="358" r:id="rId10"/>
    <p:sldId id="421" r:id="rId11"/>
    <p:sldId id="392" r:id="rId12"/>
    <p:sldId id="279" r:id="rId13"/>
    <p:sldId id="335" r:id="rId14"/>
    <p:sldId id="854" r:id="rId15"/>
    <p:sldId id="808" r:id="rId16"/>
    <p:sldId id="561" r:id="rId17"/>
    <p:sldId id="702" r:id="rId18"/>
    <p:sldId id="340" r:id="rId19"/>
    <p:sldId id="293" r:id="rId20"/>
    <p:sldId id="427" r:id="rId21"/>
    <p:sldId id="428" r:id="rId22"/>
    <p:sldId id="830" r:id="rId23"/>
    <p:sldId id="833" r:id="rId24"/>
    <p:sldId id="848" r:id="rId25"/>
    <p:sldId id="849" r:id="rId26"/>
    <p:sldId id="831" r:id="rId27"/>
    <p:sldId id="816" r:id="rId28"/>
    <p:sldId id="832" r:id="rId29"/>
    <p:sldId id="432" r:id="rId30"/>
    <p:sldId id="440" r:id="rId31"/>
    <p:sldId id="836" r:id="rId32"/>
    <p:sldId id="838" r:id="rId33"/>
    <p:sldId id="837" r:id="rId34"/>
    <p:sldId id="442" r:id="rId35"/>
    <p:sldId id="395" r:id="rId36"/>
    <p:sldId id="396" r:id="rId37"/>
    <p:sldId id="397" r:id="rId38"/>
    <p:sldId id="270" r:id="rId39"/>
    <p:sldId id="839" r:id="rId40"/>
    <p:sldId id="843" r:id="rId41"/>
    <p:sldId id="845" r:id="rId42"/>
    <p:sldId id="441" r:id="rId43"/>
    <p:sldId id="818" r:id="rId44"/>
    <p:sldId id="272" r:id="rId45"/>
    <p:sldId id="273" r:id="rId46"/>
    <p:sldId id="274" r:id="rId47"/>
    <p:sldId id="847" r:id="rId48"/>
    <p:sldId id="435" r:id="rId49"/>
    <p:sldId id="447" r:id="rId50"/>
    <p:sldId id="851" r:id="rId51"/>
    <p:sldId id="449" r:id="rId52"/>
    <p:sldId id="817" r:id="rId53"/>
    <p:sldId id="852" r:id="rId54"/>
    <p:sldId id="853" r:id="rId55"/>
    <p:sldId id="850" r:id="rId56"/>
    <p:sldId id="835" r:id="rId57"/>
    <p:sldId id="834" r:id="rId58"/>
    <p:sldId id="82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Anthropocene" id="{5140A350-180F-46D4-AFAC-CE813DFBBFB3}">
          <p14:sldIdLst>
            <p14:sldId id="829"/>
            <p14:sldId id="821"/>
            <p14:sldId id="825"/>
          </p14:sldIdLst>
        </p14:section>
        <p14:section name="Orbis Spike" id="{FE52EED5-EAD8-4B78-823F-82EB84BBCA14}">
          <p14:sldIdLst>
            <p14:sldId id="389"/>
            <p14:sldId id="804"/>
            <p14:sldId id="805"/>
            <p14:sldId id="809"/>
            <p14:sldId id="420"/>
            <p14:sldId id="358"/>
            <p14:sldId id="421"/>
            <p14:sldId id="392"/>
          </p14:sldIdLst>
        </p14:section>
        <p14:section name="Industrial Revolution" id="{61670743-09EC-4CE5-AD7C-8F00A16B2B8F}">
          <p14:sldIdLst>
            <p14:sldId id="279"/>
          </p14:sldIdLst>
        </p14:section>
        <p14:section name="Great Acceleration" id="{407FDE26-995F-4538-9DA1-F7AEF3C31DC8}">
          <p14:sldIdLst>
            <p14:sldId id="335"/>
            <p14:sldId id="854"/>
            <p14:sldId id="808"/>
            <p14:sldId id="561"/>
          </p14:sldIdLst>
        </p14:section>
        <p14:section name="The Anthropocene is American" id="{02CBF180-B34C-4200-8278-0F53E3CC5BEF}">
          <p14:sldIdLst>
            <p14:sldId id="702"/>
            <p14:sldId id="340"/>
          </p14:sldIdLst>
        </p14:section>
        <p14:section name="Scenarios" id="{78761E28-31AE-4221-86B1-A190656D59FC}">
          <p14:sldIdLst>
            <p14:sldId id="293"/>
            <p14:sldId id="427"/>
            <p14:sldId id="428"/>
          </p14:sldIdLst>
        </p14:section>
        <p14:section name="Ecomodernism versus environmentalism" id="{520C9F9D-A17C-4DB9-87F2-1690E2BF8365}">
          <p14:sldIdLst>
            <p14:sldId id="830"/>
            <p14:sldId id="833"/>
            <p14:sldId id="848"/>
            <p14:sldId id="849"/>
            <p14:sldId id="831"/>
            <p14:sldId id="816"/>
            <p14:sldId id="832"/>
            <p14:sldId id="432"/>
            <p14:sldId id="440"/>
            <p14:sldId id="836"/>
            <p14:sldId id="838"/>
            <p14:sldId id="837"/>
          </p14:sldIdLst>
        </p14:section>
        <p14:section name="History of the ecomodernist and environmentalist tension" id="{61A0B489-CF3C-4A4B-9306-E25858E3FCAB}">
          <p14:sldIdLst>
            <p14:sldId id="442"/>
            <p14:sldId id="395"/>
            <p14:sldId id="396"/>
            <p14:sldId id="397"/>
          </p14:sldIdLst>
        </p14:section>
        <p14:section name="EROI" id="{EDDF8403-9018-42BC-B0B7-179FE9650570}">
          <p14:sldIdLst>
            <p14:sldId id="270"/>
            <p14:sldId id="839"/>
            <p14:sldId id="843"/>
            <p14:sldId id="845"/>
          </p14:sldIdLst>
        </p14:section>
        <p14:section name="Control theory" id="{BEFC2B40-625A-412E-86DE-706D3EB14A03}">
          <p14:sldIdLst>
            <p14:sldId id="441"/>
            <p14:sldId id="818"/>
          </p14:sldIdLst>
        </p14:section>
        <p14:section name="Jevon's Paradox" id="{767E86BF-437F-421F-9319-BE3994E01A89}">
          <p14:sldIdLst>
            <p14:sldId id="272"/>
            <p14:sldId id="273"/>
            <p14:sldId id="274"/>
            <p14:sldId id="847"/>
          </p14:sldIdLst>
        </p14:section>
        <p14:section name="Bottleneck and breakthrough" id="{7A6F849B-54E0-4C1D-B381-983624F71827}">
          <p14:sldIdLst>
            <p14:sldId id="435"/>
            <p14:sldId id="447"/>
            <p14:sldId id="851"/>
            <p14:sldId id="449"/>
            <p14:sldId id="817"/>
            <p14:sldId id="852"/>
            <p14:sldId id="853"/>
          </p14:sldIdLst>
        </p14:section>
        <p14:section name="Plastics" id="{CC488044-28DC-448F-850E-E7ACC374D56B}">
          <p14:sldIdLst>
            <p14:sldId id="850"/>
            <p14:sldId id="835"/>
            <p14:sldId id="834"/>
            <p14:sldId id="8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069" autoAdjust="0"/>
    <p:restoredTop sz="72792" autoAdjust="0"/>
  </p:normalViewPr>
  <p:slideViewPr>
    <p:cSldViewPr snapToGrid="0">
      <p:cViewPr>
        <p:scale>
          <a:sx n="33" d="100"/>
          <a:sy n="33" d="100"/>
        </p:scale>
        <p:origin x="1296" y="316"/>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34544"/>
    </p:cViewPr>
  </p:sorter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DBD46E-5E51-90A6-76F1-8A40CE378F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632A3C-6ABE-9939-646A-75463D0CE6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12B46F-A8CE-4043-AEC5-B5CF856D64FF}" type="datetimeFigureOut">
              <a:rPr lang="en-US" smtClean="0"/>
              <a:t>4/14/2025</a:t>
            </a:fld>
            <a:endParaRPr lang="en-US"/>
          </a:p>
        </p:txBody>
      </p:sp>
      <p:sp>
        <p:nvSpPr>
          <p:cNvPr id="4" name="Footer Placeholder 3">
            <a:extLst>
              <a:ext uri="{FF2B5EF4-FFF2-40B4-BE49-F238E27FC236}">
                <a16:creationId xmlns:a16="http://schemas.microsoft.com/office/drawing/2014/main" id="{5EC9A54F-60F5-2620-D46E-A592E576C4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8E3CCC-8CF0-D31F-2044-E99FCB4A8E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9502C8-1A9B-4E9C-8AED-3DE2519E3905}" type="slidenum">
              <a:rPr lang="en-US" smtClean="0"/>
              <a:t>‹#›</a:t>
            </a:fld>
            <a:endParaRPr lang="en-US"/>
          </a:p>
        </p:txBody>
      </p:sp>
    </p:spTree>
    <p:extLst>
      <p:ext uri="{BB962C8B-B14F-4D97-AF65-F5344CB8AC3E}">
        <p14:creationId xmlns:p14="http://schemas.microsoft.com/office/powerpoint/2010/main" val="3545016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956A6B-0B5D-46BE-8E94-82944D59CFAA}" type="datetimeFigureOut">
              <a:rPr lang="en-US" smtClean="0"/>
              <a:t>4/14/2025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A2693-68D1-4897-881E-72577F3A15AE}" type="slidenum">
              <a:rPr lang="en-US" smtClean="0"/>
              <a:t>‹#›</a:t>
            </a:fld>
            <a:endParaRPr lang="en-US" dirty="0"/>
          </a:p>
        </p:txBody>
      </p:sp>
    </p:spTree>
    <p:extLst>
      <p:ext uri="{BB962C8B-B14F-4D97-AF65-F5344CB8AC3E}">
        <p14:creationId xmlns:p14="http://schemas.microsoft.com/office/powerpoint/2010/main" val="74237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1</a:t>
            </a:fld>
            <a:endParaRPr lang="en-US" dirty="0"/>
          </a:p>
        </p:txBody>
      </p:sp>
    </p:spTree>
    <p:extLst>
      <p:ext uri="{BB962C8B-B14F-4D97-AF65-F5344CB8AC3E}">
        <p14:creationId xmlns:p14="http://schemas.microsoft.com/office/powerpoint/2010/main" val="64842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D490826B-E210-4925-B15A-2C000BE0A1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DEDAF5-1EE6-4F39-9A47-63768E45F45E}" type="slidenum">
              <a:rPr lang="en-US" altLang="en-US"/>
              <a:pPr/>
              <a:t>11</a:t>
            </a:fld>
            <a:endParaRPr lang="en-US" altLang="en-US" dirty="0"/>
          </a:p>
        </p:txBody>
      </p:sp>
      <p:sp>
        <p:nvSpPr>
          <p:cNvPr id="124931" name="Rectangle 2">
            <a:extLst>
              <a:ext uri="{FF2B5EF4-FFF2-40B4-BE49-F238E27FC236}">
                <a16:creationId xmlns:a16="http://schemas.microsoft.com/office/drawing/2014/main" id="{D83D817F-2298-47A6-9C48-2A26A5D94C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a:extLst>
              <a:ext uri="{FF2B5EF4-FFF2-40B4-BE49-F238E27FC236}">
                <a16:creationId xmlns:a16="http://schemas.microsoft.com/office/drawing/2014/main" id="{44A65555-9AAA-4662-99BD-B3535E53D6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accompanying near-cessation of farming and reduction in fire use resulted in the regeneration of over 50 million hectares of forest, woody savanna and grassland with a carbon dioxide uptake by vegetation and soils. The approximate magnitude and timing of carbon sequestration suggest that this event significantly contributed to the observed decline in atmospheric CO2 of 7–10 p.p.m. between 1570 and 1620 documented in two high-resolution Antarctic ice core records.</a:t>
            </a:r>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444D9369-A760-40D7-9E5E-D95C8B168D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0E0BDA14-D206-4543-83A6-7F0E0C405F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Carbon dioxide levels recorded in ice cores begin to increase at this time</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The Industrial Revolution was a period in which fundamental changes occurred in agriculture, textile and metal manufacture, transportation, economic policies and the social structure</a:t>
            </a:r>
            <a:br>
              <a:rPr lang="en-US" altLang="en-US" dirty="0"/>
            </a:br>
            <a:br>
              <a:rPr lang="en-US" altLang="en-US" dirty="0"/>
            </a:br>
            <a:r>
              <a:rPr lang="en-US" altLang="en-US" dirty="0"/>
              <a:t>Coal was being used in China 800 years earlier</a:t>
            </a:r>
          </a:p>
          <a:p>
            <a:pPr eaLnBrk="1" hangingPunct="1">
              <a:spcBef>
                <a:spcPct val="0"/>
              </a:spcBef>
            </a:pPr>
            <a:endParaRPr lang="en-US" altLang="en-US" dirty="0"/>
          </a:p>
        </p:txBody>
      </p:sp>
      <p:sp>
        <p:nvSpPr>
          <p:cNvPr id="62468" name="Slide Number Placeholder 3">
            <a:extLst>
              <a:ext uri="{FF2B5EF4-FFF2-40B4-BE49-F238E27FC236}">
                <a16:creationId xmlns:a16="http://schemas.microsoft.com/office/drawing/2014/main" id="{A422D70F-9ADF-4C0D-A33A-03AF6FB034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44573C-564F-4670-868D-0C90449512BC}" type="slidenum">
              <a:rPr lang="en-US" altLang="en-US">
                <a:latin typeface="Calibri" panose="020F0502020204030204" pitchFamily="34" charset="0"/>
              </a:rPr>
              <a:pPr/>
              <a:t>12</a:t>
            </a:fld>
            <a:endParaRPr lang="en-US" altLang="en-US"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3E26F-696D-41CC-BAE9-95E1572F425B}" type="slidenum">
              <a:rPr lang="en-US" smtClean="0"/>
              <a:t>13</a:t>
            </a:fld>
            <a:endParaRPr lang="en-US" dirty="0"/>
          </a:p>
        </p:txBody>
      </p:sp>
    </p:spTree>
    <p:extLst>
      <p:ext uri="{BB962C8B-B14F-4D97-AF65-F5344CB8AC3E}">
        <p14:creationId xmlns:p14="http://schemas.microsoft.com/office/powerpoint/2010/main" val="3778337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1950 has been designated as the official start of the Anthropocene. </a:t>
            </a:r>
            <a:br>
              <a:rPr lang="en-US" dirty="0">
                <a:effectLst/>
              </a:rPr>
            </a:br>
            <a:br>
              <a:rPr lang="en-US" dirty="0">
                <a:effectLst/>
              </a:rPr>
            </a:br>
            <a:r>
              <a:rPr lang="en-US" dirty="0">
                <a:effectLst/>
              </a:rPr>
              <a:t>In 2016, the Anthropocene Working Group agreed that the Anthropocene is different from the Holocene, which began 10,000 years ago.  The Anthropocene, in their decision, began in the year </a:t>
            </a:r>
            <a:r>
              <a:rPr lang="en-US" b="0" dirty="0">
                <a:effectLst/>
              </a:rPr>
              <a:t>1950</a:t>
            </a:r>
            <a:r>
              <a:rPr lang="en-US" dirty="0">
                <a:effectLst/>
              </a:rPr>
              <a:t> when the Great Acceleration, a dramatic increase in human activity affecting the planet, took off</a:t>
            </a:r>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15</a:t>
            </a:fld>
            <a:endParaRPr lang="en-US" dirty="0"/>
          </a:p>
        </p:txBody>
      </p:sp>
    </p:spTree>
    <p:extLst>
      <p:ext uri="{BB962C8B-B14F-4D97-AF65-F5344CB8AC3E}">
        <p14:creationId xmlns:p14="http://schemas.microsoft.com/office/powerpoint/2010/main" val="3891859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World War 2 economic policies and globalization mark the start of the Anthropocene based on the Great Acceleration</a:t>
            </a:r>
          </a:p>
          <a:p>
            <a:endParaRPr lang="en-US" dirty="0"/>
          </a:p>
          <a:p>
            <a:r>
              <a:rPr lang="en-US" dirty="0"/>
              <a:t>Steffen, W., Broadgate, W., Deutsch, L., Gaffney, O., &amp; Ludwig, C. (2015). The trajectory of the Anthropocene: the great acceleration. </a:t>
            </a:r>
            <a:r>
              <a:rPr lang="en-US" i="1" dirty="0"/>
              <a:t>The Anthropocene Review</a:t>
            </a:r>
            <a:r>
              <a:rPr lang="en-US" dirty="0"/>
              <a:t>, </a:t>
            </a:r>
            <a:r>
              <a:rPr lang="en-US" i="1" dirty="0"/>
              <a:t>2</a:t>
            </a:r>
            <a:r>
              <a:rPr lang="en-US" dirty="0"/>
              <a:t>(1), 81-98.</a:t>
            </a:r>
            <a:br>
              <a:rPr lang="en-US" dirty="0"/>
            </a:br>
            <a:endParaRPr lang="en-US" dirty="0"/>
          </a:p>
        </p:txBody>
      </p:sp>
      <p:sp>
        <p:nvSpPr>
          <p:cNvPr id="4" name="Slide Number Placeholder 3"/>
          <p:cNvSpPr>
            <a:spLocks noGrp="1"/>
          </p:cNvSpPr>
          <p:nvPr>
            <p:ph type="sldNum" sz="quarter" idx="5"/>
          </p:nvPr>
        </p:nvSpPr>
        <p:spPr/>
        <p:txBody>
          <a:bodyPr/>
          <a:lstStyle/>
          <a:p>
            <a:fld id="{6B4E8196-2246-4F0E-8167-E28DF6F1F7BF}" type="slidenum">
              <a:rPr lang="en-US" smtClean="0"/>
              <a:t>16</a:t>
            </a:fld>
            <a:endParaRPr lang="en-US" dirty="0"/>
          </a:p>
        </p:txBody>
      </p:sp>
    </p:spTree>
    <p:extLst>
      <p:ext uri="{BB962C8B-B14F-4D97-AF65-F5344CB8AC3E}">
        <p14:creationId xmlns:p14="http://schemas.microsoft.com/office/powerpoint/2010/main" val="367008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dirty="0"/>
              <a:t>Lane, R. (2019). The American anthropocene: Economic scarcity and growth during the great acceleration. </a:t>
            </a:r>
            <a:r>
              <a:rPr lang="en-US" sz="2800" i="1" dirty="0"/>
              <a:t>Geoforum</a:t>
            </a:r>
            <a:r>
              <a:rPr lang="en-US" sz="2800" dirty="0"/>
              <a:t>, </a:t>
            </a:r>
            <a:r>
              <a:rPr lang="en-US" sz="2800" i="1" dirty="0"/>
              <a:t>99</a:t>
            </a:r>
            <a:r>
              <a:rPr lang="en-US" sz="2800" dirty="0"/>
              <a:t>, 11-21.</a:t>
            </a:r>
          </a:p>
          <a:p>
            <a:pPr algn="l"/>
            <a:endParaRPr lang="en-US" sz="2800" b="0" i="0" u="none" strike="noStrike" baseline="0" dirty="0">
              <a:latin typeface="AdvOT596495f2"/>
            </a:endParaRPr>
          </a:p>
          <a:p>
            <a:pPr algn="l"/>
            <a:endParaRPr lang="en-US" dirty="0"/>
          </a:p>
        </p:txBody>
      </p:sp>
      <p:sp>
        <p:nvSpPr>
          <p:cNvPr id="4" name="Slide Number Placeholder 3"/>
          <p:cNvSpPr>
            <a:spLocks noGrp="1"/>
          </p:cNvSpPr>
          <p:nvPr>
            <p:ph type="sldNum" sz="quarter" idx="5"/>
          </p:nvPr>
        </p:nvSpPr>
        <p:spPr/>
        <p:txBody>
          <a:bodyPr/>
          <a:lstStyle/>
          <a:p>
            <a:fld id="{F663E26F-696D-41CC-BAE9-95E1572F425B}" type="slidenum">
              <a:rPr lang="en-US" smtClean="0"/>
              <a:t>17</a:t>
            </a:fld>
            <a:endParaRPr lang="en-US" dirty="0"/>
          </a:p>
        </p:txBody>
      </p:sp>
    </p:spTree>
    <p:extLst>
      <p:ext uri="{BB962C8B-B14F-4D97-AF65-F5344CB8AC3E}">
        <p14:creationId xmlns:p14="http://schemas.microsoft.com/office/powerpoint/2010/main" val="2622105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Lane, R. (2019). The American anthropocene: Economic scarcity and growth during the great acceleration. </a:t>
            </a:r>
            <a:r>
              <a:rPr lang="en-US" i="1" dirty="0"/>
              <a:t>Geoforum</a:t>
            </a:r>
            <a:r>
              <a:rPr lang="en-US" dirty="0"/>
              <a:t>, </a:t>
            </a:r>
            <a:r>
              <a:rPr lang="en-US" i="1" dirty="0"/>
              <a:t>99</a:t>
            </a:r>
            <a:r>
              <a:rPr lang="en-US" dirty="0"/>
              <a:t>, 11-21.</a:t>
            </a:r>
          </a:p>
        </p:txBody>
      </p:sp>
      <p:sp>
        <p:nvSpPr>
          <p:cNvPr id="4" name="Slide Number Placeholder 3"/>
          <p:cNvSpPr>
            <a:spLocks noGrp="1"/>
          </p:cNvSpPr>
          <p:nvPr>
            <p:ph type="sldNum" sz="quarter" idx="5"/>
          </p:nvPr>
        </p:nvSpPr>
        <p:spPr/>
        <p:txBody>
          <a:bodyPr/>
          <a:lstStyle/>
          <a:p>
            <a:fld id="{F663E26F-696D-41CC-BAE9-95E1572F425B}" type="slidenum">
              <a:rPr lang="en-US" smtClean="0"/>
              <a:t>18</a:t>
            </a:fld>
            <a:endParaRPr lang="en-US" dirty="0"/>
          </a:p>
        </p:txBody>
      </p:sp>
    </p:spTree>
    <p:extLst>
      <p:ext uri="{BB962C8B-B14F-4D97-AF65-F5344CB8AC3E}">
        <p14:creationId xmlns:p14="http://schemas.microsoft.com/office/powerpoint/2010/main" val="1646570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088AE865-5177-4EDC-8314-45D1B6A232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AE50E257-0BF1-45AF-AFAC-88FE8CC816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 have the technology to detect the details of our impact, and we have the potential to modify our impacts on the earth, to an extent. </a:t>
            </a:r>
          </a:p>
        </p:txBody>
      </p:sp>
      <p:sp>
        <p:nvSpPr>
          <p:cNvPr id="68612" name="Slide Number Placeholder 3">
            <a:extLst>
              <a:ext uri="{FF2B5EF4-FFF2-40B4-BE49-F238E27FC236}">
                <a16:creationId xmlns:a16="http://schemas.microsoft.com/office/drawing/2014/main" id="{909FE2A5-45B5-40C4-83D5-404AC0969E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DAB4A1-5D5F-45B5-AD52-1CE5D50D3CD4}" type="slidenum">
              <a:rPr lang="en-US" altLang="en-US">
                <a:latin typeface="Calibri" panose="020F0502020204030204" pitchFamily="34" charset="0"/>
              </a:rPr>
              <a:pPr/>
              <a:t>19</a:t>
            </a:fld>
            <a:endParaRPr lang="en-US" altLang="en-US"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9987AB0-3D62-4FD5-A12E-7CFC74DE1C78}"/>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F7595862-4F89-4A9E-986A-D1A388EEC0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Dystopian , humans are an overshoot species. There are planetary tipping points that once exceeded cannot return to the conditions of the past. Our science and technology have allowed us to use up the resources of the Earth. Technology is suspect, or at least fallible and not necessarily able to solve all of our problems related to our dependency on the environment</a:t>
            </a:r>
          </a:p>
        </p:txBody>
      </p:sp>
      <p:sp>
        <p:nvSpPr>
          <p:cNvPr id="13316" name="Slide Number Placeholder 3">
            <a:extLst>
              <a:ext uri="{FF2B5EF4-FFF2-40B4-BE49-F238E27FC236}">
                <a16:creationId xmlns:a16="http://schemas.microsoft.com/office/drawing/2014/main" id="{D3A68204-CDBD-44D0-9D4F-C763E42874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2"/>
                </a:solidFill>
                <a:latin typeface="Arial" panose="020B0604020202020204" pitchFamily="34" charset="0"/>
              </a:defRPr>
            </a:lvl1pPr>
            <a:lvl2pPr marL="742950" indent="-285750">
              <a:defRPr sz="4000">
                <a:solidFill>
                  <a:schemeClr val="tx2"/>
                </a:solidFill>
                <a:latin typeface="Arial" panose="020B0604020202020204" pitchFamily="34" charset="0"/>
              </a:defRPr>
            </a:lvl2pPr>
            <a:lvl3pPr marL="1143000" indent="-228600">
              <a:defRPr sz="4000">
                <a:solidFill>
                  <a:schemeClr val="tx2"/>
                </a:solidFill>
                <a:latin typeface="Arial" panose="020B0604020202020204" pitchFamily="34" charset="0"/>
              </a:defRPr>
            </a:lvl3pPr>
            <a:lvl4pPr marL="1600200" indent="-228600">
              <a:defRPr sz="4000">
                <a:solidFill>
                  <a:schemeClr val="tx2"/>
                </a:solidFill>
                <a:latin typeface="Arial" panose="020B0604020202020204" pitchFamily="34" charset="0"/>
              </a:defRPr>
            </a:lvl4pPr>
            <a:lvl5pPr marL="2057400" indent="-228600">
              <a:defRPr sz="4000">
                <a:solidFill>
                  <a:schemeClr val="tx2"/>
                </a:solidFill>
                <a:latin typeface="Arial" panose="020B0604020202020204" pitchFamily="34" charset="0"/>
              </a:defRPr>
            </a:lvl5pPr>
            <a:lvl6pPr marL="2514600" indent="-228600" eaLnBrk="0" fontAlgn="base" hangingPunct="0">
              <a:spcBef>
                <a:spcPct val="0"/>
              </a:spcBef>
              <a:spcAft>
                <a:spcPct val="0"/>
              </a:spcAft>
              <a:defRPr sz="4000">
                <a:solidFill>
                  <a:schemeClr val="tx2"/>
                </a:solidFill>
                <a:latin typeface="Arial" panose="020B0604020202020204" pitchFamily="34" charset="0"/>
              </a:defRPr>
            </a:lvl6pPr>
            <a:lvl7pPr marL="2971800" indent="-228600" eaLnBrk="0" fontAlgn="base" hangingPunct="0">
              <a:spcBef>
                <a:spcPct val="0"/>
              </a:spcBef>
              <a:spcAft>
                <a:spcPct val="0"/>
              </a:spcAft>
              <a:defRPr sz="4000">
                <a:solidFill>
                  <a:schemeClr val="tx2"/>
                </a:solidFill>
                <a:latin typeface="Arial" panose="020B0604020202020204" pitchFamily="34" charset="0"/>
              </a:defRPr>
            </a:lvl7pPr>
            <a:lvl8pPr marL="3429000" indent="-228600" eaLnBrk="0" fontAlgn="base" hangingPunct="0">
              <a:spcBef>
                <a:spcPct val="0"/>
              </a:spcBef>
              <a:spcAft>
                <a:spcPct val="0"/>
              </a:spcAft>
              <a:defRPr sz="4000">
                <a:solidFill>
                  <a:schemeClr val="tx2"/>
                </a:solidFill>
                <a:latin typeface="Arial" panose="020B0604020202020204" pitchFamily="34" charset="0"/>
              </a:defRPr>
            </a:lvl8pPr>
            <a:lvl9pPr marL="3886200" indent="-228600" eaLnBrk="0" fontAlgn="base" hangingPunct="0">
              <a:spcBef>
                <a:spcPct val="0"/>
              </a:spcBef>
              <a:spcAft>
                <a:spcPct val="0"/>
              </a:spcAft>
              <a:defRPr sz="4000">
                <a:solidFill>
                  <a:schemeClr val="tx2"/>
                </a:solidFill>
                <a:latin typeface="Arial" panose="020B0604020202020204" pitchFamily="34" charset="0"/>
              </a:defRPr>
            </a:lvl9pPr>
          </a:lstStyle>
          <a:p>
            <a:pPr defTabSz="914400"/>
            <a:fld id="{B900B796-16D0-4521-BEF1-93618980F779}" type="slidenum">
              <a:rPr lang="en-US" altLang="en-US" sz="1200" smtClean="0">
                <a:solidFill>
                  <a:srgbClr val="000000"/>
                </a:solidFill>
                <a:latin typeface="Calibri" panose="020F0502020204030204" pitchFamily="34" charset="0"/>
              </a:rPr>
              <a:pPr defTabSz="914400"/>
              <a:t>20</a:t>
            </a:fld>
            <a:endParaRPr lang="en-US" altLang="en-US" sz="1200" dirty="0">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808BE0F-7934-4EC6-93C2-3765BA004D89}"/>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0EC5FE7-1ECC-4DF4-A886-1D18036DE0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Science is going to help us live better. Humans a benevolent caretaker, replanting and restoring the Earth. We’ve been successful thus far, with science we are becoming smart enough to effect change and manage our impacts.  More people, but more people to address problems that arise.  More people more brains to solve problems</a:t>
            </a:r>
          </a:p>
        </p:txBody>
      </p:sp>
      <p:sp>
        <p:nvSpPr>
          <p:cNvPr id="11268" name="Slide Number Placeholder 3">
            <a:extLst>
              <a:ext uri="{FF2B5EF4-FFF2-40B4-BE49-F238E27FC236}">
                <a16:creationId xmlns:a16="http://schemas.microsoft.com/office/drawing/2014/main" id="{C23E6E2D-9532-4311-9301-08E9CF42DE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2"/>
                </a:solidFill>
                <a:latin typeface="Arial" panose="020B0604020202020204" pitchFamily="34" charset="0"/>
              </a:defRPr>
            </a:lvl1pPr>
            <a:lvl2pPr marL="742950" indent="-285750">
              <a:defRPr sz="4000">
                <a:solidFill>
                  <a:schemeClr val="tx2"/>
                </a:solidFill>
                <a:latin typeface="Arial" panose="020B0604020202020204" pitchFamily="34" charset="0"/>
              </a:defRPr>
            </a:lvl2pPr>
            <a:lvl3pPr marL="1143000" indent="-228600">
              <a:defRPr sz="4000">
                <a:solidFill>
                  <a:schemeClr val="tx2"/>
                </a:solidFill>
                <a:latin typeface="Arial" panose="020B0604020202020204" pitchFamily="34" charset="0"/>
              </a:defRPr>
            </a:lvl3pPr>
            <a:lvl4pPr marL="1600200" indent="-228600">
              <a:defRPr sz="4000">
                <a:solidFill>
                  <a:schemeClr val="tx2"/>
                </a:solidFill>
                <a:latin typeface="Arial" panose="020B0604020202020204" pitchFamily="34" charset="0"/>
              </a:defRPr>
            </a:lvl4pPr>
            <a:lvl5pPr marL="2057400" indent="-228600">
              <a:defRPr sz="4000">
                <a:solidFill>
                  <a:schemeClr val="tx2"/>
                </a:solidFill>
                <a:latin typeface="Arial" panose="020B0604020202020204" pitchFamily="34" charset="0"/>
              </a:defRPr>
            </a:lvl5pPr>
            <a:lvl6pPr marL="2514600" indent="-228600" eaLnBrk="0" fontAlgn="base" hangingPunct="0">
              <a:spcBef>
                <a:spcPct val="0"/>
              </a:spcBef>
              <a:spcAft>
                <a:spcPct val="0"/>
              </a:spcAft>
              <a:defRPr sz="4000">
                <a:solidFill>
                  <a:schemeClr val="tx2"/>
                </a:solidFill>
                <a:latin typeface="Arial" panose="020B0604020202020204" pitchFamily="34" charset="0"/>
              </a:defRPr>
            </a:lvl6pPr>
            <a:lvl7pPr marL="2971800" indent="-228600" eaLnBrk="0" fontAlgn="base" hangingPunct="0">
              <a:spcBef>
                <a:spcPct val="0"/>
              </a:spcBef>
              <a:spcAft>
                <a:spcPct val="0"/>
              </a:spcAft>
              <a:defRPr sz="4000">
                <a:solidFill>
                  <a:schemeClr val="tx2"/>
                </a:solidFill>
                <a:latin typeface="Arial" panose="020B0604020202020204" pitchFamily="34" charset="0"/>
              </a:defRPr>
            </a:lvl7pPr>
            <a:lvl8pPr marL="3429000" indent="-228600" eaLnBrk="0" fontAlgn="base" hangingPunct="0">
              <a:spcBef>
                <a:spcPct val="0"/>
              </a:spcBef>
              <a:spcAft>
                <a:spcPct val="0"/>
              </a:spcAft>
              <a:defRPr sz="4000">
                <a:solidFill>
                  <a:schemeClr val="tx2"/>
                </a:solidFill>
                <a:latin typeface="Arial" panose="020B0604020202020204" pitchFamily="34" charset="0"/>
              </a:defRPr>
            </a:lvl8pPr>
            <a:lvl9pPr marL="3886200" indent="-228600" eaLnBrk="0" fontAlgn="base" hangingPunct="0">
              <a:spcBef>
                <a:spcPct val="0"/>
              </a:spcBef>
              <a:spcAft>
                <a:spcPct val="0"/>
              </a:spcAft>
              <a:defRPr sz="4000">
                <a:solidFill>
                  <a:schemeClr val="tx2"/>
                </a:solidFill>
                <a:latin typeface="Arial" panose="020B0604020202020204" pitchFamily="34" charset="0"/>
              </a:defRPr>
            </a:lvl9pPr>
          </a:lstStyle>
          <a:p>
            <a:pPr defTabSz="914400"/>
            <a:fld id="{F6D732DA-680D-4318-88E7-BBC6E85C4674}" type="slidenum">
              <a:rPr lang="en-US" altLang="en-US" sz="1200" smtClean="0">
                <a:solidFill>
                  <a:srgbClr val="000000"/>
                </a:solidFill>
                <a:latin typeface="Calibri" panose="020F0502020204030204" pitchFamily="34" charset="0"/>
              </a:rPr>
              <a:pPr defTabSz="914400"/>
              <a:t>21</a:t>
            </a:fld>
            <a:endParaRPr lang="en-US" altLang="en-US" sz="1200" dirty="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 dispersal of Homo sapiens around the world? The domestication of crops – the Neolithic Revolution? Establishment of the first cities?  European exploration of the world? The Industrial Revolution? The Great Acceleration?</a:t>
            </a:r>
          </a:p>
        </p:txBody>
      </p:sp>
      <p:sp>
        <p:nvSpPr>
          <p:cNvPr id="4" name="Slide Number Placeholder 3"/>
          <p:cNvSpPr>
            <a:spLocks noGrp="1"/>
          </p:cNvSpPr>
          <p:nvPr>
            <p:ph type="sldNum" sz="quarter" idx="5"/>
          </p:nvPr>
        </p:nvSpPr>
        <p:spPr/>
        <p:txBody>
          <a:bodyPr/>
          <a:lstStyle/>
          <a:p>
            <a:fld id="{106A2693-68D1-4897-881E-72577F3A15AE}" type="slidenum">
              <a:rPr lang="en-US" smtClean="0"/>
              <a:t>2</a:t>
            </a:fld>
            <a:endParaRPr lang="en-US" dirty="0"/>
          </a:p>
        </p:txBody>
      </p:sp>
    </p:spTree>
    <p:extLst>
      <p:ext uri="{BB962C8B-B14F-4D97-AF65-F5344CB8AC3E}">
        <p14:creationId xmlns:p14="http://schemas.microsoft.com/office/powerpoint/2010/main" val="373262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https://rebellion.global/</a:t>
            </a:r>
            <a:br>
              <a:rPr lang="en-US" dirty="0"/>
            </a:br>
            <a:br>
              <a:rPr lang="en-US" dirty="0"/>
            </a:br>
            <a:r>
              <a:rPr lang="en-US" dirty="0"/>
              <a:t>https://www.youtube.com/watch/9ooe_XqDicA</a:t>
            </a:r>
            <a:br>
              <a:rPr lang="en-US" dirty="0"/>
            </a:br>
            <a:br>
              <a:rPr lang="en-US" dirty="0"/>
            </a:br>
            <a:r>
              <a:rPr lang="en-US" dirty="0"/>
              <a:t>Non-violent organization promoting an environmentalist discourse</a:t>
            </a:r>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23</a:t>
            </a:fld>
            <a:endParaRPr lang="en-US" dirty="0"/>
          </a:p>
        </p:txBody>
      </p:sp>
    </p:spTree>
    <p:extLst>
      <p:ext uri="{BB962C8B-B14F-4D97-AF65-F5344CB8AC3E}">
        <p14:creationId xmlns:p14="http://schemas.microsoft.com/office/powerpoint/2010/main" val="4005750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24</a:t>
            </a:fld>
            <a:endParaRPr lang="en-US" dirty="0"/>
          </a:p>
        </p:txBody>
      </p:sp>
    </p:spTree>
    <p:extLst>
      <p:ext uri="{BB962C8B-B14F-4D97-AF65-F5344CB8AC3E}">
        <p14:creationId xmlns:p14="http://schemas.microsoft.com/office/powerpoint/2010/main" val="1951910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Organic agriculture</a:t>
            </a:r>
          </a:p>
        </p:txBody>
      </p:sp>
      <p:sp>
        <p:nvSpPr>
          <p:cNvPr id="4" name="Slide Number Placeholder 3"/>
          <p:cNvSpPr>
            <a:spLocks noGrp="1"/>
          </p:cNvSpPr>
          <p:nvPr>
            <p:ph type="sldNum" sz="quarter" idx="5"/>
          </p:nvPr>
        </p:nvSpPr>
        <p:spPr/>
        <p:txBody>
          <a:bodyPr/>
          <a:lstStyle/>
          <a:p>
            <a:fld id="{106A2693-68D1-4897-881E-72577F3A15AE}" type="slidenum">
              <a:rPr lang="en-US" smtClean="0"/>
              <a:t>27</a:t>
            </a:fld>
            <a:endParaRPr lang="en-US" dirty="0"/>
          </a:p>
        </p:txBody>
      </p:sp>
    </p:spTree>
    <p:extLst>
      <p:ext uri="{BB962C8B-B14F-4D97-AF65-F5344CB8AC3E}">
        <p14:creationId xmlns:p14="http://schemas.microsoft.com/office/powerpoint/2010/main" val="2459003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Highly efficient greenhouses in the Netherlands. For some crops, these greenhouse technologies can produce more food with less inputs that traditional farming. </a:t>
            </a:r>
          </a:p>
        </p:txBody>
      </p:sp>
      <p:sp>
        <p:nvSpPr>
          <p:cNvPr id="4" name="Slide Number Placeholder 3"/>
          <p:cNvSpPr>
            <a:spLocks noGrp="1"/>
          </p:cNvSpPr>
          <p:nvPr>
            <p:ph type="sldNum" sz="quarter" idx="5"/>
          </p:nvPr>
        </p:nvSpPr>
        <p:spPr/>
        <p:txBody>
          <a:bodyPr/>
          <a:lstStyle/>
          <a:p>
            <a:fld id="{106A2693-68D1-4897-881E-72577F3A15AE}" type="slidenum">
              <a:rPr lang="en-US" smtClean="0"/>
              <a:t>28</a:t>
            </a:fld>
            <a:endParaRPr lang="en-US" dirty="0"/>
          </a:p>
        </p:txBody>
      </p:sp>
    </p:spTree>
    <p:extLst>
      <p:ext uri="{BB962C8B-B14F-4D97-AF65-F5344CB8AC3E}">
        <p14:creationId xmlns:p14="http://schemas.microsoft.com/office/powerpoint/2010/main" val="4173906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https://grist.org/article/doe-reprint/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http://www.ecomodernism.org/</a:t>
            </a:r>
            <a:br>
              <a:rPr lang="en-US" dirty="0"/>
            </a:br>
            <a:r>
              <a:rPr lang="en-US" dirty="0"/>
              <a:t>https://thebreakthrough.org/issues/energy/the-long-death-of-environmentalism</a:t>
            </a:r>
          </a:p>
          <a:p>
            <a:endParaRPr lang="en-US" dirty="0"/>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29</a:t>
            </a:fld>
            <a:endParaRPr lang="en-US" dirty="0"/>
          </a:p>
        </p:txBody>
      </p:sp>
    </p:spTree>
    <p:extLst>
      <p:ext uri="{BB962C8B-B14F-4D97-AF65-F5344CB8AC3E}">
        <p14:creationId xmlns:p14="http://schemas.microsoft.com/office/powerpoint/2010/main" val="3001321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7B8404FF-7CEA-4194-9B3D-B537EA0415B7}"/>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69E251EC-91B9-4312-AA1C-FB7DF16C7B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Good or bad Anthropocene?</a:t>
            </a:r>
          </a:p>
        </p:txBody>
      </p:sp>
      <p:sp>
        <p:nvSpPr>
          <p:cNvPr id="145412" name="Slide Number Placeholder 3">
            <a:extLst>
              <a:ext uri="{FF2B5EF4-FFF2-40B4-BE49-F238E27FC236}">
                <a16:creationId xmlns:a16="http://schemas.microsoft.com/office/drawing/2014/main" id="{555A8C47-E6CB-4B27-9FDA-F38F65D891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0E1F77-4231-4E37-A6AC-B7847693AE77}" type="slidenum">
              <a:rPr lang="en-US" altLang="en-US">
                <a:latin typeface="Calibri" panose="020F0502020204030204" pitchFamily="34" charset="0"/>
              </a:rPr>
              <a:pPr/>
              <a:t>30</a:t>
            </a:fld>
            <a:endParaRPr lang="en-US" altLang="en-US" dirty="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https://www.nytimes.com/2023/04/22/business/decarb-bros-climate-change.html</a:t>
            </a:r>
          </a:p>
        </p:txBody>
      </p:sp>
      <p:sp>
        <p:nvSpPr>
          <p:cNvPr id="4" name="Slide Number Placeholder 3"/>
          <p:cNvSpPr>
            <a:spLocks noGrp="1"/>
          </p:cNvSpPr>
          <p:nvPr>
            <p:ph type="sldNum" sz="quarter" idx="5"/>
          </p:nvPr>
        </p:nvSpPr>
        <p:spPr/>
        <p:txBody>
          <a:bodyPr/>
          <a:lstStyle/>
          <a:p>
            <a:fld id="{106A2693-68D1-4897-881E-72577F3A15AE}" type="slidenum">
              <a:rPr lang="en-US" smtClean="0"/>
              <a:t>31</a:t>
            </a:fld>
            <a:endParaRPr lang="en-US" dirty="0"/>
          </a:p>
        </p:txBody>
      </p:sp>
    </p:spTree>
    <p:extLst>
      <p:ext uri="{BB962C8B-B14F-4D97-AF65-F5344CB8AC3E}">
        <p14:creationId xmlns:p14="http://schemas.microsoft.com/office/powerpoint/2010/main" val="1211838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e/acc is a loosely organized movement devoted to the no-holds-barred pursuit of technological progress, especially AI</a:t>
            </a:r>
          </a:p>
          <a:p>
            <a:endParaRPr lang="en-US" dirty="0"/>
          </a:p>
          <a:p>
            <a:r>
              <a:rPr lang="en-US" dirty="0"/>
              <a:t>Ecomodernist</a:t>
            </a:r>
          </a:p>
        </p:txBody>
      </p:sp>
      <p:sp>
        <p:nvSpPr>
          <p:cNvPr id="4" name="Slide Number Placeholder 3"/>
          <p:cNvSpPr>
            <a:spLocks noGrp="1"/>
          </p:cNvSpPr>
          <p:nvPr>
            <p:ph type="sldNum" sz="quarter" idx="5"/>
          </p:nvPr>
        </p:nvSpPr>
        <p:spPr/>
        <p:txBody>
          <a:bodyPr/>
          <a:lstStyle/>
          <a:p>
            <a:fld id="{106A2693-68D1-4897-881E-72577F3A15AE}" type="slidenum">
              <a:rPr lang="en-US" smtClean="0"/>
              <a:t>32</a:t>
            </a:fld>
            <a:endParaRPr lang="en-US" dirty="0"/>
          </a:p>
        </p:txBody>
      </p:sp>
    </p:spTree>
    <p:extLst>
      <p:ext uri="{BB962C8B-B14F-4D97-AF65-F5344CB8AC3E}">
        <p14:creationId xmlns:p14="http://schemas.microsoft.com/office/powerpoint/2010/main" val="1607726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https://www.nytimes.com/2024/03/31/climate/climate-change-carbon-capture-ccs.html</a:t>
            </a:r>
          </a:p>
        </p:txBody>
      </p:sp>
      <p:sp>
        <p:nvSpPr>
          <p:cNvPr id="4" name="Slide Number Placeholder 3"/>
          <p:cNvSpPr>
            <a:spLocks noGrp="1"/>
          </p:cNvSpPr>
          <p:nvPr>
            <p:ph type="sldNum" sz="quarter" idx="5"/>
          </p:nvPr>
        </p:nvSpPr>
        <p:spPr/>
        <p:txBody>
          <a:bodyPr/>
          <a:lstStyle/>
          <a:p>
            <a:fld id="{106A2693-68D1-4897-881E-72577F3A15AE}" type="slidenum">
              <a:rPr lang="en-US" smtClean="0"/>
              <a:t>33</a:t>
            </a:fld>
            <a:endParaRPr lang="en-US" dirty="0"/>
          </a:p>
        </p:txBody>
      </p:sp>
    </p:spTree>
    <p:extLst>
      <p:ext uri="{BB962C8B-B14F-4D97-AF65-F5344CB8AC3E}">
        <p14:creationId xmlns:p14="http://schemas.microsoft.com/office/powerpoint/2010/main" val="172557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21E1F"/>
                </a:solidFill>
                <a:latin typeface="Minion Pro"/>
              </a:rPr>
              <a:t>Paul Ehrlich (1968) in </a:t>
            </a:r>
            <a:r>
              <a:rPr lang="en-US" sz="1800" b="0" i="1" u="none" strike="noStrike" baseline="0" dirty="0">
                <a:solidFill>
                  <a:srgbClr val="221E1F"/>
                </a:solidFill>
                <a:latin typeface="Minion Pro"/>
              </a:rPr>
              <a:t>The Population Bomb </a:t>
            </a:r>
            <a:r>
              <a:rPr lang="en-US" sz="1800" b="0" i="0" u="none" strike="noStrike" baseline="0" dirty="0">
                <a:solidFill>
                  <a:srgbClr val="221E1F"/>
                </a:solidFill>
                <a:latin typeface="Minion Pro"/>
              </a:rPr>
              <a:t>carried forward statement made by many others over decades that the human population, through affluence (which translates into consumption) and facilitated by technology, is damaging the natural bases of life on Earth. Ehrlich and Holdren (1972) formulated the </a:t>
            </a:r>
            <a:r>
              <a:rPr lang="en-US" sz="1800" b="0" i="1" u="none" strike="noStrike" baseline="0" dirty="0">
                <a:solidFill>
                  <a:srgbClr val="221E1F"/>
                </a:solidFill>
                <a:latin typeface="Minion Pro"/>
              </a:rPr>
              <a:t>IPAT model </a:t>
            </a:r>
            <a:r>
              <a:rPr lang="en-US" sz="1800" b="0" i="0" u="none" strike="noStrike" baseline="0" dirty="0">
                <a:solidFill>
                  <a:srgbClr val="221E1F"/>
                </a:solidFill>
                <a:latin typeface="Minion Pro"/>
              </a:rPr>
              <a:t>which states that environmental impact is the product of population, affluence, and technology (</a:t>
            </a:r>
            <a:r>
              <a:rPr lang="en-US" sz="1800" b="0" i="1" u="none" strike="noStrike" baseline="0" dirty="0">
                <a:solidFill>
                  <a:srgbClr val="221E1F"/>
                </a:solidFill>
                <a:latin typeface="Minion Pro"/>
              </a:rPr>
              <a:t>I=P</a:t>
            </a:r>
            <a:r>
              <a:rPr lang="en-US" sz="1800" b="0" i="0" u="none" strike="noStrike" baseline="0" dirty="0">
                <a:solidFill>
                  <a:srgbClr val="221E1F"/>
                </a:solidFill>
                <a:latin typeface="Minion Pro"/>
              </a:rPr>
              <a:t>*</a:t>
            </a:r>
            <a:r>
              <a:rPr lang="en-US" sz="1800" b="0" i="1" u="none" strike="noStrike" baseline="0" dirty="0">
                <a:solidFill>
                  <a:srgbClr val="221E1F"/>
                </a:solidFill>
                <a:latin typeface="Minion Pro"/>
              </a:rPr>
              <a:t>A</a:t>
            </a:r>
            <a:r>
              <a:rPr lang="en-US" sz="1800" b="0" i="0" u="none" strike="noStrike" baseline="0" dirty="0">
                <a:solidFill>
                  <a:srgbClr val="221E1F"/>
                </a:solidFill>
                <a:latin typeface="Minion Pro"/>
              </a:rPr>
              <a:t>*</a:t>
            </a:r>
            <a:r>
              <a:rPr lang="en-US" sz="1800" b="0" i="1" u="none" strike="noStrike" baseline="0" dirty="0">
                <a:solidFill>
                  <a:srgbClr val="221E1F"/>
                </a:solidFill>
                <a:latin typeface="Minion Pro"/>
              </a:rPr>
              <a:t>T</a:t>
            </a:r>
            <a:r>
              <a:rPr lang="en-US" sz="1800" b="0" i="0" u="none" strike="noStrike" baseline="0" dirty="0">
                <a:solidFill>
                  <a:srgbClr val="221E1F"/>
                </a:solidFill>
                <a:latin typeface="Minion Pro"/>
              </a:rPr>
              <a:t>). </a:t>
            </a:r>
            <a:br>
              <a:rPr lang="en-US" sz="1800" b="0" i="0" u="none" strike="noStrike" baseline="0" dirty="0">
                <a:solidFill>
                  <a:srgbClr val="221E1F"/>
                </a:solidFill>
                <a:latin typeface="Minion Pro"/>
              </a:rPr>
            </a:br>
            <a:br>
              <a:rPr lang="en-US" sz="1800" b="0" i="0" u="none" strike="noStrike" baseline="0" dirty="0">
                <a:solidFill>
                  <a:srgbClr val="221E1F"/>
                </a:solidFill>
                <a:latin typeface="Minion Pro"/>
              </a:rPr>
            </a:br>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34</a:t>
            </a:fld>
            <a:endParaRPr lang="en-US" dirty="0"/>
          </a:p>
        </p:txBody>
      </p:sp>
    </p:spTree>
    <p:extLst>
      <p:ext uri="{BB962C8B-B14F-4D97-AF65-F5344CB8AC3E}">
        <p14:creationId xmlns:p14="http://schemas.microsoft.com/office/powerpoint/2010/main" val="2591164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3</a:t>
            </a:fld>
            <a:endParaRPr lang="en-US" dirty="0"/>
          </a:p>
        </p:txBody>
      </p:sp>
    </p:spTree>
    <p:extLst>
      <p:ext uri="{BB962C8B-B14F-4D97-AF65-F5344CB8AC3E}">
        <p14:creationId xmlns:p14="http://schemas.microsoft.com/office/powerpoint/2010/main" val="1488157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Julian Simon, a cornucopian “doomslayer” and a contemporary of Ehrlich’s</a:t>
            </a:r>
            <a:br>
              <a:rPr lang="en-US" dirty="0"/>
            </a:br>
            <a:br>
              <a:rPr lang="en-US" dirty="0"/>
            </a:br>
            <a:r>
              <a:rPr lang="en-US" i="1" dirty="0">
                <a:latin typeface="AdvOT596495f2"/>
              </a:rPr>
              <a:t>“There is no physical or economic reason why human resourcefulness and enterprise cannot forever continue to respond to impending shortages</a:t>
            </a:r>
            <a:r>
              <a:rPr lang="en-US" i="1" dirty="0">
                <a:latin typeface="AdvOT596495f2+20"/>
              </a:rPr>
              <a:t>… </a:t>
            </a:r>
            <a:r>
              <a:rPr lang="en-US" i="1" dirty="0">
                <a:latin typeface="AdvOT596495f2"/>
              </a:rPr>
              <a:t>and leave us with the bonus of lower costs and less scarcity in the long run. The bonus applies to such desirable resources as better health, more wilderness, cheaper energy, and a cleaner environment.”</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35</a:t>
            </a:fld>
            <a:endParaRPr lang="en-US" dirty="0"/>
          </a:p>
        </p:txBody>
      </p:sp>
    </p:spTree>
    <p:extLst>
      <p:ext uri="{BB962C8B-B14F-4D97-AF65-F5344CB8AC3E}">
        <p14:creationId xmlns:p14="http://schemas.microsoft.com/office/powerpoint/2010/main" val="3392532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does not mean that Malthusian outcomes are impossible, but neither are they inevitable. </a:t>
            </a:r>
          </a:p>
        </p:txBody>
      </p:sp>
      <p:sp>
        <p:nvSpPr>
          <p:cNvPr id="4" name="Slide Number Placeholder 3"/>
          <p:cNvSpPr>
            <a:spLocks noGrp="1"/>
          </p:cNvSpPr>
          <p:nvPr>
            <p:ph type="sldNum" sz="quarter" idx="5"/>
          </p:nvPr>
        </p:nvSpPr>
        <p:spPr/>
        <p:txBody>
          <a:bodyPr/>
          <a:lstStyle/>
          <a:p>
            <a:fld id="{106A2693-68D1-4897-881E-72577F3A15AE}" type="slidenum">
              <a:rPr lang="en-US" smtClean="0"/>
              <a:t>36</a:t>
            </a:fld>
            <a:endParaRPr lang="en-US" dirty="0"/>
          </a:p>
        </p:txBody>
      </p:sp>
    </p:spTree>
    <p:extLst>
      <p:ext uri="{BB962C8B-B14F-4D97-AF65-F5344CB8AC3E}">
        <p14:creationId xmlns:p14="http://schemas.microsoft.com/office/powerpoint/2010/main" val="900622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is the period table of elements, for example, H is  hydrogen, Al is aluminum.</a:t>
            </a:r>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37</a:t>
            </a:fld>
            <a:endParaRPr lang="en-US" dirty="0"/>
          </a:p>
        </p:txBody>
      </p:sp>
    </p:spTree>
    <p:extLst>
      <p:ext uri="{BB962C8B-B14F-4D97-AF65-F5344CB8AC3E}">
        <p14:creationId xmlns:p14="http://schemas.microsoft.com/office/powerpoint/2010/main" val="4129296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sz="1200" dirty="0"/>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38</a:t>
            </a:fld>
            <a:endParaRPr lang="en-US" dirty="0"/>
          </a:p>
        </p:txBody>
      </p:sp>
    </p:spTree>
    <p:extLst>
      <p:ext uri="{BB962C8B-B14F-4D97-AF65-F5344CB8AC3E}">
        <p14:creationId xmlns:p14="http://schemas.microsoft.com/office/powerpoint/2010/main" val="1660676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they are charged – from electricity produced by coal or natural gas or by renewables determines how ‘green’ they are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Most countries are now pushing to clean up their electric grids. In the United States, utilities have retired hundreds of coal plants over the last decade and shifted to a mix of lower-emissions natural gas, wind and solar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though electric vehicles are more emissions-intensive to make because of batteries, their electric motors are more efficient than traditional internal combustion engines that burn fossil fuels.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https://www.nytimes.com/2021/03/02/climate/electric-vehicles-environment.html</a:t>
            </a:r>
          </a:p>
          <a:p>
            <a:r>
              <a:rPr lang="en-US" dirty="0"/>
              <a:t>https://www.theguardian.com/business/2023/dec/23/do-electric-cars-really-produce-fewer-carbon-emissions-than-petrol-or-diesel-vehicles</a:t>
            </a:r>
          </a:p>
          <a:p>
            <a:r>
              <a:rPr lang="en-US" dirty="0"/>
              <a:t>https://www.nytimes.com/interactive/2021/01/15/climate/electric-car-cost.html</a:t>
            </a:r>
          </a:p>
        </p:txBody>
      </p:sp>
      <p:sp>
        <p:nvSpPr>
          <p:cNvPr id="4" name="Slide Number Placeholder 3"/>
          <p:cNvSpPr>
            <a:spLocks noGrp="1"/>
          </p:cNvSpPr>
          <p:nvPr>
            <p:ph type="sldNum" sz="quarter" idx="5"/>
          </p:nvPr>
        </p:nvSpPr>
        <p:spPr/>
        <p:txBody>
          <a:bodyPr/>
          <a:lstStyle/>
          <a:p>
            <a:fld id="{106A2693-68D1-4897-881E-72577F3A15AE}" type="slidenum">
              <a:rPr lang="en-US" smtClean="0"/>
              <a:t>39</a:t>
            </a:fld>
            <a:endParaRPr lang="en-US" dirty="0"/>
          </a:p>
        </p:txBody>
      </p:sp>
    </p:spTree>
    <p:extLst>
      <p:ext uri="{BB962C8B-B14F-4D97-AF65-F5344CB8AC3E}">
        <p14:creationId xmlns:p14="http://schemas.microsoft.com/office/powerpoint/2010/main" val="3491362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https://www.nytimes.com/2022/09/04/business/energy-environment/india-electric-vehicles-moped-rickshaw.html</a:t>
            </a:r>
            <a:br>
              <a:rPr lang="en-US" dirty="0"/>
            </a:br>
            <a:br>
              <a:rPr lang="en-US" dirty="0"/>
            </a:br>
            <a:r>
              <a:rPr lang="en-US" dirty="0"/>
              <a:t>Countries like India, where if everyone bought a US-sized automobile, the impacts on climate (and air pollution) would be immensely negative. Small, EV vehicles there could have a much greater impact on global climate change in a country like India, with these types of vehicles, than in the US</a:t>
            </a:r>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40</a:t>
            </a:fld>
            <a:endParaRPr lang="en-US" dirty="0"/>
          </a:p>
        </p:txBody>
      </p:sp>
    </p:spTree>
    <p:extLst>
      <p:ext uri="{BB962C8B-B14F-4D97-AF65-F5344CB8AC3E}">
        <p14:creationId xmlns:p14="http://schemas.microsoft.com/office/powerpoint/2010/main" val="339871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technologies don’t matter as much as the context in which they are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https://www.nytimes.com/2024/01/17/climate/electric-vehicles-high-mileage-drivers.html</a:t>
            </a:r>
            <a:br>
              <a:rPr lang="en-US" dirty="0"/>
            </a:br>
            <a:br>
              <a:rPr lang="en-US" dirty="0"/>
            </a:br>
            <a:r>
              <a:rPr lang="en-US" dirty="0"/>
              <a:t>While the average American driver travels about 13,400 miles per year, people who buy electric vehicles today tend to drive them less than that, limiting the climate benefits of switching to a cleaner car. The extent to which EVs will have an impact will also involve, at least here in the US, who buys them.</a:t>
            </a:r>
          </a:p>
          <a:p>
            <a:br>
              <a:rPr lang="en-US" dirty="0"/>
            </a:br>
            <a:br>
              <a:rPr lang="en-US" dirty="0"/>
            </a:br>
            <a:r>
              <a:rPr lang="en-US" dirty="0"/>
              <a:t>Super drivers are more likely to live in rural areas and small towns, </a:t>
            </a:r>
          </a:p>
        </p:txBody>
      </p:sp>
      <p:sp>
        <p:nvSpPr>
          <p:cNvPr id="4" name="Slide Number Placeholder 3"/>
          <p:cNvSpPr>
            <a:spLocks noGrp="1"/>
          </p:cNvSpPr>
          <p:nvPr>
            <p:ph type="sldNum" sz="quarter" idx="5"/>
          </p:nvPr>
        </p:nvSpPr>
        <p:spPr/>
        <p:txBody>
          <a:bodyPr/>
          <a:lstStyle/>
          <a:p>
            <a:fld id="{106A2693-68D1-4897-881E-72577F3A15AE}" type="slidenum">
              <a:rPr lang="en-US" smtClean="0"/>
              <a:t>41</a:t>
            </a:fld>
            <a:endParaRPr lang="en-US" dirty="0"/>
          </a:p>
        </p:txBody>
      </p:sp>
    </p:spTree>
    <p:extLst>
      <p:ext uri="{BB962C8B-B14F-4D97-AF65-F5344CB8AC3E}">
        <p14:creationId xmlns:p14="http://schemas.microsoft.com/office/powerpoint/2010/main" val="2723155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E5EF0566-4219-4306-A4D3-DCE850B8DDFF}"/>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5072C32B-58CE-4896-9A9B-F01F7DC762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7460" name="Slide Number Placeholder 3">
            <a:extLst>
              <a:ext uri="{FF2B5EF4-FFF2-40B4-BE49-F238E27FC236}">
                <a16:creationId xmlns:a16="http://schemas.microsoft.com/office/drawing/2014/main" id="{C274F077-F64F-48B0-A938-D583AB561B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D62C9D-7472-43AC-B78D-A290CF2C784D}" type="slidenum">
              <a:rPr lang="en-US" altLang="en-US">
                <a:latin typeface="Calibri" panose="020F0502020204030204" pitchFamily="34" charset="0"/>
              </a:rPr>
              <a:pPr/>
              <a:t>42</a:t>
            </a:fld>
            <a:endParaRPr lang="en-US" altLang="en-US" dirty="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Meijers, M. H., &amp; Rutjens, B. T. (2014). Affirming belief in scientific progress reduces environmentally friendly behaviour. </a:t>
            </a:r>
            <a:r>
              <a:rPr lang="en-US" i="1" dirty="0"/>
              <a:t>European Journal of Social Psychology</a:t>
            </a:r>
            <a:r>
              <a:rPr lang="en-US" dirty="0"/>
              <a:t>, </a:t>
            </a:r>
            <a:r>
              <a:rPr lang="en-US" i="1" dirty="0"/>
              <a:t>44</a:t>
            </a:r>
            <a:r>
              <a:rPr lang="en-US" dirty="0"/>
              <a:t>(5), 487-495.</a:t>
            </a:r>
            <a:br>
              <a:rPr lang="en-US" dirty="0"/>
            </a:br>
            <a:br>
              <a:rPr lang="en-US" dirty="0"/>
            </a:br>
            <a:r>
              <a:rPr lang="en-US" sz="1200" b="0" i="0" u="none" strike="noStrike" baseline="0" dirty="0">
                <a:latin typeface="AdvTT50a2f13e.I"/>
              </a:rPr>
              <a:t>These </a:t>
            </a:r>
            <a:r>
              <a:rPr lang="en-US" sz="1200" b="0" i="0" u="none" strike="noStrike" baseline="0" dirty="0">
                <a:latin typeface="AdvTT50a2f13e.I+fb"/>
              </a:rPr>
              <a:t>fi</a:t>
            </a:r>
            <a:r>
              <a:rPr lang="en-US" sz="1200" b="0" i="0" u="none" strike="noStrike" baseline="0" dirty="0">
                <a:latin typeface="AdvTT50a2f13e.I"/>
              </a:rPr>
              <a:t>ndings show that when the aim is to promote environmentally friendly attitudes and behavior, it helps to not overstate scienti</a:t>
            </a:r>
            <a:r>
              <a:rPr lang="en-US" sz="1200" b="0" i="0" u="none" strike="noStrike" baseline="0" dirty="0">
                <a:latin typeface="AdvTT50a2f13e.I+fb"/>
              </a:rPr>
              <a:t>fi</a:t>
            </a:r>
            <a:r>
              <a:rPr lang="en-US" sz="1200" b="0" i="0" u="none" strike="noStrike" baseline="0" dirty="0">
                <a:latin typeface="AdvTT50a2f13e.I"/>
              </a:rPr>
              <a:t>c progress.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43</a:t>
            </a:fld>
            <a:endParaRPr lang="en-US" dirty="0"/>
          </a:p>
        </p:txBody>
      </p:sp>
    </p:spTree>
    <p:extLst>
      <p:ext uri="{BB962C8B-B14F-4D97-AF65-F5344CB8AC3E}">
        <p14:creationId xmlns:p14="http://schemas.microsoft.com/office/powerpoint/2010/main" val="4600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685800" y="1143000"/>
            <a:ext cx="5486400" cy="3086100"/>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D5170C3-C3A6-408A-9D49-B19401C4DE3E}" type="slidenum">
              <a:rPr lang="en-US" altLang="en-US" smtClean="0"/>
              <a:pPr/>
              <a:t>44</a:t>
            </a:fld>
            <a:endParaRPr lang="en-US" altLang="en-US" dirty="0"/>
          </a:p>
        </p:txBody>
      </p:sp>
    </p:spTree>
    <p:extLst>
      <p:ext uri="{BB962C8B-B14F-4D97-AF65-F5344CB8AC3E}">
        <p14:creationId xmlns:p14="http://schemas.microsoft.com/office/powerpoint/2010/main" val="281184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D3AA97AE-73A8-48D8-9966-582F43E77E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ADAC766E-B4B0-439A-9BB7-B447CE0A26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http://www.scientificamerican.com/article/mass-deaths-in-americas-start-new-co2-epoch/</a:t>
            </a:r>
          </a:p>
          <a:p>
            <a:pPr eaLnBrk="1" hangingPunct="1">
              <a:spcBef>
                <a:spcPct val="0"/>
              </a:spcBef>
            </a:pPr>
            <a:endParaRPr lang="en-US" altLang="en-US" dirty="0"/>
          </a:p>
          <a:p>
            <a:pPr eaLnBrk="1" hangingPunct="1">
              <a:spcBef>
                <a:spcPct val="0"/>
              </a:spcBef>
            </a:pPr>
            <a:r>
              <a:rPr lang="en-US" altLang="en-US" dirty="0"/>
              <a:t>European contact began in late 1400s – Columbus</a:t>
            </a:r>
            <a:br>
              <a:rPr lang="en-US" altLang="en-US" dirty="0"/>
            </a:br>
            <a:r>
              <a:rPr lang="en-US" altLang="en-US" dirty="0"/>
              <a:t>Balboa and De Soto in early 1500s</a:t>
            </a:r>
            <a:br>
              <a:rPr lang="en-US" altLang="en-US" dirty="0"/>
            </a:br>
            <a:r>
              <a:rPr lang="en-US" altLang="en-US" dirty="0"/>
              <a:t>Jamestown, Virginia – 1607</a:t>
            </a:r>
          </a:p>
          <a:p>
            <a:pPr eaLnBrk="1" hangingPunct="1">
              <a:spcBef>
                <a:spcPct val="0"/>
              </a:spcBef>
            </a:pPr>
            <a:endParaRPr lang="en-US" altLang="en-US" dirty="0"/>
          </a:p>
          <a:p>
            <a:pPr eaLnBrk="1" hangingPunct="1">
              <a:spcBef>
                <a:spcPct val="0"/>
              </a:spcBef>
            </a:pPr>
            <a:r>
              <a:rPr lang="en-US" altLang="en-US" dirty="0"/>
              <a:t>What could make this sharp drop in the CO2 in the atmosphere?</a:t>
            </a:r>
          </a:p>
          <a:p>
            <a:pPr eaLnBrk="1" hangingPunct="1">
              <a:spcBef>
                <a:spcPct val="0"/>
              </a:spcBef>
            </a:pPr>
            <a:endParaRPr lang="en-US" altLang="en-US" dirty="0"/>
          </a:p>
          <a:p>
            <a:pPr eaLnBrk="1" hangingPunct="1">
              <a:spcBef>
                <a:spcPct val="0"/>
              </a:spcBef>
            </a:pPr>
            <a:endParaRPr lang="en-US" altLang="en-US" dirty="0"/>
          </a:p>
        </p:txBody>
      </p:sp>
      <p:sp>
        <p:nvSpPr>
          <p:cNvPr id="112644" name="Slide Number Placeholder 3">
            <a:extLst>
              <a:ext uri="{FF2B5EF4-FFF2-40B4-BE49-F238E27FC236}">
                <a16:creationId xmlns:a16="http://schemas.microsoft.com/office/drawing/2014/main" id="{62F8519A-90D7-4C6E-916A-CC961710DB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F93173-6453-4B08-92F1-43BF9FE50984}" type="slidenum">
              <a:rPr lang="en-US" altLang="en-US">
                <a:latin typeface="Calibri" panose="020F0502020204030204" pitchFamily="34" charset="0"/>
              </a:rPr>
              <a:pPr/>
              <a:t>4</a:t>
            </a:fld>
            <a:endParaRPr lang="en-US" altLang="en-US" dirty="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685800" y="1143000"/>
            <a:ext cx="5486400" cy="3086100"/>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4E29B9E4-3683-4731-BDD3-2FD4AF6608BB}" type="slidenum">
              <a:rPr lang="en-US" altLang="en-US" smtClean="0"/>
              <a:pPr/>
              <a:t>45</a:t>
            </a:fld>
            <a:endParaRPr lang="en-US" altLang="en-US" dirty="0"/>
          </a:p>
        </p:txBody>
      </p:sp>
    </p:spTree>
    <p:extLst>
      <p:ext uri="{BB962C8B-B14F-4D97-AF65-F5344CB8AC3E}">
        <p14:creationId xmlns:p14="http://schemas.microsoft.com/office/powerpoint/2010/main" val="3516308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46</a:t>
            </a:fld>
            <a:endParaRPr lang="en-US" dirty="0"/>
          </a:p>
        </p:txBody>
      </p:sp>
    </p:spTree>
    <p:extLst>
      <p:ext uri="{BB962C8B-B14F-4D97-AF65-F5344CB8AC3E}">
        <p14:creationId xmlns:p14="http://schemas.microsoft.com/office/powerpoint/2010/main" val="1937623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Increased auto fuel efficiency and lower operating costs led to more driving and road building </a:t>
            </a:r>
          </a:p>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47</a:t>
            </a:fld>
            <a:endParaRPr lang="en-US" dirty="0"/>
          </a:p>
        </p:txBody>
      </p:sp>
    </p:spTree>
    <p:extLst>
      <p:ext uri="{BB962C8B-B14F-4D97-AF65-F5344CB8AC3E}">
        <p14:creationId xmlns:p14="http://schemas.microsoft.com/office/powerpoint/2010/main" val="1998777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48</a:t>
            </a:fld>
            <a:endParaRPr lang="en-US" dirty="0"/>
          </a:p>
        </p:txBody>
      </p:sp>
    </p:spTree>
    <p:extLst>
      <p:ext uri="{BB962C8B-B14F-4D97-AF65-F5344CB8AC3E}">
        <p14:creationId xmlns:p14="http://schemas.microsoft.com/office/powerpoint/2010/main" val="3209263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baseline="0" dirty="0">
                <a:solidFill>
                  <a:srgbClr val="221E1F"/>
                </a:solidFill>
                <a:latin typeface="Minion Pro"/>
              </a:rPr>
              <a:t>The bottleneck and breakthrough policy approach to the Anthropocene sees urbanization as part of a strategy to conserve nature.</a:t>
            </a:r>
          </a:p>
          <a:p>
            <a:pPr algn="just"/>
            <a:endParaRPr lang="en-US" sz="1200" b="0" i="0" u="none" strike="noStrike" baseline="0" dirty="0">
              <a:solidFill>
                <a:srgbClr val="221E1F"/>
              </a:solidFill>
              <a:latin typeface="Minion Pro"/>
            </a:endParaRPr>
          </a:p>
          <a:p>
            <a:pPr algn="just"/>
            <a:r>
              <a:rPr lang="en-US" sz="1200" b="0" i="0" u="none" strike="noStrike" baseline="0" dirty="0">
                <a:solidFill>
                  <a:srgbClr val="221E1F"/>
                </a:solidFill>
                <a:latin typeface="Minion Pro"/>
              </a:rPr>
              <a:t>The surprise is that although modern populations continue to expand, the rate of population growth has been falling since the 1960s  </a:t>
            </a:r>
            <a:r>
              <a:rPr lang="en-US" sz="1200" dirty="0">
                <a:solidFill>
                  <a:srgbClr val="221E1F"/>
                </a:solidFill>
                <a:latin typeface="Minion Pro"/>
              </a:rPr>
              <a:t>T</a:t>
            </a:r>
            <a:r>
              <a:rPr lang="en-US" sz="1200" b="0" i="0" u="none" strike="noStrike" baseline="0" dirty="0">
                <a:solidFill>
                  <a:srgbClr val="221E1F"/>
                </a:solidFill>
                <a:latin typeface="Minion Pro"/>
              </a:rPr>
              <a:t>here is broad agreement among that the world population, while continuing to grow in the interval, will stabilize around or shortly after 2100 around 8 to 10 billion</a:t>
            </a:r>
            <a:endParaRPr lang="en-US" dirty="0"/>
          </a:p>
          <a:p>
            <a:pPr algn="l"/>
            <a:endParaRPr lang="en-US" b="0" i="0" dirty="0"/>
          </a:p>
        </p:txBody>
      </p:sp>
      <p:sp>
        <p:nvSpPr>
          <p:cNvPr id="4" name="Slide Number Placeholder 3"/>
          <p:cNvSpPr>
            <a:spLocks noGrp="1"/>
          </p:cNvSpPr>
          <p:nvPr>
            <p:ph type="sldNum" sz="quarter" idx="5"/>
          </p:nvPr>
        </p:nvSpPr>
        <p:spPr/>
        <p:txBody>
          <a:bodyPr/>
          <a:lstStyle/>
          <a:p>
            <a:fld id="{106A2693-68D1-4897-881E-72577F3A15AE}" type="slidenum">
              <a:rPr lang="en-US" smtClean="0"/>
              <a:t>49</a:t>
            </a:fld>
            <a:endParaRPr lang="en-US" dirty="0"/>
          </a:p>
        </p:txBody>
      </p:sp>
    </p:spTree>
    <p:extLst>
      <p:ext uri="{BB962C8B-B14F-4D97-AF65-F5344CB8AC3E}">
        <p14:creationId xmlns:p14="http://schemas.microsoft.com/office/powerpoint/2010/main" val="887153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4BD97-9C15-01CE-ED01-1DEAACD76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C6E6A-858A-0687-5AFA-941A989EE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7ED12-2ED6-4D32-DA33-E7AA9E3123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B14DBB-B764-BF46-5937-7277656F87C0}"/>
              </a:ext>
            </a:extLst>
          </p:cNvPr>
          <p:cNvSpPr>
            <a:spLocks noGrp="1"/>
          </p:cNvSpPr>
          <p:nvPr>
            <p:ph type="sldNum" sz="quarter" idx="5"/>
          </p:nvPr>
        </p:nvSpPr>
        <p:spPr/>
        <p:txBody>
          <a:bodyPr/>
          <a:lstStyle/>
          <a:p>
            <a:fld id="{106A2693-68D1-4897-881E-72577F3A15AE}" type="slidenum">
              <a:rPr lang="en-US" smtClean="0"/>
              <a:t>50</a:t>
            </a:fld>
            <a:endParaRPr lang="en-US" dirty="0"/>
          </a:p>
        </p:txBody>
      </p:sp>
    </p:spTree>
    <p:extLst>
      <p:ext uri="{BB962C8B-B14F-4D97-AF65-F5344CB8AC3E}">
        <p14:creationId xmlns:p14="http://schemas.microsoft.com/office/powerpoint/2010/main" val="2167519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https://www.nature.com/articles/d41586-021-01020-z</a:t>
            </a:r>
          </a:p>
        </p:txBody>
      </p:sp>
      <p:sp>
        <p:nvSpPr>
          <p:cNvPr id="4" name="Slide Number Placeholder 3"/>
          <p:cNvSpPr>
            <a:spLocks noGrp="1"/>
          </p:cNvSpPr>
          <p:nvPr>
            <p:ph type="sldNum" sz="quarter" idx="5"/>
          </p:nvPr>
        </p:nvSpPr>
        <p:spPr/>
        <p:txBody>
          <a:bodyPr/>
          <a:lstStyle/>
          <a:p>
            <a:fld id="{106A2693-68D1-4897-881E-72577F3A15AE}" type="slidenum">
              <a:rPr lang="en-US" smtClean="0"/>
              <a:t>52</a:t>
            </a:fld>
            <a:endParaRPr lang="en-US" dirty="0"/>
          </a:p>
        </p:txBody>
      </p:sp>
    </p:spTree>
    <p:extLst>
      <p:ext uri="{BB962C8B-B14F-4D97-AF65-F5344CB8AC3E}">
        <p14:creationId xmlns:p14="http://schemas.microsoft.com/office/powerpoint/2010/main" val="16428645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A2693-68D1-4897-881E-72577F3A15AE}" type="slidenum">
              <a:rPr lang="en-US" smtClean="0"/>
              <a:t>56</a:t>
            </a:fld>
            <a:endParaRPr lang="en-US" dirty="0"/>
          </a:p>
        </p:txBody>
      </p:sp>
    </p:spTree>
    <p:extLst>
      <p:ext uri="{BB962C8B-B14F-4D97-AF65-F5344CB8AC3E}">
        <p14:creationId xmlns:p14="http://schemas.microsoft.com/office/powerpoint/2010/main" val="3381795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82384B1F-3043-48F4-BDAE-A463F94AE4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4C204703-4F80-4DE1-A84D-E2E1837A5F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1998</a:t>
            </a:r>
          </a:p>
        </p:txBody>
      </p:sp>
      <p:sp>
        <p:nvSpPr>
          <p:cNvPr id="114692" name="Slide Number Placeholder 3">
            <a:extLst>
              <a:ext uri="{FF2B5EF4-FFF2-40B4-BE49-F238E27FC236}">
                <a16:creationId xmlns:a16="http://schemas.microsoft.com/office/drawing/2014/main" id="{10B4D4D6-5F6F-48E6-9060-8556CEB7AC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C34787-DF51-4E98-940A-CCBA2850A812}" type="slidenum">
              <a:rPr lang="en-US" altLang="en-US">
                <a:latin typeface="Calibri" panose="020F0502020204030204" pitchFamily="34" charset="0"/>
              </a:rPr>
              <a:pPr/>
              <a:t>5</a:t>
            </a:fld>
            <a:endParaRPr lang="en-US" altLang="en-US"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734A1024-F75F-40D0-B95E-55EEC90FCC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6A7DBB1A-9968-45EB-9ABD-7FC6FD55D7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2013</a:t>
            </a:r>
          </a:p>
        </p:txBody>
      </p:sp>
      <p:sp>
        <p:nvSpPr>
          <p:cNvPr id="116740" name="Slide Number Placeholder 3">
            <a:extLst>
              <a:ext uri="{FF2B5EF4-FFF2-40B4-BE49-F238E27FC236}">
                <a16:creationId xmlns:a16="http://schemas.microsoft.com/office/drawing/2014/main" id="{1067608B-5FE2-44AD-8EBA-E7E989564C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3DF33A-351F-4152-A0DE-431F9D7BD003}" type="slidenum">
              <a:rPr lang="en-US" altLang="en-US">
                <a:latin typeface="Calibri" panose="020F0502020204030204" pitchFamily="34" charset="0"/>
              </a:rPr>
              <a:pPr/>
              <a:t>6</a:t>
            </a:fld>
            <a:endParaRPr lang="en-US" altLang="en-US" dirty="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60DA7DC5-BF60-4B2A-B462-8926FCB426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D85B55-5127-46AA-8BF6-19F43310DC27}" type="slidenum">
              <a:rPr lang="en-US" altLang="en-US"/>
              <a:pPr/>
              <a:t>8</a:t>
            </a:fld>
            <a:endParaRPr lang="en-US" altLang="en-US" dirty="0"/>
          </a:p>
        </p:txBody>
      </p:sp>
      <p:sp>
        <p:nvSpPr>
          <p:cNvPr id="118787" name="Rectangle 2">
            <a:extLst>
              <a:ext uri="{FF2B5EF4-FFF2-40B4-BE49-F238E27FC236}">
                <a16:creationId xmlns:a16="http://schemas.microsoft.com/office/drawing/2014/main" id="{64E9E0CE-857E-48EB-8887-23955B9A32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a:extLst>
              <a:ext uri="{FF2B5EF4-FFF2-40B4-BE49-F238E27FC236}">
                <a16:creationId xmlns:a16="http://schemas.microsoft.com/office/drawing/2014/main" id="{50CF1F71-2792-4789-BA0D-38228FC93C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Regional population estimates sum to a total of 54 million people in the Americas in 1492, with recent population modelling estimates of 61 million people.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Numbers rapidly declined to a minimum of about 6 million people by 1650 via exposure to diseases carried by Europeans, plus war, enslavement and famine. </a:t>
            </a:r>
            <a:br>
              <a:rPr lang="en-US" altLang="en-US" dirty="0"/>
            </a:br>
            <a:br>
              <a:rPr lang="en-US" altLang="en-US" dirty="0"/>
            </a:br>
            <a:r>
              <a:rPr lang="en-US" altLang="en-US" dirty="0">
                <a:latin typeface="Arial" panose="020B0604020202020204" pitchFamily="34" charset="0"/>
              </a:rPr>
              <a:t>Timucua native Americans planting in large cleared fields, early </a:t>
            </a:r>
            <a:r>
              <a:rPr lang="en-US" altLang="en-US" dirty="0" err="1">
                <a:latin typeface="Arial" panose="020B0604020202020204" pitchFamily="34" charset="0"/>
              </a:rPr>
              <a:t>1500’s</a:t>
            </a:r>
            <a:r>
              <a:rPr lang="en-US" altLang="en-US" dirty="0">
                <a:latin typeface="Arial" panose="020B0604020202020204" pitchFamily="34" charset="0"/>
              </a:rPr>
              <a:t>, in Florida.</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http://emedicine.medscape.com/article/237229-overview</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CAD74F29-FD88-4F39-99F9-F3DA469271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64CA2D-629C-4187-8246-0EC37B9704A8}" type="slidenum">
              <a:rPr lang="en-US" altLang="en-US"/>
              <a:pPr/>
              <a:t>9</a:t>
            </a:fld>
            <a:endParaRPr lang="en-US" altLang="en-US" dirty="0"/>
          </a:p>
        </p:txBody>
      </p:sp>
      <p:sp>
        <p:nvSpPr>
          <p:cNvPr id="120835" name="Rectangle 2">
            <a:extLst>
              <a:ext uri="{FF2B5EF4-FFF2-40B4-BE49-F238E27FC236}">
                <a16:creationId xmlns:a16="http://schemas.microsoft.com/office/drawing/2014/main" id="{77A053A2-468A-4F28-A18A-E18692AA17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a:extLst>
              <a:ext uri="{FF2B5EF4-FFF2-40B4-BE49-F238E27FC236}">
                <a16:creationId xmlns:a16="http://schemas.microsoft.com/office/drawing/2014/main" id="{A2DB9CE3-CE10-4DB5-B502-7EABD8895F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Numbers rapidly declined to a minimum of about 6 million people by 1650 via exposure to diseases carried by Europeans, plus war, enslavement and famine. </a:t>
            </a:r>
            <a:br>
              <a:rPr lang="en-US" altLang="en-US" dirty="0"/>
            </a:br>
            <a:br>
              <a:rPr lang="en-US" altLang="en-US" dirty="0"/>
            </a:br>
            <a:r>
              <a:rPr lang="en-US" altLang="en-US" dirty="0"/>
              <a:t>The Great Dying</a:t>
            </a:r>
            <a:br>
              <a:rPr lang="en-US" altLang="en-US" dirty="0">
                <a:latin typeface="Arial" panose="020B0604020202020204" pitchFamily="34" charset="0"/>
              </a:rPr>
            </a:br>
            <a:endParaRPr lang="en-US" altLang="en-US"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859C4D9B-4556-4590-9C91-C6C0C6949D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554281AD-3E41-482B-AA61-E3DC87C03E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With reforestation, plants took in CO2, causing its concentration to drop globally.</a:t>
            </a:r>
          </a:p>
          <a:p>
            <a:pPr eaLnBrk="1" hangingPunct="1">
              <a:spcBef>
                <a:spcPct val="0"/>
              </a:spcBef>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The accompanying near-cessation of farming and reduction in fire use resulted in the regeneration of over 50 million hectares of forest, woody savanna and grassland with a carbon dioxide uptake by vegetation and soils. The approximate magnitude and timing of carbon sequestration suggest that this event significantly contributed to the observed decline in atmospheric CO2 of 7–10 p.p.m. between 1570 and 1620 documented in two high-resolution Antarctic ice core records.</a:t>
            </a:r>
            <a:br>
              <a:rPr lang="en-US" altLang="en-US" dirty="0"/>
            </a:br>
            <a:br>
              <a:rPr lang="en-US" altLang="en-US" dirty="0"/>
            </a:br>
            <a:r>
              <a:rPr lang="en-US" altLang="en-US" dirty="0">
                <a:latin typeface="Arial" panose="020B0604020202020204" pitchFamily="34" charset="0"/>
              </a:rPr>
              <a:t>There is evidence that some of the forest regrowth had begun earlier, before the Great Dying of American peoples. This is hypothesized for regions of Amazonia, where social strife and environmental change may have led to reduction of cropland and subsequent reforestation. On the other hand, one might argue that perhaps Europeans arrived earlier and brought the diseases sooner.  Either way, it is likely that the Orbis signal varies regionally depending upon the context of timing of the arrival of humans with the events and circumstances endogenous to the Americas. </a:t>
            </a:r>
          </a:p>
          <a:p>
            <a:pPr eaLnBrk="1" hangingPunct="1">
              <a:spcBef>
                <a:spcPct val="0"/>
              </a:spcBef>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Bush, M. B., Nascimento, M. N., Åkesson, C. M., Cárdenes-Sandí, G. M., Maezumi, S. Y., Behling, H., ... &amp; McMichael, C. N. H. (2021). Widespread reforestation before European influence on Amazonia. </a:t>
            </a:r>
            <a:r>
              <a:rPr lang="en-US" i="1" dirty="0"/>
              <a:t>Science</a:t>
            </a:r>
            <a:r>
              <a:rPr lang="en-US" dirty="0"/>
              <a:t>, </a:t>
            </a:r>
            <a:r>
              <a:rPr lang="en-US" i="1" dirty="0"/>
              <a:t>372</a:t>
            </a:r>
            <a:r>
              <a:rPr lang="en-US" dirty="0"/>
              <a:t>(6541), 484-487.</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latin typeface="Arial" panose="020B0604020202020204" pitchFamily="34" charset="0"/>
            </a:endParaRPr>
          </a:p>
          <a:p>
            <a:pPr eaLnBrk="1" hangingPunct="1">
              <a:spcBef>
                <a:spcPct val="0"/>
              </a:spcBef>
            </a:pPr>
            <a:endParaRPr lang="en-US" altLang="en-US" dirty="0"/>
          </a:p>
        </p:txBody>
      </p:sp>
      <p:sp>
        <p:nvSpPr>
          <p:cNvPr id="122884" name="Slide Number Placeholder 3">
            <a:extLst>
              <a:ext uri="{FF2B5EF4-FFF2-40B4-BE49-F238E27FC236}">
                <a16:creationId xmlns:a16="http://schemas.microsoft.com/office/drawing/2014/main" id="{C6165EC8-A351-4A66-835B-4B0CB3088B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A75590-7D4A-4A8F-89DF-E9CF1AD61384}" type="slidenum">
              <a:rPr lang="en-US" altLang="en-US">
                <a:latin typeface="Calibri" panose="020F0502020204030204" pitchFamily="34" charset="0"/>
              </a:rPr>
              <a:pPr/>
              <a:t>10</a:t>
            </a:fld>
            <a:endParaRPr lang="en-US"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02C8-3922-44C1-8293-07DB0F4DD9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6C57F-C2F9-4895-9840-413923A8F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27DAB2-7578-46A5-AC81-78DF65274B5D}"/>
              </a:ext>
            </a:extLst>
          </p:cNvPr>
          <p:cNvSpPr>
            <a:spLocks noGrp="1"/>
          </p:cNvSpPr>
          <p:nvPr>
            <p:ph type="dt" sz="half" idx="10"/>
          </p:nvPr>
        </p:nvSpPr>
        <p:spPr/>
        <p:txBody>
          <a:bodyPr/>
          <a:lstStyle/>
          <a:p>
            <a:fld id="{89C01F62-9099-4858-8B6B-EE2DB5B7EDA3}" type="datetime1">
              <a:rPr lang="en-US" smtClean="0"/>
              <a:t>4/14/2025</a:t>
            </a:fld>
            <a:endParaRPr lang="en-US" dirty="0"/>
          </a:p>
        </p:txBody>
      </p:sp>
      <p:sp>
        <p:nvSpPr>
          <p:cNvPr id="5" name="Footer Placeholder 4">
            <a:extLst>
              <a:ext uri="{FF2B5EF4-FFF2-40B4-BE49-F238E27FC236}">
                <a16:creationId xmlns:a16="http://schemas.microsoft.com/office/drawing/2014/main" id="{E6B60B55-9BBB-4948-B5F6-79236B34A5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8546E4-8BC1-4BA9-A677-DB8F88A45CBA}"/>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266900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549E0-6088-462F-877E-B0C351C6DA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16BB2B-CD95-479A-94D1-847A5F13AB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5EE00-4F12-413A-8408-DB758106C35A}"/>
              </a:ext>
            </a:extLst>
          </p:cNvPr>
          <p:cNvSpPr>
            <a:spLocks noGrp="1"/>
          </p:cNvSpPr>
          <p:nvPr>
            <p:ph type="dt" sz="half" idx="10"/>
          </p:nvPr>
        </p:nvSpPr>
        <p:spPr/>
        <p:txBody>
          <a:bodyPr/>
          <a:lstStyle/>
          <a:p>
            <a:fld id="{3C67CD9E-B665-4A79-BDC0-78165BEF0AD2}" type="datetime1">
              <a:rPr lang="en-US" smtClean="0"/>
              <a:t>4/14/2025</a:t>
            </a:fld>
            <a:endParaRPr lang="en-US" dirty="0"/>
          </a:p>
        </p:txBody>
      </p:sp>
      <p:sp>
        <p:nvSpPr>
          <p:cNvPr id="5" name="Footer Placeholder 4">
            <a:extLst>
              <a:ext uri="{FF2B5EF4-FFF2-40B4-BE49-F238E27FC236}">
                <a16:creationId xmlns:a16="http://schemas.microsoft.com/office/drawing/2014/main" id="{4685B7AE-B43D-4BF9-9799-D44A0ADC74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461891-A365-47E5-9173-083C5DC5D848}"/>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1987177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4B712-B14C-40F1-814D-7CA3C9ED61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004BA2-22EF-428F-88F2-003DD900C7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F64B4-090F-479E-8228-665D31517783}"/>
              </a:ext>
            </a:extLst>
          </p:cNvPr>
          <p:cNvSpPr>
            <a:spLocks noGrp="1"/>
          </p:cNvSpPr>
          <p:nvPr>
            <p:ph type="dt" sz="half" idx="10"/>
          </p:nvPr>
        </p:nvSpPr>
        <p:spPr/>
        <p:txBody>
          <a:bodyPr/>
          <a:lstStyle/>
          <a:p>
            <a:fld id="{11E61A39-9B3A-44FB-9FC6-5D392B225531}" type="datetime1">
              <a:rPr lang="en-US" smtClean="0"/>
              <a:t>4/14/2025</a:t>
            </a:fld>
            <a:endParaRPr lang="en-US" dirty="0"/>
          </a:p>
        </p:txBody>
      </p:sp>
      <p:sp>
        <p:nvSpPr>
          <p:cNvPr id="5" name="Footer Placeholder 4">
            <a:extLst>
              <a:ext uri="{FF2B5EF4-FFF2-40B4-BE49-F238E27FC236}">
                <a16:creationId xmlns:a16="http://schemas.microsoft.com/office/drawing/2014/main" id="{2861F8F6-7855-4A98-B50B-B45A9B5ED8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510559-2DA0-4570-9EFC-165EEB82382F}"/>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3081834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F9481-474C-4AA2-9EDB-57B206448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1E1760-2229-4F82-81D3-ADF925CE2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58F1A-690F-45D8-A888-75B65FCA661A}"/>
              </a:ext>
            </a:extLst>
          </p:cNvPr>
          <p:cNvSpPr>
            <a:spLocks noGrp="1"/>
          </p:cNvSpPr>
          <p:nvPr>
            <p:ph type="dt" sz="half" idx="10"/>
          </p:nvPr>
        </p:nvSpPr>
        <p:spPr/>
        <p:txBody>
          <a:bodyPr/>
          <a:lstStyle/>
          <a:p>
            <a:fld id="{1F41DB85-6513-4A5D-A562-B1C4C700D68E}" type="datetime1">
              <a:rPr lang="en-US" smtClean="0"/>
              <a:t>4/14/2025</a:t>
            </a:fld>
            <a:endParaRPr lang="en-US" dirty="0"/>
          </a:p>
        </p:txBody>
      </p:sp>
      <p:sp>
        <p:nvSpPr>
          <p:cNvPr id="5" name="Footer Placeholder 4">
            <a:extLst>
              <a:ext uri="{FF2B5EF4-FFF2-40B4-BE49-F238E27FC236}">
                <a16:creationId xmlns:a16="http://schemas.microsoft.com/office/drawing/2014/main" id="{F80C16F3-D1BB-4194-8126-208ABEC0AD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1BBC83-D7E3-4545-BBCC-0626C8D07696}"/>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31292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A2FB-1979-4BDE-9F7B-82CB7825C4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438208-472B-4ABB-B6CE-1FA6FD775D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A15DC5-FBA1-4D75-9E57-B00412313BF2}"/>
              </a:ext>
            </a:extLst>
          </p:cNvPr>
          <p:cNvSpPr>
            <a:spLocks noGrp="1"/>
          </p:cNvSpPr>
          <p:nvPr>
            <p:ph type="dt" sz="half" idx="10"/>
          </p:nvPr>
        </p:nvSpPr>
        <p:spPr/>
        <p:txBody>
          <a:bodyPr/>
          <a:lstStyle/>
          <a:p>
            <a:fld id="{19C5EC98-DB58-4FD9-869E-0A4B30E7D891}" type="datetime1">
              <a:rPr lang="en-US" smtClean="0"/>
              <a:t>4/14/2025</a:t>
            </a:fld>
            <a:endParaRPr lang="en-US" dirty="0"/>
          </a:p>
        </p:txBody>
      </p:sp>
      <p:sp>
        <p:nvSpPr>
          <p:cNvPr id="5" name="Footer Placeholder 4">
            <a:extLst>
              <a:ext uri="{FF2B5EF4-FFF2-40B4-BE49-F238E27FC236}">
                <a16:creationId xmlns:a16="http://schemas.microsoft.com/office/drawing/2014/main" id="{0CE817FC-33A7-4F55-B534-DB9B3FCA6B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5C361E-0747-4C40-8963-43E2749D9434}"/>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1661557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9F63-31C8-466A-9CF8-0B4E98A9E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373B7-827F-4E97-916C-7F9C3F40CD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B84D8C-AEEF-4B4A-AA86-4D0AE70222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57E29-1436-47FB-999A-B178FCBB2A83}"/>
              </a:ext>
            </a:extLst>
          </p:cNvPr>
          <p:cNvSpPr>
            <a:spLocks noGrp="1"/>
          </p:cNvSpPr>
          <p:nvPr>
            <p:ph type="dt" sz="half" idx="10"/>
          </p:nvPr>
        </p:nvSpPr>
        <p:spPr/>
        <p:txBody>
          <a:bodyPr/>
          <a:lstStyle/>
          <a:p>
            <a:fld id="{E673FDFF-FB49-4426-A486-7E86EBA037E1}" type="datetime1">
              <a:rPr lang="en-US" smtClean="0"/>
              <a:t>4/14/2025</a:t>
            </a:fld>
            <a:endParaRPr lang="en-US" dirty="0"/>
          </a:p>
        </p:txBody>
      </p:sp>
      <p:sp>
        <p:nvSpPr>
          <p:cNvPr id="6" name="Footer Placeholder 5">
            <a:extLst>
              <a:ext uri="{FF2B5EF4-FFF2-40B4-BE49-F238E27FC236}">
                <a16:creationId xmlns:a16="http://schemas.microsoft.com/office/drawing/2014/main" id="{09BEF296-CCDC-4489-9F3F-CDD9BA7CB3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03B3B8-78D2-4347-9857-185D673EF3A2}"/>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156173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95B6-6F0C-4A3D-BF5F-3C86E486D2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FF82ED-FDCB-42CF-A11A-8F43EC52B5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C94895-8D06-4158-9C21-7A88774668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E97117-4169-4C3D-AF89-329A127DD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638A49-9CEB-4E58-8135-F8827476E9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9FE0D8-472D-4EC4-A6A5-A2E57F42029F}"/>
              </a:ext>
            </a:extLst>
          </p:cNvPr>
          <p:cNvSpPr>
            <a:spLocks noGrp="1"/>
          </p:cNvSpPr>
          <p:nvPr>
            <p:ph type="dt" sz="half" idx="10"/>
          </p:nvPr>
        </p:nvSpPr>
        <p:spPr/>
        <p:txBody>
          <a:bodyPr/>
          <a:lstStyle/>
          <a:p>
            <a:fld id="{7015EA29-0792-4CEA-A215-D531343ACD80}" type="datetime1">
              <a:rPr lang="en-US" smtClean="0"/>
              <a:t>4/14/2025</a:t>
            </a:fld>
            <a:endParaRPr lang="en-US" dirty="0"/>
          </a:p>
        </p:txBody>
      </p:sp>
      <p:sp>
        <p:nvSpPr>
          <p:cNvPr id="8" name="Footer Placeholder 7">
            <a:extLst>
              <a:ext uri="{FF2B5EF4-FFF2-40B4-BE49-F238E27FC236}">
                <a16:creationId xmlns:a16="http://schemas.microsoft.com/office/drawing/2014/main" id="{91957A00-D744-47AC-9510-EA9CAF8DA06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B2AA95B-4F1A-4C35-A935-56BA41D1FBD1}"/>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82250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D4C7-157A-4CB6-83B3-AD21101A82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E2FE5B-6328-43A5-AC5F-E06649C940F5}"/>
              </a:ext>
            </a:extLst>
          </p:cNvPr>
          <p:cNvSpPr>
            <a:spLocks noGrp="1"/>
          </p:cNvSpPr>
          <p:nvPr>
            <p:ph type="dt" sz="half" idx="10"/>
          </p:nvPr>
        </p:nvSpPr>
        <p:spPr/>
        <p:txBody>
          <a:bodyPr/>
          <a:lstStyle/>
          <a:p>
            <a:fld id="{5BB52F4C-33D0-4CE7-A8BD-0FBBFD3BA33F}" type="datetime1">
              <a:rPr lang="en-US" smtClean="0"/>
              <a:t>4/14/2025</a:t>
            </a:fld>
            <a:endParaRPr lang="en-US" dirty="0"/>
          </a:p>
        </p:txBody>
      </p:sp>
      <p:sp>
        <p:nvSpPr>
          <p:cNvPr id="4" name="Footer Placeholder 3">
            <a:extLst>
              <a:ext uri="{FF2B5EF4-FFF2-40B4-BE49-F238E27FC236}">
                <a16:creationId xmlns:a16="http://schemas.microsoft.com/office/drawing/2014/main" id="{D85CD1EA-063A-4ED5-9E0A-94E8EF1141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E4CA25A-03CA-48D8-A966-0C9D7C4A6D8D}"/>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4166226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6D8F90-ED9C-4E87-88B5-050539A8B086}"/>
              </a:ext>
            </a:extLst>
          </p:cNvPr>
          <p:cNvSpPr>
            <a:spLocks noGrp="1"/>
          </p:cNvSpPr>
          <p:nvPr>
            <p:ph type="dt" sz="half" idx="10"/>
          </p:nvPr>
        </p:nvSpPr>
        <p:spPr/>
        <p:txBody>
          <a:bodyPr/>
          <a:lstStyle/>
          <a:p>
            <a:fld id="{7B240E7C-0359-41E2-AAB9-91070EE406E0}" type="datetime1">
              <a:rPr lang="en-US" smtClean="0"/>
              <a:t>4/14/2025</a:t>
            </a:fld>
            <a:endParaRPr lang="en-US" dirty="0"/>
          </a:p>
        </p:txBody>
      </p:sp>
      <p:sp>
        <p:nvSpPr>
          <p:cNvPr id="3" name="Footer Placeholder 2">
            <a:extLst>
              <a:ext uri="{FF2B5EF4-FFF2-40B4-BE49-F238E27FC236}">
                <a16:creationId xmlns:a16="http://schemas.microsoft.com/office/drawing/2014/main" id="{FCDB20BA-B03C-4F68-802B-3B55EB9F41C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95827EE-32CB-4CEE-85FF-76A3A95E27BB}"/>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879357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99C9-BE65-46F1-AB32-7624323D0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425BD7-D1CC-4D22-BAD5-C261944A9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C6622A-620B-4B1E-97ED-1BD267498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2D402-F6E1-45CA-83AC-713B25BB6999}"/>
              </a:ext>
            </a:extLst>
          </p:cNvPr>
          <p:cNvSpPr>
            <a:spLocks noGrp="1"/>
          </p:cNvSpPr>
          <p:nvPr>
            <p:ph type="dt" sz="half" idx="10"/>
          </p:nvPr>
        </p:nvSpPr>
        <p:spPr/>
        <p:txBody>
          <a:bodyPr/>
          <a:lstStyle/>
          <a:p>
            <a:fld id="{9DECA958-32B6-4497-BE3B-ADB909E36B4C}" type="datetime1">
              <a:rPr lang="en-US" smtClean="0"/>
              <a:t>4/14/2025</a:t>
            </a:fld>
            <a:endParaRPr lang="en-US" dirty="0"/>
          </a:p>
        </p:txBody>
      </p:sp>
      <p:sp>
        <p:nvSpPr>
          <p:cNvPr id="6" name="Footer Placeholder 5">
            <a:extLst>
              <a:ext uri="{FF2B5EF4-FFF2-40B4-BE49-F238E27FC236}">
                <a16:creationId xmlns:a16="http://schemas.microsoft.com/office/drawing/2014/main" id="{C4619845-5A42-4B91-B600-F2DB606A6BA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EA9CAA-E85C-46D5-B4A4-305C56BDD152}"/>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4457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7A6C-08FD-4289-9E20-7A6892699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974D3E-3EF0-4C6E-B010-DEC080B24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9E2152-C022-4056-8206-F4CACB9C1F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17EB85-AD99-4576-819F-2E7D6B7FF60C}"/>
              </a:ext>
            </a:extLst>
          </p:cNvPr>
          <p:cNvSpPr>
            <a:spLocks noGrp="1"/>
          </p:cNvSpPr>
          <p:nvPr>
            <p:ph type="dt" sz="half" idx="10"/>
          </p:nvPr>
        </p:nvSpPr>
        <p:spPr/>
        <p:txBody>
          <a:bodyPr/>
          <a:lstStyle/>
          <a:p>
            <a:fld id="{9B4A681C-AC7E-47C7-B138-6B12B8054271}" type="datetime1">
              <a:rPr lang="en-US" smtClean="0"/>
              <a:t>4/14/2025</a:t>
            </a:fld>
            <a:endParaRPr lang="en-US" dirty="0"/>
          </a:p>
        </p:txBody>
      </p:sp>
      <p:sp>
        <p:nvSpPr>
          <p:cNvPr id="6" name="Footer Placeholder 5">
            <a:extLst>
              <a:ext uri="{FF2B5EF4-FFF2-40B4-BE49-F238E27FC236}">
                <a16:creationId xmlns:a16="http://schemas.microsoft.com/office/drawing/2014/main" id="{6CFB9C35-0358-44FE-A614-368DEFEAC2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89ABE4-F76D-4E14-818F-C1415E5FB1A3}"/>
              </a:ext>
            </a:extLst>
          </p:cNvPr>
          <p:cNvSpPr>
            <a:spLocks noGrp="1"/>
          </p:cNvSpPr>
          <p:nvPr>
            <p:ph type="sldNum" sz="quarter" idx="12"/>
          </p:nvPr>
        </p:nvSpPr>
        <p:spPr/>
        <p:txBody>
          <a:bodyPr/>
          <a:lstStyle/>
          <a:p>
            <a:fld id="{E0CA917D-ED41-4CCB-9245-61163F3FADC5}" type="slidenum">
              <a:rPr lang="en-US" smtClean="0"/>
              <a:t>‹#›</a:t>
            </a:fld>
            <a:endParaRPr lang="en-US" dirty="0"/>
          </a:p>
        </p:txBody>
      </p:sp>
    </p:spTree>
    <p:extLst>
      <p:ext uri="{BB962C8B-B14F-4D97-AF65-F5344CB8AC3E}">
        <p14:creationId xmlns:p14="http://schemas.microsoft.com/office/powerpoint/2010/main" val="118113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E2350E-DD34-4796-83F5-755BC28FC1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017982-2185-409A-805D-41F848598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3525E8A-8541-4086-A441-93930CD8C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7DB6C-DA6C-4D07-B984-087DD7B4BE2B}" type="datetime1">
              <a:rPr lang="en-US" smtClean="0"/>
              <a:t>4/14/2025</a:t>
            </a:fld>
            <a:endParaRPr lang="en-US" dirty="0"/>
          </a:p>
        </p:txBody>
      </p:sp>
      <p:sp>
        <p:nvSpPr>
          <p:cNvPr id="5" name="Footer Placeholder 4">
            <a:extLst>
              <a:ext uri="{FF2B5EF4-FFF2-40B4-BE49-F238E27FC236}">
                <a16:creationId xmlns:a16="http://schemas.microsoft.com/office/drawing/2014/main" id="{084D9008-00BB-4C8F-8FA0-1AFEBD559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B30A9DD-95EB-4A1B-9B2B-16B40E2A3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A917D-ED41-4CCB-9245-61163F3FADC5}" type="slidenum">
              <a:rPr lang="en-US" smtClean="0"/>
              <a:t>‹#›</a:t>
            </a:fld>
            <a:endParaRPr lang="en-US" dirty="0"/>
          </a:p>
        </p:txBody>
      </p:sp>
    </p:spTree>
    <p:extLst>
      <p:ext uri="{BB962C8B-B14F-4D97-AF65-F5344CB8AC3E}">
        <p14:creationId xmlns:p14="http://schemas.microsoft.com/office/powerpoint/2010/main" val="1378514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player.vimeo.com/video/32001208?app_id=122963"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yKJYXujJ7sU?feature=oembed"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vJ5p3pZlBi4?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94KcI0gLq1A?feature=oembed" TargetMode="Externa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video" Target="https://www.youtube.com/embed/iMTBBz-ejA4?feature=oembed" TargetMode="External"/><Relationship Id="rId1" Type="http://schemas.openxmlformats.org/officeDocument/2006/relationships/video" Target="https://www.youtube.com/embed/9ooe_XqDicA?feature=oembed" TargetMode="External"/><Relationship Id="rId6" Type="http://schemas.openxmlformats.org/officeDocument/2006/relationships/image" Target="../media/image27.jpg"/><Relationship Id="rId5" Type="http://schemas.openxmlformats.org/officeDocument/2006/relationships/hyperlink" Target="https://rebellion.global/" TargetMode="Externa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7DhbfNmeFH8?feature=oembed" TargetMode="Externa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QAGxy85R380?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search?client=firefox-b-1-d&amp;channel=entpr&amp;q=decarb+bro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hyperlink" Target="https://www.nytimes.com/2024/03/31/climate/climate-change-carbon-capture-ccs.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2AwIgeyPtJY?feature=oembed" TargetMode="Externa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fQCwhjWNcH8"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RYZkQx4VtJo?feature=oembed" TargetMode="External"/><Relationship Id="rId5" Type="http://schemas.openxmlformats.org/officeDocument/2006/relationships/image" Target="../media/image57.png"/><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ideo" Target="https://www.youtube.com/embed/8lvtYiOiCQU?feature=oembed"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ideo" Target="https://www.youtube.com/embed/2xgB1ep7Iog?feature=oembed"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eaCHH5D74Fs?feature=oembe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zVBkjMbF4Z4?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326D-078C-986A-C8D4-E66AD9A29D07}"/>
              </a:ext>
            </a:extLst>
          </p:cNvPr>
          <p:cNvSpPr>
            <a:spLocks noGrp="1"/>
          </p:cNvSpPr>
          <p:nvPr>
            <p:ph type="title"/>
          </p:nvPr>
        </p:nvSpPr>
        <p:spPr>
          <a:xfrm>
            <a:off x="391886" y="321583"/>
            <a:ext cx="11379199" cy="1325563"/>
          </a:xfrm>
        </p:spPr>
        <p:txBody>
          <a:bodyPr>
            <a:normAutofit/>
          </a:bodyPr>
          <a:lstStyle/>
          <a:p>
            <a:r>
              <a:rPr lang="en-US" dirty="0"/>
              <a:t>Policies for the Anthropocene:  environmentalist and/or ecomodernist?</a:t>
            </a:r>
          </a:p>
        </p:txBody>
      </p:sp>
      <p:pic>
        <p:nvPicPr>
          <p:cNvPr id="5" name="Online Media 4" title="EARTH">
            <a:hlinkClick r:id="" action="ppaction://media"/>
            <a:extLst>
              <a:ext uri="{FF2B5EF4-FFF2-40B4-BE49-F238E27FC236}">
                <a16:creationId xmlns:a16="http://schemas.microsoft.com/office/drawing/2014/main" id="{5D774250-BE56-B300-80BE-03F627A66095}"/>
              </a:ext>
            </a:extLst>
          </p:cNvPr>
          <p:cNvPicPr>
            <a:picLocks noGrp="1" noRot="1" noChangeAspect="1"/>
          </p:cNvPicPr>
          <p:nvPr>
            <p:ph idx="1"/>
            <a:videoFile r:link="rId1"/>
          </p:nvPr>
        </p:nvPicPr>
        <p:blipFill>
          <a:blip r:embed="rId4"/>
          <a:stretch>
            <a:fillRect/>
          </a:stretch>
        </p:blipFill>
        <p:spPr>
          <a:xfrm>
            <a:off x="2227263" y="1825625"/>
            <a:ext cx="7735887" cy="4351338"/>
          </a:xfrm>
          <a:prstGeom prst="rect">
            <a:avLst/>
          </a:prstGeom>
        </p:spPr>
      </p:pic>
    </p:spTree>
    <p:extLst>
      <p:ext uri="{BB962C8B-B14F-4D97-AF65-F5344CB8AC3E}">
        <p14:creationId xmlns:p14="http://schemas.microsoft.com/office/powerpoint/2010/main" val="42925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Content Placeholder 2">
            <a:extLst>
              <a:ext uri="{FF2B5EF4-FFF2-40B4-BE49-F238E27FC236}">
                <a16:creationId xmlns:a16="http://schemas.microsoft.com/office/drawing/2014/main" id="{C52B8C15-30D1-4EE5-AD29-2F6D4744C6DA}"/>
              </a:ext>
            </a:extLst>
          </p:cNvPr>
          <p:cNvSpPr>
            <a:spLocks noGrp="1"/>
          </p:cNvSpPr>
          <p:nvPr>
            <p:ph idx="1"/>
          </p:nvPr>
        </p:nvSpPr>
        <p:spPr>
          <a:xfrm>
            <a:off x="736600" y="372745"/>
            <a:ext cx="10515600" cy="4351338"/>
          </a:xfrm>
        </p:spPr>
        <p:txBody>
          <a:bodyPr/>
          <a:lstStyle/>
          <a:p>
            <a:pPr eaLnBrk="1" hangingPunct="1"/>
            <a:r>
              <a:rPr lang="en-US" altLang="en-US" sz="3200" dirty="0"/>
              <a:t>The Orbis spike is a result of reforestation. Regrowth of forests took up carbon dioxide. This drop in carbon dioxide levels was large enough to leave a signal recorded in ice cores in Antarctica</a:t>
            </a:r>
          </a:p>
          <a:p>
            <a:pPr eaLnBrk="1" hangingPunct="1"/>
            <a:endParaRPr lang="en-US" altLang="en-US" dirty="0"/>
          </a:p>
        </p:txBody>
      </p:sp>
      <p:pic>
        <p:nvPicPr>
          <p:cNvPr id="121860" name="Picture 1" descr="C:\Users\JAS\Desktop\orbis-spike.jpg">
            <a:extLst>
              <a:ext uri="{FF2B5EF4-FFF2-40B4-BE49-F238E27FC236}">
                <a16:creationId xmlns:a16="http://schemas.microsoft.com/office/drawing/2014/main" id="{25B4A2C3-FDC4-4599-A968-0E985CB79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17" y="1828800"/>
            <a:ext cx="11316086" cy="482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D632DA0-E06D-4D3C-A4ED-4F2151B1F9D2}"/>
              </a:ext>
            </a:extLst>
          </p:cNvPr>
          <p:cNvSpPr/>
          <p:nvPr/>
        </p:nvSpPr>
        <p:spPr>
          <a:xfrm>
            <a:off x="2214880" y="5375910"/>
            <a:ext cx="41148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id="{CA303919-14FD-4373-AD82-38CC561804F3}"/>
              </a:ext>
            </a:extLst>
          </p:cNvPr>
          <p:cNvSpPr>
            <a:spLocks noGrp="1" noChangeArrowheads="1"/>
          </p:cNvSpPr>
          <p:nvPr>
            <p:ph type="body" idx="1"/>
          </p:nvPr>
        </p:nvSpPr>
        <p:spPr>
          <a:xfrm>
            <a:off x="395743" y="533400"/>
            <a:ext cx="6063113" cy="5992660"/>
          </a:xfrm>
        </p:spPr>
        <p:txBody>
          <a:bodyPr rtlCol="0">
            <a:normAutofit lnSpcReduction="10000"/>
          </a:bodyPr>
          <a:lstStyle/>
          <a:p>
            <a:pPr>
              <a:defRPr/>
            </a:pPr>
            <a:r>
              <a:rPr lang="en-US" altLang="en-US" sz="2850" dirty="0">
                <a:latin typeface="+mj-lt"/>
              </a:rPr>
              <a:t>Choosing the Orbis spike as start of Anthropocene has implications for what kind of policies are sought to address the environmental issues of the Anthropocene</a:t>
            </a:r>
          </a:p>
          <a:p>
            <a:pPr>
              <a:defRPr/>
            </a:pPr>
            <a:r>
              <a:rPr lang="en-US" altLang="en-US" sz="2850" dirty="0">
                <a:latin typeface="+mj-lt"/>
              </a:rPr>
              <a:t>The Orbis spike implicates European exploration - </a:t>
            </a:r>
            <a:r>
              <a:rPr lang="en-US" altLang="en-US" sz="2850" b="1" dirty="0">
                <a:latin typeface="+mj-lt"/>
              </a:rPr>
              <a:t>colonialism and imperialism, unequal power relationships between different groups of people</a:t>
            </a:r>
            <a:r>
              <a:rPr lang="en-US" altLang="en-US" sz="2850" dirty="0">
                <a:latin typeface="+mj-lt"/>
              </a:rPr>
              <a:t>, as a cause of the Anthropocene </a:t>
            </a:r>
          </a:p>
          <a:p>
            <a:pPr>
              <a:defRPr/>
            </a:pPr>
            <a:r>
              <a:rPr lang="en-US" altLang="en-US" sz="2850" dirty="0">
                <a:latin typeface="+mj-lt"/>
              </a:rPr>
              <a:t>From this angle, </a:t>
            </a:r>
            <a:r>
              <a:rPr lang="en-US" altLang="en-US" sz="2850" b="1" dirty="0">
                <a:latin typeface="+mj-lt"/>
              </a:rPr>
              <a:t>policies should seek to address issues related to governance and power, racism, and colonialism</a:t>
            </a:r>
            <a:r>
              <a:rPr lang="en-US" altLang="en-US" sz="2850" dirty="0">
                <a:latin typeface="+mj-lt"/>
              </a:rPr>
              <a:t> as drivers of environmental change</a:t>
            </a:r>
          </a:p>
          <a:p>
            <a:pPr marL="0" indent="0">
              <a:buNone/>
              <a:defRPr/>
            </a:pPr>
            <a:endParaRPr lang="en-US" altLang="en-US" sz="2400" dirty="0"/>
          </a:p>
          <a:p>
            <a:pPr>
              <a:defRPr/>
            </a:pPr>
            <a:endParaRPr lang="en-US" altLang="en-US" sz="2400" dirty="0"/>
          </a:p>
          <a:p>
            <a:pPr marL="0" indent="0">
              <a:buNone/>
              <a:defRPr/>
            </a:pPr>
            <a:endParaRPr lang="en-US" altLang="en-US" sz="2400" dirty="0"/>
          </a:p>
          <a:p>
            <a:pPr marL="0" indent="0">
              <a:buNone/>
              <a:defRPr/>
            </a:pPr>
            <a:endParaRPr lang="en-US" altLang="en-US" sz="2400" dirty="0"/>
          </a:p>
          <a:p>
            <a:pPr>
              <a:defRPr/>
            </a:pPr>
            <a:endParaRPr lang="en-US" altLang="en-US" sz="2400" dirty="0"/>
          </a:p>
          <a:p>
            <a:pPr>
              <a:defRPr/>
            </a:pPr>
            <a:endParaRPr lang="en-US" altLang="en-US" dirty="0"/>
          </a:p>
          <a:p>
            <a:pPr>
              <a:defRPr/>
            </a:pPr>
            <a:endParaRPr lang="en-US" altLang="en-US" dirty="0"/>
          </a:p>
          <a:p>
            <a:pPr>
              <a:defRPr/>
            </a:pPr>
            <a:endParaRPr lang="en-US" altLang="en-US" dirty="0"/>
          </a:p>
        </p:txBody>
      </p:sp>
      <p:pic>
        <p:nvPicPr>
          <p:cNvPr id="3" name="Picture 2" descr="A picture containing text, book&#10;&#10;Description automatically generated">
            <a:extLst>
              <a:ext uri="{FF2B5EF4-FFF2-40B4-BE49-F238E27FC236}">
                <a16:creationId xmlns:a16="http://schemas.microsoft.com/office/drawing/2014/main" id="{5246D6CA-AF09-4D64-92A3-BA9906941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5536" y="0"/>
            <a:ext cx="4667952" cy="685800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CF1D470C-BF38-4116-A603-E0A503CB4405}"/>
              </a:ext>
            </a:extLst>
          </p:cNvPr>
          <p:cNvSpPr>
            <a:spLocks noGrp="1"/>
          </p:cNvSpPr>
          <p:nvPr>
            <p:ph type="title"/>
          </p:nvPr>
        </p:nvSpPr>
        <p:spPr>
          <a:xfrm>
            <a:off x="838200" y="365125"/>
            <a:ext cx="10084496" cy="1325563"/>
          </a:xfrm>
        </p:spPr>
        <p:txBody>
          <a:bodyPr>
            <a:normAutofit/>
          </a:bodyPr>
          <a:lstStyle/>
          <a:p>
            <a:pPr algn="ctr"/>
            <a:r>
              <a:rPr lang="en-US" altLang="en-US" dirty="0"/>
              <a:t>The Industrial Revolution (1780 to 1945) as signal of the start of the Anthropocene</a:t>
            </a:r>
          </a:p>
        </p:txBody>
      </p:sp>
      <p:sp>
        <p:nvSpPr>
          <p:cNvPr id="61443" name="Content Placeholder 2">
            <a:extLst>
              <a:ext uri="{FF2B5EF4-FFF2-40B4-BE49-F238E27FC236}">
                <a16:creationId xmlns:a16="http://schemas.microsoft.com/office/drawing/2014/main" id="{6ADA6EEE-CE91-4D6B-9E56-027C97B9D266}"/>
              </a:ext>
            </a:extLst>
          </p:cNvPr>
          <p:cNvSpPr>
            <a:spLocks noGrp="1"/>
          </p:cNvSpPr>
          <p:nvPr>
            <p:ph idx="1"/>
          </p:nvPr>
        </p:nvSpPr>
        <p:spPr>
          <a:xfrm>
            <a:off x="210747" y="1932356"/>
            <a:ext cx="5441623" cy="4815685"/>
          </a:xfrm>
        </p:spPr>
        <p:txBody>
          <a:bodyPr>
            <a:normAutofit/>
          </a:bodyPr>
          <a:lstStyle/>
          <a:p>
            <a:pPr marL="457200" indent="-514350"/>
            <a:r>
              <a:rPr lang="en-US" altLang="en-US" dirty="0"/>
              <a:t>Invention of the steam engine catalyzed radical social, economic, political and environmental change</a:t>
            </a:r>
          </a:p>
          <a:p>
            <a:pPr marL="457200" indent="-514350"/>
            <a:r>
              <a:rPr lang="en-US" altLang="en-US" dirty="0"/>
              <a:t>Implicates </a:t>
            </a:r>
            <a:r>
              <a:rPr lang="en-US" altLang="en-US" b="1" dirty="0"/>
              <a:t>fossil fuels  and industries it supports </a:t>
            </a:r>
            <a:r>
              <a:rPr lang="en-US" altLang="en-US" dirty="0"/>
              <a:t>as drivers of the Anthropocene</a:t>
            </a:r>
          </a:p>
          <a:p>
            <a:pPr marL="457200" indent="-514350"/>
            <a:r>
              <a:rPr lang="en-US" altLang="en-US" dirty="0"/>
              <a:t>Industrialization and technological change are at root of the Anthropocene and global environmental change</a:t>
            </a:r>
          </a:p>
          <a:p>
            <a:pPr marL="457200" indent="-514350"/>
            <a:endParaRPr lang="en-US" altLang="en-US" dirty="0"/>
          </a:p>
        </p:txBody>
      </p:sp>
      <p:pic>
        <p:nvPicPr>
          <p:cNvPr id="61444" name="Picture 2" descr="http://webs.bcp.org/sites/vcleary/ModernWorldHistoryTextbook/IndustrialRevolution/Images/sweeper-and-doffer.jpg">
            <a:extLst>
              <a:ext uri="{FF2B5EF4-FFF2-40B4-BE49-F238E27FC236}">
                <a16:creationId xmlns:a16="http://schemas.microsoft.com/office/drawing/2014/main" id="{6A3D891C-1AA3-4AC5-83C2-153281C2B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370" y="1932356"/>
            <a:ext cx="6213938" cy="439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History of Urbanization, 3700 BC - 2000 AD">
            <a:hlinkClick r:id="" action="ppaction://media"/>
            <a:extLst>
              <a:ext uri="{FF2B5EF4-FFF2-40B4-BE49-F238E27FC236}">
                <a16:creationId xmlns:a16="http://schemas.microsoft.com/office/drawing/2014/main" id="{F9539B34-1095-4806-FF69-80E56691E63A}"/>
              </a:ext>
            </a:extLst>
          </p:cNvPr>
          <p:cNvPicPr>
            <a:picLocks noGrp="1" noRot="1" noChangeAspect="1"/>
          </p:cNvPicPr>
          <p:nvPr>
            <p:ph idx="1"/>
            <a:videoFile r:link="rId1"/>
          </p:nvPr>
        </p:nvPicPr>
        <p:blipFill>
          <a:blip r:embed="rId4"/>
          <a:stretch>
            <a:fillRect/>
          </a:stretch>
        </p:blipFill>
        <p:spPr>
          <a:xfrm>
            <a:off x="111125" y="156482"/>
            <a:ext cx="11790589" cy="6662133"/>
          </a:xfrm>
          <a:prstGeom prst="rect">
            <a:avLst/>
          </a:prstGeom>
        </p:spPr>
      </p:pic>
    </p:spTree>
    <p:extLst>
      <p:ext uri="{BB962C8B-B14F-4D97-AF65-F5344CB8AC3E}">
        <p14:creationId xmlns:p14="http://schemas.microsoft.com/office/powerpoint/2010/main" val="63114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uman Population Through Time (Updated in 2023) #datavisualization">
            <a:hlinkClick r:id="" action="ppaction://media"/>
            <a:extLst>
              <a:ext uri="{FF2B5EF4-FFF2-40B4-BE49-F238E27FC236}">
                <a16:creationId xmlns:a16="http://schemas.microsoft.com/office/drawing/2014/main" id="{9ED18FBF-DE6F-C998-EE5D-315CBFF5C3C0}"/>
              </a:ext>
            </a:extLst>
          </p:cNvPr>
          <p:cNvPicPr>
            <a:picLocks noGrp="1" noRot="1" noChangeAspect="1"/>
          </p:cNvPicPr>
          <p:nvPr>
            <p:ph idx="1"/>
            <a:videoFile r:link="rId1"/>
          </p:nvPr>
        </p:nvPicPr>
        <p:blipFill>
          <a:blip r:embed="rId3"/>
          <a:stretch>
            <a:fillRect/>
          </a:stretch>
        </p:blipFill>
        <p:spPr>
          <a:xfrm>
            <a:off x="198210" y="112939"/>
            <a:ext cx="11993790" cy="6776949"/>
          </a:xfrm>
          <a:prstGeom prst="rect">
            <a:avLst/>
          </a:prstGeom>
        </p:spPr>
      </p:pic>
    </p:spTree>
    <p:extLst>
      <p:ext uri="{BB962C8B-B14F-4D97-AF65-F5344CB8AC3E}">
        <p14:creationId xmlns:p14="http://schemas.microsoft.com/office/powerpoint/2010/main" val="326028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AF7E9-C4B9-451E-9D78-4716AC7F063F}"/>
              </a:ext>
            </a:extLst>
          </p:cNvPr>
          <p:cNvSpPr>
            <a:spLocks noGrp="1"/>
          </p:cNvSpPr>
          <p:nvPr>
            <p:ph type="title"/>
          </p:nvPr>
        </p:nvSpPr>
        <p:spPr>
          <a:xfrm>
            <a:off x="619626" y="541589"/>
            <a:ext cx="5654040" cy="1325563"/>
          </a:xfrm>
        </p:spPr>
        <p:txBody>
          <a:bodyPr>
            <a:normAutofit fontScale="90000"/>
          </a:bodyPr>
          <a:lstStyle/>
          <a:p>
            <a:pPr algn="ctr"/>
            <a:r>
              <a:rPr lang="en-US" altLang="en-US" dirty="0"/>
              <a:t>The Great Acceleration as start of the Anthropocene</a:t>
            </a:r>
            <a:endParaRPr lang="en-US" dirty="0"/>
          </a:p>
        </p:txBody>
      </p:sp>
      <p:sp>
        <p:nvSpPr>
          <p:cNvPr id="3" name="Content Placeholder 2">
            <a:extLst>
              <a:ext uri="{FF2B5EF4-FFF2-40B4-BE49-F238E27FC236}">
                <a16:creationId xmlns:a16="http://schemas.microsoft.com/office/drawing/2014/main" id="{353FA62A-0477-4915-A0D2-CDBD23437D79}"/>
              </a:ext>
            </a:extLst>
          </p:cNvPr>
          <p:cNvSpPr>
            <a:spLocks noGrp="1"/>
          </p:cNvSpPr>
          <p:nvPr>
            <p:ph idx="1"/>
          </p:nvPr>
        </p:nvSpPr>
        <p:spPr>
          <a:xfrm>
            <a:off x="401053" y="2141537"/>
            <a:ext cx="6091187" cy="4351338"/>
          </a:xfrm>
        </p:spPr>
        <p:txBody>
          <a:bodyPr>
            <a:normAutofit/>
          </a:bodyPr>
          <a:lstStyle/>
          <a:p>
            <a:pPr marL="457200" indent="-514350"/>
            <a:r>
              <a:rPr lang="en-US" altLang="en-US" dirty="0"/>
              <a:t>Began with economic expansion after World War II</a:t>
            </a:r>
          </a:p>
          <a:p>
            <a:pPr marL="457200" indent="-514350"/>
            <a:r>
              <a:rPr lang="en-US" altLang="en-US" dirty="0"/>
              <a:t>Implicates </a:t>
            </a:r>
            <a:r>
              <a:rPr lang="en-US" altLang="en-US" b="1" dirty="0"/>
              <a:t>globalization</a:t>
            </a:r>
          </a:p>
          <a:p>
            <a:pPr marL="457200" indent="-514350"/>
            <a:r>
              <a:rPr lang="en-US" altLang="en-US" dirty="0"/>
              <a:t>Unlike the Industrial Revolution, the Great Acceleration is considered </a:t>
            </a:r>
            <a:r>
              <a:rPr lang="en-US" altLang="en-US" b="1" dirty="0"/>
              <a:t>post-industrial.</a:t>
            </a:r>
            <a:r>
              <a:rPr lang="en-US" altLang="en-US" dirty="0"/>
              <a:t> Manufacturing was not the sole economic activity</a:t>
            </a:r>
          </a:p>
          <a:p>
            <a:pPr marL="457200" indent="-514350"/>
            <a:r>
              <a:rPr lang="en-US" altLang="en-US" dirty="0"/>
              <a:t>Trade, financial services, data networks generated economic activity as well as manufacturing</a:t>
            </a:r>
          </a:p>
          <a:p>
            <a:endParaRPr lang="en-US" dirty="0"/>
          </a:p>
        </p:txBody>
      </p:sp>
      <p:pic>
        <p:nvPicPr>
          <p:cNvPr id="5" name="Picture 4" descr="A picture containing text, black&#10;&#10;Description automatically generated">
            <a:extLst>
              <a:ext uri="{FF2B5EF4-FFF2-40B4-BE49-F238E27FC236}">
                <a16:creationId xmlns:a16="http://schemas.microsoft.com/office/drawing/2014/main" id="{C08B2121-326A-4512-81F0-C7AC198B5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164" y="0"/>
            <a:ext cx="4516636" cy="6858000"/>
          </a:xfrm>
          <a:prstGeom prst="rect">
            <a:avLst/>
          </a:prstGeom>
        </p:spPr>
      </p:pic>
    </p:spTree>
    <p:extLst>
      <p:ext uri="{BB962C8B-B14F-4D97-AF65-F5344CB8AC3E}">
        <p14:creationId xmlns:p14="http://schemas.microsoft.com/office/powerpoint/2010/main" val="4004446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B63A9BE-58FC-4466-A8D3-010D997B10F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03" t="18093" r="65217" b="26553"/>
          <a:stretch/>
        </p:blipFill>
        <p:spPr bwMode="auto">
          <a:xfrm>
            <a:off x="0" y="284748"/>
            <a:ext cx="5840628" cy="61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a:extLst>
              <a:ext uri="{FF2B5EF4-FFF2-40B4-BE49-F238E27FC236}">
                <a16:creationId xmlns:a16="http://schemas.microsoft.com/office/drawing/2014/main" id="{124440E0-B1C5-44F5-95ED-4F00CB8DF776}"/>
              </a:ext>
            </a:extLst>
          </p:cNvPr>
          <p:cNvPicPr>
            <a:picLocks noChangeAspect="1"/>
          </p:cNvPicPr>
          <p:nvPr/>
        </p:nvPicPr>
        <p:blipFill rotWithShape="1">
          <a:blip r:embed="rId3">
            <a:extLst>
              <a:ext uri="{28A0092B-C50C-407E-A947-70E740481C1C}">
                <a14:useLocalDpi xmlns:a14="http://schemas.microsoft.com/office/drawing/2010/main" val="0"/>
              </a:ext>
            </a:extLst>
          </a:blip>
          <a:srcRect l="49036" t="19117" r="17040" b="25073"/>
          <a:stretch/>
        </p:blipFill>
        <p:spPr bwMode="auto">
          <a:xfrm>
            <a:off x="6095999" y="487680"/>
            <a:ext cx="5560435" cy="597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B7221BB6-3F80-4955-80B6-290DB119E64C}"/>
              </a:ext>
            </a:extLst>
          </p:cNvPr>
          <p:cNvPicPr>
            <a:picLocks noChangeAspect="1"/>
          </p:cNvPicPr>
          <p:nvPr/>
        </p:nvPicPr>
        <p:blipFill rotWithShape="1">
          <a:blip r:embed="rId3">
            <a:extLst>
              <a:ext uri="{28A0092B-C50C-407E-A947-70E740481C1C}">
                <a14:useLocalDpi xmlns:a14="http://schemas.microsoft.com/office/drawing/2010/main" val="0"/>
              </a:ext>
            </a:extLst>
          </a:blip>
          <a:srcRect l="34354" t="35797" r="49452" b="46105"/>
          <a:stretch/>
        </p:blipFill>
        <p:spPr bwMode="auto">
          <a:xfrm>
            <a:off x="3145556" y="2237874"/>
            <a:ext cx="2767262" cy="202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287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EDA67-BA89-4EAC-AEA0-DAF16AE960F7}"/>
              </a:ext>
            </a:extLst>
          </p:cNvPr>
          <p:cNvSpPr>
            <a:spLocks noGrp="1"/>
          </p:cNvSpPr>
          <p:nvPr>
            <p:ph type="title"/>
          </p:nvPr>
        </p:nvSpPr>
        <p:spPr/>
        <p:txBody>
          <a:bodyPr/>
          <a:lstStyle/>
          <a:p>
            <a:pPr algn="ctr"/>
            <a:r>
              <a:rPr lang="en-US" dirty="0"/>
              <a:t>The distinctly American origins of the Great Acceleration</a:t>
            </a:r>
          </a:p>
        </p:txBody>
      </p:sp>
      <p:sp>
        <p:nvSpPr>
          <p:cNvPr id="3" name="Content Placeholder 2">
            <a:extLst>
              <a:ext uri="{FF2B5EF4-FFF2-40B4-BE49-F238E27FC236}">
                <a16:creationId xmlns:a16="http://schemas.microsoft.com/office/drawing/2014/main" id="{3BAF6931-4820-4837-B869-F0956B5E47EA}"/>
              </a:ext>
            </a:extLst>
          </p:cNvPr>
          <p:cNvSpPr>
            <a:spLocks noGrp="1"/>
          </p:cNvSpPr>
          <p:nvPr>
            <p:ph idx="1"/>
          </p:nvPr>
        </p:nvSpPr>
        <p:spPr/>
        <p:txBody>
          <a:bodyPr>
            <a:normAutofit/>
          </a:bodyPr>
          <a:lstStyle/>
          <a:p>
            <a:pPr algn="l"/>
            <a:r>
              <a:rPr lang="en-US" sz="2400" b="0" i="0" u="none" strike="noStrike" baseline="0" dirty="0">
                <a:latin typeface="+mj-lt"/>
              </a:rPr>
              <a:t>The federal Materials Policy Commission, more commonly known as the Paley Commission published a report in 1952 that initiated the Great Acceleration. </a:t>
            </a:r>
          </a:p>
          <a:p>
            <a:pPr algn="l"/>
            <a:r>
              <a:rPr lang="en-US" sz="2400" b="0" i="0" u="none" strike="noStrike" baseline="0" dirty="0">
                <a:latin typeface="+mj-lt"/>
              </a:rPr>
              <a:t>The report “Resources for Freedom: Foundations for Growth and Security” was crucial to the development of a globe spanning US-led 'growth paradigm’</a:t>
            </a:r>
          </a:p>
          <a:p>
            <a:r>
              <a:rPr lang="en-US" sz="2400" b="0" i="0" u="none" strike="noStrike" baseline="0" dirty="0">
                <a:latin typeface="+mj-lt"/>
              </a:rPr>
              <a:t>The report proposed a novel redefinition of the way that resource scarcity was measured: from the absolute scarcity of previous assessments to a relative, price-based definition of scarcity. </a:t>
            </a:r>
          </a:p>
          <a:p>
            <a:r>
              <a:rPr lang="en-US" sz="2400" dirty="0">
                <a:latin typeface="+mj-lt"/>
              </a:rPr>
              <a:t>If demand was high and price was up for a resource, the policy view of Paley Commission was that that would fund expansion to acquire new resources or to innovate and find replacements – so there was no actual scarcity as defined from this point of view</a:t>
            </a:r>
            <a:endParaRPr lang="en-US" sz="2400" b="0" i="0" u="none" strike="noStrike" baseline="0" dirty="0">
              <a:latin typeface="+mj-lt"/>
            </a:endParaRPr>
          </a:p>
          <a:p>
            <a:pPr algn="l"/>
            <a:endParaRPr lang="en-US" sz="1800" b="0" i="0" u="none" strike="noStrike" baseline="0" dirty="0">
              <a:latin typeface="AdvOT596495f2"/>
            </a:endParaRPr>
          </a:p>
        </p:txBody>
      </p:sp>
    </p:spTree>
    <p:extLst>
      <p:ext uri="{BB962C8B-B14F-4D97-AF65-F5344CB8AC3E}">
        <p14:creationId xmlns:p14="http://schemas.microsoft.com/office/powerpoint/2010/main" val="3605259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B46642-A800-413F-816F-B28775D961B2}"/>
              </a:ext>
            </a:extLst>
          </p:cNvPr>
          <p:cNvSpPr>
            <a:spLocks noGrp="1"/>
          </p:cNvSpPr>
          <p:nvPr>
            <p:ph idx="1"/>
          </p:nvPr>
        </p:nvSpPr>
        <p:spPr>
          <a:xfrm>
            <a:off x="354672" y="336884"/>
            <a:ext cx="5538128" cy="6384758"/>
          </a:xfrm>
        </p:spPr>
        <p:txBody>
          <a:bodyPr>
            <a:normAutofit fontScale="92500" lnSpcReduction="20000"/>
          </a:bodyPr>
          <a:lstStyle/>
          <a:p>
            <a:pPr algn="l"/>
            <a:r>
              <a:rPr lang="en-US" dirty="0"/>
              <a:t>“Resources for Freedom” </a:t>
            </a:r>
            <a:r>
              <a:rPr lang="en-US" b="0" i="0" u="none" strike="noStrike" baseline="0" dirty="0"/>
              <a:t> reconceptualized material resource reserves from one that was exhaustible, to </a:t>
            </a:r>
            <a:r>
              <a:rPr lang="en-US" dirty="0"/>
              <a:t>one </a:t>
            </a:r>
            <a:r>
              <a:rPr lang="en-US" b="0" i="0" u="none" strike="noStrike" baseline="0" dirty="0"/>
              <a:t>of a replenishable working inventory.</a:t>
            </a:r>
          </a:p>
          <a:p>
            <a:pPr algn="l"/>
            <a:r>
              <a:rPr lang="en-US" dirty="0"/>
              <a:t>A</a:t>
            </a:r>
            <a:r>
              <a:rPr lang="en-US" b="0" i="0" u="none" strike="noStrike" baseline="0" dirty="0"/>
              <a:t>dvocated for the expansion of overseas </a:t>
            </a:r>
            <a:r>
              <a:rPr lang="en-US" dirty="0"/>
              <a:t>resource </a:t>
            </a:r>
            <a:r>
              <a:rPr lang="en-US" b="0" i="0" u="none" strike="noStrike" baseline="0" dirty="0"/>
              <a:t>extraction and importation instead of domestic self-sufficiency and conservation of resources. </a:t>
            </a:r>
          </a:p>
          <a:p>
            <a:pPr algn="l"/>
            <a:r>
              <a:rPr lang="en-US" b="0" i="0" u="none" strike="noStrike" baseline="0" dirty="0"/>
              <a:t>The economy was understood as free to continue a trajectory of continuous growth </a:t>
            </a:r>
          </a:p>
          <a:p>
            <a:r>
              <a:rPr lang="en-US" dirty="0"/>
              <a:t>In this view, </a:t>
            </a:r>
            <a:r>
              <a:rPr lang="en-US" b="1" dirty="0"/>
              <a:t>American economic policies</a:t>
            </a:r>
            <a:r>
              <a:rPr lang="en-US" dirty="0"/>
              <a:t> were the cause of the Anthropocene</a:t>
            </a:r>
          </a:p>
          <a:p>
            <a:r>
              <a:rPr lang="en-US" b="1" dirty="0"/>
              <a:t>Revising economic concepts and practices is the way to address environmental problems</a:t>
            </a:r>
          </a:p>
        </p:txBody>
      </p:sp>
      <p:pic>
        <p:nvPicPr>
          <p:cNvPr id="5" name="Picture 4" descr="A large house with a lawn in front of it&#10;&#10;Description automatically generated with medium confidence">
            <a:extLst>
              <a:ext uri="{FF2B5EF4-FFF2-40B4-BE49-F238E27FC236}">
                <a16:creationId xmlns:a16="http://schemas.microsoft.com/office/drawing/2014/main" id="{4C8579E4-FC1A-441F-A0B1-14F90365B9C4}"/>
              </a:ext>
            </a:extLst>
          </p:cNvPr>
          <p:cNvPicPr>
            <a:picLocks noChangeAspect="1"/>
          </p:cNvPicPr>
          <p:nvPr/>
        </p:nvPicPr>
        <p:blipFill rotWithShape="1">
          <a:blip r:embed="rId3">
            <a:extLst>
              <a:ext uri="{28A0092B-C50C-407E-A947-70E740481C1C}">
                <a14:useLocalDpi xmlns:a14="http://schemas.microsoft.com/office/drawing/2010/main" val="0"/>
              </a:ext>
            </a:extLst>
          </a:blip>
          <a:srcRect l="16230" r="9447" b="-2239"/>
          <a:stretch/>
        </p:blipFill>
        <p:spPr>
          <a:xfrm>
            <a:off x="6096000" y="753023"/>
            <a:ext cx="5976999" cy="5351953"/>
          </a:xfrm>
          <a:prstGeom prst="rect">
            <a:avLst/>
          </a:prstGeom>
        </p:spPr>
      </p:pic>
    </p:spTree>
    <p:extLst>
      <p:ext uri="{BB962C8B-B14F-4D97-AF65-F5344CB8AC3E}">
        <p14:creationId xmlns:p14="http://schemas.microsoft.com/office/powerpoint/2010/main" val="4214744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3AD3E5F-B11F-48A2-8C3C-938EF00485BF}"/>
              </a:ext>
            </a:extLst>
          </p:cNvPr>
          <p:cNvSpPr>
            <a:spLocks noGrp="1"/>
          </p:cNvSpPr>
          <p:nvPr>
            <p:ph idx="1"/>
          </p:nvPr>
        </p:nvSpPr>
        <p:spPr>
          <a:xfrm>
            <a:off x="425740" y="1229308"/>
            <a:ext cx="11340520" cy="6785610"/>
          </a:xfrm>
        </p:spPr>
        <p:txBody>
          <a:bodyPr rtlCol="0">
            <a:normAutofit/>
          </a:bodyPr>
          <a:lstStyle/>
          <a:p>
            <a:pPr marL="914400" lvl="1" indent="-514350">
              <a:defRPr/>
            </a:pPr>
            <a:r>
              <a:rPr lang="en-US" sz="2800" dirty="0">
                <a:latin typeface="+mj-lt"/>
              </a:rPr>
              <a:t>Humans now recognize their ability to shape the evolution of the Earth and how our policy choices can influence the trajectory of the Anthropocene. Below is one prominent discourse about our policy choices – a good versus a bad Anthropocene.</a:t>
            </a:r>
          </a:p>
          <a:p>
            <a:pPr marL="400050" lvl="1" indent="0">
              <a:buNone/>
              <a:defRPr/>
            </a:pPr>
            <a:endParaRPr lang="en-US" sz="2800" b="1" dirty="0">
              <a:latin typeface="+mj-lt"/>
            </a:endParaRPr>
          </a:p>
          <a:p>
            <a:pPr marL="914400" lvl="1" indent="-514350">
              <a:defRPr/>
            </a:pPr>
            <a:endParaRPr lang="en-US" sz="2800" dirty="0">
              <a:latin typeface="+mj-lt"/>
            </a:endParaRPr>
          </a:p>
          <a:p>
            <a:pPr marL="1314450" lvl="2" indent="-514350">
              <a:defRPr/>
            </a:pPr>
            <a:endParaRPr lang="en-US" sz="2800" dirty="0">
              <a:latin typeface="+mj-lt"/>
            </a:endParaRPr>
          </a:p>
          <a:p>
            <a:pPr marL="914400" lvl="1" indent="-514350">
              <a:buNone/>
              <a:defRPr/>
            </a:pPr>
            <a:endParaRPr lang="en-US" dirty="0"/>
          </a:p>
        </p:txBody>
      </p:sp>
      <p:sp>
        <p:nvSpPr>
          <p:cNvPr id="6" name="Title 1">
            <a:extLst>
              <a:ext uri="{FF2B5EF4-FFF2-40B4-BE49-F238E27FC236}">
                <a16:creationId xmlns:a16="http://schemas.microsoft.com/office/drawing/2014/main" id="{C7283503-052B-465F-A2C2-D94C8E7C5C33}"/>
              </a:ext>
            </a:extLst>
          </p:cNvPr>
          <p:cNvSpPr>
            <a:spLocks noGrp="1" noChangeArrowheads="1"/>
          </p:cNvSpPr>
          <p:nvPr>
            <p:ph type="title"/>
          </p:nvPr>
        </p:nvSpPr>
        <p:spPr>
          <a:xfrm>
            <a:off x="477520" y="192325"/>
            <a:ext cx="11340520" cy="1143000"/>
          </a:xfrm>
        </p:spPr>
        <p:txBody>
          <a:bodyPr>
            <a:normAutofit/>
          </a:bodyPr>
          <a:lstStyle/>
          <a:p>
            <a:pPr algn="ctr"/>
            <a:r>
              <a:rPr lang="en-US" altLang="en-US" dirty="0">
                <a:latin typeface="Calibri Light" panose="020F0302020204030204" pitchFamily="34" charset="0"/>
              </a:rPr>
              <a:t>Unique attributes of the Anthropocene</a:t>
            </a:r>
          </a:p>
        </p:txBody>
      </p:sp>
      <p:pic>
        <p:nvPicPr>
          <p:cNvPr id="7" name="Content Placeholder 3">
            <a:extLst>
              <a:ext uri="{FF2B5EF4-FFF2-40B4-BE49-F238E27FC236}">
                <a16:creationId xmlns:a16="http://schemas.microsoft.com/office/drawing/2014/main" id="{AC01BF15-2208-4490-8449-73B2288145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448983" y="2958068"/>
            <a:ext cx="9131474" cy="37076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11845-B82A-4A38-8BED-A2053E7F05DC}"/>
              </a:ext>
            </a:extLst>
          </p:cNvPr>
          <p:cNvSpPr>
            <a:spLocks noGrp="1"/>
          </p:cNvSpPr>
          <p:nvPr>
            <p:ph type="title"/>
          </p:nvPr>
        </p:nvSpPr>
        <p:spPr>
          <a:xfrm>
            <a:off x="1977190" y="25336"/>
            <a:ext cx="10515600" cy="1325563"/>
          </a:xfrm>
        </p:spPr>
        <p:txBody>
          <a:bodyPr/>
          <a:lstStyle/>
          <a:p>
            <a:r>
              <a:rPr lang="en-US" dirty="0"/>
              <a:t>When did the Anthropocene begin? </a:t>
            </a:r>
          </a:p>
        </p:txBody>
      </p:sp>
      <p:sp>
        <p:nvSpPr>
          <p:cNvPr id="6" name="Content Placeholder 2">
            <a:extLst>
              <a:ext uri="{FF2B5EF4-FFF2-40B4-BE49-F238E27FC236}">
                <a16:creationId xmlns:a16="http://schemas.microsoft.com/office/drawing/2014/main" id="{AAFCEBEB-9D50-44B0-97F9-1AA4C8F6B28B}"/>
              </a:ext>
            </a:extLst>
          </p:cNvPr>
          <p:cNvSpPr>
            <a:spLocks noGrp="1"/>
          </p:cNvSpPr>
          <p:nvPr>
            <p:ph idx="1"/>
          </p:nvPr>
        </p:nvSpPr>
        <p:spPr>
          <a:xfrm>
            <a:off x="85668" y="1825625"/>
            <a:ext cx="3693442" cy="4351338"/>
          </a:xfrm>
        </p:spPr>
        <p:txBody>
          <a:bodyPr/>
          <a:lstStyle/>
          <a:p>
            <a:r>
              <a:rPr lang="en-US" sz="3200" dirty="0"/>
              <a:t>How you define the start and causes of the Anthropocene shapes what policy approaches you prioritize.</a:t>
            </a:r>
          </a:p>
          <a:p>
            <a:pPr marL="0" indent="0">
              <a:buNone/>
            </a:pPr>
            <a:endParaRPr lang="en-US" dirty="0"/>
          </a:p>
        </p:txBody>
      </p:sp>
      <p:pic>
        <p:nvPicPr>
          <p:cNvPr id="4" name="Picture 3" descr="A picture containing outdoor, mammal&#10;&#10;Description automatically generated">
            <a:extLst>
              <a:ext uri="{FF2B5EF4-FFF2-40B4-BE49-F238E27FC236}">
                <a16:creationId xmlns:a16="http://schemas.microsoft.com/office/drawing/2014/main" id="{0AE09502-097F-899C-15B3-8CDA2DFF4150}"/>
              </a:ext>
            </a:extLst>
          </p:cNvPr>
          <p:cNvPicPr>
            <a:picLocks noChangeAspect="1"/>
          </p:cNvPicPr>
          <p:nvPr/>
        </p:nvPicPr>
        <p:blipFill rotWithShape="1">
          <a:blip r:embed="rId3">
            <a:extLst>
              <a:ext uri="{28A0092B-C50C-407E-A947-70E740481C1C}">
                <a14:useLocalDpi xmlns:a14="http://schemas.microsoft.com/office/drawing/2010/main" val="0"/>
              </a:ext>
            </a:extLst>
          </a:blip>
          <a:srcRect l="3454" r="52672"/>
          <a:stretch/>
        </p:blipFill>
        <p:spPr>
          <a:xfrm>
            <a:off x="3994180" y="1246726"/>
            <a:ext cx="2291787" cy="5223521"/>
          </a:xfrm>
          <a:prstGeom prst="rect">
            <a:avLst/>
          </a:prstGeom>
        </p:spPr>
      </p:pic>
      <p:pic>
        <p:nvPicPr>
          <p:cNvPr id="8" name="Picture 7" descr="A group of people working in a field&#10;&#10;Description automatically generated with medium confidence">
            <a:extLst>
              <a:ext uri="{FF2B5EF4-FFF2-40B4-BE49-F238E27FC236}">
                <a16:creationId xmlns:a16="http://schemas.microsoft.com/office/drawing/2014/main" id="{51A94C58-57D9-D68F-E7C0-D0DA8A4F07A4}"/>
              </a:ext>
            </a:extLst>
          </p:cNvPr>
          <p:cNvPicPr>
            <a:picLocks noChangeAspect="1"/>
          </p:cNvPicPr>
          <p:nvPr/>
        </p:nvPicPr>
        <p:blipFill rotWithShape="1">
          <a:blip r:embed="rId4">
            <a:extLst>
              <a:ext uri="{28A0092B-C50C-407E-A947-70E740481C1C}">
                <a14:useLocalDpi xmlns:a14="http://schemas.microsoft.com/office/drawing/2010/main" val="0"/>
              </a:ext>
            </a:extLst>
          </a:blip>
          <a:srcRect l="37690" t="1452" r="38291" b="1452"/>
          <a:stretch/>
        </p:blipFill>
        <p:spPr>
          <a:xfrm>
            <a:off x="6285967" y="1246726"/>
            <a:ext cx="2297189" cy="5223522"/>
          </a:xfrm>
          <a:prstGeom prst="rect">
            <a:avLst/>
          </a:prstGeom>
        </p:spPr>
      </p:pic>
      <p:pic>
        <p:nvPicPr>
          <p:cNvPr id="10" name="Picture 9" descr="A high angle view of a town&#10;&#10;Description automatically generated with low confidence">
            <a:extLst>
              <a:ext uri="{FF2B5EF4-FFF2-40B4-BE49-F238E27FC236}">
                <a16:creationId xmlns:a16="http://schemas.microsoft.com/office/drawing/2014/main" id="{9E03515A-5651-8546-A8C9-46465D6056E7}"/>
              </a:ext>
            </a:extLst>
          </p:cNvPr>
          <p:cNvPicPr>
            <a:picLocks noChangeAspect="1"/>
          </p:cNvPicPr>
          <p:nvPr/>
        </p:nvPicPr>
        <p:blipFill rotWithShape="1">
          <a:blip r:embed="rId5">
            <a:extLst>
              <a:ext uri="{28A0092B-C50C-407E-A947-70E740481C1C}">
                <a14:useLocalDpi xmlns:a14="http://schemas.microsoft.com/office/drawing/2010/main" val="0"/>
              </a:ext>
            </a:extLst>
          </a:blip>
          <a:srcRect l="58189" t="11646" b="12187"/>
          <a:stretch/>
        </p:blipFill>
        <p:spPr>
          <a:xfrm>
            <a:off x="8577754" y="1246726"/>
            <a:ext cx="2512259" cy="5223521"/>
          </a:xfrm>
          <a:prstGeom prst="rect">
            <a:avLst/>
          </a:prstGeom>
        </p:spPr>
      </p:pic>
    </p:spTree>
    <p:extLst>
      <p:ext uri="{BB962C8B-B14F-4D97-AF65-F5344CB8AC3E}">
        <p14:creationId xmlns:p14="http://schemas.microsoft.com/office/powerpoint/2010/main" val="1398635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EF874FCF-A2C5-4D67-AEEE-B8D585AE3060}"/>
              </a:ext>
            </a:extLst>
          </p:cNvPr>
          <p:cNvSpPr>
            <a:spLocks noGrp="1" noChangeArrowheads="1"/>
          </p:cNvSpPr>
          <p:nvPr>
            <p:ph type="title"/>
          </p:nvPr>
        </p:nvSpPr>
        <p:spPr>
          <a:xfrm>
            <a:off x="187960" y="266700"/>
            <a:ext cx="11816080" cy="1143000"/>
          </a:xfrm>
        </p:spPr>
        <p:txBody>
          <a:bodyPr>
            <a:normAutofit/>
          </a:bodyPr>
          <a:lstStyle/>
          <a:p>
            <a:pPr algn="ctr"/>
            <a:r>
              <a:rPr lang="en-US" altLang="en-US" dirty="0">
                <a:latin typeface="Calibri Light" panose="020F0302020204030204" pitchFamily="34" charset="0"/>
              </a:rPr>
              <a:t>The ‘Bad’ Anthropocene</a:t>
            </a:r>
          </a:p>
        </p:txBody>
      </p:sp>
      <p:sp>
        <p:nvSpPr>
          <p:cNvPr id="2" name="Content Placeholder 2">
            <a:extLst>
              <a:ext uri="{FF2B5EF4-FFF2-40B4-BE49-F238E27FC236}">
                <a16:creationId xmlns:a16="http://schemas.microsoft.com/office/drawing/2014/main" id="{A38F4639-8A2E-0171-F75F-AB41CD08A75B}"/>
              </a:ext>
            </a:extLst>
          </p:cNvPr>
          <p:cNvSpPr>
            <a:spLocks noGrp="1"/>
          </p:cNvSpPr>
          <p:nvPr>
            <p:ph idx="1"/>
          </p:nvPr>
        </p:nvSpPr>
        <p:spPr>
          <a:xfrm>
            <a:off x="292100" y="1682074"/>
            <a:ext cx="3733800" cy="4909226"/>
          </a:xfrm>
        </p:spPr>
        <p:txBody>
          <a:bodyPr>
            <a:normAutofit/>
          </a:bodyPr>
          <a:lstStyle/>
          <a:p>
            <a:r>
              <a:rPr lang="en-US" altLang="en-US" dirty="0"/>
              <a:t>Anthropocene as dystopia</a:t>
            </a:r>
          </a:p>
          <a:p>
            <a:r>
              <a:rPr lang="en-US" altLang="en-US" dirty="0"/>
              <a:t>Humans are seen an overshoot species</a:t>
            </a:r>
          </a:p>
          <a:p>
            <a:r>
              <a:rPr lang="en-US" altLang="en-US" dirty="0"/>
              <a:t>There are planetary tipping points </a:t>
            </a:r>
          </a:p>
          <a:p>
            <a:r>
              <a:rPr lang="en-US" altLang="en-US" dirty="0"/>
              <a:t>Technology is viewed as a cause for this state of scarcity and collapse </a:t>
            </a:r>
            <a:endParaRPr lang="en-US" dirty="0"/>
          </a:p>
        </p:txBody>
      </p:sp>
      <p:pic>
        <p:nvPicPr>
          <p:cNvPr id="3" name="Online Media 2" title="The Road Movie Trailer HD">
            <a:hlinkClick r:id="" action="ppaction://media"/>
            <a:extLst>
              <a:ext uri="{FF2B5EF4-FFF2-40B4-BE49-F238E27FC236}">
                <a16:creationId xmlns:a16="http://schemas.microsoft.com/office/drawing/2014/main" id="{8FB61FE3-9025-2E2D-CB87-9B64CB021781}"/>
              </a:ext>
            </a:extLst>
          </p:cNvPr>
          <p:cNvPicPr>
            <a:picLocks noRot="1" noChangeAspect="1"/>
          </p:cNvPicPr>
          <p:nvPr>
            <a:videoFile r:link="rId1"/>
          </p:nvPr>
        </p:nvPicPr>
        <p:blipFill>
          <a:blip r:embed="rId4"/>
          <a:stretch>
            <a:fillRect/>
          </a:stretch>
        </p:blipFill>
        <p:spPr>
          <a:xfrm>
            <a:off x="4403202" y="1682074"/>
            <a:ext cx="7035575" cy="39751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FA2E0C4-DA10-4569-AB00-90F956FB83D5}"/>
              </a:ext>
            </a:extLst>
          </p:cNvPr>
          <p:cNvSpPr>
            <a:spLocks noGrp="1" noChangeArrowheads="1"/>
          </p:cNvSpPr>
          <p:nvPr>
            <p:ph type="title"/>
          </p:nvPr>
        </p:nvSpPr>
        <p:spPr>
          <a:xfrm>
            <a:off x="856343" y="152400"/>
            <a:ext cx="10522857" cy="1143000"/>
          </a:xfrm>
        </p:spPr>
        <p:txBody>
          <a:bodyPr>
            <a:normAutofit/>
          </a:bodyPr>
          <a:lstStyle/>
          <a:p>
            <a:pPr algn="ctr"/>
            <a:r>
              <a:rPr lang="en-US" altLang="en-US" dirty="0">
                <a:latin typeface="Calibri Light" panose="020F0302020204030204" pitchFamily="34" charset="0"/>
              </a:rPr>
              <a:t>The ‘Good’ Anthropocene</a:t>
            </a:r>
          </a:p>
        </p:txBody>
      </p:sp>
      <p:pic>
        <p:nvPicPr>
          <p:cNvPr id="10243" name="Picture 2" descr="C:\Users\JAS\Desktop\dotanthropocenesign-blog480.jpg">
            <a:extLst>
              <a:ext uri="{FF2B5EF4-FFF2-40B4-BE49-F238E27FC236}">
                <a16:creationId xmlns:a16="http://schemas.microsoft.com/office/drawing/2014/main" id="{DD65FEE4-089E-4851-A635-B3BCC8EB3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500" y="1295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11C9FF44-7D37-99E5-8AB9-CD66E3B2D9DC}"/>
              </a:ext>
            </a:extLst>
          </p:cNvPr>
          <p:cNvSpPr>
            <a:spLocks noGrp="1"/>
          </p:cNvSpPr>
          <p:nvPr>
            <p:ph idx="1"/>
          </p:nvPr>
        </p:nvSpPr>
        <p:spPr>
          <a:xfrm>
            <a:off x="159657" y="1295400"/>
            <a:ext cx="3875843" cy="5139529"/>
          </a:xfrm>
        </p:spPr>
        <p:txBody>
          <a:bodyPr>
            <a:normAutofit/>
          </a:bodyPr>
          <a:lstStyle/>
          <a:p>
            <a:r>
              <a:rPr lang="en-US" altLang="en-US" dirty="0"/>
              <a:t>Science and technology will continue to solve problems of humans</a:t>
            </a:r>
          </a:p>
          <a:p>
            <a:r>
              <a:rPr lang="en-US" altLang="en-US" dirty="0"/>
              <a:t>Our tools and knowledge can now be turned toward repairing and reinventing to alter our current trajectory for the better</a:t>
            </a:r>
          </a:p>
          <a:p>
            <a:r>
              <a:rPr lang="en-US" altLang="en-US" dirty="0"/>
              <a:t>Rejection of the despair of the ‘bad’ Anthropocene</a:t>
            </a:r>
          </a:p>
          <a:p>
            <a:endParaRPr lang="en-US" dirty="0"/>
          </a:p>
        </p:txBody>
      </p:sp>
    </p:spTree>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EBE1-BAC7-EBB5-C98A-7EBEFD2204A9}"/>
              </a:ext>
            </a:extLst>
          </p:cNvPr>
          <p:cNvSpPr>
            <a:spLocks noGrp="1"/>
          </p:cNvSpPr>
          <p:nvPr>
            <p:ph type="title"/>
          </p:nvPr>
        </p:nvSpPr>
        <p:spPr/>
        <p:txBody>
          <a:bodyPr/>
          <a:lstStyle/>
          <a:p>
            <a:pPr algn="ctr"/>
            <a:r>
              <a:rPr lang="en-US" dirty="0"/>
              <a:t>Environmentalism, a world view that prioritizes:</a:t>
            </a:r>
          </a:p>
        </p:txBody>
      </p:sp>
      <p:sp>
        <p:nvSpPr>
          <p:cNvPr id="3" name="Content Placeholder 2">
            <a:extLst>
              <a:ext uri="{FF2B5EF4-FFF2-40B4-BE49-F238E27FC236}">
                <a16:creationId xmlns:a16="http://schemas.microsoft.com/office/drawing/2014/main" id="{15851B2E-8FC3-7AA5-29C4-80833848BD5D}"/>
              </a:ext>
            </a:extLst>
          </p:cNvPr>
          <p:cNvSpPr>
            <a:spLocks noGrp="1"/>
          </p:cNvSpPr>
          <p:nvPr>
            <p:ph idx="1"/>
          </p:nvPr>
        </p:nvSpPr>
        <p:spPr/>
        <p:txBody>
          <a:bodyPr/>
          <a:lstStyle/>
          <a:p>
            <a:r>
              <a:rPr lang="en-US" dirty="0"/>
              <a:t>Living within the Earth’s biophysical boundaries – environmental limits cannot be exceeded or collapse will result</a:t>
            </a:r>
          </a:p>
          <a:p>
            <a:r>
              <a:rPr lang="en-US" dirty="0"/>
              <a:t>The protection and conservation of nature over its rapid modification </a:t>
            </a:r>
          </a:p>
          <a:p>
            <a:r>
              <a:rPr lang="en-US" dirty="0"/>
              <a:t>The intrinsic value of nature and ethical cohabitation with non-human life</a:t>
            </a:r>
          </a:p>
          <a:p>
            <a:r>
              <a:rPr lang="en-US" dirty="0"/>
              <a:t>A skepticism toward technology to solve environmental problems</a:t>
            </a:r>
          </a:p>
          <a:p>
            <a:r>
              <a:rPr lang="en-US" dirty="0"/>
              <a:t>Sustainability through degrowth, localism, and cultural, political, and behavioral transformation </a:t>
            </a:r>
          </a:p>
        </p:txBody>
      </p:sp>
    </p:spTree>
    <p:extLst>
      <p:ext uri="{BB962C8B-B14F-4D97-AF65-F5344CB8AC3E}">
        <p14:creationId xmlns:p14="http://schemas.microsoft.com/office/powerpoint/2010/main" val="3873382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8AD8-F3A2-DCB6-5669-CEFDEA859E76}"/>
              </a:ext>
            </a:extLst>
          </p:cNvPr>
          <p:cNvSpPr>
            <a:spLocks noGrp="1"/>
          </p:cNvSpPr>
          <p:nvPr>
            <p:ph type="title"/>
          </p:nvPr>
        </p:nvSpPr>
        <p:spPr>
          <a:xfrm>
            <a:off x="899342" y="25182"/>
            <a:ext cx="4800600" cy="1325563"/>
          </a:xfrm>
        </p:spPr>
        <p:txBody>
          <a:bodyPr/>
          <a:lstStyle/>
          <a:p>
            <a:r>
              <a:rPr lang="en-US" dirty="0">
                <a:hlinkClick r:id="rId5"/>
              </a:rPr>
              <a:t>Extinction Rebellion</a:t>
            </a:r>
            <a:endParaRPr lang="en-US" dirty="0"/>
          </a:p>
        </p:txBody>
      </p:sp>
      <p:pic>
        <p:nvPicPr>
          <p:cNvPr id="5" name="Picture 4" descr="A green sign with black text&#10;&#10;Description automatically generated">
            <a:extLst>
              <a:ext uri="{FF2B5EF4-FFF2-40B4-BE49-F238E27FC236}">
                <a16:creationId xmlns:a16="http://schemas.microsoft.com/office/drawing/2014/main" id="{292E3B57-545E-7F9F-D922-2E1ADD7639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773" y="1039675"/>
            <a:ext cx="4262483" cy="5498602"/>
          </a:xfrm>
          <a:prstGeom prst="rect">
            <a:avLst/>
          </a:prstGeom>
        </p:spPr>
      </p:pic>
      <p:pic>
        <p:nvPicPr>
          <p:cNvPr id="3" name="Online Media 2" title="Extinction Rebellion - Den Haag June 2023">
            <a:hlinkClick r:id="" action="ppaction://media"/>
            <a:extLst>
              <a:ext uri="{FF2B5EF4-FFF2-40B4-BE49-F238E27FC236}">
                <a16:creationId xmlns:a16="http://schemas.microsoft.com/office/drawing/2014/main" id="{453B008C-B2CD-7F7F-6EF7-F7E0A5997B34}"/>
              </a:ext>
            </a:extLst>
          </p:cNvPr>
          <p:cNvPicPr>
            <a:picLocks noRot="1" noChangeAspect="1"/>
          </p:cNvPicPr>
          <p:nvPr>
            <a:videoFile r:link="rId1"/>
          </p:nvPr>
        </p:nvPicPr>
        <p:blipFill rotWithShape="1">
          <a:blip r:embed="rId7"/>
          <a:srcRect l="28620" t="14286" r="28672" b="43048"/>
          <a:stretch/>
        </p:blipFill>
        <p:spPr>
          <a:xfrm>
            <a:off x="5925276" y="502920"/>
            <a:ext cx="5187950" cy="2926080"/>
          </a:xfrm>
          <a:prstGeom prst="rect">
            <a:avLst/>
          </a:prstGeom>
        </p:spPr>
      </p:pic>
      <p:pic>
        <p:nvPicPr>
          <p:cNvPr id="4" name="Online Media 3" title="Extinction Rebellion - Den Haag June 2023">
            <a:hlinkClick r:id="" action="ppaction://media"/>
            <a:extLst>
              <a:ext uri="{FF2B5EF4-FFF2-40B4-BE49-F238E27FC236}">
                <a16:creationId xmlns:a16="http://schemas.microsoft.com/office/drawing/2014/main" id="{B2D20328-05B5-7E19-8F5D-D612E06C4CB4}"/>
              </a:ext>
            </a:extLst>
          </p:cNvPr>
          <p:cNvPicPr>
            <a:picLocks noRot="1" noChangeAspect="1"/>
          </p:cNvPicPr>
          <p:nvPr>
            <a:videoFile r:link="rId2"/>
          </p:nvPr>
        </p:nvPicPr>
        <p:blipFill rotWithShape="1">
          <a:blip r:embed="rId8"/>
          <a:srcRect l="48380" t="31811" r="8912" b="25523"/>
          <a:stretch/>
        </p:blipFill>
        <p:spPr>
          <a:xfrm>
            <a:off x="5925276" y="3612197"/>
            <a:ext cx="5187950" cy="2926080"/>
          </a:xfrm>
          <a:prstGeom prst="rect">
            <a:avLst/>
          </a:prstGeom>
        </p:spPr>
      </p:pic>
    </p:spTree>
    <p:extLst>
      <p:ext uri="{BB962C8B-B14F-4D97-AF65-F5344CB8AC3E}">
        <p14:creationId xmlns:p14="http://schemas.microsoft.com/office/powerpoint/2010/main" val="345554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vengers: Infinity War - Thanos Chops It Up With Gamora (open matte)">
            <a:hlinkClick r:id="" action="ppaction://media"/>
            <a:extLst>
              <a:ext uri="{FF2B5EF4-FFF2-40B4-BE49-F238E27FC236}">
                <a16:creationId xmlns:a16="http://schemas.microsoft.com/office/drawing/2014/main" id="{C371DCA8-A8B5-3933-49C9-6ED9A2B205DA}"/>
              </a:ext>
            </a:extLst>
          </p:cNvPr>
          <p:cNvPicPr>
            <a:picLocks noGrp="1" noRot="1" noChangeAspect="1"/>
          </p:cNvPicPr>
          <p:nvPr>
            <p:ph idx="1"/>
            <a:videoFile r:link="rId1"/>
          </p:nvPr>
        </p:nvPicPr>
        <p:blipFill>
          <a:blip r:embed="rId4"/>
          <a:stretch>
            <a:fillRect/>
          </a:stretch>
        </p:blipFill>
        <p:spPr>
          <a:xfrm>
            <a:off x="367619" y="192246"/>
            <a:ext cx="11456761" cy="6473507"/>
          </a:xfrm>
          <a:prstGeom prst="rect">
            <a:avLst/>
          </a:prstGeom>
        </p:spPr>
      </p:pic>
    </p:spTree>
    <p:extLst>
      <p:ext uri="{BB962C8B-B14F-4D97-AF65-F5344CB8AC3E}">
        <p14:creationId xmlns:p14="http://schemas.microsoft.com/office/powerpoint/2010/main" val="14593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f A Tree Falls: A Story of the Earth Liberation Front Official Trailer - Oscilloscope Laboratories">
            <a:hlinkClick r:id="" action="ppaction://media"/>
            <a:extLst>
              <a:ext uri="{FF2B5EF4-FFF2-40B4-BE49-F238E27FC236}">
                <a16:creationId xmlns:a16="http://schemas.microsoft.com/office/drawing/2014/main" id="{2CA77043-863A-B73D-0A82-9EC012C91A43}"/>
              </a:ext>
            </a:extLst>
          </p:cNvPr>
          <p:cNvPicPr>
            <a:picLocks noGrp="1" noRot="1" noChangeAspect="1"/>
          </p:cNvPicPr>
          <p:nvPr>
            <p:ph idx="1"/>
            <a:videoFile r:link="rId1"/>
          </p:nvPr>
        </p:nvPicPr>
        <p:blipFill>
          <a:blip r:embed="rId3"/>
          <a:stretch>
            <a:fillRect/>
          </a:stretch>
        </p:blipFill>
        <p:spPr>
          <a:xfrm>
            <a:off x="314325" y="127453"/>
            <a:ext cx="11630932" cy="6571920"/>
          </a:xfrm>
          <a:prstGeom prst="rect">
            <a:avLst/>
          </a:prstGeom>
        </p:spPr>
      </p:pic>
    </p:spTree>
    <p:extLst>
      <p:ext uri="{BB962C8B-B14F-4D97-AF65-F5344CB8AC3E}">
        <p14:creationId xmlns:p14="http://schemas.microsoft.com/office/powerpoint/2010/main" val="252440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2761-7A82-2579-09D5-FB11B6FDE315}"/>
              </a:ext>
            </a:extLst>
          </p:cNvPr>
          <p:cNvSpPr>
            <a:spLocks noGrp="1"/>
          </p:cNvSpPr>
          <p:nvPr>
            <p:ph type="title"/>
          </p:nvPr>
        </p:nvSpPr>
        <p:spPr>
          <a:xfrm>
            <a:off x="6516914" y="365125"/>
            <a:ext cx="5181600" cy="1325563"/>
          </a:xfrm>
        </p:spPr>
        <p:txBody>
          <a:bodyPr/>
          <a:lstStyle/>
          <a:p>
            <a:pPr algn="ctr"/>
            <a:r>
              <a:rPr lang="en-US" dirty="0"/>
              <a:t>Successes of environmentalism</a:t>
            </a:r>
          </a:p>
        </p:txBody>
      </p:sp>
      <p:sp>
        <p:nvSpPr>
          <p:cNvPr id="3" name="Content Placeholder 2">
            <a:extLst>
              <a:ext uri="{FF2B5EF4-FFF2-40B4-BE49-F238E27FC236}">
                <a16:creationId xmlns:a16="http://schemas.microsoft.com/office/drawing/2014/main" id="{1B8F6012-0311-3437-D109-CAAD938AB5B1}"/>
              </a:ext>
            </a:extLst>
          </p:cNvPr>
          <p:cNvSpPr>
            <a:spLocks noGrp="1"/>
          </p:cNvSpPr>
          <p:nvPr>
            <p:ph idx="1"/>
          </p:nvPr>
        </p:nvSpPr>
        <p:spPr>
          <a:xfrm>
            <a:off x="493486" y="674347"/>
            <a:ext cx="5678714" cy="5509306"/>
          </a:xfrm>
        </p:spPr>
        <p:txBody>
          <a:bodyPr>
            <a:normAutofit lnSpcReduction="10000"/>
          </a:bodyPr>
          <a:lstStyle/>
          <a:p>
            <a:r>
              <a:rPr lang="en-US" sz="3200" dirty="0"/>
              <a:t>Creation of environmental laws and regulations</a:t>
            </a:r>
          </a:p>
          <a:p>
            <a:r>
              <a:rPr lang="en-US" sz="3200" dirty="0"/>
              <a:t>Emergence of governance structure for environmental management</a:t>
            </a:r>
          </a:p>
          <a:p>
            <a:r>
              <a:rPr lang="en-US" sz="3200" dirty="0"/>
              <a:t>Practice of conservation science</a:t>
            </a:r>
          </a:p>
          <a:p>
            <a:r>
              <a:rPr lang="en-US" sz="3200" dirty="0"/>
              <a:t>Establishment of protected areas</a:t>
            </a:r>
          </a:p>
          <a:p>
            <a:r>
              <a:rPr lang="en-US" sz="3200" dirty="0"/>
              <a:t>Environmental justice movement</a:t>
            </a:r>
          </a:p>
          <a:p>
            <a:r>
              <a:rPr lang="en-US" sz="3200" dirty="0"/>
              <a:t>Concepts and practice of sustainability</a:t>
            </a:r>
          </a:p>
          <a:p>
            <a:endParaRPr lang="en-US" dirty="0"/>
          </a:p>
          <a:p>
            <a:endParaRPr lang="en-US" dirty="0"/>
          </a:p>
        </p:txBody>
      </p:sp>
      <p:pic>
        <p:nvPicPr>
          <p:cNvPr id="5" name="Picture 4" descr="A group of postage stamps with images of earth and birds&#10;&#10;AI-generated content may be incorrect.">
            <a:extLst>
              <a:ext uri="{FF2B5EF4-FFF2-40B4-BE49-F238E27FC236}">
                <a16:creationId xmlns:a16="http://schemas.microsoft.com/office/drawing/2014/main" id="{046C6579-AC34-2086-972C-C203C6258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916" y="2126117"/>
            <a:ext cx="5489596" cy="3540833"/>
          </a:xfrm>
          <a:prstGeom prst="rect">
            <a:avLst/>
          </a:prstGeom>
        </p:spPr>
      </p:pic>
    </p:spTree>
    <p:extLst>
      <p:ext uri="{BB962C8B-B14F-4D97-AF65-F5344CB8AC3E}">
        <p14:creationId xmlns:p14="http://schemas.microsoft.com/office/powerpoint/2010/main" val="1148281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people working in a farm&#10;&#10;AI-generated content may be incorrect.">
            <a:extLst>
              <a:ext uri="{FF2B5EF4-FFF2-40B4-BE49-F238E27FC236}">
                <a16:creationId xmlns:a16="http://schemas.microsoft.com/office/drawing/2014/main" id="{65A6B41F-0A00-E32D-FF8C-BE9E8D853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0800"/>
            <a:ext cx="10363200" cy="6908800"/>
          </a:xfrm>
          <a:prstGeom prst="rect">
            <a:avLst/>
          </a:prstGeom>
        </p:spPr>
      </p:pic>
    </p:spTree>
    <p:extLst>
      <p:ext uri="{BB962C8B-B14F-4D97-AF65-F5344CB8AC3E}">
        <p14:creationId xmlns:p14="http://schemas.microsoft.com/office/powerpoint/2010/main" val="1174294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ng tunnel with rows of tomatoes&#10;&#10;AI-generated content may be incorrect.">
            <a:extLst>
              <a:ext uri="{FF2B5EF4-FFF2-40B4-BE49-F238E27FC236}">
                <a16:creationId xmlns:a16="http://schemas.microsoft.com/office/drawing/2014/main" id="{2CDB89F9-F8FF-6615-6676-7A6EF5BCF1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5371" y="0"/>
            <a:ext cx="10421257" cy="6947505"/>
          </a:xfrm>
        </p:spPr>
      </p:pic>
    </p:spTree>
    <p:extLst>
      <p:ext uri="{BB962C8B-B14F-4D97-AF65-F5344CB8AC3E}">
        <p14:creationId xmlns:p14="http://schemas.microsoft.com/office/powerpoint/2010/main" val="994543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FA0D-0DF8-4B2C-A936-F76BD16CE455}"/>
              </a:ext>
            </a:extLst>
          </p:cNvPr>
          <p:cNvSpPr>
            <a:spLocks noGrp="1"/>
          </p:cNvSpPr>
          <p:nvPr>
            <p:ph type="title"/>
          </p:nvPr>
        </p:nvSpPr>
        <p:spPr>
          <a:xfrm>
            <a:off x="435429" y="365125"/>
            <a:ext cx="11508079" cy="1325563"/>
          </a:xfrm>
        </p:spPr>
        <p:txBody>
          <a:bodyPr/>
          <a:lstStyle/>
          <a:p>
            <a:pPr algn="ctr"/>
            <a:r>
              <a:rPr lang="en-US" dirty="0"/>
              <a:t>Ecomodernists:  proclaim that environmentalism has failed</a:t>
            </a:r>
          </a:p>
        </p:txBody>
      </p:sp>
      <p:sp>
        <p:nvSpPr>
          <p:cNvPr id="3" name="Content Placeholder 2">
            <a:extLst>
              <a:ext uri="{FF2B5EF4-FFF2-40B4-BE49-F238E27FC236}">
                <a16:creationId xmlns:a16="http://schemas.microsoft.com/office/drawing/2014/main" id="{7A01FF77-8FC0-46D8-A25A-4DFA0C6B5067}"/>
              </a:ext>
            </a:extLst>
          </p:cNvPr>
          <p:cNvSpPr>
            <a:spLocks noGrp="1"/>
          </p:cNvSpPr>
          <p:nvPr>
            <p:ph idx="1"/>
          </p:nvPr>
        </p:nvSpPr>
        <p:spPr>
          <a:xfrm>
            <a:off x="248491" y="2010109"/>
            <a:ext cx="6961778" cy="4847891"/>
          </a:xfrm>
        </p:spPr>
        <p:txBody>
          <a:bodyPr>
            <a:normAutofit/>
          </a:bodyPr>
          <a:lstStyle/>
          <a:p>
            <a:r>
              <a:rPr lang="en-US" sz="2900" dirty="0"/>
              <a:t>They believe that the choice humanity faces in the Anthropocene is not whether to constrain our growth and development or face collapse</a:t>
            </a:r>
          </a:p>
          <a:p>
            <a:r>
              <a:rPr lang="en-US" sz="2900" dirty="0"/>
              <a:t>It is whether we will continue to innovate and accelerate technological progress in order to thrive.</a:t>
            </a:r>
          </a:p>
          <a:p>
            <a:r>
              <a:rPr lang="en-US" sz="2900" dirty="0"/>
              <a:t>Prioritizes resource use, capitalism and market mechanisms to spur innovation</a:t>
            </a:r>
          </a:p>
          <a:p>
            <a:pPr marL="0" indent="0">
              <a:buNone/>
            </a:pPr>
            <a:br>
              <a:rPr lang="en-US" dirty="0"/>
            </a:br>
            <a:endParaRPr lang="en-US" dirty="0"/>
          </a:p>
        </p:txBody>
      </p:sp>
      <p:pic>
        <p:nvPicPr>
          <p:cNvPr id="4" name="Content Placeholder 4">
            <a:extLst>
              <a:ext uri="{FF2B5EF4-FFF2-40B4-BE49-F238E27FC236}">
                <a16:creationId xmlns:a16="http://schemas.microsoft.com/office/drawing/2014/main" id="{7767AAB6-A03D-4BA1-965E-E58FFE7F23B7}"/>
              </a:ext>
            </a:extLst>
          </p:cNvPr>
          <p:cNvPicPr>
            <a:picLocks noChangeAspect="1"/>
          </p:cNvPicPr>
          <p:nvPr/>
        </p:nvPicPr>
        <p:blipFill>
          <a:blip r:embed="rId3"/>
          <a:stretch>
            <a:fillRect/>
          </a:stretch>
        </p:blipFill>
        <p:spPr>
          <a:xfrm>
            <a:off x="7210269" y="1825623"/>
            <a:ext cx="4733240" cy="4667251"/>
          </a:xfrm>
          <a:prstGeom prst="rect">
            <a:avLst/>
          </a:prstGeom>
        </p:spPr>
      </p:pic>
    </p:spTree>
    <p:extLst>
      <p:ext uri="{BB962C8B-B14F-4D97-AF65-F5344CB8AC3E}">
        <p14:creationId xmlns:p14="http://schemas.microsoft.com/office/powerpoint/2010/main" val="3970400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11845-B82A-4A38-8BED-A2053E7F05DC}"/>
              </a:ext>
            </a:extLst>
          </p:cNvPr>
          <p:cNvSpPr>
            <a:spLocks noGrp="1"/>
          </p:cNvSpPr>
          <p:nvPr>
            <p:ph type="title"/>
          </p:nvPr>
        </p:nvSpPr>
        <p:spPr>
          <a:xfrm>
            <a:off x="1977190" y="25336"/>
            <a:ext cx="10515600" cy="1325563"/>
          </a:xfrm>
        </p:spPr>
        <p:txBody>
          <a:bodyPr/>
          <a:lstStyle/>
          <a:p>
            <a:r>
              <a:rPr lang="en-US" dirty="0"/>
              <a:t>When did the Anthropocene begin? </a:t>
            </a:r>
          </a:p>
        </p:txBody>
      </p:sp>
      <p:pic>
        <p:nvPicPr>
          <p:cNvPr id="5" name="Picture 4">
            <a:extLst>
              <a:ext uri="{FF2B5EF4-FFF2-40B4-BE49-F238E27FC236}">
                <a16:creationId xmlns:a16="http://schemas.microsoft.com/office/drawing/2014/main" id="{A8528C93-1C63-3981-14C0-90A6EF4362BB}"/>
              </a:ext>
            </a:extLst>
          </p:cNvPr>
          <p:cNvPicPr>
            <a:picLocks noChangeAspect="1"/>
          </p:cNvPicPr>
          <p:nvPr/>
        </p:nvPicPr>
        <p:blipFill rotWithShape="1">
          <a:blip r:embed="rId3">
            <a:extLst>
              <a:ext uri="{28A0092B-C50C-407E-A947-70E740481C1C}">
                <a14:useLocalDpi xmlns:a14="http://schemas.microsoft.com/office/drawing/2010/main" val="0"/>
              </a:ext>
            </a:extLst>
          </a:blip>
          <a:srcRect l="63620" r="4488" b="4535"/>
          <a:stretch/>
        </p:blipFill>
        <p:spPr>
          <a:xfrm>
            <a:off x="6221388" y="1268182"/>
            <a:ext cx="2280215" cy="5132051"/>
          </a:xfrm>
          <a:prstGeom prst="rect">
            <a:avLst/>
          </a:prstGeom>
        </p:spPr>
      </p:pic>
      <p:pic>
        <p:nvPicPr>
          <p:cNvPr id="17" name="Picture 16" descr="An aerial view of a city&#10;&#10;Description automatically generated">
            <a:extLst>
              <a:ext uri="{FF2B5EF4-FFF2-40B4-BE49-F238E27FC236}">
                <a16:creationId xmlns:a16="http://schemas.microsoft.com/office/drawing/2014/main" id="{E4F173CF-4D25-30CA-8C8F-920F89ABB061}"/>
              </a:ext>
            </a:extLst>
          </p:cNvPr>
          <p:cNvPicPr>
            <a:picLocks noChangeAspect="1"/>
          </p:cNvPicPr>
          <p:nvPr/>
        </p:nvPicPr>
        <p:blipFill rotWithShape="1">
          <a:blip r:embed="rId4">
            <a:extLst>
              <a:ext uri="{28A0092B-C50C-407E-A947-70E740481C1C}">
                <a14:useLocalDpi xmlns:a14="http://schemas.microsoft.com/office/drawing/2010/main" val="0"/>
              </a:ext>
            </a:extLst>
          </a:blip>
          <a:srcRect l="35236" t="8804" r="42319" b="16363"/>
          <a:stretch/>
        </p:blipFill>
        <p:spPr>
          <a:xfrm>
            <a:off x="8501603" y="1268181"/>
            <a:ext cx="2176041" cy="5132051"/>
          </a:xfrm>
          <a:prstGeom prst="rect">
            <a:avLst/>
          </a:prstGeom>
        </p:spPr>
      </p:pic>
      <p:pic>
        <p:nvPicPr>
          <p:cNvPr id="18" name="Picture 17" descr="A picture containing tree, outdoor, person, people&#10;&#10;Description automatically generated">
            <a:extLst>
              <a:ext uri="{FF2B5EF4-FFF2-40B4-BE49-F238E27FC236}">
                <a16:creationId xmlns:a16="http://schemas.microsoft.com/office/drawing/2014/main" id="{9D8E40BC-000B-A982-B0B6-F1FD6EAB7F85}"/>
              </a:ext>
            </a:extLst>
          </p:cNvPr>
          <p:cNvPicPr>
            <a:picLocks noChangeAspect="1"/>
          </p:cNvPicPr>
          <p:nvPr/>
        </p:nvPicPr>
        <p:blipFill rotWithShape="1">
          <a:blip r:embed="rId5">
            <a:extLst>
              <a:ext uri="{28A0092B-C50C-407E-A947-70E740481C1C}">
                <a14:useLocalDpi xmlns:a14="http://schemas.microsoft.com/office/drawing/2010/main" val="0"/>
              </a:ext>
            </a:extLst>
          </a:blip>
          <a:srcRect l="27054" r="40687" b="5149"/>
          <a:stretch/>
        </p:blipFill>
        <p:spPr>
          <a:xfrm>
            <a:off x="3860538" y="1222448"/>
            <a:ext cx="2360850" cy="5223521"/>
          </a:xfrm>
          <a:prstGeom prst="rect">
            <a:avLst/>
          </a:prstGeom>
        </p:spPr>
      </p:pic>
      <p:sp>
        <p:nvSpPr>
          <p:cNvPr id="6" name="Content Placeholder 2">
            <a:extLst>
              <a:ext uri="{FF2B5EF4-FFF2-40B4-BE49-F238E27FC236}">
                <a16:creationId xmlns:a16="http://schemas.microsoft.com/office/drawing/2014/main" id="{1F1487DE-08EA-9C6B-6045-44480C4BBC27}"/>
              </a:ext>
            </a:extLst>
          </p:cNvPr>
          <p:cNvSpPr>
            <a:spLocks noGrp="1"/>
          </p:cNvSpPr>
          <p:nvPr>
            <p:ph idx="1"/>
          </p:nvPr>
        </p:nvSpPr>
        <p:spPr>
          <a:xfrm>
            <a:off x="85668" y="1825625"/>
            <a:ext cx="3693442" cy="4351338"/>
          </a:xfrm>
        </p:spPr>
        <p:txBody>
          <a:bodyPr/>
          <a:lstStyle/>
          <a:p>
            <a:r>
              <a:rPr lang="en-US" sz="3200" dirty="0"/>
              <a:t>How you define the start and causes of the Anthropocene shapes what policy approaches you prioritize.</a:t>
            </a:r>
          </a:p>
          <a:p>
            <a:pPr marL="0" indent="0">
              <a:buNone/>
            </a:pPr>
            <a:endParaRPr lang="en-US" dirty="0"/>
          </a:p>
        </p:txBody>
      </p:sp>
    </p:spTree>
    <p:extLst>
      <p:ext uri="{BB962C8B-B14F-4D97-AF65-F5344CB8AC3E}">
        <p14:creationId xmlns:p14="http://schemas.microsoft.com/office/powerpoint/2010/main" val="3548263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13ADF2-A1FD-5A54-804B-E556A6D76765}"/>
              </a:ext>
            </a:extLst>
          </p:cNvPr>
          <p:cNvPicPr>
            <a:picLocks noChangeAspect="1"/>
          </p:cNvPicPr>
          <p:nvPr/>
        </p:nvPicPr>
        <p:blipFill>
          <a:blip r:embed="rId3"/>
          <a:stretch>
            <a:fillRect/>
          </a:stretch>
        </p:blipFill>
        <p:spPr>
          <a:xfrm>
            <a:off x="806178" y="1963420"/>
            <a:ext cx="10579644" cy="3511730"/>
          </a:xfrm>
          <a:prstGeom prst="rect">
            <a:avLst/>
          </a:prstGeom>
        </p:spPr>
      </p:pic>
      <p:pic>
        <p:nvPicPr>
          <p:cNvPr id="144389" name="Content Placeholder 4">
            <a:extLst>
              <a:ext uri="{FF2B5EF4-FFF2-40B4-BE49-F238E27FC236}">
                <a16:creationId xmlns:a16="http://schemas.microsoft.com/office/drawing/2014/main" id="{D92B809D-F519-4293-8A0A-A15929D42A15}"/>
              </a:ext>
            </a:extLst>
          </p:cNvPr>
          <p:cNvPicPr>
            <a:picLocks noChangeAspect="1"/>
          </p:cNvPicPr>
          <p:nvPr/>
        </p:nvPicPr>
        <p:blipFill>
          <a:blip r:embed="rId4">
            <a:extLst>
              <a:ext uri="{28A0092B-C50C-407E-A947-70E740481C1C}">
                <a14:useLocalDpi xmlns:a14="http://schemas.microsoft.com/office/drawing/2010/main" val="0"/>
              </a:ext>
            </a:extLst>
          </a:blip>
          <a:srcRect l="5028" t="38603" r="6136" b="42879"/>
          <a:stretch>
            <a:fillRect/>
          </a:stretch>
        </p:blipFill>
        <p:spPr bwMode="auto">
          <a:xfrm>
            <a:off x="225200" y="5351463"/>
            <a:ext cx="725963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708F67EB-D12F-4DA9-9237-CD7CBE4F1B1E}"/>
              </a:ext>
            </a:extLst>
          </p:cNvPr>
          <p:cNvSpPr>
            <a:spLocks noGrp="1"/>
          </p:cNvSpPr>
          <p:nvPr>
            <p:ph type="title"/>
          </p:nvPr>
        </p:nvSpPr>
        <p:spPr>
          <a:xfrm>
            <a:off x="422223" y="374719"/>
            <a:ext cx="11347554" cy="1325563"/>
          </a:xfrm>
        </p:spPr>
        <p:txBody>
          <a:bodyPr rtlCol="0">
            <a:normAutofit/>
          </a:bodyPr>
          <a:lstStyle/>
          <a:p>
            <a:pPr algn="ctr">
              <a:defRPr/>
            </a:pPr>
            <a:r>
              <a:rPr lang="en-US" dirty="0"/>
              <a:t>The position of ecomodernists:  the technologies of the Anthropocene are ‘good’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DC1A2D1D-5C8C-C1F0-C190-ACD236877746}"/>
              </a:ext>
            </a:extLst>
          </p:cNvPr>
          <p:cNvPicPr>
            <a:picLocks noChangeAspect="1"/>
          </p:cNvPicPr>
          <p:nvPr/>
        </p:nvPicPr>
        <p:blipFill>
          <a:blip r:embed="rId4"/>
          <a:srcRect t="16554" b="10370"/>
          <a:stretch/>
        </p:blipFill>
        <p:spPr>
          <a:xfrm>
            <a:off x="2800217" y="0"/>
            <a:ext cx="7084012" cy="1799772"/>
          </a:xfrm>
          <a:prstGeom prst="rect">
            <a:avLst/>
          </a:prstGeom>
        </p:spPr>
      </p:pic>
      <p:pic>
        <p:nvPicPr>
          <p:cNvPr id="7" name="Picture 6">
            <a:hlinkClick r:id="rId3"/>
            <a:extLst>
              <a:ext uri="{FF2B5EF4-FFF2-40B4-BE49-F238E27FC236}">
                <a16:creationId xmlns:a16="http://schemas.microsoft.com/office/drawing/2014/main" id="{E0603552-0991-61D0-D6F0-1EB2BBC6BEDE}"/>
              </a:ext>
            </a:extLst>
          </p:cNvPr>
          <p:cNvPicPr>
            <a:picLocks noChangeAspect="1"/>
          </p:cNvPicPr>
          <p:nvPr/>
        </p:nvPicPr>
        <p:blipFill>
          <a:blip r:embed="rId5"/>
          <a:stretch>
            <a:fillRect/>
          </a:stretch>
        </p:blipFill>
        <p:spPr>
          <a:xfrm>
            <a:off x="2895435" y="1799772"/>
            <a:ext cx="6875264" cy="4876799"/>
          </a:xfrm>
          <a:prstGeom prst="rect">
            <a:avLst/>
          </a:prstGeom>
        </p:spPr>
      </p:pic>
    </p:spTree>
    <p:extLst>
      <p:ext uri="{BB962C8B-B14F-4D97-AF65-F5344CB8AC3E}">
        <p14:creationId xmlns:p14="http://schemas.microsoft.com/office/powerpoint/2010/main" val="3538202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67D2-2941-E4AA-1E81-65CDC1EABE69}"/>
              </a:ext>
            </a:extLst>
          </p:cNvPr>
          <p:cNvSpPr>
            <a:spLocks noGrp="1"/>
          </p:cNvSpPr>
          <p:nvPr>
            <p:ph type="title"/>
          </p:nvPr>
        </p:nvSpPr>
        <p:spPr>
          <a:xfrm>
            <a:off x="950434" y="0"/>
            <a:ext cx="10515600" cy="1325563"/>
          </a:xfrm>
        </p:spPr>
        <p:txBody>
          <a:bodyPr/>
          <a:lstStyle/>
          <a:p>
            <a:r>
              <a:rPr lang="en-US" dirty="0"/>
              <a:t>Effective Accelerationism (e/acc)</a:t>
            </a:r>
          </a:p>
        </p:txBody>
      </p:sp>
      <p:pic>
        <p:nvPicPr>
          <p:cNvPr id="5" name="Content Placeholder 4">
            <a:extLst>
              <a:ext uri="{FF2B5EF4-FFF2-40B4-BE49-F238E27FC236}">
                <a16:creationId xmlns:a16="http://schemas.microsoft.com/office/drawing/2014/main" id="{2066091A-C1AC-C3DE-E556-ED1A4F0A2E42}"/>
              </a:ext>
            </a:extLst>
          </p:cNvPr>
          <p:cNvPicPr>
            <a:picLocks noGrp="1" noChangeAspect="1"/>
          </p:cNvPicPr>
          <p:nvPr>
            <p:ph idx="1"/>
          </p:nvPr>
        </p:nvPicPr>
        <p:blipFill rotWithShape="1">
          <a:blip r:embed="rId3"/>
          <a:srcRect r="16736"/>
          <a:stretch/>
        </p:blipFill>
        <p:spPr>
          <a:xfrm>
            <a:off x="950435" y="1381124"/>
            <a:ext cx="7139466" cy="5299887"/>
          </a:xfrm>
        </p:spPr>
      </p:pic>
      <p:pic>
        <p:nvPicPr>
          <p:cNvPr id="4" name="Picture 3">
            <a:extLst>
              <a:ext uri="{FF2B5EF4-FFF2-40B4-BE49-F238E27FC236}">
                <a16:creationId xmlns:a16="http://schemas.microsoft.com/office/drawing/2014/main" id="{C9B266A7-752F-A8D0-D38D-D2AD748D179C}"/>
              </a:ext>
            </a:extLst>
          </p:cNvPr>
          <p:cNvPicPr>
            <a:picLocks noChangeAspect="1"/>
          </p:cNvPicPr>
          <p:nvPr/>
        </p:nvPicPr>
        <p:blipFill>
          <a:blip r:embed="rId4"/>
          <a:stretch>
            <a:fillRect/>
          </a:stretch>
        </p:blipFill>
        <p:spPr>
          <a:xfrm>
            <a:off x="8089901" y="4487863"/>
            <a:ext cx="3210904" cy="1978025"/>
          </a:xfrm>
          <a:prstGeom prst="rect">
            <a:avLst/>
          </a:prstGeom>
        </p:spPr>
      </p:pic>
    </p:spTree>
    <p:extLst>
      <p:ext uri="{BB962C8B-B14F-4D97-AF65-F5344CB8AC3E}">
        <p14:creationId xmlns:p14="http://schemas.microsoft.com/office/powerpoint/2010/main" val="2420834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0C6265FC-4144-E9CA-B583-D6673E4ED30C}"/>
              </a:ext>
            </a:extLst>
          </p:cNvPr>
          <p:cNvPicPr>
            <a:picLocks noGrp="1" noChangeAspect="1"/>
          </p:cNvPicPr>
          <p:nvPr>
            <p:ph idx="1"/>
          </p:nvPr>
        </p:nvPicPr>
        <p:blipFill>
          <a:blip r:embed="rId4"/>
          <a:stretch>
            <a:fillRect/>
          </a:stretch>
        </p:blipFill>
        <p:spPr>
          <a:xfrm>
            <a:off x="0" y="724686"/>
            <a:ext cx="12256012" cy="5066513"/>
          </a:xfrm>
        </p:spPr>
      </p:pic>
    </p:spTree>
    <p:extLst>
      <p:ext uri="{BB962C8B-B14F-4D97-AF65-F5344CB8AC3E}">
        <p14:creationId xmlns:p14="http://schemas.microsoft.com/office/powerpoint/2010/main" val="3024069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4608-BB97-4384-A9E4-D56788E83ABA}"/>
              </a:ext>
            </a:extLst>
          </p:cNvPr>
          <p:cNvSpPr>
            <a:spLocks noGrp="1"/>
          </p:cNvSpPr>
          <p:nvPr>
            <p:ph type="title"/>
          </p:nvPr>
        </p:nvSpPr>
        <p:spPr>
          <a:xfrm>
            <a:off x="232229" y="365125"/>
            <a:ext cx="7721600" cy="1325563"/>
          </a:xfrm>
        </p:spPr>
        <p:txBody>
          <a:bodyPr>
            <a:normAutofit/>
          </a:bodyPr>
          <a:lstStyle/>
          <a:p>
            <a:pPr algn="ctr"/>
            <a:r>
              <a:rPr lang="en-US" dirty="0"/>
              <a:t>The Population Bomb (1968)</a:t>
            </a:r>
          </a:p>
        </p:txBody>
      </p:sp>
      <p:sp>
        <p:nvSpPr>
          <p:cNvPr id="3" name="Content Placeholder 2">
            <a:extLst>
              <a:ext uri="{FF2B5EF4-FFF2-40B4-BE49-F238E27FC236}">
                <a16:creationId xmlns:a16="http://schemas.microsoft.com/office/drawing/2014/main" id="{92B468FE-7ED9-4FAF-B31E-097F5C2EB0DE}"/>
              </a:ext>
            </a:extLst>
          </p:cNvPr>
          <p:cNvSpPr>
            <a:spLocks noGrp="1"/>
          </p:cNvSpPr>
          <p:nvPr>
            <p:ph idx="1"/>
          </p:nvPr>
        </p:nvSpPr>
        <p:spPr>
          <a:xfrm>
            <a:off x="232230" y="1825625"/>
            <a:ext cx="7570270" cy="4886676"/>
          </a:xfrm>
        </p:spPr>
        <p:txBody>
          <a:bodyPr>
            <a:normAutofit/>
          </a:bodyPr>
          <a:lstStyle/>
          <a:p>
            <a:pPr lvl="1"/>
            <a:r>
              <a:rPr lang="en-US" sz="2800" dirty="0">
                <a:solidFill>
                  <a:srgbClr val="221E1F"/>
                </a:solidFill>
                <a:latin typeface="+mj-lt"/>
              </a:rPr>
              <a:t>Book published by Paul Ehrlich, this book  popularized an environmentalist view on growth thru a neo-Malthusian view of humans</a:t>
            </a:r>
          </a:p>
          <a:p>
            <a:pPr lvl="1"/>
            <a:r>
              <a:rPr lang="en-US" sz="2800" dirty="0">
                <a:solidFill>
                  <a:srgbClr val="221E1F"/>
                </a:solidFill>
                <a:latin typeface="+mj-lt"/>
              </a:rPr>
              <a:t>Malthus (1798) popularized the idea that the human population of Earth will eventually exceed its carrying capacity</a:t>
            </a:r>
          </a:p>
          <a:p>
            <a:pPr lvl="1"/>
            <a:r>
              <a:rPr lang="en-US" sz="2800" dirty="0">
                <a:solidFill>
                  <a:srgbClr val="221E1F"/>
                </a:solidFill>
                <a:latin typeface="+mj-lt"/>
              </a:rPr>
              <a:t>Without radical measures to slow the human use of Earth’s resources, collapse is imminent </a:t>
            </a:r>
          </a:p>
          <a:p>
            <a:pPr lvl="1"/>
            <a:r>
              <a:rPr lang="en-US" sz="2800" dirty="0">
                <a:solidFill>
                  <a:srgbClr val="221E1F"/>
                </a:solidFill>
                <a:latin typeface="+mj-lt"/>
              </a:rPr>
              <a:t>Environmental impact is the product of population, affluence, and technology (</a:t>
            </a:r>
            <a:r>
              <a:rPr lang="en-US" sz="2800" i="1" dirty="0">
                <a:solidFill>
                  <a:srgbClr val="221E1F"/>
                </a:solidFill>
                <a:latin typeface="+mj-lt"/>
              </a:rPr>
              <a:t>I=P</a:t>
            </a:r>
            <a:r>
              <a:rPr lang="en-US" sz="2800" dirty="0">
                <a:solidFill>
                  <a:srgbClr val="221E1F"/>
                </a:solidFill>
                <a:latin typeface="+mj-lt"/>
              </a:rPr>
              <a:t>*</a:t>
            </a:r>
            <a:r>
              <a:rPr lang="en-US" sz="2800" i="1" dirty="0">
                <a:solidFill>
                  <a:srgbClr val="221E1F"/>
                </a:solidFill>
                <a:latin typeface="+mj-lt"/>
              </a:rPr>
              <a:t>A</a:t>
            </a:r>
            <a:r>
              <a:rPr lang="en-US" sz="2800" dirty="0">
                <a:solidFill>
                  <a:srgbClr val="221E1F"/>
                </a:solidFill>
                <a:latin typeface="+mj-lt"/>
              </a:rPr>
              <a:t>*</a:t>
            </a:r>
            <a:r>
              <a:rPr lang="en-US" sz="2800" i="1" dirty="0">
                <a:solidFill>
                  <a:srgbClr val="221E1F"/>
                </a:solidFill>
                <a:latin typeface="+mj-lt"/>
              </a:rPr>
              <a:t>T</a:t>
            </a:r>
            <a:r>
              <a:rPr lang="en-US" sz="2800" dirty="0">
                <a:solidFill>
                  <a:srgbClr val="221E1F"/>
                </a:solidFill>
                <a:latin typeface="+mj-lt"/>
              </a:rPr>
              <a:t>). </a:t>
            </a:r>
            <a:endParaRPr lang="en-US" sz="2800" dirty="0">
              <a:latin typeface="+mj-lt"/>
            </a:endParaRPr>
          </a:p>
        </p:txBody>
      </p:sp>
      <p:pic>
        <p:nvPicPr>
          <p:cNvPr id="5" name="Picture 4">
            <a:extLst>
              <a:ext uri="{FF2B5EF4-FFF2-40B4-BE49-F238E27FC236}">
                <a16:creationId xmlns:a16="http://schemas.microsoft.com/office/drawing/2014/main" id="{379C5FD5-BC0A-4FDB-9A7A-96FE0019E71E}"/>
              </a:ext>
            </a:extLst>
          </p:cNvPr>
          <p:cNvPicPr>
            <a:picLocks noChangeAspect="1"/>
          </p:cNvPicPr>
          <p:nvPr/>
        </p:nvPicPr>
        <p:blipFill>
          <a:blip r:embed="rId3" cstate="print"/>
          <a:stretch>
            <a:fillRect/>
          </a:stretch>
        </p:blipFill>
        <p:spPr>
          <a:xfrm>
            <a:off x="8069943" y="328692"/>
            <a:ext cx="3889828" cy="6322341"/>
          </a:xfrm>
          <a:prstGeom prst="rect">
            <a:avLst/>
          </a:prstGeom>
        </p:spPr>
      </p:pic>
    </p:spTree>
    <p:extLst>
      <p:ext uri="{BB962C8B-B14F-4D97-AF65-F5344CB8AC3E}">
        <p14:creationId xmlns:p14="http://schemas.microsoft.com/office/powerpoint/2010/main" val="1236345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28" y="338685"/>
            <a:ext cx="6405172" cy="1671654"/>
          </a:xfrm>
        </p:spPr>
        <p:txBody>
          <a:bodyPr>
            <a:normAutofit/>
          </a:bodyPr>
          <a:lstStyle/>
          <a:p>
            <a:pPr algn="ctr"/>
            <a:r>
              <a:rPr lang="en-US" dirty="0"/>
              <a:t>Julian Simon and the Cornucopians (1970-1980s)</a:t>
            </a:r>
          </a:p>
        </p:txBody>
      </p:sp>
      <p:sp>
        <p:nvSpPr>
          <p:cNvPr id="3" name="Content Placeholder 2"/>
          <p:cNvSpPr>
            <a:spLocks noGrp="1"/>
          </p:cNvSpPr>
          <p:nvPr>
            <p:ph idx="1"/>
          </p:nvPr>
        </p:nvSpPr>
        <p:spPr>
          <a:xfrm>
            <a:off x="479634" y="2339499"/>
            <a:ext cx="6725638" cy="4525963"/>
          </a:xfrm>
        </p:spPr>
        <p:txBody>
          <a:bodyPr>
            <a:noAutofit/>
          </a:bodyPr>
          <a:lstStyle/>
          <a:p>
            <a:r>
              <a:rPr lang="en-US" dirty="0">
                <a:latin typeface="+mj-lt"/>
              </a:rPr>
              <a:t>Exemplifies the ecomodernist perspective</a:t>
            </a:r>
          </a:p>
          <a:p>
            <a:r>
              <a:rPr lang="en-US" dirty="0">
                <a:latin typeface="+mj-lt"/>
              </a:rPr>
              <a:t>More people = more brains to solve problems</a:t>
            </a:r>
          </a:p>
          <a:p>
            <a:r>
              <a:rPr lang="en-US" dirty="0">
                <a:latin typeface="+mj-lt"/>
              </a:rPr>
              <a:t>Technology will solve problem of resource scarcity and overpopulation while still promoting affluence</a:t>
            </a:r>
          </a:p>
          <a:p>
            <a:r>
              <a:rPr lang="en-US" dirty="0">
                <a:latin typeface="+mj-lt"/>
              </a:rPr>
              <a:t>Julian Simon predicted 7 billion years of economic growth, interrupted only by the extinction of the sun</a:t>
            </a:r>
          </a:p>
        </p:txBody>
      </p:sp>
      <p:pic>
        <p:nvPicPr>
          <p:cNvPr id="4" name="Picture 3"/>
          <p:cNvPicPr>
            <a:picLocks noChangeAspect="1"/>
          </p:cNvPicPr>
          <p:nvPr/>
        </p:nvPicPr>
        <p:blipFill>
          <a:blip r:embed="rId3" cstate="print"/>
          <a:stretch>
            <a:fillRect/>
          </a:stretch>
        </p:blipFill>
        <p:spPr>
          <a:xfrm>
            <a:off x="7205272" y="9525"/>
            <a:ext cx="4381500" cy="6848475"/>
          </a:xfrm>
          <a:prstGeom prst="rect">
            <a:avLst/>
          </a:prstGeom>
        </p:spPr>
      </p:pic>
    </p:spTree>
    <p:extLst>
      <p:ext uri="{BB962C8B-B14F-4D97-AF65-F5344CB8AC3E}">
        <p14:creationId xmlns:p14="http://schemas.microsoft.com/office/powerpoint/2010/main" val="55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8"/>
            <a:ext cx="10515600" cy="1325563"/>
          </a:xfrm>
        </p:spPr>
        <p:txBody>
          <a:bodyPr/>
          <a:lstStyle/>
          <a:p>
            <a:r>
              <a:rPr lang="en-US" dirty="0"/>
              <a:t>The Simon–Ehrlich wager</a:t>
            </a:r>
          </a:p>
        </p:txBody>
      </p:sp>
      <p:sp>
        <p:nvSpPr>
          <p:cNvPr id="3" name="Content Placeholder 2"/>
          <p:cNvSpPr>
            <a:spLocks noGrp="1"/>
          </p:cNvSpPr>
          <p:nvPr>
            <p:ph idx="1"/>
          </p:nvPr>
        </p:nvSpPr>
        <p:spPr>
          <a:xfrm>
            <a:off x="364761" y="1600200"/>
            <a:ext cx="6706146" cy="5257800"/>
          </a:xfrm>
        </p:spPr>
        <p:txBody>
          <a:bodyPr>
            <a:normAutofit/>
          </a:bodyPr>
          <a:lstStyle/>
          <a:p>
            <a:r>
              <a:rPr lang="en-US" dirty="0"/>
              <a:t>Simon had Ehrlich choose five commodity metals: copper, chromium, nickel, tin, and tungsten. </a:t>
            </a:r>
          </a:p>
          <a:p>
            <a:r>
              <a:rPr lang="en-US" dirty="0"/>
              <a:t>Simon bet that their prices would decrease, while Ehrlich bet they would increase.</a:t>
            </a:r>
          </a:p>
          <a:p>
            <a:r>
              <a:rPr lang="en-US" dirty="0"/>
              <a:t> Ehrlich lost the bet;  all five commodities declined in price from 1980 through 1990, the wager period</a:t>
            </a:r>
          </a:p>
          <a:p>
            <a:r>
              <a:rPr lang="en-US" dirty="0"/>
              <a:t>Substitutes were found, technology changed to require less of a metal or to use different metals; mining efficiencies improved </a:t>
            </a:r>
          </a:p>
          <a:p>
            <a:endParaRPr lang="en-US" dirty="0"/>
          </a:p>
        </p:txBody>
      </p:sp>
      <p:pic>
        <p:nvPicPr>
          <p:cNvPr id="1026" name="Picture 2" descr="http://ecx.images-amazon.com/images/I/41W9ufVBVj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068" y="470997"/>
            <a:ext cx="4010571" cy="602187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4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stretch>
            <a:fillRect/>
          </a:stretch>
        </p:blipFill>
        <p:spPr>
          <a:xfrm>
            <a:off x="1981200" y="304800"/>
            <a:ext cx="8099544" cy="6324600"/>
          </a:xfrm>
          <a:prstGeom prst="rect">
            <a:avLst/>
          </a:prstGeom>
        </p:spPr>
      </p:pic>
    </p:spTree>
    <p:extLst>
      <p:ext uri="{BB962C8B-B14F-4D97-AF65-F5344CB8AC3E}">
        <p14:creationId xmlns:p14="http://schemas.microsoft.com/office/powerpoint/2010/main" val="3947256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4D21C0C-9244-4D26-8467-A9518C995B1F}"/>
              </a:ext>
            </a:extLst>
          </p:cNvPr>
          <p:cNvSpPr txBox="1">
            <a:spLocks/>
          </p:cNvSpPr>
          <p:nvPr/>
        </p:nvSpPr>
        <p:spPr>
          <a:xfrm>
            <a:off x="261257" y="1574799"/>
            <a:ext cx="5558971" cy="5691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0000"/>
                </a:solidFill>
                <a:latin typeface="+mj-lt"/>
              </a:rPr>
              <a:t>Will technology continue to outpace environmental constraints and prevent collapse of the human population and globalized economy? </a:t>
            </a:r>
          </a:p>
          <a:p>
            <a:r>
              <a:rPr lang="en-US" sz="2400" dirty="0">
                <a:solidFill>
                  <a:srgbClr val="000000"/>
                </a:solidFill>
                <a:latin typeface="+mj-lt"/>
              </a:rPr>
              <a:t>A useful frame of reference to examine this question is concept of energy return on energy investment (EROI),</a:t>
            </a:r>
          </a:p>
          <a:p>
            <a:r>
              <a:rPr lang="en-US" sz="2400" dirty="0">
                <a:solidFill>
                  <a:srgbClr val="000000"/>
                </a:solidFill>
                <a:latin typeface="+mj-lt"/>
              </a:rPr>
              <a:t>This is the ratio of usable energy derived from a resource to the amount of energy used to obtain it. </a:t>
            </a:r>
          </a:p>
          <a:p>
            <a:r>
              <a:rPr lang="en-US" sz="2400" dirty="0">
                <a:solidFill>
                  <a:srgbClr val="000000"/>
                </a:solidFill>
                <a:latin typeface="+mj-lt"/>
              </a:rPr>
              <a:t>A green technology cannot be more energy intensive or polluting to make than what it was intended to replace. </a:t>
            </a:r>
          </a:p>
        </p:txBody>
      </p:sp>
      <p:sp>
        <p:nvSpPr>
          <p:cNvPr id="5" name="Title 1">
            <a:extLst>
              <a:ext uri="{FF2B5EF4-FFF2-40B4-BE49-F238E27FC236}">
                <a16:creationId xmlns:a16="http://schemas.microsoft.com/office/drawing/2014/main" id="{40888218-7F12-42A0-AE86-04F921EFEC48}"/>
              </a:ext>
            </a:extLst>
          </p:cNvPr>
          <p:cNvSpPr>
            <a:spLocks noGrp="1"/>
          </p:cNvSpPr>
          <p:nvPr>
            <p:ph type="title"/>
          </p:nvPr>
        </p:nvSpPr>
        <p:spPr>
          <a:xfrm>
            <a:off x="368371" y="249236"/>
            <a:ext cx="11455255" cy="1325563"/>
          </a:xfrm>
        </p:spPr>
        <p:txBody>
          <a:bodyPr/>
          <a:lstStyle/>
          <a:p>
            <a:pPr algn="ctr"/>
            <a:r>
              <a:rPr lang="en-US" altLang="en-US" dirty="0"/>
              <a:t>Tempering the ecomodernist zeal: </a:t>
            </a:r>
            <a:r>
              <a:rPr lang="en-US" altLang="en-US" dirty="0" err="1"/>
              <a:t>EROI</a:t>
            </a:r>
            <a:endParaRPr lang="en-US" altLang="en-US" dirty="0"/>
          </a:p>
        </p:txBody>
      </p:sp>
      <p:pic>
        <p:nvPicPr>
          <p:cNvPr id="8" name="Online Media 7" title="EROI - Energy Return on Energy Investment Explained">
            <a:hlinkClick r:id="" action="ppaction://media"/>
            <a:extLst>
              <a:ext uri="{FF2B5EF4-FFF2-40B4-BE49-F238E27FC236}">
                <a16:creationId xmlns:a16="http://schemas.microsoft.com/office/drawing/2014/main" id="{ED98F229-2117-E762-5CA4-BD507D8D1622}"/>
              </a:ext>
            </a:extLst>
          </p:cNvPr>
          <p:cNvPicPr>
            <a:picLocks noRot="1" noChangeAspect="1"/>
          </p:cNvPicPr>
          <p:nvPr>
            <a:videoFile r:link="rId1"/>
          </p:nvPr>
        </p:nvPicPr>
        <p:blipFill>
          <a:blip r:embed="rId4"/>
          <a:srcRect l="6239" r="6192"/>
          <a:stretch/>
        </p:blipFill>
        <p:spPr>
          <a:xfrm>
            <a:off x="6095999" y="1574800"/>
            <a:ext cx="5747657" cy="370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1D86F-E61A-CA75-E9FB-837557691EDF}"/>
              </a:ext>
            </a:extLst>
          </p:cNvPr>
          <p:cNvSpPr>
            <a:spLocks noGrp="1"/>
          </p:cNvSpPr>
          <p:nvPr>
            <p:ph type="title"/>
          </p:nvPr>
        </p:nvSpPr>
        <p:spPr>
          <a:xfrm>
            <a:off x="674915" y="464756"/>
            <a:ext cx="6988629" cy="1325563"/>
          </a:xfrm>
        </p:spPr>
        <p:txBody>
          <a:bodyPr>
            <a:normAutofit fontScale="90000"/>
          </a:bodyPr>
          <a:lstStyle/>
          <a:p>
            <a:r>
              <a:rPr lang="en-US" dirty="0"/>
              <a:t>An ecomodernist discourse: Buying an EV is the best way to slow down climate change.</a:t>
            </a:r>
          </a:p>
        </p:txBody>
      </p:sp>
      <p:sp>
        <p:nvSpPr>
          <p:cNvPr id="3" name="Content Placeholder 2">
            <a:extLst>
              <a:ext uri="{FF2B5EF4-FFF2-40B4-BE49-F238E27FC236}">
                <a16:creationId xmlns:a16="http://schemas.microsoft.com/office/drawing/2014/main" id="{2BC7676E-6C5D-5162-EA69-9BB61A043622}"/>
              </a:ext>
            </a:extLst>
          </p:cNvPr>
          <p:cNvSpPr>
            <a:spLocks noGrp="1"/>
          </p:cNvSpPr>
          <p:nvPr>
            <p:ph idx="1"/>
          </p:nvPr>
        </p:nvSpPr>
        <p:spPr>
          <a:xfrm>
            <a:off x="674915" y="2090057"/>
            <a:ext cx="6746789" cy="4579257"/>
          </a:xfrm>
        </p:spPr>
        <p:txBody>
          <a:bodyPr>
            <a:normAutofit fontScale="92500" lnSpcReduction="10000"/>
          </a:bodyPr>
          <a:lstStyle/>
          <a:p>
            <a:r>
              <a:rPr lang="en-US" sz="3000" dirty="0"/>
              <a:t>EROI has to be taken into account to quality this statement</a:t>
            </a:r>
          </a:p>
          <a:p>
            <a:r>
              <a:rPr lang="en-US" sz="3000" dirty="0"/>
              <a:t>Even though electric vehicles are more emissions-intensive to make because of batteries, their electric motors are more efficient than traditional internal combustion engines that burn fossil fuels.</a:t>
            </a:r>
          </a:p>
          <a:p>
            <a:r>
              <a:rPr lang="en-US" sz="3000" dirty="0"/>
              <a:t>If EVs draw from power grid with more renewable power plants and less fossil fuel-fired power generation, then yes, this can be an effective way to reduce carbon dioxide emissions . </a:t>
            </a:r>
          </a:p>
          <a:p>
            <a:endParaRPr lang="en-US" dirty="0"/>
          </a:p>
        </p:txBody>
      </p:sp>
      <p:pic>
        <p:nvPicPr>
          <p:cNvPr id="5" name="Picture 4" descr="A diagram of a power plant&#10;&#10;Description automatically generated">
            <a:extLst>
              <a:ext uri="{FF2B5EF4-FFF2-40B4-BE49-F238E27FC236}">
                <a16:creationId xmlns:a16="http://schemas.microsoft.com/office/drawing/2014/main" id="{A1FD9542-7841-4D3E-A0DF-EDF886BCF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213" y="0"/>
            <a:ext cx="4517787" cy="6858000"/>
          </a:xfrm>
          <a:prstGeom prst="rect">
            <a:avLst/>
          </a:prstGeom>
        </p:spPr>
      </p:pic>
    </p:spTree>
    <p:extLst>
      <p:ext uri="{BB962C8B-B14F-4D97-AF65-F5344CB8AC3E}">
        <p14:creationId xmlns:p14="http://schemas.microsoft.com/office/powerpoint/2010/main" val="3165915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9E21-F7C0-419B-BBA9-29E9ABFA2094}"/>
              </a:ext>
            </a:extLst>
          </p:cNvPr>
          <p:cNvSpPr>
            <a:spLocks noGrp="1"/>
          </p:cNvSpPr>
          <p:nvPr>
            <p:ph type="title"/>
          </p:nvPr>
        </p:nvSpPr>
        <p:spPr/>
        <p:txBody>
          <a:bodyPr rtlCol="0">
            <a:normAutofit/>
          </a:bodyPr>
          <a:lstStyle/>
          <a:p>
            <a:pPr algn="ctr">
              <a:defRPr/>
            </a:pPr>
            <a:r>
              <a:rPr lang="en-US" dirty="0"/>
              <a:t>European exploration as signal of the start of the Anthropocene: the Orbis spike</a:t>
            </a:r>
          </a:p>
        </p:txBody>
      </p:sp>
      <p:grpSp>
        <p:nvGrpSpPr>
          <p:cNvPr id="5" name="Group 4">
            <a:extLst>
              <a:ext uri="{FF2B5EF4-FFF2-40B4-BE49-F238E27FC236}">
                <a16:creationId xmlns:a16="http://schemas.microsoft.com/office/drawing/2014/main" id="{41E3347E-1DC7-4B1D-B9ED-3AB9EF4FD17D}"/>
              </a:ext>
            </a:extLst>
          </p:cNvPr>
          <p:cNvGrpSpPr>
            <a:grpSpLocks/>
          </p:cNvGrpSpPr>
          <p:nvPr/>
        </p:nvGrpSpPr>
        <p:grpSpPr bwMode="auto">
          <a:xfrm>
            <a:off x="1267619" y="1690688"/>
            <a:ext cx="9656761" cy="4500880"/>
            <a:chOff x="553640" y="3200400"/>
            <a:chExt cx="8036720" cy="3429000"/>
          </a:xfrm>
        </p:grpSpPr>
        <p:pic>
          <p:nvPicPr>
            <p:cNvPr id="111624" name="Picture 1" descr="C:\Users\JAS\Desktop\orbis-spike.jpg">
              <a:extLst>
                <a:ext uri="{FF2B5EF4-FFF2-40B4-BE49-F238E27FC236}">
                  <a16:creationId xmlns:a16="http://schemas.microsoft.com/office/drawing/2014/main" id="{A74770DC-7B90-4250-BF41-7E483D3C0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40" y="3200400"/>
              <a:ext cx="803672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D7EC1CF-9FC3-439B-ABCC-86594540B548}"/>
                </a:ext>
              </a:extLst>
            </p:cNvPr>
            <p:cNvSpPr/>
            <p:nvPr/>
          </p:nvSpPr>
          <p:spPr>
            <a:xfrm>
              <a:off x="1122021" y="6218238"/>
              <a:ext cx="4115207"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8640E8AE-BFE2-4025-AAAF-9AC6DB168E19}"/>
                </a:ext>
              </a:extLst>
            </p:cNvPr>
            <p:cNvSpPr/>
            <p:nvPr/>
          </p:nvSpPr>
          <p:spPr>
            <a:xfrm>
              <a:off x="4094115" y="3475038"/>
              <a:ext cx="114311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DAC09-61A3-5538-A940-30DA1A5FCFE0}"/>
              </a:ext>
            </a:extLst>
          </p:cNvPr>
          <p:cNvSpPr>
            <a:spLocks noGrp="1"/>
          </p:cNvSpPr>
          <p:nvPr>
            <p:ph idx="1"/>
          </p:nvPr>
        </p:nvSpPr>
        <p:spPr>
          <a:xfrm>
            <a:off x="251356" y="671511"/>
            <a:ext cx="3406244" cy="6005059"/>
          </a:xfrm>
        </p:spPr>
        <p:txBody>
          <a:bodyPr>
            <a:normAutofit/>
          </a:bodyPr>
          <a:lstStyle/>
          <a:p>
            <a:r>
              <a:rPr lang="en-US" dirty="0"/>
              <a:t>EROI can be vary significantly depending upon what type of EV vehicle under consideration. </a:t>
            </a:r>
          </a:p>
          <a:p>
            <a:r>
              <a:rPr lang="en-US" dirty="0"/>
              <a:t>Small, three and two wheeled EV transportation offer a far more greener alternative than the traditional four-wheeled family car. </a:t>
            </a:r>
          </a:p>
          <a:p>
            <a:pPr marL="0" indent="0">
              <a:buNone/>
            </a:pPr>
            <a:endParaRPr lang="en-US" dirty="0"/>
          </a:p>
        </p:txBody>
      </p:sp>
      <p:pic>
        <p:nvPicPr>
          <p:cNvPr id="4" name="Content Placeholder 4">
            <a:extLst>
              <a:ext uri="{FF2B5EF4-FFF2-40B4-BE49-F238E27FC236}">
                <a16:creationId xmlns:a16="http://schemas.microsoft.com/office/drawing/2014/main" id="{32148B18-2D8B-0D55-E5DA-57076D7ADEC3}"/>
              </a:ext>
            </a:extLst>
          </p:cNvPr>
          <p:cNvPicPr>
            <a:picLocks noChangeAspect="1"/>
          </p:cNvPicPr>
          <p:nvPr/>
        </p:nvPicPr>
        <p:blipFill>
          <a:blip r:embed="rId3"/>
          <a:stretch>
            <a:fillRect/>
          </a:stretch>
        </p:blipFill>
        <p:spPr>
          <a:xfrm>
            <a:off x="3657600" y="671512"/>
            <a:ext cx="8486070" cy="5514975"/>
          </a:xfrm>
          <a:prstGeom prst="rect">
            <a:avLst/>
          </a:prstGeom>
        </p:spPr>
      </p:pic>
    </p:spTree>
    <p:extLst>
      <p:ext uri="{BB962C8B-B14F-4D97-AF65-F5344CB8AC3E}">
        <p14:creationId xmlns:p14="http://schemas.microsoft.com/office/powerpoint/2010/main" val="3132593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40FB95-A40C-C48F-D198-F467F2038975}"/>
              </a:ext>
            </a:extLst>
          </p:cNvPr>
          <p:cNvPicPr>
            <a:picLocks noGrp="1" noChangeAspect="1"/>
          </p:cNvPicPr>
          <p:nvPr>
            <p:ph idx="1"/>
          </p:nvPr>
        </p:nvPicPr>
        <p:blipFill>
          <a:blip r:embed="rId3"/>
          <a:stretch>
            <a:fillRect/>
          </a:stretch>
        </p:blipFill>
        <p:spPr>
          <a:xfrm>
            <a:off x="6663217" y="193478"/>
            <a:ext cx="5038632" cy="6471044"/>
          </a:xfrm>
        </p:spPr>
      </p:pic>
      <p:sp>
        <p:nvSpPr>
          <p:cNvPr id="6" name="Content Placeholder 2">
            <a:extLst>
              <a:ext uri="{FF2B5EF4-FFF2-40B4-BE49-F238E27FC236}">
                <a16:creationId xmlns:a16="http://schemas.microsoft.com/office/drawing/2014/main" id="{2599F15B-070C-F520-F78A-CE46FD955414}"/>
              </a:ext>
            </a:extLst>
          </p:cNvPr>
          <p:cNvSpPr txBox="1">
            <a:spLocks/>
          </p:cNvSpPr>
          <p:nvPr/>
        </p:nvSpPr>
        <p:spPr>
          <a:xfrm>
            <a:off x="251356" y="365125"/>
            <a:ext cx="5844644" cy="58118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EROI can also depend on who drives EV vehicles. </a:t>
            </a:r>
          </a:p>
          <a:p>
            <a:r>
              <a:rPr lang="en-US" sz="3200" dirty="0"/>
              <a:t>Do you drive on average 110 miles per day in an automobile? Then you are a super driver</a:t>
            </a:r>
          </a:p>
          <a:p>
            <a:r>
              <a:rPr lang="en-US" sz="3200" dirty="0"/>
              <a:t>If you drive a lot, then there is a greater return on energy investments in EVs if you drive one</a:t>
            </a:r>
          </a:p>
          <a:p>
            <a:r>
              <a:rPr lang="en-US" sz="3200" dirty="0"/>
              <a:t>Many of America’s biggest drivers are tradespeople and low- or middle-income Americans who have been pushed out of cities by rising housing prices and face long commutes.</a:t>
            </a:r>
          </a:p>
        </p:txBody>
      </p:sp>
    </p:spTree>
    <p:extLst>
      <p:ext uri="{BB962C8B-B14F-4D97-AF65-F5344CB8AC3E}">
        <p14:creationId xmlns:p14="http://schemas.microsoft.com/office/powerpoint/2010/main" val="918961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95CCE47-4C32-4782-8FFD-5EC4AC813643}"/>
              </a:ext>
            </a:extLst>
          </p:cNvPr>
          <p:cNvSpPr>
            <a:spLocks noGrp="1"/>
          </p:cNvSpPr>
          <p:nvPr>
            <p:ph idx="1"/>
          </p:nvPr>
        </p:nvSpPr>
        <p:spPr>
          <a:xfrm>
            <a:off x="196214" y="1415226"/>
            <a:ext cx="3958691" cy="5279515"/>
          </a:xfrm>
        </p:spPr>
        <p:txBody>
          <a:bodyPr>
            <a:normAutofit/>
          </a:bodyPr>
          <a:lstStyle/>
          <a:p>
            <a:r>
              <a:rPr lang="en-US" dirty="0"/>
              <a:t>Technological-based policy approaches can be criticized from a psychological viewpoint</a:t>
            </a:r>
          </a:p>
          <a:p>
            <a:r>
              <a:rPr lang="en-US" dirty="0"/>
              <a:t>Control theory says that we adjust our perception of personal control in relation to how we perceive external controls</a:t>
            </a:r>
          </a:p>
          <a:p>
            <a:pPr marL="457200" lvl="1" indent="0">
              <a:buNone/>
            </a:pPr>
            <a:endParaRPr lang="en-US" dirty="0"/>
          </a:p>
          <a:p>
            <a:pPr lvl="1"/>
            <a:endParaRPr lang="en-US" dirty="0"/>
          </a:p>
          <a:p>
            <a:pPr lvl="1"/>
            <a:endParaRPr lang="en-US" dirty="0"/>
          </a:p>
        </p:txBody>
      </p:sp>
      <p:pic>
        <p:nvPicPr>
          <p:cNvPr id="3" name="Picture 2" descr="A picture containing text&#10;&#10;Description automatically generated">
            <a:extLst>
              <a:ext uri="{FF2B5EF4-FFF2-40B4-BE49-F238E27FC236}">
                <a16:creationId xmlns:a16="http://schemas.microsoft.com/office/drawing/2014/main" id="{F241117C-938C-4F5E-A062-2F2E96B8F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199" y="1289726"/>
            <a:ext cx="7923801" cy="5279515"/>
          </a:xfrm>
          <a:prstGeom prst="rect">
            <a:avLst/>
          </a:prstGeom>
        </p:spPr>
      </p:pic>
      <p:sp>
        <p:nvSpPr>
          <p:cNvPr id="7" name="Title 1">
            <a:extLst>
              <a:ext uri="{FF2B5EF4-FFF2-40B4-BE49-F238E27FC236}">
                <a16:creationId xmlns:a16="http://schemas.microsoft.com/office/drawing/2014/main" id="{15AF9513-31CA-4F99-A374-347D0ACAFF9D}"/>
              </a:ext>
            </a:extLst>
          </p:cNvPr>
          <p:cNvSpPr>
            <a:spLocks noGrp="1"/>
          </p:cNvSpPr>
          <p:nvPr>
            <p:ph type="title"/>
          </p:nvPr>
        </p:nvSpPr>
        <p:spPr>
          <a:xfrm>
            <a:off x="196214" y="117697"/>
            <a:ext cx="11455255" cy="1325563"/>
          </a:xfrm>
        </p:spPr>
        <p:txBody>
          <a:bodyPr/>
          <a:lstStyle/>
          <a:p>
            <a:pPr algn="ctr"/>
            <a:r>
              <a:rPr lang="en-US" altLang="en-US" dirty="0"/>
              <a:t>Tempering the ecomodernist zeal: control theory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4DD181-5653-4FB6-9357-D0B06B8DA3EA}"/>
              </a:ext>
            </a:extLst>
          </p:cNvPr>
          <p:cNvSpPr>
            <a:spLocks noGrp="1"/>
          </p:cNvSpPr>
          <p:nvPr>
            <p:ph idx="1"/>
          </p:nvPr>
        </p:nvSpPr>
        <p:spPr>
          <a:xfrm>
            <a:off x="469232" y="522514"/>
            <a:ext cx="4924362" cy="5846954"/>
          </a:xfrm>
        </p:spPr>
        <p:txBody>
          <a:bodyPr>
            <a:normAutofit/>
          </a:bodyPr>
          <a:lstStyle/>
          <a:p>
            <a:pPr algn="l"/>
            <a:r>
              <a:rPr lang="en-US" sz="2800" b="0" i="0" u="none" strike="noStrike" baseline="0" dirty="0">
                <a:latin typeface="+mj-lt"/>
              </a:rPr>
              <a:t>Affirming belief in scientific progress reduces environmentally friendly behavior</a:t>
            </a:r>
          </a:p>
          <a:p>
            <a:pPr algn="l"/>
            <a:r>
              <a:rPr lang="en-US" dirty="0">
                <a:latin typeface="+mj-lt"/>
              </a:rPr>
              <a:t>P</a:t>
            </a:r>
            <a:r>
              <a:rPr lang="en-US" b="0" i="0" u="none" strike="noStrike" baseline="0" dirty="0">
                <a:latin typeface="+mj-lt"/>
              </a:rPr>
              <a:t>ortraying science as rapidly progressing</a:t>
            </a:r>
            <a:r>
              <a:rPr lang="en-US" dirty="0">
                <a:latin typeface="+mj-lt"/>
              </a:rPr>
              <a:t> </a:t>
            </a:r>
            <a:r>
              <a:rPr lang="en-US" b="0" i="0" u="none" strike="noStrike" baseline="0" dirty="0">
                <a:latin typeface="+mj-lt"/>
              </a:rPr>
              <a:t>may also reduce environmentally friendly behavior </a:t>
            </a:r>
          </a:p>
          <a:p>
            <a:pPr algn="l"/>
            <a:r>
              <a:rPr lang="en-US" b="0" i="0" u="none" strike="noStrike" baseline="0" dirty="0">
                <a:latin typeface="+mj-lt"/>
              </a:rPr>
              <a:t>Communication that questions the </a:t>
            </a:r>
            <a:r>
              <a:rPr lang="en-US" dirty="0">
                <a:latin typeface="+mj-lt"/>
              </a:rPr>
              <a:t>inevitability </a:t>
            </a:r>
            <a:r>
              <a:rPr lang="en-US" b="0" i="0" u="none" strike="noStrike" baseline="0" dirty="0">
                <a:latin typeface="+mj-lt"/>
              </a:rPr>
              <a:t>scientific progress and the how EROI matters may lead to increases in environmentally friendly behavior. </a:t>
            </a:r>
          </a:p>
        </p:txBody>
      </p:sp>
      <p:pic>
        <p:nvPicPr>
          <p:cNvPr id="5" name="Picture 4" descr="A picture containing text, tree, outdoor, sign&#10;&#10;Description automatically generated">
            <a:extLst>
              <a:ext uri="{FF2B5EF4-FFF2-40B4-BE49-F238E27FC236}">
                <a16:creationId xmlns:a16="http://schemas.microsoft.com/office/drawing/2014/main" id="{198C10CA-3788-4CE6-BCF8-55C6845F0205}"/>
              </a:ext>
            </a:extLst>
          </p:cNvPr>
          <p:cNvPicPr>
            <a:picLocks noChangeAspect="1"/>
          </p:cNvPicPr>
          <p:nvPr/>
        </p:nvPicPr>
        <p:blipFill rotWithShape="1">
          <a:blip r:embed="rId3">
            <a:extLst>
              <a:ext uri="{28A0092B-C50C-407E-A947-70E740481C1C}">
                <a14:useLocalDpi xmlns:a14="http://schemas.microsoft.com/office/drawing/2010/main" val="0"/>
              </a:ext>
            </a:extLst>
          </a:blip>
          <a:srcRect l="30736"/>
          <a:stretch/>
        </p:blipFill>
        <p:spPr>
          <a:xfrm>
            <a:off x="5695323" y="522514"/>
            <a:ext cx="5938507" cy="5718629"/>
          </a:xfrm>
          <a:prstGeom prst="rect">
            <a:avLst/>
          </a:prstGeom>
        </p:spPr>
      </p:pic>
    </p:spTree>
    <p:extLst>
      <p:ext uri="{BB962C8B-B14F-4D97-AF65-F5344CB8AC3E}">
        <p14:creationId xmlns:p14="http://schemas.microsoft.com/office/powerpoint/2010/main" val="4162516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228600" y="1443260"/>
            <a:ext cx="7942943" cy="5104295"/>
          </a:xfrm>
        </p:spPr>
        <p:txBody>
          <a:bodyPr>
            <a:normAutofit/>
          </a:bodyPr>
          <a:lstStyle/>
          <a:p>
            <a:r>
              <a:rPr lang="en-US" sz="2800" dirty="0">
                <a:solidFill>
                  <a:srgbClr val="000000"/>
                </a:solidFill>
                <a:latin typeface="+mj-lt"/>
              </a:rPr>
              <a:t>States that that there is no final technological solution, but a continual set of problems that arrive and need solving</a:t>
            </a:r>
            <a:r>
              <a:rPr lang="en-US" dirty="0">
                <a:solidFill>
                  <a:srgbClr val="000000"/>
                </a:solidFill>
                <a:latin typeface="+mj-lt"/>
              </a:rPr>
              <a:t> revolving around the ‘curse of efficiency’</a:t>
            </a:r>
            <a:endParaRPr lang="en-US" dirty="0">
              <a:latin typeface="+mj-lt"/>
            </a:endParaRPr>
          </a:p>
          <a:p>
            <a:r>
              <a:rPr lang="en-US" altLang="en-US" dirty="0">
                <a:latin typeface="+mj-lt"/>
              </a:rPr>
              <a:t>The Coal Question (1865) by William S Jevons.</a:t>
            </a:r>
          </a:p>
          <a:p>
            <a:pPr lvl="1"/>
            <a:r>
              <a:rPr lang="en-US" altLang="en-US" dirty="0">
                <a:latin typeface="+mj-lt"/>
              </a:rPr>
              <a:t>Most people then thought that if coal-burning efficiency increased, less coal would be burned. </a:t>
            </a:r>
          </a:p>
          <a:p>
            <a:pPr lvl="1"/>
            <a:r>
              <a:rPr lang="en-US" altLang="en-US" dirty="0">
                <a:latin typeface="+mj-lt"/>
              </a:rPr>
              <a:t>However, Jevon predicted correctly that coal burning would increase with improvement in the efficiency of steam engines:</a:t>
            </a:r>
          </a:p>
          <a:p>
            <a:pPr lvl="1"/>
            <a:r>
              <a:rPr lang="en-US" altLang="en-US" dirty="0">
                <a:latin typeface="+mj-lt"/>
              </a:rPr>
              <a:t>Greater efficiency decreased cost of coal. This spurred expanded economic uses for steam and coal. More coal burned in response to economic expansion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5379" y="1668113"/>
            <a:ext cx="3573373" cy="4654587"/>
          </a:xfrm>
          <a:prstGeom prst="rect">
            <a:avLst/>
          </a:prstGeom>
        </p:spPr>
      </p:pic>
      <p:sp>
        <p:nvSpPr>
          <p:cNvPr id="8" name="Title 1">
            <a:extLst>
              <a:ext uri="{FF2B5EF4-FFF2-40B4-BE49-F238E27FC236}">
                <a16:creationId xmlns:a16="http://schemas.microsoft.com/office/drawing/2014/main" id="{A9CBCC8A-7390-4D3A-BE3C-04665F0302A3}"/>
              </a:ext>
            </a:extLst>
          </p:cNvPr>
          <p:cNvSpPr txBox="1">
            <a:spLocks/>
          </p:cNvSpPr>
          <p:nvPr/>
        </p:nvSpPr>
        <p:spPr>
          <a:xfrm>
            <a:off x="196214" y="117697"/>
            <a:ext cx="114552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Tempering the ecomodernist zeal: Jevon’s Paradox</a:t>
            </a:r>
          </a:p>
        </p:txBody>
      </p:sp>
    </p:spTree>
    <p:extLst>
      <p:ext uri="{BB962C8B-B14F-4D97-AF65-F5344CB8AC3E}">
        <p14:creationId xmlns:p14="http://schemas.microsoft.com/office/powerpoint/2010/main" val="3782347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57943" y="231698"/>
            <a:ext cx="10479313" cy="1143000"/>
          </a:xfrm>
        </p:spPr>
        <p:txBody>
          <a:bodyPr>
            <a:normAutofit/>
          </a:bodyPr>
          <a:lstStyle/>
          <a:p>
            <a:pPr algn="ctr"/>
            <a:r>
              <a:rPr lang="en-US" altLang="en-US" dirty="0"/>
              <a:t>Jevon’s Paradox in the US Dust Bowl (1930s)</a:t>
            </a:r>
          </a:p>
        </p:txBody>
      </p:sp>
      <p:sp>
        <p:nvSpPr>
          <p:cNvPr id="3" name="Content Placeholder 2"/>
          <p:cNvSpPr>
            <a:spLocks noGrp="1"/>
          </p:cNvSpPr>
          <p:nvPr>
            <p:ph idx="1"/>
          </p:nvPr>
        </p:nvSpPr>
        <p:spPr>
          <a:xfrm>
            <a:off x="365760" y="1374698"/>
            <a:ext cx="5467774" cy="5590673"/>
          </a:xfrm>
        </p:spPr>
        <p:txBody>
          <a:bodyPr>
            <a:normAutofit/>
          </a:bodyPr>
          <a:lstStyle/>
          <a:p>
            <a:pPr>
              <a:defRPr/>
            </a:pPr>
            <a:r>
              <a:rPr lang="en-US" altLang="en-US" dirty="0">
                <a:latin typeface="+mj-lt"/>
              </a:rPr>
              <a:t>Jevon’s paradox holds that gains in efficiency do not always conserve resource use</a:t>
            </a:r>
          </a:p>
          <a:p>
            <a:pPr>
              <a:defRPr/>
            </a:pPr>
            <a:r>
              <a:rPr lang="en-US" dirty="0">
                <a:latin typeface="+mj-lt"/>
              </a:rPr>
              <a:t>Technological solutions can have benefits but may result in outcomes that are undesired  </a:t>
            </a:r>
          </a:p>
          <a:p>
            <a:pPr>
              <a:defRPr/>
            </a:pPr>
            <a:r>
              <a:rPr lang="en-US" dirty="0">
                <a:latin typeface="+mj-lt"/>
              </a:rPr>
              <a:t>What happened when improvements in tractor technology coincided with growing demand for wheat in an arid region of the US?</a:t>
            </a:r>
          </a:p>
          <a:p>
            <a:pPr>
              <a:defRPr/>
            </a:pPr>
            <a:endParaRPr lang="en-US"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000" y="1490812"/>
            <a:ext cx="5934240" cy="4648488"/>
          </a:xfrm>
          <a:prstGeom prst="rect">
            <a:avLst/>
          </a:prstGeom>
        </p:spPr>
      </p:pic>
    </p:spTree>
    <p:extLst>
      <p:ext uri="{BB962C8B-B14F-4D97-AF65-F5344CB8AC3E}">
        <p14:creationId xmlns:p14="http://schemas.microsoft.com/office/powerpoint/2010/main" val="1798059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215664" y="297180"/>
            <a:ext cx="6954393" cy="6263640"/>
          </a:xfrm>
        </p:spPr>
        <p:txBody>
          <a:bodyPr>
            <a:normAutofit lnSpcReduction="10000"/>
          </a:bodyPr>
          <a:lstStyle/>
          <a:p>
            <a:r>
              <a:rPr lang="en-US" altLang="en-US" dirty="0">
                <a:latin typeface="+mj-lt"/>
              </a:rPr>
              <a:t>Tractors improved farming efficiency</a:t>
            </a:r>
          </a:p>
          <a:p>
            <a:r>
              <a:rPr lang="en-US" altLang="en-US" dirty="0">
                <a:latin typeface="+mj-lt"/>
              </a:rPr>
              <a:t>Potential for greater efficiency led to increased borrowing by farmers from banks to buy tractors and to purchase more land</a:t>
            </a:r>
          </a:p>
          <a:p>
            <a:r>
              <a:rPr lang="en-US" altLang="en-US" dirty="0">
                <a:latin typeface="+mj-lt"/>
              </a:rPr>
              <a:t>This increased amount of soil tilled </a:t>
            </a:r>
          </a:p>
          <a:p>
            <a:r>
              <a:rPr lang="en-US" altLang="en-US" dirty="0">
                <a:latin typeface="+mj-lt"/>
              </a:rPr>
              <a:t>With drop in price of wheat, farmers tilled even more to make up for losses needed to pay their loans and make a profit</a:t>
            </a:r>
          </a:p>
          <a:p>
            <a:r>
              <a:rPr lang="en-US" altLang="en-US" dirty="0">
                <a:latin typeface="+mj-lt"/>
              </a:rPr>
              <a:t>Arrival of drought in this semi-arid region was tipping point and desertification and land abandonment ensued</a:t>
            </a:r>
          </a:p>
          <a:p>
            <a:r>
              <a:rPr lang="en-US" altLang="en-US" dirty="0">
                <a:latin typeface="+mj-lt"/>
              </a:rPr>
              <a:t>Original technological efficiencies in farming – the fuel-powered tractor -  created new problems, including fossil fuel dependency and soil erosion (which continues to this day)</a:t>
            </a:r>
          </a:p>
          <a:p>
            <a:pPr marL="457200" lvl="1" indent="0">
              <a:buNone/>
            </a:pPr>
            <a:endParaRPr lang="en-US" altLang="en-US" dirty="0">
              <a:latin typeface="+mj-lt"/>
            </a:endParaRPr>
          </a:p>
        </p:txBody>
      </p:sp>
      <p:pic>
        <p:nvPicPr>
          <p:cNvPr id="29700" name="Picture 1">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1326" y="297180"/>
            <a:ext cx="4175760" cy="6263640"/>
          </a:xfrm>
          <a:prstGeom prst="rect">
            <a:avLst/>
          </a:prstGeom>
          <a:noFill/>
          <a:ln w="34925">
            <a:solidFill>
              <a:schemeClr val="accent1">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98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B499D-A966-59F4-3AFB-1F18897F3310}"/>
              </a:ext>
            </a:extLst>
          </p:cNvPr>
          <p:cNvSpPr>
            <a:spLocks noGrp="1"/>
          </p:cNvSpPr>
          <p:nvPr>
            <p:ph idx="1"/>
          </p:nvPr>
        </p:nvSpPr>
        <p:spPr>
          <a:xfrm>
            <a:off x="381001" y="502557"/>
            <a:ext cx="4838700" cy="6085114"/>
          </a:xfrm>
        </p:spPr>
        <p:txBody>
          <a:bodyPr>
            <a:normAutofit lnSpcReduction="10000"/>
          </a:bodyPr>
          <a:lstStyle/>
          <a:p>
            <a:r>
              <a:rPr lang="en-US" sz="2900" dirty="0">
                <a:latin typeface="+mj-lt"/>
              </a:rPr>
              <a:t>We are often are encouraged to adopt a positive, uncritical, and unsophisticated view of efficiency</a:t>
            </a:r>
          </a:p>
          <a:p>
            <a:r>
              <a:rPr lang="en-US" sz="2900" dirty="0">
                <a:latin typeface="+mj-lt"/>
              </a:rPr>
              <a:t>We’ll just make things more efficient and that will enable us to reduce resource use, waste, and emissions, to solve our problems, and to pave the way for “green growth” and “sustainable development.”</a:t>
            </a:r>
          </a:p>
          <a:p>
            <a:r>
              <a:rPr lang="en-US" sz="2900" dirty="0">
                <a:latin typeface="+mj-lt"/>
              </a:rPr>
              <a:t>Jevon’s paradox illustrates that this is not always so easily accomplished</a:t>
            </a:r>
          </a:p>
          <a:p>
            <a:endParaRPr lang="en-US" dirty="0">
              <a:latin typeface="+mj-lt"/>
            </a:endParaRPr>
          </a:p>
        </p:txBody>
      </p:sp>
      <p:pic>
        <p:nvPicPr>
          <p:cNvPr id="9" name="Online Media 8" title="A Far Too Brief History of the Dodge Omni and Plymouth Horizon">
            <a:hlinkClick r:id="" action="ppaction://media"/>
            <a:extLst>
              <a:ext uri="{FF2B5EF4-FFF2-40B4-BE49-F238E27FC236}">
                <a16:creationId xmlns:a16="http://schemas.microsoft.com/office/drawing/2014/main" id="{AF9DBD2D-34EB-573F-0E02-04A202EA272E}"/>
              </a:ext>
            </a:extLst>
          </p:cNvPr>
          <p:cNvPicPr>
            <a:picLocks noRot="1" noChangeAspect="1"/>
          </p:cNvPicPr>
          <p:nvPr>
            <a:videoFile r:link="rId1"/>
          </p:nvPr>
        </p:nvPicPr>
        <p:blipFill>
          <a:blip r:embed="rId4"/>
          <a:stretch>
            <a:fillRect/>
          </a:stretch>
        </p:blipFill>
        <p:spPr>
          <a:xfrm>
            <a:off x="5321598" y="151628"/>
            <a:ext cx="5026724" cy="2840100"/>
          </a:xfrm>
          <a:prstGeom prst="rect">
            <a:avLst/>
          </a:prstGeom>
        </p:spPr>
      </p:pic>
      <p:pic>
        <p:nvPicPr>
          <p:cNvPr id="12" name="Picture 11">
            <a:extLst>
              <a:ext uri="{FF2B5EF4-FFF2-40B4-BE49-F238E27FC236}">
                <a16:creationId xmlns:a16="http://schemas.microsoft.com/office/drawing/2014/main" id="{6050C53C-21F7-8C81-FDB9-18A5038CCB69}"/>
              </a:ext>
            </a:extLst>
          </p:cNvPr>
          <p:cNvPicPr>
            <a:picLocks noChangeAspect="1"/>
          </p:cNvPicPr>
          <p:nvPr/>
        </p:nvPicPr>
        <p:blipFill>
          <a:blip r:embed="rId5"/>
          <a:stretch>
            <a:fillRect/>
          </a:stretch>
        </p:blipFill>
        <p:spPr>
          <a:xfrm>
            <a:off x="5321534" y="2832099"/>
            <a:ext cx="5026788" cy="3874273"/>
          </a:xfrm>
          <a:prstGeom prst="rect">
            <a:avLst/>
          </a:prstGeom>
        </p:spPr>
      </p:pic>
    </p:spTree>
    <p:extLst>
      <p:ext uri="{BB962C8B-B14F-4D97-AF65-F5344CB8AC3E}">
        <p14:creationId xmlns:p14="http://schemas.microsoft.com/office/powerpoint/2010/main" val="265702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2A13B-44DE-493F-9A74-74C85B2A63C7}"/>
              </a:ext>
            </a:extLst>
          </p:cNvPr>
          <p:cNvSpPr>
            <a:spLocks noGrp="1"/>
          </p:cNvSpPr>
          <p:nvPr>
            <p:ph type="title"/>
          </p:nvPr>
        </p:nvSpPr>
        <p:spPr/>
        <p:txBody>
          <a:bodyPr>
            <a:normAutofit/>
          </a:bodyPr>
          <a:lstStyle/>
          <a:p>
            <a:pPr algn="ctr"/>
            <a:r>
              <a:rPr lang="en-US" dirty="0"/>
              <a:t>A bottleneck and breakthrough policy for the Anthropocene</a:t>
            </a:r>
          </a:p>
        </p:txBody>
      </p:sp>
      <p:sp>
        <p:nvSpPr>
          <p:cNvPr id="3" name="Content Placeholder 2">
            <a:extLst>
              <a:ext uri="{FF2B5EF4-FFF2-40B4-BE49-F238E27FC236}">
                <a16:creationId xmlns:a16="http://schemas.microsoft.com/office/drawing/2014/main" id="{C668F398-7144-45DF-ABF9-792341F07FF1}"/>
              </a:ext>
            </a:extLst>
          </p:cNvPr>
          <p:cNvSpPr>
            <a:spLocks noGrp="1"/>
          </p:cNvSpPr>
          <p:nvPr>
            <p:ph idx="1"/>
          </p:nvPr>
        </p:nvSpPr>
        <p:spPr>
          <a:xfrm>
            <a:off x="597569" y="2141537"/>
            <a:ext cx="10515600" cy="4351338"/>
          </a:xfrm>
        </p:spPr>
        <p:txBody>
          <a:bodyPr>
            <a:normAutofit/>
          </a:bodyPr>
          <a:lstStyle/>
          <a:p>
            <a:pPr algn="just"/>
            <a:r>
              <a:rPr lang="en-US" dirty="0"/>
              <a:t>This is a compromise between environmentalist and ecomodernist perspectives: </a:t>
            </a:r>
          </a:p>
          <a:p>
            <a:pPr algn="just"/>
            <a:r>
              <a:rPr lang="en-US" sz="2800" b="0" i="0" u="none" strike="noStrike" baseline="0" dirty="0">
                <a:solidFill>
                  <a:srgbClr val="221E1F"/>
                </a:solidFill>
                <a:latin typeface="+mj-lt"/>
              </a:rPr>
              <a:t>Based on the idea that the mechanisms that are destroying nature are laying the foundation for its long-term recovery</a:t>
            </a:r>
          </a:p>
          <a:p>
            <a:pPr algn="just"/>
            <a:r>
              <a:rPr lang="en-US" dirty="0">
                <a:solidFill>
                  <a:srgbClr val="221E1F"/>
                </a:solidFill>
                <a:latin typeface="+mj-lt"/>
              </a:rPr>
              <a:t>Urbanization, rural-to-urban migration, and technological innovation will provide ‘breakthrough’ solutions to Anthropocene problems.</a:t>
            </a:r>
            <a:endParaRPr lang="en-US" sz="2800" b="0" i="0" u="none" strike="noStrike" baseline="0" dirty="0">
              <a:solidFill>
                <a:srgbClr val="221E1F"/>
              </a:solidFill>
              <a:latin typeface="+mj-lt"/>
            </a:endParaRPr>
          </a:p>
          <a:p>
            <a:pPr marL="0" indent="0">
              <a:buNone/>
            </a:pPr>
            <a:endParaRPr lang="en-US" dirty="0"/>
          </a:p>
        </p:txBody>
      </p:sp>
    </p:spTree>
    <p:extLst>
      <p:ext uri="{BB962C8B-B14F-4D97-AF65-F5344CB8AC3E}">
        <p14:creationId xmlns:p14="http://schemas.microsoft.com/office/powerpoint/2010/main" val="1073607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C78C1E2-5E63-4DD9-9A3F-584A6349E3BD}"/>
              </a:ext>
            </a:extLst>
          </p:cNvPr>
          <p:cNvPicPr>
            <a:picLocks noGrp="1" noChangeAspect="1"/>
          </p:cNvPicPr>
          <p:nvPr>
            <p:ph idx="1"/>
          </p:nvPr>
        </p:nvPicPr>
        <p:blipFill>
          <a:blip r:embed="rId3"/>
          <a:stretch>
            <a:fillRect/>
          </a:stretch>
        </p:blipFill>
        <p:spPr>
          <a:xfrm>
            <a:off x="1283864" y="266698"/>
            <a:ext cx="9292696" cy="6324603"/>
          </a:xfrm>
        </p:spPr>
      </p:pic>
    </p:spTree>
    <p:extLst>
      <p:ext uri="{BB962C8B-B14F-4D97-AF65-F5344CB8AC3E}">
        <p14:creationId xmlns:p14="http://schemas.microsoft.com/office/powerpoint/2010/main" val="318327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62C397-2573-4209-B50F-29399F07A2CE}"/>
              </a:ext>
            </a:extLst>
          </p:cNvPr>
          <p:cNvPicPr>
            <a:picLocks noChangeAspect="1"/>
          </p:cNvPicPr>
          <p:nvPr/>
        </p:nvPicPr>
        <p:blipFill>
          <a:blip r:embed="rId3"/>
          <a:stretch>
            <a:fillRect/>
          </a:stretch>
        </p:blipFill>
        <p:spPr>
          <a:xfrm>
            <a:off x="164246" y="0"/>
            <a:ext cx="11863508" cy="6858000"/>
          </a:xfrm>
          <a:prstGeom prst="rect">
            <a:avLst/>
          </a:prstGeom>
        </p:spPr>
      </p:pic>
      <p:sp>
        <p:nvSpPr>
          <p:cNvPr id="113669" name="Rectangle 5">
            <a:extLst>
              <a:ext uri="{FF2B5EF4-FFF2-40B4-BE49-F238E27FC236}">
                <a16:creationId xmlns:a16="http://schemas.microsoft.com/office/drawing/2014/main" id="{6DA296C2-0A63-4D82-8140-6DF7213720A7}"/>
              </a:ext>
            </a:extLst>
          </p:cNvPr>
          <p:cNvSpPr>
            <a:spLocks noChangeArrowheads="1"/>
          </p:cNvSpPr>
          <p:nvPr/>
        </p:nvSpPr>
        <p:spPr bwMode="auto">
          <a:xfrm>
            <a:off x="243841" y="6351587"/>
            <a:ext cx="6507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1998, the family farm near Princeton Kentucky on Highway 62</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BD61C-0E8E-5023-73B7-41CDE50731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293C1-3A49-C5E5-95A1-9FC64DA65F22}"/>
              </a:ext>
            </a:extLst>
          </p:cNvPr>
          <p:cNvSpPr>
            <a:spLocks noGrp="1"/>
          </p:cNvSpPr>
          <p:nvPr>
            <p:ph type="title"/>
          </p:nvPr>
        </p:nvSpPr>
        <p:spPr/>
        <p:txBody>
          <a:bodyPr>
            <a:normAutofit/>
          </a:bodyPr>
          <a:lstStyle/>
          <a:p>
            <a:pPr algn="ctr"/>
            <a:r>
              <a:rPr lang="en-US" dirty="0"/>
              <a:t>A bottleneck and breakthrough policy for the Anthropocene</a:t>
            </a:r>
          </a:p>
        </p:txBody>
      </p:sp>
      <p:sp>
        <p:nvSpPr>
          <p:cNvPr id="3" name="Content Placeholder 2">
            <a:extLst>
              <a:ext uri="{FF2B5EF4-FFF2-40B4-BE49-F238E27FC236}">
                <a16:creationId xmlns:a16="http://schemas.microsoft.com/office/drawing/2014/main" id="{A132A125-F40F-9D7E-3554-4D7ABFDEDCF0}"/>
              </a:ext>
            </a:extLst>
          </p:cNvPr>
          <p:cNvSpPr>
            <a:spLocks noGrp="1"/>
          </p:cNvSpPr>
          <p:nvPr>
            <p:ph idx="1"/>
          </p:nvPr>
        </p:nvSpPr>
        <p:spPr>
          <a:xfrm>
            <a:off x="597569" y="2141537"/>
            <a:ext cx="10515600" cy="4351338"/>
          </a:xfrm>
        </p:spPr>
        <p:txBody>
          <a:bodyPr>
            <a:normAutofit/>
          </a:bodyPr>
          <a:lstStyle/>
          <a:p>
            <a:pPr algn="just"/>
            <a:r>
              <a:rPr lang="en-US" sz="2800" b="0" i="0" u="none" strike="noStrike" baseline="0" dirty="0">
                <a:solidFill>
                  <a:srgbClr val="221E1F"/>
                </a:solidFill>
                <a:latin typeface="+mj-lt"/>
              </a:rPr>
              <a:t>If society focuses only on economic development and technological innovation as a mechanism to pass through the bottleneck as fast as possible, then what remains of nature could well be sacrificed. </a:t>
            </a:r>
          </a:p>
          <a:p>
            <a:pPr algn="just"/>
            <a:r>
              <a:rPr lang="en-US" sz="2800" b="0" i="0" u="none" strike="noStrike" baseline="0" dirty="0">
                <a:solidFill>
                  <a:srgbClr val="221E1F"/>
                </a:solidFill>
                <a:latin typeface="+mj-lt"/>
              </a:rPr>
              <a:t>If society were to focus only on limiting the economic growth that has improved the living conditions for </a:t>
            </a:r>
            <a:r>
              <a:rPr lang="en-US" dirty="0">
                <a:solidFill>
                  <a:srgbClr val="221E1F"/>
                </a:solidFill>
                <a:latin typeface="+mj-lt"/>
              </a:rPr>
              <a:t>billions of people on Earth, </a:t>
            </a:r>
            <a:r>
              <a:rPr lang="en-US" sz="2800" b="0" i="0" u="none" strike="noStrike" baseline="0" dirty="0">
                <a:solidFill>
                  <a:srgbClr val="221E1F"/>
                </a:solidFill>
                <a:latin typeface="+mj-lt"/>
              </a:rPr>
              <a:t>then poverty and population growth could overwhelm what remains</a:t>
            </a:r>
            <a:r>
              <a:rPr lang="en-US" dirty="0">
                <a:solidFill>
                  <a:srgbClr val="221E1F"/>
                </a:solidFill>
                <a:latin typeface="+mj-lt"/>
              </a:rPr>
              <a:t> of nature</a:t>
            </a:r>
            <a:endParaRPr lang="en-US" sz="2800" b="0" i="0" u="none" strike="noStrike" baseline="0" dirty="0">
              <a:solidFill>
                <a:srgbClr val="221E1F"/>
              </a:solidFill>
              <a:latin typeface="+mj-lt"/>
            </a:endParaRPr>
          </a:p>
          <a:p>
            <a:pPr algn="just"/>
            <a:r>
              <a:rPr lang="en-US" sz="2800" b="0" i="0" u="none" strike="noStrike" baseline="0" dirty="0">
                <a:solidFill>
                  <a:srgbClr val="221E1F"/>
                </a:solidFill>
                <a:latin typeface="+mj-lt"/>
              </a:rPr>
              <a:t>Either extreme – too much or too little of environmentalism or ecomodernism – risks narrowing the bottleneck and preventing the breakthrough </a:t>
            </a:r>
            <a:endParaRPr lang="en-US" dirty="0">
              <a:latin typeface="+mj-lt"/>
            </a:endParaRPr>
          </a:p>
          <a:p>
            <a:endParaRPr lang="en-US" dirty="0"/>
          </a:p>
        </p:txBody>
      </p:sp>
    </p:spTree>
    <p:extLst>
      <p:ext uri="{BB962C8B-B14F-4D97-AF65-F5344CB8AC3E}">
        <p14:creationId xmlns:p14="http://schemas.microsoft.com/office/powerpoint/2010/main" val="2183199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38FA3F-48CA-4C67-A3C0-7CB82C59DF5C}"/>
              </a:ext>
            </a:extLst>
          </p:cNvPr>
          <p:cNvPicPr>
            <a:picLocks noGrp="1" noChangeAspect="1"/>
          </p:cNvPicPr>
          <p:nvPr>
            <p:ph idx="1"/>
          </p:nvPr>
        </p:nvPicPr>
        <p:blipFill>
          <a:blip r:embed="rId2"/>
          <a:stretch>
            <a:fillRect/>
          </a:stretch>
        </p:blipFill>
        <p:spPr>
          <a:xfrm>
            <a:off x="176866" y="1544187"/>
            <a:ext cx="12015134" cy="3995553"/>
          </a:xfrm>
        </p:spPr>
      </p:pic>
    </p:spTree>
    <p:extLst>
      <p:ext uri="{BB962C8B-B14F-4D97-AF65-F5344CB8AC3E}">
        <p14:creationId xmlns:p14="http://schemas.microsoft.com/office/powerpoint/2010/main" val="1509900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BFA661-A105-4D18-81F1-6F35F290EC00}"/>
              </a:ext>
            </a:extLst>
          </p:cNvPr>
          <p:cNvPicPr>
            <a:picLocks noGrp="1" noChangeAspect="1"/>
          </p:cNvPicPr>
          <p:nvPr>
            <p:ph idx="1"/>
          </p:nvPr>
        </p:nvPicPr>
        <p:blipFill>
          <a:blip r:embed="rId3"/>
          <a:stretch>
            <a:fillRect/>
          </a:stretch>
        </p:blipFill>
        <p:spPr>
          <a:xfrm>
            <a:off x="481406" y="317666"/>
            <a:ext cx="11437294" cy="6131259"/>
          </a:xfrm>
        </p:spPr>
      </p:pic>
    </p:spTree>
    <p:extLst>
      <p:ext uri="{BB962C8B-B14F-4D97-AF65-F5344CB8AC3E}">
        <p14:creationId xmlns:p14="http://schemas.microsoft.com/office/powerpoint/2010/main" val="2911191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Is France’s ‘Gilets Jaunes’ or ‘Yellow Vests’ Protest Movement?">
            <a:hlinkClick r:id="" action="ppaction://media"/>
            <a:extLst>
              <a:ext uri="{FF2B5EF4-FFF2-40B4-BE49-F238E27FC236}">
                <a16:creationId xmlns:a16="http://schemas.microsoft.com/office/drawing/2014/main" id="{E7FC6A26-D158-E7C7-192F-7D3D77C9B4DC}"/>
              </a:ext>
            </a:extLst>
          </p:cNvPr>
          <p:cNvPicPr>
            <a:picLocks noGrp="1" noRot="1" noChangeAspect="1"/>
          </p:cNvPicPr>
          <p:nvPr>
            <p:ph idx="1"/>
            <a:videoFile r:link="rId1"/>
          </p:nvPr>
        </p:nvPicPr>
        <p:blipFill>
          <a:blip r:embed="rId3"/>
          <a:stretch>
            <a:fillRect/>
          </a:stretch>
        </p:blipFill>
        <p:spPr>
          <a:xfrm>
            <a:off x="15552" y="0"/>
            <a:ext cx="12176448" cy="6880158"/>
          </a:xfrm>
          <a:prstGeom prst="rect">
            <a:avLst/>
          </a:prstGeom>
        </p:spPr>
      </p:pic>
      <p:sp>
        <p:nvSpPr>
          <p:cNvPr id="2" name="Title 1">
            <a:extLst>
              <a:ext uri="{FF2B5EF4-FFF2-40B4-BE49-F238E27FC236}">
                <a16:creationId xmlns:a16="http://schemas.microsoft.com/office/drawing/2014/main" id="{D2B1D779-49FF-2A5D-BDF6-794020F24EDF}"/>
              </a:ext>
            </a:extLst>
          </p:cNvPr>
          <p:cNvSpPr>
            <a:spLocks noGrp="1"/>
          </p:cNvSpPr>
          <p:nvPr>
            <p:ph type="title"/>
          </p:nvPr>
        </p:nvSpPr>
        <p:spPr>
          <a:xfrm>
            <a:off x="6680200" y="365125"/>
            <a:ext cx="4673600" cy="1325563"/>
          </a:xfrm>
          <a:solidFill>
            <a:schemeClr val="bg1"/>
          </a:solidFill>
        </p:spPr>
        <p:txBody>
          <a:bodyPr/>
          <a:lstStyle/>
          <a:p>
            <a:r>
              <a:rPr lang="en-US" dirty="0"/>
              <a:t>Yellow Vest Movement (France)</a:t>
            </a:r>
          </a:p>
        </p:txBody>
      </p:sp>
    </p:spTree>
    <p:extLst>
      <p:ext uri="{BB962C8B-B14F-4D97-AF65-F5344CB8AC3E}">
        <p14:creationId xmlns:p14="http://schemas.microsoft.com/office/powerpoint/2010/main" val="184379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etherlands: Thousands of Dutch farmers protest government's emission targets | World News | WION">
            <a:hlinkClick r:id="" action="ppaction://media"/>
            <a:extLst>
              <a:ext uri="{FF2B5EF4-FFF2-40B4-BE49-F238E27FC236}">
                <a16:creationId xmlns:a16="http://schemas.microsoft.com/office/drawing/2014/main" id="{4CF215BF-45BF-FB71-71AB-6EFCB3647F0F}"/>
              </a:ext>
            </a:extLst>
          </p:cNvPr>
          <p:cNvPicPr>
            <a:picLocks noGrp="1" noRot="1" noChangeAspect="1"/>
          </p:cNvPicPr>
          <p:nvPr>
            <p:ph idx="1"/>
            <a:videoFile r:link="rId1"/>
          </p:nvPr>
        </p:nvPicPr>
        <p:blipFill>
          <a:blip r:embed="rId3"/>
          <a:stretch>
            <a:fillRect/>
          </a:stretch>
        </p:blipFill>
        <p:spPr>
          <a:xfrm>
            <a:off x="0" y="0"/>
            <a:ext cx="12192000" cy="6888946"/>
          </a:xfrm>
          <a:prstGeom prst="rect">
            <a:avLst/>
          </a:prstGeom>
        </p:spPr>
      </p:pic>
      <p:sp>
        <p:nvSpPr>
          <p:cNvPr id="2" name="Title 1">
            <a:extLst>
              <a:ext uri="{FF2B5EF4-FFF2-40B4-BE49-F238E27FC236}">
                <a16:creationId xmlns:a16="http://schemas.microsoft.com/office/drawing/2014/main" id="{B8FB051D-4020-3E91-38FA-B6D6F0924004}"/>
              </a:ext>
            </a:extLst>
          </p:cNvPr>
          <p:cNvSpPr>
            <a:spLocks noGrp="1"/>
          </p:cNvSpPr>
          <p:nvPr>
            <p:ph type="title"/>
          </p:nvPr>
        </p:nvSpPr>
        <p:spPr>
          <a:xfrm>
            <a:off x="506185" y="394153"/>
            <a:ext cx="8652329" cy="1325563"/>
          </a:xfrm>
          <a:solidFill>
            <a:schemeClr val="bg1"/>
          </a:solidFill>
        </p:spPr>
        <p:txBody>
          <a:bodyPr>
            <a:normAutofit/>
          </a:bodyPr>
          <a:lstStyle/>
          <a:p>
            <a:r>
              <a:rPr lang="en-US" dirty="0"/>
              <a:t>Farmer–Citizen Movement “</a:t>
            </a:r>
            <a:r>
              <a:rPr lang="en-US" dirty="0" err="1"/>
              <a:t>BoerBurgerBeweging</a:t>
            </a:r>
            <a:r>
              <a:rPr lang="en-US" dirty="0"/>
              <a:t>” (Netherlands)</a:t>
            </a:r>
          </a:p>
        </p:txBody>
      </p:sp>
    </p:spTree>
    <p:extLst>
      <p:ext uri="{BB962C8B-B14F-4D97-AF65-F5344CB8AC3E}">
        <p14:creationId xmlns:p14="http://schemas.microsoft.com/office/powerpoint/2010/main" val="36028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5" title="the graduate   one word plastics">
            <a:hlinkClick r:id="" action="ppaction://media"/>
            <a:extLst>
              <a:ext uri="{FF2B5EF4-FFF2-40B4-BE49-F238E27FC236}">
                <a16:creationId xmlns:a16="http://schemas.microsoft.com/office/drawing/2014/main" id="{5563B0CC-7F9F-3B58-A6C7-C898D95D9A84}"/>
              </a:ext>
            </a:extLst>
          </p:cNvPr>
          <p:cNvPicPr>
            <a:picLocks noRot="1" noChangeAspect="1"/>
          </p:cNvPicPr>
          <p:nvPr>
            <a:videoFile r:link="rId1"/>
          </p:nvPr>
        </p:nvPicPr>
        <p:blipFill>
          <a:blip r:embed="rId3"/>
          <a:stretch>
            <a:fillRect/>
          </a:stretch>
        </p:blipFill>
        <p:spPr>
          <a:xfrm>
            <a:off x="0" y="0"/>
            <a:ext cx="11919697" cy="6734629"/>
          </a:xfrm>
          <a:prstGeom prst="rect">
            <a:avLst/>
          </a:prstGeom>
        </p:spPr>
      </p:pic>
    </p:spTree>
    <p:extLst>
      <p:ext uri="{BB962C8B-B14F-4D97-AF65-F5344CB8AC3E}">
        <p14:creationId xmlns:p14="http://schemas.microsoft.com/office/powerpoint/2010/main" val="247055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054B68-F05B-55BF-EFD0-4E9EEEDF05B3}"/>
              </a:ext>
            </a:extLst>
          </p:cNvPr>
          <p:cNvSpPr>
            <a:spLocks noGrp="1"/>
          </p:cNvSpPr>
          <p:nvPr>
            <p:ph idx="1"/>
          </p:nvPr>
        </p:nvSpPr>
        <p:spPr>
          <a:xfrm>
            <a:off x="319315" y="232229"/>
            <a:ext cx="5560786" cy="6313714"/>
          </a:xfrm>
        </p:spPr>
        <p:txBody>
          <a:bodyPr>
            <a:normAutofit/>
          </a:bodyPr>
          <a:lstStyle/>
          <a:p>
            <a:pPr marL="514350" indent="-514350">
              <a:buFont typeface="+mj-lt"/>
              <a:buAutoNum type="arabicPeriod"/>
            </a:pPr>
            <a:r>
              <a:rPr lang="en-US" sz="2900" dirty="0"/>
              <a:t>What is an environmentalist versus an ecomodernist viewpoint on the issue of plastics?</a:t>
            </a:r>
          </a:p>
          <a:p>
            <a:pPr marL="514350" indent="-514350">
              <a:buFont typeface="+mj-lt"/>
              <a:buAutoNum type="arabicPeriod"/>
            </a:pPr>
            <a:r>
              <a:rPr lang="en-US" sz="2900" dirty="0"/>
              <a:t>How does EROI apply to the plastics problem?</a:t>
            </a:r>
          </a:p>
          <a:p>
            <a:pPr marL="514350" indent="-514350">
              <a:buFont typeface="+mj-lt"/>
              <a:buAutoNum type="arabicPeriod"/>
            </a:pPr>
            <a:r>
              <a:rPr lang="en-US" sz="2900" dirty="0"/>
              <a:t>How does control theory apply?</a:t>
            </a:r>
          </a:p>
          <a:p>
            <a:pPr marL="514350" indent="-514350">
              <a:buFont typeface="+mj-lt"/>
              <a:buAutoNum type="arabicPeriod"/>
            </a:pPr>
            <a:r>
              <a:rPr lang="en-US" sz="2900" dirty="0"/>
              <a:t>What are some ways in which Jevon’s Paradox can play out in ways that deflect solutions and/or generate new problems?</a:t>
            </a:r>
          </a:p>
          <a:p>
            <a:pPr marL="514350" indent="-514350">
              <a:buFont typeface="+mj-lt"/>
              <a:buAutoNum type="arabicPeriod"/>
            </a:pPr>
            <a:r>
              <a:rPr lang="en-US" sz="2900" dirty="0"/>
              <a:t>Describe a successful and an unsuccessful bottleneck and breakthrough policy scenario</a:t>
            </a:r>
          </a:p>
        </p:txBody>
      </p:sp>
      <p:pic>
        <p:nvPicPr>
          <p:cNvPr id="10" name="Picture 9" descr="A slum with garbage and trash&#10;&#10;AI-generated content may be incorrect.">
            <a:extLst>
              <a:ext uri="{FF2B5EF4-FFF2-40B4-BE49-F238E27FC236}">
                <a16:creationId xmlns:a16="http://schemas.microsoft.com/office/drawing/2014/main" id="{7D081F9D-C598-5B49-08A7-D4E1C6DF9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485" y="312057"/>
            <a:ext cx="6030686" cy="6030686"/>
          </a:xfrm>
          <a:prstGeom prst="rect">
            <a:avLst/>
          </a:prstGeom>
        </p:spPr>
      </p:pic>
    </p:spTree>
    <p:extLst>
      <p:ext uri="{BB962C8B-B14F-4D97-AF65-F5344CB8AC3E}">
        <p14:creationId xmlns:p14="http://schemas.microsoft.com/office/powerpoint/2010/main" val="3827660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3955D6E-8565-4ED3-35B6-7716AB5EDA9B}"/>
              </a:ext>
            </a:extLst>
          </p:cNvPr>
          <p:cNvPicPr>
            <a:picLocks noGrp="1" noChangeAspect="1"/>
          </p:cNvPicPr>
          <p:nvPr>
            <p:ph idx="1"/>
          </p:nvPr>
        </p:nvPicPr>
        <p:blipFill>
          <a:blip r:embed="rId2"/>
          <a:stretch>
            <a:fillRect/>
          </a:stretch>
        </p:blipFill>
        <p:spPr>
          <a:xfrm>
            <a:off x="1050587" y="478568"/>
            <a:ext cx="9365419" cy="5900863"/>
          </a:xfrm>
        </p:spPr>
      </p:pic>
    </p:spTree>
    <p:extLst>
      <p:ext uri="{BB962C8B-B14F-4D97-AF65-F5344CB8AC3E}">
        <p14:creationId xmlns:p14="http://schemas.microsoft.com/office/powerpoint/2010/main" val="2783968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F6B2EA-7DB8-6DC0-7A5D-01A2264EB88C}"/>
              </a:ext>
            </a:extLst>
          </p:cNvPr>
          <p:cNvSpPr>
            <a:spLocks noGrp="1"/>
          </p:cNvSpPr>
          <p:nvPr>
            <p:ph idx="1"/>
          </p:nvPr>
        </p:nvSpPr>
        <p:spPr>
          <a:xfrm>
            <a:off x="367483" y="477838"/>
            <a:ext cx="3986804" cy="6024562"/>
          </a:xfrm>
        </p:spPr>
        <p:txBody>
          <a:bodyPr>
            <a:normAutofit lnSpcReduction="10000"/>
          </a:bodyPr>
          <a:lstStyle/>
          <a:p>
            <a:r>
              <a:rPr lang="en-US" sz="2800" dirty="0">
                <a:latin typeface="+mj-lt"/>
              </a:rPr>
              <a:t>Efficiency is often a much easier policy to sell to the public</a:t>
            </a:r>
          </a:p>
          <a:p>
            <a:r>
              <a:rPr lang="en-US" dirty="0">
                <a:latin typeface="+mj-lt"/>
              </a:rPr>
              <a:t>Whether or not a practice is made more efficient may not be readily determined, leading to ‘greenwashing’ of efficiency claims</a:t>
            </a:r>
            <a:r>
              <a:rPr lang="en-US" sz="2800" dirty="0">
                <a:latin typeface="+mj-lt"/>
              </a:rPr>
              <a:t> </a:t>
            </a:r>
          </a:p>
          <a:p>
            <a:r>
              <a:rPr lang="en-US" dirty="0">
                <a:latin typeface="+mj-lt"/>
              </a:rPr>
              <a:t>Efficiencies can be used to expand production and growth in ways that postpone solutions or generate new problems</a:t>
            </a:r>
            <a:endParaRPr lang="en-US" sz="2800" dirty="0">
              <a:latin typeface="+mj-lt"/>
            </a:endParaRPr>
          </a:p>
          <a:p>
            <a:endParaRPr lang="en-US" dirty="0"/>
          </a:p>
        </p:txBody>
      </p:sp>
      <p:pic>
        <p:nvPicPr>
          <p:cNvPr id="7" name="Online Media 6" title="Is Your Plastic Actually Being Recycled? | NYT Opinion">
            <a:hlinkClick r:id="" action="ppaction://media"/>
            <a:extLst>
              <a:ext uri="{FF2B5EF4-FFF2-40B4-BE49-F238E27FC236}">
                <a16:creationId xmlns:a16="http://schemas.microsoft.com/office/drawing/2014/main" id="{23A9B48C-D2EA-4C60-0418-376CEEB91870}"/>
              </a:ext>
            </a:extLst>
          </p:cNvPr>
          <p:cNvPicPr>
            <a:picLocks noRot="1" noChangeAspect="1"/>
          </p:cNvPicPr>
          <p:nvPr>
            <a:videoFile r:link="rId1"/>
          </p:nvPr>
        </p:nvPicPr>
        <p:blipFill>
          <a:blip r:embed="rId3"/>
          <a:srcRect r="10264"/>
          <a:stretch/>
        </p:blipFill>
        <p:spPr>
          <a:xfrm>
            <a:off x="4499429" y="477838"/>
            <a:ext cx="7445829" cy="4688114"/>
          </a:xfrm>
          <a:prstGeom prst="rect">
            <a:avLst/>
          </a:prstGeom>
        </p:spPr>
      </p:pic>
    </p:spTree>
    <p:extLst>
      <p:ext uri="{BB962C8B-B14F-4D97-AF65-F5344CB8AC3E}">
        <p14:creationId xmlns:p14="http://schemas.microsoft.com/office/powerpoint/2010/main" val="264580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E805A-DAC8-46B5-8397-F261FF8A35CE}"/>
              </a:ext>
            </a:extLst>
          </p:cNvPr>
          <p:cNvPicPr>
            <a:picLocks noChangeAspect="1"/>
          </p:cNvPicPr>
          <p:nvPr/>
        </p:nvPicPr>
        <p:blipFill>
          <a:blip r:embed="rId3"/>
          <a:stretch>
            <a:fillRect/>
          </a:stretch>
        </p:blipFill>
        <p:spPr>
          <a:xfrm>
            <a:off x="181069" y="0"/>
            <a:ext cx="11829861" cy="6858000"/>
          </a:xfrm>
          <a:prstGeom prst="rect">
            <a:avLst/>
          </a:prstGeom>
        </p:spPr>
      </p:pic>
      <p:sp>
        <p:nvSpPr>
          <p:cNvPr id="7" name="Rectangle 5">
            <a:extLst>
              <a:ext uri="{FF2B5EF4-FFF2-40B4-BE49-F238E27FC236}">
                <a16:creationId xmlns:a16="http://schemas.microsoft.com/office/drawing/2014/main" id="{4CDFFC70-61EA-46BA-A9EE-8B43CDBEABE9}"/>
              </a:ext>
            </a:extLst>
          </p:cNvPr>
          <p:cNvSpPr>
            <a:spLocks noChangeArrowheads="1"/>
          </p:cNvSpPr>
          <p:nvPr/>
        </p:nvSpPr>
        <p:spPr bwMode="auto">
          <a:xfrm>
            <a:off x="243841" y="6351587"/>
            <a:ext cx="6571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2004, the family farm near Princeton Kentucky on Highway 62</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2415F1-0A2B-4C5F-A5E2-6C98726CA227}"/>
              </a:ext>
            </a:extLst>
          </p:cNvPr>
          <p:cNvPicPr>
            <a:picLocks noGrp="1" noChangeAspect="1"/>
          </p:cNvPicPr>
          <p:nvPr>
            <p:ph idx="1"/>
          </p:nvPr>
        </p:nvPicPr>
        <p:blipFill>
          <a:blip r:embed="rId2"/>
          <a:stretch>
            <a:fillRect/>
          </a:stretch>
        </p:blipFill>
        <p:spPr>
          <a:xfrm>
            <a:off x="264826" y="0"/>
            <a:ext cx="11662348" cy="6808008"/>
          </a:xfrm>
        </p:spPr>
      </p:pic>
      <p:sp>
        <p:nvSpPr>
          <p:cNvPr id="6" name="Rectangle 5">
            <a:extLst>
              <a:ext uri="{FF2B5EF4-FFF2-40B4-BE49-F238E27FC236}">
                <a16:creationId xmlns:a16="http://schemas.microsoft.com/office/drawing/2014/main" id="{1A183080-6A6C-4453-8A72-025A51758841}"/>
              </a:ext>
            </a:extLst>
          </p:cNvPr>
          <p:cNvSpPr>
            <a:spLocks noChangeArrowheads="1"/>
          </p:cNvSpPr>
          <p:nvPr/>
        </p:nvSpPr>
        <p:spPr bwMode="auto">
          <a:xfrm>
            <a:off x="243841" y="6351587"/>
            <a:ext cx="6635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2019, the family farm near Princeton Kentucky on Highway 62</a:t>
            </a:r>
          </a:p>
        </p:txBody>
      </p:sp>
    </p:spTree>
    <p:extLst>
      <p:ext uri="{BB962C8B-B14F-4D97-AF65-F5344CB8AC3E}">
        <p14:creationId xmlns:p14="http://schemas.microsoft.com/office/powerpoint/2010/main" val="1268561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F80516D1-C3E3-4E4C-9BF4-5368D9542DDA}"/>
              </a:ext>
            </a:extLst>
          </p:cNvPr>
          <p:cNvSpPr>
            <a:spLocks noGrp="1" noChangeArrowheads="1"/>
          </p:cNvSpPr>
          <p:nvPr>
            <p:ph type="body" idx="1"/>
          </p:nvPr>
        </p:nvSpPr>
        <p:spPr>
          <a:xfrm>
            <a:off x="238760" y="331152"/>
            <a:ext cx="7569200" cy="5181600"/>
          </a:xfrm>
        </p:spPr>
        <p:txBody>
          <a:bodyPr/>
          <a:lstStyle/>
          <a:p>
            <a:pPr eaLnBrk="1" hangingPunct="1"/>
            <a:r>
              <a:rPr lang="en-US" altLang="en-US" sz="2400" dirty="0"/>
              <a:t>Prior to European arrival, North and South American landscapes had been highly modified by large numbers of native Americans.</a:t>
            </a:r>
          </a:p>
          <a:p>
            <a:pPr lvl="1" eaLnBrk="1" hangingPunct="1"/>
            <a:r>
              <a:rPr lang="en-US" altLang="en-US" sz="2000" dirty="0"/>
              <a:t>Grasslands kept open thru the use of fire</a:t>
            </a:r>
          </a:p>
          <a:p>
            <a:pPr lvl="1" eaLnBrk="1" hangingPunct="1"/>
            <a:r>
              <a:rPr lang="en-US" altLang="en-US" sz="2000" dirty="0"/>
              <a:t>Earthworks, roads, fields common</a:t>
            </a:r>
          </a:p>
          <a:p>
            <a:pPr lvl="1" eaLnBrk="1" hangingPunct="1"/>
            <a:r>
              <a:rPr lang="en-US" altLang="en-US" sz="2000" dirty="0"/>
              <a:t>Forest cover was reduced by human activity</a:t>
            </a:r>
          </a:p>
          <a:p>
            <a:pPr eaLnBrk="1" hangingPunct="1"/>
            <a:endParaRPr lang="en-US" altLang="en-US" sz="2400" dirty="0"/>
          </a:p>
          <a:p>
            <a:pPr lvl="1" eaLnBrk="1" hangingPunct="1"/>
            <a:endParaRPr lang="en-US" altLang="en-US" sz="2000" dirty="0"/>
          </a:p>
          <a:p>
            <a:pPr eaLnBrk="1" hangingPunct="1"/>
            <a:endParaRPr lang="en-US" altLang="en-US" dirty="0"/>
          </a:p>
        </p:txBody>
      </p:sp>
      <p:pic>
        <p:nvPicPr>
          <p:cNvPr id="117764" name="Picture 2" descr="http://news.nationalgeographic.com/content/dam/news/photos/000/772/77280.ngsversion.1422280964335.adapt.768.1.jpg">
            <a:extLst>
              <a:ext uri="{FF2B5EF4-FFF2-40B4-BE49-F238E27FC236}">
                <a16:creationId xmlns:a16="http://schemas.microsoft.com/office/drawing/2014/main" id="{0477E134-2C6C-42E3-AF25-472F42D35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00" r="20000"/>
          <a:stretch>
            <a:fillRect/>
          </a:stretch>
        </p:blipFill>
        <p:spPr bwMode="auto">
          <a:xfrm>
            <a:off x="8143240" y="228600"/>
            <a:ext cx="37338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Box 7">
            <a:extLst>
              <a:ext uri="{FF2B5EF4-FFF2-40B4-BE49-F238E27FC236}">
                <a16:creationId xmlns:a16="http://schemas.microsoft.com/office/drawing/2014/main" id="{8B43BEE8-5339-46D9-9521-3E3C51E2DFA9}"/>
              </a:ext>
            </a:extLst>
          </p:cNvPr>
          <p:cNvSpPr txBox="1">
            <a:spLocks noChangeArrowheads="1"/>
          </p:cNvSpPr>
          <p:nvPr/>
        </p:nvSpPr>
        <p:spPr bwMode="auto">
          <a:xfrm>
            <a:off x="8143240" y="228600"/>
            <a:ext cx="3733800" cy="369888"/>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Cahokia Mounds (southern Illinois)</a:t>
            </a:r>
          </a:p>
        </p:txBody>
      </p:sp>
      <p:pic>
        <p:nvPicPr>
          <p:cNvPr id="117767" name="Picture 6" descr="C:\Documents and Settings\Jon Anthony Stallins\Desktop\untitled.bmp">
            <a:extLst>
              <a:ext uri="{FF2B5EF4-FFF2-40B4-BE49-F238E27FC236}">
                <a16:creationId xmlns:a16="http://schemas.microsoft.com/office/drawing/2014/main" id="{12E78AE1-D0A5-442F-B76C-D919347E3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223" b="11630"/>
          <a:stretch>
            <a:fillRect/>
          </a:stretch>
        </p:blipFill>
        <p:spPr bwMode="auto">
          <a:xfrm>
            <a:off x="8143240" y="3200400"/>
            <a:ext cx="38100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TextBox 8">
            <a:extLst>
              <a:ext uri="{FF2B5EF4-FFF2-40B4-BE49-F238E27FC236}">
                <a16:creationId xmlns:a16="http://schemas.microsoft.com/office/drawing/2014/main" id="{832DFD61-EF0C-4F03-B25C-3B6FA15D1445}"/>
              </a:ext>
            </a:extLst>
          </p:cNvPr>
          <p:cNvSpPr txBox="1">
            <a:spLocks noChangeArrowheads="1"/>
          </p:cNvSpPr>
          <p:nvPr/>
        </p:nvSpPr>
        <p:spPr bwMode="auto">
          <a:xfrm>
            <a:off x="8219440" y="6248400"/>
            <a:ext cx="3733800" cy="369888"/>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Relict fields in S. America</a:t>
            </a:r>
          </a:p>
        </p:txBody>
      </p:sp>
      <p:pic>
        <p:nvPicPr>
          <p:cNvPr id="10" name="Picture 2" descr="Image result for desoto crops indians agriculture">
            <a:extLst>
              <a:ext uri="{FF2B5EF4-FFF2-40B4-BE49-F238E27FC236}">
                <a16:creationId xmlns:a16="http://schemas.microsoft.com/office/drawing/2014/main" id="{C13557AC-2C83-4F9B-8ED8-14B1FB0C0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471" y="2674778"/>
            <a:ext cx="5781529" cy="40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id="{F3CE4A33-6D17-46F8-9857-5C4837C4B359}"/>
              </a:ext>
            </a:extLst>
          </p:cNvPr>
          <p:cNvSpPr>
            <a:spLocks noGrp="1" noChangeArrowheads="1"/>
          </p:cNvSpPr>
          <p:nvPr>
            <p:ph type="body" idx="1"/>
          </p:nvPr>
        </p:nvSpPr>
        <p:spPr>
          <a:xfrm>
            <a:off x="174171" y="452754"/>
            <a:ext cx="3651774" cy="6220471"/>
          </a:xfrm>
        </p:spPr>
        <p:txBody>
          <a:bodyPr rtlCol="0">
            <a:normAutofit/>
          </a:bodyPr>
          <a:lstStyle/>
          <a:p>
            <a:pPr>
              <a:defRPr/>
            </a:pPr>
            <a:r>
              <a:rPr lang="en-US" altLang="en-US" sz="2400" dirty="0"/>
              <a:t>Pre-European contact Americas may have held as many people as in Europe at that time</a:t>
            </a:r>
          </a:p>
          <a:p>
            <a:pPr>
              <a:defRPr/>
            </a:pPr>
            <a:r>
              <a:rPr lang="en-US" altLang="en-US" sz="2400" dirty="0"/>
              <a:t>Estimates range up to 50-90 million </a:t>
            </a:r>
          </a:p>
          <a:p>
            <a:pPr>
              <a:defRPr/>
            </a:pPr>
            <a:r>
              <a:rPr lang="en-US" altLang="en-US" sz="2400" dirty="0"/>
              <a:t>After arrival of smallpox and influenza (flu), population greatly reduced (90-95%)</a:t>
            </a:r>
          </a:p>
          <a:p>
            <a:pPr>
              <a:defRPr/>
            </a:pPr>
            <a:r>
              <a:rPr lang="en-US" altLang="en-US" sz="2400" dirty="0"/>
              <a:t>Depopulation left fields fallow</a:t>
            </a:r>
          </a:p>
          <a:p>
            <a:pPr>
              <a:defRPr/>
            </a:pPr>
            <a:r>
              <a:rPr lang="en-US" altLang="en-US" sz="2400" dirty="0"/>
              <a:t>Forests recovered because of the drastically reduced numbers of native Americans</a:t>
            </a:r>
          </a:p>
          <a:p>
            <a:pPr marL="0" indent="0">
              <a:buNone/>
              <a:defRPr/>
            </a:pPr>
            <a:endParaRPr lang="en-US" altLang="en-US" sz="2400" dirty="0"/>
          </a:p>
          <a:p>
            <a:pPr lvl="1">
              <a:defRPr/>
            </a:pPr>
            <a:endParaRPr lang="en-US" altLang="en-US" sz="2000" dirty="0"/>
          </a:p>
          <a:p>
            <a:pPr>
              <a:defRPr/>
            </a:pPr>
            <a:endParaRPr lang="en-US" altLang="en-US" dirty="0"/>
          </a:p>
        </p:txBody>
      </p:sp>
      <p:pic>
        <p:nvPicPr>
          <p:cNvPr id="119813" name="Picture 2" descr="Image result for SMALLPOX">
            <a:extLst>
              <a:ext uri="{FF2B5EF4-FFF2-40B4-BE49-F238E27FC236}">
                <a16:creationId xmlns:a16="http://schemas.microsoft.com/office/drawing/2014/main" id="{8E46CAA6-B6BF-48AD-BECE-2FB0414B4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507" y="962845"/>
            <a:ext cx="3234493" cy="493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AF835F5-978A-425C-894C-F88AE688E9B3}"/>
              </a:ext>
            </a:extLst>
          </p:cNvPr>
          <p:cNvPicPr>
            <a:picLocks noChangeAspect="1"/>
          </p:cNvPicPr>
          <p:nvPr/>
        </p:nvPicPr>
        <p:blipFill>
          <a:blip r:embed="rId4"/>
          <a:stretch>
            <a:fillRect/>
          </a:stretch>
        </p:blipFill>
        <p:spPr>
          <a:xfrm>
            <a:off x="3825945" y="962845"/>
            <a:ext cx="5078055" cy="493231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1342</TotalTime>
  <Words>3940</Words>
  <Application>Microsoft Office PowerPoint</Application>
  <PresentationFormat>Widescreen</PresentationFormat>
  <Paragraphs>272</Paragraphs>
  <Slides>58</Slides>
  <Notes>47</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AdvOT596495f2</vt:lpstr>
      <vt:lpstr>AdvOT596495f2+20</vt:lpstr>
      <vt:lpstr>AdvTT50a2f13e.I</vt:lpstr>
      <vt:lpstr>AdvTT50a2f13e.I+fb</vt:lpstr>
      <vt:lpstr>Arial</vt:lpstr>
      <vt:lpstr>Calibri</vt:lpstr>
      <vt:lpstr>Calibri Light</vt:lpstr>
      <vt:lpstr>Minion Pro</vt:lpstr>
      <vt:lpstr>Office Theme</vt:lpstr>
      <vt:lpstr>Policies for the Anthropocene:  environmentalist and/or ecomodernist?</vt:lpstr>
      <vt:lpstr>When did the Anthropocene begin? </vt:lpstr>
      <vt:lpstr>When did the Anthropocene begin? </vt:lpstr>
      <vt:lpstr>European exploration as signal of the start of the Anthropocene: the Orbis spike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Industrial Revolution (1780 to 1945) as signal of the start of the Anthropocene</vt:lpstr>
      <vt:lpstr>PowerPoint Presentation</vt:lpstr>
      <vt:lpstr>PowerPoint Presentation</vt:lpstr>
      <vt:lpstr>The Great Acceleration as start of the Anthropocene</vt:lpstr>
      <vt:lpstr>PowerPoint Presentation</vt:lpstr>
      <vt:lpstr>The distinctly American origins of the Great Acceleration</vt:lpstr>
      <vt:lpstr>PowerPoint Presentation</vt:lpstr>
      <vt:lpstr>Unique attributes of the Anthropocene</vt:lpstr>
      <vt:lpstr>The ‘Bad’ Anthropocene</vt:lpstr>
      <vt:lpstr>The ‘Good’ Anthropocene</vt:lpstr>
      <vt:lpstr>Environmentalism, a world view that prioritizes:</vt:lpstr>
      <vt:lpstr>Extinction Rebellion</vt:lpstr>
      <vt:lpstr>PowerPoint Presentation</vt:lpstr>
      <vt:lpstr>PowerPoint Presentation</vt:lpstr>
      <vt:lpstr>Successes of environmentalism</vt:lpstr>
      <vt:lpstr>PowerPoint Presentation</vt:lpstr>
      <vt:lpstr>PowerPoint Presentation</vt:lpstr>
      <vt:lpstr>Ecomodernists:  proclaim that environmentalism has failed</vt:lpstr>
      <vt:lpstr>The position of ecomodernists:  the technologies of the Anthropocene are ‘good’</vt:lpstr>
      <vt:lpstr>PowerPoint Presentation</vt:lpstr>
      <vt:lpstr>Effective Accelerationism (e/acc)</vt:lpstr>
      <vt:lpstr>PowerPoint Presentation</vt:lpstr>
      <vt:lpstr>The Population Bomb (1968)</vt:lpstr>
      <vt:lpstr>Julian Simon and the Cornucopians (1970-1980s)</vt:lpstr>
      <vt:lpstr>The Simon–Ehrlich wager</vt:lpstr>
      <vt:lpstr>PowerPoint Presentation</vt:lpstr>
      <vt:lpstr>Tempering the ecomodernist zeal: EROI</vt:lpstr>
      <vt:lpstr>An ecomodernist discourse: Buying an EV is the best way to slow down climate change.</vt:lpstr>
      <vt:lpstr>PowerPoint Presentation</vt:lpstr>
      <vt:lpstr>PowerPoint Presentation</vt:lpstr>
      <vt:lpstr>Tempering the ecomodernist zeal: control theory</vt:lpstr>
      <vt:lpstr>PowerPoint Presentation</vt:lpstr>
      <vt:lpstr>PowerPoint Presentation</vt:lpstr>
      <vt:lpstr>Jevon’s Paradox in the US Dust Bowl (1930s)</vt:lpstr>
      <vt:lpstr>PowerPoint Presentation</vt:lpstr>
      <vt:lpstr>PowerPoint Presentation</vt:lpstr>
      <vt:lpstr>A bottleneck and breakthrough policy for the Anthropocene</vt:lpstr>
      <vt:lpstr>PowerPoint Presentation</vt:lpstr>
      <vt:lpstr>A bottleneck and breakthrough policy for the Anthropocene</vt:lpstr>
      <vt:lpstr>PowerPoint Presentation</vt:lpstr>
      <vt:lpstr>PowerPoint Presentation</vt:lpstr>
      <vt:lpstr>Yellow Vest Movement (France)</vt:lpstr>
      <vt:lpstr>Farmer–Citizen Movement “BoerBurgerBeweging” (Netherlands)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 Anthropocene</dc:title>
  <dc:creator>Tony Stallins</dc:creator>
  <cp:lastModifiedBy>Stallins, Jon A.</cp:lastModifiedBy>
  <cp:revision>117</cp:revision>
  <dcterms:created xsi:type="dcterms:W3CDTF">2020-12-12T19:04:44Z</dcterms:created>
  <dcterms:modified xsi:type="dcterms:W3CDTF">2025-04-14T22:38:12Z</dcterms:modified>
</cp:coreProperties>
</file>