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8" r:id="rId2"/>
  </p:sldMasterIdLst>
  <p:notesMasterIdLst>
    <p:notesMasterId r:id="rId47"/>
  </p:notesMasterIdLst>
  <p:sldIdLst>
    <p:sldId id="260" r:id="rId3"/>
    <p:sldId id="261" r:id="rId4"/>
    <p:sldId id="262" r:id="rId5"/>
    <p:sldId id="624" r:id="rId6"/>
    <p:sldId id="631" r:id="rId7"/>
    <p:sldId id="619" r:id="rId8"/>
    <p:sldId id="620" r:id="rId9"/>
    <p:sldId id="604" r:id="rId10"/>
    <p:sldId id="630" r:id="rId11"/>
    <p:sldId id="621" r:id="rId12"/>
    <p:sldId id="258" r:id="rId13"/>
    <p:sldId id="259" r:id="rId14"/>
    <p:sldId id="622" r:id="rId15"/>
    <p:sldId id="313" r:id="rId16"/>
    <p:sldId id="263" r:id="rId17"/>
    <p:sldId id="601" r:id="rId18"/>
    <p:sldId id="265" r:id="rId19"/>
    <p:sldId id="266" r:id="rId20"/>
    <p:sldId id="299" r:id="rId21"/>
    <p:sldId id="300" r:id="rId22"/>
    <p:sldId id="632" r:id="rId23"/>
    <p:sldId id="633" r:id="rId24"/>
    <p:sldId id="634" r:id="rId25"/>
    <p:sldId id="612" r:id="rId26"/>
    <p:sldId id="641" r:id="rId27"/>
    <p:sldId id="644" r:id="rId28"/>
    <p:sldId id="643" r:id="rId29"/>
    <p:sldId id="642" r:id="rId30"/>
    <p:sldId id="635" r:id="rId31"/>
    <p:sldId id="315" r:id="rId32"/>
    <p:sldId id="626" r:id="rId33"/>
    <p:sldId id="627" r:id="rId34"/>
    <p:sldId id="279" r:id="rId35"/>
    <p:sldId id="290" r:id="rId36"/>
    <p:sldId id="256" r:id="rId37"/>
    <p:sldId id="271" r:id="rId38"/>
    <p:sldId id="629" r:id="rId39"/>
    <p:sldId id="275" r:id="rId40"/>
    <p:sldId id="278" r:id="rId41"/>
    <p:sldId id="270" r:id="rId42"/>
    <p:sldId id="623" r:id="rId43"/>
    <p:sldId id="625" r:id="rId44"/>
    <p:sldId id="636" r:id="rId45"/>
    <p:sldId id="63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ame theory" id="{A27DBF9F-8EBF-48E3-9C3B-45F3AC9EAB6D}">
          <p14:sldIdLst>
            <p14:sldId id="260"/>
            <p14:sldId id="261"/>
            <p14:sldId id="262"/>
          </p14:sldIdLst>
        </p14:section>
        <p14:section name="Evolution of cooperation" id="{F9EBBD21-807D-4182-9D0A-FCADB8815125}">
          <p14:sldIdLst>
            <p14:sldId id="624"/>
            <p14:sldId id="631"/>
            <p14:sldId id="619"/>
            <p14:sldId id="620"/>
            <p14:sldId id="604"/>
            <p14:sldId id="630"/>
            <p14:sldId id="621"/>
            <p14:sldId id="258"/>
            <p14:sldId id="259"/>
            <p14:sldId id="622"/>
            <p14:sldId id="313"/>
          </p14:sldIdLst>
        </p14:section>
        <p14:section name="Nash equilibrium" id="{885D0895-FB45-4FBD-AF7C-D6541633A76F}">
          <p14:sldIdLst>
            <p14:sldId id="263"/>
            <p14:sldId id="601"/>
            <p14:sldId id="265"/>
            <p14:sldId id="266"/>
            <p14:sldId id="299"/>
            <p14:sldId id="300"/>
            <p14:sldId id="632"/>
            <p14:sldId id="633"/>
            <p14:sldId id="634"/>
            <p14:sldId id="612"/>
            <p14:sldId id="641"/>
            <p14:sldId id="644"/>
            <p14:sldId id="643"/>
            <p14:sldId id="642"/>
          </p14:sldIdLst>
        </p14:section>
        <p14:section name="Examples" id="{A19F3527-023C-4B01-A326-1138726630EB}">
          <p14:sldIdLst>
            <p14:sldId id="635"/>
            <p14:sldId id="315"/>
            <p14:sldId id="626"/>
            <p14:sldId id="627"/>
            <p14:sldId id="279"/>
            <p14:sldId id="290"/>
            <p14:sldId id="256"/>
            <p14:sldId id="271"/>
            <p14:sldId id="629"/>
            <p14:sldId id="275"/>
            <p14:sldId id="278"/>
            <p14:sldId id="270"/>
            <p14:sldId id="623"/>
            <p14:sldId id="625"/>
            <p14:sldId id="636"/>
            <p14:sldId id="63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3529" autoAdjust="0"/>
  </p:normalViewPr>
  <p:slideViewPr>
    <p:cSldViewPr snapToGrid="0" showGuides="1">
      <p:cViewPr varScale="1">
        <p:scale>
          <a:sx n="53" d="100"/>
          <a:sy n="53" d="100"/>
        </p:scale>
        <p:origin x="1168" y="32"/>
      </p:cViewPr>
      <p:guideLst>
        <p:guide orient="horz" pos="2160"/>
        <p:guide pos="3840"/>
      </p:guideLst>
    </p:cSldViewPr>
  </p:slideViewPr>
  <p:notesTextViewPr>
    <p:cViewPr>
      <p:scale>
        <a:sx n="1" d="1"/>
        <a:sy n="1" d="1"/>
      </p:scale>
      <p:origin x="0" y="0"/>
    </p:cViewPr>
  </p:notesTextViewPr>
  <p:sorterViewPr>
    <p:cViewPr varScale="1">
      <p:scale>
        <a:sx n="1" d="1"/>
        <a:sy n="1" d="1"/>
      </p:scale>
      <p:origin x="0" y="-739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F69EE-8EE4-45D0-A5E5-B25B43DB26A4}" type="datetimeFigureOut">
              <a:rPr lang="en-US" smtClean="0"/>
              <a:t>3/5/2025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4FAB4-8F5F-4DBE-8BDC-451AB7EC1CAE}" type="slidenum">
              <a:rPr lang="en-US" smtClean="0"/>
              <a:t>‹#›</a:t>
            </a:fld>
            <a:endParaRPr lang="en-US" dirty="0"/>
          </a:p>
        </p:txBody>
      </p:sp>
    </p:spTree>
    <p:extLst>
      <p:ext uri="{BB962C8B-B14F-4D97-AF65-F5344CB8AC3E}">
        <p14:creationId xmlns:p14="http://schemas.microsoft.com/office/powerpoint/2010/main" val="253699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85800" y="1143000"/>
            <a:ext cx="5486400" cy="308610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Game Theory is a formal field of study in mathematics and economics.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How are the Cold War nuclear fears and negotiations similar to the tragedy of the commons?  Should I take all the fish first before anyone else can? Can I trust my neighbor not to take more than their share of fish if I have agreed not to?  Are my neighbors lying to me about their plans?  </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756896ED-CF0D-4AC0-995D-79A1AB414693}" type="slidenum">
              <a:rPr lang="en-US" altLang="en-US" smtClean="0"/>
              <a:pPr/>
              <a:t>1</a:t>
            </a:fld>
            <a:endParaRPr lang="en-US" altLang="en-US" dirty="0"/>
          </a:p>
        </p:txBody>
      </p:sp>
    </p:spTree>
    <p:extLst>
      <p:ext uri="{BB962C8B-B14F-4D97-AF65-F5344CB8AC3E}">
        <p14:creationId xmlns:p14="http://schemas.microsoft.com/office/powerpoint/2010/main" val="429376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685800" y="1143000"/>
            <a:ext cx="5486400" cy="3086100"/>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Three</a:t>
            </a:r>
            <a:r>
              <a:rPr lang="en-US" altLang="en-US" baseline="0" dirty="0">
                <a:latin typeface="Arial" panose="020B0604020202020204" pitchFamily="34" charset="0"/>
              </a:rPr>
              <a:t> months in jail (confess and betray is the Nash equilibrium, if the assumption is that the criminals don’t trust each other (they are criminals). Confessing and betraying is the best that you can hope to do with this understanding of each other.  Steering the Nash equilibrium toward the one-month in jail outcome where both stay silent is a better option for them, but unless they have established some level of trust or put into place some incentives, then they both stand to lose more by choosing to confess and betray.</a:t>
            </a:r>
            <a:br>
              <a:rPr lang="en-US" altLang="en-US" baseline="0" dirty="0">
                <a:latin typeface="Arial" panose="020B0604020202020204" pitchFamily="34" charset="0"/>
              </a:rPr>
            </a:br>
            <a:br>
              <a:rPr lang="en-US" altLang="en-US" baseline="0" dirty="0">
                <a:latin typeface="Arial" panose="020B0604020202020204" pitchFamily="34" charset="0"/>
              </a:rPr>
            </a:br>
            <a:br>
              <a:rPr lang="en-US" altLang="en-US" baseline="0" dirty="0">
                <a:latin typeface="Arial" panose="020B0604020202020204" pitchFamily="34" charset="0"/>
              </a:rPr>
            </a:br>
            <a:endParaRPr lang="en-US" altLang="en-US" dirty="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314CBBD0-44DC-454D-8F7D-E480E2E0E8C8}" type="slidenum">
              <a:rPr lang="en-US" altLang="en-US" smtClean="0"/>
              <a:pPr/>
              <a:t>16</a:t>
            </a:fld>
            <a:endParaRPr lang="en-US" altLang="en-US" dirty="0"/>
          </a:p>
        </p:txBody>
      </p:sp>
    </p:spTree>
    <p:extLst>
      <p:ext uri="{BB962C8B-B14F-4D97-AF65-F5344CB8AC3E}">
        <p14:creationId xmlns:p14="http://schemas.microsoft.com/office/powerpoint/2010/main" val="1502526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685800" y="1143000"/>
            <a:ext cx="5486400" cy="308610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panose="020B0604020202020204" pitchFamily="34" charset="0"/>
              </a:rPr>
              <a:t>https://www.facebook.com/classictvmoments/videos/100000-steal/2294216330611721/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panose="020B0604020202020204" pitchFamily="34" charset="0"/>
              </a:rPr>
              <a:t>This game show is a good example of a non-zero sum game in which interests can align and win-win, lose-lose scenarios are also possible.  What the two contestants are trying to do is understand the motives and behavior of the other person and trying to chose a strategy for themselves based on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The Nash equilibrium is to choose to steal. By choosing to steal, the player has a chance at maximizing his own payoff.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r>
              <a:rPr lang="en-US" altLang="en-US" dirty="0">
                <a:latin typeface="Arial" panose="020B0604020202020204" pitchFamily="34" charset="0"/>
              </a:rPr>
              <a:t>Iteration changes the nature of game – playing against the same person over and over allows the potential for cooperation to evolve. However, what if you are always playing someone new?</a:t>
            </a:r>
          </a:p>
          <a:p>
            <a:endParaRPr lang="en-US" altLang="en-US" dirty="0">
              <a:latin typeface="Arial" panose="020B0604020202020204" pitchFamily="34" charset="0"/>
            </a:endParaRPr>
          </a:p>
          <a:p>
            <a:r>
              <a:rPr lang="en-US" altLang="en-US" dirty="0">
                <a:latin typeface="Arial" panose="020B0604020202020204" pitchFamily="34" charset="0"/>
              </a:rPr>
              <a:t>Once a cooperator has been tricked, that person is loath to be a cooperator again. In this sense, memory plays a role in how games will turn out. The woman in this game,</a:t>
            </a:r>
            <a:r>
              <a:rPr lang="en-US" altLang="en-US" baseline="0" dirty="0">
                <a:latin typeface="Arial" panose="020B0604020202020204" pitchFamily="34" charset="0"/>
              </a:rPr>
              <a:t> Sarah,</a:t>
            </a:r>
            <a:r>
              <a:rPr lang="en-US" altLang="en-US" dirty="0">
                <a:latin typeface="Arial" panose="020B0604020202020204" pitchFamily="34" charset="0"/>
              </a:rPr>
              <a:t> </a:t>
            </a:r>
            <a:r>
              <a:rPr lang="en-US" altLang="en-US" baseline="0" dirty="0">
                <a:latin typeface="Arial" panose="020B0604020202020204" pitchFamily="34" charset="0"/>
              </a:rPr>
              <a:t>had been previously tricked. </a:t>
            </a: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B200635-694A-499A-BCCF-C0C22C40A738}" type="slidenum">
              <a:rPr lang="en-US" altLang="en-US" smtClean="0"/>
              <a:pPr/>
              <a:t>17</a:t>
            </a:fld>
            <a:endParaRPr lang="en-US" altLang="en-US" dirty="0"/>
          </a:p>
        </p:txBody>
      </p:sp>
    </p:spTree>
    <p:extLst>
      <p:ext uri="{BB962C8B-B14F-4D97-AF65-F5344CB8AC3E}">
        <p14:creationId xmlns:p14="http://schemas.microsoft.com/office/powerpoint/2010/main" val="91561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685800" y="1143000"/>
            <a:ext cx="5486400" cy="30861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Green in the figure is the typical Nash equilibrium.  It is not optimal. The Nash equilibrium needs to be negotiated through interaction among the player toward something more beneficial for all. Usually, the strategy is to agree to split (and hope the other player keeps their word). However, in this video, a new strategy is put into play.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By saying he is going to steal and then split, in the future, Nick forces the other player to split. He is steering the player toward a particular outcome in which none of them can do no better based on the relationship they have established.</a:t>
            </a:r>
          </a:p>
          <a:p>
            <a:endParaRPr lang="en-US" altLang="en-US" dirty="0">
              <a:latin typeface="Arial" panose="020B0604020202020204" pitchFamily="34" charset="0"/>
            </a:endParaRPr>
          </a:p>
          <a:p>
            <a:r>
              <a:rPr lang="en-US" altLang="en-US" dirty="0">
                <a:latin typeface="Arial" panose="020B0604020202020204" pitchFamily="34" charset="0"/>
              </a:rPr>
              <a:t>By the end of the negotiation, Nick has convinced Ibraham 100% that he is going to steal the money. Ibraham may only have had a confidence level of 50% that Nick was honest about splitting the money with him after the show, but with a 50% confidence level, Ibrahim’s possible payoffs are:</a:t>
            </a:r>
          </a:p>
          <a:p>
            <a:endParaRPr lang="en-US" altLang="en-US" dirty="0">
              <a:latin typeface="Arial" panose="020B0604020202020204" pitchFamily="34" charset="0"/>
            </a:endParaRPr>
          </a:p>
          <a:p>
            <a:r>
              <a:rPr lang="en-US" altLang="en-US" dirty="0">
                <a:latin typeface="Arial" panose="020B0604020202020204" pitchFamily="34" charset="0"/>
              </a:rPr>
              <a:t> Choose steal and go home with nothing.</a:t>
            </a:r>
          </a:p>
          <a:p>
            <a:r>
              <a:rPr lang="en-US" altLang="en-US" dirty="0">
                <a:latin typeface="Arial" panose="020B0604020202020204" pitchFamily="34" charset="0"/>
              </a:rPr>
              <a:t> Choose split and have a 50/50 chance of going home with half the jackpot (based on his level of confidence in Nick’s promise to split the money after the show).</a:t>
            </a:r>
          </a:p>
          <a:p>
            <a:endParaRPr lang="en-US" altLang="en-US" dirty="0">
              <a:latin typeface="Arial" panose="020B0604020202020204" pitchFamily="34" charset="0"/>
            </a:endParaRPr>
          </a:p>
          <a:p>
            <a:r>
              <a:rPr lang="en-US" altLang="en-US" dirty="0">
                <a:latin typeface="Arial" panose="020B0604020202020204" pitchFamily="34" charset="0"/>
              </a:rPr>
              <a:t>Nick realigns the Nash equilibrium</a:t>
            </a:r>
            <a:r>
              <a:rPr lang="en-US" altLang="en-US" baseline="0" dirty="0">
                <a:latin typeface="Arial" panose="020B0604020202020204" pitchFamily="34" charset="0"/>
              </a:rPr>
              <a:t> toward a more desired outcome.</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B365379C-AFB0-4635-B072-8D15402C7523}" type="slidenum">
              <a:rPr lang="en-US" altLang="en-US" smtClean="0"/>
              <a:pPr/>
              <a:t>18</a:t>
            </a:fld>
            <a:endParaRPr lang="en-US" altLang="en-US" dirty="0"/>
          </a:p>
        </p:txBody>
      </p:sp>
    </p:spTree>
    <p:extLst>
      <p:ext uri="{BB962C8B-B14F-4D97-AF65-F5344CB8AC3E}">
        <p14:creationId xmlns:p14="http://schemas.microsoft.com/office/powerpoint/2010/main" val="269358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685800" y="1143000"/>
            <a:ext cx="5486400" cy="3086100"/>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Whenever a government considers a new environmental regulation, one of the first questions it needs to ask is whether obeying the rule and achieving its aims is a Nash equilibrium – one that is </a:t>
            </a:r>
            <a:r>
              <a:rPr lang="en-US" altLang="en-US" sz="1200" dirty="0">
                <a:latin typeface="Calibri Light" panose="020F0302020204030204" pitchFamily="34" charset="0"/>
                <a:cs typeface="Calibri Light" panose="020F0302020204030204" pitchFamily="34" charset="0"/>
              </a:rPr>
              <a:t>optimal and no player has an incentive to deviate from his/her chosen strategy after considering an opponent's choice.</a:t>
            </a:r>
            <a:r>
              <a:rPr lang="en-US" sz="1200" dirty="0">
                <a:latin typeface="Calibri Light" panose="020F0302020204030204" pitchFamily="34" charset="0"/>
                <a:cs typeface="Calibri Light" panose="020F0302020204030204" pitchFamily="34" charset="0"/>
              </a:rPr>
              <a:t>  </a:t>
            </a:r>
            <a:r>
              <a:rPr lang="en-US" dirty="0"/>
              <a:t>If it isn’t a Nash equilibrium, the new policy measure is likely to prove a failure, because those affected will seek a way around it.</a:t>
            </a:r>
          </a:p>
          <a:p>
            <a:endParaRPr lang="en-US" dirty="0"/>
          </a:p>
          <a:p>
            <a:r>
              <a:rPr lang="en-US" dirty="0"/>
              <a:t>Assuming that the policy of each state is set independently, there is no incentive for a single state to unilaterally cap emissions. The effect of one country  doing so would be small, while the cost in that country would be high. Hence, inaction on air pollution was a Nash Equilibrium. It is only through the development of a system that changes the strategies of many actors that a low-carbon outcome can be achieved.</a:t>
            </a:r>
            <a:endParaRPr lang="en-US" altLang="en-US" dirty="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6A90CF1-E323-463E-9EAD-ABF3900F3C46}" type="slidenum">
              <a:rPr lang="en-US" altLang="en-US" smtClean="0"/>
              <a:pPr/>
              <a:t>19</a:t>
            </a:fld>
            <a:endParaRPr lang="en-US" altLang="en-US" dirty="0"/>
          </a:p>
        </p:txBody>
      </p:sp>
    </p:spTree>
    <p:extLst>
      <p:ext uri="{BB962C8B-B14F-4D97-AF65-F5344CB8AC3E}">
        <p14:creationId xmlns:p14="http://schemas.microsoft.com/office/powerpoint/2010/main" val="2989233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20</a:t>
            </a:fld>
            <a:endParaRPr lang="en-US" dirty="0"/>
          </a:p>
        </p:txBody>
      </p:sp>
    </p:spTree>
    <p:extLst>
      <p:ext uri="{BB962C8B-B14F-4D97-AF65-F5344CB8AC3E}">
        <p14:creationId xmlns:p14="http://schemas.microsoft.com/office/powerpoint/2010/main" val="2505657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diagram categorizes goods based on two criteria: subtractability and exclusion. Here's how to interpret it:</a:t>
            </a:r>
            <a:br>
              <a:rPr lang="en-US" b="0" dirty="0"/>
            </a:br>
            <a:endParaRPr lang="en-US" b="0" dirty="0"/>
          </a:p>
          <a:p>
            <a:pPr>
              <a:buFont typeface="+mj-lt"/>
              <a:buNone/>
            </a:pPr>
            <a:r>
              <a:rPr lang="en-US" b="0" dirty="0"/>
              <a:t>A. Subtractability (or rivalry):</a:t>
            </a:r>
          </a:p>
          <a:p>
            <a:pPr marL="742950" lvl="1" indent="-285750">
              <a:buFont typeface="+mj-lt"/>
              <a:buAutoNum type="arabicPeriod"/>
            </a:pPr>
            <a:r>
              <a:rPr lang="en-US" b="0" dirty="0"/>
              <a:t>Refers to whether one person's use of a good diminishes the availability of that good for others.</a:t>
            </a:r>
          </a:p>
          <a:p>
            <a:pPr marL="742950" lvl="1" indent="-285750">
              <a:buFont typeface="+mj-lt"/>
              <a:buAutoNum type="arabicPeriod"/>
            </a:pPr>
            <a:r>
              <a:rPr lang="en-US" b="0" dirty="0"/>
              <a:t>Low subtractability: Using the good does not significantly reduce its availability for others.</a:t>
            </a:r>
          </a:p>
          <a:p>
            <a:pPr marL="742950" lvl="1" indent="-285750">
              <a:buFont typeface="+mj-lt"/>
              <a:buAutoNum type="arabicPeriod"/>
            </a:pPr>
            <a:r>
              <a:rPr lang="en-US" b="0" dirty="0"/>
              <a:t>High subtractability: Using the good diminishes its availability for others.</a:t>
            </a:r>
          </a:p>
          <a:p>
            <a:pPr>
              <a:buFont typeface="+mj-lt"/>
              <a:buNone/>
            </a:pPr>
            <a:r>
              <a:rPr lang="en-US" b="0" dirty="0"/>
              <a:t>B. Exclusion:</a:t>
            </a:r>
          </a:p>
          <a:p>
            <a:pPr marL="742950" lvl="1" indent="-285750">
              <a:buFont typeface="+mj-lt"/>
              <a:buAutoNum type="arabicPeriod"/>
            </a:pPr>
            <a:r>
              <a:rPr lang="en-US" b="0" dirty="0"/>
              <a:t>Refers to whether it is easy or difficult to exclude people from accessing the good.</a:t>
            </a:r>
          </a:p>
          <a:p>
            <a:pPr marL="742950" lvl="1" indent="-285750">
              <a:buFont typeface="+mj-lt"/>
              <a:buAutoNum type="arabicPeriod"/>
            </a:pPr>
            <a:r>
              <a:rPr lang="en-US" b="0" dirty="0"/>
              <a:t>Difficult exclusion: It is hard or costly to prevent people from accessing the good.</a:t>
            </a:r>
          </a:p>
          <a:p>
            <a:pPr marL="742950" lvl="1" indent="-285750">
              <a:buFont typeface="+mj-lt"/>
              <a:buAutoNum type="arabicPeriod"/>
            </a:pPr>
            <a:r>
              <a:rPr lang="en-US" b="0" dirty="0"/>
              <a:t>Easy exclusion: It is straightforward or inexpensive to prevent access.</a:t>
            </a:r>
          </a:p>
          <a:p>
            <a:br>
              <a:rPr lang="en-US" b="0" dirty="0"/>
            </a:br>
            <a:r>
              <a:rPr lang="en-US" b="0" dirty="0"/>
              <a:t>Four Types of Goods:</a:t>
            </a:r>
            <a:br>
              <a:rPr lang="en-US" b="0" dirty="0"/>
            </a:br>
            <a:r>
              <a:rPr lang="en-US" b="0" dirty="0"/>
              <a:t>A. Public Goods (low subtractability, difficult exclusion):</a:t>
            </a:r>
          </a:p>
          <a:p>
            <a:pPr marL="742950" lvl="1" indent="-285750">
              <a:buFont typeface="+mj-lt"/>
              <a:buAutoNum type="arabicPeriod"/>
            </a:pPr>
            <a:r>
              <a:rPr lang="en-US" b="0" dirty="0"/>
              <a:t>Examples: National defense, clean air, public parks.</a:t>
            </a:r>
          </a:p>
          <a:p>
            <a:pPr marL="742950" lvl="1" indent="-285750">
              <a:buFont typeface="+mj-lt"/>
              <a:buAutoNum type="arabicPeriod"/>
            </a:pPr>
            <a:r>
              <a:rPr lang="en-US" b="0" dirty="0"/>
              <a:t>Characteristics: Everyone can use them without reducing availability for others, and it’s hard to exclude anyone from using them.</a:t>
            </a:r>
          </a:p>
          <a:p>
            <a:pPr>
              <a:buFont typeface="+mj-lt"/>
              <a:buNone/>
            </a:pPr>
            <a:r>
              <a:rPr lang="en-US" b="0" dirty="0"/>
              <a:t>B. Common-Pool Resources (high subtractability, difficult exclusion):</a:t>
            </a:r>
          </a:p>
          <a:p>
            <a:pPr marL="742950" lvl="1" indent="-285750">
              <a:buFont typeface="+mj-lt"/>
              <a:buAutoNum type="arabicPeriod"/>
            </a:pPr>
            <a:r>
              <a:rPr lang="en-US" b="0" dirty="0"/>
              <a:t>Examples: Fisheries, groundwater, forests.</a:t>
            </a:r>
          </a:p>
          <a:p>
            <a:pPr marL="742950" lvl="1" indent="-285750">
              <a:buFont typeface="+mj-lt"/>
              <a:buAutoNum type="arabicPeriod"/>
            </a:pPr>
            <a:r>
              <a:rPr lang="en-US" b="0" dirty="0"/>
              <a:t>Characteristics: Use by one person reduces availability for others (high subtractability), and it’s hard to stop people from accessing them.</a:t>
            </a:r>
          </a:p>
          <a:p>
            <a:pPr>
              <a:buFont typeface="+mj-lt"/>
              <a:buNone/>
            </a:pPr>
            <a:r>
              <a:rPr lang="en-US" b="0" dirty="0"/>
              <a:t>C. Toll or Club Goods (low subtractability, easy exclusion):</a:t>
            </a:r>
          </a:p>
          <a:p>
            <a:pPr marL="742950" lvl="1" indent="-285750">
              <a:buFont typeface="+mj-lt"/>
              <a:buAutoNum type="arabicPeriod"/>
            </a:pPr>
            <a:r>
              <a:rPr lang="en-US" b="0" dirty="0"/>
              <a:t>Examples: Movie theaters, private parks, subscription services.</a:t>
            </a:r>
          </a:p>
          <a:p>
            <a:pPr marL="742950" lvl="1" indent="-285750">
              <a:buFont typeface="+mj-lt"/>
              <a:buAutoNum type="arabicPeriod"/>
            </a:pPr>
            <a:r>
              <a:rPr lang="en-US" b="0" dirty="0"/>
              <a:t>Characteristics: Use by one person doesn’t reduce availability for others (low subtractability), but it’s easy to restrict access (like charging a fee).</a:t>
            </a:r>
          </a:p>
          <a:p>
            <a:pPr>
              <a:buFont typeface="+mj-lt"/>
              <a:buNone/>
            </a:pPr>
            <a:r>
              <a:rPr lang="en-US" b="0" dirty="0"/>
              <a:t>D. Private Goods (high subtractability, easy exclusion):</a:t>
            </a:r>
          </a:p>
          <a:p>
            <a:pPr marL="742950" lvl="1" indent="-285750">
              <a:buFont typeface="+mj-lt"/>
              <a:buAutoNum type="arabicPeriod"/>
            </a:pPr>
            <a:r>
              <a:rPr lang="en-US" b="0" dirty="0"/>
              <a:t>Examples: Food, clothing, personal devices.</a:t>
            </a:r>
          </a:p>
          <a:p>
            <a:pPr marL="742950" lvl="1" indent="-285750">
              <a:buFont typeface="+mj-lt"/>
              <a:buAutoNum type="arabicPeriod"/>
            </a:pPr>
            <a:r>
              <a:rPr lang="en-US" b="0" dirty="0"/>
              <a:t>Characteristics: Use by one person reduces availability for others, and it’s easy to prevent others from using them.</a:t>
            </a:r>
          </a:p>
          <a:p>
            <a:br>
              <a:rPr lang="en-US" b="0" dirty="0"/>
            </a:br>
            <a:r>
              <a:rPr lang="en-US" b="0" dirty="0"/>
              <a:t>Key Insights:</a:t>
            </a:r>
          </a:p>
          <a:p>
            <a:pPr>
              <a:buFont typeface="Arial" panose="020B0604020202020204" pitchFamily="34" charset="0"/>
              <a:buNone/>
            </a:pPr>
            <a:r>
              <a:rPr lang="en-US" b="0" dirty="0"/>
              <a:t>Public and common-pool goods often require collective management because they are prone to overuse (e.g., the "tragedy of the commons" in common-pool resources)</a:t>
            </a:r>
            <a:br>
              <a:rPr lang="en-US" b="0" dirty="0"/>
            </a:br>
            <a:endParaRPr lang="en-US" b="0" dirty="0"/>
          </a:p>
          <a:p>
            <a:pPr>
              <a:buFont typeface="Arial" panose="020B0604020202020204" pitchFamily="34" charset="0"/>
              <a:buNone/>
            </a:pPr>
            <a:r>
              <a:rPr lang="en-US" b="0" dirty="0"/>
              <a:t>Toll/club and private goods are easier to regulate since exclusion is straightforward and they tend to operate in markets.</a:t>
            </a:r>
          </a:p>
          <a:p>
            <a:endParaRPr lang="en-US" dirty="0"/>
          </a:p>
        </p:txBody>
      </p:sp>
      <p:sp>
        <p:nvSpPr>
          <p:cNvPr id="4" name="Slide Number Placeholder 3"/>
          <p:cNvSpPr>
            <a:spLocks noGrp="1"/>
          </p:cNvSpPr>
          <p:nvPr>
            <p:ph type="sldNum" sz="quarter" idx="5"/>
          </p:nvPr>
        </p:nvSpPr>
        <p:spPr/>
        <p:txBody>
          <a:bodyPr/>
          <a:lstStyle/>
          <a:p>
            <a:fld id="{63D29592-D6EA-4408-8634-D34C1F68F3E0}" type="slidenum">
              <a:rPr lang="en-US" smtClean="0"/>
              <a:t>22</a:t>
            </a:fld>
            <a:endParaRPr lang="en-US" dirty="0"/>
          </a:p>
        </p:txBody>
      </p:sp>
    </p:spTree>
    <p:extLst>
      <p:ext uri="{BB962C8B-B14F-4D97-AF65-F5344CB8AC3E}">
        <p14:creationId xmlns:p14="http://schemas.microsoft.com/office/powerpoint/2010/main" val="3033325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review the conditions that make it more likely that successful commons management systems will evolve in a later lecture on game theory.</a:t>
            </a:r>
          </a:p>
        </p:txBody>
      </p:sp>
      <p:sp>
        <p:nvSpPr>
          <p:cNvPr id="4" name="Slide Number Placeholder 3"/>
          <p:cNvSpPr>
            <a:spLocks noGrp="1"/>
          </p:cNvSpPr>
          <p:nvPr>
            <p:ph type="sldNum" sz="quarter" idx="5"/>
          </p:nvPr>
        </p:nvSpPr>
        <p:spPr/>
        <p:txBody>
          <a:bodyPr/>
          <a:lstStyle/>
          <a:p>
            <a:fld id="{63D29592-D6EA-4408-8634-D34C1F68F3E0}" type="slidenum">
              <a:rPr lang="en-US" smtClean="0"/>
              <a:t>23</a:t>
            </a:fld>
            <a:endParaRPr lang="en-US" dirty="0"/>
          </a:p>
        </p:txBody>
      </p:sp>
    </p:spTree>
    <p:extLst>
      <p:ext uri="{BB962C8B-B14F-4D97-AF65-F5344CB8AC3E}">
        <p14:creationId xmlns:p14="http://schemas.microsoft.com/office/powerpoint/2010/main" val="468942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j-lt"/>
              </a:rPr>
              <a:t>Countries, cultures, and groups of people have developed cooperative adaptive management strategies to avoid the tragedy of the commons. </a:t>
            </a:r>
          </a:p>
          <a:p>
            <a:endParaRPr lang="en-US" dirty="0"/>
          </a:p>
          <a:p>
            <a:r>
              <a:rPr lang="en-US" dirty="0"/>
              <a:t>These guidelines require deliberation, decision-making, and influencing others to change their behaviors.  </a:t>
            </a:r>
            <a:br>
              <a:rPr lang="en-US" dirty="0"/>
            </a:br>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24</a:t>
            </a:fld>
            <a:endParaRPr lang="en-US" dirty="0"/>
          </a:p>
        </p:txBody>
      </p:sp>
    </p:spTree>
    <p:extLst>
      <p:ext uri="{BB962C8B-B14F-4D97-AF65-F5344CB8AC3E}">
        <p14:creationId xmlns:p14="http://schemas.microsoft.com/office/powerpoint/2010/main" val="1980755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41ae79ed91_3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41ae79ed91_3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Elevation of the Netherlands shown in meters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41ae79ed91_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41ae79ed91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dirty="0"/>
            </a:br>
            <a:br>
              <a:rPr lang="en" dirty="0"/>
            </a:b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2</a:t>
            </a:fld>
            <a:endParaRPr lang="en-US" dirty="0"/>
          </a:p>
        </p:txBody>
      </p:sp>
    </p:spTree>
    <p:extLst>
      <p:ext uri="{BB962C8B-B14F-4D97-AF65-F5344CB8AC3E}">
        <p14:creationId xmlns:p14="http://schemas.microsoft.com/office/powerpoint/2010/main" val="2879239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41ae79ed91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41ae79ed91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Abegail</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41ae79ed91_3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41ae79ed91_3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a:t>
            </a: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41ae79ed91_3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41ae79ed91_3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Emma</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4e441ae5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e441ae5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Chloe</a:t>
            </a:r>
            <a:br>
              <a:rPr lang="en"/>
            </a:br>
            <a:br>
              <a:rPr lang="en"/>
            </a:br>
            <a:r>
              <a:rPr lang="en"/>
              <a:t>Type directly into the slide and insert your images directly into the slide rather than cutting and pasting an image of the slides you are working on. </a:t>
            </a:r>
            <a:br>
              <a:rPr lang="en"/>
            </a:br>
            <a:br>
              <a:rPr lang="en"/>
            </a:br>
            <a:r>
              <a:rPr lang="en"/>
              <a:t>Take a look at my text. Aim for his kind of detail and length. Find another photo of this dike and insert into the slide. Resize the image so that it fits. Crop it if needed.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41ae79ed91_3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41ae79ed91_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41ae79ed91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41ae79ed91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Abegail</a:t>
            </a:r>
            <a:br>
              <a:rPr lang="en"/>
            </a:br>
            <a:br>
              <a:rPr lang="en"/>
            </a:b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41ae79ed91_3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41ae79ed91_3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Cale</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1ae79ed91_3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41ae79ed91_3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Georgia</a:t>
            </a:r>
            <a:br>
              <a:rPr lang="en"/>
            </a:b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41ae79ed91_3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41ae79ed91_3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Carelynn</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Polder map from 1611</a:t>
            </a:r>
          </a:p>
        </p:txBody>
      </p:sp>
      <p:sp>
        <p:nvSpPr>
          <p:cNvPr id="4" name="Slide Number Placeholder 3"/>
          <p:cNvSpPr>
            <a:spLocks noGrp="1"/>
          </p:cNvSpPr>
          <p:nvPr>
            <p:ph type="sldNum" sz="quarter" idx="5"/>
          </p:nvPr>
        </p:nvSpPr>
        <p:spPr/>
        <p:txBody>
          <a:bodyPr/>
          <a:lstStyle/>
          <a:p>
            <a:fld id="{9104FAB4-8F5F-4DBE-8BDC-451AB7EC1CAE}" type="slidenum">
              <a:rPr lang="en-US" smtClean="0"/>
              <a:t>41</a:t>
            </a:fld>
            <a:endParaRPr lang="en-US" dirty="0"/>
          </a:p>
        </p:txBody>
      </p:sp>
    </p:spTree>
    <p:extLst>
      <p:ext uri="{BB962C8B-B14F-4D97-AF65-F5344CB8AC3E}">
        <p14:creationId xmlns:p14="http://schemas.microsoft.com/office/powerpoint/2010/main" val="383810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685800" y="1143000"/>
            <a:ext cx="5486400" cy="3086100"/>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latin typeface="Arial" panose="020B0604020202020204" pitchFamily="34" charset="0"/>
              </a:rPr>
              <a:t>Assuming these criminals do not trust each other (they are criminals), and it is expected that your partner will rat you out, it is better to confess, rather than serve a year in jail. Both criminals have an incentive to confess and get a shorter sentence (three months instead of a year).  </a:t>
            </a:r>
            <a:br>
              <a:rPr lang="en-US" altLang="en-US" baseline="0" dirty="0">
                <a:latin typeface="Arial" panose="020B0604020202020204" pitchFamily="34" charset="0"/>
              </a:rPr>
            </a:br>
            <a:br>
              <a:rPr lang="en-US" altLang="en-US" baseline="0" dirty="0">
                <a:latin typeface="Arial" panose="020B0604020202020204" pitchFamily="34" charset="0"/>
              </a:rPr>
            </a:br>
            <a:r>
              <a:rPr lang="en-US" altLang="en-US" baseline="0" dirty="0">
                <a:latin typeface="Arial" panose="020B0604020202020204" pitchFamily="34" charset="0"/>
              </a:rPr>
              <a:t>So how do we steer the outcome from the bottom right (3 months in jail) to the top left (1 month in jail for each)?  How does cooperation evolve?</a:t>
            </a:r>
          </a:p>
          <a:p>
            <a:br>
              <a:rPr lang="en-US" altLang="en-US" baseline="0" dirty="0">
                <a:latin typeface="Arial" panose="020B0604020202020204" pitchFamily="34" charset="0"/>
              </a:rPr>
            </a:br>
            <a:br>
              <a:rPr lang="en-US" altLang="en-US" baseline="0" dirty="0">
                <a:latin typeface="Arial" panose="020B0604020202020204" pitchFamily="34" charset="0"/>
              </a:rPr>
            </a:br>
            <a:endParaRPr lang="en-US" altLang="en-US" dirty="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314CBBD0-44DC-454D-8F7D-E480E2E0E8C8}" type="slidenum">
              <a:rPr lang="en-US" altLang="en-US" smtClean="0"/>
              <a:pPr/>
              <a:t>3</a:t>
            </a:fld>
            <a:endParaRPr lang="en-US" altLang="en-US" dirty="0"/>
          </a:p>
        </p:txBody>
      </p:sp>
    </p:spTree>
    <p:extLst>
      <p:ext uri="{BB962C8B-B14F-4D97-AF65-F5344CB8AC3E}">
        <p14:creationId xmlns:p14="http://schemas.microsoft.com/office/powerpoint/2010/main" val="730677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FAAE0-93C9-47C4-2C17-AE87B88C65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3027A-4FF8-E770-A7CC-840DD9E12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01DDF-266D-7944-F9F6-1354BF5666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panose="020F0302020204030204" pitchFamily="34" charset="0"/>
                <a:cs typeface="Calibri Light" panose="020F0302020204030204" pitchFamily="34" charset="0"/>
              </a:rPr>
              <a:t>Darwin postulated individual fitness in a competitive environment as a driver of evolution, but cooperation is a hallmark of many species.</a:t>
            </a:r>
            <a:br>
              <a:rPr lang="en-US" dirty="0">
                <a:latin typeface="Calibri Light" panose="020F0302020204030204" pitchFamily="34" charset="0"/>
                <a:cs typeface="Calibri Light" panose="020F0302020204030204" pitchFamily="34" charset="0"/>
              </a:rPr>
            </a:b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Again, we return to the idea of approaching sustainability in terms of co-evolutionary processes</a:t>
            </a:r>
          </a:p>
          <a:p>
            <a:pPr algn="l"/>
            <a:endParaRPr lang="en-US" dirty="0"/>
          </a:p>
          <a:p>
            <a:pPr algn="l"/>
            <a:r>
              <a:rPr lang="en-US" dirty="0"/>
              <a:t>https://www.nytimes.com/2023/01/30/science/dolphins-brazil-fishermen.html</a:t>
            </a:r>
            <a:br>
              <a:rPr lang="en-US" dirty="0"/>
            </a:br>
            <a:r>
              <a:rPr lang="en-US" dirty="0"/>
              <a:t>https://www.youtube.com/watch?v=lRwWfYLKFw0&amp;t=142s&amp;ab_channel=AnimalPlanet</a:t>
            </a:r>
          </a:p>
        </p:txBody>
      </p:sp>
      <p:sp>
        <p:nvSpPr>
          <p:cNvPr id="4" name="Slide Number Placeholder 3">
            <a:extLst>
              <a:ext uri="{FF2B5EF4-FFF2-40B4-BE49-F238E27FC236}">
                <a16:creationId xmlns:a16="http://schemas.microsoft.com/office/drawing/2014/main" id="{B4C0DE4E-E147-F02A-2C7C-455121E52957}"/>
              </a:ext>
            </a:extLst>
          </p:cNvPr>
          <p:cNvSpPr>
            <a:spLocks noGrp="1"/>
          </p:cNvSpPr>
          <p:nvPr>
            <p:ph type="sldNum" sz="quarter" idx="5"/>
          </p:nvPr>
        </p:nvSpPr>
        <p:spPr/>
        <p:txBody>
          <a:bodyPr/>
          <a:lstStyle/>
          <a:p>
            <a:fld id="{9104FAB4-8F5F-4DBE-8BDC-451AB7EC1CAE}" type="slidenum">
              <a:rPr lang="en-US" smtClean="0"/>
              <a:t>4</a:t>
            </a:fld>
            <a:endParaRPr lang="en-US" dirty="0"/>
          </a:p>
        </p:txBody>
      </p:sp>
    </p:spTree>
    <p:extLst>
      <p:ext uri="{BB962C8B-B14F-4D97-AF65-F5344CB8AC3E}">
        <p14:creationId xmlns:p14="http://schemas.microsoft.com/office/powerpoint/2010/main" val="1093424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20F48-DB3A-7A91-C540-776DCD90F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2C95E-26C1-7243-9D34-A3550B29D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996C7-3EEA-FAB9-C88B-F625121652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panose="020F0302020204030204" pitchFamily="34" charset="0"/>
                <a:cs typeface="Calibri Light" panose="020F0302020204030204" pitchFamily="34" charset="0"/>
              </a:rPr>
              <a:t>Darwin postulated individual fitness in a competitive environment as a driver of evolution, but cooperation is a hallmark of many species.</a:t>
            </a:r>
            <a:br>
              <a:rPr lang="en-US" dirty="0">
                <a:latin typeface="Calibri Light" panose="020F0302020204030204" pitchFamily="34" charset="0"/>
                <a:cs typeface="Calibri Light" panose="020F0302020204030204" pitchFamily="34" charset="0"/>
              </a:rPr>
            </a:b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Again, we return to the idea of approaching sustainability in terms of co-evolutionary processes</a:t>
            </a:r>
          </a:p>
          <a:p>
            <a:pPr algn="l"/>
            <a:endParaRPr lang="en-US" dirty="0"/>
          </a:p>
          <a:p>
            <a:pPr algn="l"/>
            <a:r>
              <a:rPr lang="en-US" dirty="0"/>
              <a:t>https://www.nytimes.com/2023/01/30/science/dolphins-brazil-fishermen.html</a:t>
            </a:r>
            <a:br>
              <a:rPr lang="en-US" dirty="0"/>
            </a:br>
            <a:br>
              <a:rPr lang="en-US" dirty="0"/>
            </a:br>
            <a:r>
              <a:rPr lang="en-US" dirty="0"/>
              <a:t>https://www.youtube.com/watch?v=lRwWfYLKFw0&amp;t=142s&amp;ab_channel=AnimalPlanet</a:t>
            </a:r>
          </a:p>
        </p:txBody>
      </p:sp>
      <p:sp>
        <p:nvSpPr>
          <p:cNvPr id="4" name="Slide Number Placeholder 3">
            <a:extLst>
              <a:ext uri="{FF2B5EF4-FFF2-40B4-BE49-F238E27FC236}">
                <a16:creationId xmlns:a16="http://schemas.microsoft.com/office/drawing/2014/main" id="{73FD9181-EEEA-C1B3-2279-BDDD18FC68F7}"/>
              </a:ext>
            </a:extLst>
          </p:cNvPr>
          <p:cNvSpPr>
            <a:spLocks noGrp="1"/>
          </p:cNvSpPr>
          <p:nvPr>
            <p:ph type="sldNum" sz="quarter" idx="5"/>
          </p:nvPr>
        </p:nvSpPr>
        <p:spPr/>
        <p:txBody>
          <a:bodyPr/>
          <a:lstStyle/>
          <a:p>
            <a:fld id="{9104FAB4-8F5F-4DBE-8BDC-451AB7EC1CAE}" type="slidenum">
              <a:rPr lang="en-US" smtClean="0"/>
              <a:t>7</a:t>
            </a:fld>
            <a:endParaRPr lang="en-US" dirty="0"/>
          </a:p>
        </p:txBody>
      </p:sp>
    </p:spTree>
    <p:extLst>
      <p:ext uri="{BB962C8B-B14F-4D97-AF65-F5344CB8AC3E}">
        <p14:creationId xmlns:p14="http://schemas.microsoft.com/office/powerpoint/2010/main" val="194088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https://www.sciencedirect.com/science/article/pii/S2666497621000813</a:t>
            </a:r>
          </a:p>
        </p:txBody>
      </p:sp>
      <p:sp>
        <p:nvSpPr>
          <p:cNvPr id="4" name="Slide Number Placeholder 3"/>
          <p:cNvSpPr>
            <a:spLocks noGrp="1"/>
          </p:cNvSpPr>
          <p:nvPr>
            <p:ph type="sldNum" sz="quarter" idx="5"/>
          </p:nvPr>
        </p:nvSpPr>
        <p:spPr/>
        <p:txBody>
          <a:bodyPr/>
          <a:lstStyle/>
          <a:p>
            <a:fld id="{9104FAB4-8F5F-4DBE-8BDC-451AB7EC1CAE}" type="slidenum">
              <a:rPr lang="en-US" smtClean="0"/>
              <a:t>9</a:t>
            </a:fld>
            <a:endParaRPr lang="en-US" dirty="0"/>
          </a:p>
        </p:txBody>
      </p:sp>
    </p:spTree>
    <p:extLst>
      <p:ext uri="{BB962C8B-B14F-4D97-AF65-F5344CB8AC3E}">
        <p14:creationId xmlns:p14="http://schemas.microsoft.com/office/powerpoint/2010/main" val="315932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C30D0-7B14-3FBB-EEBC-1E28E4597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91482-E81E-B7CA-DC53-FF36C7A5E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FF866-08BA-7994-9FE4-76404672E7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panose="020F0302020204030204" pitchFamily="34" charset="0"/>
                <a:cs typeface="Calibri Light" panose="020F0302020204030204" pitchFamily="34" charset="0"/>
              </a:rPr>
              <a:t>Darwin postulated individual fitness in a competitive environment as a driver of evolution, but cooperation is a hallmark of many species.</a:t>
            </a:r>
            <a:br>
              <a:rPr lang="en-US" dirty="0">
                <a:latin typeface="Calibri Light" panose="020F0302020204030204" pitchFamily="34" charset="0"/>
                <a:cs typeface="Calibri Light" panose="020F0302020204030204" pitchFamily="34" charset="0"/>
              </a:rPr>
            </a:b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Again, we return to the idea of approaching sustainability in terms of co-evolutionary processes</a:t>
            </a:r>
          </a:p>
          <a:p>
            <a:pPr algn="l"/>
            <a:endParaRPr lang="en-US" dirty="0"/>
          </a:p>
          <a:p>
            <a:pPr algn="l"/>
            <a:r>
              <a:rPr lang="en-US" dirty="0"/>
              <a:t>https://www.nytimes.com/2023/01/30/science/dolphins-brazil-fishermen.html</a:t>
            </a:r>
            <a:br>
              <a:rPr lang="en-US" dirty="0"/>
            </a:br>
            <a:br>
              <a:rPr lang="en-US" dirty="0"/>
            </a:br>
            <a:r>
              <a:rPr lang="en-US" dirty="0"/>
              <a:t>https://www.youtube.com/watch?v=lRwWfYLKFw0&amp;t=142s&amp;ab_channel=AnimalPlanet</a:t>
            </a:r>
          </a:p>
        </p:txBody>
      </p:sp>
      <p:sp>
        <p:nvSpPr>
          <p:cNvPr id="4" name="Slide Number Placeholder 3">
            <a:extLst>
              <a:ext uri="{FF2B5EF4-FFF2-40B4-BE49-F238E27FC236}">
                <a16:creationId xmlns:a16="http://schemas.microsoft.com/office/drawing/2014/main" id="{E7385D6C-4F90-DD4A-261B-A1E867AB52C5}"/>
              </a:ext>
            </a:extLst>
          </p:cNvPr>
          <p:cNvSpPr>
            <a:spLocks noGrp="1"/>
          </p:cNvSpPr>
          <p:nvPr>
            <p:ph type="sldNum" sz="quarter" idx="5"/>
          </p:nvPr>
        </p:nvSpPr>
        <p:spPr/>
        <p:txBody>
          <a:bodyPr/>
          <a:lstStyle/>
          <a:p>
            <a:fld id="{9104FAB4-8F5F-4DBE-8BDC-451AB7EC1CAE}" type="slidenum">
              <a:rPr lang="en-US" smtClean="0"/>
              <a:t>10</a:t>
            </a:fld>
            <a:endParaRPr lang="en-US" dirty="0"/>
          </a:p>
        </p:txBody>
      </p:sp>
    </p:spTree>
    <p:extLst>
      <p:ext uri="{BB962C8B-B14F-4D97-AF65-F5344CB8AC3E}">
        <p14:creationId xmlns:p14="http://schemas.microsoft.com/office/powerpoint/2010/main" val="2699629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685800" y="1143000"/>
            <a:ext cx="5486400" cy="3086100"/>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Light" panose="020F0302020204030204" pitchFamily="34" charset="0"/>
                <a:cs typeface="Calibri Light" panose="020F0302020204030204" pitchFamily="34" charset="0"/>
              </a:rPr>
              <a:t>Tit-for-tat or copying is a strategic choice – cooperation tends to evolve if that game is played over and over. I</a:t>
            </a:r>
            <a:r>
              <a:rPr lang="en-US" dirty="0"/>
              <a:t>n the iterated prisoner's dilemma, it is possible for both players to devise a strategy that punishes betrayal and rewards cooperation. The tit-for-tat strategy has been determined to be the optimal way for optimizing a prisoner's dilemma scenario.</a:t>
            </a:r>
            <a:endParaRPr lang="en-US" altLang="en-US" dirty="0">
              <a:latin typeface="Calibri Light" panose="020F0302020204030204" pitchFamily="34" charset="0"/>
              <a:cs typeface="Calibri Light" panose="020F0302020204030204" pitchFamily="34" charset="0"/>
            </a:endParaRPr>
          </a:p>
          <a:p>
            <a:endParaRPr lang="en-US" altLang="en-US" dirty="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E3A32853-C412-4104-84D2-1F8116EAF614}" type="slidenum">
              <a:rPr lang="en-US" altLang="en-US" smtClean="0"/>
              <a:pPr/>
              <a:t>11</a:t>
            </a:fld>
            <a:endParaRPr lang="en-US" altLang="en-US" dirty="0"/>
          </a:p>
        </p:txBody>
      </p:sp>
    </p:spTree>
    <p:extLst>
      <p:ext uri="{BB962C8B-B14F-4D97-AF65-F5344CB8AC3E}">
        <p14:creationId xmlns:p14="http://schemas.microsoft.com/office/powerpoint/2010/main" val="388525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685800" y="1143000"/>
            <a:ext cx="5486400" cy="3086100"/>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 a Nash equilibrium, no player would want to change the strategy they are employing, given that no other players are going to change their own strategies.  For prisoner’s dilemma, the Nash equilibrium is to confess. </a:t>
            </a:r>
            <a:br>
              <a:rPr lang="en-US" dirty="0"/>
            </a:br>
            <a:br>
              <a:rPr lang="en-US" dirty="0"/>
            </a:br>
            <a:r>
              <a:rPr lang="en-US" dirty="0"/>
              <a:t>A very overt example that conveys the concept of a Nash equilibrium is driving on the right side of the road in the US and some other countries. There is no incentive to deviate from this strategy. </a:t>
            </a:r>
            <a:endParaRPr lang="en-US" altLang="en-US" dirty="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6A90CF1-E323-463E-9EAD-ABF3900F3C46}" type="slidenum">
              <a:rPr lang="en-US" altLang="en-US" smtClean="0"/>
              <a:pPr/>
              <a:t>15</a:t>
            </a:fld>
            <a:endParaRPr lang="en-US" altLang="en-US" dirty="0"/>
          </a:p>
        </p:txBody>
      </p:sp>
    </p:spTree>
    <p:extLst>
      <p:ext uri="{BB962C8B-B14F-4D97-AF65-F5344CB8AC3E}">
        <p14:creationId xmlns:p14="http://schemas.microsoft.com/office/powerpoint/2010/main" val="216361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151471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32519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3886218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45921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3158373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3104487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4170096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3772092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2280920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19600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3819286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1714002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1446471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85425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A148A-964C-4D10-BA82-04D0DF6CD00B}"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2497111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932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21951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92995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359095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2280522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65115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367903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C4A7B6-5410-4C76-9415-1F1F5BB6276F}" type="datetimeFigureOut">
              <a:rPr lang="en-US" smtClean="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2335297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A148A-964C-4D10-BA82-04D0DF6CD00B}" type="datetimeFigureOut">
              <a:rPr lang="en-US" smtClean="0"/>
              <a:t>3/5/2025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16618-8A14-463F-A13D-DDCCB6E48ABD}" type="slidenum">
              <a:rPr lang="en-US" smtClean="0"/>
              <a:t>‹#›</a:t>
            </a:fld>
            <a:endParaRPr lang="en-US" dirty="0"/>
          </a:p>
        </p:txBody>
      </p:sp>
    </p:spTree>
    <p:extLst>
      <p:ext uri="{BB962C8B-B14F-4D97-AF65-F5344CB8AC3E}">
        <p14:creationId xmlns:p14="http://schemas.microsoft.com/office/powerpoint/2010/main" val="32106840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A148A-964C-4D10-BA82-04D0DF6CD00B}" type="datetimeFigureOut">
              <a:rPr lang="en-US" smtClean="0"/>
              <a:t>3/5/2025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16618-8A14-463F-A13D-DDCCB6E48ABD}" type="slidenum">
              <a:rPr lang="en-US" smtClean="0"/>
              <a:t>‹#›</a:t>
            </a:fld>
            <a:endParaRPr lang="en-US" dirty="0"/>
          </a:p>
        </p:txBody>
      </p:sp>
    </p:spTree>
    <p:extLst>
      <p:ext uri="{BB962C8B-B14F-4D97-AF65-F5344CB8AC3E}">
        <p14:creationId xmlns:p14="http://schemas.microsoft.com/office/powerpoint/2010/main" val="6573571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ress.princeton.edu/titles/7802.html"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wnycstudios.org/podcasts/radiolab/segments/104010-one-good-deed-deserves-another"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ncase.me/trust/"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2d_dtTZQyUM"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hyperlink" Target="https://www.facebook.com/classictvmoments/videos/100000-steal/2294216330611721/"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ideo" Target="https://www.youtube.com/embed/S0qjK3TWZE8?feature=oembed"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CxC161GvMPc"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ideo" Target="https://www.youtube.com/embed/D1xwV2UDPAg?feature=oembed" TargetMode="Externa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jUTWcYXVR5w"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ideo" Target="https://www.youtube.com/embed/ypEaGQb6dJk?feature=oembed" TargetMode="Externa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3.xml"/><Relationship Id="rId1" Type="http://schemas.openxmlformats.org/officeDocument/2006/relationships/video" Target="https://www.youtube.com/embed/154OstHwWa0?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3.xml"/><Relationship Id="rId1" Type="http://schemas.openxmlformats.org/officeDocument/2006/relationships/video" Target="https://www.youtube.com/embed/RL9CMsrZRV4?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3.xml"/><Relationship Id="rId1" Type="http://schemas.openxmlformats.org/officeDocument/2006/relationships/video" Target="https://www.youtube.com/embed/TuCx1Horis4?feature=oembed" TargetMode="External"/><Relationship Id="rId5" Type="http://schemas.openxmlformats.org/officeDocument/2006/relationships/image" Target="../media/image5.png"/><Relationship Id="rId4" Type="http://schemas.openxmlformats.org/officeDocument/2006/relationships/hyperlink" Target="https://ket.pbslearningmedia.org/resource/nvsn6.sci.bio.rats/do-rats-feel-empath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ideo" Target="https://www.youtube.com/embed/meiU6TxysCg?feature=oembed" TargetMode="Externa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838200" y="-13162"/>
            <a:ext cx="10515600" cy="1325563"/>
          </a:xfrm>
        </p:spPr>
        <p:txBody>
          <a:bodyPr/>
          <a:lstStyle/>
          <a:p>
            <a:pPr algn="ctr"/>
            <a:r>
              <a:rPr lang="en-US" altLang="en-US" dirty="0"/>
              <a:t>Game theory</a:t>
            </a:r>
          </a:p>
        </p:txBody>
      </p:sp>
      <p:sp>
        <p:nvSpPr>
          <p:cNvPr id="74755" name="Content Placeholder 2"/>
          <p:cNvSpPr>
            <a:spLocks noGrp="1"/>
          </p:cNvSpPr>
          <p:nvPr>
            <p:ph idx="1"/>
          </p:nvPr>
        </p:nvSpPr>
        <p:spPr>
          <a:xfrm>
            <a:off x="303827" y="1312401"/>
            <a:ext cx="5696923" cy="5179892"/>
          </a:xfrm>
        </p:spPr>
        <p:txBody>
          <a:bodyPr>
            <a:normAutofit/>
          </a:bodyPr>
          <a:lstStyle/>
          <a:p>
            <a:r>
              <a:rPr lang="en-US" sz="2400" dirty="0">
                <a:latin typeface="Calibri Light" panose="020F0302020204030204" pitchFamily="34" charset="0"/>
                <a:cs typeface="Calibri Light" panose="020F0302020204030204" pitchFamily="34" charset="0"/>
              </a:rPr>
              <a:t>Originated with “</a:t>
            </a:r>
            <a:r>
              <a:rPr lang="en-US" sz="2400" dirty="0">
                <a:latin typeface="Calibri Light" panose="020F0302020204030204" pitchFamily="34" charset="0"/>
                <a:cs typeface="Calibri Light" panose="020F0302020204030204" pitchFamily="34" charset="0"/>
                <a:hlinkClick r:id="rId3"/>
              </a:rPr>
              <a:t>Theory of Games and Economic Behavior</a:t>
            </a:r>
            <a:r>
              <a:rPr lang="en-US" sz="2400" dirty="0">
                <a:latin typeface="Calibri Light" panose="020F0302020204030204" pitchFamily="34" charset="0"/>
                <a:cs typeface="Calibri Light" panose="020F0302020204030204" pitchFamily="34" charset="0"/>
              </a:rPr>
              <a:t>” by von Neumann (1944)</a:t>
            </a:r>
          </a:p>
          <a:p>
            <a:r>
              <a:rPr lang="en-US" altLang="en-US" sz="2400" dirty="0">
                <a:latin typeface="Calibri Light" panose="020F0302020204030204" pitchFamily="34" charset="0"/>
                <a:cs typeface="Calibri Light" panose="020F0302020204030204" pitchFamily="34" charset="0"/>
              </a:rPr>
              <a:t>Refined during Cold War (capitalist US versus communist USSR) because of need to anticipate and counter opponent’s actions and propaganda, particularly in regard to nuclear war</a:t>
            </a:r>
          </a:p>
          <a:p>
            <a:r>
              <a:rPr lang="en-US" altLang="en-US" sz="2400" dirty="0">
                <a:latin typeface="Calibri Light" panose="020F0302020204030204" pitchFamily="34" charset="0"/>
                <a:cs typeface="Calibri Light" panose="020F0302020204030204" pitchFamily="34" charset="0"/>
              </a:rPr>
              <a:t>Game theory aims to understand:</a:t>
            </a:r>
          </a:p>
          <a:p>
            <a:pPr lvl="1"/>
            <a:r>
              <a:rPr lang="en-US" altLang="en-US" sz="2000" dirty="0">
                <a:latin typeface="Calibri Light" panose="020F0302020204030204" pitchFamily="34" charset="0"/>
                <a:cs typeface="Calibri Light" panose="020F0302020204030204" pitchFamily="34" charset="0"/>
              </a:rPr>
              <a:t>Why individuals or groups cooperate (or defect, cheat, or punish)</a:t>
            </a:r>
          </a:p>
          <a:p>
            <a:pPr lvl="1"/>
            <a:r>
              <a:rPr lang="en-US" altLang="en-US" sz="2000" dirty="0">
                <a:latin typeface="Calibri Light" panose="020F0302020204030204" pitchFamily="34" charset="0"/>
                <a:cs typeface="Calibri Light" panose="020F0302020204030204" pitchFamily="34" charset="0"/>
              </a:rPr>
              <a:t>How local interactions among humans play out in their particular contexts and how these interactions change over time and space</a:t>
            </a:r>
          </a:p>
        </p:txBody>
      </p:sp>
      <p:pic>
        <p:nvPicPr>
          <p:cNvPr id="450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0657" y="1312401"/>
            <a:ext cx="5547516" cy="497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83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animEffect transition="in" filter="fade">
                                      <p:cBhvr>
                                        <p:cTn id="15" dur="500"/>
                                        <p:tgtEl>
                                          <p:spTgt spid="7475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4755">
                                            <p:txEl>
                                              <p:pRg st="3" end="3"/>
                                            </p:txEl>
                                          </p:spTgt>
                                        </p:tgtEl>
                                        <p:attrNameLst>
                                          <p:attrName>style.visibility</p:attrName>
                                        </p:attrNameLst>
                                      </p:cBhvr>
                                      <p:to>
                                        <p:strVal val="visible"/>
                                      </p:to>
                                    </p:set>
                                    <p:animEffect transition="in" filter="fade">
                                      <p:cBhvr>
                                        <p:cTn id="20" dur="500"/>
                                        <p:tgtEl>
                                          <p:spTgt spid="7475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4755">
                                            <p:txEl>
                                              <p:pRg st="4" end="4"/>
                                            </p:txEl>
                                          </p:spTgt>
                                        </p:tgtEl>
                                        <p:attrNameLst>
                                          <p:attrName>style.visibility</p:attrName>
                                        </p:attrNameLst>
                                      </p:cBhvr>
                                      <p:to>
                                        <p:strVal val="visible"/>
                                      </p:to>
                                    </p:set>
                                    <p:animEffect transition="in" filter="fade">
                                      <p:cBhvr>
                                        <p:cTn id="25" dur="500"/>
                                        <p:tgtEl>
                                          <p:spTgt spid="747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DB498-51C5-0971-0E6B-7D5D705DB7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3EBD82-6ED9-4C31-D294-C3C754987465}"/>
              </a:ext>
            </a:extLst>
          </p:cNvPr>
          <p:cNvSpPr>
            <a:spLocks noGrp="1"/>
          </p:cNvSpPr>
          <p:nvPr>
            <p:ph idx="1"/>
          </p:nvPr>
        </p:nvSpPr>
        <p:spPr>
          <a:xfrm>
            <a:off x="838200" y="365125"/>
            <a:ext cx="6365488" cy="5811838"/>
          </a:xfrm>
        </p:spPr>
        <p:txBody>
          <a:bodyPr>
            <a:normAutofit/>
          </a:bodyPr>
          <a:lstStyle/>
          <a:p>
            <a:r>
              <a:rPr lang="en-US" sz="3200" dirty="0">
                <a:latin typeface="Calibri Light" panose="020F0302020204030204" pitchFamily="34" charset="0"/>
                <a:cs typeface="Calibri Light" panose="020F0302020204030204" pitchFamily="34" charset="0"/>
              </a:rPr>
              <a:t>Yet despite our cooperative nature and propensity for prosocial behaviors, cooperation (and pro-environmental behaviors) don’t always evolve. </a:t>
            </a:r>
          </a:p>
          <a:p>
            <a:r>
              <a:rPr lang="en-US" sz="3200" dirty="0">
                <a:latin typeface="Calibri Light" panose="020F0302020204030204" pitchFamily="34" charset="0"/>
                <a:cs typeface="Calibri Light" panose="020F0302020204030204" pitchFamily="34" charset="0"/>
              </a:rPr>
              <a:t>Researchers have identified conditions that promote it: </a:t>
            </a:r>
          </a:p>
          <a:p>
            <a:pPr lvl="1"/>
            <a:r>
              <a:rPr lang="en-US" sz="2800" dirty="0">
                <a:latin typeface="Calibri Light" panose="020F0302020204030204" pitchFamily="34" charset="0"/>
                <a:cs typeface="Calibri Light" panose="020F0302020204030204" pitchFamily="34" charset="0"/>
              </a:rPr>
              <a:t>Repetitive interactions (iterations) over time and across space </a:t>
            </a:r>
          </a:p>
          <a:p>
            <a:pPr lvl="1"/>
            <a:r>
              <a:rPr lang="en-US" sz="2800" dirty="0">
                <a:latin typeface="Calibri Light" panose="020F0302020204030204" pitchFamily="34" charset="0"/>
                <a:cs typeface="Calibri Light" panose="020F0302020204030204" pitchFamily="34" charset="0"/>
              </a:rPr>
              <a:t>A familiarity among players</a:t>
            </a:r>
          </a:p>
          <a:p>
            <a:pPr lvl="1"/>
            <a:r>
              <a:rPr lang="en-US" sz="2800" dirty="0">
                <a:latin typeface="Calibri Light" panose="020F0302020204030204" pitchFamily="34" charset="0"/>
                <a:cs typeface="Calibri Light" panose="020F0302020204030204" pitchFamily="34" charset="0"/>
              </a:rPr>
              <a:t>Consequences or punishments for defectors, those who choose not to play by the rules. </a:t>
            </a:r>
          </a:p>
        </p:txBody>
      </p:sp>
      <p:pic>
        <p:nvPicPr>
          <p:cNvPr id="4" name="Content Placeholder 1">
            <a:extLst>
              <a:ext uri="{FF2B5EF4-FFF2-40B4-BE49-F238E27FC236}">
                <a16:creationId xmlns:a16="http://schemas.microsoft.com/office/drawing/2014/main" id="{A23CC252-6621-5345-946F-183C208BB4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6644" y="365125"/>
            <a:ext cx="4095135" cy="612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716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544252" y="783162"/>
            <a:ext cx="5682928" cy="4525962"/>
          </a:xfrm>
        </p:spPr>
        <p:txBody>
          <a:bodyPr>
            <a:normAutofit/>
          </a:bodyPr>
          <a:lstStyle/>
          <a:p>
            <a:pPr marL="0" indent="0">
              <a:buNone/>
            </a:pPr>
            <a:endParaRPr lang="en-US" altLang="en-US" dirty="0">
              <a:latin typeface="+mj-lt"/>
            </a:endParaRPr>
          </a:p>
          <a:p>
            <a:pPr lvl="1"/>
            <a:endParaRPr lang="en-US" altLang="en-US" dirty="0">
              <a:latin typeface="+mj-lt"/>
            </a:endParaRPr>
          </a:p>
        </p:txBody>
      </p:sp>
      <p:pic>
        <p:nvPicPr>
          <p:cNvPr id="5" name="Picture 4">
            <a:hlinkClick r:id="rId3"/>
            <a:extLst>
              <a:ext uri="{FF2B5EF4-FFF2-40B4-BE49-F238E27FC236}">
                <a16:creationId xmlns:a16="http://schemas.microsoft.com/office/drawing/2014/main" id="{24EC2AC7-6320-4C3F-879B-4AC499D4E287}"/>
              </a:ext>
            </a:extLst>
          </p:cNvPr>
          <p:cNvPicPr>
            <a:picLocks noChangeAspect="1"/>
          </p:cNvPicPr>
          <p:nvPr/>
        </p:nvPicPr>
        <p:blipFill>
          <a:blip r:embed="rId4"/>
          <a:stretch>
            <a:fillRect/>
          </a:stretch>
        </p:blipFill>
        <p:spPr>
          <a:xfrm>
            <a:off x="4569822" y="142100"/>
            <a:ext cx="7077926" cy="6573800"/>
          </a:xfrm>
          <a:prstGeom prst="rect">
            <a:avLst/>
          </a:prstGeom>
          <a:ln w="38100">
            <a:solidFill>
              <a:schemeClr val="accent1"/>
            </a:solidFill>
          </a:ln>
        </p:spPr>
      </p:pic>
      <p:sp>
        <p:nvSpPr>
          <p:cNvPr id="2" name="Content Placeholder 2">
            <a:extLst>
              <a:ext uri="{FF2B5EF4-FFF2-40B4-BE49-F238E27FC236}">
                <a16:creationId xmlns:a16="http://schemas.microsoft.com/office/drawing/2014/main" id="{06D61E9D-2EAF-24EE-5E7A-16EACD4A23F5}"/>
              </a:ext>
            </a:extLst>
          </p:cNvPr>
          <p:cNvSpPr txBox="1">
            <a:spLocks/>
          </p:cNvSpPr>
          <p:nvPr/>
        </p:nvSpPr>
        <p:spPr>
          <a:xfrm>
            <a:off x="223024" y="423746"/>
            <a:ext cx="4226313" cy="57532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altLang="en-US" dirty="0">
                <a:latin typeface="+mj-lt"/>
                <a:cs typeface="Calibri Light" panose="020F0302020204030204" pitchFamily="34" charset="0"/>
              </a:rPr>
              <a:t>In </a:t>
            </a:r>
            <a:r>
              <a:rPr lang="en-US" dirty="0">
                <a:latin typeface="+mj-lt"/>
              </a:rPr>
              <a:t>iterated prisoner's dilemma, a game is played over and over</a:t>
            </a:r>
          </a:p>
          <a:p>
            <a:pPr>
              <a:lnSpc>
                <a:spcPct val="100000"/>
              </a:lnSpc>
              <a:spcBef>
                <a:spcPts val="0"/>
              </a:spcBef>
              <a:defRPr/>
            </a:pPr>
            <a:r>
              <a:rPr lang="en-US" dirty="0">
                <a:latin typeface="+mj-lt"/>
              </a:rPr>
              <a:t>It is then more likely for both players to devise a strategy that punishes betrayal and rewards cooperation. </a:t>
            </a:r>
          </a:p>
          <a:p>
            <a:pPr>
              <a:lnSpc>
                <a:spcPct val="100000"/>
              </a:lnSpc>
              <a:spcBef>
                <a:spcPts val="0"/>
              </a:spcBef>
              <a:defRPr/>
            </a:pPr>
            <a:r>
              <a:rPr lang="en-US" altLang="en-US" dirty="0">
                <a:latin typeface="+mj-lt"/>
                <a:cs typeface="Calibri Light" panose="020F0302020204030204" pitchFamily="34" charset="0"/>
              </a:rPr>
              <a:t>Tit-for-tat or copying has proven to be a strategic choice in iterated prisoner’s dilemma</a:t>
            </a:r>
          </a:p>
        </p:txBody>
      </p:sp>
    </p:spTree>
    <p:extLst>
      <p:ext uri="{BB962C8B-B14F-4D97-AF65-F5344CB8AC3E}">
        <p14:creationId xmlns:p14="http://schemas.microsoft.com/office/powerpoint/2010/main" val="381223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20" y="619432"/>
            <a:ext cx="12112080" cy="561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705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89414F-FD07-C4B8-2658-79E0CA1222DB}"/>
              </a:ext>
            </a:extLst>
          </p:cNvPr>
          <p:cNvPicPr>
            <a:picLocks noGrp="1" noChangeAspect="1"/>
          </p:cNvPicPr>
          <p:nvPr>
            <p:ph idx="1"/>
          </p:nvPr>
        </p:nvPicPr>
        <p:blipFill>
          <a:blip r:embed="rId2"/>
          <a:stretch>
            <a:fillRect/>
          </a:stretch>
        </p:blipFill>
        <p:spPr>
          <a:xfrm>
            <a:off x="1096019" y="224523"/>
            <a:ext cx="9999961" cy="6408953"/>
          </a:xfrm>
        </p:spPr>
      </p:pic>
    </p:spTree>
    <p:extLst>
      <p:ext uri="{BB962C8B-B14F-4D97-AF65-F5344CB8AC3E}">
        <p14:creationId xmlns:p14="http://schemas.microsoft.com/office/powerpoint/2010/main" val="2406537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hlinkClick r:id="rId2"/>
            <a:extLst>
              <a:ext uri="{FF2B5EF4-FFF2-40B4-BE49-F238E27FC236}">
                <a16:creationId xmlns:a16="http://schemas.microsoft.com/office/drawing/2014/main" id="{8BFB39B0-9E11-45BE-941E-D28815055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95" y="139069"/>
            <a:ext cx="11573010" cy="6579861"/>
          </a:xfrm>
          <a:prstGeom prst="rect">
            <a:avLst/>
          </a:prstGeom>
          <a:ln w="28575">
            <a:solidFill>
              <a:schemeClr val="accent1"/>
            </a:solidFill>
          </a:ln>
        </p:spPr>
      </p:pic>
    </p:spTree>
    <p:extLst>
      <p:ext uri="{BB962C8B-B14F-4D97-AF65-F5344CB8AC3E}">
        <p14:creationId xmlns:p14="http://schemas.microsoft.com/office/powerpoint/2010/main" val="1140956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854303" y="481262"/>
            <a:ext cx="7050104" cy="1325563"/>
          </a:xfrm>
        </p:spPr>
        <p:txBody>
          <a:bodyPr/>
          <a:lstStyle/>
          <a:p>
            <a:pPr algn="ctr"/>
            <a:r>
              <a:rPr lang="en-US" altLang="en-US" dirty="0"/>
              <a:t>Nash equilibrium </a:t>
            </a:r>
          </a:p>
        </p:txBody>
      </p:sp>
      <p:sp>
        <p:nvSpPr>
          <p:cNvPr id="3" name="Content Placeholder 2"/>
          <p:cNvSpPr>
            <a:spLocks noGrp="1"/>
          </p:cNvSpPr>
          <p:nvPr>
            <p:ph idx="1"/>
          </p:nvPr>
        </p:nvSpPr>
        <p:spPr>
          <a:xfrm>
            <a:off x="371815" y="267212"/>
            <a:ext cx="4224247" cy="6380331"/>
          </a:xfrm>
        </p:spPr>
        <p:txBody>
          <a:bodyPr>
            <a:normAutofit lnSpcReduction="10000"/>
          </a:bodyPr>
          <a:lstStyle/>
          <a:p>
            <a:r>
              <a:rPr lang="en-US" altLang="en-US" sz="2400" dirty="0">
                <a:latin typeface="Calibri Light" panose="020F0302020204030204" pitchFamily="34" charset="0"/>
                <a:cs typeface="Calibri Light" panose="020F0302020204030204" pitchFamily="34" charset="0"/>
              </a:rPr>
              <a:t>Occurs when the optimal outcome of a game is one where no player has an incentive to deviate from chosen strategy after considering opponent's choice.</a:t>
            </a:r>
            <a:r>
              <a:rPr lang="en-US" sz="2400" dirty="0">
                <a:latin typeface="Calibri Light" panose="020F0302020204030204" pitchFamily="34" charset="0"/>
                <a:cs typeface="Calibri Light" panose="020F0302020204030204" pitchFamily="34" charset="0"/>
              </a:rPr>
              <a:t> </a:t>
            </a:r>
          </a:p>
          <a:p>
            <a:r>
              <a:rPr lang="en-US" sz="2400" dirty="0">
                <a:latin typeface="Calibri Light" panose="020F0302020204030204" pitchFamily="34" charset="0"/>
                <a:cs typeface="Calibri Light" panose="020F0302020204030204" pitchFamily="34" charset="0"/>
              </a:rPr>
              <a:t>In this example from the film biography of John Nash (“A Beautiful Mind”), the ‘players’ in a ‘game’ know the strategy of the others and there is no incentive for them to deviate. </a:t>
            </a:r>
            <a:r>
              <a:rPr lang="en-US" altLang="en-US" sz="2400" dirty="0">
                <a:latin typeface="Calibri Light" panose="020F0302020204030204" pitchFamily="34" charset="0"/>
                <a:cs typeface="Calibri Light" panose="020F0302020204030204" pitchFamily="34" charset="0"/>
              </a:rPr>
              <a:t>This is the Nash equilibrium.</a:t>
            </a:r>
          </a:p>
          <a:p>
            <a:r>
              <a:rPr lang="en-US" sz="2400" dirty="0">
                <a:latin typeface="Calibri Light" panose="020F0302020204030204" pitchFamily="34" charset="0"/>
                <a:cs typeface="Calibri Light" panose="020F0302020204030204" pitchFamily="34" charset="0"/>
              </a:rPr>
              <a:t>As shown in this video, the Nash equilibrium may be potentially good for an individual to pursue, but if all pursue their strategy, the group as a whole may not benefit. </a:t>
            </a:r>
            <a:endParaRPr lang="en-US" altLang="en-US" sz="2400" dirty="0">
              <a:latin typeface="Calibri Light" panose="020F0302020204030204" pitchFamily="34" charset="0"/>
              <a:cs typeface="Calibri Light" panose="020F0302020204030204" pitchFamily="34" charset="0"/>
            </a:endParaRPr>
          </a:p>
          <a:p>
            <a:endParaRPr lang="en-US" altLang="en-US" sz="2400" dirty="0">
              <a:latin typeface="Calibri Light" panose="020F0302020204030204" pitchFamily="34" charset="0"/>
              <a:cs typeface="Calibri Light" panose="020F0302020204030204" pitchFamily="34" charset="0"/>
            </a:endParaRPr>
          </a:p>
          <a:p>
            <a:endParaRPr lang="en-US" altLang="en-US" sz="2400" dirty="0">
              <a:latin typeface="Calibri Light" panose="020F0302020204030204" pitchFamily="34" charset="0"/>
              <a:cs typeface="Calibri Light" panose="020F0302020204030204" pitchFamily="34" charset="0"/>
            </a:endParaRPr>
          </a:p>
          <a:p>
            <a:endParaRPr lang="en-US" altLang="en-US" dirty="0">
              <a:latin typeface="Calibri Light" panose="020F0302020204030204" pitchFamily="34" charset="0"/>
              <a:cs typeface="Calibri Light" panose="020F0302020204030204" pitchFamily="34" charset="0"/>
            </a:endParaRPr>
          </a:p>
          <a:p>
            <a:pPr marL="457200" lvl="1" indent="0">
              <a:buNone/>
            </a:pPr>
            <a:endParaRPr lang="en-US" altLang="en-US" sz="2800" dirty="0">
              <a:latin typeface="Calibri Light" panose="020F0302020204030204" pitchFamily="34" charset="0"/>
              <a:cs typeface="Calibri Light" panose="020F0302020204030204" pitchFamily="34" charset="0"/>
            </a:endParaRPr>
          </a:p>
        </p:txBody>
      </p:sp>
      <p:pic>
        <p:nvPicPr>
          <p:cNvPr id="6" name="Picture 5">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4302" y="1942481"/>
            <a:ext cx="7050104" cy="3965023"/>
          </a:xfrm>
          <a:prstGeom prst="rect">
            <a:avLst/>
          </a:prstGeom>
          <a:ln w="34925">
            <a:solidFill>
              <a:schemeClr val="accent1"/>
            </a:solidFill>
          </a:ln>
        </p:spPr>
      </p:pic>
    </p:spTree>
    <p:extLst>
      <p:ext uri="{BB962C8B-B14F-4D97-AF65-F5344CB8AC3E}">
        <p14:creationId xmlns:p14="http://schemas.microsoft.com/office/powerpoint/2010/main" val="3646877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1882"/>
          <a:stretch>
            <a:fillRect/>
          </a:stretch>
        </p:blipFill>
        <p:spPr>
          <a:xfrm>
            <a:off x="636696" y="1083365"/>
            <a:ext cx="10918607" cy="4136602"/>
          </a:xfrm>
        </p:spPr>
      </p:pic>
    </p:spTree>
    <p:extLst>
      <p:ext uri="{BB962C8B-B14F-4D97-AF65-F5344CB8AC3E}">
        <p14:creationId xmlns:p14="http://schemas.microsoft.com/office/powerpoint/2010/main" val="389847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l="453"/>
          <a:stretch/>
        </p:blipFill>
        <p:spPr>
          <a:xfrm>
            <a:off x="3434576" y="124951"/>
            <a:ext cx="4911590" cy="1828800"/>
          </a:xfrm>
          <a:prstGeom prst="rect">
            <a:avLst/>
          </a:prstGeom>
          <a:ln>
            <a:solidFill>
              <a:schemeClr val="tx1"/>
            </a:solidFill>
          </a:ln>
        </p:spPr>
      </p:pic>
      <p:pic>
        <p:nvPicPr>
          <p:cNvPr id="10" name="Content Placeholder 9">
            <a:hlinkClick r:id="rId4"/>
            <a:extLst>
              <a:ext uri="{FF2B5EF4-FFF2-40B4-BE49-F238E27FC236}">
                <a16:creationId xmlns:a16="http://schemas.microsoft.com/office/drawing/2014/main" id="{CD0D8456-D42E-BD71-1F20-61803A55693A}"/>
              </a:ext>
            </a:extLst>
          </p:cNvPr>
          <p:cNvPicPr>
            <a:picLocks noGrp="1" noChangeAspect="1"/>
          </p:cNvPicPr>
          <p:nvPr>
            <p:ph idx="1"/>
          </p:nvPr>
        </p:nvPicPr>
        <p:blipFill>
          <a:blip r:embed="rId5"/>
          <a:stretch>
            <a:fillRect/>
          </a:stretch>
        </p:blipFill>
        <p:spPr>
          <a:xfrm>
            <a:off x="1443506" y="2045991"/>
            <a:ext cx="8269207" cy="4687058"/>
          </a:xfrm>
        </p:spPr>
      </p:pic>
    </p:spTree>
    <p:extLst>
      <p:ext uri="{BB962C8B-B14F-4D97-AF65-F5344CB8AC3E}">
        <p14:creationId xmlns:p14="http://schemas.microsoft.com/office/powerpoint/2010/main" val="3787972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golden balls. the weirdest split or steal ever!">
            <a:hlinkClick r:id="" action="ppaction://media"/>
            <a:extLst>
              <a:ext uri="{FF2B5EF4-FFF2-40B4-BE49-F238E27FC236}">
                <a16:creationId xmlns:a16="http://schemas.microsoft.com/office/drawing/2014/main" id="{510D2C21-7714-F0FF-DBC6-276A1C4E1F4B}"/>
              </a:ext>
            </a:extLst>
          </p:cNvPr>
          <p:cNvPicPr>
            <a:picLocks noGrp="1" noRot="1" noChangeAspect="1"/>
          </p:cNvPicPr>
          <p:nvPr>
            <p:ph idx="1"/>
            <a:videoFile r:link="rId1"/>
          </p:nvPr>
        </p:nvPicPr>
        <p:blipFill>
          <a:blip r:embed="rId4"/>
          <a:stretch>
            <a:fillRect/>
          </a:stretch>
        </p:blipFill>
        <p:spPr>
          <a:xfrm>
            <a:off x="0" y="12882"/>
            <a:ext cx="12124424" cy="6845118"/>
          </a:xfrm>
          <a:prstGeom prst="rect">
            <a:avLst/>
          </a:prstGeom>
        </p:spPr>
      </p:pic>
      <p:pic>
        <p:nvPicPr>
          <p:cNvPr id="3" name="Picture 2"/>
          <p:cNvPicPr>
            <a:picLocks noChangeAspect="1"/>
          </p:cNvPicPr>
          <p:nvPr/>
        </p:nvPicPr>
        <p:blipFill>
          <a:blip r:embed="rId5"/>
          <a:stretch>
            <a:fillRect/>
          </a:stretch>
        </p:blipFill>
        <p:spPr>
          <a:xfrm>
            <a:off x="2377788" y="5531427"/>
            <a:ext cx="7614805" cy="1236052"/>
          </a:xfrm>
          <a:prstGeom prst="rect">
            <a:avLst/>
          </a:prstGeom>
        </p:spPr>
      </p:pic>
    </p:spTree>
    <p:extLst>
      <p:ext uri="{BB962C8B-B14F-4D97-AF65-F5344CB8AC3E}">
        <p14:creationId xmlns:p14="http://schemas.microsoft.com/office/powerpoint/2010/main" val="124931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69208" y="41435"/>
            <a:ext cx="7886700" cy="1325563"/>
          </a:xfrm>
        </p:spPr>
        <p:txBody>
          <a:bodyPr/>
          <a:lstStyle/>
          <a:p>
            <a:pPr algn="ctr"/>
            <a:r>
              <a:rPr lang="en-US" altLang="en-US" dirty="0"/>
              <a:t>Nash equilibrium</a:t>
            </a:r>
          </a:p>
        </p:txBody>
      </p:sp>
      <p:sp>
        <p:nvSpPr>
          <p:cNvPr id="3" name="Content Placeholder 2"/>
          <p:cNvSpPr>
            <a:spLocks noGrp="1"/>
          </p:cNvSpPr>
          <p:nvPr>
            <p:ph idx="1"/>
          </p:nvPr>
        </p:nvSpPr>
        <p:spPr>
          <a:xfrm>
            <a:off x="339213" y="1258744"/>
            <a:ext cx="5869858" cy="5164282"/>
          </a:xfrm>
        </p:spPr>
        <p:txBody>
          <a:bodyPr>
            <a:normAutofit fontScale="92500"/>
          </a:bodyPr>
          <a:lstStyle/>
          <a:p>
            <a:r>
              <a:rPr lang="en-US" altLang="en-US" dirty="0">
                <a:latin typeface="+mj-lt"/>
              </a:rPr>
              <a:t>The Nash equilibrium may not the be the best option for society.  </a:t>
            </a:r>
          </a:p>
          <a:p>
            <a:r>
              <a:rPr lang="en-US" altLang="en-US" dirty="0">
                <a:latin typeface="+mj-lt"/>
              </a:rPr>
              <a:t>The incentive is to steer games from their Nash equilibrium toward outcomes that are more socially optimal. </a:t>
            </a:r>
          </a:p>
          <a:p>
            <a:r>
              <a:rPr lang="en-US" altLang="en-US" dirty="0">
                <a:latin typeface="+mj-lt"/>
              </a:rPr>
              <a:t>For example, the Nash equilibrium is for a country’s industrial sector to ignore pollution control measures if they think no other country is adhering to them and making more of a profit. </a:t>
            </a:r>
          </a:p>
          <a:p>
            <a:r>
              <a:rPr lang="en-US" altLang="en-US" dirty="0">
                <a:latin typeface="+mj-lt"/>
              </a:rPr>
              <a:t>A mechanism or incentive is needed to steer away from this Nash equilibrium</a:t>
            </a:r>
          </a:p>
          <a:p>
            <a:endParaRPr lang="en-US" altLang="en-US" dirty="0">
              <a:latin typeface="+mj-lt"/>
            </a:endParaRPr>
          </a:p>
          <a:p>
            <a:pPr marL="457200" lvl="1" indent="0">
              <a:buNone/>
            </a:pPr>
            <a:endParaRPr lang="en-US" altLang="en-US" dirty="0">
              <a:latin typeface="+mj-lt"/>
            </a:endParaRPr>
          </a:p>
        </p:txBody>
      </p:sp>
      <p:pic>
        <p:nvPicPr>
          <p:cNvPr id="4" name="Picture 3" descr="A picture containing factory, sky, outdoor, building&#10;&#10;Description automatically generated">
            <a:extLst>
              <a:ext uri="{FF2B5EF4-FFF2-40B4-BE49-F238E27FC236}">
                <a16:creationId xmlns:a16="http://schemas.microsoft.com/office/drawing/2014/main" id="{F8D20E55-9385-4D7E-A9EB-59F46245823B}"/>
              </a:ext>
            </a:extLst>
          </p:cNvPr>
          <p:cNvPicPr>
            <a:picLocks noChangeAspect="1"/>
          </p:cNvPicPr>
          <p:nvPr/>
        </p:nvPicPr>
        <p:blipFill rotWithShape="1">
          <a:blip r:embed="rId3">
            <a:extLst>
              <a:ext uri="{28A0092B-C50C-407E-A947-70E740481C1C}">
                <a14:useLocalDpi xmlns:a14="http://schemas.microsoft.com/office/drawing/2010/main" val="0"/>
              </a:ext>
            </a:extLst>
          </a:blip>
          <a:srcRect r="35663"/>
          <a:stretch/>
        </p:blipFill>
        <p:spPr>
          <a:xfrm>
            <a:off x="6383242" y="594213"/>
            <a:ext cx="5315272" cy="5669573"/>
          </a:xfrm>
          <a:prstGeom prst="rect">
            <a:avLst/>
          </a:prstGeom>
        </p:spPr>
      </p:pic>
    </p:spTree>
    <p:extLst>
      <p:ext uri="{BB962C8B-B14F-4D97-AF65-F5344CB8AC3E}">
        <p14:creationId xmlns:p14="http://schemas.microsoft.com/office/powerpoint/2010/main" val="3064340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152650" y="579440"/>
            <a:ext cx="7886700" cy="1325563"/>
          </a:xfrm>
        </p:spPr>
        <p:txBody>
          <a:bodyPr/>
          <a:lstStyle/>
          <a:p>
            <a:pPr algn="ctr"/>
            <a:r>
              <a:rPr lang="en-US" altLang="en-US" dirty="0"/>
              <a:t>Types of games</a:t>
            </a:r>
          </a:p>
        </p:txBody>
      </p:sp>
      <p:sp>
        <p:nvSpPr>
          <p:cNvPr id="76803" name="Content Placeholder 2"/>
          <p:cNvSpPr>
            <a:spLocks noGrp="1"/>
          </p:cNvSpPr>
          <p:nvPr>
            <p:ph idx="1"/>
          </p:nvPr>
        </p:nvSpPr>
        <p:spPr>
          <a:xfrm>
            <a:off x="686826" y="2175940"/>
            <a:ext cx="10559846" cy="4351338"/>
          </a:xfrm>
        </p:spPr>
        <p:txBody>
          <a:bodyPr/>
          <a:lstStyle/>
          <a:p>
            <a:r>
              <a:rPr lang="en-US" altLang="en-US" dirty="0">
                <a:latin typeface="+mj-lt"/>
              </a:rPr>
              <a:t>A </a:t>
            </a:r>
            <a:r>
              <a:rPr lang="en-US" altLang="en-US" b="1" dirty="0">
                <a:latin typeface="+mj-lt"/>
              </a:rPr>
              <a:t>zero</a:t>
            </a:r>
            <a:r>
              <a:rPr lang="en-US" altLang="en-US" dirty="0">
                <a:latin typeface="+mj-lt"/>
              </a:rPr>
              <a:t>-</a:t>
            </a:r>
            <a:r>
              <a:rPr lang="en-US" altLang="en-US" b="1" dirty="0">
                <a:latin typeface="+mj-lt"/>
              </a:rPr>
              <a:t>sum game</a:t>
            </a:r>
            <a:r>
              <a:rPr lang="en-US" altLang="en-US" dirty="0">
                <a:latin typeface="+mj-lt"/>
              </a:rPr>
              <a:t> is a situation in which each participant's gain or loss is exactly balanced by the losses or gains of the other participants. No overlap of interests. An example are sports – gains for one are losses for the other</a:t>
            </a:r>
          </a:p>
          <a:p>
            <a:r>
              <a:rPr lang="en-US" altLang="en-US" dirty="0">
                <a:latin typeface="+mj-lt"/>
              </a:rPr>
              <a:t>A </a:t>
            </a:r>
            <a:r>
              <a:rPr lang="en-US" altLang="en-US" b="1" dirty="0">
                <a:latin typeface="+mj-lt"/>
              </a:rPr>
              <a:t>non-zero sum game </a:t>
            </a:r>
            <a:r>
              <a:rPr lang="en-US" altLang="en-US" dirty="0">
                <a:latin typeface="+mj-lt"/>
              </a:rPr>
              <a:t>the players interests overlap, what is good or bad for one is good or bad for all.  Gains for one can be gains for another, and losses for one can be losses for the other. Game theory works with these types of games. </a:t>
            </a:r>
          </a:p>
          <a:p>
            <a:pPr marL="457200" lvl="1" indent="0">
              <a:buNone/>
            </a:pPr>
            <a:endParaRPr lang="en-US" altLang="en-US" dirty="0">
              <a:latin typeface="+mj-lt"/>
            </a:endParaRPr>
          </a:p>
        </p:txBody>
      </p:sp>
    </p:spTree>
    <p:extLst>
      <p:ext uri="{BB962C8B-B14F-4D97-AF65-F5344CB8AC3E}">
        <p14:creationId xmlns:p14="http://schemas.microsoft.com/office/powerpoint/2010/main" val="3709660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6803">
                                            <p:txEl>
                                              <p:pRg st="1" end="1"/>
                                            </p:txEl>
                                          </p:spTgt>
                                        </p:tgtEl>
                                        <p:attrNameLst>
                                          <p:attrName>style.visibility</p:attrName>
                                        </p:attrNameLst>
                                      </p:cBhvr>
                                      <p:to>
                                        <p:strVal val="visible"/>
                                      </p:to>
                                    </p:set>
                                    <p:animEffect transition="in" filter="fade">
                                      <p:cBhvr>
                                        <p:cTn id="7" dur="500"/>
                                        <p:tgtEl>
                                          <p:spTgt spid="76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458" y="449943"/>
            <a:ext cx="5283917" cy="6081486"/>
          </a:xfrm>
        </p:spPr>
        <p:txBody>
          <a:bodyPr>
            <a:normAutofit/>
          </a:bodyPr>
          <a:lstStyle/>
          <a:p>
            <a:r>
              <a:rPr lang="en-US" altLang="en-US" dirty="0">
                <a:latin typeface="+mj-lt"/>
                <a:cs typeface="Calibri Light" panose="020F0302020204030204" pitchFamily="34" charset="0"/>
              </a:rPr>
              <a:t>Cap and trade emissions trading provides an incentive to shift away from an undesired Nash equilibrium </a:t>
            </a:r>
          </a:p>
          <a:p>
            <a:r>
              <a:rPr lang="en-US" altLang="en-US" dirty="0">
                <a:latin typeface="+mj-lt"/>
                <a:cs typeface="Calibri Light" panose="020F0302020204030204" pitchFamily="34" charset="0"/>
              </a:rPr>
              <a:t>If given the capacity to sell pollution allowances (also known as credits), this creates an incentive to follow emissions rules without being at a disadvantage</a:t>
            </a:r>
          </a:p>
          <a:p>
            <a:r>
              <a:rPr lang="en-US" altLang="en-US" dirty="0">
                <a:latin typeface="+mj-lt"/>
                <a:cs typeface="Calibri Light" panose="020F0302020204030204" pitchFamily="34" charset="0"/>
              </a:rPr>
              <a:t>Companies have to buy allowances to pollute or get punished with a fine. There is an incentive to reduce air pollution</a:t>
            </a:r>
          </a:p>
          <a:p>
            <a:endParaRPr lang="en-US" sz="2400"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5" y="1197424"/>
            <a:ext cx="6225201" cy="4463152"/>
          </a:xfrm>
          <a:prstGeom prst="rect">
            <a:avLst/>
          </a:prstGeom>
        </p:spPr>
      </p:pic>
    </p:spTree>
    <p:extLst>
      <p:ext uri="{BB962C8B-B14F-4D97-AF65-F5344CB8AC3E}">
        <p14:creationId xmlns:p14="http://schemas.microsoft.com/office/powerpoint/2010/main" val="234518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a:extLst>
              <a:ext uri="{FF2B5EF4-FFF2-40B4-BE49-F238E27FC236}">
                <a16:creationId xmlns:a16="http://schemas.microsoft.com/office/drawing/2014/main" id="{00921969-E271-40BD-8D57-26ED06B594CE}"/>
              </a:ext>
            </a:extLst>
          </p:cNvPr>
          <p:cNvPicPr>
            <a:picLocks noGrp="1" noChangeAspect="1"/>
          </p:cNvPicPr>
          <p:nvPr>
            <p:ph idx="1"/>
          </p:nvPr>
        </p:nvPicPr>
        <p:blipFill>
          <a:blip r:embed="rId3"/>
          <a:stretch>
            <a:fillRect/>
          </a:stretch>
        </p:blipFill>
        <p:spPr>
          <a:xfrm>
            <a:off x="395933" y="248527"/>
            <a:ext cx="11400134" cy="6360945"/>
          </a:xfrm>
          <a:ln w="53975">
            <a:solidFill>
              <a:schemeClr val="accent1"/>
            </a:solidFill>
          </a:ln>
        </p:spPr>
      </p:pic>
    </p:spTree>
    <p:extLst>
      <p:ext uri="{BB962C8B-B14F-4D97-AF65-F5344CB8AC3E}">
        <p14:creationId xmlns:p14="http://schemas.microsoft.com/office/powerpoint/2010/main" val="1576419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ompany's subtractability&#10;&#10;AI-generated content may be incorrect.">
            <a:extLst>
              <a:ext uri="{FF2B5EF4-FFF2-40B4-BE49-F238E27FC236}">
                <a16:creationId xmlns:a16="http://schemas.microsoft.com/office/drawing/2014/main" id="{1A67D513-4CD7-A48F-0C0E-312FF472B4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2716" y="528167"/>
            <a:ext cx="8192116" cy="5416434"/>
          </a:xfrm>
        </p:spPr>
      </p:pic>
    </p:spTree>
    <p:extLst>
      <p:ext uri="{BB962C8B-B14F-4D97-AF65-F5344CB8AC3E}">
        <p14:creationId xmlns:p14="http://schemas.microsoft.com/office/powerpoint/2010/main" val="4156899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9262-950F-BDC1-E70C-FF36E9FA8890}"/>
              </a:ext>
            </a:extLst>
          </p:cNvPr>
          <p:cNvSpPr>
            <a:spLocks noGrp="1"/>
          </p:cNvSpPr>
          <p:nvPr>
            <p:ph type="title"/>
          </p:nvPr>
        </p:nvSpPr>
        <p:spPr>
          <a:xfrm>
            <a:off x="6096000" y="421628"/>
            <a:ext cx="5557520" cy="1325563"/>
          </a:xfrm>
        </p:spPr>
        <p:txBody>
          <a:bodyPr>
            <a:normAutofit fontScale="90000"/>
          </a:bodyPr>
          <a:lstStyle/>
          <a:p>
            <a:pPr algn="ctr"/>
            <a:r>
              <a:rPr lang="en-US" dirty="0"/>
              <a:t>Complexity and the common pool resources</a:t>
            </a:r>
          </a:p>
        </p:txBody>
      </p:sp>
      <p:sp>
        <p:nvSpPr>
          <p:cNvPr id="3" name="Content Placeholder 2">
            <a:extLst>
              <a:ext uri="{FF2B5EF4-FFF2-40B4-BE49-F238E27FC236}">
                <a16:creationId xmlns:a16="http://schemas.microsoft.com/office/drawing/2014/main" id="{6631B93A-5C48-78C4-5477-2D85DEB9300D}"/>
              </a:ext>
            </a:extLst>
          </p:cNvPr>
          <p:cNvSpPr>
            <a:spLocks noGrp="1"/>
          </p:cNvSpPr>
          <p:nvPr>
            <p:ph idx="1"/>
          </p:nvPr>
        </p:nvSpPr>
        <p:spPr>
          <a:xfrm>
            <a:off x="538480" y="568960"/>
            <a:ext cx="5557520" cy="5608003"/>
          </a:xfrm>
        </p:spPr>
        <p:txBody>
          <a:bodyPr>
            <a:normAutofit/>
          </a:bodyPr>
          <a:lstStyle/>
          <a:p>
            <a:r>
              <a:rPr lang="en-US" dirty="0">
                <a:latin typeface="+mj-lt"/>
              </a:rPr>
              <a:t>Common pool resource management systems evolve over time</a:t>
            </a:r>
          </a:p>
          <a:p>
            <a:r>
              <a:rPr lang="en-US" dirty="0">
                <a:latin typeface="+mj-lt"/>
              </a:rPr>
              <a:t>Local interactions and norms can be established that maintain a resource’s availability for all</a:t>
            </a:r>
          </a:p>
          <a:p>
            <a:r>
              <a:rPr lang="en-US" dirty="0">
                <a:latin typeface="+mj-lt"/>
              </a:rPr>
              <a:t>The management system operates as a complex adaptive system – it self-organizes over time.</a:t>
            </a:r>
          </a:p>
          <a:p>
            <a:r>
              <a:rPr lang="en-US" dirty="0">
                <a:latin typeface="+mj-lt"/>
              </a:rPr>
              <a:t>Certain conditions make the evolution of successful commons management systems more likely</a:t>
            </a:r>
          </a:p>
          <a:p>
            <a:endParaRPr lang="en-US" dirty="0"/>
          </a:p>
        </p:txBody>
      </p:sp>
      <p:pic>
        <p:nvPicPr>
          <p:cNvPr id="5" name="Picture 4" descr="Text&#10;&#10;Description automatically generated with medium confidence">
            <a:extLst>
              <a:ext uri="{FF2B5EF4-FFF2-40B4-BE49-F238E27FC236}">
                <a16:creationId xmlns:a16="http://schemas.microsoft.com/office/drawing/2014/main" id="{73958571-91E6-A1A5-A55B-7C5F3E19D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5306" y="1811200"/>
            <a:ext cx="2712119" cy="4057666"/>
          </a:xfrm>
          <a:prstGeom prst="rect">
            <a:avLst/>
          </a:prstGeom>
        </p:spPr>
      </p:pic>
      <p:pic>
        <p:nvPicPr>
          <p:cNvPr id="7" name="Picture 6">
            <a:extLst>
              <a:ext uri="{FF2B5EF4-FFF2-40B4-BE49-F238E27FC236}">
                <a16:creationId xmlns:a16="http://schemas.microsoft.com/office/drawing/2014/main" id="{BDD8AFF6-F6F0-6987-36F0-32C36B21A26C}"/>
              </a:ext>
            </a:extLst>
          </p:cNvPr>
          <p:cNvPicPr>
            <a:picLocks noChangeAspect="1"/>
          </p:cNvPicPr>
          <p:nvPr/>
        </p:nvPicPr>
        <p:blipFill>
          <a:blip r:embed="rId4"/>
          <a:stretch>
            <a:fillRect/>
          </a:stretch>
        </p:blipFill>
        <p:spPr>
          <a:xfrm>
            <a:off x="6279290" y="1811199"/>
            <a:ext cx="2758991" cy="4057667"/>
          </a:xfrm>
          <a:prstGeom prst="rect">
            <a:avLst/>
          </a:prstGeom>
        </p:spPr>
      </p:pic>
    </p:spTree>
    <p:extLst>
      <p:ext uri="{BB962C8B-B14F-4D97-AF65-F5344CB8AC3E}">
        <p14:creationId xmlns:p14="http://schemas.microsoft.com/office/powerpoint/2010/main" val="413303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F564-9045-42CF-999F-61C5E4A99DEE}"/>
              </a:ext>
            </a:extLst>
          </p:cNvPr>
          <p:cNvSpPr>
            <a:spLocks noGrp="1"/>
          </p:cNvSpPr>
          <p:nvPr>
            <p:ph type="title"/>
          </p:nvPr>
        </p:nvSpPr>
        <p:spPr>
          <a:xfrm>
            <a:off x="6096000" y="385238"/>
            <a:ext cx="5848928" cy="1325563"/>
          </a:xfrm>
        </p:spPr>
        <p:txBody>
          <a:bodyPr/>
          <a:lstStyle/>
          <a:p>
            <a:pPr algn="ctr"/>
            <a:r>
              <a:rPr lang="en-US" dirty="0"/>
              <a:t>Guidelines for managing common pool resources</a:t>
            </a:r>
          </a:p>
        </p:txBody>
      </p:sp>
      <p:sp>
        <p:nvSpPr>
          <p:cNvPr id="3" name="Content Placeholder 2">
            <a:extLst>
              <a:ext uri="{FF2B5EF4-FFF2-40B4-BE49-F238E27FC236}">
                <a16:creationId xmlns:a16="http://schemas.microsoft.com/office/drawing/2014/main" id="{EC640C3F-2FB8-4D0A-A97A-954D36731387}"/>
              </a:ext>
            </a:extLst>
          </p:cNvPr>
          <p:cNvSpPr>
            <a:spLocks noGrp="1"/>
          </p:cNvSpPr>
          <p:nvPr>
            <p:ph idx="1"/>
          </p:nvPr>
        </p:nvSpPr>
        <p:spPr>
          <a:xfrm>
            <a:off x="330200" y="243068"/>
            <a:ext cx="5848927" cy="6474713"/>
          </a:xfrm>
        </p:spPr>
        <p:txBody>
          <a:bodyPr>
            <a:normAutofit lnSpcReduction="10000"/>
          </a:bodyPr>
          <a:lstStyle/>
          <a:p>
            <a:pPr marL="342900" indent="-342900">
              <a:buFont typeface="+mj-lt"/>
              <a:buAutoNum type="arabicPeriod"/>
            </a:pPr>
            <a:r>
              <a:rPr lang="en-US" sz="2400" dirty="0">
                <a:latin typeface="+mj-lt"/>
                <a:ea typeface="Times New Roman" panose="02020603050405020304" pitchFamily="18" charset="0"/>
                <a:cs typeface="Calibri" panose="020F0502020204030204" pitchFamily="34" charset="0"/>
              </a:rPr>
              <a:t>B</a:t>
            </a:r>
            <a:r>
              <a:rPr lang="en-US" sz="2400" dirty="0">
                <a:effectLst/>
                <a:latin typeface="+mj-lt"/>
                <a:ea typeface="Times New Roman" panose="02020603050405020304" pitchFamily="18" charset="0"/>
                <a:cs typeface="Calibri" panose="020F0502020204030204" pitchFamily="34" charset="0"/>
              </a:rPr>
              <a:t>ehaviors should be guided by culturally-transmitted beliefs about what is collectively right and wrong</a:t>
            </a:r>
          </a:p>
          <a:p>
            <a:pPr marL="342900" indent="-342900">
              <a:buFont typeface="+mj-lt"/>
              <a:buAutoNum type="arabicPeriod"/>
            </a:pPr>
            <a:r>
              <a:rPr lang="en-US" sz="2400" dirty="0">
                <a:effectLst/>
                <a:latin typeface="+mj-lt"/>
                <a:ea typeface="Times New Roman" panose="02020603050405020304" pitchFamily="18" charset="0"/>
                <a:cs typeface="Calibri" panose="020F0502020204030204" pitchFamily="34" charset="0"/>
              </a:rPr>
              <a:t>Norm violaters should suffer and those who adhere do better so adherence to rules is self-interested</a:t>
            </a:r>
          </a:p>
          <a:p>
            <a:pPr marL="342900" indent="-342900">
              <a:buFont typeface="+mj-lt"/>
              <a:buAutoNum type="arabicPeriod"/>
            </a:pPr>
            <a:r>
              <a:rPr lang="en-US" sz="2400" dirty="0">
                <a:effectLst/>
                <a:latin typeface="+mj-lt"/>
                <a:ea typeface="Times New Roman" panose="02020603050405020304" pitchFamily="18" charset="0"/>
                <a:cs typeface="Calibri" panose="020F0502020204030204" pitchFamily="34" charset="0"/>
              </a:rPr>
              <a:t>Graduated sanctions should be used: punishments start small and then increase over time in severity</a:t>
            </a:r>
          </a:p>
          <a:p>
            <a:pPr marL="342900" indent="-342900">
              <a:buFont typeface="+mj-lt"/>
              <a:buAutoNum type="arabicPeriod"/>
            </a:pPr>
            <a:r>
              <a:rPr lang="en-US" sz="2400" dirty="0">
                <a:effectLst/>
                <a:latin typeface="+mj-lt"/>
                <a:ea typeface="Times New Roman" panose="02020603050405020304" pitchFamily="18" charset="0"/>
                <a:cs typeface="Calibri" panose="020F0502020204030204" pitchFamily="34" charset="0"/>
              </a:rPr>
              <a:t>The cost and benefits for collective action should be perceived as fair by all</a:t>
            </a:r>
          </a:p>
          <a:p>
            <a:pPr marL="342900" indent="-342900">
              <a:buFont typeface="+mj-lt"/>
              <a:buAutoNum type="arabicPeriod"/>
            </a:pPr>
            <a:r>
              <a:rPr lang="en-US" sz="2400" dirty="0">
                <a:latin typeface="+mj-lt"/>
                <a:ea typeface="Times New Roman" panose="02020603050405020304" pitchFamily="18" charset="0"/>
                <a:cs typeface="Calibri" panose="020F0502020204030204" pitchFamily="34" charset="0"/>
              </a:rPr>
              <a:t>The group must be willing to enforce the limits on resource use set by rules</a:t>
            </a:r>
          </a:p>
          <a:p>
            <a:pPr marL="342900" indent="-342900">
              <a:buFont typeface="+mj-lt"/>
              <a:buAutoNum type="arabicPeriod"/>
            </a:pPr>
            <a:r>
              <a:rPr lang="en-US" sz="2400" dirty="0">
                <a:effectLst/>
                <a:latin typeface="+mj-lt"/>
                <a:ea typeface="Times New Roman" panose="02020603050405020304" pitchFamily="18" charset="0"/>
                <a:cs typeface="Calibri" panose="020F0502020204030204" pitchFamily="34" charset="0"/>
              </a:rPr>
              <a:t>Issues should be combined and packaged together so as to make the possibility for solutions greater</a:t>
            </a:r>
          </a:p>
          <a:p>
            <a:pPr marL="342900" indent="-342900">
              <a:buFont typeface="+mj-lt"/>
              <a:buAutoNum type="arabicPeriod"/>
            </a:pPr>
            <a:r>
              <a:rPr lang="en-US" sz="2400" dirty="0">
                <a:effectLst/>
                <a:latin typeface="+mj-lt"/>
                <a:ea typeface="Times New Roman" panose="02020603050405020304" pitchFamily="18" charset="0"/>
                <a:cs typeface="Calibri" panose="020F0502020204030204" pitchFamily="34" charset="0"/>
              </a:rPr>
              <a:t>The idea that one does not want to look selfish should be promoted</a:t>
            </a:r>
          </a:p>
          <a:p>
            <a:pPr marL="0" indent="0">
              <a:buNone/>
            </a:pPr>
            <a:endParaRPr lang="en-US" dirty="0"/>
          </a:p>
        </p:txBody>
      </p:sp>
      <p:pic>
        <p:nvPicPr>
          <p:cNvPr id="4" name="Online Media 3" title="Sustainable earth: Nobel laureate, Elinor Ostrom, on how can we manage common-pool resources">
            <a:hlinkClick r:id="" action="ppaction://media"/>
            <a:extLst>
              <a:ext uri="{FF2B5EF4-FFF2-40B4-BE49-F238E27FC236}">
                <a16:creationId xmlns:a16="http://schemas.microsoft.com/office/drawing/2014/main" id="{403937FA-2E79-495B-AE5D-7C9A0C6F804E}"/>
              </a:ext>
            </a:extLst>
          </p:cNvPr>
          <p:cNvPicPr>
            <a:picLocks noRot="1" noChangeAspect="1"/>
          </p:cNvPicPr>
          <p:nvPr>
            <a:videoFile r:link="rId1"/>
          </p:nvPr>
        </p:nvPicPr>
        <p:blipFill>
          <a:blip r:embed="rId4"/>
          <a:stretch>
            <a:fillRect/>
          </a:stretch>
        </p:blipFill>
        <p:spPr>
          <a:xfrm>
            <a:off x="6233257" y="2051824"/>
            <a:ext cx="5711671" cy="3224571"/>
          </a:xfrm>
          <a:prstGeom prst="rect">
            <a:avLst/>
          </a:prstGeom>
        </p:spPr>
      </p:pic>
    </p:spTree>
    <p:extLst>
      <p:ext uri="{BB962C8B-B14F-4D97-AF65-F5344CB8AC3E}">
        <p14:creationId xmlns:p14="http://schemas.microsoft.com/office/powerpoint/2010/main" val="301483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A9A2F-E283-BC68-AB3B-CEEDD30E3EDA}"/>
              </a:ext>
            </a:extLst>
          </p:cNvPr>
          <p:cNvSpPr>
            <a:spLocks noGrp="1"/>
          </p:cNvSpPr>
          <p:nvPr>
            <p:ph type="title"/>
          </p:nvPr>
        </p:nvSpPr>
        <p:spPr>
          <a:xfrm>
            <a:off x="0" y="365125"/>
            <a:ext cx="12192000" cy="1325563"/>
          </a:xfrm>
        </p:spPr>
        <p:txBody>
          <a:bodyPr/>
          <a:lstStyle/>
          <a:p>
            <a:pPr algn="ctr"/>
            <a:r>
              <a:rPr kumimoji="0" lang="en-US" altLang="en-US" sz="4400" b="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Examples: common pool resource management</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3E46B29B-C297-964A-FBFD-B44234EC1D56}"/>
              </a:ext>
            </a:extLst>
          </p:cNvPr>
          <p:cNvSpPr>
            <a:spLocks noGrp="1"/>
          </p:cNvSpPr>
          <p:nvPr>
            <p:ph idx="1"/>
          </p:nvPr>
        </p:nvSpPr>
        <p:spPr>
          <a:xfrm>
            <a:off x="838200" y="1825625"/>
            <a:ext cx="10772274" cy="4351338"/>
          </a:xfrm>
        </p:spPr>
        <p:txBody>
          <a:bodyPr>
            <a:normAutofit lnSpcReduction="10000"/>
          </a:bodyPr>
          <a:lstStyle/>
          <a:p>
            <a:pPr marR="0" lvl="0" algn="l" defTabSz="914400" rtl="0" eaLnBrk="0" fontAlgn="base" latinLnBrk="0" hangingPunct="0">
              <a:lnSpc>
                <a:spcPct val="100000"/>
              </a:lnSpc>
              <a:spcBef>
                <a:spcPct val="0"/>
              </a:spcBef>
              <a:spcAft>
                <a:spcPct val="0"/>
              </a:spcAft>
              <a:buClrTx/>
              <a:buSzTx/>
              <a:tabLst/>
            </a:pPr>
            <a:r>
              <a:rPr kumimoji="0" lang="en-US" altLang="en-US" sz="3600" i="0" u="none" strike="noStrike" cap="none" normalizeH="0" baseline="0" dirty="0" err="1">
                <a:ln>
                  <a:noFill/>
                </a:ln>
                <a:solidFill>
                  <a:schemeClr val="tx1"/>
                </a:solidFill>
                <a:effectLst/>
                <a:latin typeface="+mj-lt"/>
                <a:ea typeface="Calibri Light" panose="020F0302020204030204" pitchFamily="34" charset="0"/>
                <a:cs typeface="Calibri Light" panose="020F0302020204030204" pitchFamily="34" charset="0"/>
              </a:rPr>
              <a:t>Subak</a:t>
            </a:r>
            <a:r>
              <a:rPr kumimoji="0" lang="en-US" altLang="en-US" sz="3600" i="0" u="none" strike="noStrike" cap="none" normalizeH="0" baseline="0" dirty="0">
                <a:ln>
                  <a:noFill/>
                </a:ln>
                <a:solidFill>
                  <a:schemeClr val="tx1"/>
                </a:solidFill>
                <a:effectLst/>
                <a:latin typeface="+mj-lt"/>
                <a:ea typeface="Calibri Light" panose="020F0302020204030204" pitchFamily="34" charset="0"/>
                <a:cs typeface="Calibri Light" panose="020F0302020204030204" pitchFamily="34" charset="0"/>
              </a:rPr>
              <a:t> irrigation systems (Bali, Indonesia)</a:t>
            </a:r>
            <a:endParaRPr lang="en-US" altLang="en-US" sz="3600" dirty="0">
              <a:latin typeface="+mj-lt"/>
              <a:ea typeface="Calibri Light" panose="020F0302020204030204" pitchFamily="34" charset="0"/>
              <a:cs typeface="Calibri Light" panose="020F0302020204030204" pitchFamily="34" charset="0"/>
            </a:endParaRPr>
          </a:p>
          <a:p>
            <a:pPr lvl="1" eaLnBrk="0" fontAlgn="base" hangingPunct="0">
              <a:lnSpc>
                <a:spcPct val="100000"/>
              </a:lnSpc>
              <a:spcBef>
                <a:spcPct val="0"/>
              </a:spcBef>
              <a:spcAft>
                <a:spcPct val="0"/>
              </a:spcAft>
            </a:pPr>
            <a:r>
              <a:rPr kumimoji="0" lang="en-US" altLang="en-US" sz="3600" i="0" u="none" strike="noStrike" cap="none" normalizeH="0" baseline="0" dirty="0">
                <a:ln>
                  <a:noFill/>
                </a:ln>
                <a:solidFill>
                  <a:schemeClr val="tx1"/>
                </a:solidFill>
                <a:effectLst/>
                <a:latin typeface="+mj-lt"/>
                <a:ea typeface="Calibri Light" panose="020F0302020204030204" pitchFamily="34" charset="0"/>
                <a:cs typeface="Calibri Light" panose="020F0302020204030204" pitchFamily="34" charset="0"/>
              </a:rPr>
              <a:t>A centuries-old, cooperative irrigation network managed by local farmer organizations</a:t>
            </a:r>
          </a:p>
          <a:p>
            <a:pPr lvl="1" eaLnBrk="0" fontAlgn="base" hangingPunct="0">
              <a:lnSpc>
                <a:spcPct val="100000"/>
              </a:lnSpc>
              <a:spcBef>
                <a:spcPct val="0"/>
              </a:spcBef>
              <a:spcAft>
                <a:spcPct val="0"/>
              </a:spcAft>
            </a:pPr>
            <a:r>
              <a:rPr lang="en-US" altLang="en-US" sz="3600" dirty="0">
                <a:latin typeface="+mj-lt"/>
                <a:ea typeface="Calibri Light" panose="020F0302020204030204" pitchFamily="34" charset="0"/>
                <a:cs typeface="Calibri Light" panose="020F0302020204030204" pitchFamily="34" charset="0"/>
              </a:rPr>
              <a:t>B</a:t>
            </a:r>
            <a:r>
              <a:rPr kumimoji="0" lang="en-US" altLang="en-US" sz="3600" i="0" u="none" strike="noStrike" cap="none" normalizeH="0" baseline="0" dirty="0">
                <a:ln>
                  <a:noFill/>
                </a:ln>
                <a:solidFill>
                  <a:schemeClr val="tx1"/>
                </a:solidFill>
                <a:effectLst/>
                <a:latin typeface="+mj-lt"/>
                <a:ea typeface="Calibri Light" panose="020F0302020204030204" pitchFamily="34" charset="0"/>
                <a:cs typeface="Calibri Light" panose="020F0302020204030204" pitchFamily="34" charset="0"/>
              </a:rPr>
              <a:t>ased on shared water temples and community cooperation to ensure equitable water distribution and sustainable rice farming</a:t>
            </a:r>
          </a:p>
          <a:p>
            <a:pPr lvl="1" eaLnBrk="0" fontAlgn="base" hangingPunct="0">
              <a:lnSpc>
                <a:spcPct val="100000"/>
              </a:lnSpc>
              <a:spcBef>
                <a:spcPct val="0"/>
              </a:spcBef>
              <a:spcAft>
                <a:spcPct val="0"/>
              </a:spcAft>
            </a:pPr>
            <a:r>
              <a:rPr kumimoji="0" lang="en-US" altLang="en-US" sz="3600" i="0" u="none" strike="noStrike" cap="none" normalizeH="0" baseline="0" dirty="0">
                <a:ln>
                  <a:noFill/>
                </a:ln>
                <a:solidFill>
                  <a:schemeClr val="tx1"/>
                </a:solidFill>
                <a:effectLst/>
                <a:latin typeface="+mj-lt"/>
                <a:ea typeface="Calibri Light" panose="020F0302020204030204" pitchFamily="34" charset="0"/>
                <a:cs typeface="Calibri Light" panose="020F0302020204030204" pitchFamily="34" charset="0"/>
              </a:rPr>
              <a:t>Farmers adhere to traditional rules and schedules to prevent overuse. </a:t>
            </a:r>
          </a:p>
          <a:p>
            <a:pPr marR="0" lvl="0" algn="l" defTabSz="914400" rtl="0" eaLnBrk="0" fontAlgn="base" latinLnBrk="0" hangingPunct="0">
              <a:lnSpc>
                <a:spcPct val="100000"/>
              </a:lnSpc>
              <a:spcBef>
                <a:spcPct val="0"/>
              </a:spcBef>
              <a:spcAft>
                <a:spcPct val="0"/>
              </a:spcAft>
              <a:buClrTx/>
              <a:buSzTx/>
              <a:tabLst/>
            </a:pP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12756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alking on a path&#10;&#10;AI-generated content may be incorrect.">
            <a:extLst>
              <a:ext uri="{FF2B5EF4-FFF2-40B4-BE49-F238E27FC236}">
                <a16:creationId xmlns:a16="http://schemas.microsoft.com/office/drawing/2014/main" id="{1610C73F-FD34-B3EA-4543-7247F8767F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079705" cy="6794834"/>
          </a:xfrm>
        </p:spPr>
      </p:pic>
    </p:spTree>
    <p:extLst>
      <p:ext uri="{BB962C8B-B14F-4D97-AF65-F5344CB8AC3E}">
        <p14:creationId xmlns:p14="http://schemas.microsoft.com/office/powerpoint/2010/main" val="2479324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11437-7219-FE22-515C-8AB1A8FFD2B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BD9E2B-8436-5566-ED47-B35862B306E2}"/>
              </a:ext>
            </a:extLst>
          </p:cNvPr>
          <p:cNvSpPr>
            <a:spLocks noGrp="1"/>
          </p:cNvSpPr>
          <p:nvPr>
            <p:ph idx="1"/>
          </p:nvPr>
        </p:nvSpPr>
        <p:spPr>
          <a:xfrm>
            <a:off x="393031" y="153236"/>
            <a:ext cx="6296526" cy="6151311"/>
          </a:xfrm>
        </p:spPr>
        <p:txBody>
          <a:bodyPr>
            <a:normAutofit lnSpcReduction="10000"/>
          </a:bodyPr>
          <a:lstStyle/>
          <a:p>
            <a:pPr marR="0" lvl="0" algn="l" defTabSz="914400" rtl="0" eaLnBrk="0" fontAlgn="base" latinLnBrk="0" hangingPunct="0">
              <a:lnSpc>
                <a:spcPct val="100000"/>
              </a:lnSpc>
              <a:spcBef>
                <a:spcPct val="0"/>
              </a:spcBef>
              <a:spcAft>
                <a:spcPct val="0"/>
              </a:spcAft>
              <a:buClrTx/>
              <a:buSzTx/>
              <a:tabLst/>
            </a:pP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41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Lobster fisheries (Maine, USA) </a:t>
            </a:r>
          </a:p>
          <a:p>
            <a:pPr lvl="1" eaLnBrk="0" fontAlgn="base" hangingPunct="0">
              <a:lnSpc>
                <a:spcPct val="100000"/>
              </a:lnSpc>
              <a:spcBef>
                <a:spcPct val="0"/>
              </a:spcBef>
              <a:spcAft>
                <a:spcPct val="0"/>
              </a:spcAft>
            </a:pPr>
            <a:r>
              <a:rPr kumimoji="0" lang="en-US" altLang="en-US" sz="30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Lobster fishers in Maine self-regulate through territorial use rights</a:t>
            </a:r>
            <a:r>
              <a:rPr lang="en-US" altLang="en-US" sz="3000" dirty="0">
                <a:latin typeface="Calibri Light" panose="020F0302020204030204" pitchFamily="34" charset="0"/>
                <a:ea typeface="Calibri Light" panose="020F0302020204030204" pitchFamily="34" charset="0"/>
                <a:cs typeface="Calibri Light" panose="020F0302020204030204" pitchFamily="34" charset="0"/>
              </a:rPr>
              <a:t> and a </a:t>
            </a:r>
            <a:r>
              <a:rPr kumimoji="0" lang="en-US" altLang="en-US" sz="30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system where local fishers enforce sustainable harvesting practices, including size limits, trap restrictions, and protection of breeding females. </a:t>
            </a:r>
          </a:p>
          <a:p>
            <a:pPr lvl="1" eaLnBrk="0" fontAlgn="base" hangingPunct="0">
              <a:lnSpc>
                <a:spcPct val="100000"/>
              </a:lnSpc>
              <a:spcBef>
                <a:spcPct val="0"/>
              </a:spcBef>
              <a:spcAft>
                <a:spcPct val="0"/>
              </a:spcAft>
            </a:pPr>
            <a:r>
              <a:rPr kumimoji="0" lang="en-US" altLang="en-US" sz="30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The success of this system has helped prevent overfishing and maintain stable lobster populations. </a:t>
            </a: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descr="A book cover of a fishing boat&#10;&#10;AI-generated content may be incorrect.">
            <a:extLst>
              <a:ext uri="{FF2B5EF4-FFF2-40B4-BE49-F238E27FC236}">
                <a16:creationId xmlns:a16="http://schemas.microsoft.com/office/drawing/2014/main" id="{D18305EE-BE0A-B9DE-84A0-0B4344C42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403" y="0"/>
            <a:ext cx="4521994" cy="6858000"/>
          </a:xfrm>
          <a:prstGeom prst="rect">
            <a:avLst/>
          </a:prstGeom>
        </p:spPr>
      </p:pic>
    </p:spTree>
    <p:extLst>
      <p:ext uri="{BB962C8B-B14F-4D97-AF65-F5344CB8AC3E}">
        <p14:creationId xmlns:p14="http://schemas.microsoft.com/office/powerpoint/2010/main" val="3915259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AF5DE4-0B8B-30A3-07A2-F228E6BC2EBC}"/>
              </a:ext>
            </a:extLst>
          </p:cNvPr>
          <p:cNvSpPr>
            <a:spLocks noGrp="1"/>
          </p:cNvSpPr>
          <p:nvPr>
            <p:ph idx="1"/>
          </p:nvPr>
        </p:nvSpPr>
        <p:spPr>
          <a:xfrm>
            <a:off x="729915" y="637674"/>
            <a:ext cx="10515600" cy="5731794"/>
          </a:xfrm>
        </p:spPr>
        <p:txBody>
          <a:bodyPr>
            <a:norm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2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Grazing systems (Mongolia)</a:t>
            </a:r>
          </a:p>
          <a:p>
            <a:pPr lvl="1" eaLnBrk="0" fontAlgn="base" hangingPunct="0">
              <a:lnSpc>
                <a:spcPct val="100000"/>
              </a:lnSpc>
              <a:spcBef>
                <a:spcPct val="0"/>
              </a:spcBef>
              <a:spcAft>
                <a:spcPct val="0"/>
              </a:spcAft>
            </a:pPr>
            <a:r>
              <a:rPr kumimoji="0" lang="en-US" altLang="en-US" sz="28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Mongolian herders traditionally manage pastureland through communal agreements that prevent overgrazing. </a:t>
            </a:r>
          </a:p>
          <a:p>
            <a:pPr lvl="1" eaLnBrk="0" fontAlgn="base" hangingPunct="0">
              <a:lnSpc>
                <a:spcPct val="100000"/>
              </a:lnSpc>
              <a:spcBef>
                <a:spcPct val="0"/>
              </a:spcBef>
              <a:spcAft>
                <a:spcPct val="0"/>
              </a:spcAft>
            </a:pPr>
            <a:r>
              <a:rPr kumimoji="0" lang="en-US" altLang="en-US" sz="28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Seasonal rotation and informal rules about grazing areas ensure that land remains productive while preventing the "tragedy of the commons."</a:t>
            </a:r>
          </a:p>
          <a:p>
            <a:pPr marR="0" lvl="0" algn="l" defTabSz="914400" rtl="0" eaLnBrk="0" fontAlgn="base" latinLnBrk="0" hangingPunct="0">
              <a:lnSpc>
                <a:spcPct val="100000"/>
              </a:lnSpc>
              <a:spcBef>
                <a:spcPct val="0"/>
              </a:spcBef>
              <a:spcAft>
                <a:spcPct val="0"/>
              </a:spcAft>
              <a:buClrTx/>
              <a:buSzTx/>
              <a:tabLst/>
            </a:pPr>
            <a:r>
              <a:rPr kumimoji="0" lang="en-US" altLang="en-US" sz="32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Community forest </a:t>
            </a:r>
            <a:r>
              <a:rPr lang="en-US" altLang="en-US" sz="3200" dirty="0">
                <a:latin typeface="Calibri Light" panose="020F0302020204030204" pitchFamily="34" charset="0"/>
                <a:ea typeface="Calibri Light" panose="020F0302020204030204" pitchFamily="34" charset="0"/>
                <a:cs typeface="Calibri Light" panose="020F0302020204030204" pitchFamily="34" charset="0"/>
              </a:rPr>
              <a:t>m</a:t>
            </a:r>
            <a:r>
              <a:rPr kumimoji="0" lang="en-US" altLang="en-US" sz="32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anagement (Nepal)</a:t>
            </a:r>
          </a:p>
          <a:p>
            <a:pPr lvl="1" eaLnBrk="0" fontAlgn="base" hangingPunct="0">
              <a:lnSpc>
                <a:spcPct val="100000"/>
              </a:lnSpc>
              <a:spcBef>
                <a:spcPct val="0"/>
              </a:spcBef>
              <a:spcAft>
                <a:spcPct val="0"/>
              </a:spcAft>
            </a:pPr>
            <a:r>
              <a:rPr kumimoji="0" lang="en-US" altLang="en-US" sz="28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Nepal’s Community Forestry Program allows local user groups to manage forest resources, balancing conservation with livelihoods.</a:t>
            </a:r>
            <a:endParaRPr lang="en-US" altLang="en-US" sz="2800" dirty="0">
              <a:latin typeface="Calibri Light" panose="020F0302020204030204" pitchFamily="34" charset="0"/>
              <a:ea typeface="Calibri Light" panose="020F0302020204030204" pitchFamily="34" charset="0"/>
              <a:cs typeface="Calibri Light" panose="020F0302020204030204" pitchFamily="34" charset="0"/>
            </a:endParaRPr>
          </a:p>
          <a:p>
            <a:pPr lvl="1" eaLnBrk="0" fontAlgn="base" hangingPunct="0">
              <a:lnSpc>
                <a:spcPct val="100000"/>
              </a:lnSpc>
              <a:spcBef>
                <a:spcPct val="0"/>
              </a:spcBef>
              <a:spcAft>
                <a:spcPct val="0"/>
              </a:spcAft>
            </a:pPr>
            <a:r>
              <a:rPr kumimoji="0" lang="en-US" altLang="en-US" sz="280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Groups regulate logging, enforce reforestation efforts, and distribute resources fairly, leading to significant forest regeneration and improved livelihoods. </a:t>
            </a:r>
            <a:endParaRPr lang="en-US" altLang="en-US" sz="28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3220299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indmill on a river&#10;&#10;AI-generated content may be incorrect.">
            <a:extLst>
              <a:ext uri="{FF2B5EF4-FFF2-40B4-BE49-F238E27FC236}">
                <a16:creationId xmlns:a16="http://schemas.microsoft.com/office/drawing/2014/main" id="{4C78E966-B563-9498-E0A3-CF2C3B14B3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2053" y="0"/>
            <a:ext cx="8305711" cy="6852212"/>
          </a:xfrm>
        </p:spPr>
      </p:pic>
      <p:sp>
        <p:nvSpPr>
          <p:cNvPr id="4" name="Content Placeholder 2">
            <a:extLst>
              <a:ext uri="{FF2B5EF4-FFF2-40B4-BE49-F238E27FC236}">
                <a16:creationId xmlns:a16="http://schemas.microsoft.com/office/drawing/2014/main" id="{1057227B-C94D-B9BC-6AAB-D36ABD41507F}"/>
              </a:ext>
            </a:extLst>
          </p:cNvPr>
          <p:cNvSpPr txBox="1">
            <a:spLocks/>
          </p:cNvSpPr>
          <p:nvPr/>
        </p:nvSpPr>
        <p:spPr>
          <a:xfrm>
            <a:off x="0" y="318837"/>
            <a:ext cx="3982053" cy="62145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3000" dirty="0">
                <a:latin typeface="Calibri Light" panose="020F0302020204030204" pitchFamily="34" charset="0"/>
                <a:ea typeface="Calibri Light" panose="020F0302020204030204" pitchFamily="34" charset="0"/>
                <a:cs typeface="Calibri Light" panose="020F0302020204030204" pitchFamily="34" charset="0"/>
              </a:rPr>
              <a:t>Water governance (Netherlands)</a:t>
            </a:r>
          </a:p>
          <a:p>
            <a:pPr lvl="1" eaLnBrk="0" fontAlgn="base" hangingPunct="0">
              <a:lnSpc>
                <a:spcPct val="100000"/>
              </a:lnSpc>
              <a:spcBef>
                <a:spcPct val="0"/>
              </a:spcBef>
              <a:spcAft>
                <a:spcPct val="0"/>
              </a:spcAft>
            </a:pPr>
            <a:r>
              <a:rPr lang="en-US" altLang="en-US" sz="3000" dirty="0">
                <a:latin typeface="Calibri Light" panose="020F0302020204030204" pitchFamily="34" charset="0"/>
                <a:ea typeface="Calibri Light" panose="020F0302020204030204" pitchFamily="34" charset="0"/>
                <a:cs typeface="Calibri Light" panose="020F0302020204030204" pitchFamily="34" charset="0"/>
              </a:rPr>
              <a:t>Dates back to medieval times,</a:t>
            </a:r>
          </a:p>
          <a:p>
            <a:pPr lvl="1" eaLnBrk="0" fontAlgn="base" hangingPunct="0">
              <a:lnSpc>
                <a:spcPct val="100000"/>
              </a:lnSpc>
              <a:spcBef>
                <a:spcPct val="0"/>
              </a:spcBef>
              <a:spcAft>
                <a:spcPct val="0"/>
              </a:spcAft>
            </a:pPr>
            <a:r>
              <a:rPr lang="en-US" altLang="en-US" sz="3000" dirty="0">
                <a:latin typeface="Calibri Light" panose="020F0302020204030204" pitchFamily="34" charset="0"/>
                <a:ea typeface="Calibri Light" panose="020F0302020204030204" pitchFamily="34" charset="0"/>
                <a:cs typeface="Calibri Light" panose="020F0302020204030204" pitchFamily="34" charset="0"/>
              </a:rPr>
              <a:t>Covers water levels, flood and storm surge protection, and dike maintenance.</a:t>
            </a:r>
          </a:p>
          <a:p>
            <a:pPr lvl="1" eaLnBrk="0" fontAlgn="base" hangingPunct="0">
              <a:lnSpc>
                <a:spcPct val="100000"/>
              </a:lnSpc>
              <a:spcBef>
                <a:spcPct val="0"/>
              </a:spcBef>
              <a:spcAft>
                <a:spcPct val="0"/>
              </a:spcAft>
            </a:pPr>
            <a:r>
              <a:rPr lang="en-US" altLang="en-US" sz="3000" dirty="0">
                <a:latin typeface="Calibri Light" panose="020F0302020204030204" pitchFamily="34" charset="0"/>
                <a:ea typeface="Calibri Light" panose="020F0302020204030204" pitchFamily="34" charset="0"/>
                <a:cs typeface="Calibri Light" panose="020F0302020204030204" pitchFamily="34" charset="0"/>
              </a:rPr>
              <a:t>Residents pay water taxes, participate in decision-making, and ensure that water resources are managed equitably and effectively.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049488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524000" y="455793"/>
            <a:ext cx="9144000" cy="1143000"/>
          </a:xfrm>
        </p:spPr>
        <p:txBody>
          <a:bodyPr>
            <a:noAutofit/>
          </a:bodyPr>
          <a:lstStyle/>
          <a:p>
            <a:pPr algn="ctr"/>
            <a:r>
              <a:rPr lang="en-US" altLang="en-US" dirty="0">
                <a:hlinkClick r:id="rId3"/>
              </a:rPr>
              <a:t>Prisoner’s dilemma</a:t>
            </a:r>
            <a:r>
              <a:rPr lang="en-US" altLang="en-US" dirty="0"/>
              <a:t>, a non-zero sum game</a:t>
            </a:r>
          </a:p>
        </p:txBody>
      </p:sp>
      <p:pic>
        <p:nvPicPr>
          <p:cNvPr id="48131"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t="11882"/>
          <a:stretch>
            <a:fillRect/>
          </a:stretch>
        </p:blipFill>
        <p:spPr>
          <a:xfrm>
            <a:off x="1316785" y="2223835"/>
            <a:ext cx="9351215" cy="3542783"/>
          </a:xfrm>
        </p:spPr>
      </p:pic>
    </p:spTree>
    <p:extLst>
      <p:ext uri="{BB962C8B-B14F-4D97-AF65-F5344CB8AC3E}">
        <p14:creationId xmlns:p14="http://schemas.microsoft.com/office/powerpoint/2010/main" val="950933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2"/>
          <p:cNvSpPr txBox="1">
            <a:spLocks noGrp="1"/>
          </p:cNvSpPr>
          <p:nvPr>
            <p:ph type="title"/>
          </p:nvPr>
        </p:nvSpPr>
        <p:spPr>
          <a:xfrm>
            <a:off x="870426" y="574161"/>
            <a:ext cx="11560800" cy="763600"/>
          </a:xfrm>
          <a:prstGeom prst="rect">
            <a:avLst/>
          </a:prstGeom>
        </p:spPr>
        <p:txBody>
          <a:bodyPr spcFirstLastPara="1" vert="horz" wrap="square" lIns="121900" tIns="121900" rIns="121900" bIns="121900" rtlCol="0" anchor="t" anchorCtr="0">
            <a:noAutofit/>
          </a:bodyPr>
          <a:lstStyle/>
          <a:p>
            <a:r>
              <a:rPr lang="en" dirty="0"/>
              <a:t>The Netherlands</a:t>
            </a:r>
            <a:endParaRPr dirty="0"/>
          </a:p>
        </p:txBody>
      </p:sp>
      <p:sp>
        <p:nvSpPr>
          <p:cNvPr id="474" name="Google Shape;474;p72"/>
          <p:cNvSpPr txBox="1">
            <a:spLocks noGrp="1"/>
          </p:cNvSpPr>
          <p:nvPr>
            <p:ph type="body" idx="1"/>
          </p:nvPr>
        </p:nvSpPr>
        <p:spPr>
          <a:xfrm>
            <a:off x="215667" y="1732546"/>
            <a:ext cx="5843200" cy="4240413"/>
          </a:xfrm>
          <a:prstGeom prst="rect">
            <a:avLst/>
          </a:prstGeom>
        </p:spPr>
        <p:txBody>
          <a:bodyPr spcFirstLastPara="1" vert="horz" wrap="square" lIns="121900" tIns="121900" rIns="121900" bIns="121900" rtlCol="0" anchor="t" anchorCtr="0">
            <a:normAutofit/>
          </a:bodyPr>
          <a:lstStyle/>
          <a:p>
            <a:pPr marL="457189">
              <a:buFont typeface="Arial" panose="020B0604020202020204" pitchFamily="34" charset="0"/>
              <a:buChar char="•"/>
            </a:pPr>
            <a:r>
              <a:rPr lang="en" sz="3200" dirty="0">
                <a:latin typeface="+mj-lt"/>
              </a:rPr>
              <a:t>Neder is the Dutch word for ‘low’</a:t>
            </a:r>
            <a:endParaRPr sz="3200" dirty="0">
              <a:latin typeface="+mj-lt"/>
            </a:endParaRPr>
          </a:p>
          <a:p>
            <a:pPr marL="457189">
              <a:spcBef>
                <a:spcPts val="1600"/>
              </a:spcBef>
              <a:buFont typeface="Arial" panose="020B0604020202020204" pitchFamily="34" charset="0"/>
              <a:buChar char="•"/>
            </a:pPr>
            <a:r>
              <a:rPr lang="en" sz="3200" dirty="0">
                <a:latin typeface="+mj-lt"/>
              </a:rPr>
              <a:t>Nederland means low land</a:t>
            </a:r>
          </a:p>
          <a:p>
            <a:pPr marL="457189">
              <a:spcBef>
                <a:spcPts val="1600"/>
              </a:spcBef>
              <a:buFont typeface="Arial" panose="020B0604020202020204" pitchFamily="34" charset="0"/>
              <a:buChar char="•"/>
            </a:pPr>
            <a:r>
              <a:rPr lang="en" sz="3200" dirty="0">
                <a:latin typeface="+mj-lt"/>
              </a:rPr>
              <a:t>The region of northern Belgium and Netherlands is often referred to as the the Low Countries because of their low elevations.</a:t>
            </a:r>
          </a:p>
          <a:p>
            <a:pPr marL="0" indent="0">
              <a:spcBef>
                <a:spcPts val="1600"/>
              </a:spcBef>
              <a:buNone/>
            </a:pPr>
            <a:endParaRPr lang="en" sz="3200" dirty="0">
              <a:latin typeface="+mj-lt"/>
            </a:endParaRPr>
          </a:p>
          <a:p>
            <a:pPr marL="0" indent="0">
              <a:spcBef>
                <a:spcPts val="1600"/>
              </a:spcBef>
              <a:spcAft>
                <a:spcPts val="1600"/>
              </a:spcAft>
              <a:buNone/>
            </a:pPr>
            <a:endParaRPr dirty="0"/>
          </a:p>
        </p:txBody>
      </p:sp>
      <p:pic>
        <p:nvPicPr>
          <p:cNvPr id="475" name="Google Shape;475;p72"/>
          <p:cNvPicPr preferRelativeResize="0"/>
          <p:nvPr/>
        </p:nvPicPr>
        <p:blipFill>
          <a:blip r:embed="rId3">
            <a:alphaModFix/>
          </a:blip>
          <a:stretch>
            <a:fillRect/>
          </a:stretch>
        </p:blipFill>
        <p:spPr>
          <a:xfrm>
            <a:off x="6058867" y="84221"/>
            <a:ext cx="5917466" cy="668955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100" name="Google Shape;100;p19"/>
          <p:cNvPicPr preferRelativeResize="0"/>
          <p:nvPr/>
        </p:nvPicPr>
        <p:blipFill>
          <a:blip r:embed="rId3">
            <a:alphaModFix/>
          </a:blip>
          <a:stretch>
            <a:fillRect/>
          </a:stretch>
        </p:blipFill>
        <p:spPr>
          <a:xfrm>
            <a:off x="0" y="189570"/>
            <a:ext cx="12234643" cy="623353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t>Dike rings</a:t>
            </a:r>
            <a:endParaRPr dirty="0"/>
          </a:p>
        </p:txBody>
      </p:sp>
      <p:sp>
        <p:nvSpPr>
          <p:cNvPr id="92" name="Google Shape;92;p18"/>
          <p:cNvSpPr txBox="1">
            <a:spLocks noGrp="1"/>
          </p:cNvSpPr>
          <p:nvPr>
            <p:ph type="body" idx="1"/>
          </p:nvPr>
        </p:nvSpPr>
        <p:spPr>
          <a:xfrm>
            <a:off x="415601" y="1536633"/>
            <a:ext cx="3826820" cy="4555200"/>
          </a:xfrm>
          <a:prstGeom prst="rect">
            <a:avLst/>
          </a:prstGeom>
        </p:spPr>
        <p:txBody>
          <a:bodyPr spcFirstLastPara="1" vert="horz" wrap="square" lIns="121900" tIns="121900" rIns="121900" bIns="121900" rtlCol="0" anchor="t" anchorCtr="0">
            <a:normAutofit/>
          </a:bodyPr>
          <a:lstStyle/>
          <a:p>
            <a:pPr marL="380990" indent="-380990">
              <a:buFont typeface="Arial" panose="020B0604020202020204" pitchFamily="34" charset="0"/>
              <a:buChar char="•"/>
            </a:pPr>
            <a:r>
              <a:rPr lang="en-US" sz="3200" dirty="0">
                <a:latin typeface="+mj-lt"/>
              </a:rPr>
              <a:t>These structures enclose large areas to prevent flooding within them. </a:t>
            </a:r>
          </a:p>
          <a:p>
            <a:pPr marL="0" indent="0">
              <a:spcBef>
                <a:spcPts val="1600"/>
              </a:spcBef>
              <a:spcAft>
                <a:spcPts val="1600"/>
              </a:spcAft>
              <a:buNone/>
            </a:pPr>
            <a:endParaRPr lang="en-US" dirty="0"/>
          </a:p>
        </p:txBody>
      </p:sp>
      <p:pic>
        <p:nvPicPr>
          <p:cNvPr id="93" name="Google Shape;93;p18"/>
          <p:cNvPicPr preferRelativeResize="0"/>
          <p:nvPr/>
        </p:nvPicPr>
        <p:blipFill>
          <a:blip r:embed="rId3">
            <a:alphaModFix/>
          </a:blip>
          <a:stretch>
            <a:fillRect/>
          </a:stretch>
        </p:blipFill>
        <p:spPr>
          <a:xfrm>
            <a:off x="4673597" y="278346"/>
            <a:ext cx="7037969" cy="630130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 dirty="0"/>
              <a:t>Polder</a:t>
            </a:r>
            <a:endParaRPr dirty="0"/>
          </a:p>
        </p:txBody>
      </p:sp>
      <p:sp>
        <p:nvSpPr>
          <p:cNvPr id="217" name="Google Shape;217;p36"/>
          <p:cNvSpPr txBox="1">
            <a:spLocks noGrp="1"/>
          </p:cNvSpPr>
          <p:nvPr>
            <p:ph type="body" idx="1"/>
          </p:nvPr>
        </p:nvSpPr>
        <p:spPr>
          <a:xfrm>
            <a:off x="212400" y="1255367"/>
            <a:ext cx="6809200" cy="5522800"/>
          </a:xfrm>
          <a:prstGeom prst="rect">
            <a:avLst/>
          </a:prstGeom>
        </p:spPr>
        <p:txBody>
          <a:bodyPr spcFirstLastPara="1" vert="horz" wrap="square" lIns="121900" tIns="121900" rIns="121900" bIns="121900" rtlCol="0" anchor="t" anchorCtr="0">
            <a:normAutofit/>
          </a:bodyPr>
          <a:lstStyle/>
          <a:p>
            <a:pPr marL="380990" indent="-380990">
              <a:buFont typeface="Arial" panose="020B0604020202020204" pitchFamily="34" charset="0"/>
              <a:buChar char="•"/>
            </a:pPr>
            <a:r>
              <a:rPr lang="en" sz="3200" dirty="0">
                <a:latin typeface="+mj-lt"/>
              </a:rPr>
              <a:t>A tract of lowland reclaimed from a body of water by the construction of dikes, followed by drainage of the area between the dikes</a:t>
            </a:r>
            <a:endParaRPr sz="3200" baseline="30000" dirty="0">
              <a:latin typeface="+mj-lt"/>
            </a:endParaRPr>
          </a:p>
          <a:p>
            <a:pPr marL="380990" indent="-380990">
              <a:spcBef>
                <a:spcPts val="1600"/>
              </a:spcBef>
              <a:buFont typeface="Arial" panose="020B0604020202020204" pitchFamily="34" charset="0"/>
              <a:buChar char="•"/>
            </a:pPr>
            <a:r>
              <a:rPr lang="en" sz="3200" dirty="0">
                <a:latin typeface="+mj-lt"/>
              </a:rPr>
              <a:t>The Dutch have a long history of reclamation of land through poldering</a:t>
            </a:r>
            <a:endParaRPr sz="3200" dirty="0">
              <a:latin typeface="+mj-lt"/>
            </a:endParaRPr>
          </a:p>
          <a:p>
            <a:pPr marL="1219170" indent="0">
              <a:spcBef>
                <a:spcPts val="1600"/>
              </a:spcBef>
              <a:spcAft>
                <a:spcPts val="1600"/>
              </a:spcAft>
              <a:buNone/>
            </a:pPr>
            <a:endParaRPr dirty="0"/>
          </a:p>
        </p:txBody>
      </p:sp>
      <p:pic>
        <p:nvPicPr>
          <p:cNvPr id="218" name="Google Shape;218;p36"/>
          <p:cNvPicPr preferRelativeResize="0"/>
          <p:nvPr/>
        </p:nvPicPr>
        <p:blipFill rotWithShape="1">
          <a:blip r:embed="rId3">
            <a:alphaModFix/>
          </a:blip>
          <a:srcRect l="2021" t="4669" r="1722" b="4122"/>
          <a:stretch/>
        </p:blipFill>
        <p:spPr>
          <a:xfrm>
            <a:off x="7318601" y="3661434"/>
            <a:ext cx="4774367" cy="3196567"/>
          </a:xfrm>
          <a:prstGeom prst="rect">
            <a:avLst/>
          </a:prstGeom>
          <a:noFill/>
          <a:ln>
            <a:noFill/>
          </a:ln>
        </p:spPr>
      </p:pic>
      <p:pic>
        <p:nvPicPr>
          <p:cNvPr id="219" name="Google Shape;219;p36"/>
          <p:cNvPicPr preferRelativeResize="0"/>
          <p:nvPr/>
        </p:nvPicPr>
        <p:blipFill>
          <a:blip r:embed="rId4">
            <a:alphaModFix/>
          </a:blip>
          <a:stretch>
            <a:fillRect/>
          </a:stretch>
        </p:blipFill>
        <p:spPr>
          <a:xfrm>
            <a:off x="7369251" y="87900"/>
            <a:ext cx="4673067" cy="3504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7"/>
          <p:cNvSpPr txBox="1">
            <a:spLocks noGrp="1"/>
          </p:cNvSpPr>
          <p:nvPr>
            <p:ph type="title"/>
          </p:nvPr>
        </p:nvSpPr>
        <p:spPr>
          <a:xfrm>
            <a:off x="1461173" y="452756"/>
            <a:ext cx="11360800" cy="763600"/>
          </a:xfrm>
          <a:prstGeom prst="rect">
            <a:avLst/>
          </a:prstGeom>
        </p:spPr>
        <p:txBody>
          <a:bodyPr spcFirstLastPara="1" vert="horz" wrap="square" lIns="121900" tIns="121900" rIns="121900" bIns="121900" rtlCol="0" anchor="t" anchorCtr="0">
            <a:noAutofit/>
          </a:bodyPr>
          <a:lstStyle/>
          <a:p>
            <a:pPr>
              <a:lnSpc>
                <a:spcPct val="115000"/>
              </a:lnSpc>
              <a:spcAft>
                <a:spcPts val="1600"/>
              </a:spcAft>
              <a:buClr>
                <a:schemeClr val="dk1"/>
              </a:buClr>
              <a:buSzPts val="1100"/>
            </a:pPr>
            <a:r>
              <a:rPr lang="en" sz="4000" dirty="0"/>
              <a:t>Zuiderzee Works</a:t>
            </a:r>
            <a:endParaRPr sz="4000" dirty="0"/>
          </a:p>
        </p:txBody>
      </p:sp>
      <p:sp>
        <p:nvSpPr>
          <p:cNvPr id="297" name="Google Shape;297;p47"/>
          <p:cNvSpPr txBox="1">
            <a:spLocks noGrp="1"/>
          </p:cNvSpPr>
          <p:nvPr>
            <p:ph type="body" idx="1"/>
          </p:nvPr>
        </p:nvSpPr>
        <p:spPr>
          <a:xfrm>
            <a:off x="415600" y="1536633"/>
            <a:ext cx="5985200" cy="5094800"/>
          </a:xfrm>
          <a:prstGeom prst="rect">
            <a:avLst/>
          </a:prstGeom>
        </p:spPr>
        <p:txBody>
          <a:bodyPr spcFirstLastPara="1" vert="horz" wrap="square" lIns="121900" tIns="121900" rIns="121900" bIns="121900" rtlCol="0" anchor="t" anchorCtr="0">
            <a:normAutofit/>
          </a:bodyPr>
          <a:lstStyle/>
          <a:p>
            <a:pPr indent="-609585">
              <a:buFont typeface="Arial" panose="020B0604020202020204" pitchFamily="34" charset="0"/>
              <a:buChar char="•"/>
            </a:pPr>
            <a:r>
              <a:rPr lang="en" sz="3380" dirty="0">
                <a:solidFill>
                  <a:schemeClr val="dk1"/>
                </a:solidFill>
                <a:latin typeface="+mj-lt"/>
              </a:rPr>
              <a:t>Dammed the Zuiderzee, a large, shallow sea in order to:</a:t>
            </a:r>
          </a:p>
          <a:p>
            <a:pPr lvl="1" indent="-609585">
              <a:buFont typeface="Arial" panose="020B0604020202020204" pitchFamily="34" charset="0"/>
              <a:buChar char="•"/>
            </a:pPr>
            <a:r>
              <a:rPr lang="en" sz="2980" dirty="0">
                <a:solidFill>
                  <a:schemeClr val="dk1"/>
                </a:solidFill>
                <a:latin typeface="+mj-lt"/>
              </a:rPr>
              <a:t>Protect inland areas from storm surge</a:t>
            </a:r>
          </a:p>
          <a:p>
            <a:pPr lvl="1" indent="-609585">
              <a:buFont typeface="Arial" panose="020B0604020202020204" pitchFamily="34" charset="0"/>
              <a:buChar char="•"/>
            </a:pPr>
            <a:r>
              <a:rPr lang="en" sz="2980" dirty="0">
                <a:solidFill>
                  <a:schemeClr val="dk1"/>
                </a:solidFill>
                <a:latin typeface="+mj-lt"/>
              </a:rPr>
              <a:t>Store freshwater, and to convert former ocean bottm to dry land. </a:t>
            </a:r>
          </a:p>
          <a:p>
            <a:pPr lvl="1" indent="-609585">
              <a:buFont typeface="Arial" panose="020B0604020202020204" pitchFamily="34" charset="0"/>
              <a:buChar char="•"/>
            </a:pPr>
            <a:r>
              <a:rPr lang="en" sz="2980" dirty="0">
                <a:solidFill>
                  <a:schemeClr val="dk1"/>
                </a:solidFill>
                <a:latin typeface="+mj-lt"/>
              </a:rPr>
              <a:t>Flevoland is an entirely reclaimed land area that was once underwater</a:t>
            </a:r>
            <a:r>
              <a:rPr lang="en" sz="3380" dirty="0">
                <a:solidFill>
                  <a:schemeClr val="dk1"/>
                </a:solidFill>
                <a:latin typeface="+mj-lt"/>
              </a:rPr>
              <a:t>. </a:t>
            </a:r>
            <a:br>
              <a:rPr lang="en" sz="3000" dirty="0">
                <a:solidFill>
                  <a:schemeClr val="dk1"/>
                </a:solidFill>
                <a:latin typeface="+mj-lt"/>
              </a:rPr>
            </a:br>
            <a:endParaRPr sz="3000" dirty="0">
              <a:solidFill>
                <a:schemeClr val="dk1"/>
              </a:solidFill>
              <a:latin typeface="+mj-lt"/>
            </a:endParaRPr>
          </a:p>
          <a:p>
            <a:pPr marL="0" indent="0">
              <a:spcBef>
                <a:spcPts val="1600"/>
              </a:spcBef>
              <a:spcAft>
                <a:spcPts val="1600"/>
              </a:spcAft>
              <a:buNone/>
            </a:pPr>
            <a:endParaRPr dirty="0">
              <a:solidFill>
                <a:schemeClr val="dk1"/>
              </a:solidFill>
            </a:endParaRPr>
          </a:p>
        </p:txBody>
      </p:sp>
      <p:pic>
        <p:nvPicPr>
          <p:cNvPr id="298" name="Google Shape;298;p47"/>
          <p:cNvPicPr preferRelativeResize="0"/>
          <p:nvPr/>
        </p:nvPicPr>
        <p:blipFill>
          <a:blip r:embed="rId3">
            <a:alphaModFix/>
          </a:blip>
          <a:stretch>
            <a:fillRect/>
          </a:stretch>
        </p:blipFill>
        <p:spPr>
          <a:xfrm>
            <a:off x="6759200" y="424918"/>
            <a:ext cx="4723200" cy="600818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359600" y="215723"/>
            <a:ext cx="3472800" cy="763600"/>
          </a:xfrm>
          <a:prstGeom prst="rect">
            <a:avLst/>
          </a:prstGeom>
        </p:spPr>
        <p:txBody>
          <a:bodyPr spcFirstLastPara="1" vert="horz" wrap="square" lIns="121900" tIns="121900" rIns="121900" bIns="121900" rtlCol="0" anchor="t" anchorCtr="0">
            <a:noAutofit/>
          </a:bodyPr>
          <a:lstStyle/>
          <a:p>
            <a:r>
              <a:rPr lang="en" dirty="0"/>
              <a:t>Afsluitdijk</a:t>
            </a:r>
            <a:endParaRPr dirty="0"/>
          </a:p>
        </p:txBody>
      </p:sp>
      <p:sp>
        <p:nvSpPr>
          <p:cNvPr id="55" name="Google Shape;55;p13"/>
          <p:cNvSpPr txBox="1">
            <a:spLocks noGrp="1"/>
          </p:cNvSpPr>
          <p:nvPr>
            <p:ph type="body" idx="1"/>
          </p:nvPr>
        </p:nvSpPr>
        <p:spPr>
          <a:xfrm>
            <a:off x="179700" y="1148575"/>
            <a:ext cx="7850000" cy="3143757"/>
          </a:xfrm>
          <a:prstGeom prst="rect">
            <a:avLst/>
          </a:prstGeom>
        </p:spPr>
        <p:txBody>
          <a:bodyPr spcFirstLastPara="1" vert="horz" wrap="square" lIns="121900" tIns="121900" rIns="121900" bIns="121900" rtlCol="0" anchor="t" anchorCtr="0">
            <a:normAutofit/>
          </a:bodyPr>
          <a:lstStyle/>
          <a:p>
            <a:pPr marL="380990" indent="-380990">
              <a:buClr>
                <a:schemeClr val="dk1"/>
              </a:buClr>
              <a:buSzPct val="61111"/>
            </a:pPr>
            <a:r>
              <a:rPr lang="en" sz="3200" dirty="0">
                <a:latin typeface="+mj-lt"/>
              </a:rPr>
              <a:t>Dike constructed between 1927 and 1932 that shut out the North Sea</a:t>
            </a:r>
            <a:endParaRPr sz="3200" dirty="0">
              <a:latin typeface="+mj-lt"/>
            </a:endParaRPr>
          </a:p>
          <a:p>
            <a:pPr marL="380990" indent="-380990">
              <a:spcBef>
                <a:spcPts val="1600"/>
              </a:spcBef>
              <a:buClr>
                <a:schemeClr val="dk1"/>
              </a:buClr>
              <a:buSzPct val="61111"/>
            </a:pPr>
            <a:r>
              <a:rPr lang="en" sz="3200" dirty="0">
                <a:latin typeface="+mj-lt"/>
              </a:rPr>
              <a:t>Buffers storm surge and also create fresh water behind it</a:t>
            </a:r>
            <a:endParaRPr sz="3200" dirty="0">
              <a:latin typeface="+mj-lt"/>
            </a:endParaRPr>
          </a:p>
        </p:txBody>
      </p:sp>
      <p:pic>
        <p:nvPicPr>
          <p:cNvPr id="56" name="Google Shape;56;p13"/>
          <p:cNvPicPr preferRelativeResize="0"/>
          <p:nvPr/>
        </p:nvPicPr>
        <p:blipFill>
          <a:blip r:embed="rId3">
            <a:alphaModFix/>
          </a:blip>
          <a:stretch>
            <a:fillRect/>
          </a:stretch>
        </p:blipFill>
        <p:spPr>
          <a:xfrm>
            <a:off x="8131218" y="1497769"/>
            <a:ext cx="3817833" cy="4718788"/>
          </a:xfrm>
          <a:prstGeom prst="rect">
            <a:avLst/>
          </a:prstGeom>
          <a:noFill/>
          <a:ln>
            <a:noFill/>
          </a:ln>
        </p:spPr>
      </p:pic>
      <p:pic>
        <p:nvPicPr>
          <p:cNvPr id="57" name="Google Shape;57;p13"/>
          <p:cNvPicPr preferRelativeResize="0"/>
          <p:nvPr/>
        </p:nvPicPr>
        <p:blipFill>
          <a:blip r:embed="rId4">
            <a:alphaModFix/>
          </a:blip>
          <a:stretch>
            <a:fillRect/>
          </a:stretch>
        </p:blipFill>
        <p:spPr>
          <a:xfrm>
            <a:off x="590652" y="3428999"/>
            <a:ext cx="7237506" cy="2787558"/>
          </a:xfrm>
          <a:prstGeom prst="rect">
            <a:avLst/>
          </a:prstGeom>
          <a:noFill/>
          <a:ln>
            <a:noFill/>
          </a:ln>
        </p:spPr>
      </p:pic>
      <p:sp>
        <p:nvSpPr>
          <p:cNvPr id="58" name="Google Shape;58;p13"/>
          <p:cNvSpPr txBox="1"/>
          <p:nvPr/>
        </p:nvSpPr>
        <p:spPr>
          <a:xfrm>
            <a:off x="10697500" y="289767"/>
            <a:ext cx="1079200" cy="615513"/>
          </a:xfrm>
          <a:prstGeom prst="rect">
            <a:avLst/>
          </a:prstGeom>
          <a:noFill/>
          <a:ln>
            <a:noFill/>
          </a:ln>
        </p:spPr>
        <p:txBody>
          <a:bodyPr spcFirstLastPara="1" wrap="square" lIns="121900" tIns="121900" rIns="121900" bIns="121900" anchor="t" anchorCtr="0">
            <a:spAutoFit/>
          </a:bodyPr>
          <a:lstStyle/>
          <a:p>
            <a:endParaRPr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415600" y="337167"/>
            <a:ext cx="11360800" cy="763600"/>
          </a:xfrm>
          <a:prstGeom prst="rect">
            <a:avLst/>
          </a:prstGeom>
        </p:spPr>
        <p:txBody>
          <a:bodyPr spcFirstLastPara="1" vert="horz" wrap="square" lIns="121900" tIns="121900" rIns="121900" bIns="121900" rtlCol="0" anchor="t" anchorCtr="0">
            <a:noAutofit/>
          </a:bodyPr>
          <a:lstStyle/>
          <a:p>
            <a:r>
              <a:rPr lang="en" dirty="0"/>
              <a:t>Houtribdijk</a:t>
            </a:r>
            <a:endParaRPr dirty="0"/>
          </a:p>
        </p:txBody>
      </p:sp>
      <p:sp>
        <p:nvSpPr>
          <p:cNvPr id="162" name="Google Shape;162;p28"/>
          <p:cNvSpPr txBox="1">
            <a:spLocks noGrp="1"/>
          </p:cNvSpPr>
          <p:nvPr>
            <p:ph type="body" idx="1"/>
          </p:nvPr>
        </p:nvSpPr>
        <p:spPr>
          <a:xfrm>
            <a:off x="415600" y="1356967"/>
            <a:ext cx="4067190" cy="5187600"/>
          </a:xfrm>
          <a:prstGeom prst="rect">
            <a:avLst/>
          </a:prstGeom>
        </p:spPr>
        <p:txBody>
          <a:bodyPr spcFirstLastPara="1" vert="horz" wrap="square" lIns="121900" tIns="121900" rIns="121900" bIns="121900" rtlCol="0" anchor="t" anchorCtr="0">
            <a:normAutofit/>
          </a:bodyPr>
          <a:lstStyle/>
          <a:p>
            <a:pPr marL="380990" indent="-380990"/>
            <a:r>
              <a:rPr lang="en" sz="3200" dirty="0">
                <a:latin typeface="+mj-lt"/>
              </a:rPr>
              <a:t>A dike built between 1963 and 1975 as part of the Zuiderzee Works. </a:t>
            </a:r>
          </a:p>
          <a:p>
            <a:pPr marL="380990" indent="-380990"/>
            <a:r>
              <a:rPr lang="en" sz="3200" dirty="0">
                <a:latin typeface="+mj-lt"/>
              </a:rPr>
              <a:t>It to impounds fresh water and serves as a buffer for high water events</a:t>
            </a:r>
            <a:endParaRPr sz="3200" dirty="0">
              <a:latin typeface="+mj-lt"/>
            </a:endParaRPr>
          </a:p>
        </p:txBody>
      </p:sp>
      <p:pic>
        <p:nvPicPr>
          <p:cNvPr id="163" name="Google Shape;163;p28"/>
          <p:cNvPicPr preferRelativeResize="0"/>
          <p:nvPr/>
        </p:nvPicPr>
        <p:blipFill>
          <a:blip r:embed="rId3">
            <a:alphaModFix/>
          </a:blip>
          <a:stretch>
            <a:fillRect/>
          </a:stretch>
        </p:blipFill>
        <p:spPr>
          <a:xfrm>
            <a:off x="4787591" y="246797"/>
            <a:ext cx="7197095" cy="627403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773740" y="433200"/>
            <a:ext cx="4511615" cy="763600"/>
          </a:xfrm>
          <a:prstGeom prst="rect">
            <a:avLst/>
          </a:prstGeom>
        </p:spPr>
        <p:txBody>
          <a:bodyPr spcFirstLastPara="1" vert="horz" wrap="square" lIns="121900" tIns="121900" rIns="121900" bIns="121900" rtlCol="0" anchor="t" anchorCtr="0">
            <a:noAutofit/>
          </a:bodyPr>
          <a:lstStyle/>
          <a:p>
            <a:r>
              <a:rPr lang="en" dirty="0"/>
              <a:t>The Delta Works</a:t>
            </a:r>
            <a:endParaRPr dirty="0"/>
          </a:p>
        </p:txBody>
      </p:sp>
      <p:sp>
        <p:nvSpPr>
          <p:cNvPr id="85" name="Google Shape;85;p17"/>
          <p:cNvSpPr txBox="1">
            <a:spLocks noGrp="1"/>
          </p:cNvSpPr>
          <p:nvPr>
            <p:ph type="body" idx="1"/>
          </p:nvPr>
        </p:nvSpPr>
        <p:spPr>
          <a:xfrm>
            <a:off x="92867" y="1460810"/>
            <a:ext cx="5404684" cy="4963990"/>
          </a:xfrm>
          <a:prstGeom prst="rect">
            <a:avLst/>
          </a:prstGeom>
        </p:spPr>
        <p:txBody>
          <a:bodyPr spcFirstLastPara="1" vert="horz" wrap="square" lIns="121900" tIns="121900" rIns="121900" bIns="121900" rtlCol="0" anchor="t" anchorCtr="0">
            <a:normAutofit/>
          </a:bodyPr>
          <a:lstStyle/>
          <a:p>
            <a:pPr marL="457200" indent="-457200">
              <a:buFont typeface="Arial" panose="020B0604020202020204" pitchFamily="34" charset="0"/>
              <a:buChar char="•"/>
            </a:pPr>
            <a:r>
              <a:rPr lang="en" sz="3200" dirty="0">
                <a:latin typeface="+mj-lt"/>
              </a:rPr>
              <a:t>Largest flood defense system of the Netherlands, </a:t>
            </a:r>
            <a:endParaRPr sz="3200" dirty="0">
              <a:latin typeface="+mj-lt"/>
            </a:endParaRPr>
          </a:p>
          <a:p>
            <a:pPr marL="457200" indent="-457200">
              <a:spcBef>
                <a:spcPts val="1600"/>
              </a:spcBef>
              <a:buFont typeface="Arial" panose="020B0604020202020204" pitchFamily="34" charset="0"/>
              <a:buChar char="•"/>
            </a:pPr>
            <a:r>
              <a:rPr lang="en" sz="3200" dirty="0">
                <a:latin typeface="+mj-lt"/>
              </a:rPr>
              <a:t>Made up of locks, dams, and storm surge barriers. </a:t>
            </a:r>
            <a:endParaRPr sz="3200" dirty="0">
              <a:latin typeface="+mj-lt"/>
            </a:endParaRPr>
          </a:p>
          <a:p>
            <a:pPr marL="457200" indent="-457200">
              <a:spcBef>
                <a:spcPts val="1600"/>
              </a:spcBef>
              <a:spcAft>
                <a:spcPts val="1600"/>
              </a:spcAft>
              <a:buFont typeface="Arial" panose="020B0604020202020204" pitchFamily="34" charset="0"/>
              <a:buChar char="•"/>
            </a:pPr>
            <a:r>
              <a:rPr lang="en-US" sz="3200" dirty="0">
                <a:latin typeface="+mj-lt"/>
              </a:rPr>
              <a:t>The dams also benefit agriculture by impounding fresh water</a:t>
            </a:r>
          </a:p>
        </p:txBody>
      </p:sp>
      <p:pic>
        <p:nvPicPr>
          <p:cNvPr id="86" name="Google Shape;86;p17"/>
          <p:cNvPicPr preferRelativeResize="0"/>
          <p:nvPr/>
        </p:nvPicPr>
        <p:blipFill>
          <a:blip r:embed="rId3">
            <a:alphaModFix/>
          </a:blip>
          <a:stretch>
            <a:fillRect/>
          </a:stretch>
        </p:blipFill>
        <p:spPr>
          <a:xfrm>
            <a:off x="5497551" y="1603715"/>
            <a:ext cx="6465452" cy="426496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415600" y="384233"/>
            <a:ext cx="11360800" cy="763600"/>
          </a:xfrm>
          <a:prstGeom prst="rect">
            <a:avLst/>
          </a:prstGeom>
        </p:spPr>
        <p:txBody>
          <a:bodyPr spcFirstLastPara="1" vert="horz" wrap="square" lIns="121900" tIns="121900" rIns="121900" bIns="121900" rtlCol="0" anchor="t" anchorCtr="0">
            <a:noAutofit/>
          </a:bodyPr>
          <a:lstStyle/>
          <a:p>
            <a:r>
              <a:rPr lang="en" dirty="0"/>
              <a:t>Maeslant Barrier</a:t>
            </a:r>
            <a:endParaRPr dirty="0"/>
          </a:p>
        </p:txBody>
      </p:sp>
      <p:sp>
        <p:nvSpPr>
          <p:cNvPr id="189" name="Google Shape;189;p32"/>
          <p:cNvSpPr txBox="1">
            <a:spLocks noGrp="1"/>
          </p:cNvSpPr>
          <p:nvPr>
            <p:ph type="body" idx="1"/>
          </p:nvPr>
        </p:nvSpPr>
        <p:spPr>
          <a:xfrm>
            <a:off x="415600" y="1543967"/>
            <a:ext cx="3176400" cy="4548000"/>
          </a:xfrm>
          <a:prstGeom prst="rect">
            <a:avLst/>
          </a:prstGeom>
        </p:spPr>
        <p:txBody>
          <a:bodyPr spcFirstLastPara="1" vert="horz" wrap="square" lIns="121900" tIns="121900" rIns="121900" bIns="121900" rtlCol="0" anchor="t" anchorCtr="0">
            <a:normAutofit lnSpcReduction="10000"/>
          </a:bodyPr>
          <a:lstStyle/>
          <a:p>
            <a:pPr marL="457200" indent="-457200">
              <a:buFont typeface="Arial" panose="020B0604020202020204" pitchFamily="34" charset="0"/>
              <a:buChar char="•"/>
            </a:pPr>
            <a:r>
              <a:rPr lang="en" sz="3200" dirty="0">
                <a:latin typeface="+mj-lt"/>
              </a:rPr>
              <a:t>The largest movable flood barrier in the world,</a:t>
            </a:r>
            <a:endParaRPr sz="3200" dirty="0">
              <a:latin typeface="+mj-lt"/>
            </a:endParaRPr>
          </a:p>
          <a:p>
            <a:pPr marL="457200" indent="-457200">
              <a:spcBef>
                <a:spcPts val="1600"/>
              </a:spcBef>
              <a:buFont typeface="Arial" panose="020B0604020202020204" pitchFamily="34" charset="0"/>
              <a:buChar char="•"/>
            </a:pPr>
            <a:r>
              <a:rPr lang="en" sz="3200" dirty="0">
                <a:latin typeface="+mj-lt"/>
              </a:rPr>
              <a:t>Protects Rotterdam from storm surge and flooding during storms </a:t>
            </a:r>
            <a:endParaRPr sz="3200" dirty="0">
              <a:latin typeface="+mj-lt"/>
            </a:endParaRPr>
          </a:p>
          <a:p>
            <a:pPr indent="0">
              <a:spcBef>
                <a:spcPts val="1600"/>
              </a:spcBef>
              <a:spcAft>
                <a:spcPts val="1600"/>
              </a:spcAft>
              <a:buNone/>
            </a:pPr>
            <a:endParaRPr dirty="0"/>
          </a:p>
        </p:txBody>
      </p:sp>
      <p:pic>
        <p:nvPicPr>
          <p:cNvPr id="190" name="Google Shape;190;p32"/>
          <p:cNvPicPr preferRelativeResize="0"/>
          <p:nvPr/>
        </p:nvPicPr>
        <p:blipFill>
          <a:blip r:embed="rId3">
            <a:alphaModFix/>
          </a:blip>
          <a:stretch>
            <a:fillRect/>
          </a:stretch>
        </p:blipFill>
        <p:spPr>
          <a:xfrm>
            <a:off x="3670835" y="1540100"/>
            <a:ext cx="8105565" cy="49336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475999" y="342317"/>
            <a:ext cx="11360800" cy="763600"/>
          </a:xfrm>
          <a:prstGeom prst="rect">
            <a:avLst/>
          </a:prstGeom>
        </p:spPr>
        <p:txBody>
          <a:bodyPr spcFirstLastPara="1" vert="horz" wrap="square" lIns="121900" tIns="121900" rIns="121900" bIns="121900" rtlCol="0" anchor="t" anchorCtr="0">
            <a:noAutofit/>
          </a:bodyPr>
          <a:lstStyle/>
          <a:p>
            <a:pPr algn="ctr"/>
            <a:r>
              <a:rPr lang="en" dirty="0"/>
              <a:t>Oosterscheldekering Barrier</a:t>
            </a:r>
            <a:endParaRPr dirty="0"/>
          </a:p>
        </p:txBody>
      </p:sp>
      <p:sp>
        <p:nvSpPr>
          <p:cNvPr id="210" name="Google Shape;210;p35"/>
          <p:cNvSpPr txBox="1">
            <a:spLocks noGrp="1"/>
          </p:cNvSpPr>
          <p:nvPr>
            <p:ph type="body" idx="1"/>
          </p:nvPr>
        </p:nvSpPr>
        <p:spPr>
          <a:xfrm>
            <a:off x="355201" y="1105917"/>
            <a:ext cx="11481600" cy="2464400"/>
          </a:xfrm>
          <a:prstGeom prst="rect">
            <a:avLst/>
          </a:prstGeom>
        </p:spPr>
        <p:txBody>
          <a:bodyPr spcFirstLastPara="1" vert="horz" wrap="square" lIns="121900" tIns="121900" rIns="121900" bIns="121900" rtlCol="0" anchor="t" anchorCtr="0">
            <a:noAutofit/>
          </a:bodyPr>
          <a:lstStyle/>
          <a:p>
            <a:pPr marL="342900" indent="-342900">
              <a:spcBef>
                <a:spcPts val="1600"/>
              </a:spcBef>
              <a:buFont typeface="Arial" panose="020B0604020202020204" pitchFamily="34" charset="0"/>
              <a:buChar char="•"/>
            </a:pPr>
            <a:r>
              <a:rPr lang="en" sz="3200" dirty="0">
                <a:latin typeface="+mj-lt"/>
              </a:rPr>
              <a:t>Protects Zeeland in the south of the Netherlands from the North Sea</a:t>
            </a:r>
            <a:endParaRPr sz="3200" dirty="0">
              <a:latin typeface="+mj-lt"/>
            </a:endParaRPr>
          </a:p>
        </p:txBody>
      </p:sp>
      <p:pic>
        <p:nvPicPr>
          <p:cNvPr id="211" name="Google Shape;211;p35"/>
          <p:cNvPicPr preferRelativeResize="0"/>
          <p:nvPr/>
        </p:nvPicPr>
        <p:blipFill>
          <a:blip r:embed="rId3">
            <a:alphaModFix/>
          </a:blip>
          <a:stretch>
            <a:fillRect/>
          </a:stretch>
        </p:blipFill>
        <p:spPr>
          <a:xfrm>
            <a:off x="-1" y="2663954"/>
            <a:ext cx="12192001" cy="29066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05AAA-AF6E-7DF6-99BC-9605322568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6F5C0-139B-B2BE-16E5-D0DEA1AB2661}"/>
              </a:ext>
            </a:extLst>
          </p:cNvPr>
          <p:cNvSpPr>
            <a:spLocks noGrp="1"/>
          </p:cNvSpPr>
          <p:nvPr>
            <p:ph type="title"/>
          </p:nvPr>
        </p:nvSpPr>
        <p:spPr/>
        <p:txBody>
          <a:bodyPr/>
          <a:lstStyle/>
          <a:p>
            <a:r>
              <a:rPr lang="en-US" dirty="0"/>
              <a:t>How does cooperation evolve?</a:t>
            </a:r>
          </a:p>
        </p:txBody>
      </p:sp>
      <p:sp>
        <p:nvSpPr>
          <p:cNvPr id="3" name="Content Placeholder 2">
            <a:extLst>
              <a:ext uri="{FF2B5EF4-FFF2-40B4-BE49-F238E27FC236}">
                <a16:creationId xmlns:a16="http://schemas.microsoft.com/office/drawing/2014/main" id="{E3DDF70D-51FC-3E8A-021E-D46E75E60D04}"/>
              </a:ext>
            </a:extLst>
          </p:cNvPr>
          <p:cNvSpPr>
            <a:spLocks noGrp="1"/>
          </p:cNvSpPr>
          <p:nvPr>
            <p:ph idx="1"/>
          </p:nvPr>
        </p:nvSpPr>
        <p:spPr>
          <a:xfrm>
            <a:off x="838200" y="1825625"/>
            <a:ext cx="4135244" cy="4351338"/>
          </a:xfrm>
        </p:spPr>
        <p:txBody>
          <a:bodyPr>
            <a:normAutofit/>
          </a:bodyPr>
          <a:lstStyle/>
          <a:p>
            <a:r>
              <a:rPr lang="en-US" dirty="0">
                <a:latin typeface="Calibri Light" panose="020F0302020204030204" pitchFamily="34" charset="0"/>
                <a:cs typeface="Calibri Light" panose="020F0302020204030204" pitchFamily="34" charset="0"/>
              </a:rPr>
              <a:t>Cooperation is considered one of the reasons for the success of humans despite our flaws</a:t>
            </a:r>
          </a:p>
          <a:p>
            <a:r>
              <a:rPr lang="en-US" dirty="0">
                <a:latin typeface="Calibri Light" panose="020F0302020204030204" pitchFamily="34" charset="0"/>
                <a:cs typeface="Calibri Light" panose="020F0302020204030204" pitchFamily="34" charset="0"/>
              </a:rPr>
              <a:t>We exhibit an innate propensity for prosocial behaviors</a:t>
            </a:r>
          </a:p>
        </p:txBody>
      </p:sp>
      <p:pic>
        <p:nvPicPr>
          <p:cNvPr id="6" name="Online Media 5" title="2001: A Space Odyssey - The Dawn of Man">
            <a:hlinkClick r:id="" action="ppaction://media"/>
            <a:extLst>
              <a:ext uri="{FF2B5EF4-FFF2-40B4-BE49-F238E27FC236}">
                <a16:creationId xmlns:a16="http://schemas.microsoft.com/office/drawing/2014/main" id="{D95E44EE-42C8-D7CE-21CD-2E216B6CC0E8}"/>
              </a:ext>
            </a:extLst>
          </p:cNvPr>
          <p:cNvPicPr>
            <a:picLocks noRot="1" noChangeAspect="1"/>
          </p:cNvPicPr>
          <p:nvPr>
            <a:videoFile r:link="rId1"/>
          </p:nvPr>
        </p:nvPicPr>
        <p:blipFill>
          <a:blip r:embed="rId4"/>
          <a:srcRect l="15162" t="16260" r="15691" b="13821"/>
          <a:stretch/>
        </p:blipFill>
        <p:spPr>
          <a:xfrm>
            <a:off x="5319131" y="1603782"/>
            <a:ext cx="6322742" cy="4795024"/>
          </a:xfrm>
          <a:prstGeom prst="rect">
            <a:avLst/>
          </a:prstGeom>
        </p:spPr>
      </p:pic>
    </p:spTree>
    <p:extLst>
      <p:ext uri="{BB962C8B-B14F-4D97-AF65-F5344CB8AC3E}">
        <p14:creationId xmlns:p14="http://schemas.microsoft.com/office/powerpoint/2010/main" val="202061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241900" y="270767"/>
            <a:ext cx="7076800" cy="1303200"/>
          </a:xfrm>
          <a:prstGeom prst="rect">
            <a:avLst/>
          </a:prstGeom>
        </p:spPr>
        <p:txBody>
          <a:bodyPr spcFirstLastPara="1" vert="horz" wrap="square" lIns="121900" tIns="121900" rIns="121900" bIns="121900" rtlCol="0" anchor="t" anchorCtr="0">
            <a:normAutofit fontScale="90000"/>
          </a:bodyPr>
          <a:lstStyle/>
          <a:p>
            <a:pPr algn="ctr"/>
            <a:r>
              <a:rPr lang="en" dirty="0"/>
              <a:t>Hans Brinker and the </a:t>
            </a:r>
            <a:endParaRPr dirty="0"/>
          </a:p>
          <a:p>
            <a:pPr algn="ctr"/>
            <a:r>
              <a:rPr lang="en" dirty="0"/>
              <a:t>Silver Skates</a:t>
            </a:r>
            <a:endParaRPr dirty="0"/>
          </a:p>
        </p:txBody>
      </p:sp>
      <p:sp>
        <p:nvSpPr>
          <p:cNvPr id="155" name="Google Shape;155;p27"/>
          <p:cNvSpPr txBox="1">
            <a:spLocks noGrp="1"/>
          </p:cNvSpPr>
          <p:nvPr>
            <p:ph type="body" idx="1"/>
          </p:nvPr>
        </p:nvSpPr>
        <p:spPr>
          <a:xfrm>
            <a:off x="415600" y="1536633"/>
            <a:ext cx="5784478" cy="5050800"/>
          </a:xfrm>
          <a:prstGeom prst="rect">
            <a:avLst/>
          </a:prstGeom>
        </p:spPr>
        <p:txBody>
          <a:bodyPr spcFirstLastPara="1" vert="horz" wrap="square" lIns="121900" tIns="121900" rIns="121900" bIns="121900" rtlCol="0" anchor="t" anchorCtr="0">
            <a:normAutofit lnSpcReduction="10000"/>
          </a:bodyPr>
          <a:lstStyle/>
          <a:p>
            <a:pPr marL="457200" indent="-457200">
              <a:buFont typeface="Arial" panose="020B0604020202020204" pitchFamily="34" charset="0"/>
              <a:buChar char="•"/>
            </a:pPr>
            <a:r>
              <a:rPr lang="en" dirty="0">
                <a:latin typeface="+mj-lt"/>
              </a:rPr>
              <a:t>A children’s story published in 1865 by an American author.</a:t>
            </a:r>
            <a:endParaRPr dirty="0">
              <a:latin typeface="+mj-lt"/>
            </a:endParaRPr>
          </a:p>
          <a:p>
            <a:pPr marL="457200" indent="-457200">
              <a:spcBef>
                <a:spcPts val="1600"/>
              </a:spcBef>
              <a:buFont typeface="Arial" panose="020B0604020202020204" pitchFamily="34" charset="0"/>
              <a:buChar char="•"/>
            </a:pPr>
            <a:r>
              <a:rPr lang="en" dirty="0">
                <a:latin typeface="+mj-lt"/>
              </a:rPr>
              <a:t>Tells the story of a young Dutch boy who finds a small crack in a dam. Instead of leaving the crack to grow bigger over time and eventually break the dam, he put his finger in it through the cold night to stop the leak.  </a:t>
            </a:r>
            <a:endParaRPr dirty="0">
              <a:latin typeface="+mj-lt"/>
            </a:endParaRPr>
          </a:p>
          <a:p>
            <a:pPr marL="457200" indent="-457200">
              <a:spcBef>
                <a:spcPts val="1600"/>
              </a:spcBef>
              <a:buFont typeface="Arial" panose="020B0604020202020204" pitchFamily="34" charset="0"/>
              <a:buChar char="•"/>
            </a:pPr>
            <a:r>
              <a:rPr lang="en" dirty="0">
                <a:latin typeface="+mj-lt"/>
              </a:rPr>
              <a:t>The story of the boy is untrue – in fact, a much more collective response would have happened</a:t>
            </a:r>
            <a:endParaRPr dirty="0">
              <a:latin typeface="+mj-lt"/>
            </a:endParaRPr>
          </a:p>
        </p:txBody>
      </p:sp>
      <p:pic>
        <p:nvPicPr>
          <p:cNvPr id="156" name="Google Shape;156;p27"/>
          <p:cNvPicPr preferRelativeResize="0"/>
          <p:nvPr/>
        </p:nvPicPr>
        <p:blipFill>
          <a:blip r:embed="rId3">
            <a:alphaModFix/>
          </a:blip>
          <a:stretch>
            <a:fillRect/>
          </a:stretch>
        </p:blipFill>
        <p:spPr>
          <a:xfrm>
            <a:off x="6460469" y="270751"/>
            <a:ext cx="4717300" cy="6316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6DCDD-5C77-351D-AF11-FEB2A20E44C0}"/>
              </a:ext>
            </a:extLst>
          </p:cNvPr>
          <p:cNvSpPr>
            <a:spLocks noGrp="1"/>
          </p:cNvSpPr>
          <p:nvPr>
            <p:ph type="title"/>
          </p:nvPr>
        </p:nvSpPr>
        <p:spPr/>
        <p:txBody>
          <a:bodyPr/>
          <a:lstStyle/>
          <a:p>
            <a:pPr algn="ctr"/>
            <a:r>
              <a:rPr lang="en-US" dirty="0"/>
              <a:t>Dutch Water Boards (Waterschappen) and management of the Dutch water commons</a:t>
            </a:r>
          </a:p>
        </p:txBody>
      </p:sp>
      <p:sp>
        <p:nvSpPr>
          <p:cNvPr id="3" name="Content Placeholder 2">
            <a:extLst>
              <a:ext uri="{FF2B5EF4-FFF2-40B4-BE49-F238E27FC236}">
                <a16:creationId xmlns:a16="http://schemas.microsoft.com/office/drawing/2014/main" id="{794C4738-6954-5B19-B08D-2FFDF394A40F}"/>
              </a:ext>
            </a:extLst>
          </p:cNvPr>
          <p:cNvSpPr>
            <a:spLocks noGrp="1"/>
          </p:cNvSpPr>
          <p:nvPr>
            <p:ph idx="1"/>
          </p:nvPr>
        </p:nvSpPr>
        <p:spPr>
          <a:xfrm>
            <a:off x="156411" y="1825624"/>
            <a:ext cx="6666693" cy="4667249"/>
          </a:xfrm>
        </p:spPr>
        <p:txBody>
          <a:bodyPr>
            <a:normAutofit lnSpcReduction="10000"/>
          </a:bodyPr>
          <a:lstStyle/>
          <a:p>
            <a:pPr marL="742950" lvl="1" indent="-285750">
              <a:buFont typeface="Arial" panose="020B0604020202020204" pitchFamily="34" charset="0"/>
              <a:buChar char="•"/>
            </a:pPr>
            <a:r>
              <a:rPr lang="en-US" sz="3200" dirty="0">
                <a:latin typeface="+mj-lt"/>
              </a:rPr>
              <a:t>The Netherlands has a long tradition of collective water management, dating back to the Middle Ages.</a:t>
            </a:r>
          </a:p>
          <a:p>
            <a:pPr marL="742950" lvl="1" indent="-285750">
              <a:buFont typeface="Arial" panose="020B0604020202020204" pitchFamily="34" charset="0"/>
              <a:buChar char="•"/>
            </a:pPr>
            <a:r>
              <a:rPr lang="en-US" sz="3200" dirty="0">
                <a:latin typeface="+mj-lt"/>
              </a:rPr>
              <a:t>Regional water boards (21 at present) are democratically governed institutions where stakeholders (farmers, industries, municipalities, and residents) manage water levels, flood protection, and water quality.</a:t>
            </a:r>
          </a:p>
          <a:p>
            <a:endParaRPr lang="en-US" dirty="0"/>
          </a:p>
        </p:txBody>
      </p:sp>
      <p:pic>
        <p:nvPicPr>
          <p:cNvPr id="7" name="Picture 6" descr="A close-up of a map&#10;&#10;AI-generated content may be incorrect.">
            <a:extLst>
              <a:ext uri="{FF2B5EF4-FFF2-40B4-BE49-F238E27FC236}">
                <a16:creationId xmlns:a16="http://schemas.microsoft.com/office/drawing/2014/main" id="{D64BE391-30DB-D9C0-19E6-5F11DA77C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104" y="1825625"/>
            <a:ext cx="4920988" cy="4667250"/>
          </a:xfrm>
          <a:prstGeom prst="rect">
            <a:avLst/>
          </a:prstGeom>
        </p:spPr>
      </p:pic>
    </p:spTree>
    <p:extLst>
      <p:ext uri="{BB962C8B-B14F-4D97-AF65-F5344CB8AC3E}">
        <p14:creationId xmlns:p14="http://schemas.microsoft.com/office/powerpoint/2010/main" val="3707361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map of the netherlands with different colored areas&#10;&#10;AI-generated content may be incorrect.">
            <a:extLst>
              <a:ext uri="{FF2B5EF4-FFF2-40B4-BE49-F238E27FC236}">
                <a16:creationId xmlns:a16="http://schemas.microsoft.com/office/drawing/2014/main" id="{EFF7AA24-09CF-6738-62BB-EAF344DDFDB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68477" y="0"/>
            <a:ext cx="5180470" cy="6668679"/>
          </a:xfrm>
        </p:spPr>
      </p:pic>
      <p:sp>
        <p:nvSpPr>
          <p:cNvPr id="5" name="Content Placeholder 2">
            <a:extLst>
              <a:ext uri="{FF2B5EF4-FFF2-40B4-BE49-F238E27FC236}">
                <a16:creationId xmlns:a16="http://schemas.microsoft.com/office/drawing/2014/main" id="{65B404D1-8258-BDBE-98B2-CBDCAC5B2AD6}"/>
              </a:ext>
            </a:extLst>
          </p:cNvPr>
          <p:cNvSpPr txBox="1">
            <a:spLocks/>
          </p:cNvSpPr>
          <p:nvPr/>
        </p:nvSpPr>
        <p:spPr>
          <a:xfrm>
            <a:off x="336395" y="580269"/>
            <a:ext cx="5373029" cy="5697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r>
              <a:rPr lang="en-US" sz="3200" dirty="0">
                <a:latin typeface="+mj-lt"/>
              </a:rPr>
              <a:t>Water boards operate independently (increasingly less so) of national politics, ensuring long-term sustainability over short-term political interests.</a:t>
            </a:r>
          </a:p>
          <a:p>
            <a:pPr marL="742950" lvl="1" indent="-285750"/>
            <a:r>
              <a:rPr lang="en-US" sz="3200" dirty="0">
                <a:latin typeface="+mj-lt"/>
              </a:rPr>
              <a:t>Water system is funded by local water taxes, creating financial independence and accountability.</a:t>
            </a:r>
          </a:p>
          <a:p>
            <a:endParaRPr lang="en-US" dirty="0"/>
          </a:p>
        </p:txBody>
      </p:sp>
    </p:spTree>
    <p:extLst>
      <p:ext uri="{BB962C8B-B14F-4D97-AF65-F5344CB8AC3E}">
        <p14:creationId xmlns:p14="http://schemas.microsoft.com/office/powerpoint/2010/main" val="786193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troductie Unie van Waterschappen">
            <a:hlinkClick r:id="" action="ppaction://media"/>
            <a:extLst>
              <a:ext uri="{FF2B5EF4-FFF2-40B4-BE49-F238E27FC236}">
                <a16:creationId xmlns:a16="http://schemas.microsoft.com/office/drawing/2014/main" id="{86DEE5BE-D26C-24EC-C42B-4640145397D0}"/>
              </a:ext>
            </a:extLst>
          </p:cNvPr>
          <p:cNvPicPr>
            <a:picLocks noGrp="1" noRot="1" noChangeAspect="1"/>
          </p:cNvPicPr>
          <p:nvPr>
            <p:ph idx="1"/>
            <a:videoFile r:link="rId1"/>
          </p:nvPr>
        </p:nvPicPr>
        <p:blipFill>
          <a:blip r:embed="rId3"/>
          <a:stretch>
            <a:fillRect/>
          </a:stretch>
        </p:blipFill>
        <p:spPr>
          <a:xfrm>
            <a:off x="89365" y="186395"/>
            <a:ext cx="11619573" cy="6560093"/>
          </a:xfrm>
          <a:prstGeom prst="rect">
            <a:avLst/>
          </a:prstGeom>
        </p:spPr>
      </p:pic>
    </p:spTree>
    <p:extLst>
      <p:ext uri="{BB962C8B-B14F-4D97-AF65-F5344CB8AC3E}">
        <p14:creationId xmlns:p14="http://schemas.microsoft.com/office/powerpoint/2010/main" val="227265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bout Dutch Water Authorities">
            <a:hlinkClick r:id="" action="ppaction://media"/>
            <a:extLst>
              <a:ext uri="{FF2B5EF4-FFF2-40B4-BE49-F238E27FC236}">
                <a16:creationId xmlns:a16="http://schemas.microsoft.com/office/drawing/2014/main" id="{539099EB-57E0-A02B-DC21-502D37916194}"/>
              </a:ext>
            </a:extLst>
          </p:cNvPr>
          <p:cNvPicPr>
            <a:picLocks noGrp="1" noRot="1" noChangeAspect="1"/>
          </p:cNvPicPr>
          <p:nvPr>
            <p:ph idx="1"/>
            <a:videoFile r:link="rId1"/>
          </p:nvPr>
        </p:nvPicPr>
        <p:blipFill>
          <a:blip r:embed="rId3"/>
          <a:stretch>
            <a:fillRect/>
          </a:stretch>
        </p:blipFill>
        <p:spPr>
          <a:xfrm>
            <a:off x="122818" y="130640"/>
            <a:ext cx="11898197" cy="6717396"/>
          </a:xfrm>
          <a:prstGeom prst="rect">
            <a:avLst/>
          </a:prstGeom>
        </p:spPr>
      </p:pic>
    </p:spTree>
    <p:extLst>
      <p:ext uri="{BB962C8B-B14F-4D97-AF65-F5344CB8AC3E}">
        <p14:creationId xmlns:p14="http://schemas.microsoft.com/office/powerpoint/2010/main" val="18158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A01B7-B576-87C1-3A2C-56D60D22CA3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FA886E-8F3C-96D4-5F2F-BFF702DD343D}"/>
              </a:ext>
            </a:extLst>
          </p:cNvPr>
          <p:cNvSpPr>
            <a:spLocks noGrp="1"/>
          </p:cNvSpPr>
          <p:nvPr>
            <p:ph idx="1"/>
          </p:nvPr>
        </p:nvSpPr>
        <p:spPr>
          <a:xfrm>
            <a:off x="133815" y="646771"/>
            <a:ext cx="5263375" cy="5846103"/>
          </a:xfrm>
        </p:spPr>
        <p:txBody>
          <a:bodyPr>
            <a:normAutofit/>
          </a:bodyPr>
          <a:lstStyle/>
          <a:p>
            <a:r>
              <a:rPr lang="en-US" dirty="0">
                <a:latin typeface="+mj-lt"/>
              </a:rPr>
              <a:t>Prosociality refers to behaviors that are intended to benefit others or society as a whole. </a:t>
            </a:r>
          </a:p>
          <a:p>
            <a:r>
              <a:rPr lang="en-US" dirty="0">
                <a:latin typeface="+mj-lt"/>
              </a:rPr>
              <a:t>These behaviors can include acts of cooperation, helping, sharing, comforting, and altruism</a:t>
            </a:r>
          </a:p>
          <a:p>
            <a:r>
              <a:rPr lang="en-US" dirty="0">
                <a:latin typeface="+mj-lt"/>
              </a:rPr>
              <a:t>Other species can exhibit prosociality, but not to the potential extent as humans</a:t>
            </a:r>
          </a:p>
          <a:p>
            <a:r>
              <a:rPr lang="en-US" dirty="0">
                <a:latin typeface="+mj-lt"/>
              </a:rPr>
              <a:t>Chimps, bonobos, gorillas, orangutans are the best studied, but other vertebrates exhibit prosociality too</a:t>
            </a:r>
          </a:p>
        </p:txBody>
      </p:sp>
      <p:pic>
        <p:nvPicPr>
          <p:cNvPr id="4" name="Online Media 3" title="The Tree of Life - Meteorite Scene">
            <a:hlinkClick r:id="" action="ppaction://media"/>
            <a:extLst>
              <a:ext uri="{FF2B5EF4-FFF2-40B4-BE49-F238E27FC236}">
                <a16:creationId xmlns:a16="http://schemas.microsoft.com/office/drawing/2014/main" id="{F92972C1-6539-14E6-D2B1-19A203040BB9}"/>
              </a:ext>
            </a:extLst>
          </p:cNvPr>
          <p:cNvPicPr>
            <a:picLocks noRot="1" noChangeAspect="1"/>
          </p:cNvPicPr>
          <p:nvPr>
            <a:videoFile r:link="rId1"/>
          </p:nvPr>
        </p:nvPicPr>
        <p:blipFill>
          <a:blip r:embed="rId3"/>
          <a:stretch>
            <a:fillRect/>
          </a:stretch>
        </p:blipFill>
        <p:spPr>
          <a:xfrm>
            <a:off x="5656000" y="164093"/>
            <a:ext cx="5974722" cy="3373079"/>
          </a:xfrm>
          <a:prstGeom prst="rect">
            <a:avLst/>
          </a:prstGeom>
        </p:spPr>
      </p:pic>
      <p:pic>
        <p:nvPicPr>
          <p:cNvPr id="5" name="Picture 4">
            <a:hlinkClick r:id="rId4"/>
            <a:extLst>
              <a:ext uri="{FF2B5EF4-FFF2-40B4-BE49-F238E27FC236}">
                <a16:creationId xmlns:a16="http://schemas.microsoft.com/office/drawing/2014/main" id="{1057DFFB-FFEC-4EB3-A9B3-2DCFE635348D}"/>
              </a:ext>
            </a:extLst>
          </p:cNvPr>
          <p:cNvPicPr>
            <a:picLocks noChangeAspect="1"/>
          </p:cNvPicPr>
          <p:nvPr/>
        </p:nvPicPr>
        <p:blipFill>
          <a:blip r:embed="rId5"/>
          <a:stretch>
            <a:fillRect/>
          </a:stretch>
        </p:blipFill>
        <p:spPr>
          <a:xfrm>
            <a:off x="5656000" y="3268408"/>
            <a:ext cx="6034197" cy="3425499"/>
          </a:xfrm>
          <a:prstGeom prst="rect">
            <a:avLst/>
          </a:prstGeom>
        </p:spPr>
      </p:pic>
    </p:spTree>
    <p:extLst>
      <p:ext uri="{BB962C8B-B14F-4D97-AF65-F5344CB8AC3E}">
        <p14:creationId xmlns:p14="http://schemas.microsoft.com/office/powerpoint/2010/main" val="1393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28E30-24EE-91CF-D3C6-F61A98CE8638}"/>
              </a:ext>
            </a:extLst>
          </p:cNvPr>
          <p:cNvSpPr>
            <a:spLocks noGrp="1"/>
          </p:cNvSpPr>
          <p:nvPr>
            <p:ph type="title"/>
          </p:nvPr>
        </p:nvSpPr>
        <p:spPr/>
        <p:txBody>
          <a:bodyPr/>
          <a:lstStyle/>
          <a:p>
            <a:pPr algn="ctr"/>
            <a:r>
              <a:rPr lang="en-US" dirty="0"/>
              <a:t>Human prosociality</a:t>
            </a:r>
          </a:p>
        </p:txBody>
      </p:sp>
      <p:sp>
        <p:nvSpPr>
          <p:cNvPr id="3" name="Content Placeholder 2">
            <a:extLst>
              <a:ext uri="{FF2B5EF4-FFF2-40B4-BE49-F238E27FC236}">
                <a16:creationId xmlns:a16="http://schemas.microsoft.com/office/drawing/2014/main" id="{799FDD85-93EB-181C-7622-6B7FF4563964}"/>
              </a:ext>
            </a:extLst>
          </p:cNvPr>
          <p:cNvSpPr>
            <a:spLocks noGrp="1"/>
          </p:cNvSpPr>
          <p:nvPr>
            <p:ph idx="1"/>
          </p:nvPr>
        </p:nvSpPr>
        <p:spPr>
          <a:xfrm>
            <a:off x="838200" y="1690688"/>
            <a:ext cx="10515600" cy="4667250"/>
          </a:xfrm>
        </p:spPr>
        <p:txBody>
          <a:bodyPr>
            <a:normAutofit/>
          </a:bodyPr>
          <a:lstStyle/>
          <a:p>
            <a:pPr marL="0" indent="0">
              <a:buNone/>
            </a:pPr>
            <a:r>
              <a:rPr lang="en-US" sz="3200" dirty="0"/>
              <a:t>1.  </a:t>
            </a:r>
            <a:r>
              <a:rPr lang="en-US" sz="3200" dirty="0">
                <a:latin typeface="+mj-lt"/>
              </a:rPr>
              <a:t>Evolutionary evidence</a:t>
            </a:r>
          </a:p>
          <a:p>
            <a:pPr lvl="1"/>
            <a:r>
              <a:rPr lang="en-US" sz="2800" dirty="0">
                <a:latin typeface="+mj-lt"/>
              </a:rPr>
              <a:t>Early humans lived in groups and relied on each other for hunting, gathering, protection, and childcare. The need for interdependence favored evolution of prosocial traits like empathy, fairness, and reciprocity.</a:t>
            </a:r>
          </a:p>
          <a:p>
            <a:pPr lvl="1"/>
            <a:r>
              <a:rPr lang="en-US" sz="2800" dirty="0">
                <a:latin typeface="+mj-lt"/>
              </a:rPr>
              <a:t>Humans are uniquely inclined to shared intentionality—the ability to understand and align goals with others, which is fundamental to teamwork and cultural learning.</a:t>
            </a:r>
          </a:p>
          <a:p>
            <a:pPr lvl="1"/>
            <a:r>
              <a:rPr lang="en-US" sz="2800" dirty="0">
                <a:latin typeface="+mj-lt"/>
              </a:rPr>
              <a:t>Helping others, even at a short-term cost, is beneficial in the long run because it fosters trust and future cooperation (reciprocal altruism)</a:t>
            </a:r>
          </a:p>
          <a:p>
            <a:pPr lvl="1"/>
            <a:endParaRPr lang="en-US" dirty="0"/>
          </a:p>
        </p:txBody>
      </p:sp>
    </p:spTree>
    <p:extLst>
      <p:ext uri="{BB962C8B-B14F-4D97-AF65-F5344CB8AC3E}">
        <p14:creationId xmlns:p14="http://schemas.microsoft.com/office/powerpoint/2010/main" val="119403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FF81-7381-9C70-7FC5-189320CC47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B24A7-9C63-501E-3F33-209F140FBBD4}"/>
              </a:ext>
            </a:extLst>
          </p:cNvPr>
          <p:cNvSpPr>
            <a:spLocks noGrp="1"/>
          </p:cNvSpPr>
          <p:nvPr>
            <p:ph idx="1"/>
          </p:nvPr>
        </p:nvSpPr>
        <p:spPr>
          <a:xfrm>
            <a:off x="223024" y="479502"/>
            <a:ext cx="3144644" cy="5697461"/>
          </a:xfrm>
        </p:spPr>
        <p:txBody>
          <a:bodyPr>
            <a:noAutofit/>
          </a:bodyPr>
          <a:lstStyle/>
          <a:p>
            <a:r>
              <a:rPr lang="en-US" sz="3000" dirty="0">
                <a:latin typeface="Calibri Light" panose="020F0302020204030204" pitchFamily="34" charset="0"/>
                <a:cs typeface="Calibri Light" panose="020F0302020204030204" pitchFamily="34" charset="0"/>
              </a:rPr>
              <a:t>Humans have an innate desire for fairness, which has even been documented in other vertebrate species and between humans and non-human vertebrates</a:t>
            </a:r>
          </a:p>
        </p:txBody>
      </p:sp>
      <p:pic>
        <p:nvPicPr>
          <p:cNvPr id="4" name="Online Media 3" title="Two Monkeys Were Paid Unequally: Excerpt from Frans de Waal's TED Talk">
            <a:hlinkClick r:id="" action="ppaction://media"/>
            <a:extLst>
              <a:ext uri="{FF2B5EF4-FFF2-40B4-BE49-F238E27FC236}">
                <a16:creationId xmlns:a16="http://schemas.microsoft.com/office/drawing/2014/main" id="{9E71B30B-9E24-DDFD-6B55-AFD00997E7F6}"/>
              </a:ext>
            </a:extLst>
          </p:cNvPr>
          <p:cNvPicPr>
            <a:picLocks noRot="1" noChangeAspect="1"/>
          </p:cNvPicPr>
          <p:nvPr>
            <a:videoFile r:link="rId1"/>
          </p:nvPr>
        </p:nvPicPr>
        <p:blipFill>
          <a:blip r:embed="rId4"/>
          <a:stretch>
            <a:fillRect/>
          </a:stretch>
        </p:blipFill>
        <p:spPr>
          <a:xfrm>
            <a:off x="3821150" y="613316"/>
            <a:ext cx="7723079" cy="4360128"/>
          </a:xfrm>
          <a:prstGeom prst="rect">
            <a:avLst/>
          </a:prstGeom>
        </p:spPr>
      </p:pic>
    </p:spTree>
    <p:extLst>
      <p:ext uri="{BB962C8B-B14F-4D97-AF65-F5344CB8AC3E}">
        <p14:creationId xmlns:p14="http://schemas.microsoft.com/office/powerpoint/2010/main" val="398699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50302-1637-35.3407424">
            <a:hlinkClick r:id="" action="ppaction://media"/>
            <a:extLst>
              <a:ext uri="{FF2B5EF4-FFF2-40B4-BE49-F238E27FC236}">
                <a16:creationId xmlns:a16="http://schemas.microsoft.com/office/drawing/2014/main" id="{48103407-7494-76DA-D24A-113419F145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1833" y="421976"/>
            <a:ext cx="9928333" cy="6014048"/>
          </a:xfrm>
        </p:spPr>
      </p:pic>
    </p:spTree>
    <p:extLst>
      <p:ext uri="{BB962C8B-B14F-4D97-AF65-F5344CB8AC3E}">
        <p14:creationId xmlns:p14="http://schemas.microsoft.com/office/powerpoint/2010/main" val="351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6FB9C-9D6A-50F7-D2AD-50C40617CA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5A36B8-6701-EA94-64CE-2FA617664CEE}"/>
              </a:ext>
            </a:extLst>
          </p:cNvPr>
          <p:cNvSpPr>
            <a:spLocks noGrp="1"/>
          </p:cNvSpPr>
          <p:nvPr>
            <p:ph idx="1"/>
          </p:nvPr>
        </p:nvSpPr>
        <p:spPr>
          <a:xfrm>
            <a:off x="144966" y="390293"/>
            <a:ext cx="5579325" cy="6266985"/>
          </a:xfrm>
        </p:spPr>
        <p:txBody>
          <a:bodyPr>
            <a:normAutofit lnSpcReduction="10000"/>
          </a:bodyPr>
          <a:lstStyle/>
          <a:p>
            <a:pPr marL="0" indent="0">
              <a:buNone/>
            </a:pPr>
            <a:r>
              <a:rPr lang="en-US" sz="3200" dirty="0">
                <a:latin typeface="+mj-lt"/>
              </a:rPr>
              <a:t>2.  Psychological evidence</a:t>
            </a:r>
          </a:p>
          <a:p>
            <a:pPr lvl="1"/>
            <a:r>
              <a:rPr lang="en-US" sz="2800" dirty="0">
                <a:latin typeface="+mj-lt"/>
              </a:rPr>
              <a:t>Acts of kindness and cooperation activate reward centers in the brain, reinforcing prosociality </a:t>
            </a:r>
          </a:p>
          <a:p>
            <a:pPr lvl="1"/>
            <a:r>
              <a:rPr lang="en-US" sz="2800" dirty="0">
                <a:latin typeface="+mj-lt"/>
              </a:rPr>
              <a:t>Mirror neurons in the brain help humans simulate experiences of others, fostering empathy and social bonding.</a:t>
            </a:r>
          </a:p>
          <a:p>
            <a:pPr lvl="1"/>
            <a:r>
              <a:rPr lang="en-US" sz="2800" dirty="0">
                <a:latin typeface="+mj-lt"/>
              </a:rPr>
              <a:t>Oxytocin, the “love hormone,”  released during positive social interactions, reinforcing trust and bonding.</a:t>
            </a:r>
          </a:p>
          <a:p>
            <a:pPr lvl="1"/>
            <a:r>
              <a:rPr lang="en-US" sz="2800" dirty="0">
                <a:latin typeface="+mj-lt"/>
              </a:rPr>
              <a:t>Very young children help spontaneously, suggesting that prosociality is not learned but an innate predisposition</a:t>
            </a:r>
          </a:p>
          <a:p>
            <a:pPr lvl="1"/>
            <a:endParaRPr lang="en-US" dirty="0"/>
          </a:p>
        </p:txBody>
      </p:sp>
      <p:pic>
        <p:nvPicPr>
          <p:cNvPr id="4" name="Picture 3">
            <a:extLst>
              <a:ext uri="{FF2B5EF4-FFF2-40B4-BE49-F238E27FC236}">
                <a16:creationId xmlns:a16="http://schemas.microsoft.com/office/drawing/2014/main" id="{1267DD8D-DE11-BF89-9096-D4AE6DF3DD39}"/>
              </a:ext>
            </a:extLst>
          </p:cNvPr>
          <p:cNvPicPr>
            <a:picLocks noChangeAspect="1"/>
          </p:cNvPicPr>
          <p:nvPr/>
        </p:nvPicPr>
        <p:blipFill>
          <a:blip r:embed="rId3"/>
          <a:srcRect l="1498" r="7441"/>
          <a:stretch/>
        </p:blipFill>
        <p:spPr>
          <a:xfrm>
            <a:off x="5869257" y="919975"/>
            <a:ext cx="6322743" cy="5207620"/>
          </a:xfrm>
          <a:prstGeom prst="rect">
            <a:avLst/>
          </a:prstGeom>
        </p:spPr>
      </p:pic>
    </p:spTree>
    <p:extLst>
      <p:ext uri="{BB962C8B-B14F-4D97-AF65-F5344CB8AC3E}">
        <p14:creationId xmlns:p14="http://schemas.microsoft.com/office/powerpoint/2010/main" val="341124423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070C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1896</TotalTime>
  <Words>3459</Words>
  <Application>Microsoft Office PowerPoint</Application>
  <PresentationFormat>Widescreen</PresentationFormat>
  <Paragraphs>215</Paragraphs>
  <Slides>44</Slides>
  <Notes>29</Notes>
  <HiddenSlides>0</HiddenSlides>
  <MMClips>8</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44</vt:i4>
      </vt:variant>
    </vt:vector>
  </HeadingPairs>
  <TitlesOfParts>
    <vt:vector size="49" baseType="lpstr">
      <vt:lpstr>Arial</vt:lpstr>
      <vt:lpstr>Calibri</vt:lpstr>
      <vt:lpstr>Calibri Light</vt:lpstr>
      <vt:lpstr>1_Office Theme</vt:lpstr>
      <vt:lpstr>Office Theme</vt:lpstr>
      <vt:lpstr>Game theory</vt:lpstr>
      <vt:lpstr>Types of games</vt:lpstr>
      <vt:lpstr>Prisoner’s dilemma, a non-zero sum game</vt:lpstr>
      <vt:lpstr>How does cooperation evolve?</vt:lpstr>
      <vt:lpstr>PowerPoint Presentation</vt:lpstr>
      <vt:lpstr>Human prosociality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Nash equilibrium </vt:lpstr>
      <vt:lpstr>PowerPoint Presentation</vt:lpstr>
      <vt:lpstr>PowerPoint Presentation</vt:lpstr>
      <vt:lpstr>PowerPoint Presentation</vt:lpstr>
      <vt:lpstr>Nash equilibrium</vt:lpstr>
      <vt:lpstr>PowerPoint Presentation</vt:lpstr>
      <vt:lpstr>PowerPoint Presentation</vt:lpstr>
      <vt:lpstr>PowerPoint Presentation</vt:lpstr>
      <vt:lpstr>Complexity and the common pool resources</vt:lpstr>
      <vt:lpstr>Guidelines for managing common pool resources</vt:lpstr>
      <vt:lpstr>Examples: common pool resource management</vt:lpstr>
      <vt:lpstr>PowerPoint Presentation</vt:lpstr>
      <vt:lpstr>PowerPoint Presentation</vt:lpstr>
      <vt:lpstr>PowerPoint Presentation</vt:lpstr>
      <vt:lpstr>PowerPoint Presentation</vt:lpstr>
      <vt:lpstr>The Netherlands</vt:lpstr>
      <vt:lpstr>PowerPoint Presentation</vt:lpstr>
      <vt:lpstr>Dike rings</vt:lpstr>
      <vt:lpstr>Polder</vt:lpstr>
      <vt:lpstr>Zuiderzee Works</vt:lpstr>
      <vt:lpstr>Afsluitdijk</vt:lpstr>
      <vt:lpstr>Houtribdijk</vt:lpstr>
      <vt:lpstr>The Delta Works</vt:lpstr>
      <vt:lpstr>Maeslant Barrier</vt:lpstr>
      <vt:lpstr>Oosterscheldekering Barrier</vt:lpstr>
      <vt:lpstr>Hans Brinker and the  Silver Skates</vt:lpstr>
      <vt:lpstr>Dutch Water Boards (Waterschappen) and management of the Dutch water commons</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Cooperation and adaptive management</dc:title>
  <dc:creator>Jon Stallins</dc:creator>
  <cp:lastModifiedBy>Stallins, Jon A.</cp:lastModifiedBy>
  <cp:revision>152</cp:revision>
  <dcterms:created xsi:type="dcterms:W3CDTF">2018-02-18T14:01:05Z</dcterms:created>
  <dcterms:modified xsi:type="dcterms:W3CDTF">2025-03-05T17:37:47Z</dcterms:modified>
</cp:coreProperties>
</file>