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336" r:id="rId2"/>
    <p:sldId id="361" r:id="rId3"/>
    <p:sldId id="354" r:id="rId4"/>
    <p:sldId id="306" r:id="rId5"/>
    <p:sldId id="369" r:id="rId6"/>
    <p:sldId id="301" r:id="rId7"/>
    <p:sldId id="346" r:id="rId8"/>
    <p:sldId id="303" r:id="rId9"/>
    <p:sldId id="355" r:id="rId10"/>
    <p:sldId id="259" r:id="rId11"/>
    <p:sldId id="367" r:id="rId12"/>
    <p:sldId id="352" r:id="rId13"/>
    <p:sldId id="356" r:id="rId14"/>
    <p:sldId id="283" r:id="rId15"/>
    <p:sldId id="279" r:id="rId16"/>
    <p:sldId id="357" r:id="rId17"/>
    <p:sldId id="286" r:id="rId18"/>
    <p:sldId id="284" r:id="rId19"/>
    <p:sldId id="318" r:id="rId20"/>
    <p:sldId id="320" r:id="rId21"/>
    <p:sldId id="298" r:id="rId22"/>
    <p:sldId id="363" r:id="rId23"/>
    <p:sldId id="362" r:id="rId24"/>
    <p:sldId id="319" r:id="rId25"/>
    <p:sldId id="368" r:id="rId26"/>
    <p:sldId id="366" r:id="rId27"/>
    <p:sldId id="365" r:id="rId28"/>
    <p:sldId id="343" r:id="rId29"/>
    <p:sldId id="32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is class" id="{D759073C-DFEC-422F-A895-3770EF87C4AD}">
          <p14:sldIdLst>
            <p14:sldId id="336"/>
            <p14:sldId id="361"/>
            <p14:sldId id="354"/>
            <p14:sldId id="306"/>
            <p14:sldId id="369"/>
            <p14:sldId id="301"/>
            <p14:sldId id="346"/>
            <p14:sldId id="303"/>
            <p14:sldId id="355"/>
            <p14:sldId id="259"/>
            <p14:sldId id="367"/>
            <p14:sldId id="352"/>
          </p14:sldIdLst>
        </p14:section>
        <p14:section name="Norse in Greenland" id="{A3E48D44-D52B-4501-A328-925B9E47404C}">
          <p14:sldIdLst>
            <p14:sldId id="356"/>
            <p14:sldId id="283"/>
            <p14:sldId id="279"/>
            <p14:sldId id="357"/>
            <p14:sldId id="286"/>
            <p14:sldId id="284"/>
            <p14:sldId id="318"/>
            <p14:sldId id="320"/>
            <p14:sldId id="298"/>
            <p14:sldId id="363"/>
            <p14:sldId id="362"/>
            <p14:sldId id="319"/>
            <p14:sldId id="368"/>
            <p14:sldId id="366"/>
            <p14:sldId id="365"/>
            <p14:sldId id="343"/>
            <p14:sldId id="32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43081" autoAdjust="0"/>
  </p:normalViewPr>
  <p:slideViewPr>
    <p:cSldViewPr snapToGrid="0" showGuides="1">
      <p:cViewPr varScale="1">
        <p:scale>
          <a:sx n="35" d="100"/>
          <a:sy n="35" d="100"/>
        </p:scale>
        <p:origin x="2261" y="19"/>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79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A2ED3-7513-4B36-A2AF-98BE79DAF231}" type="datetimeFigureOut">
              <a:rPr lang="en-US" smtClean="0"/>
              <a:t>1/14/2025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63E26F-696D-41CC-BAE9-95E1572F425B}" type="slidenum">
              <a:rPr lang="en-US" smtClean="0"/>
              <a:t>‹#›</a:t>
            </a:fld>
            <a:endParaRPr lang="en-US" dirty="0"/>
          </a:p>
        </p:txBody>
      </p:sp>
    </p:spTree>
    <p:extLst>
      <p:ext uri="{BB962C8B-B14F-4D97-AF65-F5344CB8AC3E}">
        <p14:creationId xmlns:p14="http://schemas.microsoft.com/office/powerpoint/2010/main" val="3418305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Costanza, R., Graumlich, L., Steffen, W., Crumley, C., Dearing, J., Hibbard, K., ... &amp; Schimel, D. (2007). Sustainability or collapse: what can we learn from integrating the history of humans and the rest of nature?. </a:t>
            </a:r>
            <a:r>
              <a:rPr lang="en-US" i="1" dirty="0"/>
              <a:t>AMBIO: A Journal of the Human Environment</a:t>
            </a:r>
            <a:r>
              <a:rPr lang="en-US" dirty="0"/>
              <a:t>, </a:t>
            </a:r>
            <a:r>
              <a:rPr lang="en-US" i="1" dirty="0"/>
              <a:t>36</a:t>
            </a:r>
            <a:r>
              <a:rPr lang="en-US" dirty="0"/>
              <a:t>(7), 522-527.</a:t>
            </a:r>
            <a:br>
              <a:rPr lang="en-US" dirty="0"/>
            </a:br>
            <a:br>
              <a:rPr lang="en-US" dirty="0"/>
            </a:br>
            <a:r>
              <a:rPr lang="en-US" dirty="0"/>
              <a:t>What would we want to know about sustainability if we encountered another planet with life forms similar to us? What general ideas and principles would translate from one planet </a:t>
            </a:r>
            <a:r>
              <a:rPr lang="en-US"/>
              <a:t>to another?</a:t>
            </a:r>
            <a:br>
              <a:rPr lang="en-US" dirty="0"/>
            </a:br>
            <a:br>
              <a:rPr lang="en-US" dirty="0"/>
            </a:br>
            <a:r>
              <a:rPr lang="en-US" dirty="0"/>
              <a:t>We </a:t>
            </a:r>
            <a:r>
              <a:rPr lang="en-US" sz="1200" dirty="0"/>
              <a:t>will focus less on the debates about sustainability, as it can be many different things depending upon who and where you are, and more on generalizable ideas about habitability</a:t>
            </a:r>
            <a:endParaRPr lang="en-US" sz="1200" b="0" i="0" u="none" strike="noStrike" baseline="0"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663E26F-696D-41CC-BAE9-95E1572F425B}" type="slidenum">
              <a:rPr lang="en-US" smtClean="0"/>
              <a:t>1</a:t>
            </a:fld>
            <a:endParaRPr lang="en-US" dirty="0"/>
          </a:p>
        </p:txBody>
      </p:sp>
    </p:spTree>
    <p:extLst>
      <p:ext uri="{BB962C8B-B14F-4D97-AF65-F5344CB8AC3E}">
        <p14:creationId xmlns:p14="http://schemas.microsoft.com/office/powerpoint/2010/main" val="2957309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685800" y="1143000"/>
            <a:ext cx="5486400" cy="3086100"/>
          </a:xfrm>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329541-F5CF-49F1-8742-10F9D43305C7}" type="slidenum">
              <a:rPr lang="en-US" altLang="en-US" smtClean="0"/>
              <a:pPr>
                <a:spcBef>
                  <a:spcPct val="0"/>
                </a:spcBef>
              </a:pPr>
              <a:t>14</a:t>
            </a:fld>
            <a:endParaRPr lang="en-US" altLang="en-US" dirty="0"/>
          </a:p>
        </p:txBody>
      </p:sp>
    </p:spTree>
    <p:extLst>
      <p:ext uri="{BB962C8B-B14F-4D97-AF65-F5344CB8AC3E}">
        <p14:creationId xmlns:p14="http://schemas.microsoft.com/office/powerpoint/2010/main" val="229296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mj-lt"/>
              </a:rPr>
              <a:t>Settled by northern Europeans in 900 -1000 AD</a:t>
            </a:r>
            <a:br>
              <a:rPr lang="en-US" altLang="en-US" dirty="0">
                <a:latin typeface="+mj-lt"/>
              </a:rPr>
            </a:br>
            <a:r>
              <a:rPr lang="en-US" dirty="0"/>
              <a:t>Erik the Red arrived in a fleet of 14 longships in 985</a:t>
            </a:r>
          </a:p>
          <a:p>
            <a:r>
              <a:rPr lang="en-US" altLang="en-US" dirty="0">
                <a:latin typeface="+mj-lt"/>
              </a:rPr>
              <a:t>Peak of 3000 - 5000 people</a:t>
            </a:r>
          </a:p>
          <a:p>
            <a:r>
              <a:rPr lang="en-US" altLang="en-US" dirty="0">
                <a:latin typeface="+mj-lt"/>
              </a:rPr>
              <a:t>Vanished in late 1420’s</a:t>
            </a:r>
          </a:p>
          <a:p>
            <a:br>
              <a:rPr lang="en-US" dirty="0"/>
            </a:br>
            <a:r>
              <a:rPr lang="en-US" dirty="0"/>
              <a:t>Collapse (2005) tells the story of the Norse in Greenland, but paints the Norse in a way very different from what archaeologists have surmised over the last two decades. Rather than stubborn and hesitant to adapt to the local conditions as they are portrayed in Collapse, we now recognize from archaeolological evidence that the Norse adapted to the Greenland environment. The Norse are now seen as more organized rather than ruggedly individualistic. They were even tied into an emerging world economy of that time. Since the publication of the book Collapse, the narrative of the Norse in Greenland has changed from one that was overly environmentally deterministic, to one in which the Norse were much more culturally adaptive. While environmental change ultimately played a role in their demise in Greenland, the story of why they disappeared (or conversely, why the Norse were successful there for several centuries) involves many social and economics processes. </a:t>
            </a:r>
          </a:p>
        </p:txBody>
      </p:sp>
      <p:sp>
        <p:nvSpPr>
          <p:cNvPr id="4" name="Slide Number Placeholder 3"/>
          <p:cNvSpPr>
            <a:spLocks noGrp="1"/>
          </p:cNvSpPr>
          <p:nvPr>
            <p:ph type="sldNum" sz="quarter" idx="10"/>
          </p:nvPr>
        </p:nvSpPr>
        <p:spPr/>
        <p:txBody>
          <a:bodyPr/>
          <a:lstStyle/>
          <a:p>
            <a:fld id="{F663E26F-696D-41CC-BAE9-95E1572F425B}" type="slidenum">
              <a:rPr lang="en-US" smtClean="0"/>
              <a:t>15</a:t>
            </a:fld>
            <a:endParaRPr lang="en-US" dirty="0"/>
          </a:p>
        </p:txBody>
      </p:sp>
    </p:spTree>
    <p:extLst>
      <p:ext uri="{BB962C8B-B14F-4D97-AF65-F5344CB8AC3E}">
        <p14:creationId xmlns:p14="http://schemas.microsoft.com/office/powerpoint/2010/main" val="3283506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FE3C1-F6C1-DE9D-4D68-26FBE3978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577AE-93A2-7BA9-3066-7951BAD07D5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D06EE3B-FEA9-8DAE-5B95-316265192B75}"/>
              </a:ext>
            </a:extLst>
          </p:cNvPr>
          <p:cNvSpPr>
            <a:spLocks noGrp="1"/>
          </p:cNvSpPr>
          <p:nvPr>
            <p:ph type="body" idx="1"/>
          </p:nvPr>
        </p:nvSpPr>
        <p:spPr/>
        <p:txBody>
          <a:bodyPr/>
          <a:lstStyle/>
          <a:p>
            <a:r>
              <a:rPr lang="en-US" dirty="0"/>
              <a:t>Eating fish would have had far less of an impact on the environment, however, in the version of the Norse in Greenland from the book Collapse, the Norse</a:t>
            </a:r>
            <a:r>
              <a:rPr lang="en-US" baseline="0" dirty="0"/>
              <a:t> </a:t>
            </a:r>
            <a:r>
              <a:rPr lang="en-US" b="0" baseline="0" dirty="0"/>
              <a:t>put cultural survival before biological survival</a:t>
            </a:r>
            <a:r>
              <a:rPr lang="en-US" baseline="0" dirty="0"/>
              <a:t>.  The Norse </a:t>
            </a:r>
            <a:r>
              <a:rPr lang="en-US" dirty="0"/>
              <a:t>from Sweden to Greenland measured their status by the cattle they owned.</a:t>
            </a:r>
          </a:p>
        </p:txBody>
      </p:sp>
      <p:sp>
        <p:nvSpPr>
          <p:cNvPr id="4" name="Slide Number Placeholder 3">
            <a:extLst>
              <a:ext uri="{FF2B5EF4-FFF2-40B4-BE49-F238E27FC236}">
                <a16:creationId xmlns:a16="http://schemas.microsoft.com/office/drawing/2014/main" id="{147A5F32-09D1-D06C-D1F3-F3981E8A7B99}"/>
              </a:ext>
            </a:extLst>
          </p:cNvPr>
          <p:cNvSpPr>
            <a:spLocks noGrp="1"/>
          </p:cNvSpPr>
          <p:nvPr>
            <p:ph type="sldNum" sz="quarter" idx="10"/>
          </p:nvPr>
        </p:nvSpPr>
        <p:spPr/>
        <p:txBody>
          <a:bodyPr/>
          <a:lstStyle/>
          <a:p>
            <a:fld id="{F663E26F-696D-41CC-BAE9-95E1572F425B}" type="slidenum">
              <a:rPr lang="en-US" smtClean="0"/>
              <a:t>16</a:t>
            </a:fld>
            <a:endParaRPr lang="en-US" dirty="0"/>
          </a:p>
        </p:txBody>
      </p:sp>
    </p:spTree>
    <p:extLst>
      <p:ext uri="{BB962C8B-B14F-4D97-AF65-F5344CB8AC3E}">
        <p14:creationId xmlns:p14="http://schemas.microsoft.com/office/powerpoint/2010/main" val="3529778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1257, a volcano on the Indonesian island of Lombok erupted. Geologists rank it as the most powerful eruption of the last 7,000 years – this</a:t>
            </a:r>
            <a:r>
              <a:rPr lang="en-US" baseline="0" dirty="0"/>
              <a:t> was one of the factors that contributed to the onset of the Little Ice Age</a:t>
            </a:r>
            <a:br>
              <a:rPr lang="en-US" dirty="0"/>
            </a:br>
            <a:endParaRPr lang="en-US" dirty="0"/>
          </a:p>
        </p:txBody>
      </p:sp>
      <p:sp>
        <p:nvSpPr>
          <p:cNvPr id="4" name="Slide Number Placeholder 3"/>
          <p:cNvSpPr>
            <a:spLocks noGrp="1"/>
          </p:cNvSpPr>
          <p:nvPr>
            <p:ph type="sldNum" sz="quarter" idx="10"/>
          </p:nvPr>
        </p:nvSpPr>
        <p:spPr/>
        <p:txBody>
          <a:bodyPr/>
          <a:lstStyle/>
          <a:p>
            <a:fld id="{F663E26F-696D-41CC-BAE9-95E1572F425B}" type="slidenum">
              <a:rPr lang="en-US" smtClean="0"/>
              <a:t>18</a:t>
            </a:fld>
            <a:endParaRPr lang="en-US" dirty="0"/>
          </a:p>
        </p:txBody>
      </p:sp>
    </p:spTree>
    <p:extLst>
      <p:ext uri="{BB962C8B-B14F-4D97-AF65-F5344CB8AC3E}">
        <p14:creationId xmlns:p14="http://schemas.microsoft.com/office/powerpoint/2010/main" val="1863911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Hvalsey_Church</a:t>
            </a:r>
          </a:p>
        </p:txBody>
      </p:sp>
      <p:sp>
        <p:nvSpPr>
          <p:cNvPr id="4" name="Slide Number Placeholder 3"/>
          <p:cNvSpPr>
            <a:spLocks noGrp="1"/>
          </p:cNvSpPr>
          <p:nvPr>
            <p:ph type="sldNum" sz="quarter" idx="5"/>
          </p:nvPr>
        </p:nvSpPr>
        <p:spPr/>
        <p:txBody>
          <a:bodyPr/>
          <a:lstStyle/>
          <a:p>
            <a:fld id="{F663E26F-696D-41CC-BAE9-95E1572F425B}" type="slidenum">
              <a:rPr lang="en-US" smtClean="0"/>
              <a:t>19</a:t>
            </a:fld>
            <a:endParaRPr lang="en-US" dirty="0"/>
          </a:p>
        </p:txBody>
      </p:sp>
    </p:spTree>
    <p:extLst>
      <p:ext uri="{BB962C8B-B14F-4D97-AF65-F5344CB8AC3E}">
        <p14:creationId xmlns:p14="http://schemas.microsoft.com/office/powerpoint/2010/main" val="1041580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Norse in Greenland were even in tune with European fashions in dress given the extent of their trading. </a:t>
            </a:r>
            <a:br>
              <a:rPr lang="en-US" dirty="0"/>
            </a:br>
            <a:br>
              <a:rPr lang="en-US" dirty="0"/>
            </a:br>
            <a:r>
              <a:rPr lang="en-US" dirty="0"/>
              <a:t>They were traders – and hunters, which supplied the ivory for their trade. Farming was secondary. </a:t>
            </a:r>
          </a:p>
        </p:txBody>
      </p:sp>
      <p:sp>
        <p:nvSpPr>
          <p:cNvPr id="4" name="Slide Number Placeholder 3"/>
          <p:cNvSpPr>
            <a:spLocks noGrp="1"/>
          </p:cNvSpPr>
          <p:nvPr>
            <p:ph type="sldNum" sz="quarter" idx="10"/>
          </p:nvPr>
        </p:nvSpPr>
        <p:spPr/>
        <p:txBody>
          <a:bodyPr/>
          <a:lstStyle/>
          <a:p>
            <a:fld id="{F663E26F-696D-41CC-BAE9-95E1572F425B}" type="slidenum">
              <a:rPr lang="en-US" smtClean="0"/>
              <a:t>21</a:t>
            </a:fld>
            <a:endParaRPr lang="en-US" dirty="0"/>
          </a:p>
        </p:txBody>
      </p:sp>
    </p:spTree>
    <p:extLst>
      <p:ext uri="{BB962C8B-B14F-4D97-AF65-F5344CB8AC3E}">
        <p14:creationId xmlns:p14="http://schemas.microsoft.com/office/powerpoint/2010/main" val="840864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MyriadPro-Bold"/>
              </a:rPr>
              <a:t>Genetic sourcing of traded artifacts back to specific walrus stocks. </a:t>
            </a:r>
            <a:r>
              <a:rPr lang="en-US" sz="1800" b="0" i="0" u="none" strike="noStrike" baseline="0" dirty="0">
                <a:latin typeface="MyriadPro-Regular"/>
              </a:rPr>
              <a:t>The Bayesian phylogeny includes walrus mitogenomes from 100 biological samples and 31 cultural artifacts. These biological samples were obtained from a wide range of geographic locations and chronological periods to reconstruct genetic diversity and stock locations at the time of the Norse Greenland settlements. Our results confirm that distinct walrus stocks were located in specific locations. This combined approach enabled the walrus artifacts recovered from trade and production centers in Europe and the main Greenland Norse settlements to be genetically sourced back to specific walrus stocks and particular Arctic hunting grounds</a:t>
            </a:r>
            <a:br>
              <a:rPr lang="en-US" sz="1800" b="0" i="0" u="none" strike="noStrike" baseline="0" dirty="0">
                <a:latin typeface="MyriadPro-Regular"/>
              </a:rPr>
            </a:br>
            <a:br>
              <a:rPr lang="en-US" sz="1800" b="0" i="0" u="none" strike="noStrike" baseline="0" dirty="0">
                <a:latin typeface="MyriadPro-Regular"/>
              </a:rPr>
            </a:br>
            <a:r>
              <a:rPr lang="en-US" dirty="0"/>
              <a:t>Ruiz-Puerta, Emily J., Greer Jarrett, Morgan L. McCarthy, Shyong En Pan, Xénia Keighley, Magie Aiken, Giulia Zampirolo et al. "Greenland Norse walrus exploitation deep into the Arctic." </a:t>
            </a:r>
            <a:r>
              <a:rPr lang="en-US" i="1" dirty="0"/>
              <a:t>Science Advances</a:t>
            </a:r>
            <a:r>
              <a:rPr lang="en-US" dirty="0"/>
              <a:t> 10, no. 39 (2024): eadq4127.</a:t>
            </a:r>
          </a:p>
          <a:p>
            <a:pPr algn="l"/>
            <a:endParaRPr lang="en-US" dirty="0"/>
          </a:p>
        </p:txBody>
      </p:sp>
      <p:sp>
        <p:nvSpPr>
          <p:cNvPr id="4" name="Slide Number Placeholder 3"/>
          <p:cNvSpPr>
            <a:spLocks noGrp="1"/>
          </p:cNvSpPr>
          <p:nvPr>
            <p:ph type="sldNum" sz="quarter" idx="5"/>
          </p:nvPr>
        </p:nvSpPr>
        <p:spPr/>
        <p:txBody>
          <a:bodyPr/>
          <a:lstStyle/>
          <a:p>
            <a:fld id="{F663E26F-696D-41CC-BAE9-95E1572F425B}" type="slidenum">
              <a:rPr lang="en-US" smtClean="0"/>
              <a:t>22</a:t>
            </a:fld>
            <a:endParaRPr lang="en-US" dirty="0"/>
          </a:p>
        </p:txBody>
      </p:sp>
    </p:spTree>
    <p:extLst>
      <p:ext uri="{BB962C8B-B14F-4D97-AF65-F5344CB8AC3E}">
        <p14:creationId xmlns:p14="http://schemas.microsoft.com/office/powerpoint/2010/main" val="3270488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MyriadPro-Bold"/>
              </a:rPr>
              <a:t>Early circumpolar globalization: schematic reconstruction of the Arctic Ivory Road.  </a:t>
            </a:r>
            <a:r>
              <a:rPr lang="en-US" sz="1800" b="0" i="0" u="none" strike="noStrike" baseline="0" dirty="0">
                <a:latin typeface="MyriadPro-Regular"/>
              </a:rPr>
              <a:t>Shifting walrus exploitation patterns suggest a “domino” model: the Norse systematically depleted more accessible walrus stocks to supply the booming European ivory trade; the search for fresh sources of ivory was one factor driving Norse expansion into the Northwest Atlantic, including initial colonization of Iceland, and the establishment of Norse settlements in Southwest Greenland. Exploration of coastal North America (Helluland, Markland, and Vinland) by the Norse likely resulted in initial full-circle encounters with various Indigenous North American groups across a broad “contact” frontier running from the Canadian Maritimes up to the High Arctic. However, most ivory in the Early Period (pre 1120 CE) was coming from the local stock in West Greenland (IV). By the Late Period (after 1120 CE), Greenland Norse communities were mounting regular long-range expeditions to the High Arctic to harvest ivory from the North Water Polynya (Stock V), either via direct hunting, or intercultural trade and exchange, possibly with Tuniit groups, and more probably with the Thule Inuit who were expanding across the Canadian Arctic and into this area. These routine intercultural interactions at the North Water Polynya peoples signal the onset of early circumpolar globalization, with numerous Norse artifacts recovered from Thule Inuit sites dating to this interval. The Greenland Norse may also have ventured deeper into the interior Canadian Arctic waters, or more likely hunted walrus and traded ivory with Arctic Indigenous peoples at intermediate locations (Stocks I,VI). With elite consumption trends in remote European urban centers driving these early full-circle global interactions, our preliminary reconstructions of the emerging Arctic Ivory Road bear interesting parallels with Silk Road that spanned Medieval Eurasia during the same period. </a:t>
            </a:r>
            <a:endParaRPr lang="en-US" dirty="0"/>
          </a:p>
        </p:txBody>
      </p:sp>
      <p:sp>
        <p:nvSpPr>
          <p:cNvPr id="4" name="Slide Number Placeholder 3"/>
          <p:cNvSpPr>
            <a:spLocks noGrp="1"/>
          </p:cNvSpPr>
          <p:nvPr>
            <p:ph type="sldNum" sz="quarter" idx="5"/>
          </p:nvPr>
        </p:nvSpPr>
        <p:spPr/>
        <p:txBody>
          <a:bodyPr/>
          <a:lstStyle/>
          <a:p>
            <a:fld id="{F663E26F-696D-41CC-BAE9-95E1572F425B}" type="slidenum">
              <a:rPr lang="en-US" smtClean="0"/>
              <a:t>23</a:t>
            </a:fld>
            <a:endParaRPr lang="en-US" dirty="0"/>
          </a:p>
        </p:txBody>
      </p:sp>
    </p:spTree>
    <p:extLst>
      <p:ext uri="{BB962C8B-B14F-4D97-AF65-F5344CB8AC3E}">
        <p14:creationId xmlns:p14="http://schemas.microsoft.com/office/powerpoint/2010/main" val="1856083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The new evidence is no longer the version of Collapse which is basically </a:t>
            </a:r>
            <a:r>
              <a:rPr lang="en-US" sz="1200" baseline="0" dirty="0">
                <a:latin typeface="+mj-lt"/>
              </a:rPr>
              <a:t>“</a:t>
            </a:r>
            <a:r>
              <a:rPr lang="en-US" sz="1200" baseline="0" dirty="0">
                <a:latin typeface="+mn-lt"/>
              </a:rPr>
              <a:t>D</a:t>
            </a:r>
            <a:r>
              <a:rPr lang="en-US" sz="1200" dirty="0"/>
              <a:t>umb Norsemen go into the north outside the range of their economy, mess up the environment and then they all die when it gets cold.” Archaeology, genetics, biochemistry, history, climatology – these fields and scientific advances in them have led to a revision of how we understand sustainability of the Norse in Greenland.</a:t>
            </a:r>
            <a:br>
              <a:rPr lang="en-US" sz="1200" dirty="0"/>
            </a:br>
            <a:br>
              <a:rPr lang="en-US" sz="1200" dirty="0"/>
            </a:br>
            <a:r>
              <a:rPr lang="en-US" sz="1200" dirty="0"/>
              <a:t>Decreased labor to do all the tasks needed to survive in Greenland may have also been a factor in their decline. A certain amount of labor, of able bodies and hands, was needed to maintain food stores, conduct trade, and hunt. </a:t>
            </a:r>
            <a:endParaRPr lang="en-US" dirty="0"/>
          </a:p>
        </p:txBody>
      </p:sp>
      <p:sp>
        <p:nvSpPr>
          <p:cNvPr id="4" name="Slide Number Placeholder 3"/>
          <p:cNvSpPr>
            <a:spLocks noGrp="1"/>
          </p:cNvSpPr>
          <p:nvPr>
            <p:ph type="sldNum" sz="quarter" idx="10"/>
          </p:nvPr>
        </p:nvSpPr>
        <p:spPr/>
        <p:txBody>
          <a:bodyPr/>
          <a:lstStyle/>
          <a:p>
            <a:fld id="{F663E26F-696D-41CC-BAE9-95E1572F425B}" type="slidenum">
              <a:rPr lang="en-US" smtClean="0"/>
              <a:t>24</a:t>
            </a:fld>
            <a:endParaRPr lang="en-US" dirty="0"/>
          </a:p>
        </p:txBody>
      </p:sp>
    </p:spTree>
    <p:extLst>
      <p:ext uri="{BB962C8B-B14F-4D97-AF65-F5344CB8AC3E}">
        <p14:creationId xmlns:p14="http://schemas.microsoft.com/office/powerpoint/2010/main" val="2762614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63E26F-696D-41CC-BAE9-95E1572F425B}" type="slidenum">
              <a:rPr lang="en-US" smtClean="0"/>
              <a:t>25</a:t>
            </a:fld>
            <a:endParaRPr lang="en-US" dirty="0"/>
          </a:p>
        </p:txBody>
      </p:sp>
    </p:spTree>
    <p:extLst>
      <p:ext uri="{BB962C8B-B14F-4D97-AF65-F5344CB8AC3E}">
        <p14:creationId xmlns:p14="http://schemas.microsoft.com/office/powerpoint/2010/main" val="1223644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also encourages consideration of how current actions affect the long-term livability of ecosystems and societies</a:t>
            </a:r>
          </a:p>
          <a:p>
            <a:endParaRPr lang="en-US" dirty="0"/>
          </a:p>
        </p:txBody>
      </p:sp>
      <p:sp>
        <p:nvSpPr>
          <p:cNvPr id="4" name="Slide Number Placeholder 3"/>
          <p:cNvSpPr>
            <a:spLocks noGrp="1"/>
          </p:cNvSpPr>
          <p:nvPr>
            <p:ph type="sldNum" sz="quarter" idx="5"/>
          </p:nvPr>
        </p:nvSpPr>
        <p:spPr/>
        <p:txBody>
          <a:bodyPr/>
          <a:lstStyle/>
          <a:p>
            <a:fld id="{F663E26F-696D-41CC-BAE9-95E1572F425B}" type="slidenum">
              <a:rPr lang="en-US" smtClean="0"/>
              <a:t>3</a:t>
            </a:fld>
            <a:endParaRPr lang="en-US" dirty="0"/>
          </a:p>
        </p:txBody>
      </p:sp>
    </p:spTree>
    <p:extLst>
      <p:ext uri="{BB962C8B-B14F-4D97-AF65-F5344CB8AC3E}">
        <p14:creationId xmlns:p14="http://schemas.microsoft.com/office/powerpoint/2010/main" val="3929416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https://news.climate.columbia.edu/2023/05/01/vikings-abandoned-greenland-centuries-ago-in-face-of-rising-seas-says-new-study/</a:t>
            </a:r>
            <a:br>
              <a:rPr lang="en-US" dirty="0"/>
            </a:br>
            <a:br>
              <a:rPr lang="en-US" dirty="0"/>
            </a:br>
            <a:r>
              <a:rPr lang="en-US" dirty="0"/>
              <a:t>Borreggine, M., Latychev, K., Coulson, S., Powell, E. M., Mitrovica, J. X., Milne, G. A., &amp; Alley, R. B. (2023). Sea-level rise in Southwest Greenland as a contributor to Viking abandonment. </a:t>
            </a:r>
            <a:r>
              <a:rPr lang="en-US" i="1" dirty="0"/>
              <a:t>Proceedings of the National Academy of Sciences</a:t>
            </a:r>
            <a:r>
              <a:rPr lang="en-US" dirty="0"/>
              <a:t>, </a:t>
            </a:r>
            <a:r>
              <a:rPr lang="en-US" i="1" dirty="0"/>
              <a:t>120</a:t>
            </a:r>
            <a:r>
              <a:rPr lang="en-US" dirty="0"/>
              <a:t>(17), e2209615120.</a:t>
            </a:r>
          </a:p>
          <a:p>
            <a:endParaRPr lang="en-US" dirty="0"/>
          </a:p>
        </p:txBody>
      </p:sp>
      <p:sp>
        <p:nvSpPr>
          <p:cNvPr id="4" name="Slide Number Placeholder 3"/>
          <p:cNvSpPr>
            <a:spLocks noGrp="1"/>
          </p:cNvSpPr>
          <p:nvPr>
            <p:ph type="sldNum" sz="quarter" idx="5"/>
          </p:nvPr>
        </p:nvSpPr>
        <p:spPr/>
        <p:txBody>
          <a:bodyPr/>
          <a:lstStyle/>
          <a:p>
            <a:fld id="{F663E26F-696D-41CC-BAE9-95E1572F425B}" type="slidenum">
              <a:rPr lang="en-US" smtClean="0"/>
              <a:t>26</a:t>
            </a:fld>
            <a:endParaRPr lang="en-US" dirty="0"/>
          </a:p>
        </p:txBody>
      </p:sp>
    </p:spTree>
    <p:extLst>
      <p:ext uri="{BB962C8B-B14F-4D97-AF65-F5344CB8AC3E}">
        <p14:creationId xmlns:p14="http://schemas.microsoft.com/office/powerpoint/2010/main" val="3452362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Calibri" panose="020F0502020204030204" pitchFamily="34" charset="0"/>
                <a:ea typeface="Times New Roman" panose="02020603050405020304" pitchFamily="18" charset="0"/>
                <a:cs typeface="Calibri" panose="020F0502020204030204" pitchFamily="34" charset="0"/>
              </a:rPr>
              <a:t>These two versions of the Norse illustrate how ideas about sustainability can change when a broader range of sciences are brought to bear upon an issue. Over the course of centuries they experimented, adapted, and accumulated knowledge that could be passed down to insure their more durable habitation of Greenland. </a:t>
            </a:r>
            <a:br>
              <a:rPr lang="en-US" sz="1200" b="0" dirty="0">
                <a:latin typeface="Calibri" panose="020F0502020204030204" pitchFamily="34" charset="0"/>
                <a:ea typeface="Times New Roman" panose="02020603050405020304" pitchFamily="18" charset="0"/>
                <a:cs typeface="Calibri" panose="020F0502020204030204" pitchFamily="34" charset="0"/>
              </a:rPr>
            </a:br>
            <a:br>
              <a:rPr lang="en-US" sz="1200" b="0" dirty="0">
                <a:latin typeface="Calibri" panose="020F0502020204030204" pitchFamily="34" charset="0"/>
                <a:ea typeface="Times New Roman" panose="02020603050405020304" pitchFamily="18" charset="0"/>
                <a:cs typeface="Calibri" panose="020F0502020204030204" pitchFamily="34" charset="0"/>
              </a:rPr>
            </a:br>
            <a:r>
              <a:rPr lang="en-US" sz="1200" b="0" dirty="0">
                <a:latin typeface="Calibri" panose="020F0502020204030204" pitchFamily="34" charset="0"/>
                <a:ea typeface="Times New Roman" panose="02020603050405020304" pitchFamily="18" charset="0"/>
                <a:cs typeface="Calibri" panose="020F0502020204030204" pitchFamily="34" charset="0"/>
              </a:rPr>
              <a:t>Version 1.0: </a:t>
            </a:r>
            <a:r>
              <a:rPr lang="en-US" i="1" dirty="0">
                <a:latin typeface="+mn-lt"/>
              </a:rPr>
              <a:t>D</a:t>
            </a:r>
            <a:r>
              <a:rPr lang="en-US" i="1" dirty="0"/>
              <a:t>umb Norsemen go into the north outside the range of their economy, mess up the environment and then they all die when it gets cold</a:t>
            </a:r>
            <a:br>
              <a:rPr lang="en-US" i="1" dirty="0"/>
            </a:br>
            <a:endParaRPr lang="en-US" b="0" i="0" dirty="0"/>
          </a:p>
        </p:txBody>
      </p:sp>
      <p:sp>
        <p:nvSpPr>
          <p:cNvPr id="4" name="Slide Number Placeholder 3"/>
          <p:cNvSpPr>
            <a:spLocks noGrp="1"/>
          </p:cNvSpPr>
          <p:nvPr>
            <p:ph type="sldNum" sz="quarter" idx="5"/>
          </p:nvPr>
        </p:nvSpPr>
        <p:spPr/>
        <p:txBody>
          <a:bodyPr/>
          <a:lstStyle/>
          <a:p>
            <a:fld id="{F663E26F-696D-41CC-BAE9-95E1572F425B}" type="slidenum">
              <a:rPr lang="en-US" smtClean="0"/>
              <a:t>28</a:t>
            </a:fld>
            <a:endParaRPr lang="en-US" dirty="0"/>
          </a:p>
        </p:txBody>
      </p:sp>
    </p:spTree>
    <p:extLst>
      <p:ext uri="{BB962C8B-B14F-4D97-AF65-F5344CB8AC3E}">
        <p14:creationId xmlns:p14="http://schemas.microsoft.com/office/powerpoint/2010/main" val="3791646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is not just a means to strive toward sustainability through technological innovations. It is also fundamental for interpreting what sustainability is and how it works. Know how innovations might offer a movement toward sustainability, but science is also an ongoing tool to understand and assess sustainability. Rejecting science is to reject insights as to how humans have lived on Earth and how they might do so better. </a:t>
            </a:r>
          </a:p>
        </p:txBody>
      </p:sp>
      <p:sp>
        <p:nvSpPr>
          <p:cNvPr id="4" name="Slide Number Placeholder 3"/>
          <p:cNvSpPr>
            <a:spLocks noGrp="1"/>
          </p:cNvSpPr>
          <p:nvPr>
            <p:ph type="sldNum" sz="quarter" idx="5"/>
          </p:nvPr>
        </p:nvSpPr>
        <p:spPr/>
        <p:txBody>
          <a:bodyPr/>
          <a:lstStyle/>
          <a:p>
            <a:fld id="{F663E26F-696D-41CC-BAE9-95E1572F425B}" type="slidenum">
              <a:rPr lang="en-US" smtClean="0"/>
              <a:t>29</a:t>
            </a:fld>
            <a:endParaRPr lang="en-US" dirty="0"/>
          </a:p>
        </p:txBody>
      </p:sp>
    </p:spTree>
    <p:extLst>
      <p:ext uri="{BB962C8B-B14F-4D97-AF65-F5344CB8AC3E}">
        <p14:creationId xmlns:p14="http://schemas.microsoft.com/office/powerpoint/2010/main" val="1370927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3E26F-696D-41CC-BAE9-95E1572F425B}" type="slidenum">
              <a:rPr lang="en-US" smtClean="0"/>
              <a:t>4</a:t>
            </a:fld>
            <a:endParaRPr lang="en-US" dirty="0"/>
          </a:p>
        </p:txBody>
      </p:sp>
    </p:spTree>
    <p:extLst>
      <p:ext uri="{BB962C8B-B14F-4D97-AF65-F5344CB8AC3E}">
        <p14:creationId xmlns:p14="http://schemas.microsoft.com/office/powerpoint/2010/main" val="3810365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6B3D9-4843-4A4D-ABB0-A58DF345FB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40E4F7-C3FF-F824-2284-7ABFDD013DC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0D53423-62FD-7510-9EAB-45F3F7315D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005D23-8C85-DD62-BF84-DFA79450D7BF}"/>
              </a:ext>
            </a:extLst>
          </p:cNvPr>
          <p:cNvSpPr>
            <a:spLocks noGrp="1"/>
          </p:cNvSpPr>
          <p:nvPr>
            <p:ph type="sldNum" sz="quarter" idx="10"/>
          </p:nvPr>
        </p:nvSpPr>
        <p:spPr/>
        <p:txBody>
          <a:bodyPr/>
          <a:lstStyle/>
          <a:p>
            <a:fld id="{F663E26F-696D-41CC-BAE9-95E1572F425B}" type="slidenum">
              <a:rPr lang="en-US" smtClean="0"/>
              <a:t>5</a:t>
            </a:fld>
            <a:endParaRPr lang="en-US" dirty="0"/>
          </a:p>
        </p:txBody>
      </p:sp>
    </p:spTree>
    <p:extLst>
      <p:ext uri="{BB962C8B-B14F-4D97-AF65-F5344CB8AC3E}">
        <p14:creationId xmlns:p14="http://schemas.microsoft.com/office/powerpoint/2010/main" val="123539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Costanza, R., Graumlich, L., Steffen, W., Crumley, C., Dearing, J., Hibbard, K., ... &amp; Schimel, D. (2007). Sustainability or collapse: what can we learn from integrating the history of humans and the rest of nature?. </a:t>
            </a:r>
            <a:r>
              <a:rPr lang="en-US" i="1" dirty="0"/>
              <a:t>AMBIO: A Journal of the Human Environment</a:t>
            </a:r>
            <a:r>
              <a:rPr lang="en-US" dirty="0"/>
              <a:t>, </a:t>
            </a:r>
            <a:r>
              <a:rPr lang="en-US" i="1" dirty="0"/>
              <a:t>36</a:t>
            </a:r>
            <a:r>
              <a:rPr lang="en-US" dirty="0"/>
              <a:t>(7), 522-527.</a:t>
            </a:r>
            <a:br>
              <a:rPr lang="en-US" dirty="0"/>
            </a:br>
            <a:br>
              <a:rPr lang="en-US" dirty="0"/>
            </a:br>
            <a:r>
              <a:rPr lang="en-US" altLang="en-US" dirty="0">
                <a:latin typeface="+mj-lt"/>
              </a:rPr>
              <a:t>Responses to environmental problems produce a complex web of changes in socioecological systems . </a:t>
            </a:r>
            <a:br>
              <a:rPr lang="en-US" altLang="en-US" dirty="0">
                <a:latin typeface="+mj-lt"/>
              </a:rPr>
            </a:br>
            <a:br>
              <a:rPr lang="en-US" sz="1200" b="0" i="0" u="none" strike="noStrike" baseline="0" dirty="0">
                <a:latin typeface="AdvPS6EC0"/>
              </a:rPr>
            </a:br>
            <a:r>
              <a:rPr lang="en-US" sz="1200" b="0" i="0" u="none" strike="noStrike" baseline="0" dirty="0">
                <a:latin typeface="AdvPS6EC0"/>
              </a:rPr>
              <a:t>Indigenous populations at Mesa Verde in Colorado constructed their dwellings around seep springs to provide water in a dry climate. </a:t>
            </a:r>
            <a:r>
              <a:rPr lang="en-US" b="0" i="0" u="none" strike="noStrike" baseline="0" dirty="0">
                <a:latin typeface="AdvPS6EC0"/>
              </a:rPr>
              <a:t>Extreme drought has triggered both social collapse in some civilizations and ingenious management of water through irrigation in others. Mesa Verde culture thrived for centuries because of their water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AdvPS6EC0"/>
            </a:endParaRPr>
          </a:p>
          <a:p>
            <a:endParaRPr lang="en-US" dirty="0"/>
          </a:p>
        </p:txBody>
      </p:sp>
      <p:sp>
        <p:nvSpPr>
          <p:cNvPr id="4" name="Slide Number Placeholder 3"/>
          <p:cNvSpPr>
            <a:spLocks noGrp="1"/>
          </p:cNvSpPr>
          <p:nvPr>
            <p:ph type="sldNum" sz="quarter" idx="5"/>
          </p:nvPr>
        </p:nvSpPr>
        <p:spPr/>
        <p:txBody>
          <a:bodyPr/>
          <a:lstStyle/>
          <a:p>
            <a:fld id="{F663E26F-696D-41CC-BAE9-95E1572F425B}" type="slidenum">
              <a:rPr lang="en-US" smtClean="0"/>
              <a:t>6</a:t>
            </a:fld>
            <a:endParaRPr lang="en-US" dirty="0"/>
          </a:p>
        </p:txBody>
      </p:sp>
    </p:spTree>
    <p:extLst>
      <p:ext uri="{BB962C8B-B14F-4D97-AF65-F5344CB8AC3E}">
        <p14:creationId xmlns:p14="http://schemas.microsoft.com/office/powerpoint/2010/main" val="4072082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 on International Trade in Endangered Species of Wild Fauna and Flora (CITES)</a:t>
            </a:r>
            <a:br>
              <a:rPr lang="en-US" dirty="0"/>
            </a:br>
            <a:br>
              <a:rPr lang="en-US" dirty="0"/>
            </a:br>
            <a:r>
              <a:rPr lang="en-US" dirty="0"/>
              <a:t>Endangered Species Act (ESA)</a:t>
            </a:r>
            <a:br>
              <a:rPr lang="en-US" dirty="0"/>
            </a:br>
            <a:br>
              <a:rPr lang="en-US" dirty="0"/>
            </a:br>
            <a:r>
              <a:rPr lang="en-US" dirty="0"/>
              <a:t>Conference of the Parties (COP) – the supreme decision-making body of the United Nations Framework Convention on Climate Change. The parties are the countries that recognize this UN environmental treaty to address climate change and voluntarily agree to meet its goals.</a:t>
            </a:r>
          </a:p>
        </p:txBody>
      </p:sp>
      <p:sp>
        <p:nvSpPr>
          <p:cNvPr id="4" name="Slide Number Placeholder 3"/>
          <p:cNvSpPr>
            <a:spLocks noGrp="1"/>
          </p:cNvSpPr>
          <p:nvPr>
            <p:ph type="sldNum" sz="quarter" idx="5"/>
          </p:nvPr>
        </p:nvSpPr>
        <p:spPr/>
        <p:txBody>
          <a:bodyPr/>
          <a:lstStyle/>
          <a:p>
            <a:fld id="{F663E26F-696D-41CC-BAE9-95E1572F425B}" type="slidenum">
              <a:rPr lang="en-US" smtClean="0"/>
              <a:t>8</a:t>
            </a:fld>
            <a:endParaRPr lang="en-US" dirty="0"/>
          </a:p>
        </p:txBody>
      </p:sp>
    </p:spTree>
    <p:extLst>
      <p:ext uri="{BB962C8B-B14F-4D97-AF65-F5344CB8AC3E}">
        <p14:creationId xmlns:p14="http://schemas.microsoft.com/office/powerpoint/2010/main" val="2339104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science is taken to mean ecosystems, populations, communities – the ecological components of the environment and their interaction with the physical world. However, in this class, we take the view that humans evolved in nature, so studying humans and their behaviors and sociality is also a natural science. Conversely, you can’t study the ‘natural’ environment without acknowledging human impacts and behaviors. Hence, the idea of a natural science is in a sense outdated and perhaps makes environmental problem-solving more complicated </a:t>
            </a:r>
          </a:p>
        </p:txBody>
      </p:sp>
      <p:sp>
        <p:nvSpPr>
          <p:cNvPr id="4" name="Slide Number Placeholder 3"/>
          <p:cNvSpPr>
            <a:spLocks noGrp="1"/>
          </p:cNvSpPr>
          <p:nvPr>
            <p:ph type="sldNum" sz="quarter" idx="5"/>
          </p:nvPr>
        </p:nvSpPr>
        <p:spPr/>
        <p:txBody>
          <a:bodyPr/>
          <a:lstStyle/>
          <a:p>
            <a:fld id="{F663E26F-696D-41CC-BAE9-95E1572F425B}" type="slidenum">
              <a:rPr lang="en-US" smtClean="0"/>
              <a:t>9</a:t>
            </a:fld>
            <a:endParaRPr lang="en-US" dirty="0"/>
          </a:p>
        </p:txBody>
      </p:sp>
    </p:spTree>
    <p:extLst>
      <p:ext uri="{BB962C8B-B14F-4D97-AF65-F5344CB8AC3E}">
        <p14:creationId xmlns:p14="http://schemas.microsoft.com/office/powerpoint/2010/main" val="1418335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Plastics recycling</a:t>
            </a:r>
          </a:p>
          <a:p>
            <a:r>
              <a:rPr lang="en-US" dirty="0"/>
              <a:t>Local produce at the farmer’s market</a:t>
            </a:r>
          </a:p>
          <a:p>
            <a:r>
              <a:rPr lang="en-US" dirty="0"/>
              <a:t>Electric cars</a:t>
            </a:r>
            <a:br>
              <a:rPr lang="en-US" dirty="0"/>
            </a:br>
            <a:br>
              <a:rPr lang="en-US" dirty="0"/>
            </a:br>
            <a:r>
              <a:rPr lang="en-US" dirty="0"/>
              <a:t>I am providing these examples not because I think they are entirely right and the ideas they challenge are dead wrong. I am presenting them to show that thinking about many seemingly obvious ‘right’ things to do to promote sustainability are often far more complicated and tentative than we realize when we 1) examine scientific (versus solely political) ideas from a range of other fields of inquiry; and 2) are given a larger spatial and historical extent to examine the network of relationships in place that shape sustainability policies and practices.</a:t>
            </a:r>
          </a:p>
          <a:p>
            <a:endParaRPr lang="en-US" dirty="0"/>
          </a:p>
        </p:txBody>
      </p:sp>
      <p:sp>
        <p:nvSpPr>
          <p:cNvPr id="4" name="Slide Number Placeholder 3"/>
          <p:cNvSpPr>
            <a:spLocks noGrp="1"/>
          </p:cNvSpPr>
          <p:nvPr>
            <p:ph type="sldNum" sz="quarter" idx="5"/>
          </p:nvPr>
        </p:nvSpPr>
        <p:spPr/>
        <p:txBody>
          <a:bodyPr/>
          <a:lstStyle/>
          <a:p>
            <a:fld id="{F663E26F-696D-41CC-BAE9-95E1572F425B}" type="slidenum">
              <a:rPr lang="en-US" smtClean="0"/>
              <a:t>12</a:t>
            </a:fld>
            <a:endParaRPr lang="en-US" dirty="0"/>
          </a:p>
        </p:txBody>
      </p:sp>
    </p:spTree>
    <p:extLst>
      <p:ext uri="{BB962C8B-B14F-4D97-AF65-F5344CB8AC3E}">
        <p14:creationId xmlns:p14="http://schemas.microsoft.com/office/powerpoint/2010/main" val="179098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62DF9-C914-E6B9-60E4-B716AAB348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85F591-19A6-CF6D-8C78-FC5D3364E35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A0C8D71-BAD8-A7C7-9318-40438D9FAD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C6258F-5CCB-BD5C-0F96-BB1C77027FE9}"/>
              </a:ext>
            </a:extLst>
          </p:cNvPr>
          <p:cNvSpPr>
            <a:spLocks noGrp="1"/>
          </p:cNvSpPr>
          <p:nvPr>
            <p:ph type="sldNum" sz="quarter" idx="10"/>
          </p:nvPr>
        </p:nvSpPr>
        <p:spPr/>
        <p:txBody>
          <a:bodyPr/>
          <a:lstStyle/>
          <a:p>
            <a:fld id="{F663E26F-696D-41CC-BAE9-95E1572F425B}" type="slidenum">
              <a:rPr lang="en-US" smtClean="0"/>
              <a:t>13</a:t>
            </a:fld>
            <a:endParaRPr lang="en-US" dirty="0"/>
          </a:p>
        </p:txBody>
      </p:sp>
    </p:spTree>
    <p:extLst>
      <p:ext uri="{BB962C8B-B14F-4D97-AF65-F5344CB8AC3E}">
        <p14:creationId xmlns:p14="http://schemas.microsoft.com/office/powerpoint/2010/main" val="2560719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3CD487-DC9E-4FC7-878E-C9AD73C8FCFD}" type="datetime1">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5498B1-8EDB-4249-945F-439535E2FEE3}" type="slidenum">
              <a:rPr lang="en-US" smtClean="0"/>
              <a:t>‹#›</a:t>
            </a:fld>
            <a:endParaRPr lang="en-US" dirty="0"/>
          </a:p>
        </p:txBody>
      </p:sp>
    </p:spTree>
    <p:extLst>
      <p:ext uri="{BB962C8B-B14F-4D97-AF65-F5344CB8AC3E}">
        <p14:creationId xmlns:p14="http://schemas.microsoft.com/office/powerpoint/2010/main" val="3574776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2BBB9-CE8C-4D5B-84D1-8D3E9A6E6A74}" type="datetime1">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5498B1-8EDB-4249-945F-439535E2FEE3}" type="slidenum">
              <a:rPr lang="en-US" smtClean="0"/>
              <a:t>‹#›</a:t>
            </a:fld>
            <a:endParaRPr lang="en-US" dirty="0"/>
          </a:p>
        </p:txBody>
      </p:sp>
    </p:spTree>
    <p:extLst>
      <p:ext uri="{BB962C8B-B14F-4D97-AF65-F5344CB8AC3E}">
        <p14:creationId xmlns:p14="http://schemas.microsoft.com/office/powerpoint/2010/main" val="384360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EEA8F6-80C6-4F50-86EA-9F3A2AB8139D}" type="datetime1">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5498B1-8EDB-4249-945F-439535E2FEE3}" type="slidenum">
              <a:rPr lang="en-US" smtClean="0"/>
              <a:t>‹#›</a:t>
            </a:fld>
            <a:endParaRPr lang="en-US" dirty="0"/>
          </a:p>
        </p:txBody>
      </p:sp>
    </p:spTree>
    <p:extLst>
      <p:ext uri="{BB962C8B-B14F-4D97-AF65-F5344CB8AC3E}">
        <p14:creationId xmlns:p14="http://schemas.microsoft.com/office/powerpoint/2010/main" val="1179860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AA4A8-BF50-50BD-4AC6-B81BEB97A99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F8DEF71-53CD-2200-0E91-465EBE8D4A7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1025358-C1D4-D1AF-13E4-F4B801321033}"/>
              </a:ext>
            </a:extLst>
          </p:cNvPr>
          <p:cNvSpPr>
            <a:spLocks noGrp="1"/>
          </p:cNvSpPr>
          <p:nvPr>
            <p:ph type="dt" sz="half" idx="10"/>
          </p:nvPr>
        </p:nvSpPr>
        <p:spPr/>
        <p:txBody>
          <a:bodyPr/>
          <a:lstStyle/>
          <a:p>
            <a:fld id="{5473A6E1-8C4C-4D7C-A94B-E4A53B0EDE74}" type="datetimeFigureOut">
              <a:rPr lang="en-US" smtClean="0"/>
              <a:t>1/14/2025</a:t>
            </a:fld>
            <a:endParaRPr lang="en-US" dirty="0"/>
          </a:p>
        </p:txBody>
      </p:sp>
      <p:sp>
        <p:nvSpPr>
          <p:cNvPr id="5" name="Footer Placeholder 4">
            <a:extLst>
              <a:ext uri="{FF2B5EF4-FFF2-40B4-BE49-F238E27FC236}">
                <a16:creationId xmlns:a16="http://schemas.microsoft.com/office/drawing/2014/main" id="{51B7F144-97BF-5A49-ED78-90605F3B22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700284-EB9C-28DA-1A6E-ED86B4B822A8}"/>
              </a:ext>
            </a:extLst>
          </p:cNvPr>
          <p:cNvSpPr>
            <a:spLocks noGrp="1"/>
          </p:cNvSpPr>
          <p:nvPr>
            <p:ph type="sldNum" sz="quarter" idx="12"/>
          </p:nvPr>
        </p:nvSpPr>
        <p:spPr/>
        <p:txBody>
          <a:bodyPr/>
          <a:lstStyle/>
          <a:p>
            <a:fld id="{026D90A0-3CE2-46C6-A8C9-BEA64F95D939}" type="slidenum">
              <a:rPr lang="en-US" smtClean="0"/>
              <a:t>‹#›</a:t>
            </a:fld>
            <a:endParaRPr lang="en-US" dirty="0"/>
          </a:p>
        </p:txBody>
      </p:sp>
    </p:spTree>
    <p:extLst>
      <p:ext uri="{BB962C8B-B14F-4D97-AF65-F5344CB8AC3E}">
        <p14:creationId xmlns:p14="http://schemas.microsoft.com/office/powerpoint/2010/main" val="306156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ptos Light"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ptos Light" panose="020B0004020202020204" pitchFamily="34" charset="0"/>
              </a:defRPr>
            </a:lvl1pPr>
            <a:lvl2pPr>
              <a:defRPr>
                <a:latin typeface="Aptos Light" panose="020B0004020202020204" pitchFamily="34" charset="0"/>
              </a:defRPr>
            </a:lvl2pPr>
            <a:lvl3pPr>
              <a:defRPr>
                <a:latin typeface="Aptos Light" panose="020B0004020202020204" pitchFamily="34" charset="0"/>
              </a:defRPr>
            </a:lvl3pPr>
            <a:lvl4pPr>
              <a:defRPr>
                <a:latin typeface="Aptos Light" panose="020B0004020202020204" pitchFamily="34" charset="0"/>
              </a:defRPr>
            </a:lvl4pPr>
            <a:lvl5pPr>
              <a:defRPr>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C2052DF-2A02-4F9A-B45B-36FBA481E7FF}" type="datetime1">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321800" y="6332220"/>
            <a:ext cx="2743200" cy="365125"/>
          </a:xfrm>
        </p:spPr>
        <p:txBody>
          <a:bodyPr/>
          <a:lstStyle>
            <a:lvl1pPr>
              <a:defRPr sz="3200" b="1">
                <a:solidFill>
                  <a:schemeClr val="tx1"/>
                </a:solidFill>
              </a:defRPr>
            </a:lvl1pPr>
          </a:lstStyle>
          <a:p>
            <a:fld id="{B25498B1-8EDB-4249-945F-439535E2FEE3}" type="slidenum">
              <a:rPr lang="en-US" smtClean="0"/>
              <a:pPr/>
              <a:t>‹#›</a:t>
            </a:fld>
            <a:endParaRPr lang="en-US" dirty="0"/>
          </a:p>
        </p:txBody>
      </p:sp>
      <p:sp>
        <p:nvSpPr>
          <p:cNvPr id="8" name="Content Placeholder 7">
            <a:extLst>
              <a:ext uri="{FF2B5EF4-FFF2-40B4-BE49-F238E27FC236}">
                <a16:creationId xmlns:a16="http://schemas.microsoft.com/office/drawing/2014/main" id="{6D867820-B9B2-4351-BCF7-F6ED4A2DC7ED}"/>
              </a:ext>
            </a:extLst>
          </p:cNvPr>
          <p:cNvSpPr>
            <a:spLocks noGrp="1"/>
          </p:cNvSpPr>
          <p:nvPr>
            <p:ph sz="quarter" idx="13"/>
          </p:nvPr>
        </p:nvSpPr>
        <p:spPr>
          <a:xfrm>
            <a:off x="11014075" y="6511925"/>
            <a:ext cx="44450" cy="46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8868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93971-C398-4891-B001-19D340F77971}" type="datetime1">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5498B1-8EDB-4249-945F-439535E2FEE3}" type="slidenum">
              <a:rPr lang="en-US" smtClean="0"/>
              <a:t>‹#›</a:t>
            </a:fld>
            <a:endParaRPr lang="en-US" dirty="0"/>
          </a:p>
        </p:txBody>
      </p:sp>
    </p:spTree>
    <p:extLst>
      <p:ext uri="{BB962C8B-B14F-4D97-AF65-F5344CB8AC3E}">
        <p14:creationId xmlns:p14="http://schemas.microsoft.com/office/powerpoint/2010/main" val="3357604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E73F2E2-5EA7-412C-9B93-1FE488FC260F}" type="datetime1">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sz="3200">
                <a:solidFill>
                  <a:srgbClr val="00B050"/>
                </a:solidFill>
              </a:defRPr>
            </a:lvl1pPr>
          </a:lstStyle>
          <a:p>
            <a:fld id="{B25498B1-8EDB-4249-945F-439535E2FEE3}" type="slidenum">
              <a:rPr lang="en-US" smtClean="0"/>
              <a:pPr/>
              <a:t>‹#›</a:t>
            </a:fld>
            <a:endParaRPr lang="en-US" dirty="0"/>
          </a:p>
        </p:txBody>
      </p:sp>
    </p:spTree>
    <p:extLst>
      <p:ext uri="{BB962C8B-B14F-4D97-AF65-F5344CB8AC3E}">
        <p14:creationId xmlns:p14="http://schemas.microsoft.com/office/powerpoint/2010/main" val="797325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DFD5-C65F-4914-A593-8B7AAC0C50F1}" type="datetime1">
              <a:rPr lang="en-US" smtClean="0"/>
              <a:t>1/14/2025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5498B1-8EDB-4249-945F-439535E2FEE3}" type="slidenum">
              <a:rPr lang="en-US" smtClean="0"/>
              <a:t>‹#›</a:t>
            </a:fld>
            <a:endParaRPr lang="en-US" dirty="0"/>
          </a:p>
        </p:txBody>
      </p:sp>
    </p:spTree>
    <p:extLst>
      <p:ext uri="{BB962C8B-B14F-4D97-AF65-F5344CB8AC3E}">
        <p14:creationId xmlns:p14="http://schemas.microsoft.com/office/powerpoint/2010/main" val="2125861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6706D4-EDC1-406A-B363-E1C7858AC101}" type="datetime1">
              <a:rPr lang="en-US" smtClean="0"/>
              <a:t>1/14/2025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5498B1-8EDB-4249-945F-439535E2FEE3}" type="slidenum">
              <a:rPr lang="en-US" smtClean="0"/>
              <a:t>‹#›</a:t>
            </a:fld>
            <a:endParaRPr lang="en-US" dirty="0"/>
          </a:p>
        </p:txBody>
      </p:sp>
    </p:spTree>
    <p:extLst>
      <p:ext uri="{BB962C8B-B14F-4D97-AF65-F5344CB8AC3E}">
        <p14:creationId xmlns:p14="http://schemas.microsoft.com/office/powerpoint/2010/main" val="1588172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CB3C8A-BFAF-41A4-8457-BE940956F209}" type="datetime1">
              <a:rPr lang="en-US" smtClean="0"/>
              <a:t>1/14/2025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5498B1-8EDB-4249-945F-439535E2FEE3}" type="slidenum">
              <a:rPr lang="en-US" smtClean="0"/>
              <a:t>‹#›</a:t>
            </a:fld>
            <a:endParaRPr lang="en-US" dirty="0"/>
          </a:p>
        </p:txBody>
      </p:sp>
    </p:spTree>
    <p:extLst>
      <p:ext uri="{BB962C8B-B14F-4D97-AF65-F5344CB8AC3E}">
        <p14:creationId xmlns:p14="http://schemas.microsoft.com/office/powerpoint/2010/main" val="3146011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B8F81D-596F-45AF-B12C-F5DE01732FB0}" type="datetime1">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5498B1-8EDB-4249-945F-439535E2FEE3}" type="slidenum">
              <a:rPr lang="en-US" smtClean="0"/>
              <a:t>‹#›</a:t>
            </a:fld>
            <a:endParaRPr lang="en-US" dirty="0"/>
          </a:p>
        </p:txBody>
      </p:sp>
    </p:spTree>
    <p:extLst>
      <p:ext uri="{BB962C8B-B14F-4D97-AF65-F5344CB8AC3E}">
        <p14:creationId xmlns:p14="http://schemas.microsoft.com/office/powerpoint/2010/main" val="210098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3F137B-04E6-4F9A-938E-06A232CF71DF}" type="datetime1">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5498B1-8EDB-4249-945F-439535E2FEE3}" type="slidenum">
              <a:rPr lang="en-US" smtClean="0"/>
              <a:t>‹#›</a:t>
            </a:fld>
            <a:endParaRPr lang="en-US" dirty="0"/>
          </a:p>
        </p:txBody>
      </p:sp>
    </p:spTree>
    <p:extLst>
      <p:ext uri="{BB962C8B-B14F-4D97-AF65-F5344CB8AC3E}">
        <p14:creationId xmlns:p14="http://schemas.microsoft.com/office/powerpoint/2010/main" val="413225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72F78D-F129-4B72-9692-4B5FB9810D41}" type="datetime1">
              <a:rPr lang="en-US" smtClean="0"/>
              <a:t>1/14/2025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98B1-8EDB-4249-945F-439535E2FEE3}" type="slidenum">
              <a:rPr lang="en-US" smtClean="0"/>
              <a:t>‹#›</a:t>
            </a:fld>
            <a:endParaRPr lang="en-US" dirty="0"/>
          </a:p>
        </p:txBody>
      </p:sp>
    </p:spTree>
    <p:extLst>
      <p:ext uri="{BB962C8B-B14F-4D97-AF65-F5344CB8AC3E}">
        <p14:creationId xmlns:p14="http://schemas.microsoft.com/office/powerpoint/2010/main" val="31295934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www.uky.edu/~jast239/courses/ens/norse.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8.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bas.ac.uk/data/our-data/publication/the-ozone-layer/"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cites.org/" TargetMode="External"/><Relationship Id="rId7" Type="http://schemas.openxmlformats.org/officeDocument/2006/relationships/hyperlink" Target="https://climate.ec.europa.eu/eu-action/eu-emissions-trading-system-eu-ets_e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unfccc.int/news/cop29-un-climate-conference-agrees-to-triple-finance-to-developing-countries-protecting-lives-and" TargetMode="External"/><Relationship Id="rId5" Type="http://schemas.openxmlformats.org/officeDocument/2006/relationships/hyperlink" Target="http://www.nmfs.noaa.gov/pr/laws/esa/" TargetMode="External"/><Relationship Id="rId4" Type="http://schemas.openxmlformats.org/officeDocument/2006/relationships/hyperlink" Target="https://www.animallaw.info/article/overview-lacey-act-16-usc-ss-3371-3378"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6A91F-DD14-44E7-841E-FA04D7C4400E}"/>
              </a:ext>
            </a:extLst>
          </p:cNvPr>
          <p:cNvSpPr>
            <a:spLocks noGrp="1"/>
          </p:cNvSpPr>
          <p:nvPr>
            <p:ph type="title"/>
          </p:nvPr>
        </p:nvSpPr>
        <p:spPr>
          <a:xfrm>
            <a:off x="330199" y="345757"/>
            <a:ext cx="10977881" cy="1325563"/>
          </a:xfrm>
        </p:spPr>
        <p:txBody>
          <a:bodyPr>
            <a:normAutofit/>
          </a:bodyPr>
          <a:lstStyle/>
          <a:p>
            <a:pPr algn="ctr"/>
            <a:r>
              <a:rPr lang="en-US" sz="4000" dirty="0"/>
              <a:t>ENS 202 examines sustainability through habitability </a:t>
            </a:r>
            <a:endParaRPr lang="en-US" sz="4000" b="1" dirty="0">
              <a:solidFill>
                <a:srgbClr val="FF0000"/>
              </a:solidFill>
            </a:endParaRPr>
          </a:p>
        </p:txBody>
      </p:sp>
      <p:sp>
        <p:nvSpPr>
          <p:cNvPr id="3" name="Content Placeholder 2">
            <a:extLst>
              <a:ext uri="{FF2B5EF4-FFF2-40B4-BE49-F238E27FC236}">
                <a16:creationId xmlns:a16="http://schemas.microsoft.com/office/drawing/2014/main" id="{0AEA9964-C4FA-4E8A-BD4A-9D332B654A21}"/>
              </a:ext>
            </a:extLst>
          </p:cNvPr>
          <p:cNvSpPr>
            <a:spLocks noGrp="1"/>
          </p:cNvSpPr>
          <p:nvPr>
            <p:ph idx="1"/>
          </p:nvPr>
        </p:nvSpPr>
        <p:spPr>
          <a:xfrm>
            <a:off x="553719" y="1671320"/>
            <a:ext cx="11084561" cy="4668203"/>
          </a:xfrm>
        </p:spPr>
        <p:txBody>
          <a:bodyPr>
            <a:noAutofit/>
          </a:bodyPr>
          <a:lstStyle/>
          <a:p>
            <a:r>
              <a:rPr lang="en-US" sz="2900" dirty="0">
                <a:solidFill>
                  <a:srgbClr val="000000"/>
                </a:solidFill>
                <a:latin typeface="Calibri Light" panose="020F0302020204030204" pitchFamily="34" charset="0"/>
                <a:cs typeface="Calibri Light" panose="020F0302020204030204" pitchFamily="34" charset="0"/>
              </a:rPr>
              <a:t>Sustainability entails deciding what ought to be sustained, for whom, for how long, and for what reason.  </a:t>
            </a:r>
            <a:r>
              <a:rPr lang="en-US" sz="2900" dirty="0">
                <a:latin typeface="Calibri Light" panose="020F0302020204030204" pitchFamily="34" charset="0"/>
                <a:cs typeface="Calibri Light" panose="020F0302020204030204" pitchFamily="34" charset="0"/>
              </a:rPr>
              <a:t>Sustainability is therefore an indeterminant concept invoking moral, ideological, and political debate</a:t>
            </a:r>
          </a:p>
          <a:p>
            <a:r>
              <a:rPr lang="en-US" sz="2900" dirty="0"/>
              <a:t>In this class, we do consider human ethnicities, cultures, race and class as they relate to matters of sustainability.  We do so but not to the extent that we exclude generalizing ideas about </a:t>
            </a:r>
            <a:r>
              <a:rPr lang="en-US" sz="2900" i="1" dirty="0"/>
              <a:t>Homo sapiens </a:t>
            </a:r>
            <a:r>
              <a:rPr lang="en-US" sz="2900" dirty="0"/>
              <a:t>and a shared habitable earth </a:t>
            </a:r>
          </a:p>
          <a:p>
            <a:r>
              <a:rPr lang="en-US" sz="2900" dirty="0"/>
              <a:t>This is not to say that all humans have similar lives and experiences, and have equivalent impacts on the Earth, but there are indeed common themes and narratives that can be told about life on Earth</a:t>
            </a:r>
            <a:br>
              <a:rPr lang="en-US" sz="1800" dirty="0"/>
            </a:br>
            <a:endParaRPr lang="en-US" sz="1800" dirty="0"/>
          </a:p>
        </p:txBody>
      </p:sp>
      <p:sp>
        <p:nvSpPr>
          <p:cNvPr id="4" name="Slide Number Placeholder 3">
            <a:extLst>
              <a:ext uri="{FF2B5EF4-FFF2-40B4-BE49-F238E27FC236}">
                <a16:creationId xmlns:a16="http://schemas.microsoft.com/office/drawing/2014/main" id="{687EBBB0-F7BA-3121-6101-6C91A62BF29B}"/>
              </a:ext>
            </a:extLst>
          </p:cNvPr>
          <p:cNvSpPr>
            <a:spLocks noGrp="1"/>
          </p:cNvSpPr>
          <p:nvPr>
            <p:ph type="sldNum" sz="quarter" idx="12"/>
          </p:nvPr>
        </p:nvSpPr>
        <p:spPr/>
        <p:txBody>
          <a:bodyPr/>
          <a:lstStyle/>
          <a:p>
            <a:fld id="{B25498B1-8EDB-4249-945F-439535E2FEE3}" type="slidenum">
              <a:rPr lang="en-US" smtClean="0">
                <a:solidFill>
                  <a:schemeClr val="tx1"/>
                </a:solidFill>
              </a:rPr>
              <a:t>1</a:t>
            </a:fld>
            <a:endParaRPr lang="en-US" dirty="0">
              <a:solidFill>
                <a:schemeClr val="tx1"/>
              </a:solidFill>
            </a:endParaRPr>
          </a:p>
        </p:txBody>
      </p:sp>
    </p:spTree>
    <p:extLst>
      <p:ext uri="{BB962C8B-B14F-4D97-AF65-F5344CB8AC3E}">
        <p14:creationId xmlns:p14="http://schemas.microsoft.com/office/powerpoint/2010/main" val="2081851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1EAF9-3275-1A17-9DB3-AD0C0379C384}"/>
              </a:ext>
            </a:extLst>
          </p:cNvPr>
          <p:cNvSpPr>
            <a:spLocks noGrp="1"/>
          </p:cNvSpPr>
          <p:nvPr>
            <p:ph type="title"/>
          </p:nvPr>
        </p:nvSpPr>
        <p:spPr/>
        <p:txBody>
          <a:bodyPr/>
          <a:lstStyle/>
          <a:p>
            <a:pPr algn="ctr"/>
            <a:r>
              <a:rPr lang="en-US" dirty="0">
                <a:solidFill>
                  <a:srgbClr val="000000"/>
                </a:solidFill>
                <a:latin typeface="+mn-lt"/>
              </a:rPr>
              <a:t>ENS 202 aims for informed agitation </a:t>
            </a:r>
            <a:endParaRPr lang="en-US" dirty="0">
              <a:latin typeface="+mn-lt"/>
            </a:endParaRPr>
          </a:p>
        </p:txBody>
      </p:sp>
      <p:sp>
        <p:nvSpPr>
          <p:cNvPr id="3" name="Content Placeholder 2">
            <a:extLst>
              <a:ext uri="{FF2B5EF4-FFF2-40B4-BE49-F238E27FC236}">
                <a16:creationId xmlns:a16="http://schemas.microsoft.com/office/drawing/2014/main" id="{59635F0E-766D-9E89-215F-BFC554EBE61E}"/>
              </a:ext>
            </a:extLst>
          </p:cNvPr>
          <p:cNvSpPr>
            <a:spLocks noGrp="1"/>
          </p:cNvSpPr>
          <p:nvPr>
            <p:ph idx="1"/>
          </p:nvPr>
        </p:nvSpPr>
        <p:spPr>
          <a:xfrm>
            <a:off x="838199" y="1825625"/>
            <a:ext cx="10803195" cy="4351338"/>
          </a:xfrm>
        </p:spPr>
        <p:txBody>
          <a:bodyPr>
            <a:normAutofit/>
          </a:bodyPr>
          <a:lstStyle/>
          <a:p>
            <a:r>
              <a:rPr lang="en-US" b="0" i="0" u="none" strike="noStrike" baseline="0" dirty="0">
                <a:solidFill>
                  <a:srgbClr val="000000"/>
                </a:solidFill>
              </a:rPr>
              <a:t>“Agitation” is necessary for political mobilization </a:t>
            </a:r>
            <a:r>
              <a:rPr lang="en-US" dirty="0">
                <a:solidFill>
                  <a:srgbClr val="000000"/>
                </a:solidFill>
              </a:rPr>
              <a:t>to t</a:t>
            </a:r>
            <a:r>
              <a:rPr lang="en-US" b="0" i="0" u="none" strike="noStrike" baseline="0" dirty="0">
                <a:solidFill>
                  <a:srgbClr val="000000"/>
                </a:solidFill>
              </a:rPr>
              <a:t>ackle the powerful entrenched interests behind a business-as-usual attitude that disproportionately benefits a few people in their here and now at the cost of impoverishing the prospects of the many elsewhere and in the future. </a:t>
            </a:r>
          </a:p>
          <a:p>
            <a:r>
              <a:rPr lang="en-US" b="0" i="0" u="none" strike="noStrike" baseline="0" dirty="0">
                <a:solidFill>
                  <a:srgbClr val="000000"/>
                </a:solidFill>
              </a:rPr>
              <a:t>“Informed</a:t>
            </a:r>
            <a:r>
              <a:rPr lang="en-US" b="0" i="1" u="none" strike="noStrike" baseline="0" dirty="0">
                <a:solidFill>
                  <a:srgbClr val="000000"/>
                </a:solidFill>
              </a:rPr>
              <a:t>” </a:t>
            </a:r>
            <a:r>
              <a:rPr lang="en-US" b="0" i="0" u="none" strike="noStrike" baseline="0" dirty="0">
                <a:solidFill>
                  <a:srgbClr val="000000"/>
                </a:solidFill>
              </a:rPr>
              <a:t>agitation is necessary because it is easy to waste scarce political muscle on actions that end up having little impact or blunder blindly forward pushing development down even more destructive pathways. </a:t>
            </a:r>
            <a:endParaRPr lang="en-US" sz="4000" dirty="0"/>
          </a:p>
        </p:txBody>
      </p:sp>
    </p:spTree>
    <p:extLst>
      <p:ext uri="{BB962C8B-B14F-4D97-AF65-F5344CB8AC3E}">
        <p14:creationId xmlns:p14="http://schemas.microsoft.com/office/powerpoint/2010/main" val="2201642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D51BC6-1FA1-0A92-8ABF-6E46D4EDABE1}"/>
              </a:ext>
            </a:extLst>
          </p:cNvPr>
          <p:cNvSpPr>
            <a:spLocks noGrp="1"/>
          </p:cNvSpPr>
          <p:nvPr>
            <p:ph type="sldNum" sz="quarter" idx="12"/>
          </p:nvPr>
        </p:nvSpPr>
        <p:spPr/>
        <p:txBody>
          <a:bodyPr/>
          <a:lstStyle/>
          <a:p>
            <a:fld id="{026D90A0-3CE2-46C6-A8C9-BEA64F95D939}" type="slidenum">
              <a:rPr lang="en-US" smtClean="0"/>
              <a:t>11</a:t>
            </a:fld>
            <a:endParaRPr lang="en-US" dirty="0"/>
          </a:p>
        </p:txBody>
      </p:sp>
      <p:pic>
        <p:nvPicPr>
          <p:cNvPr id="10" name="Content Placeholder 9" descr="A green gas station with cars and solar panels&#10;&#10;Description automatically generated with medium confidence">
            <a:extLst>
              <a:ext uri="{FF2B5EF4-FFF2-40B4-BE49-F238E27FC236}">
                <a16:creationId xmlns:a16="http://schemas.microsoft.com/office/drawing/2014/main" id="{AE4DE755-4719-1E1D-2FFE-D3BDDFBA7D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66858"/>
          </a:xfrm>
        </p:spPr>
      </p:pic>
    </p:spTree>
    <p:extLst>
      <p:ext uri="{BB962C8B-B14F-4D97-AF65-F5344CB8AC3E}">
        <p14:creationId xmlns:p14="http://schemas.microsoft.com/office/powerpoint/2010/main" val="2392482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descr="A group of vegetables on a table&#10;&#10;Description automatically generated">
            <a:extLst>
              <a:ext uri="{FF2B5EF4-FFF2-40B4-BE49-F238E27FC236}">
                <a16:creationId xmlns:a16="http://schemas.microsoft.com/office/drawing/2014/main" id="{98C9AD3E-C46A-52A6-AB7B-AF834544CED5}"/>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l="4001" t="23587" r="3878" b="27457"/>
          <a:stretch/>
        </p:blipFill>
        <p:spPr>
          <a:xfrm rot="10800000" flipH="1" flipV="1">
            <a:off x="6758608" y="478792"/>
            <a:ext cx="4731027" cy="1795874"/>
          </a:xfrm>
        </p:spPr>
      </p:pic>
      <p:pic>
        <p:nvPicPr>
          <p:cNvPr id="6" name="Picture 5">
            <a:extLst>
              <a:ext uri="{FF2B5EF4-FFF2-40B4-BE49-F238E27FC236}">
                <a16:creationId xmlns:a16="http://schemas.microsoft.com/office/drawing/2014/main" id="{C478C71F-8E7C-77D3-BB9E-1234294604EE}"/>
              </a:ext>
            </a:extLst>
          </p:cNvPr>
          <p:cNvPicPr>
            <a:picLocks noChangeAspect="1"/>
          </p:cNvPicPr>
          <p:nvPr/>
        </p:nvPicPr>
        <p:blipFill>
          <a:blip r:embed="rId4"/>
          <a:stretch>
            <a:fillRect/>
          </a:stretch>
        </p:blipFill>
        <p:spPr>
          <a:xfrm>
            <a:off x="221782" y="775349"/>
            <a:ext cx="6325176" cy="971317"/>
          </a:xfrm>
          <a:prstGeom prst="rect">
            <a:avLst/>
          </a:prstGeom>
        </p:spPr>
      </p:pic>
      <p:pic>
        <p:nvPicPr>
          <p:cNvPr id="7" name="Picture 6">
            <a:extLst>
              <a:ext uri="{FF2B5EF4-FFF2-40B4-BE49-F238E27FC236}">
                <a16:creationId xmlns:a16="http://schemas.microsoft.com/office/drawing/2014/main" id="{E48A1B6D-53E8-914C-6E88-595B099FFE71}"/>
              </a:ext>
            </a:extLst>
          </p:cNvPr>
          <p:cNvPicPr>
            <a:picLocks noChangeAspect="1"/>
          </p:cNvPicPr>
          <p:nvPr/>
        </p:nvPicPr>
        <p:blipFill>
          <a:blip r:embed="rId5"/>
          <a:stretch>
            <a:fillRect/>
          </a:stretch>
        </p:blipFill>
        <p:spPr>
          <a:xfrm>
            <a:off x="311477" y="3080717"/>
            <a:ext cx="6145788" cy="971317"/>
          </a:xfrm>
          <a:prstGeom prst="rect">
            <a:avLst/>
          </a:prstGeom>
        </p:spPr>
      </p:pic>
      <p:pic>
        <p:nvPicPr>
          <p:cNvPr id="8" name="Picture 7">
            <a:extLst>
              <a:ext uri="{FF2B5EF4-FFF2-40B4-BE49-F238E27FC236}">
                <a16:creationId xmlns:a16="http://schemas.microsoft.com/office/drawing/2014/main" id="{D1236A10-61D8-9995-6E7F-B74B7FE51D12}"/>
              </a:ext>
            </a:extLst>
          </p:cNvPr>
          <p:cNvPicPr>
            <a:picLocks noChangeAspect="1"/>
          </p:cNvPicPr>
          <p:nvPr/>
        </p:nvPicPr>
        <p:blipFill>
          <a:blip r:embed="rId6"/>
          <a:stretch>
            <a:fillRect/>
          </a:stretch>
        </p:blipFill>
        <p:spPr>
          <a:xfrm>
            <a:off x="407332" y="5073008"/>
            <a:ext cx="5954077" cy="1016692"/>
          </a:xfrm>
          <a:prstGeom prst="rect">
            <a:avLst/>
          </a:prstGeom>
        </p:spPr>
      </p:pic>
      <p:pic>
        <p:nvPicPr>
          <p:cNvPr id="20" name="Picture 19" descr="A car with wires attached to it&#10;&#10;Description automatically generated">
            <a:extLst>
              <a:ext uri="{FF2B5EF4-FFF2-40B4-BE49-F238E27FC236}">
                <a16:creationId xmlns:a16="http://schemas.microsoft.com/office/drawing/2014/main" id="{8104CF6E-5D39-4171-31A8-294481D67C60}"/>
              </a:ext>
            </a:extLst>
          </p:cNvPr>
          <p:cNvPicPr>
            <a:picLocks noChangeAspect="1"/>
          </p:cNvPicPr>
          <p:nvPr/>
        </p:nvPicPr>
        <p:blipFill>
          <a:blip r:embed="rId7" cstate="print">
            <a:extLst>
              <a:ext uri="{28A0092B-C50C-407E-A947-70E740481C1C}">
                <a14:useLocalDpi xmlns:a14="http://schemas.microsoft.com/office/drawing/2010/main" val="0"/>
              </a:ext>
            </a:extLst>
          </a:blip>
          <a:srcRect l="9110" t="11203" r="12263" b="11203"/>
          <a:stretch/>
        </p:blipFill>
        <p:spPr>
          <a:xfrm>
            <a:off x="6957508" y="2314529"/>
            <a:ext cx="4326915" cy="2403139"/>
          </a:xfrm>
          <a:prstGeom prst="rect">
            <a:avLst/>
          </a:prstGeom>
        </p:spPr>
      </p:pic>
      <p:pic>
        <p:nvPicPr>
          <p:cNvPr id="22" name="Picture 21" descr="A collage of different types of plastic containers&#10;&#10;Description automatically generated">
            <a:extLst>
              <a:ext uri="{FF2B5EF4-FFF2-40B4-BE49-F238E27FC236}">
                <a16:creationId xmlns:a16="http://schemas.microsoft.com/office/drawing/2014/main" id="{6D73F611-796A-AA3F-BBB6-A2F9CC13DB40}"/>
              </a:ext>
            </a:extLst>
          </p:cNvPr>
          <p:cNvPicPr>
            <a:picLocks noChangeAspect="1"/>
          </p:cNvPicPr>
          <p:nvPr/>
        </p:nvPicPr>
        <p:blipFill>
          <a:blip r:embed="rId8">
            <a:extLst>
              <a:ext uri="{28A0092B-C50C-407E-A947-70E740481C1C}">
                <a14:useLocalDpi xmlns:a14="http://schemas.microsoft.com/office/drawing/2010/main" val="0"/>
              </a:ext>
            </a:extLst>
          </a:blip>
          <a:srcRect l="19517" t="3318" r="6761" b="60546"/>
          <a:stretch/>
        </p:blipFill>
        <p:spPr>
          <a:xfrm>
            <a:off x="6897953" y="4757530"/>
            <a:ext cx="4446024" cy="1896429"/>
          </a:xfrm>
          <a:prstGeom prst="rect">
            <a:avLst/>
          </a:prstGeom>
        </p:spPr>
      </p:pic>
    </p:spTree>
    <p:extLst>
      <p:ext uri="{BB962C8B-B14F-4D97-AF65-F5344CB8AC3E}">
        <p14:creationId xmlns:p14="http://schemas.microsoft.com/office/powerpoint/2010/main" val="4028352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A0278-E934-ACFE-0ABA-F7329B30C1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8FEB6-BF53-4B88-4B9B-73BB06763133}"/>
              </a:ext>
            </a:extLst>
          </p:cNvPr>
          <p:cNvSpPr>
            <a:spLocks noGrp="1"/>
          </p:cNvSpPr>
          <p:nvPr>
            <p:ph type="sldNum" sz="quarter" idx="12"/>
          </p:nvPr>
        </p:nvSpPr>
        <p:spPr/>
        <p:txBody>
          <a:bodyPr/>
          <a:lstStyle/>
          <a:p>
            <a:fld id="{B25498B1-8EDB-4249-945F-439535E2FEE3}" type="slidenum">
              <a:rPr lang="en-US" smtClean="0"/>
              <a:t>13</a:t>
            </a:fld>
            <a:endParaRPr lang="en-US" dirty="0"/>
          </a:p>
        </p:txBody>
      </p:sp>
      <p:pic>
        <p:nvPicPr>
          <p:cNvPr id="9" name="Picture 8" descr="A person with long hair and beard holding a sword&#10;&#10;Description automatically generated">
            <a:extLst>
              <a:ext uri="{FF2B5EF4-FFF2-40B4-BE49-F238E27FC236}">
                <a16:creationId xmlns:a16="http://schemas.microsoft.com/office/drawing/2014/main" id="{C23FD736-A4FA-44F3-1D6F-B8F39C9AFB71}"/>
              </a:ext>
            </a:extLst>
          </p:cNvPr>
          <p:cNvPicPr>
            <a:picLocks noChangeAspect="1"/>
          </p:cNvPicPr>
          <p:nvPr/>
        </p:nvPicPr>
        <p:blipFill>
          <a:blip r:embed="rId3" cstate="print">
            <a:extLst>
              <a:ext uri="{28A0092B-C50C-407E-A947-70E740481C1C}">
                <a14:useLocalDpi xmlns:a14="http://schemas.microsoft.com/office/drawing/2010/main" val="0"/>
              </a:ext>
            </a:extLst>
          </a:blip>
          <a:srcRect l="22344" r="23906"/>
          <a:stretch/>
        </p:blipFill>
        <p:spPr>
          <a:xfrm>
            <a:off x="0" y="0"/>
            <a:ext cx="6553200" cy="6855968"/>
          </a:xfrm>
          <a:prstGeom prst="rect">
            <a:avLst/>
          </a:prstGeom>
        </p:spPr>
      </p:pic>
      <p:pic>
        <p:nvPicPr>
          <p:cNvPr id="11" name="Picture 10" descr="A person with no shirt&#10;&#10;Description automatically generated">
            <a:extLst>
              <a:ext uri="{FF2B5EF4-FFF2-40B4-BE49-F238E27FC236}">
                <a16:creationId xmlns:a16="http://schemas.microsoft.com/office/drawing/2014/main" id="{3CCC8605-2959-C14E-7E00-CE8986EEC541}"/>
              </a:ext>
            </a:extLst>
          </p:cNvPr>
          <p:cNvPicPr>
            <a:picLocks noChangeAspect="1"/>
          </p:cNvPicPr>
          <p:nvPr/>
        </p:nvPicPr>
        <p:blipFill>
          <a:blip r:embed="rId4">
            <a:extLst>
              <a:ext uri="{28A0092B-C50C-407E-A947-70E740481C1C}">
                <a14:useLocalDpi xmlns:a14="http://schemas.microsoft.com/office/drawing/2010/main" val="0"/>
              </a:ext>
            </a:extLst>
          </a:blip>
          <a:srcRect l="28333"/>
          <a:stretch/>
        </p:blipFill>
        <p:spPr>
          <a:xfrm>
            <a:off x="5638800" y="-59182"/>
            <a:ext cx="6553200" cy="6858000"/>
          </a:xfrm>
          <a:prstGeom prst="rect">
            <a:avLst/>
          </a:prstGeom>
        </p:spPr>
      </p:pic>
    </p:spTree>
    <p:extLst>
      <p:ext uri="{BB962C8B-B14F-4D97-AF65-F5344CB8AC3E}">
        <p14:creationId xmlns:p14="http://schemas.microsoft.com/office/powerpoint/2010/main" val="986494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540707" y="75346"/>
            <a:ext cx="6139786" cy="1325563"/>
          </a:xfrm>
        </p:spPr>
        <p:txBody>
          <a:bodyPr/>
          <a:lstStyle/>
          <a:p>
            <a:pPr algn="ctr"/>
            <a:r>
              <a:rPr lang="en-US" altLang="en-US" dirty="0"/>
              <a:t>Greenland</a:t>
            </a:r>
          </a:p>
        </p:txBody>
      </p:sp>
      <p:sp>
        <p:nvSpPr>
          <p:cNvPr id="10243" name="Content Placeholder 2"/>
          <p:cNvSpPr>
            <a:spLocks noGrp="1"/>
          </p:cNvSpPr>
          <p:nvPr>
            <p:ph sz="half" idx="1"/>
          </p:nvPr>
        </p:nvSpPr>
        <p:spPr>
          <a:xfrm>
            <a:off x="566886" y="522532"/>
            <a:ext cx="4532652" cy="5694120"/>
          </a:xfrm>
        </p:spPr>
        <p:txBody>
          <a:bodyPr>
            <a:normAutofit lnSpcReduction="10000"/>
          </a:bodyPr>
          <a:lstStyle/>
          <a:p>
            <a:r>
              <a:rPr lang="en-US" altLang="en-US" sz="3200" dirty="0">
                <a:latin typeface="+mj-lt"/>
              </a:rPr>
              <a:t>In cold climate, soils are thin and low in organic matter</a:t>
            </a:r>
          </a:p>
          <a:p>
            <a:r>
              <a:rPr lang="en-US" altLang="en-US" sz="3200" dirty="0">
                <a:latin typeface="+mj-lt"/>
              </a:rPr>
              <a:t>Short growing season</a:t>
            </a:r>
          </a:p>
          <a:p>
            <a:r>
              <a:rPr lang="en-US" altLang="en-US" sz="3200" dirty="0">
                <a:latin typeface="+mj-lt"/>
              </a:rPr>
              <a:t>Difficult to raise enough hay for livestock to make it through winter</a:t>
            </a:r>
          </a:p>
          <a:p>
            <a:r>
              <a:rPr lang="en-US" altLang="en-US" sz="3200" dirty="0">
                <a:latin typeface="+mj-lt"/>
              </a:rPr>
              <a:t>Field crops can only be grown in protected microclimates</a:t>
            </a:r>
          </a:p>
          <a:p>
            <a:r>
              <a:rPr lang="en-US" altLang="en-US" sz="3200" dirty="0">
                <a:latin typeface="+mj-lt"/>
              </a:rPr>
              <a:t>Limited availability of trees for timber</a:t>
            </a:r>
          </a:p>
          <a:p>
            <a:endParaRPr lang="en-US" altLang="en-US" dirty="0">
              <a:latin typeface="+mj-lt"/>
            </a:endParaRPr>
          </a:p>
        </p:txBody>
      </p:sp>
      <p:sp>
        <p:nvSpPr>
          <p:cNvPr id="2" name="Slide Number Placeholder 1">
            <a:extLst>
              <a:ext uri="{FF2B5EF4-FFF2-40B4-BE49-F238E27FC236}">
                <a16:creationId xmlns:a16="http://schemas.microsoft.com/office/drawing/2014/main" id="{0CDC4DED-9321-A5BE-88F1-F3C11E908FCB}"/>
              </a:ext>
            </a:extLst>
          </p:cNvPr>
          <p:cNvSpPr>
            <a:spLocks noGrp="1"/>
          </p:cNvSpPr>
          <p:nvPr>
            <p:ph type="sldNum" sz="quarter" idx="12"/>
          </p:nvPr>
        </p:nvSpPr>
        <p:spPr/>
        <p:txBody>
          <a:bodyPr/>
          <a:lstStyle/>
          <a:p>
            <a:fld id="{B25498B1-8EDB-4249-945F-439535E2FEE3}" type="slidenum">
              <a:rPr lang="en-US" smtClean="0"/>
              <a:t>14</a:t>
            </a:fld>
            <a:endParaRPr lang="en-US" dirty="0"/>
          </a:p>
        </p:txBody>
      </p:sp>
      <p:pic>
        <p:nvPicPr>
          <p:cNvPr id="4" name="Picture 3" descr="Colorful houses on a rocky hill&#10;&#10;Description automatically generated">
            <a:extLst>
              <a:ext uri="{FF2B5EF4-FFF2-40B4-BE49-F238E27FC236}">
                <a16:creationId xmlns:a16="http://schemas.microsoft.com/office/drawing/2014/main" id="{DA7C93F8-5356-E6B6-ABF9-43932AAF459F}"/>
              </a:ext>
            </a:extLst>
          </p:cNvPr>
          <p:cNvPicPr>
            <a:picLocks noChangeAspect="1"/>
          </p:cNvPicPr>
          <p:nvPr/>
        </p:nvPicPr>
        <p:blipFill>
          <a:blip r:embed="rId3">
            <a:extLst>
              <a:ext uri="{28A0092B-C50C-407E-A947-70E740481C1C}">
                <a14:useLocalDpi xmlns:a14="http://schemas.microsoft.com/office/drawing/2010/main" val="0"/>
              </a:ext>
            </a:extLst>
          </a:blip>
          <a:srcRect l="8195"/>
          <a:stretch/>
        </p:blipFill>
        <p:spPr>
          <a:xfrm>
            <a:off x="5214014" y="1400909"/>
            <a:ext cx="6793172" cy="4934560"/>
          </a:xfrm>
          <a:prstGeom prst="rect">
            <a:avLst/>
          </a:prstGeom>
        </p:spPr>
      </p:pic>
    </p:spTree>
    <p:extLst>
      <p:ext uri="{BB962C8B-B14F-4D97-AF65-F5344CB8AC3E}">
        <p14:creationId xmlns:p14="http://schemas.microsoft.com/office/powerpoint/2010/main" val="454664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Jon Anthony Stallins\Desktop\collapse.jpg"/>
          <p:cNvPicPr>
            <a:picLocks noChangeAspect="1" noChangeArrowheads="1"/>
          </p:cNvPicPr>
          <p:nvPr/>
        </p:nvPicPr>
        <p:blipFill rotWithShape="1">
          <a:blip r:embed="rId3">
            <a:extLst>
              <a:ext uri="{28A0092B-C50C-407E-A947-70E740481C1C}">
                <a14:useLocalDpi xmlns:a14="http://schemas.microsoft.com/office/drawing/2010/main" val="0"/>
              </a:ext>
            </a:extLst>
          </a:blip>
          <a:srcRect t="4936"/>
          <a:stretch/>
        </p:blipFill>
        <p:spPr bwMode="auto">
          <a:xfrm>
            <a:off x="388999" y="1226875"/>
            <a:ext cx="3754880" cy="545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4"/>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2038" b="4754"/>
          <a:stretch/>
        </p:blipFill>
        <p:spPr>
          <a:xfrm>
            <a:off x="4266224" y="1226876"/>
            <a:ext cx="3393958" cy="5455344"/>
          </a:xfrm>
        </p:spPr>
      </p:pic>
      <p:sp>
        <p:nvSpPr>
          <p:cNvPr id="4" name="Rectangle 3">
            <a:extLst>
              <a:ext uri="{FF2B5EF4-FFF2-40B4-BE49-F238E27FC236}">
                <a16:creationId xmlns:a16="http://schemas.microsoft.com/office/drawing/2014/main" id="{3D33E936-287B-487D-B89F-380E1608FC92}"/>
              </a:ext>
            </a:extLst>
          </p:cNvPr>
          <p:cNvSpPr>
            <a:spLocks noGrp="1" noChangeArrowheads="1"/>
          </p:cNvSpPr>
          <p:nvPr>
            <p:ph type="title"/>
          </p:nvPr>
        </p:nvSpPr>
        <p:spPr>
          <a:xfrm>
            <a:off x="0" y="-98687"/>
            <a:ext cx="12191999" cy="1325563"/>
          </a:xfrm>
        </p:spPr>
        <p:txBody>
          <a:bodyPr>
            <a:normAutofit/>
          </a:bodyPr>
          <a:lstStyle/>
          <a:p>
            <a:pPr algn="ctr"/>
            <a:r>
              <a:rPr lang="en-US" altLang="en-US" sz="4000" dirty="0"/>
              <a:t>Version 1.0: The stubborn Norse</a:t>
            </a:r>
          </a:p>
        </p:txBody>
      </p:sp>
      <p:pic>
        <p:nvPicPr>
          <p:cNvPr id="5" name="Picture 4">
            <a:extLst>
              <a:ext uri="{FF2B5EF4-FFF2-40B4-BE49-F238E27FC236}">
                <a16:creationId xmlns:a16="http://schemas.microsoft.com/office/drawing/2014/main" id="{BDD33C54-9519-4115-B2E5-805D26129294}"/>
              </a:ext>
            </a:extLst>
          </p:cNvPr>
          <p:cNvPicPr>
            <a:picLocks noChangeAspect="1"/>
          </p:cNvPicPr>
          <p:nvPr/>
        </p:nvPicPr>
        <p:blipFill rotWithShape="1">
          <a:blip r:embed="rId5">
            <a:extLst>
              <a:ext uri="{28A0092B-C50C-407E-A947-70E740481C1C}">
                <a14:useLocalDpi xmlns:a14="http://schemas.microsoft.com/office/drawing/2010/main" val="0"/>
              </a:ext>
            </a:extLst>
          </a:blip>
          <a:srcRect l="24810" r="24718"/>
          <a:stretch/>
        </p:blipFill>
        <p:spPr>
          <a:xfrm>
            <a:off x="7794156" y="1226876"/>
            <a:ext cx="3689563" cy="5455344"/>
          </a:xfrm>
          <a:prstGeom prst="rect">
            <a:avLst/>
          </a:prstGeom>
        </p:spPr>
      </p:pic>
      <p:sp>
        <p:nvSpPr>
          <p:cNvPr id="2" name="Slide Number Placeholder 1">
            <a:extLst>
              <a:ext uri="{FF2B5EF4-FFF2-40B4-BE49-F238E27FC236}">
                <a16:creationId xmlns:a16="http://schemas.microsoft.com/office/drawing/2014/main" id="{A13DD2D3-13EE-B9D3-0843-4B6C51A7FE28}"/>
              </a:ext>
            </a:extLst>
          </p:cNvPr>
          <p:cNvSpPr>
            <a:spLocks noGrp="1"/>
          </p:cNvSpPr>
          <p:nvPr>
            <p:ph type="sldNum" sz="quarter" idx="12"/>
          </p:nvPr>
        </p:nvSpPr>
        <p:spPr/>
        <p:txBody>
          <a:bodyPr/>
          <a:lstStyle/>
          <a:p>
            <a:fld id="{B25498B1-8EDB-4249-945F-439535E2FEE3}" type="slidenum">
              <a:rPr lang="en-US" smtClean="0"/>
              <a:t>15</a:t>
            </a:fld>
            <a:endParaRPr lang="en-US" dirty="0"/>
          </a:p>
        </p:txBody>
      </p:sp>
    </p:spTree>
    <p:extLst>
      <p:ext uri="{BB962C8B-B14F-4D97-AF65-F5344CB8AC3E}">
        <p14:creationId xmlns:p14="http://schemas.microsoft.com/office/powerpoint/2010/main" val="3209404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04849-B5E1-3549-E6AD-A309C924C5BF}"/>
            </a:ext>
          </a:extLst>
        </p:cNvPr>
        <p:cNvGrpSpPr/>
        <p:nvPr/>
      </p:nvGrpSpPr>
      <p:grpSpPr>
        <a:xfrm>
          <a:off x="0" y="0"/>
          <a:ext cx="0" cy="0"/>
          <a:chOff x="0" y="0"/>
          <a:chExt cx="0" cy="0"/>
        </a:xfrm>
      </p:grpSpPr>
      <p:sp>
        <p:nvSpPr>
          <p:cNvPr id="16387" name="Content Placeholder 2">
            <a:extLst>
              <a:ext uri="{FF2B5EF4-FFF2-40B4-BE49-F238E27FC236}">
                <a16:creationId xmlns:a16="http://schemas.microsoft.com/office/drawing/2014/main" id="{3CAC9E82-5ABD-B1B7-478F-3B66C5444750}"/>
              </a:ext>
            </a:extLst>
          </p:cNvPr>
          <p:cNvSpPr>
            <a:spLocks noGrp="1"/>
          </p:cNvSpPr>
          <p:nvPr>
            <p:ph sz="half" idx="1"/>
          </p:nvPr>
        </p:nvSpPr>
        <p:spPr>
          <a:xfrm>
            <a:off x="463826" y="391886"/>
            <a:ext cx="11264348" cy="5738511"/>
          </a:xfrm>
        </p:spPr>
        <p:txBody>
          <a:bodyPr>
            <a:normAutofit/>
          </a:bodyPr>
          <a:lstStyle/>
          <a:p>
            <a:r>
              <a:rPr lang="en-US" altLang="en-US" sz="3200" dirty="0">
                <a:latin typeface="+mj-lt"/>
              </a:rPr>
              <a:t>The Norse held on to their Scandinavian-European cultural and religious identity </a:t>
            </a:r>
          </a:p>
          <a:p>
            <a:r>
              <a:rPr lang="en-US" altLang="en-US" sz="3200" dirty="0">
                <a:latin typeface="+mj-lt"/>
              </a:rPr>
              <a:t>Norse didn’t eat fish even though the were abundant – they raised cattle, a culturally meaningful resource </a:t>
            </a:r>
          </a:p>
          <a:p>
            <a:r>
              <a:rPr lang="en-US" altLang="en-US" sz="3200" dirty="0">
                <a:latin typeface="+mj-lt"/>
              </a:rPr>
              <a:t>The Norse considered farming to be the center of their economy </a:t>
            </a:r>
          </a:p>
        </p:txBody>
      </p:sp>
      <p:pic>
        <p:nvPicPr>
          <p:cNvPr id="4" name="Picture 5" descr="gallery">
            <a:extLst>
              <a:ext uri="{FF2B5EF4-FFF2-40B4-BE49-F238E27FC236}">
                <a16:creationId xmlns:a16="http://schemas.microsoft.com/office/drawing/2014/main" id="{93C9BA73-08CE-4310-AEAD-2EE02B394D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675" r="4167" b="25000"/>
          <a:stretch/>
        </p:blipFill>
        <p:spPr bwMode="auto">
          <a:xfrm>
            <a:off x="389181" y="3620667"/>
            <a:ext cx="4730028" cy="231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ow">
            <a:extLst>
              <a:ext uri="{FF2B5EF4-FFF2-40B4-BE49-F238E27FC236}">
                <a16:creationId xmlns:a16="http://schemas.microsoft.com/office/drawing/2014/main" id="{3B29FDF2-FFE8-870B-E421-8C0EE6F3D9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233" b="26685"/>
          <a:stretch/>
        </p:blipFill>
        <p:spPr bwMode="auto">
          <a:xfrm>
            <a:off x="5524720" y="3620667"/>
            <a:ext cx="6148759" cy="231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35E6A3A-3DF9-6D39-9DE2-6E6189604D5F}"/>
              </a:ext>
            </a:extLst>
          </p:cNvPr>
          <p:cNvSpPr>
            <a:spLocks noGrp="1"/>
          </p:cNvSpPr>
          <p:nvPr>
            <p:ph type="sldNum" sz="quarter" idx="12"/>
          </p:nvPr>
        </p:nvSpPr>
        <p:spPr/>
        <p:txBody>
          <a:bodyPr/>
          <a:lstStyle/>
          <a:p>
            <a:fld id="{B25498B1-8EDB-4249-945F-439535E2FEE3}" type="slidenum">
              <a:rPr lang="en-US" smtClean="0"/>
              <a:t>16</a:t>
            </a:fld>
            <a:endParaRPr lang="en-US" dirty="0"/>
          </a:p>
        </p:txBody>
      </p:sp>
    </p:spTree>
    <p:extLst>
      <p:ext uri="{BB962C8B-B14F-4D97-AF65-F5344CB8AC3E}">
        <p14:creationId xmlns:p14="http://schemas.microsoft.com/office/powerpoint/2010/main" val="3898307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sz="half" idx="1"/>
          </p:nvPr>
        </p:nvSpPr>
        <p:spPr>
          <a:xfrm>
            <a:off x="615819" y="345234"/>
            <a:ext cx="5038531" cy="6316824"/>
          </a:xfrm>
        </p:spPr>
        <p:txBody>
          <a:bodyPr>
            <a:normAutofit fontScale="92500" lnSpcReduction="10000"/>
          </a:bodyPr>
          <a:lstStyle/>
          <a:p>
            <a:r>
              <a:rPr lang="en-US" altLang="en-US" sz="3200" dirty="0">
                <a:latin typeface="+mj-lt"/>
              </a:rPr>
              <a:t>Norse traded small volumes of walrus ivory to Europeans in exchange for cultural artifacts revolving around religion (church bells, stained glass)</a:t>
            </a:r>
          </a:p>
          <a:p>
            <a:r>
              <a:rPr lang="en-US" altLang="en-US" sz="3200" dirty="0">
                <a:latin typeface="+mj-lt"/>
              </a:rPr>
              <a:t>Maintained hostile relationships with the Inuit, whom they considered ‘skraelings’ or wretches</a:t>
            </a:r>
          </a:p>
          <a:p>
            <a:r>
              <a:rPr lang="en-US" altLang="en-US" sz="3200" dirty="0">
                <a:latin typeface="+mj-lt"/>
              </a:rPr>
              <a:t>Norse fought among themselves</a:t>
            </a:r>
          </a:p>
          <a:p>
            <a:r>
              <a:rPr lang="en-US" altLang="en-US" sz="3200" dirty="0">
                <a:latin typeface="+mj-lt"/>
              </a:rPr>
              <a:t>Soil erosion was induced from livestock and from cutting turf for building sod houses</a:t>
            </a:r>
          </a:p>
          <a:p>
            <a:endParaRPr lang="en-US" altLang="en-US" dirty="0">
              <a:latin typeface="+mj-lt"/>
            </a:endParaRPr>
          </a:p>
          <a:p>
            <a:endParaRPr lang="en-US" altLang="en-US" dirty="0">
              <a:latin typeface="+mj-lt"/>
            </a:endParaRPr>
          </a:p>
        </p:txBody>
      </p:sp>
      <p:pic>
        <p:nvPicPr>
          <p:cNvPr id="3" name="Picture 2" descr="A stone building in a grassy field&#10;&#10;Description automatically generated">
            <a:extLst>
              <a:ext uri="{FF2B5EF4-FFF2-40B4-BE49-F238E27FC236}">
                <a16:creationId xmlns:a16="http://schemas.microsoft.com/office/drawing/2014/main" id="{755BDD7B-0ED8-AFA9-0F2A-72FA73C8367E}"/>
              </a:ext>
            </a:extLst>
          </p:cNvPr>
          <p:cNvPicPr>
            <a:picLocks noChangeAspect="1"/>
          </p:cNvPicPr>
          <p:nvPr/>
        </p:nvPicPr>
        <p:blipFill>
          <a:blip r:embed="rId2">
            <a:extLst>
              <a:ext uri="{28A0092B-C50C-407E-A947-70E740481C1C}">
                <a14:useLocalDpi xmlns:a14="http://schemas.microsoft.com/office/drawing/2010/main" val="0"/>
              </a:ext>
            </a:extLst>
          </a:blip>
          <a:srcRect l="12798" r="9066"/>
          <a:stretch/>
        </p:blipFill>
        <p:spPr>
          <a:xfrm>
            <a:off x="5950226" y="345233"/>
            <a:ext cx="5929541" cy="5691478"/>
          </a:xfrm>
          <a:prstGeom prst="rect">
            <a:avLst/>
          </a:prstGeom>
        </p:spPr>
      </p:pic>
    </p:spTree>
    <p:extLst>
      <p:ext uri="{BB962C8B-B14F-4D97-AF65-F5344CB8AC3E}">
        <p14:creationId xmlns:p14="http://schemas.microsoft.com/office/powerpoint/2010/main" val="1320756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sz="half" idx="1"/>
          </p:nvPr>
        </p:nvSpPr>
        <p:spPr>
          <a:xfrm>
            <a:off x="335280" y="214605"/>
            <a:ext cx="11551920" cy="5911560"/>
          </a:xfrm>
        </p:spPr>
        <p:txBody>
          <a:bodyPr>
            <a:normAutofit/>
          </a:bodyPr>
          <a:lstStyle/>
          <a:p>
            <a:r>
              <a:rPr lang="en-US" altLang="en-US" sz="2700" dirty="0">
                <a:latin typeface="+mj-lt"/>
              </a:rPr>
              <a:t>Norse settlement of Greenland took place during Medieval Climatic Optimum</a:t>
            </a:r>
          </a:p>
          <a:p>
            <a:r>
              <a:rPr lang="en-US" altLang="en-US" sz="2700" dirty="0">
                <a:latin typeface="+mj-lt"/>
              </a:rPr>
              <a:t>This period gave way to the Little Ice Age beginning around 1200</a:t>
            </a:r>
          </a:p>
          <a:p>
            <a:r>
              <a:rPr lang="en-US" altLang="en-US" sz="2700" dirty="0">
                <a:latin typeface="+mj-lt"/>
              </a:rPr>
              <a:t>Colder climate made agriculture even more difficult and the Norse disappeared </a:t>
            </a:r>
          </a:p>
          <a:p>
            <a:r>
              <a:rPr lang="en-US" altLang="en-US" sz="2700" dirty="0">
                <a:latin typeface="+mj-lt"/>
              </a:rPr>
              <a:t>Fault is put upon their inability to adapt and change their environmental, social, and cultural practices</a:t>
            </a:r>
          </a:p>
        </p:txBody>
      </p:sp>
      <p:pic>
        <p:nvPicPr>
          <p:cNvPr id="4" name="Picture 4" descr="Temperature_swings_11000_yrs"/>
          <p:cNvPicPr>
            <a:picLocks noChangeAspect="1" noChangeArrowheads="1"/>
          </p:cNvPicPr>
          <p:nvPr/>
        </p:nvPicPr>
        <p:blipFill rotWithShape="1">
          <a:blip r:embed="rId3">
            <a:extLst>
              <a:ext uri="{28A0092B-C50C-407E-A947-70E740481C1C}">
                <a14:useLocalDpi xmlns:a14="http://schemas.microsoft.com/office/drawing/2010/main" val="0"/>
              </a:ext>
            </a:extLst>
          </a:blip>
          <a:srcRect b="21722"/>
          <a:stretch/>
        </p:blipFill>
        <p:spPr bwMode="auto">
          <a:xfrm>
            <a:off x="1500089" y="2739258"/>
            <a:ext cx="9191822" cy="390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554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327" y="136525"/>
            <a:ext cx="10515600" cy="1325563"/>
          </a:xfrm>
        </p:spPr>
        <p:txBody>
          <a:bodyPr/>
          <a:lstStyle/>
          <a:p>
            <a:pPr algn="ctr"/>
            <a:r>
              <a:rPr lang="en-US" dirty="0">
                <a:hlinkClick r:id="rId3"/>
              </a:rPr>
              <a:t>Version 2.0: </a:t>
            </a:r>
            <a:r>
              <a:rPr lang="en-US" dirty="0"/>
              <a:t>The adaptive Norse </a:t>
            </a:r>
          </a:p>
        </p:txBody>
      </p:sp>
      <p:pic>
        <p:nvPicPr>
          <p:cNvPr id="4" name="Content Placeholder 3"/>
          <p:cNvPicPr>
            <a:picLocks noGrp="1" noChangeAspect="1"/>
          </p:cNvPicPr>
          <p:nvPr>
            <p:ph idx="1"/>
          </p:nvPr>
        </p:nvPicPr>
        <p:blipFill>
          <a:blip r:embed="rId4"/>
          <a:stretch>
            <a:fillRect/>
          </a:stretch>
        </p:blipFill>
        <p:spPr>
          <a:xfrm>
            <a:off x="1440780" y="1460500"/>
            <a:ext cx="8948695" cy="5211336"/>
          </a:xfrm>
          <a:prstGeom prst="rect">
            <a:avLst/>
          </a:prstGeom>
        </p:spPr>
      </p:pic>
      <p:sp>
        <p:nvSpPr>
          <p:cNvPr id="3" name="Slide Number Placeholder 2">
            <a:extLst>
              <a:ext uri="{FF2B5EF4-FFF2-40B4-BE49-F238E27FC236}">
                <a16:creationId xmlns:a16="http://schemas.microsoft.com/office/drawing/2014/main" id="{91BF2BFD-D5CE-439E-C3C1-0DDF0FFA3659}"/>
              </a:ext>
            </a:extLst>
          </p:cNvPr>
          <p:cNvSpPr>
            <a:spLocks noGrp="1"/>
          </p:cNvSpPr>
          <p:nvPr>
            <p:ph type="sldNum" sz="quarter" idx="12"/>
          </p:nvPr>
        </p:nvSpPr>
        <p:spPr/>
        <p:txBody>
          <a:bodyPr/>
          <a:lstStyle/>
          <a:p>
            <a:fld id="{B25498B1-8EDB-4249-945F-439535E2FEE3}" type="slidenum">
              <a:rPr lang="en-US" smtClean="0"/>
              <a:t>19</a:t>
            </a:fld>
            <a:endParaRPr lang="en-US" dirty="0"/>
          </a:p>
        </p:txBody>
      </p:sp>
    </p:spTree>
    <p:extLst>
      <p:ext uri="{BB962C8B-B14F-4D97-AF65-F5344CB8AC3E}">
        <p14:creationId xmlns:p14="http://schemas.microsoft.com/office/powerpoint/2010/main" val="2152917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E45FE10-8B0C-F3D4-851E-C22597A044BD}"/>
              </a:ext>
            </a:extLst>
          </p:cNvPr>
          <p:cNvPicPr>
            <a:picLocks noGrp="1" noChangeAspect="1"/>
          </p:cNvPicPr>
          <p:nvPr>
            <p:ph idx="1"/>
          </p:nvPr>
        </p:nvPicPr>
        <p:blipFill>
          <a:blip r:embed="rId2"/>
          <a:stretch>
            <a:fillRect/>
          </a:stretch>
        </p:blipFill>
        <p:spPr>
          <a:xfrm>
            <a:off x="2273644" y="263525"/>
            <a:ext cx="7365656" cy="6067276"/>
          </a:xfrm>
        </p:spPr>
      </p:pic>
      <p:sp>
        <p:nvSpPr>
          <p:cNvPr id="4" name="Slide Number Placeholder 3">
            <a:extLst>
              <a:ext uri="{FF2B5EF4-FFF2-40B4-BE49-F238E27FC236}">
                <a16:creationId xmlns:a16="http://schemas.microsoft.com/office/drawing/2014/main" id="{561BA83F-B59B-B9C6-E910-E330229D5A4F}"/>
              </a:ext>
            </a:extLst>
          </p:cNvPr>
          <p:cNvSpPr>
            <a:spLocks noGrp="1"/>
          </p:cNvSpPr>
          <p:nvPr>
            <p:ph type="sldNum" sz="quarter" idx="12"/>
          </p:nvPr>
        </p:nvSpPr>
        <p:spPr/>
        <p:txBody>
          <a:bodyPr/>
          <a:lstStyle/>
          <a:p>
            <a:fld id="{B25498B1-8EDB-4249-945F-439535E2FEE3}" type="slidenum">
              <a:rPr lang="en-US" smtClean="0"/>
              <a:pPr/>
              <a:t>2</a:t>
            </a:fld>
            <a:endParaRPr lang="en-US" dirty="0"/>
          </a:p>
        </p:txBody>
      </p:sp>
      <p:sp>
        <p:nvSpPr>
          <p:cNvPr id="5" name="Content Placeholder 4">
            <a:extLst>
              <a:ext uri="{FF2B5EF4-FFF2-40B4-BE49-F238E27FC236}">
                <a16:creationId xmlns:a16="http://schemas.microsoft.com/office/drawing/2014/main" id="{9209D5EE-67D6-C45D-2866-1B444612D22C}"/>
              </a:ext>
            </a:extLst>
          </p:cNvPr>
          <p:cNvSpPr>
            <a:spLocks noGrp="1"/>
          </p:cNvSpPr>
          <p:nvPr>
            <p:ph sz="quarter" idx="13"/>
          </p:nvPr>
        </p:nvSpPr>
        <p:spPr/>
        <p:txBody>
          <a:bodyPr>
            <a:normAutofit fontScale="25000" lnSpcReduction="20000"/>
          </a:bodyPr>
          <a:lstStyle/>
          <a:p>
            <a:endParaRPr lang="en-US" dirty="0"/>
          </a:p>
        </p:txBody>
      </p:sp>
    </p:spTree>
    <p:extLst>
      <p:ext uri="{BB962C8B-B14F-4D97-AF65-F5344CB8AC3E}">
        <p14:creationId xmlns:p14="http://schemas.microsoft.com/office/powerpoint/2010/main" val="7604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t="50877"/>
          <a:stretch/>
        </p:blipFill>
        <p:spPr>
          <a:xfrm>
            <a:off x="5446573" y="1539764"/>
            <a:ext cx="6618427" cy="3972110"/>
          </a:xfrm>
        </p:spPr>
      </p:pic>
      <p:sp>
        <p:nvSpPr>
          <p:cNvPr id="2" name="Slide Number Placeholder 1">
            <a:extLst>
              <a:ext uri="{FF2B5EF4-FFF2-40B4-BE49-F238E27FC236}">
                <a16:creationId xmlns:a16="http://schemas.microsoft.com/office/drawing/2014/main" id="{565A0A88-854D-2DE5-D746-FE729FEB9A41}"/>
              </a:ext>
            </a:extLst>
          </p:cNvPr>
          <p:cNvSpPr>
            <a:spLocks noGrp="1"/>
          </p:cNvSpPr>
          <p:nvPr>
            <p:ph type="sldNum" sz="quarter" idx="12"/>
          </p:nvPr>
        </p:nvSpPr>
        <p:spPr/>
        <p:txBody>
          <a:bodyPr/>
          <a:lstStyle/>
          <a:p>
            <a:fld id="{B25498B1-8EDB-4249-945F-439535E2FEE3}" type="slidenum">
              <a:rPr lang="en-US" smtClean="0"/>
              <a:t>20</a:t>
            </a:fld>
            <a:endParaRPr lang="en-US" dirty="0"/>
          </a:p>
        </p:txBody>
      </p:sp>
      <p:sp>
        <p:nvSpPr>
          <p:cNvPr id="3" name="Content Placeholder 2">
            <a:extLst>
              <a:ext uri="{FF2B5EF4-FFF2-40B4-BE49-F238E27FC236}">
                <a16:creationId xmlns:a16="http://schemas.microsoft.com/office/drawing/2014/main" id="{59058652-7DBD-C835-7EEA-143ABE723C94}"/>
              </a:ext>
            </a:extLst>
          </p:cNvPr>
          <p:cNvSpPr txBox="1">
            <a:spLocks/>
          </p:cNvSpPr>
          <p:nvPr/>
        </p:nvSpPr>
        <p:spPr>
          <a:xfrm>
            <a:off x="362175" y="538747"/>
            <a:ext cx="10795976" cy="53960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mj-lt"/>
              </a:rPr>
              <a:t>Norse ate fish and especially seal, which required communal hunting and a cooperative society</a:t>
            </a:r>
          </a:p>
        </p:txBody>
      </p:sp>
      <p:pic>
        <p:nvPicPr>
          <p:cNvPr id="6" name="Picture 5" descr="A person and person looking at bones in the ground&#10;&#10;Description automatically generated">
            <a:extLst>
              <a:ext uri="{FF2B5EF4-FFF2-40B4-BE49-F238E27FC236}">
                <a16:creationId xmlns:a16="http://schemas.microsoft.com/office/drawing/2014/main" id="{318F69FB-E2C0-E57C-D43F-0E3ABDE8F19A}"/>
              </a:ext>
            </a:extLst>
          </p:cNvPr>
          <p:cNvPicPr>
            <a:picLocks noChangeAspect="1"/>
          </p:cNvPicPr>
          <p:nvPr/>
        </p:nvPicPr>
        <p:blipFill>
          <a:blip r:embed="rId3">
            <a:extLst>
              <a:ext uri="{28A0092B-C50C-407E-A947-70E740481C1C}">
                <a14:useLocalDpi xmlns:a14="http://schemas.microsoft.com/office/drawing/2010/main" val="0"/>
              </a:ext>
            </a:extLst>
          </a:blip>
          <a:srcRect r="27608"/>
          <a:stretch/>
        </p:blipFill>
        <p:spPr>
          <a:xfrm>
            <a:off x="362175" y="1539764"/>
            <a:ext cx="4886064" cy="4496771"/>
          </a:xfrm>
          <a:prstGeom prst="rect">
            <a:avLst/>
          </a:prstGeom>
        </p:spPr>
      </p:pic>
    </p:spTree>
    <p:extLst>
      <p:ext uri="{BB962C8B-B14F-4D97-AF65-F5344CB8AC3E}">
        <p14:creationId xmlns:p14="http://schemas.microsoft.com/office/powerpoint/2010/main" val="3354980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936171"/>
            <a:ext cx="7576969" cy="4826542"/>
          </a:xfrm>
        </p:spPr>
        <p:txBody>
          <a:bodyPr>
            <a:noAutofit/>
          </a:bodyPr>
          <a:lstStyle/>
          <a:p>
            <a:r>
              <a:rPr lang="en-US" sz="3200" dirty="0">
                <a:latin typeface="+mj-lt"/>
              </a:rPr>
              <a:t>Norse were traders first, farmers second</a:t>
            </a:r>
          </a:p>
          <a:p>
            <a:r>
              <a:rPr lang="en-US" sz="3200" dirty="0">
                <a:latin typeface="+mj-lt"/>
              </a:rPr>
              <a:t>They undertook large well organized communal hunts for walrus to collect ivory</a:t>
            </a:r>
          </a:p>
          <a:p>
            <a:r>
              <a:rPr lang="en-US" sz="3200" dirty="0">
                <a:latin typeface="+mj-lt"/>
              </a:rPr>
              <a:t>Ivory trade with Europe was extensive and very lucrative. It provided the Norse with money to buy and transport goods needed to survive in Greenland</a:t>
            </a:r>
          </a:p>
          <a:p>
            <a:r>
              <a:rPr lang="en-US" sz="3200" dirty="0">
                <a:latin typeface="+mj-lt"/>
              </a:rPr>
              <a:t>Norse likely traded with the indigenous peoples (the Inuit and their ancestors the Thule) all across Greenland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l="53113"/>
          <a:stretch/>
        </p:blipFill>
        <p:spPr>
          <a:xfrm>
            <a:off x="8681421" y="360875"/>
            <a:ext cx="2510273" cy="6136250"/>
          </a:xfrm>
          <a:prstGeom prst="rect">
            <a:avLst/>
          </a:prstGeom>
        </p:spPr>
      </p:pic>
      <p:sp>
        <p:nvSpPr>
          <p:cNvPr id="4" name="Slide Number Placeholder 3">
            <a:extLst>
              <a:ext uri="{FF2B5EF4-FFF2-40B4-BE49-F238E27FC236}">
                <a16:creationId xmlns:a16="http://schemas.microsoft.com/office/drawing/2014/main" id="{49CD439D-CD5C-62B3-CE21-1D027A6D47EB}"/>
              </a:ext>
            </a:extLst>
          </p:cNvPr>
          <p:cNvSpPr>
            <a:spLocks noGrp="1"/>
          </p:cNvSpPr>
          <p:nvPr>
            <p:ph type="sldNum" sz="quarter" idx="12"/>
          </p:nvPr>
        </p:nvSpPr>
        <p:spPr/>
        <p:txBody>
          <a:bodyPr/>
          <a:lstStyle/>
          <a:p>
            <a:fld id="{B25498B1-8EDB-4249-945F-439535E2FEE3}" type="slidenum">
              <a:rPr lang="en-US" smtClean="0"/>
              <a:t>21</a:t>
            </a:fld>
            <a:endParaRPr lang="en-US" dirty="0"/>
          </a:p>
        </p:txBody>
      </p:sp>
    </p:spTree>
    <p:extLst>
      <p:ext uri="{BB962C8B-B14F-4D97-AF65-F5344CB8AC3E}">
        <p14:creationId xmlns:p14="http://schemas.microsoft.com/office/powerpoint/2010/main" val="1045551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E71A2D-3C10-A285-377C-A0D0CC09FC85}"/>
              </a:ext>
            </a:extLst>
          </p:cNvPr>
          <p:cNvSpPr>
            <a:spLocks noGrp="1"/>
          </p:cNvSpPr>
          <p:nvPr>
            <p:ph type="sldNum" sz="quarter" idx="12"/>
          </p:nvPr>
        </p:nvSpPr>
        <p:spPr/>
        <p:txBody>
          <a:bodyPr/>
          <a:lstStyle/>
          <a:p>
            <a:fld id="{B25498B1-8EDB-4249-945F-439535E2FEE3}" type="slidenum">
              <a:rPr lang="en-US" smtClean="0"/>
              <a:pPr/>
              <a:t>22</a:t>
            </a:fld>
            <a:endParaRPr lang="en-US" dirty="0"/>
          </a:p>
        </p:txBody>
      </p:sp>
      <p:pic>
        <p:nvPicPr>
          <p:cNvPr id="11" name="Content Placeholder 10">
            <a:extLst>
              <a:ext uri="{FF2B5EF4-FFF2-40B4-BE49-F238E27FC236}">
                <a16:creationId xmlns:a16="http://schemas.microsoft.com/office/drawing/2014/main" id="{737FF42A-FC50-8BBA-5B5C-B71D5DF06B41}"/>
              </a:ext>
            </a:extLst>
          </p:cNvPr>
          <p:cNvPicPr>
            <a:picLocks noGrp="1" noChangeAspect="1"/>
          </p:cNvPicPr>
          <p:nvPr>
            <p:ph idx="1"/>
          </p:nvPr>
        </p:nvPicPr>
        <p:blipFill>
          <a:blip r:embed="rId3"/>
          <a:srcRect t="1996"/>
          <a:stretch/>
        </p:blipFill>
        <p:spPr>
          <a:xfrm>
            <a:off x="2954950" y="190821"/>
            <a:ext cx="3450097" cy="6348091"/>
          </a:xfrm>
        </p:spPr>
      </p:pic>
      <p:pic>
        <p:nvPicPr>
          <p:cNvPr id="12" name="Picture 11">
            <a:extLst>
              <a:ext uri="{FF2B5EF4-FFF2-40B4-BE49-F238E27FC236}">
                <a16:creationId xmlns:a16="http://schemas.microsoft.com/office/drawing/2014/main" id="{52D687E5-73DA-18C1-5274-7270A771264A}"/>
              </a:ext>
            </a:extLst>
          </p:cNvPr>
          <p:cNvPicPr>
            <a:picLocks noChangeAspect="1"/>
          </p:cNvPicPr>
          <p:nvPr/>
        </p:nvPicPr>
        <p:blipFill>
          <a:blip r:embed="rId4"/>
          <a:stretch>
            <a:fillRect/>
          </a:stretch>
        </p:blipFill>
        <p:spPr>
          <a:xfrm>
            <a:off x="6431505" y="190821"/>
            <a:ext cx="5471401" cy="4664958"/>
          </a:xfrm>
          <a:prstGeom prst="rect">
            <a:avLst/>
          </a:prstGeom>
        </p:spPr>
      </p:pic>
      <p:pic>
        <p:nvPicPr>
          <p:cNvPr id="31" name="Content Placeholder 30" descr="A walrus with white tusks in the water&#10;&#10;Description automatically generated">
            <a:extLst>
              <a:ext uri="{FF2B5EF4-FFF2-40B4-BE49-F238E27FC236}">
                <a16:creationId xmlns:a16="http://schemas.microsoft.com/office/drawing/2014/main" id="{7058658C-1E9E-E086-D928-87053BA71B9A}"/>
              </a:ext>
            </a:extLst>
          </p:cNvPr>
          <p:cNvPicPr>
            <a:picLocks noGrp="1" noChangeAspect="1"/>
          </p:cNvPicPr>
          <p:nvPr>
            <p:ph sz="quarter" idx="13"/>
          </p:nvPr>
        </p:nvPicPr>
        <p:blipFill>
          <a:blip r:embed="rId5">
            <a:extLst>
              <a:ext uri="{28A0092B-C50C-407E-A947-70E740481C1C}">
                <a14:useLocalDpi xmlns:a14="http://schemas.microsoft.com/office/drawing/2010/main" val="0"/>
              </a:ext>
            </a:extLst>
          </a:blip>
          <a:srcRect l="28893" r="33772" b="13089"/>
          <a:stretch/>
        </p:blipFill>
        <p:spPr>
          <a:xfrm rot="10800000" flipH="1" flipV="1">
            <a:off x="838199" y="0"/>
            <a:ext cx="1771545" cy="3184634"/>
          </a:xfrm>
        </p:spPr>
      </p:pic>
      <p:pic>
        <p:nvPicPr>
          <p:cNvPr id="32" name="Picture 31">
            <a:extLst>
              <a:ext uri="{FF2B5EF4-FFF2-40B4-BE49-F238E27FC236}">
                <a16:creationId xmlns:a16="http://schemas.microsoft.com/office/drawing/2014/main" id="{EABC8D37-61CE-214F-66FB-621B61C5BC1F}"/>
              </a:ext>
            </a:extLst>
          </p:cNvPr>
          <p:cNvPicPr>
            <a:picLocks noChangeAspect="1"/>
          </p:cNvPicPr>
          <p:nvPr/>
        </p:nvPicPr>
        <p:blipFill>
          <a:blip r:embed="rId6">
            <a:extLst>
              <a:ext uri="{28A0092B-C50C-407E-A947-70E740481C1C}">
                <a14:useLocalDpi xmlns:a14="http://schemas.microsoft.com/office/drawing/2010/main" val="0"/>
              </a:ext>
            </a:extLst>
          </a:blip>
          <a:srcRect r="45139"/>
          <a:stretch/>
        </p:blipFill>
        <p:spPr>
          <a:xfrm>
            <a:off x="917578" y="3184635"/>
            <a:ext cx="1692166" cy="3535207"/>
          </a:xfrm>
          <a:prstGeom prst="rect">
            <a:avLst/>
          </a:prstGeom>
        </p:spPr>
      </p:pic>
    </p:spTree>
    <p:extLst>
      <p:ext uri="{BB962C8B-B14F-4D97-AF65-F5344CB8AC3E}">
        <p14:creationId xmlns:p14="http://schemas.microsoft.com/office/powerpoint/2010/main" val="2008353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FE25381-04CD-2DEE-2644-EE52F149BCFA}"/>
              </a:ext>
            </a:extLst>
          </p:cNvPr>
          <p:cNvPicPr>
            <a:picLocks noGrp="1" noChangeAspect="1"/>
          </p:cNvPicPr>
          <p:nvPr>
            <p:ph idx="1"/>
          </p:nvPr>
        </p:nvPicPr>
        <p:blipFill>
          <a:blip r:embed="rId3"/>
          <a:srcRect t="14389"/>
          <a:stretch/>
        </p:blipFill>
        <p:spPr>
          <a:xfrm>
            <a:off x="730155" y="1151375"/>
            <a:ext cx="10623645" cy="5706625"/>
          </a:xfrm>
        </p:spPr>
      </p:pic>
      <p:sp>
        <p:nvSpPr>
          <p:cNvPr id="4" name="Slide Number Placeholder 3">
            <a:extLst>
              <a:ext uri="{FF2B5EF4-FFF2-40B4-BE49-F238E27FC236}">
                <a16:creationId xmlns:a16="http://schemas.microsoft.com/office/drawing/2014/main" id="{901ABD38-91BB-4502-A996-689613084A34}"/>
              </a:ext>
            </a:extLst>
          </p:cNvPr>
          <p:cNvSpPr>
            <a:spLocks noGrp="1"/>
          </p:cNvSpPr>
          <p:nvPr>
            <p:ph type="sldNum" sz="quarter" idx="12"/>
          </p:nvPr>
        </p:nvSpPr>
        <p:spPr/>
        <p:txBody>
          <a:bodyPr/>
          <a:lstStyle/>
          <a:p>
            <a:fld id="{B25498B1-8EDB-4249-945F-439535E2FEE3}" type="slidenum">
              <a:rPr lang="en-US" smtClean="0"/>
              <a:pPr/>
              <a:t>23</a:t>
            </a:fld>
            <a:endParaRPr lang="en-US" dirty="0"/>
          </a:p>
        </p:txBody>
      </p:sp>
      <p:sp>
        <p:nvSpPr>
          <p:cNvPr id="5" name="Content Placeholder 4">
            <a:extLst>
              <a:ext uri="{FF2B5EF4-FFF2-40B4-BE49-F238E27FC236}">
                <a16:creationId xmlns:a16="http://schemas.microsoft.com/office/drawing/2014/main" id="{30C9F2AD-1B62-49E9-7E38-47BF28B81FC1}"/>
              </a:ext>
            </a:extLst>
          </p:cNvPr>
          <p:cNvSpPr>
            <a:spLocks noGrp="1"/>
          </p:cNvSpPr>
          <p:nvPr>
            <p:ph sz="quarter" idx="13"/>
          </p:nvPr>
        </p:nvSpPr>
        <p:spPr/>
        <p:txBody>
          <a:bodyPr>
            <a:normAutofit fontScale="25000" lnSpcReduction="20000"/>
          </a:bodyPr>
          <a:lstStyle/>
          <a:p>
            <a:endParaRPr lang="en-US" dirty="0"/>
          </a:p>
        </p:txBody>
      </p:sp>
      <p:sp>
        <p:nvSpPr>
          <p:cNvPr id="10" name="Title 1">
            <a:extLst>
              <a:ext uri="{FF2B5EF4-FFF2-40B4-BE49-F238E27FC236}">
                <a16:creationId xmlns:a16="http://schemas.microsoft.com/office/drawing/2014/main" id="{B1D2CBB9-2A3B-2CBD-E25F-9F794C355B23}"/>
              </a:ext>
            </a:extLst>
          </p:cNvPr>
          <p:cNvSpPr>
            <a:spLocks noGrp="1"/>
          </p:cNvSpPr>
          <p:nvPr>
            <p:ph type="title"/>
          </p:nvPr>
        </p:nvSpPr>
        <p:spPr>
          <a:xfrm>
            <a:off x="730155" y="-15273"/>
            <a:ext cx="10515600" cy="1325563"/>
          </a:xfrm>
        </p:spPr>
        <p:txBody>
          <a:bodyPr/>
          <a:lstStyle/>
          <a:p>
            <a:pPr algn="ctr"/>
            <a:r>
              <a:rPr lang="en-US" dirty="0"/>
              <a:t>The Arctic Ivory Road</a:t>
            </a:r>
          </a:p>
        </p:txBody>
      </p:sp>
    </p:spTree>
    <p:extLst>
      <p:ext uri="{BB962C8B-B14F-4D97-AF65-F5344CB8AC3E}">
        <p14:creationId xmlns:p14="http://schemas.microsoft.com/office/powerpoint/2010/main" val="2662442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03" y="572911"/>
            <a:ext cx="4333462" cy="5920653"/>
          </a:xfrm>
        </p:spPr>
        <p:txBody>
          <a:bodyPr>
            <a:noAutofit/>
          </a:bodyPr>
          <a:lstStyle/>
          <a:p>
            <a:r>
              <a:rPr lang="en-US" sz="3200" dirty="0">
                <a:latin typeface="+mj-lt"/>
              </a:rPr>
              <a:t>Walrus trade collapsed because of new trade routes into Africa for elephant ivory.</a:t>
            </a:r>
          </a:p>
          <a:p>
            <a:r>
              <a:rPr lang="en-US" sz="3200" dirty="0">
                <a:latin typeface="+mj-lt"/>
              </a:rPr>
              <a:t>Bubonic plague in medieval Europe reduced demand</a:t>
            </a:r>
          </a:p>
          <a:p>
            <a:r>
              <a:rPr lang="en-US" sz="3200" dirty="0">
                <a:latin typeface="+mj-lt"/>
              </a:rPr>
              <a:t>Norse disappeared from Greenland because globalization and a pandemic in Europe</a:t>
            </a:r>
          </a:p>
        </p:txBody>
      </p:sp>
      <p:pic>
        <p:nvPicPr>
          <p:cNvPr id="1028" name="Picture 4" descr="Image result for archaeological site on greenland"/>
          <p:cNvPicPr>
            <a:picLocks noChangeAspect="1" noChangeArrowheads="1"/>
          </p:cNvPicPr>
          <p:nvPr/>
        </p:nvPicPr>
        <p:blipFill rotWithShape="1">
          <a:blip r:embed="rId3">
            <a:extLst>
              <a:ext uri="{28A0092B-C50C-407E-A947-70E740481C1C}">
                <a14:useLocalDpi xmlns:a14="http://schemas.microsoft.com/office/drawing/2010/main" val="0"/>
              </a:ext>
            </a:extLst>
          </a:blip>
          <a:srcRect l="24373"/>
          <a:stretch/>
        </p:blipFill>
        <p:spPr bwMode="auto">
          <a:xfrm>
            <a:off x="4723170" y="131957"/>
            <a:ext cx="7221227" cy="636160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BCCE4FC-7ADA-9776-7D0C-7691DAA43464}"/>
              </a:ext>
            </a:extLst>
          </p:cNvPr>
          <p:cNvSpPr>
            <a:spLocks noGrp="1"/>
          </p:cNvSpPr>
          <p:nvPr>
            <p:ph type="sldNum" sz="quarter" idx="12"/>
          </p:nvPr>
        </p:nvSpPr>
        <p:spPr/>
        <p:txBody>
          <a:bodyPr/>
          <a:lstStyle/>
          <a:p>
            <a:fld id="{B25498B1-8EDB-4249-945F-439535E2FEE3}" type="slidenum">
              <a:rPr lang="en-US" smtClean="0"/>
              <a:t>24</a:t>
            </a:fld>
            <a:endParaRPr lang="en-US" dirty="0"/>
          </a:p>
        </p:txBody>
      </p:sp>
    </p:spTree>
    <p:extLst>
      <p:ext uri="{BB962C8B-B14F-4D97-AF65-F5344CB8AC3E}">
        <p14:creationId xmlns:p14="http://schemas.microsoft.com/office/powerpoint/2010/main" val="964033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CC733E-0D97-9455-43B1-2DCB9457D182}"/>
              </a:ext>
            </a:extLst>
          </p:cNvPr>
          <p:cNvSpPr>
            <a:spLocks noGrp="1"/>
          </p:cNvSpPr>
          <p:nvPr>
            <p:ph type="sldNum" sz="quarter" idx="12"/>
          </p:nvPr>
        </p:nvSpPr>
        <p:spPr/>
        <p:txBody>
          <a:bodyPr/>
          <a:lstStyle/>
          <a:p>
            <a:fld id="{B25498B1-8EDB-4249-945F-439535E2FEE3}" type="slidenum">
              <a:rPr lang="en-US" smtClean="0"/>
              <a:pPr/>
              <a:t>25</a:t>
            </a:fld>
            <a:endParaRPr lang="en-US" dirty="0"/>
          </a:p>
        </p:txBody>
      </p:sp>
      <p:sp>
        <p:nvSpPr>
          <p:cNvPr id="5" name="Content Placeholder 4">
            <a:extLst>
              <a:ext uri="{FF2B5EF4-FFF2-40B4-BE49-F238E27FC236}">
                <a16:creationId xmlns:a16="http://schemas.microsoft.com/office/drawing/2014/main" id="{9DE3DD19-E4FB-9629-3078-6CF8E9FB404A}"/>
              </a:ext>
            </a:extLst>
          </p:cNvPr>
          <p:cNvSpPr>
            <a:spLocks noGrp="1"/>
          </p:cNvSpPr>
          <p:nvPr>
            <p:ph sz="quarter" idx="13"/>
          </p:nvPr>
        </p:nvSpPr>
        <p:spPr/>
        <p:txBody>
          <a:bodyPr>
            <a:normAutofit fontScale="25000" lnSpcReduction="20000"/>
          </a:bodyPr>
          <a:lstStyle/>
          <a:p>
            <a:endParaRPr lang="en-US" dirty="0"/>
          </a:p>
        </p:txBody>
      </p:sp>
      <p:pic>
        <p:nvPicPr>
          <p:cNvPr id="6" name="Content Placeholder 4">
            <a:extLst>
              <a:ext uri="{FF2B5EF4-FFF2-40B4-BE49-F238E27FC236}">
                <a16:creationId xmlns:a16="http://schemas.microsoft.com/office/drawing/2014/main" id="{E7463A53-BBB7-F382-0017-06D1BC243C0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325" b="49124"/>
          <a:stretch/>
        </p:blipFill>
        <p:spPr>
          <a:xfrm>
            <a:off x="4324778" y="572911"/>
            <a:ext cx="7619619" cy="4766511"/>
          </a:xfrm>
        </p:spPr>
      </p:pic>
      <p:sp>
        <p:nvSpPr>
          <p:cNvPr id="7" name="Content Placeholder 2">
            <a:extLst>
              <a:ext uri="{FF2B5EF4-FFF2-40B4-BE49-F238E27FC236}">
                <a16:creationId xmlns:a16="http://schemas.microsoft.com/office/drawing/2014/main" id="{31A9AFD5-B26F-B2C2-50DD-09ED7089CD6B}"/>
              </a:ext>
            </a:extLst>
          </p:cNvPr>
          <p:cNvSpPr txBox="1">
            <a:spLocks/>
          </p:cNvSpPr>
          <p:nvPr/>
        </p:nvSpPr>
        <p:spPr>
          <a:xfrm>
            <a:off x="247603" y="572911"/>
            <a:ext cx="3903953" cy="59206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mj-lt"/>
              </a:rPr>
              <a:t>Increasingly cooler climate made sea voyages  more dangerous due to ice and increased storminess</a:t>
            </a:r>
          </a:p>
        </p:txBody>
      </p:sp>
    </p:spTree>
    <p:extLst>
      <p:ext uri="{BB962C8B-B14F-4D97-AF65-F5344CB8AC3E}">
        <p14:creationId xmlns:p14="http://schemas.microsoft.com/office/powerpoint/2010/main" val="80708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CF501E1-C087-7CA9-BBFE-D5F19B130C52}"/>
              </a:ext>
            </a:extLst>
          </p:cNvPr>
          <p:cNvPicPr>
            <a:picLocks noGrp="1" noChangeAspect="1"/>
          </p:cNvPicPr>
          <p:nvPr>
            <p:ph idx="1"/>
          </p:nvPr>
        </p:nvPicPr>
        <p:blipFill>
          <a:blip r:embed="rId3"/>
          <a:stretch>
            <a:fillRect/>
          </a:stretch>
        </p:blipFill>
        <p:spPr>
          <a:xfrm>
            <a:off x="1419392" y="24394"/>
            <a:ext cx="9274008" cy="6743896"/>
          </a:xfrm>
        </p:spPr>
      </p:pic>
      <p:sp>
        <p:nvSpPr>
          <p:cNvPr id="4" name="Slide Number Placeholder 3">
            <a:extLst>
              <a:ext uri="{FF2B5EF4-FFF2-40B4-BE49-F238E27FC236}">
                <a16:creationId xmlns:a16="http://schemas.microsoft.com/office/drawing/2014/main" id="{0370DEF4-5BD5-B30D-3658-99C6B58CCD6D}"/>
              </a:ext>
            </a:extLst>
          </p:cNvPr>
          <p:cNvSpPr>
            <a:spLocks noGrp="1"/>
          </p:cNvSpPr>
          <p:nvPr>
            <p:ph type="sldNum" sz="quarter" idx="12"/>
          </p:nvPr>
        </p:nvSpPr>
        <p:spPr/>
        <p:txBody>
          <a:bodyPr/>
          <a:lstStyle/>
          <a:p>
            <a:fld id="{B25498B1-8EDB-4249-945F-439535E2FEE3}" type="slidenum">
              <a:rPr lang="en-US" smtClean="0"/>
              <a:pPr/>
              <a:t>26</a:t>
            </a:fld>
            <a:endParaRPr lang="en-US" dirty="0"/>
          </a:p>
        </p:txBody>
      </p:sp>
      <p:sp>
        <p:nvSpPr>
          <p:cNvPr id="5" name="Content Placeholder 4">
            <a:extLst>
              <a:ext uri="{FF2B5EF4-FFF2-40B4-BE49-F238E27FC236}">
                <a16:creationId xmlns:a16="http://schemas.microsoft.com/office/drawing/2014/main" id="{C582B2B6-772E-0A50-B93A-4A0F877E1E4A}"/>
              </a:ext>
            </a:extLst>
          </p:cNvPr>
          <p:cNvSpPr>
            <a:spLocks noGrp="1"/>
          </p:cNvSpPr>
          <p:nvPr>
            <p:ph sz="quarter" idx="13"/>
          </p:nvPr>
        </p:nvSpPr>
        <p:spPr/>
        <p:txBody>
          <a:bodyPr>
            <a:normAutofit fontScale="25000" lnSpcReduction="20000"/>
          </a:bodyPr>
          <a:lstStyle/>
          <a:p>
            <a:endParaRPr lang="en-US" dirty="0"/>
          </a:p>
        </p:txBody>
      </p:sp>
    </p:spTree>
    <p:extLst>
      <p:ext uri="{BB962C8B-B14F-4D97-AF65-F5344CB8AC3E}">
        <p14:creationId xmlns:p14="http://schemas.microsoft.com/office/powerpoint/2010/main" val="597073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34180-3E65-334D-FD35-F3BA11FE7FAA}"/>
              </a:ext>
            </a:extLst>
          </p:cNvPr>
          <p:cNvSpPr>
            <a:spLocks noGrp="1"/>
          </p:cNvSpPr>
          <p:nvPr>
            <p:ph type="title"/>
          </p:nvPr>
        </p:nvSpPr>
        <p:spPr/>
        <p:txBody>
          <a:bodyPr/>
          <a:lstStyle/>
          <a:p>
            <a:r>
              <a:rPr lang="en-US" dirty="0"/>
              <a:t>Sea level rise</a:t>
            </a:r>
          </a:p>
        </p:txBody>
      </p:sp>
      <p:pic>
        <p:nvPicPr>
          <p:cNvPr id="9" name="Content Placeholder 8">
            <a:extLst>
              <a:ext uri="{FF2B5EF4-FFF2-40B4-BE49-F238E27FC236}">
                <a16:creationId xmlns:a16="http://schemas.microsoft.com/office/drawing/2014/main" id="{7A882A67-4853-9D23-2C4C-553FAF2822EB}"/>
              </a:ext>
            </a:extLst>
          </p:cNvPr>
          <p:cNvPicPr>
            <a:picLocks noGrp="1" noChangeAspect="1"/>
          </p:cNvPicPr>
          <p:nvPr>
            <p:ph idx="1"/>
          </p:nvPr>
        </p:nvPicPr>
        <p:blipFill>
          <a:blip r:embed="rId2"/>
          <a:stretch>
            <a:fillRect/>
          </a:stretch>
        </p:blipFill>
        <p:spPr>
          <a:xfrm>
            <a:off x="6623391" y="160655"/>
            <a:ext cx="4435134" cy="6171565"/>
          </a:xfrm>
        </p:spPr>
      </p:pic>
      <p:sp>
        <p:nvSpPr>
          <p:cNvPr id="4" name="Slide Number Placeholder 3">
            <a:extLst>
              <a:ext uri="{FF2B5EF4-FFF2-40B4-BE49-F238E27FC236}">
                <a16:creationId xmlns:a16="http://schemas.microsoft.com/office/drawing/2014/main" id="{C7C00885-F019-44D7-375D-AC6883DA4479}"/>
              </a:ext>
            </a:extLst>
          </p:cNvPr>
          <p:cNvSpPr>
            <a:spLocks noGrp="1"/>
          </p:cNvSpPr>
          <p:nvPr>
            <p:ph type="sldNum" sz="quarter" idx="12"/>
          </p:nvPr>
        </p:nvSpPr>
        <p:spPr/>
        <p:txBody>
          <a:bodyPr/>
          <a:lstStyle/>
          <a:p>
            <a:fld id="{B25498B1-8EDB-4249-945F-439535E2FEE3}" type="slidenum">
              <a:rPr lang="en-US" smtClean="0"/>
              <a:pPr/>
              <a:t>27</a:t>
            </a:fld>
            <a:endParaRPr lang="en-US" dirty="0"/>
          </a:p>
        </p:txBody>
      </p:sp>
      <p:sp>
        <p:nvSpPr>
          <p:cNvPr id="5" name="Content Placeholder 4">
            <a:extLst>
              <a:ext uri="{FF2B5EF4-FFF2-40B4-BE49-F238E27FC236}">
                <a16:creationId xmlns:a16="http://schemas.microsoft.com/office/drawing/2014/main" id="{6F68C2B5-E6BE-3352-50EA-431B580F9B82}"/>
              </a:ext>
            </a:extLst>
          </p:cNvPr>
          <p:cNvSpPr>
            <a:spLocks noGrp="1"/>
          </p:cNvSpPr>
          <p:nvPr>
            <p:ph sz="quarter" idx="13"/>
          </p:nvPr>
        </p:nvSpPr>
        <p:spPr/>
        <p:txBody>
          <a:bodyPr>
            <a:normAutofit fontScale="25000" lnSpcReduction="20000"/>
          </a:bodyPr>
          <a:lstStyle/>
          <a:p>
            <a:endParaRPr lang="en-US" dirty="0"/>
          </a:p>
        </p:txBody>
      </p:sp>
      <p:sp>
        <p:nvSpPr>
          <p:cNvPr id="10" name="Content Placeholder 2">
            <a:extLst>
              <a:ext uri="{FF2B5EF4-FFF2-40B4-BE49-F238E27FC236}">
                <a16:creationId xmlns:a16="http://schemas.microsoft.com/office/drawing/2014/main" id="{11B0CD47-750F-49E4-DDBC-59D59425186B}"/>
              </a:ext>
            </a:extLst>
          </p:cNvPr>
          <p:cNvSpPr txBox="1">
            <a:spLocks/>
          </p:cNvSpPr>
          <p:nvPr/>
        </p:nvSpPr>
        <p:spPr>
          <a:xfrm>
            <a:off x="760310" y="1690688"/>
            <a:ext cx="5940972" cy="43839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As climate cooled, Greenland ice cover expanded</a:t>
            </a:r>
          </a:p>
          <a:p>
            <a:r>
              <a:rPr lang="en-US" sz="3000" dirty="0"/>
              <a:t>Increasing accumulation of glacial  ice on Greenland resulted in subsidence, slow downward downwarping of surface</a:t>
            </a:r>
          </a:p>
          <a:p>
            <a:r>
              <a:rPr lang="en-US" sz="3000" dirty="0"/>
              <a:t>Resulting coastal flooding, erosion, and loss of farmland also contributed to abandonment of Greenland</a:t>
            </a:r>
          </a:p>
        </p:txBody>
      </p:sp>
    </p:spTree>
    <p:extLst>
      <p:ext uri="{BB962C8B-B14F-4D97-AF65-F5344CB8AC3E}">
        <p14:creationId xmlns:p14="http://schemas.microsoft.com/office/powerpoint/2010/main" val="167400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6A225B-4775-405A-BC55-8C36BDF4BFE0}"/>
              </a:ext>
            </a:extLst>
          </p:cNvPr>
          <p:cNvSpPr>
            <a:spLocks noGrp="1"/>
          </p:cNvSpPr>
          <p:nvPr>
            <p:ph idx="1"/>
          </p:nvPr>
        </p:nvSpPr>
        <p:spPr>
          <a:xfrm>
            <a:off x="838200" y="378372"/>
            <a:ext cx="10717924" cy="5900739"/>
          </a:xfrm>
        </p:spPr>
        <p:txBody>
          <a:bodyPr>
            <a:noAutofit/>
          </a:bodyPr>
          <a:lstStyle/>
          <a:p>
            <a:r>
              <a:rPr lang="en-US" sz="3000" dirty="0">
                <a:effectLst/>
                <a:latin typeface="+mj-lt"/>
                <a:ea typeface="Times New Roman" panose="02020603050405020304" pitchFamily="18" charset="0"/>
                <a:cs typeface="Calibri" panose="020F0502020204030204" pitchFamily="34" charset="0"/>
              </a:rPr>
              <a:t>Version 1.0: The stubborn Norse</a:t>
            </a:r>
          </a:p>
          <a:p>
            <a:pPr lvl="1"/>
            <a:r>
              <a:rPr lang="en-US" sz="3000" dirty="0">
                <a:effectLst/>
                <a:latin typeface="+mj-lt"/>
                <a:ea typeface="Times New Roman" panose="02020603050405020304" pitchFamily="18" charset="0"/>
                <a:cs typeface="Calibri" panose="020F0502020204030204" pitchFamily="34" charset="0"/>
              </a:rPr>
              <a:t>Collapse narrative</a:t>
            </a:r>
          </a:p>
          <a:p>
            <a:pPr lvl="1"/>
            <a:r>
              <a:rPr lang="en-US" sz="3000" dirty="0">
                <a:effectLst/>
                <a:latin typeface="+mj-lt"/>
                <a:ea typeface="Times New Roman" panose="02020603050405020304" pitchFamily="18" charset="0"/>
                <a:cs typeface="Calibri" panose="020F0502020204030204" pitchFamily="34" charset="0"/>
              </a:rPr>
              <a:t>Overstresses environment as determinant of sustainability</a:t>
            </a:r>
          </a:p>
          <a:p>
            <a:pPr lvl="1"/>
            <a:r>
              <a:rPr lang="en-US" sz="3000" dirty="0">
                <a:latin typeface="+mj-lt"/>
                <a:ea typeface="Times New Roman" panose="02020603050405020304" pitchFamily="18" charset="0"/>
                <a:cs typeface="Calibri" panose="020F0502020204030204" pitchFamily="34" charset="0"/>
              </a:rPr>
              <a:t>D</a:t>
            </a:r>
            <a:r>
              <a:rPr lang="en-US" sz="3000" dirty="0">
                <a:effectLst/>
                <a:latin typeface="+mj-lt"/>
                <a:ea typeface="Times New Roman" panose="02020603050405020304" pitchFamily="18" charset="0"/>
                <a:cs typeface="Calibri" panose="020F0502020204030204" pitchFamily="34" charset="0"/>
              </a:rPr>
              <a:t>ownweights </a:t>
            </a:r>
            <a:r>
              <a:rPr lang="en-US" sz="3000" dirty="0">
                <a:latin typeface="+mj-lt"/>
                <a:ea typeface="Times New Roman" panose="02020603050405020304" pitchFamily="18" charset="0"/>
                <a:cs typeface="Calibri" panose="020F0502020204030204" pitchFamily="34" charset="0"/>
              </a:rPr>
              <a:t>human behavior and the </a:t>
            </a:r>
            <a:r>
              <a:rPr lang="en-US" sz="3000" dirty="0">
                <a:effectLst/>
                <a:latin typeface="+mj-lt"/>
                <a:ea typeface="Times New Roman" panose="02020603050405020304" pitchFamily="18" charset="0"/>
                <a:cs typeface="Calibri" panose="020F0502020204030204" pitchFamily="34" charset="0"/>
              </a:rPr>
              <a:t>capacity to adapt</a:t>
            </a:r>
          </a:p>
          <a:p>
            <a:pPr lvl="1"/>
            <a:r>
              <a:rPr lang="en-US" sz="3000" dirty="0">
                <a:latin typeface="+mj-lt"/>
                <a:ea typeface="Times New Roman" panose="02020603050405020304" pitchFamily="18" charset="0"/>
                <a:cs typeface="Calibri" panose="020F0502020204030204" pitchFamily="34" charset="0"/>
              </a:rPr>
              <a:t>Lack of archaeological and historical data</a:t>
            </a:r>
            <a:endParaRPr lang="en-US" sz="3000" dirty="0">
              <a:effectLst/>
              <a:latin typeface="+mj-lt"/>
              <a:ea typeface="Times New Roman" panose="02020603050405020304" pitchFamily="18" charset="0"/>
              <a:cs typeface="Calibri" panose="020F0502020204030204" pitchFamily="34" charset="0"/>
            </a:endParaRPr>
          </a:p>
          <a:p>
            <a:r>
              <a:rPr lang="en-US" sz="3000" dirty="0">
                <a:effectLst/>
                <a:latin typeface="+mj-lt"/>
                <a:ea typeface="Times New Roman" panose="02020603050405020304" pitchFamily="18" charset="0"/>
                <a:cs typeface="Calibri" panose="020F0502020204030204" pitchFamily="34" charset="0"/>
              </a:rPr>
              <a:t>Version 2.0: The adaptive Norse</a:t>
            </a:r>
          </a:p>
          <a:p>
            <a:pPr lvl="1"/>
            <a:r>
              <a:rPr lang="en-US" sz="3000" dirty="0">
                <a:latin typeface="+mj-lt"/>
                <a:ea typeface="Times New Roman" panose="02020603050405020304" pitchFamily="18" charset="0"/>
                <a:cs typeface="Calibri" panose="020F0502020204030204" pitchFamily="34" charset="0"/>
              </a:rPr>
              <a:t>Adaptation narrative</a:t>
            </a:r>
          </a:p>
          <a:p>
            <a:pPr lvl="1"/>
            <a:r>
              <a:rPr lang="en-US" sz="3000" dirty="0">
                <a:latin typeface="+mj-lt"/>
                <a:ea typeface="Times New Roman" panose="02020603050405020304" pitchFamily="18" charset="0"/>
                <a:cs typeface="Calibri" panose="020F0502020204030204" pitchFamily="34" charset="0"/>
              </a:rPr>
              <a:t>More data rich, systems view </a:t>
            </a:r>
          </a:p>
          <a:p>
            <a:pPr lvl="1"/>
            <a:r>
              <a:rPr lang="en-US" sz="3000" dirty="0">
                <a:latin typeface="+mj-lt"/>
                <a:ea typeface="Times New Roman" panose="02020603050405020304" pitchFamily="18" charset="0"/>
                <a:cs typeface="Calibri" panose="020F0502020204030204" pitchFamily="34" charset="0"/>
              </a:rPr>
              <a:t>Less environmentally deterministic</a:t>
            </a:r>
          </a:p>
          <a:p>
            <a:pPr lvl="1"/>
            <a:r>
              <a:rPr lang="en-US" sz="3000" dirty="0">
                <a:effectLst/>
                <a:latin typeface="+mj-lt"/>
                <a:ea typeface="Times New Roman" panose="02020603050405020304" pitchFamily="18" charset="0"/>
                <a:cs typeface="Calibri" panose="020F0502020204030204" pitchFamily="34" charset="0"/>
              </a:rPr>
              <a:t>Many intersecting factors related to sustainability </a:t>
            </a:r>
          </a:p>
          <a:p>
            <a:pPr lvl="1"/>
            <a:r>
              <a:rPr lang="en-US" sz="3000" dirty="0">
                <a:effectLst/>
                <a:latin typeface="+mj-lt"/>
                <a:ea typeface="Times New Roman" panose="02020603050405020304" pitchFamily="18" charset="0"/>
                <a:cs typeface="Calibri" panose="020F0502020204030204" pitchFamily="34" charset="0"/>
              </a:rPr>
              <a:t>Cultural adaptation and environment interact to shape sustainability</a:t>
            </a:r>
          </a:p>
          <a:p>
            <a:pPr lvl="1"/>
            <a:r>
              <a:rPr lang="en-US" sz="3000" dirty="0">
                <a:latin typeface="+mj-lt"/>
                <a:ea typeface="Times New Roman" panose="02020603050405020304" pitchFamily="18" charset="0"/>
                <a:cs typeface="Calibri" panose="020F0502020204030204" pitchFamily="34" charset="0"/>
              </a:rPr>
              <a:t>Early globalization shaped duration of Norse in Greenland</a:t>
            </a:r>
            <a:endParaRPr lang="en-US" sz="3000" dirty="0"/>
          </a:p>
        </p:txBody>
      </p:sp>
    </p:spTree>
    <p:extLst>
      <p:ext uri="{BB962C8B-B14F-4D97-AF65-F5344CB8AC3E}">
        <p14:creationId xmlns:p14="http://schemas.microsoft.com/office/powerpoint/2010/main" val="2471750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186" y="335565"/>
            <a:ext cx="10515600" cy="1325563"/>
          </a:xfrm>
        </p:spPr>
        <p:txBody>
          <a:bodyPr/>
          <a:lstStyle/>
          <a:p>
            <a:pPr algn="ctr"/>
            <a:r>
              <a:rPr lang="en-US" dirty="0"/>
              <a:t>Summary</a:t>
            </a:r>
          </a:p>
        </p:txBody>
      </p:sp>
      <p:sp>
        <p:nvSpPr>
          <p:cNvPr id="3" name="Content Placeholder 2"/>
          <p:cNvSpPr>
            <a:spLocks noGrp="1"/>
          </p:cNvSpPr>
          <p:nvPr>
            <p:ph idx="1"/>
          </p:nvPr>
        </p:nvSpPr>
        <p:spPr>
          <a:xfrm>
            <a:off x="662152" y="1797270"/>
            <a:ext cx="10851668" cy="4905474"/>
          </a:xfrm>
        </p:spPr>
        <p:txBody>
          <a:bodyPr>
            <a:normAutofit/>
          </a:bodyPr>
          <a:lstStyle/>
          <a:p>
            <a:r>
              <a:rPr lang="en-US" sz="3200" dirty="0"/>
              <a:t>Neither environment nor culture can explain the sustainability of human societies entirely on its own.</a:t>
            </a:r>
          </a:p>
          <a:p>
            <a:r>
              <a:rPr lang="en-US" sz="3200" dirty="0"/>
              <a:t>Human adaptation, and the accumulation and transmission of culture via policy and its practices, can promote sustainability, but there may still be limits to adaptation imposed by the environment.</a:t>
            </a:r>
          </a:p>
          <a:p>
            <a:r>
              <a:rPr lang="en-US" sz="3200" dirty="0"/>
              <a:t>Sustainability narratives for the past, present, and the future have a dependence upon science to weigh in on qualifications of  sustainability. </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B6BA6A69-6A97-C17D-6716-EE7EDA6BAA22}"/>
              </a:ext>
            </a:extLst>
          </p:cNvPr>
          <p:cNvSpPr>
            <a:spLocks noGrp="1"/>
          </p:cNvSpPr>
          <p:nvPr>
            <p:ph type="sldNum" sz="quarter" idx="12"/>
          </p:nvPr>
        </p:nvSpPr>
        <p:spPr/>
        <p:txBody>
          <a:bodyPr/>
          <a:lstStyle/>
          <a:p>
            <a:fld id="{B25498B1-8EDB-4249-945F-439535E2FEE3}" type="slidenum">
              <a:rPr lang="en-US" smtClean="0"/>
              <a:t>29</a:t>
            </a:fld>
            <a:endParaRPr lang="en-US" dirty="0"/>
          </a:p>
        </p:txBody>
      </p:sp>
    </p:spTree>
    <p:extLst>
      <p:ext uri="{BB962C8B-B14F-4D97-AF65-F5344CB8AC3E}">
        <p14:creationId xmlns:p14="http://schemas.microsoft.com/office/powerpoint/2010/main" val="700750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F36C3-8319-3ED7-E345-09178C1E7867}"/>
              </a:ext>
            </a:extLst>
          </p:cNvPr>
          <p:cNvSpPr>
            <a:spLocks noGrp="1"/>
          </p:cNvSpPr>
          <p:nvPr>
            <p:ph type="title"/>
          </p:nvPr>
        </p:nvSpPr>
        <p:spPr/>
        <p:txBody>
          <a:bodyPr>
            <a:normAutofit/>
          </a:bodyPr>
          <a:lstStyle/>
          <a:p>
            <a:pPr algn="ctr"/>
            <a:r>
              <a:rPr lang="en-US" sz="4000" dirty="0">
                <a:latin typeface="Aptos Light" panose="020B0004020202020204" pitchFamily="34" charset="0"/>
                <a:ea typeface="Aptos" panose="020B0004020202020204" pitchFamily="34" charset="0"/>
                <a:cs typeface="Times New Roman" panose="02020603050405020304" pitchFamily="18" charset="0"/>
              </a:rPr>
              <a:t>Why frame sustainability through habitability?</a:t>
            </a:r>
            <a:endParaRPr lang="en-US" sz="4000" dirty="0">
              <a:latin typeface="Aptos Light" panose="020B0004020202020204" pitchFamily="34" charset="0"/>
            </a:endParaRPr>
          </a:p>
        </p:txBody>
      </p:sp>
      <p:sp>
        <p:nvSpPr>
          <p:cNvPr id="3" name="Content Placeholder 2">
            <a:extLst>
              <a:ext uri="{FF2B5EF4-FFF2-40B4-BE49-F238E27FC236}">
                <a16:creationId xmlns:a16="http://schemas.microsoft.com/office/drawing/2014/main" id="{1A8CC528-DB55-6ECC-87A6-0A73954A63B1}"/>
              </a:ext>
            </a:extLst>
          </p:cNvPr>
          <p:cNvSpPr>
            <a:spLocks noGrp="1"/>
          </p:cNvSpPr>
          <p:nvPr>
            <p:ph idx="1"/>
          </p:nvPr>
        </p:nvSpPr>
        <p:spPr/>
        <p:txBody>
          <a:bodyPr>
            <a:normAutofit/>
          </a:bodyPr>
          <a:lstStyle/>
          <a:p>
            <a:r>
              <a:rPr lang="en-US" dirty="0"/>
              <a:t>Lessens debates over power and politics often associated with sustainability and shifts focus to the long-term evolutionary and systems-based nature of environmental problems</a:t>
            </a:r>
          </a:p>
          <a:p>
            <a:r>
              <a:rPr lang="en-US" dirty="0"/>
              <a:t>It allows for a dynamic perspective, recognizing that what is habitable today may not be in the future due to climate change, resource depletion, or social shifts.</a:t>
            </a:r>
          </a:p>
          <a:p>
            <a:r>
              <a:rPr lang="en-US" dirty="0"/>
              <a:t>Encourages thinking beyond human needs to include other life forms and ecosystems</a:t>
            </a:r>
          </a:p>
          <a:p>
            <a:r>
              <a:rPr lang="en-US" dirty="0"/>
              <a:t>Avoids some of the corporate connotations of ‘sustainability’</a:t>
            </a:r>
          </a:p>
          <a:p>
            <a:pPr marL="0" indent="0">
              <a:buNone/>
            </a:pPr>
            <a:endParaRPr lang="en-US" dirty="0"/>
          </a:p>
        </p:txBody>
      </p:sp>
      <p:sp>
        <p:nvSpPr>
          <p:cNvPr id="4" name="Slide Number Placeholder 3">
            <a:extLst>
              <a:ext uri="{FF2B5EF4-FFF2-40B4-BE49-F238E27FC236}">
                <a16:creationId xmlns:a16="http://schemas.microsoft.com/office/drawing/2014/main" id="{08B342C3-3E24-89E1-FAB6-07C77C543FDB}"/>
              </a:ext>
            </a:extLst>
          </p:cNvPr>
          <p:cNvSpPr>
            <a:spLocks noGrp="1"/>
          </p:cNvSpPr>
          <p:nvPr>
            <p:ph type="sldNum" sz="quarter" idx="12"/>
          </p:nvPr>
        </p:nvSpPr>
        <p:spPr/>
        <p:txBody>
          <a:bodyPr/>
          <a:lstStyle/>
          <a:p>
            <a:fld id="{B25498B1-8EDB-4249-945F-439535E2FEE3}" type="slidenum">
              <a:rPr lang="en-US" smtClean="0"/>
              <a:pPr/>
              <a:t>3</a:t>
            </a:fld>
            <a:endParaRPr lang="en-US" dirty="0"/>
          </a:p>
        </p:txBody>
      </p:sp>
      <p:sp>
        <p:nvSpPr>
          <p:cNvPr id="5" name="Content Placeholder 4">
            <a:extLst>
              <a:ext uri="{FF2B5EF4-FFF2-40B4-BE49-F238E27FC236}">
                <a16:creationId xmlns:a16="http://schemas.microsoft.com/office/drawing/2014/main" id="{9C015B9B-3ED5-1433-4673-B2F6689744C5}"/>
              </a:ext>
            </a:extLst>
          </p:cNvPr>
          <p:cNvSpPr>
            <a:spLocks noGrp="1"/>
          </p:cNvSpPr>
          <p:nvPr>
            <p:ph sz="quarter" idx="13"/>
          </p:nvPr>
        </p:nvSpPr>
        <p:spPr/>
        <p:txBody>
          <a:bodyPr>
            <a:normAutofit fontScale="25000" lnSpcReduction="20000"/>
          </a:bodyPr>
          <a:lstStyle/>
          <a:p>
            <a:endParaRPr lang="en-US" dirty="0"/>
          </a:p>
        </p:txBody>
      </p:sp>
    </p:spTree>
    <p:extLst>
      <p:ext uri="{BB962C8B-B14F-4D97-AF65-F5344CB8AC3E}">
        <p14:creationId xmlns:p14="http://schemas.microsoft.com/office/powerpoint/2010/main" val="616249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857" y="365127"/>
            <a:ext cx="11804393" cy="1325563"/>
          </a:xfrm>
        </p:spPr>
        <p:txBody>
          <a:bodyPr>
            <a:noAutofit/>
          </a:bodyPr>
          <a:lstStyle/>
          <a:p>
            <a:pPr algn="ctr"/>
            <a:r>
              <a:rPr lang="en-US" dirty="0"/>
              <a:t>ENS 202 takes a coevolutionary view of science and policy</a:t>
            </a:r>
          </a:p>
        </p:txBody>
      </p:sp>
      <p:sp>
        <p:nvSpPr>
          <p:cNvPr id="3" name="Content Placeholder 2"/>
          <p:cNvSpPr>
            <a:spLocks noGrp="1"/>
          </p:cNvSpPr>
          <p:nvPr>
            <p:ph idx="1"/>
          </p:nvPr>
        </p:nvSpPr>
        <p:spPr>
          <a:xfrm>
            <a:off x="590309" y="1590261"/>
            <a:ext cx="11053823" cy="4872452"/>
          </a:xfrm>
        </p:spPr>
        <p:txBody>
          <a:bodyPr>
            <a:normAutofit/>
          </a:bodyPr>
          <a:lstStyle/>
          <a:p>
            <a:r>
              <a:rPr lang="en-US" sz="4000" dirty="0"/>
              <a:t>Examples </a:t>
            </a:r>
          </a:p>
          <a:p>
            <a:pPr lvl="1"/>
            <a:r>
              <a:rPr lang="en-US" sz="3600" dirty="0">
                <a:latin typeface="+mj-lt"/>
              </a:rPr>
              <a:t>As income levels rise, some environmental problems decline because society has resources and technology to address problems</a:t>
            </a:r>
          </a:p>
          <a:p>
            <a:pPr lvl="2"/>
            <a:r>
              <a:rPr lang="en-US" sz="3200" dirty="0">
                <a:latin typeface="+mj-lt"/>
              </a:rPr>
              <a:t>Safe drinking water and public sanitation policies</a:t>
            </a:r>
          </a:p>
          <a:p>
            <a:pPr lvl="1"/>
            <a:r>
              <a:rPr lang="en-US" sz="3600" dirty="0">
                <a:latin typeface="+mj-lt"/>
              </a:rPr>
              <a:t>Advancing technology can lead to the identification of new environmental problems that were not known before</a:t>
            </a:r>
          </a:p>
          <a:p>
            <a:pPr lvl="2"/>
            <a:r>
              <a:rPr lang="en-US" sz="3200" dirty="0">
                <a:latin typeface="+mj-lt"/>
              </a:rPr>
              <a:t>PFAS and the ‘forever’ chemicals</a:t>
            </a:r>
          </a:p>
        </p:txBody>
      </p:sp>
      <p:sp>
        <p:nvSpPr>
          <p:cNvPr id="4" name="Slide Number Placeholder 3">
            <a:extLst>
              <a:ext uri="{FF2B5EF4-FFF2-40B4-BE49-F238E27FC236}">
                <a16:creationId xmlns:a16="http://schemas.microsoft.com/office/drawing/2014/main" id="{5FD07571-DD5B-72A9-9401-A8D37D83F2FB}"/>
              </a:ext>
            </a:extLst>
          </p:cNvPr>
          <p:cNvSpPr>
            <a:spLocks noGrp="1"/>
          </p:cNvSpPr>
          <p:nvPr>
            <p:ph type="sldNum" sz="quarter" idx="12"/>
          </p:nvPr>
        </p:nvSpPr>
        <p:spPr/>
        <p:txBody>
          <a:bodyPr/>
          <a:lstStyle/>
          <a:p>
            <a:fld id="{B25498B1-8EDB-4249-945F-439535E2FEE3}" type="slidenum">
              <a:rPr lang="en-US" smtClean="0"/>
              <a:t>4</a:t>
            </a:fld>
            <a:endParaRPr lang="en-US" dirty="0"/>
          </a:p>
        </p:txBody>
      </p:sp>
    </p:spTree>
    <p:extLst>
      <p:ext uri="{BB962C8B-B14F-4D97-AF65-F5344CB8AC3E}">
        <p14:creationId xmlns:p14="http://schemas.microsoft.com/office/powerpoint/2010/main" val="1005737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08560-9EF5-714C-7B6B-FB7F77690FB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E46696-1BC6-9E0F-C7A2-84F262FA39B7}"/>
              </a:ext>
            </a:extLst>
          </p:cNvPr>
          <p:cNvSpPr>
            <a:spLocks noGrp="1"/>
          </p:cNvSpPr>
          <p:nvPr>
            <p:ph idx="1"/>
          </p:nvPr>
        </p:nvSpPr>
        <p:spPr>
          <a:xfrm>
            <a:off x="590309" y="609600"/>
            <a:ext cx="11053823" cy="5853113"/>
          </a:xfrm>
        </p:spPr>
        <p:txBody>
          <a:bodyPr>
            <a:normAutofit/>
          </a:bodyPr>
          <a:lstStyle/>
          <a:p>
            <a:pPr lvl="1"/>
            <a:r>
              <a:rPr lang="en-US" sz="4000" dirty="0">
                <a:latin typeface="+mj-lt"/>
              </a:rPr>
              <a:t>As income levels rise, some problems also increase, but then decline as a consequence of recognition of the problem and the development of policy. </a:t>
            </a:r>
          </a:p>
          <a:p>
            <a:pPr lvl="2"/>
            <a:r>
              <a:rPr lang="en-US" sz="3600" dirty="0">
                <a:latin typeface="+mj-lt"/>
                <a:hlinkClick r:id="rId3"/>
              </a:rPr>
              <a:t>Chlorofluorocarbons, the Antarctic ozone hole, and the Montreal Protocol</a:t>
            </a:r>
            <a:endParaRPr lang="en-US" sz="3600" dirty="0">
              <a:latin typeface="+mj-lt"/>
            </a:endParaRPr>
          </a:p>
          <a:p>
            <a:pPr lvl="1"/>
            <a:r>
              <a:rPr lang="en-US" sz="4000" dirty="0">
                <a:latin typeface="+mj-lt"/>
              </a:rPr>
              <a:t>However, increased affluence and economic activity causes new problems to emerge that are not easily addressed with policy</a:t>
            </a:r>
          </a:p>
          <a:p>
            <a:pPr lvl="2"/>
            <a:r>
              <a:rPr lang="en-US" sz="3600" dirty="0">
                <a:latin typeface="+mj-lt"/>
              </a:rPr>
              <a:t>Carbon dioxide emissions</a:t>
            </a:r>
          </a:p>
        </p:txBody>
      </p:sp>
      <p:sp>
        <p:nvSpPr>
          <p:cNvPr id="4" name="Slide Number Placeholder 3">
            <a:extLst>
              <a:ext uri="{FF2B5EF4-FFF2-40B4-BE49-F238E27FC236}">
                <a16:creationId xmlns:a16="http://schemas.microsoft.com/office/drawing/2014/main" id="{157E3654-FEF2-A5DB-48E1-7565622A2F99}"/>
              </a:ext>
            </a:extLst>
          </p:cNvPr>
          <p:cNvSpPr>
            <a:spLocks noGrp="1"/>
          </p:cNvSpPr>
          <p:nvPr>
            <p:ph type="sldNum" sz="quarter" idx="12"/>
          </p:nvPr>
        </p:nvSpPr>
        <p:spPr/>
        <p:txBody>
          <a:bodyPr/>
          <a:lstStyle/>
          <a:p>
            <a:fld id="{B25498B1-8EDB-4249-945F-439535E2FEE3}" type="slidenum">
              <a:rPr lang="en-US" smtClean="0"/>
              <a:t>5</a:t>
            </a:fld>
            <a:endParaRPr lang="en-US" dirty="0"/>
          </a:p>
        </p:txBody>
      </p:sp>
    </p:spTree>
    <p:extLst>
      <p:ext uri="{BB962C8B-B14F-4D97-AF65-F5344CB8AC3E}">
        <p14:creationId xmlns:p14="http://schemas.microsoft.com/office/powerpoint/2010/main" val="3771890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000" y="439032"/>
            <a:ext cx="4902200" cy="5979936"/>
          </a:xfrm>
        </p:spPr>
        <p:txBody>
          <a:bodyPr>
            <a:normAutofit lnSpcReduction="10000"/>
          </a:bodyPr>
          <a:lstStyle/>
          <a:p>
            <a:r>
              <a:rPr lang="en-US" sz="3600" dirty="0"/>
              <a:t>In a coevolutionary view, the focus is on the feedbacks among environmental policies, science and technology, and society and culture.</a:t>
            </a:r>
          </a:p>
          <a:p>
            <a:r>
              <a:rPr lang="en-US" altLang="en-US" sz="3600" dirty="0">
                <a:latin typeface="+mj-lt"/>
              </a:rPr>
              <a:t>Policy responses to a problem can results in its disappearance, to new policies, to new problems, and even innovation</a:t>
            </a:r>
          </a:p>
        </p:txBody>
      </p:sp>
      <p:pic>
        <p:nvPicPr>
          <p:cNvPr id="8" name="Picture 7" descr="A picture containing nature, outdoor, cliff&#10;&#10;Description automatically generated">
            <a:extLst>
              <a:ext uri="{FF2B5EF4-FFF2-40B4-BE49-F238E27FC236}">
                <a16:creationId xmlns:a16="http://schemas.microsoft.com/office/drawing/2014/main" id="{D51358A4-A929-48D3-9135-C51A771A65BE}"/>
              </a:ext>
            </a:extLst>
          </p:cNvPr>
          <p:cNvPicPr>
            <a:picLocks noChangeAspect="1"/>
          </p:cNvPicPr>
          <p:nvPr/>
        </p:nvPicPr>
        <p:blipFill>
          <a:blip r:embed="rId3">
            <a:extLst>
              <a:ext uri="{28A0092B-C50C-407E-A947-70E740481C1C}">
                <a14:useLocalDpi xmlns:a14="http://schemas.microsoft.com/office/drawing/2010/main" val="0"/>
              </a:ext>
            </a:extLst>
          </a:blip>
          <a:srcRect l="20915"/>
          <a:stretch/>
        </p:blipFill>
        <p:spPr>
          <a:xfrm>
            <a:off x="5029200" y="294966"/>
            <a:ext cx="6776526" cy="6426507"/>
          </a:xfrm>
          <a:prstGeom prst="rect">
            <a:avLst/>
          </a:prstGeom>
        </p:spPr>
      </p:pic>
      <p:pic>
        <p:nvPicPr>
          <p:cNvPr id="10" name="Picture 9" descr="A picture containing ground, outdoor, rock, nature&#10;&#10;Description automatically generated">
            <a:extLst>
              <a:ext uri="{FF2B5EF4-FFF2-40B4-BE49-F238E27FC236}">
                <a16:creationId xmlns:a16="http://schemas.microsoft.com/office/drawing/2014/main" id="{09144A02-843A-4D2C-9C52-8620CDF5124A}"/>
              </a:ext>
            </a:extLst>
          </p:cNvPr>
          <p:cNvPicPr>
            <a:picLocks noChangeAspect="1"/>
          </p:cNvPicPr>
          <p:nvPr/>
        </p:nvPicPr>
        <p:blipFill>
          <a:blip r:embed="rId4">
            <a:extLst>
              <a:ext uri="{28A0092B-C50C-407E-A947-70E740481C1C}">
                <a14:useLocalDpi xmlns:a14="http://schemas.microsoft.com/office/drawing/2010/main" val="0"/>
              </a:ext>
            </a:extLst>
          </a:blip>
          <a:srcRect t="1233" r="33552" b="-1233"/>
          <a:stretch/>
        </p:blipFill>
        <p:spPr>
          <a:xfrm>
            <a:off x="5029200" y="294967"/>
            <a:ext cx="3200400" cy="6426507"/>
          </a:xfrm>
          <a:prstGeom prst="rect">
            <a:avLst/>
          </a:prstGeom>
        </p:spPr>
      </p:pic>
      <p:sp>
        <p:nvSpPr>
          <p:cNvPr id="4" name="Slide Number Placeholder 3">
            <a:extLst>
              <a:ext uri="{FF2B5EF4-FFF2-40B4-BE49-F238E27FC236}">
                <a16:creationId xmlns:a16="http://schemas.microsoft.com/office/drawing/2014/main" id="{46E83B28-1E76-4F83-BBF8-C686BDAC8395}"/>
              </a:ext>
            </a:extLst>
          </p:cNvPr>
          <p:cNvSpPr>
            <a:spLocks noGrp="1"/>
          </p:cNvSpPr>
          <p:nvPr>
            <p:ph type="sldNum" sz="quarter" idx="12"/>
          </p:nvPr>
        </p:nvSpPr>
        <p:spPr/>
        <p:txBody>
          <a:bodyPr/>
          <a:lstStyle/>
          <a:p>
            <a:fld id="{B25498B1-8EDB-4249-945F-439535E2FEE3}" type="slidenum">
              <a:rPr lang="en-US" smtClean="0"/>
              <a:t>6</a:t>
            </a:fld>
            <a:endParaRPr lang="en-US" dirty="0"/>
          </a:p>
        </p:txBody>
      </p:sp>
    </p:spTree>
    <p:extLst>
      <p:ext uri="{BB962C8B-B14F-4D97-AF65-F5344CB8AC3E}">
        <p14:creationId xmlns:p14="http://schemas.microsoft.com/office/powerpoint/2010/main" val="962678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763FD-9CAE-F172-E965-BD571FE4F68E}"/>
              </a:ext>
            </a:extLst>
          </p:cNvPr>
          <p:cNvSpPr>
            <a:spLocks noGrp="1"/>
          </p:cNvSpPr>
          <p:nvPr>
            <p:ph type="title"/>
          </p:nvPr>
        </p:nvSpPr>
        <p:spPr>
          <a:xfrm>
            <a:off x="603627" y="365124"/>
            <a:ext cx="7477991" cy="1325563"/>
          </a:xfrm>
        </p:spPr>
        <p:txBody>
          <a:bodyPr>
            <a:normAutofit/>
          </a:bodyPr>
          <a:lstStyle/>
          <a:p>
            <a:pPr algn="ctr"/>
            <a:r>
              <a:rPr lang="en-US" dirty="0"/>
              <a:t>In a non-coevolutionary view of science and policy:</a:t>
            </a:r>
          </a:p>
        </p:txBody>
      </p:sp>
      <p:sp>
        <p:nvSpPr>
          <p:cNvPr id="3" name="Content Placeholder 2">
            <a:extLst>
              <a:ext uri="{FF2B5EF4-FFF2-40B4-BE49-F238E27FC236}">
                <a16:creationId xmlns:a16="http://schemas.microsoft.com/office/drawing/2014/main" id="{CAE2F0BC-2166-50F8-2083-D89A4DAEAC4B}"/>
              </a:ext>
            </a:extLst>
          </p:cNvPr>
          <p:cNvSpPr>
            <a:spLocks noGrp="1"/>
          </p:cNvSpPr>
          <p:nvPr>
            <p:ph idx="1"/>
          </p:nvPr>
        </p:nvSpPr>
        <p:spPr>
          <a:xfrm>
            <a:off x="603627" y="1936460"/>
            <a:ext cx="5680364" cy="4556415"/>
          </a:xfrm>
        </p:spPr>
        <p:txBody>
          <a:bodyPr>
            <a:normAutofit lnSpcReduction="10000"/>
          </a:bodyPr>
          <a:lstStyle/>
          <a:p>
            <a:r>
              <a:rPr lang="en-US" sz="3200" dirty="0"/>
              <a:t>The focus would be on defining what policy is and then memorizing the names of major environmental policies and state what they are supposed to do</a:t>
            </a:r>
          </a:p>
          <a:p>
            <a:r>
              <a:rPr lang="en-US" sz="3200" dirty="0"/>
              <a:t>Not necessarily a bad or wrong approach. However, it  doesn’t capture the dynamics of policies and how they emerge and evolve </a:t>
            </a:r>
          </a:p>
        </p:txBody>
      </p:sp>
      <p:pic>
        <p:nvPicPr>
          <p:cNvPr id="5" name="Picture 4" descr="Diagram&#10;&#10;Description automatically generated">
            <a:extLst>
              <a:ext uri="{FF2B5EF4-FFF2-40B4-BE49-F238E27FC236}">
                <a16:creationId xmlns:a16="http://schemas.microsoft.com/office/drawing/2014/main" id="{24071EA6-62F0-05BF-3514-538356C6A081}"/>
              </a:ext>
            </a:extLst>
          </p:cNvPr>
          <p:cNvPicPr>
            <a:picLocks noChangeAspect="1"/>
          </p:cNvPicPr>
          <p:nvPr/>
        </p:nvPicPr>
        <p:blipFill rotWithShape="1">
          <a:blip r:embed="rId2">
            <a:extLst>
              <a:ext uri="{28A0092B-C50C-407E-A947-70E740481C1C}">
                <a14:useLocalDpi xmlns:a14="http://schemas.microsoft.com/office/drawing/2010/main" val="0"/>
              </a:ext>
            </a:extLst>
          </a:blip>
          <a:srcRect b="3404"/>
          <a:stretch/>
        </p:blipFill>
        <p:spPr>
          <a:xfrm>
            <a:off x="6283991" y="607226"/>
            <a:ext cx="5908009" cy="5680573"/>
          </a:xfrm>
          <a:prstGeom prst="rect">
            <a:avLst/>
          </a:prstGeom>
        </p:spPr>
      </p:pic>
      <p:sp>
        <p:nvSpPr>
          <p:cNvPr id="4" name="Slide Number Placeholder 3">
            <a:extLst>
              <a:ext uri="{FF2B5EF4-FFF2-40B4-BE49-F238E27FC236}">
                <a16:creationId xmlns:a16="http://schemas.microsoft.com/office/drawing/2014/main" id="{40F07006-D8A0-C4F7-14D8-D958CEFC1C29}"/>
              </a:ext>
            </a:extLst>
          </p:cNvPr>
          <p:cNvSpPr>
            <a:spLocks noGrp="1"/>
          </p:cNvSpPr>
          <p:nvPr>
            <p:ph type="sldNum" sz="quarter" idx="12"/>
          </p:nvPr>
        </p:nvSpPr>
        <p:spPr/>
        <p:txBody>
          <a:bodyPr/>
          <a:lstStyle/>
          <a:p>
            <a:fld id="{B25498B1-8EDB-4249-945F-439535E2FEE3}" type="slidenum">
              <a:rPr lang="en-US" smtClean="0"/>
              <a:t>7</a:t>
            </a:fld>
            <a:endParaRPr lang="en-US" dirty="0"/>
          </a:p>
        </p:txBody>
      </p:sp>
    </p:spTree>
    <p:extLst>
      <p:ext uri="{BB962C8B-B14F-4D97-AF65-F5344CB8AC3E}">
        <p14:creationId xmlns:p14="http://schemas.microsoft.com/office/powerpoint/2010/main" val="605317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871" y="315698"/>
            <a:ext cx="10964247" cy="1325563"/>
          </a:xfrm>
        </p:spPr>
        <p:txBody>
          <a:bodyPr/>
          <a:lstStyle/>
          <a:p>
            <a:pPr algn="ctr"/>
            <a:r>
              <a:rPr lang="en-US" dirty="0"/>
              <a:t>ENS 202:  Know your environmental policies… </a:t>
            </a:r>
          </a:p>
        </p:txBody>
      </p:sp>
      <p:sp>
        <p:nvSpPr>
          <p:cNvPr id="3" name="Content Placeholder 2"/>
          <p:cNvSpPr>
            <a:spLocks noGrp="1"/>
          </p:cNvSpPr>
          <p:nvPr>
            <p:ph idx="1"/>
          </p:nvPr>
        </p:nvSpPr>
        <p:spPr>
          <a:xfrm>
            <a:off x="499872" y="1825624"/>
            <a:ext cx="11204448" cy="4884891"/>
          </a:xfrm>
        </p:spPr>
        <p:txBody>
          <a:bodyPr>
            <a:normAutofit/>
          </a:bodyPr>
          <a:lstStyle/>
          <a:p>
            <a:r>
              <a:rPr lang="en-US" dirty="0">
                <a:latin typeface="+mj-lt"/>
              </a:rPr>
              <a:t>Some policies are enforceable, some are not or use other mechanisms to put them into practice</a:t>
            </a:r>
          </a:p>
          <a:p>
            <a:pPr lvl="1"/>
            <a:r>
              <a:rPr lang="en-US" dirty="0">
                <a:latin typeface="+mj-lt"/>
              </a:rPr>
              <a:t> </a:t>
            </a:r>
            <a:r>
              <a:rPr lang="en-US" dirty="0">
                <a:latin typeface="+mj-lt"/>
                <a:hlinkClick r:id="rId3"/>
              </a:rPr>
              <a:t>CITES</a:t>
            </a:r>
            <a:r>
              <a:rPr lang="en-US" dirty="0">
                <a:latin typeface="+mj-lt"/>
              </a:rPr>
              <a:t> (not enforceable) versus the </a:t>
            </a:r>
            <a:r>
              <a:rPr lang="en-US" dirty="0">
                <a:latin typeface="+mj-lt"/>
                <a:hlinkClick r:id="rId4"/>
              </a:rPr>
              <a:t>Lacey Act </a:t>
            </a:r>
            <a:r>
              <a:rPr lang="en-US" dirty="0">
                <a:latin typeface="+mj-lt"/>
              </a:rPr>
              <a:t>and the </a:t>
            </a:r>
            <a:r>
              <a:rPr lang="en-US" dirty="0">
                <a:latin typeface="+mj-lt"/>
                <a:hlinkClick r:id="rId5"/>
              </a:rPr>
              <a:t>Endangered Species Act</a:t>
            </a:r>
            <a:r>
              <a:rPr lang="en-US" dirty="0">
                <a:latin typeface="+mj-lt"/>
              </a:rPr>
              <a:t> (both enforceable with penalties)</a:t>
            </a:r>
          </a:p>
          <a:p>
            <a:pPr lvl="1"/>
            <a:r>
              <a:rPr lang="en-US" dirty="0">
                <a:latin typeface="+mj-lt"/>
              </a:rPr>
              <a:t>Some international agreements not enforced but there is peer pressure and economic pressure to participate, such as the </a:t>
            </a:r>
            <a:r>
              <a:rPr lang="en-US" dirty="0">
                <a:latin typeface="+mj-lt"/>
                <a:hlinkClick r:id="rId6"/>
              </a:rPr>
              <a:t>climate finance agreement approved at COP29</a:t>
            </a:r>
            <a:r>
              <a:rPr lang="en-US" dirty="0">
                <a:latin typeface="+mj-lt"/>
              </a:rPr>
              <a:t>, the 29th United Nations Climate Change Conference held in Baku, Azerbaijan in 2024</a:t>
            </a:r>
          </a:p>
          <a:p>
            <a:pPr lvl="1"/>
            <a:r>
              <a:rPr lang="en-US" dirty="0">
                <a:latin typeface="+mj-lt"/>
              </a:rPr>
              <a:t>Some environmental policies are not enforced, but are put into practice through market-based mechanisms . An example of this would be the </a:t>
            </a:r>
            <a:r>
              <a:rPr lang="en-US" dirty="0">
                <a:latin typeface="+mj-lt"/>
                <a:hlinkClick r:id="rId7"/>
              </a:rPr>
              <a:t>European Union Emissions Trading Scheme</a:t>
            </a:r>
            <a:r>
              <a:rPr lang="en-US" dirty="0">
                <a:latin typeface="+mj-lt"/>
              </a:rPr>
              <a:t>. There are economic incentives to participate.</a:t>
            </a:r>
          </a:p>
        </p:txBody>
      </p:sp>
      <p:sp>
        <p:nvSpPr>
          <p:cNvPr id="4" name="Slide Number Placeholder 3">
            <a:extLst>
              <a:ext uri="{FF2B5EF4-FFF2-40B4-BE49-F238E27FC236}">
                <a16:creationId xmlns:a16="http://schemas.microsoft.com/office/drawing/2014/main" id="{E63C4701-14C4-35D1-D4DF-AFCF69EC3431}"/>
              </a:ext>
            </a:extLst>
          </p:cNvPr>
          <p:cNvSpPr>
            <a:spLocks noGrp="1"/>
          </p:cNvSpPr>
          <p:nvPr>
            <p:ph type="sldNum" sz="quarter" idx="12"/>
          </p:nvPr>
        </p:nvSpPr>
        <p:spPr/>
        <p:txBody>
          <a:bodyPr/>
          <a:lstStyle/>
          <a:p>
            <a:fld id="{B25498B1-8EDB-4249-945F-439535E2FEE3}" type="slidenum">
              <a:rPr lang="en-US" smtClean="0"/>
              <a:t>8</a:t>
            </a:fld>
            <a:endParaRPr lang="en-US" dirty="0"/>
          </a:p>
        </p:txBody>
      </p:sp>
    </p:spTree>
    <p:extLst>
      <p:ext uri="{BB962C8B-B14F-4D97-AF65-F5344CB8AC3E}">
        <p14:creationId xmlns:p14="http://schemas.microsoft.com/office/powerpoint/2010/main" val="4255095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BD58D-A18E-394E-27B8-2D0D6F3B4772}"/>
              </a:ext>
            </a:extLst>
          </p:cNvPr>
          <p:cNvSpPr>
            <a:spLocks noGrp="1"/>
          </p:cNvSpPr>
          <p:nvPr>
            <p:ph type="title"/>
          </p:nvPr>
        </p:nvSpPr>
        <p:spPr>
          <a:xfrm>
            <a:off x="331076" y="365125"/>
            <a:ext cx="11556124" cy="1325563"/>
          </a:xfrm>
        </p:spPr>
        <p:txBody>
          <a:bodyPr>
            <a:normAutofit/>
          </a:bodyPr>
          <a:lstStyle/>
          <a:p>
            <a:pPr algn="ctr"/>
            <a:r>
              <a:rPr lang="en-US" dirty="0"/>
              <a:t>…but do this too:</a:t>
            </a:r>
          </a:p>
        </p:txBody>
      </p:sp>
      <p:sp>
        <p:nvSpPr>
          <p:cNvPr id="3" name="Content Placeholder 2">
            <a:extLst>
              <a:ext uri="{FF2B5EF4-FFF2-40B4-BE49-F238E27FC236}">
                <a16:creationId xmlns:a16="http://schemas.microsoft.com/office/drawing/2014/main" id="{4595C539-B779-9BAD-A09A-9CA618AB5BDB}"/>
              </a:ext>
            </a:extLst>
          </p:cNvPr>
          <p:cNvSpPr>
            <a:spLocks noGrp="1"/>
          </p:cNvSpPr>
          <p:nvPr>
            <p:ph idx="1"/>
          </p:nvPr>
        </p:nvSpPr>
        <p:spPr/>
        <p:txBody>
          <a:bodyPr>
            <a:normAutofit lnSpcReduction="10000"/>
          </a:bodyPr>
          <a:lstStyle/>
          <a:p>
            <a:r>
              <a:rPr lang="en-US" sz="3600" dirty="0"/>
              <a:t>Employ a co-evolutionary view that illuminates how policies unfold in complex systems</a:t>
            </a:r>
          </a:p>
          <a:p>
            <a:r>
              <a:rPr lang="en-US" sz="3600" dirty="0"/>
              <a:t>Be more skeptical of easy solutions with no tradeoffs</a:t>
            </a:r>
          </a:p>
          <a:p>
            <a:r>
              <a:rPr lang="en-US" sz="3600" dirty="0"/>
              <a:t>Learn ideas disciplines like ecology, biology, anthropology, archaeology, history, psychology, and economics.</a:t>
            </a:r>
          </a:p>
          <a:p>
            <a:r>
              <a:rPr lang="en-US" sz="3600" dirty="0"/>
              <a:t>Minimizing solipsism, the tendency to mistake one’s opinions as the sole basis of knowledge and policy</a:t>
            </a:r>
          </a:p>
          <a:p>
            <a:pPr marL="457200"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5E600235-D9B4-E4FF-05FF-E0FD0336C08D}"/>
              </a:ext>
            </a:extLst>
          </p:cNvPr>
          <p:cNvSpPr>
            <a:spLocks noGrp="1"/>
          </p:cNvSpPr>
          <p:nvPr>
            <p:ph type="sldNum" sz="quarter" idx="12"/>
          </p:nvPr>
        </p:nvSpPr>
        <p:spPr/>
        <p:txBody>
          <a:bodyPr/>
          <a:lstStyle/>
          <a:p>
            <a:fld id="{B25498B1-8EDB-4249-945F-439535E2FEE3}" type="slidenum">
              <a:rPr lang="en-US" smtClean="0"/>
              <a:pPr/>
              <a:t>9</a:t>
            </a:fld>
            <a:endParaRPr lang="en-US" dirty="0"/>
          </a:p>
        </p:txBody>
      </p:sp>
      <p:sp>
        <p:nvSpPr>
          <p:cNvPr id="5" name="Content Placeholder 4">
            <a:extLst>
              <a:ext uri="{FF2B5EF4-FFF2-40B4-BE49-F238E27FC236}">
                <a16:creationId xmlns:a16="http://schemas.microsoft.com/office/drawing/2014/main" id="{9DE8377D-E955-287E-2464-6E9F0AFA3AAF}"/>
              </a:ext>
            </a:extLst>
          </p:cNvPr>
          <p:cNvSpPr>
            <a:spLocks noGrp="1"/>
          </p:cNvSpPr>
          <p:nvPr>
            <p:ph sz="quarter" idx="13"/>
          </p:nvPr>
        </p:nvSpPr>
        <p:spPr/>
        <p:txBody>
          <a:bodyPr>
            <a:normAutofit fontScale="25000" lnSpcReduction="20000"/>
          </a:bodyPr>
          <a:lstStyle/>
          <a:p>
            <a:endParaRPr lang="en-US" dirty="0"/>
          </a:p>
        </p:txBody>
      </p:sp>
    </p:spTree>
    <p:extLst>
      <p:ext uri="{BB962C8B-B14F-4D97-AF65-F5344CB8AC3E}">
        <p14:creationId xmlns:p14="http://schemas.microsoft.com/office/powerpoint/2010/main" val="12497875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2641</TotalTime>
  <Words>3007</Words>
  <Application>Microsoft Office PowerPoint</Application>
  <PresentationFormat>Widescreen</PresentationFormat>
  <Paragraphs>154</Paragraphs>
  <Slides>29</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AdvPS6EC0</vt:lpstr>
      <vt:lpstr>Aptos Light</vt:lpstr>
      <vt:lpstr>Arial</vt:lpstr>
      <vt:lpstr>Calibri</vt:lpstr>
      <vt:lpstr>Calibri Light</vt:lpstr>
      <vt:lpstr>MyriadPro-Bold</vt:lpstr>
      <vt:lpstr>MyriadPro-Regular</vt:lpstr>
      <vt:lpstr>Office Theme</vt:lpstr>
      <vt:lpstr>ENS 202 examines sustainability through habitability </vt:lpstr>
      <vt:lpstr>PowerPoint Presentation</vt:lpstr>
      <vt:lpstr>Why frame sustainability through habitability?</vt:lpstr>
      <vt:lpstr>ENS 202 takes a coevolutionary view of science and policy</vt:lpstr>
      <vt:lpstr>PowerPoint Presentation</vt:lpstr>
      <vt:lpstr>PowerPoint Presentation</vt:lpstr>
      <vt:lpstr>In a non-coevolutionary view of science and policy:</vt:lpstr>
      <vt:lpstr>ENS 202:  Know your environmental policies… </vt:lpstr>
      <vt:lpstr>…but do this too:</vt:lpstr>
      <vt:lpstr>ENS 202 aims for informed agitation </vt:lpstr>
      <vt:lpstr>PowerPoint Presentation</vt:lpstr>
      <vt:lpstr>PowerPoint Presentation</vt:lpstr>
      <vt:lpstr>PowerPoint Presentation</vt:lpstr>
      <vt:lpstr>Greenland</vt:lpstr>
      <vt:lpstr>Version 1.0: The stubborn Norse</vt:lpstr>
      <vt:lpstr>PowerPoint Presentation</vt:lpstr>
      <vt:lpstr>PowerPoint Presentation</vt:lpstr>
      <vt:lpstr>PowerPoint Presentation</vt:lpstr>
      <vt:lpstr>Version 2.0: The adaptive Norse </vt:lpstr>
      <vt:lpstr>PowerPoint Presentation</vt:lpstr>
      <vt:lpstr>PowerPoint Presentation</vt:lpstr>
      <vt:lpstr>PowerPoint Presentation</vt:lpstr>
      <vt:lpstr>The Arctic Ivory Road</vt:lpstr>
      <vt:lpstr>PowerPoint Presentation</vt:lpstr>
      <vt:lpstr>PowerPoint Presentation</vt:lpstr>
      <vt:lpstr>PowerPoint Presentation</vt:lpstr>
      <vt:lpstr>Sea level rise</vt:lpstr>
      <vt:lpstr>PowerPoint Presentation</vt:lpstr>
      <vt:lpstr>Summary</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 and Sustainability ENS 201 and 202</dc:title>
  <dc:creator>Jon Stallins</dc:creator>
  <cp:lastModifiedBy>Stallins, Jon A.</cp:lastModifiedBy>
  <cp:revision>183</cp:revision>
  <dcterms:created xsi:type="dcterms:W3CDTF">2017-12-19T15:31:00Z</dcterms:created>
  <dcterms:modified xsi:type="dcterms:W3CDTF">2025-01-14T14:58:55Z</dcterms:modified>
</cp:coreProperties>
</file>