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538" r:id="rId2"/>
    <p:sldId id="543" r:id="rId3"/>
    <p:sldId id="271" r:id="rId4"/>
    <p:sldId id="609" r:id="rId5"/>
    <p:sldId id="544" r:id="rId6"/>
    <p:sldId id="614" r:id="rId7"/>
    <p:sldId id="615" r:id="rId8"/>
    <p:sldId id="273" r:id="rId9"/>
    <p:sldId id="272" r:id="rId10"/>
    <p:sldId id="619" r:id="rId11"/>
    <p:sldId id="298" r:id="rId12"/>
    <p:sldId id="303" r:id="rId13"/>
    <p:sldId id="608" r:id="rId14"/>
    <p:sldId id="539" r:id="rId15"/>
    <p:sldId id="274" r:id="rId16"/>
    <p:sldId id="611" r:id="rId17"/>
    <p:sldId id="269" r:id="rId18"/>
    <p:sldId id="616" r:id="rId19"/>
    <p:sldId id="617" r:id="rId20"/>
    <p:sldId id="612" r:id="rId21"/>
    <p:sldId id="613" r:id="rId22"/>
    <p:sldId id="276" r:id="rId23"/>
    <p:sldId id="620" r:id="rId24"/>
    <p:sldId id="622" r:id="rId25"/>
    <p:sldId id="623" r:id="rId26"/>
    <p:sldId id="621" r:id="rId27"/>
    <p:sldId id="278" r:id="rId28"/>
    <p:sldId id="605" r:id="rId29"/>
    <p:sldId id="540" r:id="rId30"/>
    <p:sldId id="624" r:id="rId31"/>
    <p:sldId id="295" r:id="rId32"/>
    <p:sldId id="606" r:id="rId33"/>
    <p:sldId id="478" r:id="rId34"/>
    <p:sldId id="275" r:id="rId35"/>
    <p:sldId id="524" r:id="rId36"/>
    <p:sldId id="607" r:id="rId37"/>
    <p:sldId id="518" r:id="rId38"/>
    <p:sldId id="618" r:id="rId39"/>
    <p:sldId id="636" r:id="rId40"/>
    <p:sldId id="507" r:id="rId41"/>
    <p:sldId id="508" r:id="rId42"/>
    <p:sldId id="509" r:id="rId43"/>
    <p:sldId id="637" r:id="rId44"/>
    <p:sldId id="727" r:id="rId45"/>
    <p:sldId id="725" r:id="rId46"/>
    <p:sldId id="495" r:id="rId47"/>
    <p:sldId id="500" r:id="rId48"/>
    <p:sldId id="497" r:id="rId4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96" autoAdjust="0"/>
    <p:restoredTop sz="69801" autoAdjust="0"/>
  </p:normalViewPr>
  <p:slideViewPr>
    <p:cSldViewPr>
      <p:cViewPr varScale="1">
        <p:scale>
          <a:sx n="44" d="100"/>
          <a:sy n="44" d="100"/>
        </p:scale>
        <p:origin x="1136" y="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8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C8581EF-1D57-38BE-73A4-6ACEC479221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dirty="0"/>
            </a:lvl1pPr>
          </a:lstStyle>
          <a:p>
            <a:pPr>
              <a:defRPr/>
            </a:pPr>
            <a:endParaRPr lang="en-US"/>
          </a:p>
        </p:txBody>
      </p:sp>
      <p:sp>
        <p:nvSpPr>
          <p:cNvPr id="32771" name="Rectangle 3">
            <a:extLst>
              <a:ext uri="{FF2B5EF4-FFF2-40B4-BE49-F238E27FC236}">
                <a16:creationId xmlns:a16="http://schemas.microsoft.com/office/drawing/2014/main" id="{E2597AB6-9C9B-FB1B-F6BA-3E870BEE977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dirty="0"/>
            </a:lvl1pPr>
          </a:lstStyle>
          <a:p>
            <a:pPr>
              <a:defRPr/>
            </a:pPr>
            <a:endParaRPr lang="en-US"/>
          </a:p>
        </p:txBody>
      </p:sp>
      <p:sp>
        <p:nvSpPr>
          <p:cNvPr id="2052" name="Rectangle 4">
            <a:extLst>
              <a:ext uri="{FF2B5EF4-FFF2-40B4-BE49-F238E27FC236}">
                <a16:creationId xmlns:a16="http://schemas.microsoft.com/office/drawing/2014/main" id="{970899DD-7D6B-2976-87C9-FACBD66B6F38}"/>
              </a:ext>
            </a:extLst>
          </p:cNvPr>
          <p:cNvSpPr>
            <a:spLocks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a:extLst>
              <a:ext uri="{FF2B5EF4-FFF2-40B4-BE49-F238E27FC236}">
                <a16:creationId xmlns:a16="http://schemas.microsoft.com/office/drawing/2014/main" id="{C70102FF-717B-C81D-3164-CB91082222D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a:extLst>
              <a:ext uri="{FF2B5EF4-FFF2-40B4-BE49-F238E27FC236}">
                <a16:creationId xmlns:a16="http://schemas.microsoft.com/office/drawing/2014/main" id="{9A90BD8A-DCB0-ED91-8846-AFF35A02FE5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dirty="0"/>
            </a:lvl1pPr>
          </a:lstStyle>
          <a:p>
            <a:pPr>
              <a:defRPr/>
            </a:pPr>
            <a:endParaRPr lang="en-US"/>
          </a:p>
        </p:txBody>
      </p:sp>
      <p:sp>
        <p:nvSpPr>
          <p:cNvPr id="32775" name="Rectangle 7">
            <a:extLst>
              <a:ext uri="{FF2B5EF4-FFF2-40B4-BE49-F238E27FC236}">
                <a16:creationId xmlns:a16="http://schemas.microsoft.com/office/drawing/2014/main" id="{AF2E6EF1-515A-65FD-5928-6523C5C3EEB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C33C97A-BF2C-4669-9CD4-9A598856E4E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96EE8A5-A8CC-ABFF-4005-F3A7D0880694}"/>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A0917721-E37F-A1FC-908C-966B8562D8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00" name="Slide Number Placeholder 3">
            <a:extLst>
              <a:ext uri="{FF2B5EF4-FFF2-40B4-BE49-F238E27FC236}">
                <a16:creationId xmlns:a16="http://schemas.microsoft.com/office/drawing/2014/main" id="{E06E203A-BE67-BE7F-63DE-64E74B978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1902BAD-B18F-4DBD-9E88-74C230B4FBCF}"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75726A6-3996-34D3-781E-4A3971C55C1F}"/>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66C37128-FA15-B0AE-2029-0524EEF027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Brunn’s Rule, a model to understand the relationship between sea level rise and the retreat of the shoreline. It is also a conceptual graphical model (and at one time, a mental model). </a:t>
            </a:r>
          </a:p>
        </p:txBody>
      </p:sp>
      <p:sp>
        <p:nvSpPr>
          <p:cNvPr id="27652" name="Slide Number Placeholder 3">
            <a:extLst>
              <a:ext uri="{FF2B5EF4-FFF2-40B4-BE49-F238E27FC236}">
                <a16:creationId xmlns:a16="http://schemas.microsoft.com/office/drawing/2014/main" id="{1EC5E2DA-03E7-E5CD-B702-218AD85DE3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399F16-15F7-47E9-9A24-B8E0A71A1E6C}" type="slidenum">
              <a:rPr lang="en-US" altLang="en-US" sz="1200" smtClean="0"/>
              <a:pPr/>
              <a:t>15</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E1DC433-BEBC-1510-C3A1-97F38547DB99}"/>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240F51C-EF8D-F1C9-5882-39DE54701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Yes, this is also a map, a conceptual-graphical model. </a:t>
            </a:r>
          </a:p>
        </p:txBody>
      </p:sp>
      <p:sp>
        <p:nvSpPr>
          <p:cNvPr id="29700" name="Slide Number Placeholder 3">
            <a:extLst>
              <a:ext uri="{FF2B5EF4-FFF2-40B4-BE49-F238E27FC236}">
                <a16:creationId xmlns:a16="http://schemas.microsoft.com/office/drawing/2014/main" id="{93969FF6-68E3-AFE7-1098-9A513FD243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42BC2E-929E-4EF8-AE32-8D8A35BCA727}" type="slidenum">
              <a:rPr lang="en-US" altLang="en-US" sz="1200" smtClean="0"/>
              <a:pPr/>
              <a:t>16</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C85C5A9-1E3F-AD55-F3B7-1E979E3F8FB8}"/>
              </a:ext>
            </a:extLst>
          </p:cNvPr>
          <p:cNvSpPr>
            <a:spLocks noGrp="1" noRot="1" noChangeAspect="1" noChangeArrowheads="1" noTextEdit="1"/>
          </p:cNvSpPr>
          <p:nvPr>
            <p:ph type="sldImg"/>
          </p:nvPr>
        </p:nvSpPr>
        <p:spPr>
          <a:xfrm>
            <a:off x="685800" y="1143000"/>
            <a:ext cx="5486400" cy="3086100"/>
          </a:xfrm>
          <a:ln/>
        </p:spPr>
      </p:sp>
      <p:sp>
        <p:nvSpPr>
          <p:cNvPr id="31747" name="Notes Placeholder 2">
            <a:extLst>
              <a:ext uri="{FF2B5EF4-FFF2-40B4-BE49-F238E27FC236}">
                <a16:creationId xmlns:a16="http://schemas.microsoft.com/office/drawing/2014/main" id="{0BE78DE2-F282-DB9D-8EC3-11C1CFAD5B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mathematical equations for the Koppen climate classification system.</a:t>
            </a:r>
          </a:p>
        </p:txBody>
      </p:sp>
      <p:sp>
        <p:nvSpPr>
          <p:cNvPr id="31748" name="Slide Number Placeholder 3">
            <a:extLst>
              <a:ext uri="{FF2B5EF4-FFF2-40B4-BE49-F238E27FC236}">
                <a16:creationId xmlns:a16="http://schemas.microsoft.com/office/drawing/2014/main" id="{417B8C66-45FC-EFEE-7A8D-202B37BF9D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defRPr>
            </a:lvl1pPr>
            <a:lvl2pPr marL="742950" indent="-285750" defTabSz="923925">
              <a:defRPr sz="2400">
                <a:solidFill>
                  <a:schemeClr val="tx1"/>
                </a:solidFill>
                <a:latin typeface="Times New Roman" panose="02020603050405020304" pitchFamily="18" charset="0"/>
              </a:defRPr>
            </a:lvl2pPr>
            <a:lvl3pPr marL="1143000" indent="-228600" defTabSz="923925">
              <a:defRPr sz="2400">
                <a:solidFill>
                  <a:schemeClr val="tx1"/>
                </a:solidFill>
                <a:latin typeface="Times New Roman" panose="02020603050405020304" pitchFamily="18" charset="0"/>
              </a:defRPr>
            </a:lvl3pPr>
            <a:lvl4pPr marL="1600200" indent="-228600" defTabSz="923925">
              <a:defRPr sz="2400">
                <a:solidFill>
                  <a:schemeClr val="tx1"/>
                </a:solidFill>
                <a:latin typeface="Times New Roman" panose="02020603050405020304" pitchFamily="18" charset="0"/>
              </a:defRPr>
            </a:lvl4pPr>
            <a:lvl5pPr marL="2057400" indent="-228600" defTabSz="923925">
              <a:defRPr sz="2400">
                <a:solidFill>
                  <a:schemeClr val="tx1"/>
                </a:solidFill>
                <a:latin typeface="Times New Roman" panose="02020603050405020304" pitchFamily="18" charset="0"/>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defRPr>
            </a:lvl9pPr>
          </a:lstStyle>
          <a:p>
            <a:fld id="{77AA218B-16CD-4545-B8C7-C7A6057F267A}" type="slidenum">
              <a:rPr lang="en-US" altLang="en-US" sz="1200" smtClean="0"/>
              <a:pPr/>
              <a:t>17</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CD744B2-09F5-473C-7295-F19218E9B137}"/>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03432566-CAE0-889C-BA47-4721375EE7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https://storymaps.arcgis.com/stories/b60b7399f6944bca86d1be6616c178cf</a:t>
            </a:r>
            <a:br>
              <a:rPr lang="en-US" altLang="en-US"/>
            </a:br>
            <a:br>
              <a:rPr lang="en-US" altLang="en-US"/>
            </a:br>
            <a:r>
              <a:rPr lang="en-US" altLang="en-US"/>
              <a:t>Winkel, B. M., Nielsen, C. K., Hillard, E. M., Sutherland, R. W., &amp; LaRue, M. A. (2022). Potential cougar habitats and dispersal corridors in Eastern North America. </a:t>
            </a:r>
            <a:r>
              <a:rPr lang="en-US" altLang="en-US" i="1"/>
              <a:t>Landscape Ecology</a:t>
            </a:r>
            <a:r>
              <a:rPr lang="en-US" altLang="en-US"/>
              <a:t>, 1-17.</a:t>
            </a:r>
          </a:p>
          <a:p>
            <a:endParaRPr lang="en-US" altLang="en-US"/>
          </a:p>
        </p:txBody>
      </p:sp>
      <p:sp>
        <p:nvSpPr>
          <p:cNvPr id="34820" name="Slide Number Placeholder 3">
            <a:extLst>
              <a:ext uri="{FF2B5EF4-FFF2-40B4-BE49-F238E27FC236}">
                <a16:creationId xmlns:a16="http://schemas.microsoft.com/office/drawing/2014/main" id="{26522092-8BF1-C10F-C694-6E2F3F5767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3BE3EC9-2A92-4ABC-B016-92640C20AC4D}" type="slidenum">
              <a:rPr lang="en-US" altLang="en-US" sz="1200" smtClean="0"/>
              <a:pPr/>
              <a:t>19</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DE7B64E-902C-66C0-4EF5-20A9C24F50E9}"/>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A6A08CD5-1DBE-B93C-A16B-97433AF09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https://storymaps.arcgis.com/stories/b60b7399f6944bca86d1be6616c178cf</a:t>
            </a:r>
            <a:br>
              <a:rPr lang="en-US" altLang="en-US"/>
            </a:br>
            <a:br>
              <a:rPr lang="en-US" altLang="en-US"/>
            </a:br>
            <a:r>
              <a:rPr lang="en-US" altLang="en-US"/>
              <a:t>Winkel, B. M., Nielsen, C. K., Hillard, E. M., Sutherland, R. W., &amp; LaRue, M. A. (2022). Potential cougar habitats and dispersal corridors in Eastern North America. </a:t>
            </a:r>
            <a:r>
              <a:rPr lang="en-US" altLang="en-US" i="1"/>
              <a:t>Landscape Ecology</a:t>
            </a:r>
            <a:r>
              <a:rPr lang="en-US" altLang="en-US"/>
              <a:t>, 1-17.</a:t>
            </a:r>
          </a:p>
          <a:p>
            <a:endParaRPr lang="en-US" altLang="en-US"/>
          </a:p>
        </p:txBody>
      </p:sp>
      <p:sp>
        <p:nvSpPr>
          <p:cNvPr id="36868" name="Slide Number Placeholder 3">
            <a:extLst>
              <a:ext uri="{FF2B5EF4-FFF2-40B4-BE49-F238E27FC236}">
                <a16:creationId xmlns:a16="http://schemas.microsoft.com/office/drawing/2014/main" id="{08364D86-B151-8461-1622-00F46E5639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D76956-06BC-4A7B-A12B-0C017E5AD381}" type="slidenum">
              <a:rPr lang="en-US" altLang="en-US" sz="1200" smtClean="0"/>
              <a:pPr/>
              <a:t>20</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4DAFA38-B2D5-AE88-F08D-8626F3BBB4B6}"/>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F378FC73-A4F9-C597-249B-1A22454A79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a:extLst>
              <a:ext uri="{FF2B5EF4-FFF2-40B4-BE49-F238E27FC236}">
                <a16:creationId xmlns:a16="http://schemas.microsoft.com/office/drawing/2014/main" id="{DDC34EB8-FC97-4F06-7316-405322852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4519A56-F1A3-415E-ADE5-CE07D25D90C2}" type="slidenum">
              <a:rPr lang="en-US" altLang="en-US" sz="1200" smtClean="0"/>
              <a:pPr/>
              <a:t>21</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0564C8E0-C35E-5655-57A8-1D35B1598F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defRPr>
            </a:lvl1pPr>
            <a:lvl2pPr marL="742950" indent="-285750" defTabSz="923925">
              <a:defRPr sz="2400">
                <a:solidFill>
                  <a:schemeClr val="tx1"/>
                </a:solidFill>
                <a:latin typeface="Times New Roman" panose="02020603050405020304" pitchFamily="18" charset="0"/>
              </a:defRPr>
            </a:lvl2pPr>
            <a:lvl3pPr marL="1143000" indent="-228600" defTabSz="923925">
              <a:defRPr sz="2400">
                <a:solidFill>
                  <a:schemeClr val="tx1"/>
                </a:solidFill>
                <a:latin typeface="Times New Roman" panose="02020603050405020304" pitchFamily="18" charset="0"/>
              </a:defRPr>
            </a:lvl3pPr>
            <a:lvl4pPr marL="1600200" indent="-228600" defTabSz="923925">
              <a:defRPr sz="2400">
                <a:solidFill>
                  <a:schemeClr val="tx1"/>
                </a:solidFill>
                <a:latin typeface="Times New Roman" panose="02020603050405020304" pitchFamily="18" charset="0"/>
              </a:defRPr>
            </a:lvl4pPr>
            <a:lvl5pPr marL="2057400" indent="-228600" defTabSz="923925">
              <a:defRPr sz="2400">
                <a:solidFill>
                  <a:schemeClr val="tx1"/>
                </a:solidFill>
                <a:latin typeface="Times New Roman" panose="02020603050405020304" pitchFamily="18" charset="0"/>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defRPr>
            </a:lvl9pPr>
          </a:lstStyle>
          <a:p>
            <a:fld id="{BA99FB44-A9BC-4765-B722-49466017571D}" type="slidenum">
              <a:rPr lang="en-US" altLang="en-US" sz="1200" smtClean="0">
                <a:latin typeface="Arial" panose="020B0604020202020204" pitchFamily="34" charset="0"/>
              </a:rPr>
              <a:pPr/>
              <a:t>22</a:t>
            </a:fld>
            <a:endParaRPr lang="en-US" altLang="en-US" sz="1200">
              <a:latin typeface="Arial" panose="020B0604020202020204" pitchFamily="34" charset="0"/>
            </a:endParaRPr>
          </a:p>
        </p:txBody>
      </p:sp>
      <p:sp>
        <p:nvSpPr>
          <p:cNvPr id="40963" name="Rectangle 2">
            <a:extLst>
              <a:ext uri="{FF2B5EF4-FFF2-40B4-BE49-F238E27FC236}">
                <a16:creationId xmlns:a16="http://schemas.microsoft.com/office/drawing/2014/main" id="{E860F02E-F8EC-26DD-43B8-5E6D86AFFAD2}"/>
              </a:ext>
            </a:extLst>
          </p:cNvPr>
          <p:cNvSpPr>
            <a:spLocks noGrp="1" noRot="1" noChangeAspect="1" noChangeArrowheads="1" noTextEdit="1"/>
          </p:cNvSpPr>
          <p:nvPr>
            <p:ph type="sldImg"/>
          </p:nvPr>
        </p:nvSpPr>
        <p:spPr>
          <a:xfrm>
            <a:off x="685800" y="1143000"/>
            <a:ext cx="5486400" cy="3086100"/>
          </a:xfrm>
          <a:ln/>
        </p:spPr>
      </p:sp>
      <p:sp>
        <p:nvSpPr>
          <p:cNvPr id="40964" name="Rectangle 3">
            <a:extLst>
              <a:ext uri="{FF2B5EF4-FFF2-40B4-BE49-F238E27FC236}">
                <a16:creationId xmlns:a16="http://schemas.microsoft.com/office/drawing/2014/main" id="{24356E3C-4137-5C36-AE24-0E76277290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https://www.youtube.com/watch?v=dyfJYOZgiyA</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This is a simulation of a real fire.  It is designed to represent the dynamics of fire – it is not just an animation of the fire as in a simulation. The elements of color you see are following rules that mimic the behavior and dynamics of fire. </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This wildfire destroyed the town of Paradise in CA and killed 86 people. </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https://www.nytimes.com/interactive/2021/10/19/climate/dixie-fire-storm-clouds-weather.html</a:t>
            </a:r>
            <a:br>
              <a:rPr lang="en-US" altLang="en-US">
                <a:latin typeface="Arial" panose="020B0604020202020204" pitchFamily="34" charset="0"/>
              </a:rPr>
            </a:br>
            <a:r>
              <a:rPr lang="en-US" altLang="en-US">
                <a:latin typeface="Arial" panose="020B0604020202020204" pitchFamily="34" charset="0"/>
              </a:rPr>
              <a:t>https://www.youtube.com/watch?v=MvIWGjhhdEU</a:t>
            </a:r>
          </a:p>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D9481CE0-ECF4-04D0-6573-CB96E0779F01}"/>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E9E5A59D-4EC2-FAC4-4ABF-9AEEC7A102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Soil monoliths, samples of soils that have been preserved and mounted to retain their characteristics as they were in the soil profile in the ground. These are physical models</a:t>
            </a:r>
          </a:p>
        </p:txBody>
      </p:sp>
      <p:sp>
        <p:nvSpPr>
          <p:cNvPr id="45060" name="Slide Number Placeholder 3">
            <a:extLst>
              <a:ext uri="{FF2B5EF4-FFF2-40B4-BE49-F238E27FC236}">
                <a16:creationId xmlns:a16="http://schemas.microsoft.com/office/drawing/2014/main" id="{19F83007-FA9C-372F-6CE7-355B381D12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CE7FEFB-5991-4A2B-9FBC-14825DCE8EE3}" type="slidenum">
              <a:rPr lang="en-US" altLang="en-US" sz="1200" smtClean="0"/>
              <a:pPr/>
              <a:t>25</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B5E1951-BE44-C131-F7AE-1AC6B0C25A88}"/>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C57716A4-9857-F9EB-4AD2-33ECF8F133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Even games, such as this one above in which residents of an agricultural community play a game to simulate how they manage their common pool resources, are physical models</a:t>
            </a:r>
          </a:p>
        </p:txBody>
      </p:sp>
      <p:sp>
        <p:nvSpPr>
          <p:cNvPr id="48132" name="Slide Number Placeholder 3">
            <a:extLst>
              <a:ext uri="{FF2B5EF4-FFF2-40B4-BE49-F238E27FC236}">
                <a16:creationId xmlns:a16="http://schemas.microsoft.com/office/drawing/2014/main" id="{1114EBD5-3AD1-62C0-530B-1995C2FBDC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371EF5-F09E-40A1-A19A-0D9B6ECC7E98}" type="slidenum">
              <a:rPr lang="en-US" altLang="en-US" sz="1200" smtClean="0"/>
              <a:pPr/>
              <a:t>27</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6F9355A-B5CF-A929-AE04-F78F0B07A321}"/>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58A59C8-3918-38E8-F973-0F420EB74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Physical models are often designed to be experiments, so we speak of an experimental model. </a:t>
            </a:r>
          </a:p>
        </p:txBody>
      </p:sp>
      <p:sp>
        <p:nvSpPr>
          <p:cNvPr id="50180" name="Slide Number Placeholder 3">
            <a:extLst>
              <a:ext uri="{FF2B5EF4-FFF2-40B4-BE49-F238E27FC236}">
                <a16:creationId xmlns:a16="http://schemas.microsoft.com/office/drawing/2014/main" id="{3BFDB18D-12FE-ABEF-FBBF-56619CBE14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2C581FD-F686-40E2-879B-E0F3C2DC82C8}" type="slidenum">
              <a:rPr lang="en-US" altLang="en-US" sz="1200" smtClean="0"/>
              <a:pPr/>
              <a:t>28</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E2222E1-0DFD-4D0B-1F4A-ABC154A1E5EE}"/>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C6B614C7-4B1E-6855-A934-402553FA5A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Its not all math – the concept of modeling is inherent to all living things. We make representations of the world, even non-human organisms. </a:t>
            </a:r>
          </a:p>
        </p:txBody>
      </p:sp>
      <p:sp>
        <p:nvSpPr>
          <p:cNvPr id="6148" name="Slide Number Placeholder 3">
            <a:extLst>
              <a:ext uri="{FF2B5EF4-FFF2-40B4-BE49-F238E27FC236}">
                <a16:creationId xmlns:a16="http://schemas.microsoft.com/office/drawing/2014/main" id="{C9C6884D-A6DD-B922-2BB9-F217C553B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E121589-9A3F-4D1D-8D19-90E65077BCAF}" type="slidenum">
              <a:rPr lang="en-US" altLang="en-US" sz="1200" smtClean="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DC57A36-2179-4D99-152E-F306BE954EAE}"/>
              </a:ext>
            </a:extLst>
          </p:cNvPr>
          <p:cNvSpPr>
            <a:spLocks noGrp="1" noRot="1" noChangeAspect="1" noChangeArrowheads="1" noTextEdit="1"/>
          </p:cNvSpPr>
          <p:nvPr>
            <p:ph type="sldImg"/>
          </p:nvPr>
        </p:nvSpPr>
        <p:spPr>
          <a:xfrm>
            <a:off x="685800" y="1143000"/>
            <a:ext cx="5486400" cy="3086100"/>
          </a:xfrm>
          <a:ln/>
        </p:spPr>
      </p:sp>
      <p:sp>
        <p:nvSpPr>
          <p:cNvPr id="52227" name="Notes Placeholder 2">
            <a:extLst>
              <a:ext uri="{FF2B5EF4-FFF2-40B4-BE49-F238E27FC236}">
                <a16:creationId xmlns:a16="http://schemas.microsoft.com/office/drawing/2014/main" id="{CE929B28-8B3F-1F38-EDB7-0AD3606653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https://www.ready.noaa.gov/READY_animations.php</a:t>
            </a:r>
          </a:p>
        </p:txBody>
      </p:sp>
      <p:sp>
        <p:nvSpPr>
          <p:cNvPr id="52228" name="Slide Number Placeholder 3">
            <a:extLst>
              <a:ext uri="{FF2B5EF4-FFF2-40B4-BE49-F238E27FC236}">
                <a16:creationId xmlns:a16="http://schemas.microsoft.com/office/drawing/2014/main" id="{2705ADF6-36C3-484B-1E1A-1602A1A97E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defRPr>
            </a:lvl1pPr>
            <a:lvl2pPr marL="742950" indent="-285750" defTabSz="923925">
              <a:defRPr sz="2400">
                <a:solidFill>
                  <a:schemeClr val="tx1"/>
                </a:solidFill>
                <a:latin typeface="Times New Roman" panose="02020603050405020304" pitchFamily="18" charset="0"/>
              </a:defRPr>
            </a:lvl2pPr>
            <a:lvl3pPr marL="1143000" indent="-228600" defTabSz="923925">
              <a:defRPr sz="2400">
                <a:solidFill>
                  <a:schemeClr val="tx1"/>
                </a:solidFill>
                <a:latin typeface="Times New Roman" panose="02020603050405020304" pitchFamily="18" charset="0"/>
              </a:defRPr>
            </a:lvl3pPr>
            <a:lvl4pPr marL="1600200" indent="-228600" defTabSz="923925">
              <a:defRPr sz="2400">
                <a:solidFill>
                  <a:schemeClr val="tx1"/>
                </a:solidFill>
                <a:latin typeface="Times New Roman" panose="02020603050405020304" pitchFamily="18" charset="0"/>
              </a:defRPr>
            </a:lvl4pPr>
            <a:lvl5pPr marL="2057400" indent="-228600" defTabSz="923925">
              <a:defRPr sz="2400">
                <a:solidFill>
                  <a:schemeClr val="tx1"/>
                </a:solidFill>
                <a:latin typeface="Times New Roman" panose="02020603050405020304" pitchFamily="18" charset="0"/>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defRPr>
            </a:lvl9pPr>
          </a:lstStyle>
          <a:p>
            <a:fld id="{B2BBC153-8CE0-43A9-AF06-A8CB4FCB6CB8}" type="slidenum">
              <a:rPr lang="en-US" altLang="en-US" sz="1200" smtClean="0">
                <a:latin typeface="Arial" panose="020B0604020202020204" pitchFamily="34" charset="0"/>
              </a:rPr>
              <a:pPr/>
              <a:t>29</a:t>
            </a:fld>
            <a:endParaRPr lang="en-US" altLang="en-US" sz="12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211722D-0501-4F43-B21C-F162B82A3155}"/>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5A9AB4B7-4CD0-B5C8-377F-5ED0E3845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Obviously, you are not going to do a scenario model out for a century for the weather in a particular city – these models have a relatively course resolution given their large extent</a:t>
            </a:r>
            <a:br>
              <a:rPr lang="en-US" altLang="en-US"/>
            </a:br>
            <a:br>
              <a:rPr lang="en-US" altLang="en-US"/>
            </a:br>
            <a:endParaRPr lang="en-US" altLang="en-US"/>
          </a:p>
        </p:txBody>
      </p:sp>
      <p:sp>
        <p:nvSpPr>
          <p:cNvPr id="56324" name="Slide Number Placeholder 3">
            <a:extLst>
              <a:ext uri="{FF2B5EF4-FFF2-40B4-BE49-F238E27FC236}">
                <a16:creationId xmlns:a16="http://schemas.microsoft.com/office/drawing/2014/main" id="{2275B46D-4F95-CBE8-462A-3A9602CE47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40A566-27B8-4157-8FD4-CE637BDD0C72}" type="slidenum">
              <a:rPr lang="en-US" altLang="en-US" sz="1200" smtClean="0"/>
              <a:pPr/>
              <a:t>32</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92F3329-5B63-E050-3D45-BE33941FE4ED}"/>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72864460-7182-4DEB-57F1-DB19D3BAD8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https://www.washingtonpost.com/climate-environment/interactive/2022/global-warming-1-5-celsius-scenarios/</a:t>
            </a:r>
          </a:p>
        </p:txBody>
      </p:sp>
      <p:sp>
        <p:nvSpPr>
          <p:cNvPr id="58372" name="Slide Number Placeholder 3">
            <a:extLst>
              <a:ext uri="{FF2B5EF4-FFF2-40B4-BE49-F238E27FC236}">
                <a16:creationId xmlns:a16="http://schemas.microsoft.com/office/drawing/2014/main" id="{6BC66FBF-90E8-4293-0ABD-772C9F992F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CD642A-D09C-42A1-9378-9C633B7DC9AB}" type="slidenum">
              <a:rPr lang="en-US" altLang="en-US" sz="1200" smtClean="0"/>
              <a:pPr/>
              <a:t>33</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6DFC24A-0E83-A7A9-F455-5DE8B0796BAA}"/>
              </a:ext>
            </a:extLst>
          </p:cNvPr>
          <p:cNvSpPr>
            <a:spLocks noGrp="1" noRot="1" noChangeAspect="1" noChangeArrowheads="1" noTextEdit="1"/>
          </p:cNvSpPr>
          <p:nvPr>
            <p:ph type="sldImg"/>
          </p:nvPr>
        </p:nvSpPr>
        <p:spPr>
          <a:xfrm>
            <a:off x="685800" y="1143000"/>
            <a:ext cx="5486400" cy="3086100"/>
          </a:xfrm>
          <a:ln/>
        </p:spPr>
      </p:sp>
      <p:sp>
        <p:nvSpPr>
          <p:cNvPr id="60419" name="Notes Placeholder 2">
            <a:extLst>
              <a:ext uri="{FF2B5EF4-FFF2-40B4-BE49-F238E27FC236}">
                <a16:creationId xmlns:a16="http://schemas.microsoft.com/office/drawing/2014/main" id="{A8988E08-07A6-8294-8662-72F1181A3F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model can be a visualization or a numerical model working in reverse</a:t>
            </a:r>
          </a:p>
        </p:txBody>
      </p:sp>
      <p:sp>
        <p:nvSpPr>
          <p:cNvPr id="60420" name="Slide Number Placeholder 3">
            <a:extLst>
              <a:ext uri="{FF2B5EF4-FFF2-40B4-BE49-F238E27FC236}">
                <a16:creationId xmlns:a16="http://schemas.microsoft.com/office/drawing/2014/main" id="{AAD133C4-231D-12ED-9404-630FFDFC2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defRPr>
            </a:lvl1pPr>
            <a:lvl2pPr marL="742950" indent="-285750" defTabSz="923925">
              <a:defRPr sz="2400">
                <a:solidFill>
                  <a:schemeClr val="tx1"/>
                </a:solidFill>
                <a:latin typeface="Times New Roman" panose="02020603050405020304" pitchFamily="18" charset="0"/>
              </a:defRPr>
            </a:lvl2pPr>
            <a:lvl3pPr marL="1143000" indent="-228600" defTabSz="923925">
              <a:defRPr sz="2400">
                <a:solidFill>
                  <a:schemeClr val="tx1"/>
                </a:solidFill>
                <a:latin typeface="Times New Roman" panose="02020603050405020304" pitchFamily="18" charset="0"/>
              </a:defRPr>
            </a:lvl3pPr>
            <a:lvl4pPr marL="1600200" indent="-228600" defTabSz="923925">
              <a:defRPr sz="2400">
                <a:solidFill>
                  <a:schemeClr val="tx1"/>
                </a:solidFill>
                <a:latin typeface="Times New Roman" panose="02020603050405020304" pitchFamily="18" charset="0"/>
              </a:defRPr>
            </a:lvl4pPr>
            <a:lvl5pPr marL="2057400" indent="-228600" defTabSz="923925">
              <a:defRPr sz="2400">
                <a:solidFill>
                  <a:schemeClr val="tx1"/>
                </a:solidFill>
                <a:latin typeface="Times New Roman" panose="02020603050405020304" pitchFamily="18" charset="0"/>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defRPr>
            </a:lvl9pPr>
          </a:lstStyle>
          <a:p>
            <a:fld id="{75163CF3-A545-4942-8F9D-DD91956B9D07}" type="slidenum">
              <a:rPr lang="en-US" altLang="en-US" sz="1200" smtClean="0">
                <a:latin typeface="Arial" panose="020B0604020202020204" pitchFamily="34" charset="0"/>
              </a:rPr>
              <a:pPr/>
              <a:t>34</a:t>
            </a:fld>
            <a:endParaRPr lang="en-US" altLang="en-US" sz="12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3371F81-E773-720D-DD59-22115EAF8215}"/>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367B2FE9-1AE4-ABD4-5D9F-9E73DFC1FE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Early wood and late wood in an annual ring (left)</a:t>
            </a:r>
            <a:br>
              <a:rPr lang="en-US" altLang="en-US">
                <a:latin typeface="Arial" panose="020B0604020202020204" pitchFamily="34" charset="0"/>
              </a:rPr>
            </a:br>
            <a:r>
              <a:rPr lang="en-US" altLang="en-US">
                <a:latin typeface="Arial" panose="020B0604020202020204" pitchFamily="34" charset="0"/>
              </a:rPr>
              <a:t>Fire scars (right)</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Dendroclimatology</a:t>
            </a:r>
          </a:p>
          <a:p>
            <a:r>
              <a:rPr lang="en-US" altLang="en-US">
                <a:latin typeface="Arial" panose="020B0604020202020204" pitchFamily="34" charset="0"/>
              </a:rPr>
              <a:t>Dendropaleotempestology</a:t>
            </a:r>
          </a:p>
          <a:p>
            <a:r>
              <a:rPr lang="en-US" altLang="en-US">
                <a:latin typeface="Arial" panose="020B0604020202020204" pitchFamily="34" charset="0"/>
              </a:rPr>
              <a:t>Dendroisotopes</a:t>
            </a:r>
          </a:p>
        </p:txBody>
      </p:sp>
      <p:sp>
        <p:nvSpPr>
          <p:cNvPr id="66564" name="Slide Number Placeholder 3">
            <a:extLst>
              <a:ext uri="{FF2B5EF4-FFF2-40B4-BE49-F238E27FC236}">
                <a16:creationId xmlns:a16="http://schemas.microsoft.com/office/drawing/2014/main" id="{13030188-9E0F-BA65-BE95-D21B2DFED9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182C2E-5AC4-4B49-A4E0-315449EB3A92}" type="slidenum">
              <a:rPr lang="en-US" altLang="en-US" smtClean="0">
                <a:latin typeface="Arial" panose="020B0604020202020204" pitchFamily="34" charset="0"/>
              </a:rPr>
              <a:pPr>
                <a:spcBef>
                  <a:spcPct val="0"/>
                </a:spcBef>
              </a:pPr>
              <a:t>39</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22E55AAB-A4C1-605D-5B2A-683CA4CDAC0F}"/>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042ABD70-94B7-B8D4-B64F-614D07942D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Now returning to period more like megadroughts of the past</a:t>
            </a:r>
          </a:p>
          <a:p>
            <a:endParaRPr lang="en-US" altLang="en-US"/>
          </a:p>
        </p:txBody>
      </p:sp>
      <p:sp>
        <p:nvSpPr>
          <p:cNvPr id="68612" name="Slide Number Placeholder 3">
            <a:extLst>
              <a:ext uri="{FF2B5EF4-FFF2-40B4-BE49-F238E27FC236}">
                <a16:creationId xmlns:a16="http://schemas.microsoft.com/office/drawing/2014/main" id="{DF7E3F22-6D49-6328-6715-8CB167F244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3BD025-87E7-4676-9EAF-A96371C62F0D}" type="slidenum">
              <a:rPr lang="en-US" altLang="en-US" sz="1200" smtClean="0"/>
              <a:pPr/>
              <a:t>40</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20815D6D-47F3-2E90-4E32-867187892B74}"/>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89BA2151-FC76-D82F-70C4-A6A74EF524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Lake Tahoe, a high elevation lake in northern California near the Nevada border.  This pine tree is evidence that this lake was not always here – it is evidence of former megadroughts.</a:t>
            </a:r>
          </a:p>
          <a:p>
            <a:endParaRPr lang="en-US" altLang="en-US"/>
          </a:p>
        </p:txBody>
      </p:sp>
      <p:sp>
        <p:nvSpPr>
          <p:cNvPr id="70660" name="Slide Number Placeholder 3">
            <a:extLst>
              <a:ext uri="{FF2B5EF4-FFF2-40B4-BE49-F238E27FC236}">
                <a16:creationId xmlns:a16="http://schemas.microsoft.com/office/drawing/2014/main" id="{1F0C732D-B2E2-B8AE-8C45-C60372781B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18907F-4F1D-414F-A4A7-3F7789B2F732}" type="slidenum">
              <a:rPr lang="en-US" altLang="en-US" sz="1200" smtClean="0"/>
              <a:pPr/>
              <a:t>41</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7608C90-2B86-39A8-EBEC-1532A710695B}"/>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DA3A64C8-5D58-FD49-57A1-565A2EBD46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pines have been found in the lake as well, and their tree rings provide records of the former drought period in which they grew</a:t>
            </a:r>
          </a:p>
        </p:txBody>
      </p:sp>
      <p:sp>
        <p:nvSpPr>
          <p:cNvPr id="72708" name="Slide Number Placeholder 3">
            <a:extLst>
              <a:ext uri="{FF2B5EF4-FFF2-40B4-BE49-F238E27FC236}">
                <a16:creationId xmlns:a16="http://schemas.microsoft.com/office/drawing/2014/main" id="{B5E1FE31-72D5-B56A-4E1E-B4CE2ABD48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8EEC8BB-B78A-4994-AA8C-9A10C5E89F7D}" type="slidenum">
              <a:rPr lang="en-US" altLang="en-US" sz="1200" smtClean="0"/>
              <a:pPr/>
              <a:t>42</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26C8BB3-6D23-BFA2-2048-F2782B86AAAB}"/>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FCB91CAA-6D6A-4ABE-FD11-D462EC51D9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Paleolimnology is the study of sediments in lake and ocean bottoms. They often contain microfossils, pollen, charcoal (and indicator of fire) and numerous chemical signatures that can be used to infer dates and to reconstruct environmental history</a:t>
            </a:r>
          </a:p>
        </p:txBody>
      </p:sp>
      <p:sp>
        <p:nvSpPr>
          <p:cNvPr id="74756" name="Slide Number Placeholder 3">
            <a:extLst>
              <a:ext uri="{FF2B5EF4-FFF2-40B4-BE49-F238E27FC236}">
                <a16:creationId xmlns:a16="http://schemas.microsoft.com/office/drawing/2014/main" id="{96A49C23-50C6-6FFD-2628-69F503D8A6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31FBA4-C4AA-4E52-B29B-9F867ED3E946}" type="slidenum">
              <a:rPr lang="en-US" altLang="en-US" smtClean="0">
                <a:latin typeface="Arial" panose="020B0604020202020204" pitchFamily="34" charset="0"/>
              </a:rPr>
              <a:pPr>
                <a:spcBef>
                  <a:spcPct val="0"/>
                </a:spcBef>
              </a:pPr>
              <a:t>43</a:t>
            </a:fld>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D17D581-53E9-D08D-20FC-FD855ABAEDC9}"/>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C8FBC1DA-2B29-D0E0-A2AF-4DE30AC4DE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An example of limnology as a tool to interpret past climate and floral and faunal abundances. This particular plot communicates climate variability and lake ecosystem responses in western Scandinavia (Norway) over the last 1000 years</a:t>
            </a:r>
          </a:p>
          <a:p>
            <a:endParaRPr lang="en-US" altLang="en-US">
              <a:latin typeface="Arial" panose="020B0604020202020204" pitchFamily="34" charset="0"/>
            </a:endParaRPr>
          </a:p>
          <a:p>
            <a:r>
              <a:rPr lang="en-US" altLang="en-US">
                <a:latin typeface="Arial" panose="020B0604020202020204" pitchFamily="34" charset="0"/>
              </a:rPr>
              <a:t>Chironomids are flies in their aquatic larval state. Bosmids and Cladocera are water fleas, like Daphnia. Total organic carbon flux (TOC), pollen accumulation rates for arborum (tree) (PAR AP) and non-arborum (grasses) pollen flux (PAR NAP). Highlighted areas correspond to periods of climate cooling.</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7828" name="Slide Number Placeholder 3">
            <a:extLst>
              <a:ext uri="{FF2B5EF4-FFF2-40B4-BE49-F238E27FC236}">
                <a16:creationId xmlns:a16="http://schemas.microsoft.com/office/drawing/2014/main" id="{E359527E-CCC6-0784-E88B-35859A6443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8AEE745-C67F-4FB9-A186-4C8028A54F71}" type="slidenum">
              <a:rPr lang="en-US" altLang="en-US" sz="1200" smtClean="0">
                <a:latin typeface="Arial" panose="020B0604020202020204" pitchFamily="34" charset="0"/>
              </a:rPr>
              <a:pPr/>
              <a:t>45</a:t>
            </a:fld>
            <a:endParaRPr lang="en-US"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28BD8EA-5F47-D687-6409-9B24FD39A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defRPr>
            </a:lvl1pPr>
            <a:lvl2pPr marL="742950" indent="-285750" defTabSz="923925">
              <a:defRPr sz="2400">
                <a:solidFill>
                  <a:schemeClr val="tx1"/>
                </a:solidFill>
                <a:latin typeface="Times New Roman" panose="02020603050405020304" pitchFamily="18" charset="0"/>
              </a:defRPr>
            </a:lvl2pPr>
            <a:lvl3pPr marL="1143000" indent="-228600" defTabSz="923925">
              <a:defRPr sz="2400">
                <a:solidFill>
                  <a:schemeClr val="tx1"/>
                </a:solidFill>
                <a:latin typeface="Times New Roman" panose="02020603050405020304" pitchFamily="18" charset="0"/>
              </a:defRPr>
            </a:lvl3pPr>
            <a:lvl4pPr marL="1600200" indent="-228600" defTabSz="923925">
              <a:defRPr sz="2400">
                <a:solidFill>
                  <a:schemeClr val="tx1"/>
                </a:solidFill>
                <a:latin typeface="Times New Roman" panose="02020603050405020304" pitchFamily="18" charset="0"/>
              </a:defRPr>
            </a:lvl4pPr>
            <a:lvl5pPr marL="2057400" indent="-228600" defTabSz="923925">
              <a:defRPr sz="2400">
                <a:solidFill>
                  <a:schemeClr val="tx1"/>
                </a:solidFill>
                <a:latin typeface="Times New Roman" panose="02020603050405020304" pitchFamily="18" charset="0"/>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defRPr>
            </a:lvl9pPr>
          </a:lstStyle>
          <a:p>
            <a:fld id="{DCF07CA1-DF2F-4838-AC4C-0ACDE0284F81}" type="slidenum">
              <a:rPr lang="en-US" altLang="en-US" sz="1200" smtClean="0">
                <a:latin typeface="Arial" panose="020B0604020202020204" pitchFamily="34" charset="0"/>
              </a:rPr>
              <a:pPr/>
              <a:t>3</a:t>
            </a:fld>
            <a:endParaRPr lang="en-US" altLang="en-US" sz="1200">
              <a:latin typeface="Arial" panose="020B0604020202020204" pitchFamily="34" charset="0"/>
            </a:endParaRPr>
          </a:p>
        </p:txBody>
      </p:sp>
      <p:sp>
        <p:nvSpPr>
          <p:cNvPr id="8195" name="Rectangle 2">
            <a:extLst>
              <a:ext uri="{FF2B5EF4-FFF2-40B4-BE49-F238E27FC236}">
                <a16:creationId xmlns:a16="http://schemas.microsoft.com/office/drawing/2014/main" id="{9B8BA8E3-B0B1-6AF6-A3A4-54E93AD2C378}"/>
              </a:ext>
            </a:extLst>
          </p:cNvPr>
          <p:cNvSpPr>
            <a:spLocks noGrp="1" noRot="1" noChangeAspect="1" noChangeArrowheads="1" noTextEdit="1"/>
          </p:cNvSpPr>
          <p:nvPr>
            <p:ph type="sldImg"/>
          </p:nvPr>
        </p:nvSpPr>
        <p:spPr>
          <a:xfrm>
            <a:off x="685800" y="1143000"/>
            <a:ext cx="5486400" cy="3086100"/>
          </a:xfrm>
          <a:ln/>
        </p:spPr>
      </p:sp>
      <p:sp>
        <p:nvSpPr>
          <p:cNvPr id="8196" name="Rectangle 3">
            <a:extLst>
              <a:ext uri="{FF2B5EF4-FFF2-40B4-BE49-F238E27FC236}">
                <a16:creationId xmlns:a16="http://schemas.microsoft.com/office/drawing/2014/main" id="{32E5D114-B27B-C2DE-B6D8-B65076965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D6D5EB7C-B2EC-F728-67E4-6803079167A3}"/>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7C775384-3EE6-4DC1-7431-E2BEA9F75D0C}"/>
              </a:ext>
            </a:extLst>
          </p:cNvPr>
          <p:cNvSpPr>
            <a:spLocks noGrp="1"/>
          </p:cNvSpPr>
          <p:nvPr>
            <p:ph type="body" idx="1"/>
          </p:nvPr>
        </p:nvSpPr>
        <p:spPr>
          <a:ln/>
        </p:spPr>
        <p:txBody>
          <a:bodyPr/>
          <a:lstStyle/>
          <a:p>
            <a:pPr>
              <a:defRPr/>
            </a:pPr>
            <a:r>
              <a:rPr lang="en-US" altLang="en-US" dirty="0"/>
              <a:t>A researcher standing next to an ice core extracted from the West Antarctic Ice Sheet. Each of the horizontal lines represents one year’s worth of snowfall. The ice core contains detailed climate data from the past 68,000 years.</a:t>
            </a:r>
          </a:p>
          <a:p>
            <a:pPr>
              <a:defRPr/>
            </a:pPr>
            <a:endParaRPr lang="en-US" altLang="en-US" dirty="0"/>
          </a:p>
          <a:p>
            <a:pPr eaLnBrk="1" fontAlgn="auto" hangingPunct="1">
              <a:spcBef>
                <a:spcPts val="0"/>
              </a:spcBef>
              <a:spcAft>
                <a:spcPts val="0"/>
              </a:spcAft>
              <a:defRPr/>
            </a:pPr>
            <a:r>
              <a:rPr lang="en-US" altLang="en-US" dirty="0">
                <a:latin typeface="+mj-lt"/>
              </a:rPr>
              <a:t>Ice has annual summer-winter layers that can aid in deriving dates</a:t>
            </a:r>
          </a:p>
          <a:p>
            <a:pPr>
              <a:defRPr/>
            </a:pPr>
            <a:endParaRPr lang="en-US" altLang="en-US" dirty="0"/>
          </a:p>
        </p:txBody>
      </p:sp>
      <p:sp>
        <p:nvSpPr>
          <p:cNvPr id="80900" name="Slide Number Placeholder 3">
            <a:extLst>
              <a:ext uri="{FF2B5EF4-FFF2-40B4-BE49-F238E27FC236}">
                <a16:creationId xmlns:a16="http://schemas.microsoft.com/office/drawing/2014/main" id="{7E9161D8-E3B6-FEAC-847C-ED83E95F59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E9B0AF-1C12-4F57-A1FB-48E0E6BBDEAE}" type="slidenum">
              <a:rPr lang="en-US" altLang="en-US" sz="1200" smtClean="0"/>
              <a:pPr/>
              <a:t>47</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5045C94-35F0-6A5F-64F4-8B4FFA7697D1}"/>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AC3E46BB-0C2D-F726-961B-6022B1E94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a:extLst>
              <a:ext uri="{FF2B5EF4-FFF2-40B4-BE49-F238E27FC236}">
                <a16:creationId xmlns:a16="http://schemas.microsoft.com/office/drawing/2014/main" id="{446227B2-8638-AEA2-24AD-7C08C055B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247A571-4AC5-4277-8635-070F960B427C}" type="slidenum">
              <a:rPr lang="en-US" altLang="en-US" sz="1200" smtClean="0"/>
              <a:pPr/>
              <a:t>48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D44CA3C-FDE1-3C77-74A7-CCA59861FF35}"/>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5D8804A2-C664-3342-5F45-D15EB7A9B6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model type may be more than one type of model.</a:t>
            </a:r>
            <a:br>
              <a:rPr lang="en-US" altLang="en-US"/>
            </a:br>
            <a:br>
              <a:rPr lang="en-US" altLang="en-US"/>
            </a:br>
            <a:r>
              <a:rPr lang="en-US" altLang="en-US"/>
              <a:t>One of the earliest scientific models in history is the geocentric model of the universe, proposed by ancient Greek thinkers like Ptolemy and Aristotle. It was later replaced by the heliocentric model (sun-centered)</a:t>
            </a:r>
          </a:p>
        </p:txBody>
      </p:sp>
      <p:sp>
        <p:nvSpPr>
          <p:cNvPr id="10244" name="Slide Number Placeholder 3">
            <a:extLst>
              <a:ext uri="{FF2B5EF4-FFF2-40B4-BE49-F238E27FC236}">
                <a16:creationId xmlns:a16="http://schemas.microsoft.com/office/drawing/2014/main" id="{35048B0F-CA6F-1542-6B9C-0B5A89A55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B295E5-EBE3-4B96-8CD5-1ECA863064DD}"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31C4000-96E5-EED1-F819-C2BC0879F4F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21ABD7B5-5BF3-E2BA-067F-43400DFB7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a representation (a conceptual graphic model) of a mental model derived from interviewing people about their understanding of how sea walls and other engineered structures on sandy shorelines impact the environment. + indicates a positive relationship between boxes, - indicates a negative relationship.</a:t>
            </a:r>
          </a:p>
        </p:txBody>
      </p:sp>
      <p:sp>
        <p:nvSpPr>
          <p:cNvPr id="14340" name="Slide Number Placeholder 3">
            <a:extLst>
              <a:ext uri="{FF2B5EF4-FFF2-40B4-BE49-F238E27FC236}">
                <a16:creationId xmlns:a16="http://schemas.microsoft.com/office/drawing/2014/main" id="{E8B920D3-C0AF-8EBA-3E2D-F87B16C0D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08053F-50B4-45C4-8F4E-2B80D98BF7CD}" type="slidenum">
              <a:rPr lang="en-US" altLang="en-US" sz="1200" smtClean="0"/>
              <a:pPr/>
              <a:t>7</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BF2C1BE-78E4-A32A-7CFA-07EC178B43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defRPr>
            </a:lvl1pPr>
            <a:lvl2pPr marL="742950" indent="-285750" defTabSz="923925">
              <a:defRPr sz="2400">
                <a:solidFill>
                  <a:schemeClr val="tx1"/>
                </a:solidFill>
                <a:latin typeface="Times New Roman" panose="02020603050405020304" pitchFamily="18" charset="0"/>
              </a:defRPr>
            </a:lvl2pPr>
            <a:lvl3pPr marL="1143000" indent="-228600" defTabSz="923925">
              <a:defRPr sz="2400">
                <a:solidFill>
                  <a:schemeClr val="tx1"/>
                </a:solidFill>
                <a:latin typeface="Times New Roman" panose="02020603050405020304" pitchFamily="18" charset="0"/>
              </a:defRPr>
            </a:lvl3pPr>
            <a:lvl4pPr marL="1600200" indent="-228600" defTabSz="923925">
              <a:defRPr sz="2400">
                <a:solidFill>
                  <a:schemeClr val="tx1"/>
                </a:solidFill>
                <a:latin typeface="Times New Roman" panose="02020603050405020304" pitchFamily="18" charset="0"/>
              </a:defRPr>
            </a:lvl4pPr>
            <a:lvl5pPr marL="2057400" indent="-228600" defTabSz="923925">
              <a:defRPr sz="2400">
                <a:solidFill>
                  <a:schemeClr val="tx1"/>
                </a:solidFill>
                <a:latin typeface="Times New Roman" panose="02020603050405020304" pitchFamily="18" charset="0"/>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defRPr>
            </a:lvl9pPr>
          </a:lstStyle>
          <a:p>
            <a:fld id="{86A7B394-5EE6-4E33-95F1-56FE2A176BFA}" type="slidenum">
              <a:rPr lang="en-US" altLang="en-US" sz="1200" smtClean="0">
                <a:latin typeface="Arial" panose="020B0604020202020204" pitchFamily="34" charset="0"/>
              </a:rPr>
              <a:pPr/>
              <a:t>8</a:t>
            </a:fld>
            <a:endParaRPr lang="en-US" altLang="en-US" sz="1200">
              <a:latin typeface="Arial" panose="020B0604020202020204" pitchFamily="34" charset="0"/>
            </a:endParaRPr>
          </a:p>
        </p:txBody>
      </p:sp>
      <p:sp>
        <p:nvSpPr>
          <p:cNvPr id="16387" name="Rectangle 2">
            <a:extLst>
              <a:ext uri="{FF2B5EF4-FFF2-40B4-BE49-F238E27FC236}">
                <a16:creationId xmlns:a16="http://schemas.microsoft.com/office/drawing/2014/main" id="{6F0F15D3-CF98-561D-A0C2-5907827C6E47}"/>
              </a:ext>
            </a:extLst>
          </p:cNvPr>
          <p:cNvSpPr>
            <a:spLocks noGrp="1" noRot="1" noChangeAspect="1" noChangeArrowheads="1" noTextEdit="1"/>
          </p:cNvSpPr>
          <p:nvPr>
            <p:ph type="sldImg"/>
          </p:nvPr>
        </p:nvSpPr>
        <p:spPr>
          <a:xfrm>
            <a:off x="685800" y="1143000"/>
            <a:ext cx="5486400" cy="3086100"/>
          </a:xfrm>
          <a:ln/>
        </p:spPr>
      </p:sp>
      <p:sp>
        <p:nvSpPr>
          <p:cNvPr id="16388" name="Rectangle 3">
            <a:extLst>
              <a:ext uri="{FF2B5EF4-FFF2-40B4-BE49-F238E27FC236}">
                <a16:creationId xmlns:a16="http://schemas.microsoft.com/office/drawing/2014/main" id="{8C62510C-60F6-D336-1217-5D0AA87FA2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509B393-C5BC-DEAD-6DFF-F773493A3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defRPr>
            </a:lvl1pPr>
            <a:lvl2pPr marL="742950" indent="-285750" defTabSz="923925">
              <a:defRPr sz="2400">
                <a:solidFill>
                  <a:schemeClr val="tx1"/>
                </a:solidFill>
                <a:latin typeface="Times New Roman" panose="02020603050405020304" pitchFamily="18" charset="0"/>
              </a:defRPr>
            </a:lvl2pPr>
            <a:lvl3pPr marL="1143000" indent="-228600" defTabSz="923925">
              <a:defRPr sz="2400">
                <a:solidFill>
                  <a:schemeClr val="tx1"/>
                </a:solidFill>
                <a:latin typeface="Times New Roman" panose="02020603050405020304" pitchFamily="18" charset="0"/>
              </a:defRPr>
            </a:lvl3pPr>
            <a:lvl4pPr marL="1600200" indent="-228600" defTabSz="923925">
              <a:defRPr sz="2400">
                <a:solidFill>
                  <a:schemeClr val="tx1"/>
                </a:solidFill>
                <a:latin typeface="Times New Roman" panose="02020603050405020304" pitchFamily="18" charset="0"/>
              </a:defRPr>
            </a:lvl4pPr>
            <a:lvl5pPr marL="2057400" indent="-228600" defTabSz="923925">
              <a:defRPr sz="2400">
                <a:solidFill>
                  <a:schemeClr val="tx1"/>
                </a:solidFill>
                <a:latin typeface="Times New Roman" panose="02020603050405020304" pitchFamily="18" charset="0"/>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defRPr>
            </a:lvl9pPr>
          </a:lstStyle>
          <a:p>
            <a:fld id="{F2D9D05A-1FFE-4487-9A08-3369C38313B9}" type="slidenum">
              <a:rPr lang="en-US" altLang="en-US" sz="1200" smtClean="0">
                <a:latin typeface="Arial" panose="020B0604020202020204" pitchFamily="34" charset="0"/>
              </a:rPr>
              <a:pPr/>
              <a:t>9</a:t>
            </a:fld>
            <a:endParaRPr lang="en-US" altLang="en-US" sz="1200">
              <a:latin typeface="Arial" panose="020B0604020202020204" pitchFamily="34" charset="0"/>
            </a:endParaRPr>
          </a:p>
        </p:txBody>
      </p:sp>
      <p:sp>
        <p:nvSpPr>
          <p:cNvPr id="18435" name="Rectangle 2">
            <a:extLst>
              <a:ext uri="{FF2B5EF4-FFF2-40B4-BE49-F238E27FC236}">
                <a16:creationId xmlns:a16="http://schemas.microsoft.com/office/drawing/2014/main" id="{AED46D53-969E-95FF-4DA5-FD41D034012D}"/>
              </a:ext>
            </a:extLst>
          </p:cNvPr>
          <p:cNvSpPr>
            <a:spLocks noGrp="1" noRot="1" noChangeAspect="1" noChangeArrowheads="1" noTextEdit="1"/>
          </p:cNvSpPr>
          <p:nvPr>
            <p:ph type="sldImg"/>
          </p:nvPr>
        </p:nvSpPr>
        <p:spPr>
          <a:xfrm>
            <a:off x="685800" y="1143000"/>
            <a:ext cx="5486400" cy="3086100"/>
          </a:xfrm>
          <a:ln/>
        </p:spPr>
      </p:sp>
      <p:sp>
        <p:nvSpPr>
          <p:cNvPr id="18436" name="Rectangle 3">
            <a:extLst>
              <a:ext uri="{FF2B5EF4-FFF2-40B4-BE49-F238E27FC236}">
                <a16:creationId xmlns:a16="http://schemas.microsoft.com/office/drawing/2014/main" id="{59F4B8EF-CE31-C872-EB4D-1293B78FB7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 map then is a graphical conceptual model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C880104-5397-56B4-2A6A-8E7DC7EAA255}"/>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AB15268A-B984-B58A-4FFF-787C5A10B4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Prisoner’s Dilemma is a conceptual model too. It can be mathematical too, with numbers used to explain the relationships and strategies it involves</a:t>
            </a:r>
          </a:p>
        </p:txBody>
      </p:sp>
      <p:sp>
        <p:nvSpPr>
          <p:cNvPr id="21508" name="Slide Number Placeholder 3">
            <a:extLst>
              <a:ext uri="{FF2B5EF4-FFF2-40B4-BE49-F238E27FC236}">
                <a16:creationId xmlns:a16="http://schemas.microsoft.com/office/drawing/2014/main" id="{4199EC4F-1DC8-55A6-7450-7C8C80A8C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6DEE099-38AB-4FF2-9C27-34AA92B259DE}" type="slidenum">
              <a:rPr lang="en-US" altLang="en-US" sz="1200" smtClean="0"/>
              <a:pPr/>
              <a:t>11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EDE82D5-4F88-2C92-C0FC-FD99B20B013C}"/>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0DD25E6A-2591-2C06-1926-C3B87681AC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also a numerical model – mathematical equations were used to compute the direction wind will flow from one grid cell to another for the planet. Thus, this is also a mathematical model in that there are equations that are applied to each grid cell. </a:t>
            </a:r>
          </a:p>
        </p:txBody>
      </p:sp>
      <p:sp>
        <p:nvSpPr>
          <p:cNvPr id="24580" name="Slide Number Placeholder 3">
            <a:extLst>
              <a:ext uri="{FF2B5EF4-FFF2-40B4-BE49-F238E27FC236}">
                <a16:creationId xmlns:a16="http://schemas.microsoft.com/office/drawing/2014/main" id="{3F8B71BD-B414-9B25-FD02-36D5F723B3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28207A-665B-46A7-8F90-9755EBBC3E8D}" type="slidenum">
              <a:rPr lang="en-US" altLang="en-US" sz="1200" smtClean="0"/>
              <a:pPr/>
              <a:t>13</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2EC4340-6CB3-A565-AE53-20DB14A3F6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4301FC-60DC-27E5-D224-356535F0AC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3295F8-B42C-5A1D-E065-804FC2247555}"/>
              </a:ext>
            </a:extLst>
          </p:cNvPr>
          <p:cNvSpPr>
            <a:spLocks noGrp="1" noChangeArrowheads="1"/>
          </p:cNvSpPr>
          <p:nvPr>
            <p:ph type="sldNum" sz="quarter" idx="12"/>
          </p:nvPr>
        </p:nvSpPr>
        <p:spPr>
          <a:ln/>
        </p:spPr>
        <p:txBody>
          <a:bodyPr/>
          <a:lstStyle>
            <a:lvl1pPr>
              <a:defRPr/>
            </a:lvl1pPr>
          </a:lstStyle>
          <a:p>
            <a:pPr>
              <a:defRPr/>
            </a:pPr>
            <a:fld id="{1818F61D-BE0D-4D2E-9BE9-8329644FB740}" type="slidenum">
              <a:rPr lang="en-US" altLang="en-US"/>
              <a:pPr>
                <a:defRPr/>
              </a:pPr>
              <a:t>‹#›</a:t>
            </a:fld>
            <a:endParaRPr lang="en-US" altLang="en-US" dirty="0"/>
          </a:p>
        </p:txBody>
      </p:sp>
    </p:spTree>
    <p:extLst>
      <p:ext uri="{BB962C8B-B14F-4D97-AF65-F5344CB8AC3E}">
        <p14:creationId xmlns:p14="http://schemas.microsoft.com/office/powerpoint/2010/main" val="199039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621859-F310-C383-A57E-DA9681F0F9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A69C9E-D56F-4876-2825-43C896676E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AEFA5A-9D21-20B3-6F5F-DC9F1CFAF7EE}"/>
              </a:ext>
            </a:extLst>
          </p:cNvPr>
          <p:cNvSpPr>
            <a:spLocks noGrp="1" noChangeArrowheads="1"/>
          </p:cNvSpPr>
          <p:nvPr>
            <p:ph type="sldNum" sz="quarter" idx="12"/>
          </p:nvPr>
        </p:nvSpPr>
        <p:spPr>
          <a:ln/>
        </p:spPr>
        <p:txBody>
          <a:bodyPr/>
          <a:lstStyle>
            <a:lvl1pPr>
              <a:defRPr/>
            </a:lvl1pPr>
          </a:lstStyle>
          <a:p>
            <a:pPr>
              <a:defRPr/>
            </a:pPr>
            <a:fld id="{9F3B1687-26A6-4099-9D9C-7B7425910924}" type="slidenum">
              <a:rPr lang="en-US" altLang="en-US"/>
              <a:pPr>
                <a:defRPr/>
              </a:pPr>
              <a:t>‹#›</a:t>
            </a:fld>
            <a:endParaRPr lang="en-US" altLang="en-US" dirty="0"/>
          </a:p>
        </p:txBody>
      </p:sp>
    </p:spTree>
    <p:extLst>
      <p:ext uri="{BB962C8B-B14F-4D97-AF65-F5344CB8AC3E}">
        <p14:creationId xmlns:p14="http://schemas.microsoft.com/office/powerpoint/2010/main" val="309357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7F7B3E-1BC2-6762-459C-8020C9A3CF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0011A5-C7A3-E224-BF12-F03771EFFE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19720E-EDDC-61D9-E9F6-75D66703409F}"/>
              </a:ext>
            </a:extLst>
          </p:cNvPr>
          <p:cNvSpPr>
            <a:spLocks noGrp="1" noChangeArrowheads="1"/>
          </p:cNvSpPr>
          <p:nvPr>
            <p:ph type="sldNum" sz="quarter" idx="12"/>
          </p:nvPr>
        </p:nvSpPr>
        <p:spPr>
          <a:ln/>
        </p:spPr>
        <p:txBody>
          <a:bodyPr/>
          <a:lstStyle>
            <a:lvl1pPr>
              <a:defRPr/>
            </a:lvl1pPr>
          </a:lstStyle>
          <a:p>
            <a:pPr>
              <a:defRPr/>
            </a:pPr>
            <a:fld id="{8225D667-0915-4FFA-A368-5C223D27C31D}" type="slidenum">
              <a:rPr lang="en-US" altLang="en-US"/>
              <a:pPr>
                <a:defRPr/>
              </a:pPr>
              <a:t>‹#›</a:t>
            </a:fld>
            <a:endParaRPr lang="en-US" altLang="en-US" dirty="0"/>
          </a:p>
        </p:txBody>
      </p:sp>
    </p:spTree>
    <p:extLst>
      <p:ext uri="{BB962C8B-B14F-4D97-AF65-F5344CB8AC3E}">
        <p14:creationId xmlns:p14="http://schemas.microsoft.com/office/powerpoint/2010/main" val="184016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96DAD05-275C-B355-960E-6A40245C27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E9ABBD-7023-B045-C250-6FC3B0F08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9CB0DB7-E58A-084C-A049-DAADB28C39CF}"/>
              </a:ext>
            </a:extLst>
          </p:cNvPr>
          <p:cNvSpPr>
            <a:spLocks noGrp="1" noChangeArrowheads="1"/>
          </p:cNvSpPr>
          <p:nvPr>
            <p:ph type="sldNum" sz="quarter" idx="12"/>
          </p:nvPr>
        </p:nvSpPr>
        <p:spPr>
          <a:ln/>
        </p:spPr>
        <p:txBody>
          <a:bodyPr/>
          <a:lstStyle>
            <a:lvl1pPr>
              <a:defRPr/>
            </a:lvl1pPr>
          </a:lstStyle>
          <a:p>
            <a:pPr>
              <a:defRPr/>
            </a:pPr>
            <a:fld id="{5ADA7263-D921-44DB-9DC9-8666AC51D41B}" type="slidenum">
              <a:rPr lang="en-US" altLang="en-US"/>
              <a:pPr>
                <a:defRPr/>
              </a:pPr>
              <a:t>‹#›</a:t>
            </a:fld>
            <a:endParaRPr lang="en-US" altLang="en-US" dirty="0"/>
          </a:p>
        </p:txBody>
      </p:sp>
    </p:spTree>
    <p:extLst>
      <p:ext uri="{BB962C8B-B14F-4D97-AF65-F5344CB8AC3E}">
        <p14:creationId xmlns:p14="http://schemas.microsoft.com/office/powerpoint/2010/main" val="505973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8A17C9-B866-E8E3-DDFA-D51DF1D2D9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FB7ADE-5DFD-354F-D5DE-2607020F4B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260904-1470-67E8-A3FD-783D433B6355}"/>
              </a:ext>
            </a:extLst>
          </p:cNvPr>
          <p:cNvSpPr>
            <a:spLocks noGrp="1" noChangeArrowheads="1"/>
          </p:cNvSpPr>
          <p:nvPr>
            <p:ph type="sldNum" sz="quarter" idx="12"/>
          </p:nvPr>
        </p:nvSpPr>
        <p:spPr>
          <a:ln/>
        </p:spPr>
        <p:txBody>
          <a:bodyPr/>
          <a:lstStyle>
            <a:lvl1pPr>
              <a:defRPr/>
            </a:lvl1pPr>
          </a:lstStyle>
          <a:p>
            <a:pPr>
              <a:defRPr/>
            </a:pPr>
            <a:fld id="{8C6D8C93-B572-41F1-899B-DDBB56A4A6D0}" type="slidenum">
              <a:rPr lang="en-US" altLang="en-US"/>
              <a:pPr>
                <a:defRPr/>
              </a:pPr>
              <a:t>‹#›</a:t>
            </a:fld>
            <a:endParaRPr lang="en-US" altLang="en-US" dirty="0"/>
          </a:p>
        </p:txBody>
      </p:sp>
    </p:spTree>
    <p:extLst>
      <p:ext uri="{BB962C8B-B14F-4D97-AF65-F5344CB8AC3E}">
        <p14:creationId xmlns:p14="http://schemas.microsoft.com/office/powerpoint/2010/main" val="1084264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Calibri Light" panose="020F0302020204030204" pitchFamily="34" charset="0"/>
              </a:defRPr>
            </a:lvl1pPr>
            <a:lvl2pPr>
              <a:defRPr baseline="0">
                <a:latin typeface="Calibri Light" panose="020F0302020204030204" pitchFamily="34" charset="0"/>
              </a:defRPr>
            </a:lvl2pPr>
            <a:lvl3pPr>
              <a:defRPr baseline="0">
                <a:latin typeface="Calibri Light" panose="020F0302020204030204" pitchFamily="34" charset="0"/>
              </a:defRPr>
            </a:lvl3pPr>
            <a:lvl4pPr>
              <a:defRPr baseline="0">
                <a:latin typeface="Calibri Light" panose="020F0302020204030204" pitchFamily="34" charset="0"/>
              </a:defRPr>
            </a:lvl4pPr>
            <a:lvl5pPr>
              <a:defRPr baseline="0">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77B48EC-2425-26A8-2E27-820E3D67F9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3BDA29-3D96-E8C7-94B5-12CFA2C09B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2EE215-47C5-8796-6E3F-0744E606BB6D}"/>
              </a:ext>
            </a:extLst>
          </p:cNvPr>
          <p:cNvSpPr>
            <a:spLocks noGrp="1" noChangeArrowheads="1"/>
          </p:cNvSpPr>
          <p:nvPr>
            <p:ph type="sldNum" sz="quarter" idx="12"/>
          </p:nvPr>
        </p:nvSpPr>
        <p:spPr>
          <a:ln/>
        </p:spPr>
        <p:txBody>
          <a:bodyPr/>
          <a:lstStyle>
            <a:lvl1pPr>
              <a:defRPr/>
            </a:lvl1pPr>
          </a:lstStyle>
          <a:p>
            <a:pPr>
              <a:defRPr/>
            </a:pPr>
            <a:fld id="{A02933E0-BD3E-4221-82BD-DDFD284DE7D8}" type="slidenum">
              <a:rPr lang="en-US" altLang="en-US"/>
              <a:pPr>
                <a:defRPr/>
              </a:pPr>
              <a:t>‹#›</a:t>
            </a:fld>
            <a:endParaRPr lang="en-US" altLang="en-US" dirty="0"/>
          </a:p>
        </p:txBody>
      </p:sp>
    </p:spTree>
    <p:extLst>
      <p:ext uri="{BB962C8B-B14F-4D97-AF65-F5344CB8AC3E}">
        <p14:creationId xmlns:p14="http://schemas.microsoft.com/office/powerpoint/2010/main" val="416935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baseline="0">
                <a:latin typeface="Calibri Light" panose="020F03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aseline="0">
                <a:latin typeface="Calibri Light" panose="020F03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36571EA-C40D-9FCA-8CEE-F59A83E8C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72EBB-4159-0191-E697-85D052273A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3DFD20-AF94-053D-5F67-7B85E3FC7466}"/>
              </a:ext>
            </a:extLst>
          </p:cNvPr>
          <p:cNvSpPr>
            <a:spLocks noGrp="1" noChangeArrowheads="1"/>
          </p:cNvSpPr>
          <p:nvPr>
            <p:ph type="sldNum" sz="quarter" idx="12"/>
          </p:nvPr>
        </p:nvSpPr>
        <p:spPr>
          <a:ln/>
        </p:spPr>
        <p:txBody>
          <a:bodyPr/>
          <a:lstStyle>
            <a:lvl1pPr>
              <a:defRPr/>
            </a:lvl1pPr>
          </a:lstStyle>
          <a:p>
            <a:pPr>
              <a:defRPr/>
            </a:pPr>
            <a:fld id="{67C3F70B-A139-451D-9A07-92A231DCA159}" type="slidenum">
              <a:rPr lang="en-US" altLang="en-US"/>
              <a:pPr>
                <a:defRPr/>
              </a:pPr>
              <a:t>‹#›</a:t>
            </a:fld>
            <a:endParaRPr lang="en-US" altLang="en-US" dirty="0"/>
          </a:p>
        </p:txBody>
      </p:sp>
    </p:spTree>
    <p:extLst>
      <p:ext uri="{BB962C8B-B14F-4D97-AF65-F5344CB8AC3E}">
        <p14:creationId xmlns:p14="http://schemas.microsoft.com/office/powerpoint/2010/main" val="141685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569021-B837-E9EF-2797-A3E0A15951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F6D626-D9ED-BCE9-A5AC-5C33223C41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31FC3B-8D97-461B-6CB4-3DE521D0FCE1}"/>
              </a:ext>
            </a:extLst>
          </p:cNvPr>
          <p:cNvSpPr>
            <a:spLocks noGrp="1" noChangeArrowheads="1"/>
          </p:cNvSpPr>
          <p:nvPr>
            <p:ph type="sldNum" sz="quarter" idx="12"/>
          </p:nvPr>
        </p:nvSpPr>
        <p:spPr>
          <a:ln/>
        </p:spPr>
        <p:txBody>
          <a:bodyPr/>
          <a:lstStyle>
            <a:lvl1pPr>
              <a:defRPr/>
            </a:lvl1pPr>
          </a:lstStyle>
          <a:p>
            <a:pPr>
              <a:defRPr/>
            </a:pPr>
            <a:fld id="{214D823F-5EBF-4C60-A986-A9D22E8893AB}" type="slidenum">
              <a:rPr lang="en-US" altLang="en-US"/>
              <a:pPr>
                <a:defRPr/>
              </a:pPr>
              <a:t>‹#›</a:t>
            </a:fld>
            <a:endParaRPr lang="en-US" altLang="en-US" dirty="0"/>
          </a:p>
        </p:txBody>
      </p:sp>
    </p:spTree>
    <p:extLst>
      <p:ext uri="{BB962C8B-B14F-4D97-AF65-F5344CB8AC3E}">
        <p14:creationId xmlns:p14="http://schemas.microsoft.com/office/powerpoint/2010/main" val="1280322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A20804-824A-C13F-5071-9DC82133798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2D8A4B-015E-41F5-7A11-79D682E7C6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2E0DE80-2A42-9CDC-1DBA-B6C3C040F20D}"/>
              </a:ext>
            </a:extLst>
          </p:cNvPr>
          <p:cNvSpPr>
            <a:spLocks noGrp="1" noChangeArrowheads="1"/>
          </p:cNvSpPr>
          <p:nvPr>
            <p:ph type="sldNum" sz="quarter" idx="12"/>
          </p:nvPr>
        </p:nvSpPr>
        <p:spPr>
          <a:ln/>
        </p:spPr>
        <p:txBody>
          <a:bodyPr/>
          <a:lstStyle>
            <a:lvl1pPr>
              <a:defRPr/>
            </a:lvl1pPr>
          </a:lstStyle>
          <a:p>
            <a:pPr>
              <a:defRPr/>
            </a:pPr>
            <a:fld id="{446BCF5D-BF8F-4485-9BCC-A263D9DBFBD7}" type="slidenum">
              <a:rPr lang="en-US" altLang="en-US"/>
              <a:pPr>
                <a:defRPr/>
              </a:pPr>
              <a:t>‹#›</a:t>
            </a:fld>
            <a:endParaRPr lang="en-US" altLang="en-US" dirty="0"/>
          </a:p>
        </p:txBody>
      </p:sp>
    </p:spTree>
    <p:extLst>
      <p:ext uri="{BB962C8B-B14F-4D97-AF65-F5344CB8AC3E}">
        <p14:creationId xmlns:p14="http://schemas.microsoft.com/office/powerpoint/2010/main" val="165527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32B016-6729-7D13-590E-C12F16E457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29E296B-1382-9FBD-C0D1-3CDB723442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789F1DA-E748-B683-7B74-DC6CAFF55761}"/>
              </a:ext>
            </a:extLst>
          </p:cNvPr>
          <p:cNvSpPr>
            <a:spLocks noGrp="1" noChangeArrowheads="1"/>
          </p:cNvSpPr>
          <p:nvPr>
            <p:ph type="sldNum" sz="quarter" idx="12"/>
          </p:nvPr>
        </p:nvSpPr>
        <p:spPr>
          <a:ln/>
        </p:spPr>
        <p:txBody>
          <a:bodyPr/>
          <a:lstStyle>
            <a:lvl1pPr>
              <a:defRPr/>
            </a:lvl1pPr>
          </a:lstStyle>
          <a:p>
            <a:pPr>
              <a:defRPr/>
            </a:pPr>
            <a:fld id="{837098CB-558E-4E60-9051-0810B09079A4}" type="slidenum">
              <a:rPr lang="en-US" altLang="en-US"/>
              <a:pPr>
                <a:defRPr/>
              </a:pPr>
              <a:t>‹#›</a:t>
            </a:fld>
            <a:endParaRPr lang="en-US" altLang="en-US" dirty="0"/>
          </a:p>
        </p:txBody>
      </p:sp>
    </p:spTree>
    <p:extLst>
      <p:ext uri="{BB962C8B-B14F-4D97-AF65-F5344CB8AC3E}">
        <p14:creationId xmlns:p14="http://schemas.microsoft.com/office/powerpoint/2010/main" val="317137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25FC3D-5F05-5912-4DBB-F8554751E4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2A9214E-2496-D87E-96DF-30559FB001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771FF61-CC05-0E54-2A88-F27768B8E474}"/>
              </a:ext>
            </a:extLst>
          </p:cNvPr>
          <p:cNvSpPr>
            <a:spLocks noGrp="1" noChangeArrowheads="1"/>
          </p:cNvSpPr>
          <p:nvPr>
            <p:ph type="sldNum" sz="quarter" idx="12"/>
          </p:nvPr>
        </p:nvSpPr>
        <p:spPr>
          <a:ln/>
        </p:spPr>
        <p:txBody>
          <a:bodyPr/>
          <a:lstStyle>
            <a:lvl1pPr>
              <a:defRPr/>
            </a:lvl1pPr>
          </a:lstStyle>
          <a:p>
            <a:pPr>
              <a:defRPr/>
            </a:pPr>
            <a:fld id="{3391965F-98C7-4828-A7E2-13BBC6CFD899}" type="slidenum">
              <a:rPr lang="en-US" altLang="en-US"/>
              <a:pPr>
                <a:defRPr/>
              </a:pPr>
              <a:t>‹#›</a:t>
            </a:fld>
            <a:endParaRPr lang="en-US" altLang="en-US" dirty="0"/>
          </a:p>
        </p:txBody>
      </p:sp>
    </p:spTree>
    <p:extLst>
      <p:ext uri="{BB962C8B-B14F-4D97-AF65-F5344CB8AC3E}">
        <p14:creationId xmlns:p14="http://schemas.microsoft.com/office/powerpoint/2010/main" val="322453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CF0B06-EE71-6053-3C29-0D534C9660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0C66CF-200B-36B1-E5B5-3A146FD229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113A19-53D7-BEC2-8820-A211F004EA81}"/>
              </a:ext>
            </a:extLst>
          </p:cNvPr>
          <p:cNvSpPr>
            <a:spLocks noGrp="1" noChangeArrowheads="1"/>
          </p:cNvSpPr>
          <p:nvPr>
            <p:ph type="sldNum" sz="quarter" idx="12"/>
          </p:nvPr>
        </p:nvSpPr>
        <p:spPr>
          <a:ln/>
        </p:spPr>
        <p:txBody>
          <a:bodyPr/>
          <a:lstStyle>
            <a:lvl1pPr>
              <a:defRPr/>
            </a:lvl1pPr>
          </a:lstStyle>
          <a:p>
            <a:pPr>
              <a:defRPr/>
            </a:pPr>
            <a:fld id="{9B84179E-644F-4E40-BAFA-55067B35328E}" type="slidenum">
              <a:rPr lang="en-US" altLang="en-US"/>
              <a:pPr>
                <a:defRPr/>
              </a:pPr>
              <a:t>‹#›</a:t>
            </a:fld>
            <a:endParaRPr lang="en-US" altLang="en-US" dirty="0"/>
          </a:p>
        </p:txBody>
      </p:sp>
    </p:spTree>
    <p:extLst>
      <p:ext uri="{BB962C8B-B14F-4D97-AF65-F5344CB8AC3E}">
        <p14:creationId xmlns:p14="http://schemas.microsoft.com/office/powerpoint/2010/main" val="389998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FF982B-1F11-6429-6CD5-E8D37E659B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86CD7F-731C-7F3C-4FFE-47DDE6B190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F496CF-8FD6-12FE-7EB5-A895E8AE8148}"/>
              </a:ext>
            </a:extLst>
          </p:cNvPr>
          <p:cNvSpPr>
            <a:spLocks noGrp="1" noChangeArrowheads="1"/>
          </p:cNvSpPr>
          <p:nvPr>
            <p:ph type="sldNum" sz="quarter" idx="12"/>
          </p:nvPr>
        </p:nvSpPr>
        <p:spPr>
          <a:ln/>
        </p:spPr>
        <p:txBody>
          <a:bodyPr/>
          <a:lstStyle>
            <a:lvl1pPr>
              <a:defRPr/>
            </a:lvl1pPr>
          </a:lstStyle>
          <a:p>
            <a:pPr>
              <a:defRPr/>
            </a:pPr>
            <a:fld id="{1E6630AE-CA04-4A9D-85AF-2D0A85AE4534}" type="slidenum">
              <a:rPr lang="en-US" altLang="en-US"/>
              <a:pPr>
                <a:defRPr/>
              </a:pPr>
              <a:t>‹#›</a:t>
            </a:fld>
            <a:endParaRPr lang="en-US" altLang="en-US" dirty="0"/>
          </a:p>
        </p:txBody>
      </p:sp>
    </p:spTree>
    <p:extLst>
      <p:ext uri="{BB962C8B-B14F-4D97-AF65-F5344CB8AC3E}">
        <p14:creationId xmlns:p14="http://schemas.microsoft.com/office/powerpoint/2010/main" val="347254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8FEBF4-8A77-F1D0-B26B-E8449B729C0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2A22F03-7977-34F1-3AB6-9A18EDD5650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652DB3C-A4F7-ACC2-AF3B-2AFF5393F2C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lvl1pPr>
          </a:lstStyle>
          <a:p>
            <a:pPr>
              <a:defRPr/>
            </a:pPr>
            <a:endParaRPr lang="en-US"/>
          </a:p>
        </p:txBody>
      </p:sp>
      <p:sp>
        <p:nvSpPr>
          <p:cNvPr id="1029" name="Rectangle 5">
            <a:extLst>
              <a:ext uri="{FF2B5EF4-FFF2-40B4-BE49-F238E27FC236}">
                <a16:creationId xmlns:a16="http://schemas.microsoft.com/office/drawing/2014/main" id="{59818FED-0359-96DA-A633-229D8C85BCD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lvl1pPr>
          </a:lstStyle>
          <a:p>
            <a:pPr>
              <a:defRPr/>
            </a:pPr>
            <a:endParaRPr lang="en-US"/>
          </a:p>
        </p:txBody>
      </p:sp>
      <p:sp>
        <p:nvSpPr>
          <p:cNvPr id="1030" name="Rectangle 6">
            <a:extLst>
              <a:ext uri="{FF2B5EF4-FFF2-40B4-BE49-F238E27FC236}">
                <a16:creationId xmlns:a16="http://schemas.microsoft.com/office/drawing/2014/main" id="{A0577C4C-4139-3163-DD58-847530E7E0A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3B7F97C-BF1D-4D8E-B8B4-17CED71D97F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Light" panose="020F0302020204030204" pitchFamily="34" charset="0"/>
        </a:defRPr>
      </a:lvl2pPr>
      <a:lvl3pPr algn="ctr" rtl="0" eaLnBrk="0" fontAlgn="base" hangingPunct="0">
        <a:spcBef>
          <a:spcPct val="0"/>
        </a:spcBef>
        <a:spcAft>
          <a:spcPct val="0"/>
        </a:spcAft>
        <a:defRPr sz="4400">
          <a:solidFill>
            <a:schemeClr val="tx2"/>
          </a:solidFill>
          <a:latin typeface="Calibri Light" panose="020F0302020204030204" pitchFamily="34" charset="0"/>
        </a:defRPr>
      </a:lvl3pPr>
      <a:lvl4pPr algn="ctr" rtl="0" eaLnBrk="0" fontAlgn="base" hangingPunct="0">
        <a:spcBef>
          <a:spcPct val="0"/>
        </a:spcBef>
        <a:spcAft>
          <a:spcPct val="0"/>
        </a:spcAft>
        <a:defRPr sz="4400">
          <a:solidFill>
            <a:schemeClr val="tx2"/>
          </a:solidFill>
          <a:latin typeface="Calibri Light" panose="020F0302020204030204" pitchFamily="34" charset="0"/>
        </a:defRPr>
      </a:lvl4pPr>
      <a:lvl5pPr algn="ctr" rtl="0" eaLnBrk="0" fontAlgn="base" hangingPunct="0">
        <a:spcBef>
          <a:spcPct val="0"/>
        </a:spcBef>
        <a:spcAft>
          <a:spcPct val="0"/>
        </a:spcAft>
        <a:defRPr sz="4400">
          <a:solidFill>
            <a:schemeClr val="tx2"/>
          </a:solidFill>
          <a:latin typeface="Calibri Light" panose="020F0302020204030204"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eKp5cA2sM28?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learn.arcgis.com/en/projects/build-a-model-to-connect-mountain-lion-habitat/"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ideo" Target="https://www.youtube.com/embed/Qs9rSuV5jJk?feature=oembed" TargetMode="Externa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fXPCpEkjejo?feature=oembed" TargetMode="Externa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video" Target="https://www.youtube.com/embed/Pv2nH5EMNlg?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3.xml"/><Relationship Id="rId1" Type="http://schemas.openxmlformats.org/officeDocument/2006/relationships/video" Target="https://www.youtube.com/embed/GXblHE3uznQ?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hmKLxoAPU1c?feature=oembed" TargetMode="External"/><Relationship Id="rId1" Type="http://schemas.openxmlformats.org/officeDocument/2006/relationships/video" Target="https://www.youtube.com/embed/EUFSuKVnDLc?feature=oembed" TargetMode="Externa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VkrrVozZR2c?feature=oembed" TargetMode="External"/><Relationship Id="rId1" Type="http://schemas.openxmlformats.org/officeDocument/2006/relationships/video" Target="https://www.youtube.com/embed/BQ_FlgHSq7U?feature=oembed" TargetMode="Externa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eather.cod.edu/forecast/"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washingtonpost.com/climate-environment/interactive/2022/global-warming-1-5-celsius-scenario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ideo" Target="https://www.youtube.com/embed/feBtPsJH25c?feature=oembed" TargetMode="Externa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video" Target="https://www.youtube.com/embed/TfzZxJ46-z8?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eguardian.com/world/2024/jan/09/greenland-startup-shipping-glacier-ice-cocktail-bars-uae-arctic-ic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2" descr="A picture containing text, person, outdoor, helmet&#10;&#10;Description automatically generated">
            <a:extLst>
              <a:ext uri="{FF2B5EF4-FFF2-40B4-BE49-F238E27FC236}">
                <a16:creationId xmlns:a16="http://schemas.microsoft.com/office/drawing/2014/main" id="{68055B2F-017D-962C-8002-99365F06C4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48600" y="228600"/>
            <a:ext cx="4191000" cy="6270625"/>
          </a:xfrm>
        </p:spPr>
      </p:pic>
      <p:sp>
        <p:nvSpPr>
          <p:cNvPr id="11" name="Rectangle 3">
            <a:extLst>
              <a:ext uri="{FF2B5EF4-FFF2-40B4-BE49-F238E27FC236}">
                <a16:creationId xmlns:a16="http://schemas.microsoft.com/office/drawing/2014/main" id="{536F0C12-C53F-D7F1-28FC-6529FFADBEAA}"/>
              </a:ext>
            </a:extLst>
          </p:cNvPr>
          <p:cNvSpPr txBox="1">
            <a:spLocks noChangeArrowheads="1"/>
          </p:cNvSpPr>
          <p:nvPr/>
        </p:nvSpPr>
        <p:spPr bwMode="auto">
          <a:xfrm>
            <a:off x="304800" y="293688"/>
            <a:ext cx="7543800" cy="6270625"/>
          </a:xfrm>
          <a:prstGeom prst="rect">
            <a:avLst/>
          </a:prstGeom>
          <a:noFill/>
          <a:ln>
            <a:noFill/>
          </a:ln>
        </p:spPr>
        <p:txBody>
          <a:bodyPr/>
          <a:lstStyle>
            <a:lvl1pPr marL="342900" indent="-342900" algn="l" rtl="0" eaLnBrk="0" fontAlgn="base" hangingPunct="0">
              <a:spcBef>
                <a:spcPct val="20000"/>
              </a:spcBef>
              <a:spcAft>
                <a:spcPct val="0"/>
              </a:spcAft>
              <a:buChar char="•"/>
              <a:defRPr sz="3200" baseline="0">
                <a:solidFill>
                  <a:schemeClr val="tx1"/>
                </a:solidFill>
                <a:latin typeface="Calibri Light" panose="020F0302020204030204" pitchFamily="34" charset="0"/>
                <a:ea typeface="+mn-ea"/>
                <a:cs typeface="+mn-cs"/>
              </a:defRPr>
            </a:lvl1pPr>
            <a:lvl2pPr marL="742950" indent="-285750" algn="l" rtl="0" eaLnBrk="0" fontAlgn="base" hangingPunct="0">
              <a:spcBef>
                <a:spcPct val="20000"/>
              </a:spcBef>
              <a:spcAft>
                <a:spcPct val="0"/>
              </a:spcAft>
              <a:buChar char="–"/>
              <a:defRPr sz="2800" baseline="0">
                <a:solidFill>
                  <a:schemeClr val="tx1"/>
                </a:solidFill>
                <a:latin typeface="Calibri Light" panose="020F0302020204030204" pitchFamily="34" charset="0"/>
              </a:defRPr>
            </a:lvl2pPr>
            <a:lvl3pPr marL="1143000" indent="-228600" algn="l" rtl="0" eaLnBrk="0" fontAlgn="base" hangingPunct="0">
              <a:spcBef>
                <a:spcPct val="20000"/>
              </a:spcBef>
              <a:spcAft>
                <a:spcPct val="0"/>
              </a:spcAft>
              <a:buChar char="•"/>
              <a:defRPr sz="2400" baseline="0">
                <a:solidFill>
                  <a:schemeClr val="tx1"/>
                </a:solidFill>
                <a:latin typeface="Calibri Light" panose="020F0302020204030204" pitchFamily="34" charset="0"/>
              </a:defRPr>
            </a:lvl3pPr>
            <a:lvl4pPr marL="1600200" indent="-228600" algn="l" rtl="0" eaLnBrk="0" fontAlgn="base" hangingPunct="0">
              <a:spcBef>
                <a:spcPct val="20000"/>
              </a:spcBef>
              <a:spcAft>
                <a:spcPct val="0"/>
              </a:spcAft>
              <a:buChar char="–"/>
              <a:defRPr sz="2000" baseline="0">
                <a:solidFill>
                  <a:schemeClr val="tx1"/>
                </a:solidFill>
                <a:latin typeface="Calibri Light" panose="020F0302020204030204" pitchFamily="34" charset="0"/>
              </a:defRPr>
            </a:lvl4pPr>
            <a:lvl5pPr marL="2057400" indent="-228600" algn="l" rtl="0" eaLnBrk="0" fontAlgn="base" hangingPunct="0">
              <a:spcBef>
                <a:spcPct val="20000"/>
              </a:spcBef>
              <a:spcAft>
                <a:spcPct val="0"/>
              </a:spcAft>
              <a:buChar char="»"/>
              <a:defRPr sz="2000" baseline="0">
                <a:solidFill>
                  <a:schemeClr val="tx1"/>
                </a:solidFill>
                <a:latin typeface="Calibri Light" panose="020F03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altLang="en-US" sz="2800" kern="0" dirty="0"/>
              <a:t>To make effective policy, one has to understand how knowledge works, how change and systems interactions are conceptualized.</a:t>
            </a:r>
          </a:p>
          <a:p>
            <a:pPr lvl="1" eaLnBrk="1" hangingPunct="1">
              <a:lnSpc>
                <a:spcPct val="90000"/>
              </a:lnSpc>
              <a:defRPr/>
            </a:pPr>
            <a:r>
              <a:rPr lang="en-US" altLang="en-US" sz="2400" kern="0" dirty="0"/>
              <a:t>Philosophy of science, scale, equilibrium and non-equilibrium ecology, disturbance, complex adaptive systems, resilience, adaptive management</a:t>
            </a:r>
          </a:p>
          <a:p>
            <a:pPr eaLnBrk="1" hangingPunct="1">
              <a:lnSpc>
                <a:spcPct val="90000"/>
              </a:lnSpc>
              <a:defRPr/>
            </a:pPr>
            <a:r>
              <a:rPr lang="en-US" altLang="en-US" sz="2800" kern="0" dirty="0"/>
              <a:t>To make effective policy, one has to understand how people think and make decisions.</a:t>
            </a:r>
          </a:p>
          <a:p>
            <a:pPr lvl="1" eaLnBrk="1" hangingPunct="1">
              <a:lnSpc>
                <a:spcPct val="90000"/>
              </a:lnSpc>
              <a:defRPr/>
            </a:pPr>
            <a:r>
              <a:rPr lang="en-US" altLang="en-US" sz="2400" kern="0" dirty="0"/>
              <a:t>Cognitive biases, nudging, behavioral contagion.</a:t>
            </a:r>
          </a:p>
          <a:p>
            <a:pPr lvl="1" eaLnBrk="1" hangingPunct="1">
              <a:lnSpc>
                <a:spcPct val="90000"/>
              </a:lnSpc>
              <a:defRPr/>
            </a:pPr>
            <a:r>
              <a:rPr lang="en-US" altLang="en-US" sz="2400" kern="0" dirty="0"/>
              <a:t>Game theory, evolution of cooperation, management of common pool resources</a:t>
            </a:r>
          </a:p>
          <a:p>
            <a:pPr eaLnBrk="1" hangingPunct="1">
              <a:lnSpc>
                <a:spcPct val="90000"/>
              </a:lnSpc>
              <a:defRPr/>
            </a:pPr>
            <a:r>
              <a:rPr lang="en-US" altLang="en-US" sz="2800" kern="0" dirty="0">
                <a:solidFill>
                  <a:srgbClr val="00B050"/>
                </a:solidFill>
              </a:rPr>
              <a:t>How can we simplify the world so that we can identify the mechanisms of relevance for making policy? How do we represent the world so we can work with it?</a:t>
            </a:r>
          </a:p>
          <a:p>
            <a:pPr marL="0" indent="0" eaLnBrk="1" hangingPunct="1">
              <a:lnSpc>
                <a:spcPct val="90000"/>
              </a:lnSpc>
              <a:buFontTx/>
              <a:buNone/>
              <a:defRPr/>
            </a:pPr>
            <a:endParaRPr lang="en-US" altLang="en-US" sz="2400" b="1" kern="0" dirty="0"/>
          </a:p>
          <a:p>
            <a:pPr marL="0" indent="0" eaLnBrk="1" hangingPunct="1">
              <a:lnSpc>
                <a:spcPct val="90000"/>
              </a:lnSpc>
              <a:buFontTx/>
              <a:buNone/>
              <a:defRPr/>
            </a:pPr>
            <a:endParaRPr lang="en-US" altLang="en-US" sz="2800"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5" descr="A drawing of a spiral structure&#10;&#10;AI-generated content may be incorrect.">
            <a:extLst>
              <a:ext uri="{FF2B5EF4-FFF2-40B4-BE49-F238E27FC236}">
                <a16:creationId xmlns:a16="http://schemas.microsoft.com/office/drawing/2014/main" id="{140F54CB-24CE-2376-8AF5-6ECEBB7C8FB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 y="342900"/>
            <a:ext cx="6145213" cy="6172200"/>
          </a:xfrm>
        </p:spPr>
      </p:pic>
      <p:pic>
        <p:nvPicPr>
          <p:cNvPr id="19459" name="Picture 7">
            <a:extLst>
              <a:ext uri="{FF2B5EF4-FFF2-40B4-BE49-F238E27FC236}">
                <a16:creationId xmlns:a16="http://schemas.microsoft.com/office/drawing/2014/main" id="{FBD25420-5ABB-7FE2-FBD2-D8361F2A3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42900"/>
            <a:ext cx="47672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a:extLst>
              <a:ext uri="{FF2B5EF4-FFF2-40B4-BE49-F238E27FC236}">
                <a16:creationId xmlns:a16="http://schemas.microsoft.com/office/drawing/2014/main" id="{7514D2A1-2BC5-1769-F9AA-0DB7DB52C4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882"/>
          <a:stretch>
            <a:fillRect/>
          </a:stretch>
        </p:blipFill>
        <p:spPr>
          <a:xfrm>
            <a:off x="366713" y="1752600"/>
            <a:ext cx="11458575" cy="4343400"/>
          </a:xfrm>
        </p:spPr>
      </p:pic>
      <p:sp>
        <p:nvSpPr>
          <p:cNvPr id="20483" name="Title 1">
            <a:extLst>
              <a:ext uri="{FF2B5EF4-FFF2-40B4-BE49-F238E27FC236}">
                <a16:creationId xmlns:a16="http://schemas.microsoft.com/office/drawing/2014/main" id="{2007B11F-4ACB-FF65-7043-E8C5E8476494}"/>
              </a:ext>
            </a:extLst>
          </p:cNvPr>
          <p:cNvSpPr>
            <a:spLocks noGrp="1" noChangeArrowheads="1"/>
          </p:cNvSpPr>
          <p:nvPr>
            <p:ph type="title"/>
          </p:nvPr>
        </p:nvSpPr>
        <p:spPr>
          <a:xfrm>
            <a:off x="2971800" y="304800"/>
            <a:ext cx="6705600" cy="1143000"/>
          </a:xfrm>
        </p:spPr>
        <p:txBody>
          <a:bodyPr/>
          <a:lstStyle/>
          <a:p>
            <a:r>
              <a:rPr lang="en-US" altLang="en-US"/>
              <a:t>Graphical conceptual model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D6D8A71-755F-A363-79BD-0D0796CF01C1}"/>
              </a:ext>
            </a:extLst>
          </p:cNvPr>
          <p:cNvSpPr>
            <a:spLocks noGrp="1" noChangeArrowheads="1"/>
          </p:cNvSpPr>
          <p:nvPr>
            <p:ph type="title"/>
          </p:nvPr>
        </p:nvSpPr>
        <p:spPr>
          <a:xfrm>
            <a:off x="6383338" y="339725"/>
            <a:ext cx="5038725" cy="1143000"/>
          </a:xfrm>
        </p:spPr>
        <p:txBody>
          <a:bodyPr/>
          <a:lstStyle/>
          <a:p>
            <a:r>
              <a:rPr lang="en-US" altLang="en-US"/>
              <a:t>Data visualization</a:t>
            </a:r>
          </a:p>
        </p:txBody>
      </p:sp>
      <p:sp>
        <p:nvSpPr>
          <p:cNvPr id="3" name="Text Placeholder 2">
            <a:extLst>
              <a:ext uri="{FF2B5EF4-FFF2-40B4-BE49-F238E27FC236}">
                <a16:creationId xmlns:a16="http://schemas.microsoft.com/office/drawing/2014/main" id="{2503AFDB-547E-4290-C6ED-D35A6FDE172A}"/>
              </a:ext>
            </a:extLst>
          </p:cNvPr>
          <p:cNvSpPr>
            <a:spLocks noGrp="1"/>
          </p:cNvSpPr>
          <p:nvPr>
            <p:ph type="body" sz="half" idx="1"/>
          </p:nvPr>
        </p:nvSpPr>
        <p:spPr>
          <a:xfrm>
            <a:off x="414338" y="533400"/>
            <a:ext cx="5267325" cy="5867400"/>
          </a:xfrm>
        </p:spPr>
        <p:txBody>
          <a:bodyPr>
            <a:normAutofit lnSpcReduction="10000"/>
          </a:bodyPr>
          <a:lstStyle/>
          <a:p>
            <a:pPr>
              <a:defRPr/>
            </a:pPr>
            <a:r>
              <a:rPr lang="en-US" dirty="0">
                <a:latin typeface="+mj-lt"/>
              </a:rPr>
              <a:t>Phenomena are only given visual representation in this type of model</a:t>
            </a:r>
          </a:p>
          <a:p>
            <a:pPr>
              <a:defRPr/>
            </a:pPr>
            <a:r>
              <a:rPr lang="en-US" dirty="0">
                <a:latin typeface="+mj-lt"/>
              </a:rPr>
              <a:t>It does not recreate approximations of the dynamics of the actual mechanisms. </a:t>
            </a:r>
          </a:p>
          <a:p>
            <a:pPr>
              <a:defRPr/>
            </a:pPr>
            <a:r>
              <a:rPr lang="en-US" dirty="0">
                <a:latin typeface="+mj-lt"/>
              </a:rPr>
              <a:t>In other words the goal is to capture the visual aspects of a phenomena without simulating the underlying mechanism </a:t>
            </a:r>
          </a:p>
        </p:txBody>
      </p:sp>
      <p:pic>
        <p:nvPicPr>
          <p:cNvPr id="2" name="Online Media 1" title="2011年の日本の地震 分布図 Japan earthquakes 2011 Visualization map (2012-01-01)">
            <a:hlinkClick r:id="" action="ppaction://media"/>
            <a:extLst>
              <a:ext uri="{FF2B5EF4-FFF2-40B4-BE49-F238E27FC236}">
                <a16:creationId xmlns:a16="http://schemas.microsoft.com/office/drawing/2014/main" id="{6D49E9B0-52B1-1F77-CC2F-E68CEB25584E}"/>
              </a:ext>
            </a:extLst>
          </p:cNvPr>
          <p:cNvPicPr>
            <a:picLocks noRot="1" noChangeAspect="1"/>
          </p:cNvPicPr>
          <p:nvPr>
            <a:videoFile r:link="rId1"/>
          </p:nvPr>
        </p:nvPicPr>
        <p:blipFill>
          <a:blip r:embed="rId3"/>
          <a:stretch>
            <a:fillRect/>
          </a:stretch>
        </p:blipFill>
        <p:spPr>
          <a:xfrm>
            <a:off x="5621338" y="1801813"/>
            <a:ext cx="6562725" cy="370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E6513EF0-ED21-23B2-9303-F9E0F8534254}"/>
              </a:ext>
            </a:extLst>
          </p:cNvPr>
          <p:cNvPicPr>
            <a:picLocks noChangeAspect="1"/>
          </p:cNvPicPr>
          <p:nvPr/>
        </p:nvPicPr>
        <p:blipFill>
          <a:blip r:embed="rId4"/>
          <a:stretch>
            <a:fillRect/>
          </a:stretch>
        </p:blipFill>
        <p:spPr>
          <a:xfrm>
            <a:off x="1714500" y="0"/>
            <a:ext cx="8763000" cy="6884988"/>
          </a:xfrm>
          <a:prstGeom prst="rect">
            <a:avLst/>
          </a:prstGeom>
          <a:ln w="34925">
            <a:solidFill>
              <a:schemeClr val="accent5">
                <a:lumMod val="75000"/>
              </a:schemeClr>
            </a:solidFill>
          </a:ln>
        </p:spPr>
      </p:pic>
      <p:sp>
        <p:nvSpPr>
          <p:cNvPr id="23555" name="Title 1">
            <a:extLst>
              <a:ext uri="{FF2B5EF4-FFF2-40B4-BE49-F238E27FC236}">
                <a16:creationId xmlns:a16="http://schemas.microsoft.com/office/drawing/2014/main" id="{3D60B1C8-4797-5F0C-578A-8CA83577475F}"/>
              </a:ext>
            </a:extLst>
          </p:cNvPr>
          <p:cNvSpPr>
            <a:spLocks noGrp="1" noChangeArrowheads="1"/>
          </p:cNvSpPr>
          <p:nvPr>
            <p:ph type="title"/>
          </p:nvPr>
        </p:nvSpPr>
        <p:spPr>
          <a:xfrm>
            <a:off x="609600" y="219075"/>
            <a:ext cx="10972800" cy="1143000"/>
          </a:xfrm>
        </p:spPr>
        <p:txBody>
          <a:bodyPr/>
          <a:lstStyle/>
          <a:p>
            <a:r>
              <a:rPr lang="en-US" altLang="en-US">
                <a:solidFill>
                  <a:schemeClr val="bg1"/>
                </a:solidFill>
              </a:rPr>
              <a:t>Data visualization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5" descr="A picture containing outdoor, tree, nature, plant&#10;&#10;Description automatically generated">
            <a:extLst>
              <a:ext uri="{FF2B5EF4-FFF2-40B4-BE49-F238E27FC236}">
                <a16:creationId xmlns:a16="http://schemas.microsoft.com/office/drawing/2014/main" id="{29B2139C-38A0-582B-8413-86069AB68BD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BED4F29-1ADC-8B8B-C290-AA2CBEA0AC6A}"/>
              </a:ext>
            </a:extLst>
          </p:cNvPr>
          <p:cNvSpPr>
            <a:spLocks noGrp="1" noChangeArrowheads="1"/>
          </p:cNvSpPr>
          <p:nvPr>
            <p:ph type="title"/>
          </p:nvPr>
        </p:nvSpPr>
        <p:spPr/>
        <p:txBody>
          <a:bodyPr/>
          <a:lstStyle/>
          <a:p>
            <a:r>
              <a:rPr lang="en-US" altLang="en-US"/>
              <a:t>Mathematical models</a:t>
            </a:r>
          </a:p>
        </p:txBody>
      </p:sp>
      <p:pic>
        <p:nvPicPr>
          <p:cNvPr id="26627" name="Picture 3">
            <a:extLst>
              <a:ext uri="{FF2B5EF4-FFF2-40B4-BE49-F238E27FC236}">
                <a16:creationId xmlns:a16="http://schemas.microsoft.com/office/drawing/2014/main" id="{AC18CB9F-8865-64BD-79DD-328241E7DB51}"/>
              </a:ext>
            </a:extLst>
          </p:cNvPr>
          <p:cNvPicPr>
            <a:picLocks noChangeAspect="1"/>
          </p:cNvPicPr>
          <p:nvPr/>
        </p:nvPicPr>
        <p:blipFill>
          <a:blip r:embed="rId3">
            <a:extLst>
              <a:ext uri="{28A0092B-C50C-407E-A947-70E740481C1C}">
                <a14:useLocalDpi xmlns:a14="http://schemas.microsoft.com/office/drawing/2010/main" val="0"/>
              </a:ext>
            </a:extLst>
          </a:blip>
          <a:srcRect t="29091"/>
          <a:stretch>
            <a:fillRect/>
          </a:stretch>
        </p:blipFill>
        <p:spPr bwMode="auto">
          <a:xfrm>
            <a:off x="1420813" y="1600200"/>
            <a:ext cx="9350375"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9">
            <a:extLst>
              <a:ext uri="{FF2B5EF4-FFF2-40B4-BE49-F238E27FC236}">
                <a16:creationId xmlns:a16="http://schemas.microsoft.com/office/drawing/2014/main" id="{DBE105A1-9B28-AD59-8836-E4BD1F8725BA}"/>
              </a:ext>
            </a:extLst>
          </p:cNvPr>
          <p:cNvPicPr>
            <a:picLocks noChangeAspect="1"/>
          </p:cNvPicPr>
          <p:nvPr/>
        </p:nvPicPr>
        <p:blipFill>
          <a:blip r:embed="rId3">
            <a:extLst>
              <a:ext uri="{28A0092B-C50C-407E-A947-70E740481C1C}">
                <a14:useLocalDpi xmlns:a14="http://schemas.microsoft.com/office/drawing/2010/main" val="0"/>
              </a:ext>
            </a:extLst>
          </a:blip>
          <a:srcRect l="62029" r="10356" b="74545"/>
          <a:stretch>
            <a:fillRect/>
          </a:stretch>
        </p:blipFill>
        <p:spPr bwMode="auto">
          <a:xfrm>
            <a:off x="8001000" y="398145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5" descr="Map&#10;&#10;Description automatically generated">
            <a:extLst>
              <a:ext uri="{FF2B5EF4-FFF2-40B4-BE49-F238E27FC236}">
                <a16:creationId xmlns:a16="http://schemas.microsoft.com/office/drawing/2014/main" id="{4C11EA25-5E97-D6FC-53C7-D6FE48B8332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63600" y="269875"/>
            <a:ext cx="10464800" cy="63182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09C66A7-F6D0-1047-FF79-69B708002012}"/>
              </a:ext>
            </a:extLst>
          </p:cNvPr>
          <p:cNvSpPr>
            <a:spLocks noGrp="1" noChangeArrowheads="1"/>
          </p:cNvSpPr>
          <p:nvPr>
            <p:ph type="title"/>
          </p:nvPr>
        </p:nvSpPr>
        <p:spPr>
          <a:xfrm>
            <a:off x="2247900" y="127000"/>
            <a:ext cx="6705600" cy="1143000"/>
          </a:xfrm>
        </p:spPr>
        <p:txBody>
          <a:bodyPr/>
          <a:lstStyle/>
          <a:p>
            <a:r>
              <a:rPr lang="en-US" altLang="en-US"/>
              <a:t>Mathematical models</a:t>
            </a:r>
          </a:p>
        </p:txBody>
      </p:sp>
      <p:pic>
        <p:nvPicPr>
          <p:cNvPr id="30723" name="Content Placeholder 3" descr="A picture containing text&#10;&#10;Description automatically generated">
            <a:extLst>
              <a:ext uri="{FF2B5EF4-FFF2-40B4-BE49-F238E27FC236}">
                <a16:creationId xmlns:a16="http://schemas.microsoft.com/office/drawing/2014/main" id="{48B1D513-49B3-D2C2-9655-2759109BE6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270000"/>
            <a:ext cx="8001000" cy="531336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4">
            <a:extLst>
              <a:ext uri="{FF2B5EF4-FFF2-40B4-BE49-F238E27FC236}">
                <a16:creationId xmlns:a16="http://schemas.microsoft.com/office/drawing/2014/main" id="{6F81AB4E-3A36-B372-52A7-7FF4FD3D21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179388"/>
            <a:ext cx="7061200" cy="6499225"/>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79516169-9062-482F-D0BE-8BCEAA218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9220200"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8">
            <a:extLst>
              <a:ext uri="{FF2B5EF4-FFF2-40B4-BE49-F238E27FC236}">
                <a16:creationId xmlns:a16="http://schemas.microsoft.com/office/drawing/2014/main" id="{06A2838C-3C3E-B715-BA79-565378D15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28800"/>
            <a:ext cx="6629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
            <a:extLst>
              <a:ext uri="{FF2B5EF4-FFF2-40B4-BE49-F238E27FC236}">
                <a16:creationId xmlns:a16="http://schemas.microsoft.com/office/drawing/2014/main" id="{9AD24FF9-EEFA-AD9B-85A4-57F81BB24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158750"/>
            <a:ext cx="23685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a:extLst>
              <a:ext uri="{FF2B5EF4-FFF2-40B4-BE49-F238E27FC236}">
                <a16:creationId xmlns:a16="http://schemas.microsoft.com/office/drawing/2014/main" id="{349BEC32-6815-1EB0-4946-837F245D65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122238"/>
            <a:ext cx="20494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A picture containing calendar&#10;&#10;Description automatically generated">
            <a:extLst>
              <a:ext uri="{FF2B5EF4-FFF2-40B4-BE49-F238E27FC236}">
                <a16:creationId xmlns:a16="http://schemas.microsoft.com/office/drawing/2014/main" id="{E6F41A5B-E106-EAEA-4960-7D88B1605F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713" y="3392488"/>
            <a:ext cx="22098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A picture containing text, red&#10;&#10;Description automatically generated">
            <a:extLst>
              <a:ext uri="{FF2B5EF4-FFF2-40B4-BE49-F238E27FC236}">
                <a16:creationId xmlns:a16="http://schemas.microsoft.com/office/drawing/2014/main" id="{D65814D4-3B1F-0942-7792-DB9A4D0FA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325" y="3455988"/>
            <a:ext cx="2093913"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2">
            <a:extLst>
              <a:ext uri="{FF2B5EF4-FFF2-40B4-BE49-F238E27FC236}">
                <a16:creationId xmlns:a16="http://schemas.microsoft.com/office/drawing/2014/main" id="{51F1BD79-AEAC-530D-8AD1-1C00645260AB}"/>
              </a:ext>
            </a:extLst>
          </p:cNvPr>
          <p:cNvSpPr>
            <a:spLocks noGrp="1" noChangeArrowheads="1"/>
          </p:cNvSpPr>
          <p:nvPr>
            <p:ph type="title"/>
          </p:nvPr>
        </p:nvSpPr>
        <p:spPr>
          <a:xfrm>
            <a:off x="571500" y="457200"/>
            <a:ext cx="6130925" cy="857250"/>
          </a:xfrm>
        </p:spPr>
        <p:txBody>
          <a:bodyPr/>
          <a:lstStyle/>
          <a:p>
            <a:r>
              <a:rPr lang="en-US" altLang="en-US">
                <a:solidFill>
                  <a:srgbClr val="00B050"/>
                </a:solidFill>
              </a:rPr>
              <a:t>We make models and perform modeling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hlinkClick r:id="rId3"/>
            <a:extLst>
              <a:ext uri="{FF2B5EF4-FFF2-40B4-BE49-F238E27FC236}">
                <a16:creationId xmlns:a16="http://schemas.microsoft.com/office/drawing/2014/main" id="{FC547A53-FBA5-F617-1850-E3AB396E5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028700"/>
            <a:ext cx="11988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ugar Sighting in Indiana">
            <a:hlinkClick r:id="" action="ppaction://media"/>
            <a:extLst>
              <a:ext uri="{FF2B5EF4-FFF2-40B4-BE49-F238E27FC236}">
                <a16:creationId xmlns:a16="http://schemas.microsoft.com/office/drawing/2014/main" id="{7DD9C8F0-617C-4737-7198-D8603D202315}"/>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5F79488-86CA-14ED-1C4B-19451965EEB9}"/>
              </a:ext>
            </a:extLst>
          </p:cNvPr>
          <p:cNvSpPr>
            <a:spLocks noGrp="1" noChangeArrowheads="1"/>
          </p:cNvSpPr>
          <p:nvPr>
            <p:ph type="title"/>
          </p:nvPr>
        </p:nvSpPr>
        <p:spPr>
          <a:xfrm>
            <a:off x="5532438" y="254000"/>
            <a:ext cx="6172200" cy="857250"/>
          </a:xfrm>
        </p:spPr>
        <p:txBody>
          <a:bodyPr/>
          <a:lstStyle/>
          <a:p>
            <a:pPr eaLnBrk="1" hangingPunct="1"/>
            <a:r>
              <a:rPr lang="en-US" altLang="en-US"/>
              <a:t>Simulations</a:t>
            </a:r>
          </a:p>
        </p:txBody>
      </p:sp>
      <p:sp>
        <p:nvSpPr>
          <p:cNvPr id="39939" name="Rectangle 3">
            <a:extLst>
              <a:ext uri="{FF2B5EF4-FFF2-40B4-BE49-F238E27FC236}">
                <a16:creationId xmlns:a16="http://schemas.microsoft.com/office/drawing/2014/main" id="{8BBCCA67-5B9B-C2CC-5914-C26C19D31577}"/>
              </a:ext>
            </a:extLst>
          </p:cNvPr>
          <p:cNvSpPr>
            <a:spLocks noGrp="1" noChangeArrowheads="1"/>
          </p:cNvSpPr>
          <p:nvPr>
            <p:ph type="body" sz="half" idx="1"/>
          </p:nvPr>
        </p:nvSpPr>
        <p:spPr>
          <a:xfrm>
            <a:off x="354013" y="152400"/>
            <a:ext cx="4827587" cy="6670675"/>
          </a:xfrm>
        </p:spPr>
        <p:txBody>
          <a:bodyPr/>
          <a:lstStyle/>
          <a:p>
            <a:pPr eaLnBrk="1" hangingPunct="1">
              <a:defRPr/>
            </a:pPr>
            <a:r>
              <a:rPr lang="en-US" altLang="en-US" dirty="0"/>
              <a:t>A mathematical model with a visualization element</a:t>
            </a:r>
          </a:p>
          <a:p>
            <a:pPr eaLnBrk="1" hangingPunct="1">
              <a:defRPr/>
            </a:pPr>
            <a:r>
              <a:rPr lang="en-US" altLang="en-US" dirty="0"/>
              <a:t>In a simulation, the actual mechanisms and processes are recreated</a:t>
            </a:r>
          </a:p>
          <a:p>
            <a:pPr eaLnBrk="1" hangingPunct="1">
              <a:defRPr/>
            </a:pPr>
            <a:r>
              <a:rPr lang="en-US" altLang="en-US" dirty="0"/>
              <a:t>A data visualization is just a representation of a phenomena – it does not simulate the underling mechanisms and processes like a simulation</a:t>
            </a:r>
          </a:p>
          <a:p>
            <a:pPr marL="0" indent="0" eaLnBrk="1" hangingPunct="1">
              <a:buFontTx/>
              <a:buNone/>
              <a:defRPr/>
            </a:pPr>
            <a:endParaRPr lang="en-US" altLang="en-US" sz="2400" dirty="0"/>
          </a:p>
          <a:p>
            <a:pPr lvl="1" eaLnBrk="1" hangingPunct="1">
              <a:buFontTx/>
              <a:buNone/>
              <a:defRPr/>
            </a:pPr>
            <a:endParaRPr lang="en-US" altLang="en-US" sz="2400" dirty="0"/>
          </a:p>
          <a:p>
            <a:pPr lvl="1" eaLnBrk="1" hangingPunct="1">
              <a:buFontTx/>
              <a:buNone/>
              <a:defRPr/>
            </a:pPr>
            <a:endParaRPr lang="en-US" altLang="en-US" sz="2400"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p:txBody>
      </p:sp>
      <p:pic>
        <p:nvPicPr>
          <p:cNvPr id="3" name="Online Media 2" title="A 10-m resolution quarter trillion gridpoint tornadic supercell simulation">
            <a:hlinkClick r:id="" action="ppaction://media"/>
            <a:extLst>
              <a:ext uri="{FF2B5EF4-FFF2-40B4-BE49-F238E27FC236}">
                <a16:creationId xmlns:a16="http://schemas.microsoft.com/office/drawing/2014/main" id="{958DC0F7-ABE5-D864-1CAE-2845C1C12D7B}"/>
              </a:ext>
            </a:extLst>
          </p:cNvPr>
          <p:cNvPicPr>
            <a:picLocks noRot="1" noChangeAspect="1"/>
          </p:cNvPicPr>
          <p:nvPr>
            <a:videoFile r:link="rId1"/>
          </p:nvPr>
        </p:nvPicPr>
        <p:blipFill>
          <a:blip r:embed="rId4"/>
          <a:stretch>
            <a:fillRect/>
          </a:stretch>
        </p:blipFill>
        <p:spPr>
          <a:xfrm>
            <a:off x="5268913" y="1536700"/>
            <a:ext cx="6699250" cy="378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Minnesota Dam Breached in Devastating Midwest Flooding | WSJ News">
            <a:hlinkClick r:id="" action="ppaction://media"/>
            <a:extLst>
              <a:ext uri="{FF2B5EF4-FFF2-40B4-BE49-F238E27FC236}">
                <a16:creationId xmlns:a16="http://schemas.microsoft.com/office/drawing/2014/main" id="{29548BB6-6A8B-A3C1-00BD-64EE1B04D56F}"/>
              </a:ext>
            </a:extLst>
          </p:cNvPr>
          <p:cNvPicPr>
            <a:picLocks noGrp="1" noRot="1" noChangeAspect="1"/>
          </p:cNvPicPr>
          <p:nvPr>
            <p:ph sz="half" idx="2"/>
            <a:videoFile r:link="rId1"/>
          </p:nvPr>
        </p:nvPicPr>
        <p:blipFill>
          <a:blip r:embed="rId3"/>
          <a:stretch>
            <a:fillRect/>
          </a:stretch>
        </p:blipFill>
        <p:spPr>
          <a:xfrm>
            <a:off x="381000" y="201613"/>
            <a:ext cx="11430000" cy="64547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5" descr="Different types of soil&#10;&#10;AI-generated content may be incorrect.">
            <a:extLst>
              <a:ext uri="{FF2B5EF4-FFF2-40B4-BE49-F238E27FC236}">
                <a16:creationId xmlns:a16="http://schemas.microsoft.com/office/drawing/2014/main" id="{9E30C67D-1A6C-1F91-59EF-E9ADBA5A838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7700" y="-457200"/>
            <a:ext cx="10896600" cy="749141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5" descr="A group of rock formations on a wall&#10;&#10;AI-generated content may be incorrect.">
            <a:extLst>
              <a:ext uri="{FF2B5EF4-FFF2-40B4-BE49-F238E27FC236}">
                <a16:creationId xmlns:a16="http://schemas.microsoft.com/office/drawing/2014/main" id="{58117323-1D24-1956-267D-E252B0B837D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524000"/>
            <a:ext cx="11844338" cy="5181600"/>
          </a:xfrm>
        </p:spPr>
      </p:pic>
      <p:sp>
        <p:nvSpPr>
          <p:cNvPr id="44035" name="Title 1">
            <a:extLst>
              <a:ext uri="{FF2B5EF4-FFF2-40B4-BE49-F238E27FC236}">
                <a16:creationId xmlns:a16="http://schemas.microsoft.com/office/drawing/2014/main" id="{F0495D56-6E28-E318-96D4-99B5C195E719}"/>
              </a:ext>
            </a:extLst>
          </p:cNvPr>
          <p:cNvSpPr>
            <a:spLocks noGrp="1" noChangeArrowheads="1"/>
          </p:cNvSpPr>
          <p:nvPr>
            <p:ph type="title"/>
          </p:nvPr>
        </p:nvSpPr>
        <p:spPr>
          <a:xfrm>
            <a:off x="609600" y="0"/>
            <a:ext cx="10972800" cy="1143000"/>
          </a:xfrm>
        </p:spPr>
        <p:txBody>
          <a:bodyPr/>
          <a:lstStyle/>
          <a:p>
            <a:r>
              <a:rPr lang="en-US" altLang="en-US"/>
              <a:t>Physical models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w is a Soil Monolith Made?">
            <a:hlinkClick r:id="" action="ppaction://media"/>
            <a:extLst>
              <a:ext uri="{FF2B5EF4-FFF2-40B4-BE49-F238E27FC236}">
                <a16:creationId xmlns:a16="http://schemas.microsoft.com/office/drawing/2014/main" id="{DE545917-9D4A-A0A6-C7A3-2F8A4C89279C}"/>
              </a:ext>
            </a:extLst>
          </p:cNvPr>
          <p:cNvPicPr>
            <a:picLocks noGrp="1" noRot="1" noChangeAspect="1"/>
          </p:cNvPicPr>
          <p:nvPr>
            <p:ph sz="half" idx="2"/>
            <a:videoFile r:link="rId1"/>
          </p:nvPr>
        </p:nvPicPr>
        <p:blipFill>
          <a:blip r:embed="rId3"/>
          <a:stretch>
            <a:fillRect/>
          </a:stretch>
        </p:blipFill>
        <p:spPr>
          <a:xfrm>
            <a:off x="-25400" y="0"/>
            <a:ext cx="121412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57E3B3D6-8BE1-0C58-356D-8E82F215505E}"/>
              </a:ext>
            </a:extLst>
          </p:cNvPr>
          <p:cNvSpPr>
            <a:spLocks noGrp="1" noChangeArrowheads="1"/>
          </p:cNvSpPr>
          <p:nvPr>
            <p:ph type="title"/>
          </p:nvPr>
        </p:nvSpPr>
        <p:spPr>
          <a:xfrm>
            <a:off x="185738" y="528638"/>
            <a:ext cx="4343400" cy="857250"/>
          </a:xfrm>
        </p:spPr>
        <p:txBody>
          <a:bodyPr/>
          <a:lstStyle/>
          <a:p>
            <a:r>
              <a:rPr lang="en-US" altLang="en-US"/>
              <a:t>Physical models</a:t>
            </a:r>
          </a:p>
        </p:txBody>
      </p:sp>
      <p:sp>
        <p:nvSpPr>
          <p:cNvPr id="47107" name="Text Placeholder 2">
            <a:extLst>
              <a:ext uri="{FF2B5EF4-FFF2-40B4-BE49-F238E27FC236}">
                <a16:creationId xmlns:a16="http://schemas.microsoft.com/office/drawing/2014/main" id="{23F7ECEA-7D1E-01B0-1D8F-9B53F81CB729}"/>
              </a:ext>
            </a:extLst>
          </p:cNvPr>
          <p:cNvSpPr>
            <a:spLocks noGrp="1" noChangeArrowheads="1"/>
          </p:cNvSpPr>
          <p:nvPr>
            <p:ph type="body" sz="half" idx="1"/>
          </p:nvPr>
        </p:nvSpPr>
        <p:spPr>
          <a:xfrm>
            <a:off x="190500" y="1663700"/>
            <a:ext cx="4000500" cy="3530600"/>
          </a:xfrm>
        </p:spPr>
        <p:txBody>
          <a:bodyPr/>
          <a:lstStyle/>
          <a:p>
            <a:r>
              <a:rPr lang="en-US" altLang="en-US"/>
              <a:t>Physical models can also be a scaled-down physical version of real-world processes</a:t>
            </a:r>
          </a:p>
        </p:txBody>
      </p:sp>
      <p:pic>
        <p:nvPicPr>
          <p:cNvPr id="4" name="Online Media 3" title="debris flow vs. water flow experiment">
            <a:hlinkClick r:id="" action="ppaction://media"/>
            <a:extLst>
              <a:ext uri="{FF2B5EF4-FFF2-40B4-BE49-F238E27FC236}">
                <a16:creationId xmlns:a16="http://schemas.microsoft.com/office/drawing/2014/main" id="{53DB705C-B4EA-F976-50FD-F32E79B6991A}"/>
              </a:ext>
            </a:extLst>
          </p:cNvPr>
          <p:cNvPicPr>
            <a:picLocks noRot="1" noChangeAspect="1"/>
          </p:cNvPicPr>
          <p:nvPr>
            <a:videoFile r:link="rId1"/>
          </p:nvPr>
        </p:nvPicPr>
        <p:blipFill>
          <a:blip r:embed="rId5"/>
          <a:stretch>
            <a:fillRect/>
          </a:stretch>
        </p:blipFill>
        <p:spPr>
          <a:xfrm>
            <a:off x="4927600" y="157163"/>
            <a:ext cx="5754688" cy="3251200"/>
          </a:xfrm>
          <a:prstGeom prst="rect">
            <a:avLst/>
          </a:prstGeom>
        </p:spPr>
      </p:pic>
      <p:pic>
        <p:nvPicPr>
          <p:cNvPr id="7" name="Online Media 6" title="Dam-breach experiment: outburst flood from an overtopping lake (USGS)">
            <a:hlinkClick r:id="" action="ppaction://media"/>
            <a:extLst>
              <a:ext uri="{FF2B5EF4-FFF2-40B4-BE49-F238E27FC236}">
                <a16:creationId xmlns:a16="http://schemas.microsoft.com/office/drawing/2014/main" id="{ECCA30C4-998B-E7F7-4502-89FF4CEB01CF}"/>
              </a:ext>
            </a:extLst>
          </p:cNvPr>
          <p:cNvPicPr>
            <a:picLocks noRot="1" noChangeAspect="1"/>
          </p:cNvPicPr>
          <p:nvPr>
            <a:videoFile r:link="rId2"/>
          </p:nvPr>
        </p:nvPicPr>
        <p:blipFill>
          <a:blip r:embed="rId6"/>
          <a:stretch>
            <a:fillRect/>
          </a:stretch>
        </p:blipFill>
        <p:spPr>
          <a:xfrm>
            <a:off x="4927600" y="3581400"/>
            <a:ext cx="5754688" cy="325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51DB6B3-B492-FD70-6DA2-54961A91CEDE}"/>
              </a:ext>
            </a:extLst>
          </p:cNvPr>
          <p:cNvSpPr>
            <a:spLocks noGrp="1" noChangeArrowheads="1"/>
          </p:cNvSpPr>
          <p:nvPr>
            <p:ph type="title"/>
          </p:nvPr>
        </p:nvSpPr>
        <p:spPr/>
        <p:txBody>
          <a:bodyPr/>
          <a:lstStyle/>
          <a:p>
            <a:r>
              <a:rPr lang="en-US" altLang="en-US"/>
              <a:t>Experimental models</a:t>
            </a:r>
          </a:p>
        </p:txBody>
      </p:sp>
      <p:pic>
        <p:nvPicPr>
          <p:cNvPr id="4" name="Online Media 3" title="The Door Study">
            <a:hlinkClick r:id="" action="ppaction://media"/>
            <a:extLst>
              <a:ext uri="{FF2B5EF4-FFF2-40B4-BE49-F238E27FC236}">
                <a16:creationId xmlns:a16="http://schemas.microsoft.com/office/drawing/2014/main" id="{D2D1B5A0-6C33-38FE-F548-129DD7C7BF04}"/>
              </a:ext>
            </a:extLst>
          </p:cNvPr>
          <p:cNvPicPr>
            <a:picLocks noRot="1" noChangeAspect="1"/>
          </p:cNvPicPr>
          <p:nvPr>
            <a:videoFile r:link="rId1"/>
          </p:nvPr>
        </p:nvPicPr>
        <p:blipFill>
          <a:blip r:embed="rId5"/>
          <a:stretch>
            <a:fillRect/>
          </a:stretch>
        </p:blipFill>
        <p:spPr>
          <a:xfrm>
            <a:off x="5865813" y="1406525"/>
            <a:ext cx="6243637" cy="3527425"/>
          </a:xfrm>
          <a:prstGeom prst="rect">
            <a:avLst/>
          </a:prstGeom>
        </p:spPr>
      </p:pic>
      <p:pic>
        <p:nvPicPr>
          <p:cNvPr id="6" name="Online Media 5" title="Why You Miss Big Changes Right Before Your Eyes | NOVA | Inside NOVA:">
            <a:hlinkClick r:id="" action="ppaction://media"/>
            <a:extLst>
              <a:ext uri="{FF2B5EF4-FFF2-40B4-BE49-F238E27FC236}">
                <a16:creationId xmlns:a16="http://schemas.microsoft.com/office/drawing/2014/main" id="{0A989DD8-CF7C-CE9D-55D8-34F2EEE69F70}"/>
              </a:ext>
            </a:extLst>
          </p:cNvPr>
          <p:cNvPicPr>
            <a:picLocks noRot="1" noChangeAspect="1"/>
          </p:cNvPicPr>
          <p:nvPr>
            <a:videoFile r:link="rId2"/>
          </p:nvPr>
        </p:nvPicPr>
        <p:blipFill>
          <a:blip r:embed="rId6"/>
          <a:stretch>
            <a:fillRect/>
          </a:stretch>
        </p:blipFill>
        <p:spPr>
          <a:xfrm>
            <a:off x="-142875" y="1428750"/>
            <a:ext cx="6242050" cy="3527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1537626-5F2F-537C-7E6E-2BC5523F7E3D}"/>
              </a:ext>
            </a:extLst>
          </p:cNvPr>
          <p:cNvSpPr>
            <a:spLocks noGrp="1" noChangeArrowheads="1"/>
          </p:cNvSpPr>
          <p:nvPr>
            <p:ph type="title"/>
          </p:nvPr>
        </p:nvSpPr>
        <p:spPr>
          <a:xfrm>
            <a:off x="5029200" y="274638"/>
            <a:ext cx="6553200" cy="1143000"/>
          </a:xfrm>
        </p:spPr>
        <p:txBody>
          <a:bodyPr/>
          <a:lstStyle/>
          <a:p>
            <a:r>
              <a:rPr lang="en-US" altLang="en-US"/>
              <a:t>Numerical models</a:t>
            </a:r>
          </a:p>
        </p:txBody>
      </p:sp>
      <p:sp>
        <p:nvSpPr>
          <p:cNvPr id="51203" name="Text Placeholder 2">
            <a:extLst>
              <a:ext uri="{FF2B5EF4-FFF2-40B4-BE49-F238E27FC236}">
                <a16:creationId xmlns:a16="http://schemas.microsoft.com/office/drawing/2014/main" id="{131C64FB-2DD4-DACF-4DCB-A08B342C1466}"/>
              </a:ext>
            </a:extLst>
          </p:cNvPr>
          <p:cNvSpPr>
            <a:spLocks noGrp="1" noChangeArrowheads="1"/>
          </p:cNvSpPr>
          <p:nvPr>
            <p:ph type="body" sz="half" idx="1"/>
          </p:nvPr>
        </p:nvSpPr>
        <p:spPr>
          <a:xfrm>
            <a:off x="123825" y="266700"/>
            <a:ext cx="4606925" cy="6278563"/>
          </a:xfrm>
        </p:spPr>
        <p:txBody>
          <a:bodyPr/>
          <a:lstStyle/>
          <a:p>
            <a:r>
              <a:rPr lang="en-US" altLang="en-US" sz="2400"/>
              <a:t>These are mathematical models that simulate phenomena using gridded data </a:t>
            </a:r>
          </a:p>
          <a:p>
            <a:r>
              <a:rPr lang="en-US" altLang="en-US" sz="2400"/>
              <a:t>Grid cells are initially assigned a value based on real-world observations and estimations of them </a:t>
            </a:r>
          </a:p>
          <a:p>
            <a:r>
              <a:rPr lang="en-US" altLang="en-US" sz="2400"/>
              <a:t>Equations are applied to each grid cell to simulate change in the phenomena of interest</a:t>
            </a:r>
          </a:p>
          <a:p>
            <a:r>
              <a:rPr lang="en-US" altLang="en-US" sz="2400"/>
              <a:t>Assumes continuity in space and time, rather than discrete entities or locations.</a:t>
            </a:r>
          </a:p>
          <a:p>
            <a:r>
              <a:rPr lang="en-US" altLang="en-US" sz="2400"/>
              <a:t>There is no agent in these types of models</a:t>
            </a:r>
          </a:p>
        </p:txBody>
      </p:sp>
      <p:pic>
        <p:nvPicPr>
          <p:cNvPr id="51204" name="Picture 2">
            <a:extLst>
              <a:ext uri="{FF2B5EF4-FFF2-40B4-BE49-F238E27FC236}">
                <a16:creationId xmlns:a16="http://schemas.microsoft.com/office/drawing/2014/main" id="{D837EACD-1B5F-B366-AFA3-84282051A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1" r="7999"/>
          <a:stretch>
            <a:fillRect/>
          </a:stretch>
        </p:blipFill>
        <p:spPr bwMode="auto">
          <a:xfrm>
            <a:off x="4702175" y="1417638"/>
            <a:ext cx="7489825"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D86868E-BAFB-9DC0-62AE-E3410B48A11B}"/>
              </a:ext>
            </a:extLst>
          </p:cNvPr>
          <p:cNvSpPr>
            <a:spLocks noGrp="1" noChangeArrowheads="1"/>
          </p:cNvSpPr>
          <p:nvPr>
            <p:ph type="title"/>
          </p:nvPr>
        </p:nvSpPr>
        <p:spPr>
          <a:xfrm>
            <a:off x="571500" y="457200"/>
            <a:ext cx="6286500" cy="857250"/>
          </a:xfrm>
        </p:spPr>
        <p:txBody>
          <a:bodyPr/>
          <a:lstStyle/>
          <a:p>
            <a:r>
              <a:rPr lang="en-US" altLang="en-US" sz="4800"/>
              <a:t>Models and modeling</a:t>
            </a:r>
          </a:p>
        </p:txBody>
      </p:sp>
      <p:sp>
        <p:nvSpPr>
          <p:cNvPr id="68611" name="Rectangle 3">
            <a:extLst>
              <a:ext uri="{FF2B5EF4-FFF2-40B4-BE49-F238E27FC236}">
                <a16:creationId xmlns:a16="http://schemas.microsoft.com/office/drawing/2014/main" id="{3207ABBC-FFAE-36C9-E74B-FDA9D9DAE724}"/>
              </a:ext>
            </a:extLst>
          </p:cNvPr>
          <p:cNvSpPr>
            <a:spLocks noGrp="1" noChangeArrowheads="1"/>
          </p:cNvSpPr>
          <p:nvPr>
            <p:ph idx="1"/>
          </p:nvPr>
        </p:nvSpPr>
        <p:spPr>
          <a:xfrm>
            <a:off x="411163" y="1676400"/>
            <a:ext cx="6972300" cy="4972050"/>
          </a:xfrm>
        </p:spPr>
        <p:txBody>
          <a:bodyPr/>
          <a:lstStyle/>
          <a:p>
            <a:pPr eaLnBrk="1" hangingPunct="1">
              <a:lnSpc>
                <a:spcPct val="90000"/>
              </a:lnSpc>
              <a:defRPr/>
            </a:pPr>
            <a:r>
              <a:rPr lang="en-US" altLang="en-US" dirty="0"/>
              <a:t>Models are idealized representation of reality. </a:t>
            </a:r>
          </a:p>
          <a:p>
            <a:pPr eaLnBrk="1" hangingPunct="1">
              <a:lnSpc>
                <a:spcPct val="90000"/>
              </a:lnSpc>
              <a:defRPr/>
            </a:pPr>
            <a:r>
              <a:rPr lang="en-US" altLang="en-US" dirty="0"/>
              <a:t>They leave out aspects of the world in order to recreate the patterns and processes of relevance</a:t>
            </a:r>
          </a:p>
          <a:p>
            <a:pPr eaLnBrk="1" hangingPunct="1">
              <a:lnSpc>
                <a:spcPct val="90000"/>
              </a:lnSpc>
              <a:defRPr/>
            </a:pPr>
            <a:r>
              <a:rPr lang="en-US" altLang="en-US" dirty="0"/>
              <a:t>Models can be designed to make predictions about the future and to study the past</a:t>
            </a:r>
          </a:p>
          <a:p>
            <a:pPr eaLnBrk="1" hangingPunct="1">
              <a:lnSpc>
                <a:spcPct val="90000"/>
              </a:lnSpc>
              <a:defRPr/>
            </a:pPr>
            <a:r>
              <a:rPr lang="en-US" altLang="en-US" dirty="0"/>
              <a:t>There are many different types of models</a:t>
            </a:r>
          </a:p>
          <a:p>
            <a:pPr marL="0" indent="0" eaLnBrk="1" hangingPunct="1">
              <a:lnSpc>
                <a:spcPct val="90000"/>
              </a:lnSpc>
              <a:buFontTx/>
              <a:buNone/>
              <a:defRPr/>
            </a:pPr>
            <a:endParaRPr lang="en-US" altLang="en-US" dirty="0"/>
          </a:p>
          <a:p>
            <a:pPr marL="0" indent="0">
              <a:buFontTx/>
              <a:buNone/>
              <a:defRPr/>
            </a:pPr>
            <a:endParaRPr lang="en-US" altLang="en-US" dirty="0"/>
          </a:p>
        </p:txBody>
      </p:sp>
      <p:pic>
        <p:nvPicPr>
          <p:cNvPr id="7172" name="Picture 5" descr="Models and Modeling in the Sciences: A Philosophical Introduction book cover">
            <a:extLst>
              <a:ext uri="{FF2B5EF4-FFF2-40B4-BE49-F238E27FC236}">
                <a16:creationId xmlns:a16="http://schemas.microsoft.com/office/drawing/2014/main" id="{2DCF0FC7-7859-D66C-1251-56A50383E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925" y="228600"/>
            <a:ext cx="40163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0FB68D3A-5A02-028C-C9E5-BFB4C8478E48}"/>
              </a:ext>
            </a:extLst>
          </p:cNvPr>
          <p:cNvSpPr>
            <a:spLocks noGrp="1" noChangeArrowheads="1"/>
          </p:cNvSpPr>
          <p:nvPr>
            <p:ph type="title"/>
          </p:nvPr>
        </p:nvSpPr>
        <p:spPr>
          <a:xfrm>
            <a:off x="609600" y="3175"/>
            <a:ext cx="10972800" cy="1143000"/>
          </a:xfrm>
        </p:spPr>
        <p:txBody>
          <a:bodyPr/>
          <a:lstStyle/>
          <a:p>
            <a:r>
              <a:rPr lang="en-US" altLang="en-US"/>
              <a:t>Numerical models</a:t>
            </a:r>
          </a:p>
        </p:txBody>
      </p:sp>
      <p:pic>
        <p:nvPicPr>
          <p:cNvPr id="53251" name="Picture 7">
            <a:hlinkClick r:id="rId2"/>
            <a:extLst>
              <a:ext uri="{FF2B5EF4-FFF2-40B4-BE49-F238E27FC236}">
                <a16:creationId xmlns:a16="http://schemas.microsoft.com/office/drawing/2014/main" id="{7EB43A8B-9D8B-C020-0E6F-A7DD4558B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243013"/>
            <a:ext cx="121158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412B4A05-A8F6-3108-777C-AC87A4E9F173}"/>
              </a:ext>
            </a:extLst>
          </p:cNvPr>
          <p:cNvSpPr>
            <a:spLocks noGrp="1" noChangeArrowheads="1"/>
          </p:cNvSpPr>
          <p:nvPr>
            <p:ph type="title"/>
          </p:nvPr>
        </p:nvSpPr>
        <p:spPr>
          <a:xfrm>
            <a:off x="609600" y="33338"/>
            <a:ext cx="10972800" cy="1143000"/>
          </a:xfrm>
        </p:spPr>
        <p:txBody>
          <a:bodyPr/>
          <a:lstStyle/>
          <a:p>
            <a:r>
              <a:rPr lang="en-US" altLang="en-US"/>
              <a:t>Ensemble models</a:t>
            </a:r>
          </a:p>
        </p:txBody>
      </p:sp>
      <p:pic>
        <p:nvPicPr>
          <p:cNvPr id="54275" name="Content Placeholder 3">
            <a:extLst>
              <a:ext uri="{FF2B5EF4-FFF2-40B4-BE49-F238E27FC236}">
                <a16:creationId xmlns:a16="http://schemas.microsoft.com/office/drawing/2014/main" id="{BC0536CB-4217-79C9-B3BA-FA918CE9088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10000" y="1346200"/>
            <a:ext cx="8077200" cy="5260975"/>
          </a:xfrm>
        </p:spPr>
      </p:pic>
      <p:sp>
        <p:nvSpPr>
          <p:cNvPr id="54276" name="Text Placeholder 2">
            <a:extLst>
              <a:ext uri="{FF2B5EF4-FFF2-40B4-BE49-F238E27FC236}">
                <a16:creationId xmlns:a16="http://schemas.microsoft.com/office/drawing/2014/main" id="{0B1C8DAF-10CA-10BF-EB6D-B04223F851F1}"/>
              </a:ext>
            </a:extLst>
          </p:cNvPr>
          <p:cNvSpPr>
            <a:spLocks noGrp="1" noChangeArrowheads="1"/>
          </p:cNvSpPr>
          <p:nvPr>
            <p:ph type="body" sz="half" idx="1"/>
          </p:nvPr>
        </p:nvSpPr>
        <p:spPr>
          <a:xfrm>
            <a:off x="304800" y="1481138"/>
            <a:ext cx="3230563" cy="4991100"/>
          </a:xfrm>
        </p:spPr>
        <p:txBody>
          <a:bodyPr/>
          <a:lstStyle/>
          <a:p>
            <a:r>
              <a:rPr lang="en-US" altLang="en-US" sz="2600"/>
              <a:t>Comparisons of the outputs of numerical models</a:t>
            </a:r>
          </a:p>
          <a:p>
            <a:r>
              <a:rPr lang="en-US" altLang="en-US" sz="2600"/>
              <a:t>The degree of agreement among different numerical models gives an estimate of how much confidence to put into any model’s prediction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CB5381F-F591-D01E-821B-394CA7126D43}"/>
              </a:ext>
            </a:extLst>
          </p:cNvPr>
          <p:cNvSpPr>
            <a:spLocks noGrp="1" noChangeArrowheads="1"/>
          </p:cNvSpPr>
          <p:nvPr>
            <p:ph type="title"/>
          </p:nvPr>
        </p:nvSpPr>
        <p:spPr>
          <a:xfrm>
            <a:off x="5029200" y="381000"/>
            <a:ext cx="5791200" cy="1143000"/>
          </a:xfrm>
        </p:spPr>
        <p:txBody>
          <a:bodyPr/>
          <a:lstStyle/>
          <a:p>
            <a:r>
              <a:rPr lang="en-US" altLang="en-US"/>
              <a:t>Scenario modeling</a:t>
            </a:r>
          </a:p>
        </p:txBody>
      </p:sp>
      <p:pic>
        <p:nvPicPr>
          <p:cNvPr id="55299" name="Picture 2" descr="Chart, line chart&#10;&#10;Description automatically generated">
            <a:extLst>
              <a:ext uri="{FF2B5EF4-FFF2-40B4-BE49-F238E27FC236}">
                <a16:creationId xmlns:a16="http://schemas.microsoft.com/office/drawing/2014/main" id="{9C3C20C6-8253-D2F7-A827-C9E53C310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61" r="11662"/>
          <a:stretch>
            <a:fillRect/>
          </a:stretch>
        </p:blipFill>
        <p:spPr bwMode="auto">
          <a:xfrm>
            <a:off x="4114800" y="1524000"/>
            <a:ext cx="78867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a:extLst>
              <a:ext uri="{FF2B5EF4-FFF2-40B4-BE49-F238E27FC236}">
                <a16:creationId xmlns:a16="http://schemas.microsoft.com/office/drawing/2014/main" id="{403D8AB1-7540-2676-5EFF-DBAA5F0A294D}"/>
              </a:ext>
            </a:extLst>
          </p:cNvPr>
          <p:cNvSpPr>
            <a:spLocks noGrp="1" noChangeArrowheads="1"/>
          </p:cNvSpPr>
          <p:nvPr>
            <p:ph idx="1"/>
          </p:nvPr>
        </p:nvSpPr>
        <p:spPr>
          <a:xfrm>
            <a:off x="152400" y="381000"/>
            <a:ext cx="3865563" cy="6907213"/>
          </a:xfrm>
        </p:spPr>
        <p:txBody>
          <a:bodyPr/>
          <a:lstStyle/>
          <a:p>
            <a:pPr>
              <a:defRPr/>
            </a:pPr>
            <a:r>
              <a:rPr lang="en-US" altLang="en-US" sz="2800" dirty="0">
                <a:solidFill>
                  <a:srgbClr val="131413"/>
                </a:solidFill>
                <a:latin typeface="+mj-lt"/>
              </a:rPr>
              <a:t>In a scenario model numerical models are run under different scenarios of socioeconomic conditions to visualize the range of outcomes</a:t>
            </a:r>
          </a:p>
          <a:p>
            <a:pPr>
              <a:defRPr/>
            </a:pPr>
            <a:r>
              <a:rPr lang="en-US" altLang="en-US" sz="2800" dirty="0">
                <a:solidFill>
                  <a:srgbClr val="131413"/>
                </a:solidFill>
                <a:latin typeface="+mj-lt"/>
              </a:rPr>
              <a:t>Scenarios are plausible descriptions of how the future may develop, based on a coherent and internally consistent set of assumptions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C8A268FF-FE60-6433-687F-17FECF14CA0F}"/>
              </a:ext>
            </a:extLst>
          </p:cNvPr>
          <p:cNvSpPr>
            <a:spLocks noGrp="1" noChangeArrowheads="1"/>
          </p:cNvSpPr>
          <p:nvPr>
            <p:ph type="title"/>
          </p:nvPr>
        </p:nvSpPr>
        <p:spPr>
          <a:xfrm>
            <a:off x="838200" y="100013"/>
            <a:ext cx="10515600" cy="1325562"/>
          </a:xfrm>
        </p:spPr>
        <p:txBody>
          <a:bodyPr/>
          <a:lstStyle/>
          <a:p>
            <a:r>
              <a:rPr lang="en-US" altLang="en-US" sz="4000">
                <a:latin typeface=" Calibri Light"/>
                <a:cs typeface="Calibri" panose="020F0502020204030204" pitchFamily="34" charset="0"/>
              </a:rPr>
              <a:t>Scenario modeling</a:t>
            </a:r>
            <a:endParaRPr lang="en-US" altLang="en-US">
              <a:latin typeface=" Calibri Light"/>
            </a:endParaRPr>
          </a:p>
        </p:txBody>
      </p:sp>
      <p:pic>
        <p:nvPicPr>
          <p:cNvPr id="57347" name="Content Placeholder 6">
            <a:hlinkClick r:id="rId3"/>
            <a:extLst>
              <a:ext uri="{FF2B5EF4-FFF2-40B4-BE49-F238E27FC236}">
                <a16:creationId xmlns:a16="http://schemas.microsoft.com/office/drawing/2014/main" id="{F7011118-30E6-A662-CAB6-760B3F8F9C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667000" y="1219200"/>
            <a:ext cx="7435850" cy="51816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EA6E3F3C-1174-9AE2-136C-34348550E630}"/>
              </a:ext>
            </a:extLst>
          </p:cNvPr>
          <p:cNvSpPr>
            <a:spLocks noGrp="1" noChangeArrowheads="1"/>
          </p:cNvSpPr>
          <p:nvPr>
            <p:ph type="title"/>
          </p:nvPr>
        </p:nvSpPr>
        <p:spPr>
          <a:xfrm>
            <a:off x="4381500" y="228600"/>
            <a:ext cx="7391400" cy="1143000"/>
          </a:xfrm>
        </p:spPr>
        <p:txBody>
          <a:bodyPr/>
          <a:lstStyle/>
          <a:p>
            <a:r>
              <a:rPr lang="en-US" altLang="en-US"/>
              <a:t>Hindcast models</a:t>
            </a:r>
          </a:p>
        </p:txBody>
      </p:sp>
      <p:sp>
        <p:nvSpPr>
          <p:cNvPr id="59395" name="Text Placeholder 2">
            <a:extLst>
              <a:ext uri="{FF2B5EF4-FFF2-40B4-BE49-F238E27FC236}">
                <a16:creationId xmlns:a16="http://schemas.microsoft.com/office/drawing/2014/main" id="{33FB01AE-D40A-2213-6C93-3F52D6AFC2E6}"/>
              </a:ext>
            </a:extLst>
          </p:cNvPr>
          <p:cNvSpPr>
            <a:spLocks noGrp="1" noChangeArrowheads="1"/>
          </p:cNvSpPr>
          <p:nvPr>
            <p:ph type="body" sz="half" idx="1"/>
          </p:nvPr>
        </p:nvSpPr>
        <p:spPr>
          <a:xfrm>
            <a:off x="304800" y="228600"/>
            <a:ext cx="3810000" cy="4683125"/>
          </a:xfrm>
        </p:spPr>
        <p:txBody>
          <a:bodyPr/>
          <a:lstStyle/>
          <a:p>
            <a:r>
              <a:rPr lang="en-US" altLang="en-US" sz="2800"/>
              <a:t>To hindcast is to make a simulation of the past. </a:t>
            </a:r>
          </a:p>
          <a:p>
            <a:r>
              <a:rPr lang="en-US" altLang="en-US" sz="2800"/>
              <a:t>Comparisons can be made between the hindcasting model and real-world observations taken then</a:t>
            </a:r>
          </a:p>
          <a:p>
            <a:r>
              <a:rPr lang="en-US" altLang="en-US" sz="2800"/>
              <a:t>If they match, then it makes it likely that the model can be used to make predictions in the future</a:t>
            </a:r>
          </a:p>
        </p:txBody>
      </p:sp>
      <p:pic>
        <p:nvPicPr>
          <p:cNvPr id="2" name="Online Media 1" title="Tsunami Animation:  Tohoku, Japan 2011 (rotating globe)">
            <a:hlinkClick r:id="" action="ppaction://media"/>
            <a:extLst>
              <a:ext uri="{FF2B5EF4-FFF2-40B4-BE49-F238E27FC236}">
                <a16:creationId xmlns:a16="http://schemas.microsoft.com/office/drawing/2014/main" id="{0BB00088-091A-49AD-73FC-4E093626EEE1}"/>
              </a:ext>
            </a:extLst>
          </p:cNvPr>
          <p:cNvPicPr>
            <a:picLocks noRot="1" noChangeAspect="1"/>
          </p:cNvPicPr>
          <p:nvPr>
            <a:videoFile r:link="rId1"/>
          </p:nvPr>
        </p:nvPicPr>
        <p:blipFill>
          <a:blip r:embed="rId4"/>
          <a:stretch>
            <a:fillRect/>
          </a:stretch>
        </p:blipFill>
        <p:spPr>
          <a:xfrm>
            <a:off x="4322763" y="1600200"/>
            <a:ext cx="7508875" cy="424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865CD72E-A1C5-F6A5-8601-97F1E1CE5FCF}"/>
              </a:ext>
            </a:extLst>
          </p:cNvPr>
          <p:cNvSpPr>
            <a:spLocks noGrp="1" noChangeArrowheads="1"/>
          </p:cNvSpPr>
          <p:nvPr>
            <p:ph type="title"/>
          </p:nvPr>
        </p:nvSpPr>
        <p:spPr>
          <a:xfrm>
            <a:off x="4038600" y="107950"/>
            <a:ext cx="4267200" cy="1143000"/>
          </a:xfrm>
        </p:spPr>
        <p:txBody>
          <a:bodyPr/>
          <a:lstStyle/>
          <a:p>
            <a:r>
              <a:rPr lang="en-US" altLang="en-US"/>
              <a:t>Statistical model</a:t>
            </a:r>
          </a:p>
        </p:txBody>
      </p:sp>
      <p:sp>
        <p:nvSpPr>
          <p:cNvPr id="61443" name="Text Placeholder 2">
            <a:extLst>
              <a:ext uri="{FF2B5EF4-FFF2-40B4-BE49-F238E27FC236}">
                <a16:creationId xmlns:a16="http://schemas.microsoft.com/office/drawing/2014/main" id="{F2A705BF-74C4-CCB5-14E3-594B100C18AB}"/>
              </a:ext>
            </a:extLst>
          </p:cNvPr>
          <p:cNvSpPr>
            <a:spLocks noGrp="1" noChangeArrowheads="1"/>
          </p:cNvSpPr>
          <p:nvPr>
            <p:ph type="body" sz="half" idx="1"/>
          </p:nvPr>
        </p:nvSpPr>
        <p:spPr>
          <a:xfrm>
            <a:off x="457200" y="1406525"/>
            <a:ext cx="11430000" cy="3771900"/>
          </a:xfrm>
        </p:spPr>
        <p:txBody>
          <a:bodyPr/>
          <a:lstStyle/>
          <a:p>
            <a:r>
              <a:rPr lang="en-US" altLang="en-US"/>
              <a:t>Use the record of the past to predict the future</a:t>
            </a:r>
          </a:p>
        </p:txBody>
      </p:sp>
      <p:pic>
        <p:nvPicPr>
          <p:cNvPr id="61444" name="Picture 3" descr="C:\Documents and Settings\tony\Desktop\peakofseason.gif">
            <a:extLst>
              <a:ext uri="{FF2B5EF4-FFF2-40B4-BE49-F238E27FC236}">
                <a16:creationId xmlns:a16="http://schemas.microsoft.com/office/drawing/2014/main" id="{E3C4F637-8500-C1BE-82A1-0AAFCCCD3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238375"/>
            <a:ext cx="6251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C:\Documents and Settings\tony\Desktop\track.gif">
            <a:extLst>
              <a:ext uri="{FF2B5EF4-FFF2-40B4-BE49-F238E27FC236}">
                <a16:creationId xmlns:a16="http://schemas.microsoft.com/office/drawing/2014/main" id="{02EE7EE8-C11B-76B1-7E51-6DE7D12A5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600" y="2238375"/>
            <a:ext cx="535305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DDBBB30B-FF7D-6FC6-4275-85854B710E5B}"/>
              </a:ext>
            </a:extLst>
          </p:cNvPr>
          <p:cNvSpPr>
            <a:spLocks noGrp="1" noChangeArrowheads="1"/>
          </p:cNvSpPr>
          <p:nvPr>
            <p:ph type="title"/>
          </p:nvPr>
        </p:nvSpPr>
        <p:spPr>
          <a:xfrm>
            <a:off x="609600" y="274638"/>
            <a:ext cx="5257800" cy="1143000"/>
          </a:xfrm>
        </p:spPr>
        <p:txBody>
          <a:bodyPr/>
          <a:lstStyle/>
          <a:p>
            <a:r>
              <a:rPr lang="en-US" altLang="en-US"/>
              <a:t>Agent-based models</a:t>
            </a:r>
          </a:p>
        </p:txBody>
      </p:sp>
      <p:sp>
        <p:nvSpPr>
          <p:cNvPr id="62467" name="Rectangle 3">
            <a:extLst>
              <a:ext uri="{FF2B5EF4-FFF2-40B4-BE49-F238E27FC236}">
                <a16:creationId xmlns:a16="http://schemas.microsoft.com/office/drawing/2014/main" id="{20372558-5374-A3BA-8382-FFA024CC6837}"/>
              </a:ext>
            </a:extLst>
          </p:cNvPr>
          <p:cNvSpPr>
            <a:spLocks noGrp="1" noChangeArrowheads="1"/>
          </p:cNvSpPr>
          <p:nvPr>
            <p:ph sz="half" idx="2"/>
          </p:nvPr>
        </p:nvSpPr>
        <p:spPr>
          <a:xfrm>
            <a:off x="6197600" y="533400"/>
            <a:ext cx="5384800" cy="5592763"/>
          </a:xfrm>
        </p:spPr>
        <p:txBody>
          <a:bodyPr/>
          <a:lstStyle/>
          <a:p>
            <a:pPr eaLnBrk="1" hangingPunct="1">
              <a:lnSpc>
                <a:spcPct val="90000"/>
              </a:lnSpc>
            </a:pPr>
            <a:r>
              <a:rPr lang="en-US" altLang="en-US"/>
              <a:t>Uses discrete, autonomous agents instead of grids to model phenomena</a:t>
            </a:r>
          </a:p>
          <a:p>
            <a:pPr eaLnBrk="1" hangingPunct="1">
              <a:lnSpc>
                <a:spcPct val="90000"/>
              </a:lnSpc>
            </a:pPr>
            <a:r>
              <a:rPr lang="en-US" altLang="en-US"/>
              <a:t>ABMs employ a bottom-up approach - system-wide patterns emerge from local interactions.</a:t>
            </a:r>
          </a:p>
          <a:p>
            <a:pPr eaLnBrk="1" hangingPunct="1">
              <a:lnSpc>
                <a:spcPct val="90000"/>
              </a:lnSpc>
            </a:pPr>
            <a:r>
              <a:rPr lang="en-US" altLang="en-US"/>
              <a:t>Numerical models employ equations in a top-down approach</a:t>
            </a:r>
            <a:endParaRPr lang="en-US" altLang="en-US" sz="3600"/>
          </a:p>
        </p:txBody>
      </p:sp>
      <p:pic>
        <p:nvPicPr>
          <p:cNvPr id="3" name="Online Media 2" title="Complexicon: Agent-Based Modeling">
            <a:hlinkClick r:id="" action="ppaction://media"/>
            <a:extLst>
              <a:ext uri="{FF2B5EF4-FFF2-40B4-BE49-F238E27FC236}">
                <a16:creationId xmlns:a16="http://schemas.microsoft.com/office/drawing/2014/main" id="{8889EBA3-B919-D5E9-B8AD-E92176FD97DD}"/>
              </a:ext>
            </a:extLst>
          </p:cNvPr>
          <p:cNvPicPr>
            <a:picLocks noRot="1" noChangeAspect="1"/>
          </p:cNvPicPr>
          <p:nvPr>
            <a:videoFile r:link="rId1"/>
          </p:nvPr>
        </p:nvPicPr>
        <p:blipFill>
          <a:blip r:embed="rId3"/>
          <a:stretch>
            <a:fillRect/>
          </a:stretch>
        </p:blipFill>
        <p:spPr>
          <a:xfrm>
            <a:off x="517525" y="1600200"/>
            <a:ext cx="5349875" cy="302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4E22DED1-312E-17FD-B663-0D849296BF06}"/>
              </a:ext>
            </a:extLst>
          </p:cNvPr>
          <p:cNvSpPr>
            <a:spLocks noGrp="1"/>
          </p:cNvSpPr>
          <p:nvPr>
            <p:ph type="title"/>
          </p:nvPr>
        </p:nvSpPr>
        <p:spPr>
          <a:xfrm>
            <a:off x="280988" y="363538"/>
            <a:ext cx="7162800" cy="1325562"/>
          </a:xfrm>
        </p:spPr>
        <p:txBody>
          <a:bodyPr>
            <a:normAutofit fontScale="90000"/>
          </a:bodyPr>
          <a:lstStyle/>
          <a:p>
            <a:pPr>
              <a:defRPr/>
            </a:pPr>
            <a:r>
              <a:rPr lang="en-US" altLang="en-US" dirty="0"/>
              <a:t>Types of quantitative data for models</a:t>
            </a:r>
          </a:p>
        </p:txBody>
      </p:sp>
      <p:sp>
        <p:nvSpPr>
          <p:cNvPr id="88067" name="Content Placeholder 2">
            <a:extLst>
              <a:ext uri="{FF2B5EF4-FFF2-40B4-BE49-F238E27FC236}">
                <a16:creationId xmlns:a16="http://schemas.microsoft.com/office/drawing/2014/main" id="{BFD50087-5B24-BB02-1C04-FABD240D3179}"/>
              </a:ext>
            </a:extLst>
          </p:cNvPr>
          <p:cNvSpPr>
            <a:spLocks noGrp="1"/>
          </p:cNvSpPr>
          <p:nvPr>
            <p:ph idx="1"/>
          </p:nvPr>
        </p:nvSpPr>
        <p:spPr>
          <a:xfrm>
            <a:off x="609600" y="1938338"/>
            <a:ext cx="6819900" cy="4522787"/>
          </a:xfrm>
        </p:spPr>
        <p:txBody>
          <a:bodyPr>
            <a:normAutofit/>
          </a:bodyPr>
          <a:lstStyle/>
          <a:p>
            <a:pPr>
              <a:defRPr/>
            </a:pPr>
            <a:r>
              <a:rPr lang="en-US" altLang="en-US" dirty="0">
                <a:latin typeface="+mj-lt"/>
              </a:rPr>
              <a:t>Instrumental data</a:t>
            </a:r>
          </a:p>
          <a:p>
            <a:pPr lvl="1">
              <a:defRPr/>
            </a:pPr>
            <a:r>
              <a:rPr lang="en-US" altLang="en-US" dirty="0">
                <a:latin typeface="+mj-lt"/>
              </a:rPr>
              <a:t>Data produced from instrumentation directly in contact with phenomena of interest</a:t>
            </a:r>
          </a:p>
          <a:p>
            <a:pPr lvl="1">
              <a:defRPr/>
            </a:pPr>
            <a:r>
              <a:rPr lang="en-US" altLang="en-US" dirty="0">
                <a:latin typeface="+mj-lt"/>
              </a:rPr>
              <a:t>Historical data can be instrumental, and useful today when the data was recorded in ways that make it likely to be accurate and precise</a:t>
            </a:r>
          </a:p>
          <a:p>
            <a:pPr marL="457200" lvl="1" indent="0">
              <a:buFontTx/>
              <a:buNone/>
              <a:defRPr/>
            </a:pPr>
            <a:endParaRPr lang="en-US" altLang="en-US" dirty="0">
              <a:latin typeface="+mj-lt"/>
            </a:endParaRPr>
          </a:p>
        </p:txBody>
      </p:sp>
      <p:pic>
        <p:nvPicPr>
          <p:cNvPr id="63492" name="Picture 5">
            <a:extLst>
              <a:ext uri="{FF2B5EF4-FFF2-40B4-BE49-F238E27FC236}">
                <a16:creationId xmlns:a16="http://schemas.microsoft.com/office/drawing/2014/main" id="{1BC861E8-D7B2-C1C4-7FF8-BB01287E23B7}"/>
              </a:ext>
            </a:extLst>
          </p:cNvPr>
          <p:cNvPicPr>
            <a:picLocks noChangeAspect="1"/>
          </p:cNvPicPr>
          <p:nvPr/>
        </p:nvPicPr>
        <p:blipFill>
          <a:blip r:embed="rId2">
            <a:extLst>
              <a:ext uri="{28A0092B-C50C-407E-A947-70E740481C1C}">
                <a14:useLocalDpi xmlns:a14="http://schemas.microsoft.com/office/drawing/2010/main" val="0"/>
              </a:ext>
            </a:extLst>
          </a:blip>
          <a:srcRect l="50278" t="6494" r="11516" b="5032"/>
          <a:stretch>
            <a:fillRect/>
          </a:stretch>
        </p:blipFill>
        <p:spPr bwMode="auto">
          <a:xfrm>
            <a:off x="7848600" y="152400"/>
            <a:ext cx="41925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
            <a:extLst>
              <a:ext uri="{FF2B5EF4-FFF2-40B4-BE49-F238E27FC236}">
                <a16:creationId xmlns:a16="http://schemas.microsoft.com/office/drawing/2014/main" id="{6A9E8036-D730-9958-B084-1F980AB916D6}"/>
              </a:ext>
            </a:extLst>
          </p:cNvPr>
          <p:cNvPicPr>
            <a:picLocks noChangeAspect="1"/>
          </p:cNvPicPr>
          <p:nvPr/>
        </p:nvPicPr>
        <p:blipFill>
          <a:blip r:embed="rId3">
            <a:extLst>
              <a:ext uri="{28A0092B-C50C-407E-A947-70E740481C1C}">
                <a14:useLocalDpi xmlns:a14="http://schemas.microsoft.com/office/drawing/2010/main" val="0"/>
              </a:ext>
            </a:extLst>
          </a:blip>
          <a:srcRect r="14925"/>
          <a:stretch>
            <a:fillRect/>
          </a:stretch>
        </p:blipFill>
        <p:spPr bwMode="auto">
          <a:xfrm>
            <a:off x="7848600" y="3465513"/>
            <a:ext cx="429895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D16239EE-64BA-BF6C-1173-B7E349C479F1}"/>
              </a:ext>
            </a:extLst>
          </p:cNvPr>
          <p:cNvSpPr>
            <a:spLocks noGrp="1" noChangeArrowheads="1"/>
          </p:cNvSpPr>
          <p:nvPr>
            <p:ph type="title"/>
          </p:nvPr>
        </p:nvSpPr>
        <p:spPr>
          <a:xfrm>
            <a:off x="76200" y="304800"/>
            <a:ext cx="12115800" cy="1325563"/>
          </a:xfrm>
        </p:spPr>
        <p:txBody>
          <a:bodyPr/>
          <a:lstStyle/>
          <a:p>
            <a:r>
              <a:rPr lang="en-US" altLang="en-US"/>
              <a:t>Types of data for models and modeling</a:t>
            </a:r>
          </a:p>
        </p:txBody>
      </p:sp>
      <p:sp>
        <p:nvSpPr>
          <p:cNvPr id="88067" name="Content Placeholder 2">
            <a:extLst>
              <a:ext uri="{FF2B5EF4-FFF2-40B4-BE49-F238E27FC236}">
                <a16:creationId xmlns:a16="http://schemas.microsoft.com/office/drawing/2014/main" id="{29BA6482-9FBF-B25D-F807-514D50D08AD3}"/>
              </a:ext>
            </a:extLst>
          </p:cNvPr>
          <p:cNvSpPr>
            <a:spLocks noGrp="1"/>
          </p:cNvSpPr>
          <p:nvPr>
            <p:ph idx="1"/>
          </p:nvPr>
        </p:nvSpPr>
        <p:spPr>
          <a:xfrm>
            <a:off x="228600" y="1806575"/>
            <a:ext cx="4705350" cy="4522788"/>
          </a:xfrm>
        </p:spPr>
        <p:txBody>
          <a:bodyPr>
            <a:normAutofit/>
          </a:bodyPr>
          <a:lstStyle/>
          <a:p>
            <a:pPr>
              <a:defRPr/>
            </a:pPr>
            <a:r>
              <a:rPr lang="en-US" altLang="en-US" dirty="0">
                <a:latin typeface="+mj-lt"/>
              </a:rPr>
              <a:t>Proxy data</a:t>
            </a:r>
          </a:p>
          <a:p>
            <a:pPr lvl="1">
              <a:defRPr/>
            </a:pPr>
            <a:r>
              <a:rPr lang="en-US" altLang="en-US" dirty="0">
                <a:latin typeface="+mj-lt"/>
              </a:rPr>
              <a:t>These are data that indicate conditions and are not a direct measurement. Common examples include tree rings, ice cores, and sediment cores</a:t>
            </a:r>
          </a:p>
          <a:p>
            <a:pPr marL="457200" lvl="1" indent="0">
              <a:buFontTx/>
              <a:buNone/>
              <a:defRPr/>
            </a:pPr>
            <a:endParaRPr lang="en-US" altLang="en-US" dirty="0">
              <a:latin typeface="+mj-lt"/>
            </a:endParaRPr>
          </a:p>
        </p:txBody>
      </p:sp>
      <p:pic>
        <p:nvPicPr>
          <p:cNvPr id="64516" name="Picture 4">
            <a:extLst>
              <a:ext uri="{FF2B5EF4-FFF2-40B4-BE49-F238E27FC236}">
                <a16:creationId xmlns:a16="http://schemas.microsoft.com/office/drawing/2014/main" id="{75C15813-3643-CB87-6EA2-07D39295FA43}"/>
              </a:ext>
            </a:extLst>
          </p:cNvPr>
          <p:cNvPicPr>
            <a:picLocks noChangeAspect="1"/>
          </p:cNvPicPr>
          <p:nvPr/>
        </p:nvPicPr>
        <p:blipFill>
          <a:blip r:embed="rId2">
            <a:extLst>
              <a:ext uri="{28A0092B-C50C-407E-A947-70E740481C1C}">
                <a14:useLocalDpi xmlns:a14="http://schemas.microsoft.com/office/drawing/2010/main" val="0"/>
              </a:ext>
            </a:extLst>
          </a:blip>
          <a:srcRect l="-13046" r="13046"/>
          <a:stretch>
            <a:fillRect/>
          </a:stretch>
        </p:blipFill>
        <p:spPr bwMode="auto">
          <a:xfrm>
            <a:off x="3962400" y="1773238"/>
            <a:ext cx="70104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8" descr="http://www.plantsciences.ucdavis.edu/plantsciences_Faculty/Bloom/CAMEL/Art/TreeRingLg.jpg">
            <a:extLst>
              <a:ext uri="{FF2B5EF4-FFF2-40B4-BE49-F238E27FC236}">
                <a16:creationId xmlns:a16="http://schemas.microsoft.com/office/drawing/2014/main" id="{13780165-F569-C8F1-CB9C-4FDCB0C81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79538"/>
            <a:ext cx="64325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6" descr="http://wattsupwiththat.files.wordpress.com/2010/03/uofa_sequoia_tree_ring.jpg">
            <a:extLst>
              <a:ext uri="{FF2B5EF4-FFF2-40B4-BE49-F238E27FC236}">
                <a16:creationId xmlns:a16="http://schemas.microsoft.com/office/drawing/2014/main" id="{8D2D6142-AB26-76DA-4A62-1DA653128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3" y="1322388"/>
            <a:ext cx="4983162"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itle 1">
            <a:extLst>
              <a:ext uri="{FF2B5EF4-FFF2-40B4-BE49-F238E27FC236}">
                <a16:creationId xmlns:a16="http://schemas.microsoft.com/office/drawing/2014/main" id="{96F35DF8-E47E-29B7-B209-6219325563D1}"/>
              </a:ext>
            </a:extLst>
          </p:cNvPr>
          <p:cNvSpPr>
            <a:spLocks noGrp="1" noChangeArrowheads="1"/>
          </p:cNvSpPr>
          <p:nvPr>
            <p:ph type="title"/>
          </p:nvPr>
        </p:nvSpPr>
        <p:spPr>
          <a:xfrm>
            <a:off x="1981200" y="274638"/>
            <a:ext cx="8229600" cy="822325"/>
          </a:xfrm>
        </p:spPr>
        <p:txBody>
          <a:bodyPr/>
          <a:lstStyle/>
          <a:p>
            <a:r>
              <a:rPr lang="en-US" altLang="en-US" sz="4800"/>
              <a:t>Dendrochronology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2">
            <a:extLst>
              <a:ext uri="{FF2B5EF4-FFF2-40B4-BE49-F238E27FC236}">
                <a16:creationId xmlns:a16="http://schemas.microsoft.com/office/drawing/2014/main" id="{C84862B3-F87F-109D-5CB5-5B47596B870D}"/>
              </a:ext>
            </a:extLst>
          </p:cNvPr>
          <p:cNvSpPr>
            <a:spLocks noGrp="1" noChangeArrowheads="1"/>
          </p:cNvSpPr>
          <p:nvPr>
            <p:ph type="body" sz="half" idx="1"/>
          </p:nvPr>
        </p:nvSpPr>
        <p:spPr>
          <a:xfrm>
            <a:off x="304800" y="762000"/>
            <a:ext cx="7620000" cy="4800600"/>
          </a:xfrm>
        </p:spPr>
        <p:txBody>
          <a:bodyPr/>
          <a:lstStyle/>
          <a:p>
            <a:pPr marL="457200" indent="-457200">
              <a:buFont typeface="+mj-lt"/>
              <a:buAutoNum type="arabicPeriod"/>
              <a:defRPr/>
            </a:pPr>
            <a:r>
              <a:rPr lang="en-US" altLang="en-US" sz="2400" dirty="0"/>
              <a:t>Mental models</a:t>
            </a:r>
          </a:p>
          <a:p>
            <a:pPr marL="457200" indent="-457200">
              <a:buFont typeface="+mj-lt"/>
              <a:buAutoNum type="arabicPeriod"/>
              <a:defRPr/>
            </a:pPr>
            <a:r>
              <a:rPr lang="en-US" altLang="en-US" sz="2400" dirty="0"/>
              <a:t>Maps</a:t>
            </a:r>
          </a:p>
          <a:p>
            <a:pPr marL="457200" indent="-457200">
              <a:buFont typeface="+mj-lt"/>
              <a:buAutoNum type="arabicPeriod"/>
              <a:defRPr/>
            </a:pPr>
            <a:r>
              <a:rPr lang="en-US" altLang="en-US" sz="2400" dirty="0"/>
              <a:t>Graphical conceptual models</a:t>
            </a:r>
          </a:p>
          <a:p>
            <a:pPr marL="457200" indent="-457200">
              <a:buFont typeface="+mj-lt"/>
              <a:buAutoNum type="arabicPeriod"/>
              <a:defRPr/>
            </a:pPr>
            <a:r>
              <a:rPr lang="en-US" altLang="en-US" sz="2400" dirty="0"/>
              <a:t>Mathematical models</a:t>
            </a:r>
          </a:p>
          <a:p>
            <a:pPr marL="457200" indent="-457200">
              <a:buFont typeface="+mj-lt"/>
              <a:buAutoNum type="arabicPeriod"/>
              <a:defRPr/>
            </a:pPr>
            <a:r>
              <a:rPr lang="en-US" altLang="en-US" sz="2400" dirty="0"/>
              <a:t>Data visualizations</a:t>
            </a:r>
          </a:p>
          <a:p>
            <a:pPr marL="457200" indent="-457200">
              <a:buFont typeface="+mj-lt"/>
              <a:buAutoNum type="arabicPeriod"/>
              <a:defRPr/>
            </a:pPr>
            <a:r>
              <a:rPr lang="en-US" altLang="en-US" sz="2400" dirty="0"/>
              <a:t>Physical models</a:t>
            </a:r>
          </a:p>
          <a:p>
            <a:pPr marL="457200" indent="-457200">
              <a:buFont typeface="+mj-lt"/>
              <a:buAutoNum type="arabicPeriod"/>
              <a:defRPr/>
            </a:pPr>
            <a:r>
              <a:rPr lang="en-US" altLang="en-US" sz="2400" dirty="0"/>
              <a:t>Simulations</a:t>
            </a:r>
          </a:p>
          <a:p>
            <a:pPr marL="457200" indent="-457200">
              <a:buFont typeface="+mj-lt"/>
              <a:buAutoNum type="arabicPeriod"/>
              <a:defRPr/>
            </a:pPr>
            <a:r>
              <a:rPr lang="en-US" altLang="en-US" sz="2400" dirty="0"/>
              <a:t>Experimental models</a:t>
            </a:r>
          </a:p>
          <a:p>
            <a:pPr marL="457200" indent="-457200">
              <a:buFont typeface="+mj-lt"/>
              <a:buAutoNum type="arabicPeriod"/>
              <a:defRPr/>
            </a:pPr>
            <a:r>
              <a:rPr lang="en-US" altLang="en-US" sz="2400" dirty="0"/>
              <a:t>Hindcasting</a:t>
            </a:r>
          </a:p>
          <a:p>
            <a:pPr marL="457200" indent="-457200">
              <a:buFont typeface="+mj-lt"/>
              <a:buAutoNum type="arabicPeriod"/>
              <a:defRPr/>
            </a:pPr>
            <a:r>
              <a:rPr lang="en-US" altLang="en-US" sz="2400" dirty="0"/>
              <a:t>Numerical models</a:t>
            </a:r>
          </a:p>
          <a:p>
            <a:pPr marL="457200" indent="-457200">
              <a:buFont typeface="+mj-lt"/>
              <a:buAutoNum type="arabicPeriod"/>
              <a:defRPr/>
            </a:pPr>
            <a:r>
              <a:rPr lang="en-US" altLang="en-US" sz="2400" dirty="0"/>
              <a:t>Statistical model</a:t>
            </a:r>
          </a:p>
          <a:p>
            <a:pPr marL="457200" indent="-457200">
              <a:buFont typeface="+mj-lt"/>
              <a:buAutoNum type="arabicPeriod"/>
              <a:defRPr/>
            </a:pPr>
            <a:r>
              <a:rPr lang="en-US" altLang="en-US" sz="2400" dirty="0"/>
              <a:t>Scenario modeling</a:t>
            </a:r>
          </a:p>
          <a:p>
            <a:pPr marL="457200" indent="-457200">
              <a:buFont typeface="+mj-lt"/>
              <a:buAutoNum type="arabicPeriod"/>
              <a:defRPr/>
            </a:pPr>
            <a:r>
              <a:rPr lang="en-US" altLang="en-US" sz="2400" dirty="0"/>
              <a:t>Agent-based models</a:t>
            </a:r>
          </a:p>
          <a:p>
            <a:pPr>
              <a:defRPr/>
            </a:pPr>
            <a:endParaRPr lang="en-US" altLang="en-US" sz="2400" dirty="0"/>
          </a:p>
        </p:txBody>
      </p:sp>
      <p:sp>
        <p:nvSpPr>
          <p:cNvPr id="9219" name="Title 1">
            <a:extLst>
              <a:ext uri="{FF2B5EF4-FFF2-40B4-BE49-F238E27FC236}">
                <a16:creationId xmlns:a16="http://schemas.microsoft.com/office/drawing/2014/main" id="{D612E4A2-55C7-E0DE-58E8-4744A5C09A3A}"/>
              </a:ext>
            </a:extLst>
          </p:cNvPr>
          <p:cNvSpPr>
            <a:spLocks noGrp="1" noChangeArrowheads="1"/>
          </p:cNvSpPr>
          <p:nvPr>
            <p:ph type="title"/>
          </p:nvPr>
        </p:nvSpPr>
        <p:spPr>
          <a:xfrm>
            <a:off x="3733800" y="-73025"/>
            <a:ext cx="5181600" cy="1143000"/>
          </a:xfrm>
        </p:spPr>
        <p:txBody>
          <a:bodyPr/>
          <a:lstStyle/>
          <a:p>
            <a:r>
              <a:rPr lang="en-US" altLang="en-US"/>
              <a:t>Model types</a:t>
            </a:r>
          </a:p>
        </p:txBody>
      </p:sp>
      <p:pic>
        <p:nvPicPr>
          <p:cNvPr id="9220" name="Picture 3" descr="A diagram of the solar system&#10;&#10;AI-generated content may be incorrect.">
            <a:extLst>
              <a:ext uri="{FF2B5EF4-FFF2-40B4-BE49-F238E27FC236}">
                <a16:creationId xmlns:a16="http://schemas.microsoft.com/office/drawing/2014/main" id="{191E48FA-AB8B-52C0-8C09-AAE8ECEA0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4205288"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FFB05DA6-8F20-38E5-2428-29CB4D4B7D43}"/>
              </a:ext>
            </a:extLst>
          </p:cNvPr>
          <p:cNvSpPr>
            <a:spLocks noGrp="1" noChangeArrowheads="1"/>
          </p:cNvSpPr>
          <p:nvPr>
            <p:ph type="title"/>
          </p:nvPr>
        </p:nvSpPr>
        <p:spPr/>
        <p:txBody>
          <a:bodyPr/>
          <a:lstStyle/>
          <a:p>
            <a:r>
              <a:rPr lang="en-US" altLang="en-US"/>
              <a:t>Megadroughts in Western US</a:t>
            </a:r>
          </a:p>
        </p:txBody>
      </p:sp>
      <p:pic>
        <p:nvPicPr>
          <p:cNvPr id="67587" name="Content Placeholder 3">
            <a:extLst>
              <a:ext uri="{FF2B5EF4-FFF2-40B4-BE49-F238E27FC236}">
                <a16:creationId xmlns:a16="http://schemas.microsoft.com/office/drawing/2014/main" id="{7800FD67-E2B0-3A1C-5FA8-7FF25841D1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9563" y="1714500"/>
            <a:ext cx="11603037" cy="4441825"/>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C:\Users\JAS\Desktop\underw18.jpg">
            <a:extLst>
              <a:ext uri="{FF2B5EF4-FFF2-40B4-BE49-F238E27FC236}">
                <a16:creationId xmlns:a16="http://schemas.microsoft.com/office/drawing/2014/main" id="{78F9371F-ED5F-CE27-54C0-191AA389E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1620838"/>
            <a:ext cx="48577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a:extLst>
              <a:ext uri="{FF2B5EF4-FFF2-40B4-BE49-F238E27FC236}">
                <a16:creationId xmlns:a16="http://schemas.microsoft.com/office/drawing/2014/main" id="{2CC977D0-D1C1-7335-D9AD-52A0D42CD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352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C:\Users\JAS\Desktop\underw17.jpg">
            <a:extLst>
              <a:ext uri="{FF2B5EF4-FFF2-40B4-BE49-F238E27FC236}">
                <a16:creationId xmlns:a16="http://schemas.microsoft.com/office/drawing/2014/main" id="{6C3416ED-7297-019B-B9FB-68A22B944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38" y="1281113"/>
            <a:ext cx="565943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C:\Users\JAS\Desktop\underw18.jpg">
            <a:extLst>
              <a:ext uri="{FF2B5EF4-FFF2-40B4-BE49-F238E27FC236}">
                <a16:creationId xmlns:a16="http://schemas.microsoft.com/office/drawing/2014/main" id="{D3456F6F-7FC7-E9EC-F35E-08AA33506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3" y="1281113"/>
            <a:ext cx="6327775"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Documents and Settings\tony\Desktop\core view sm.JPG">
            <a:extLst>
              <a:ext uri="{FF2B5EF4-FFF2-40B4-BE49-F238E27FC236}">
                <a16:creationId xmlns:a16="http://schemas.microsoft.com/office/drawing/2014/main" id="{050B435E-C4C8-C642-A8CB-68D5106EB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a:extLst>
              <a:ext uri="{FF2B5EF4-FFF2-40B4-BE49-F238E27FC236}">
                <a16:creationId xmlns:a16="http://schemas.microsoft.com/office/drawing/2014/main" id="{07DC9CF6-586B-5637-401F-2901BD456BC2}"/>
              </a:ext>
            </a:extLst>
          </p:cNvPr>
          <p:cNvSpPr>
            <a:spLocks noGrp="1" noChangeArrowheads="1"/>
          </p:cNvSpPr>
          <p:nvPr>
            <p:ph type="title"/>
          </p:nvPr>
        </p:nvSpPr>
        <p:spPr/>
        <p:txBody>
          <a:bodyPr/>
          <a:lstStyle/>
          <a:p>
            <a:r>
              <a:rPr lang="en-US" altLang="en-US" b="1">
                <a:solidFill>
                  <a:schemeClr val="bg1"/>
                </a:solidFill>
              </a:rPr>
              <a:t>Limnology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Content Placeholder 4" descr="A group of people on a raft&#10;&#10;AI-generated content may be incorrect.">
            <a:extLst>
              <a:ext uri="{FF2B5EF4-FFF2-40B4-BE49-F238E27FC236}">
                <a16:creationId xmlns:a16="http://schemas.microsoft.com/office/drawing/2014/main" id="{8CEE2A39-7258-78BA-AD18-A7DB15A96C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33338"/>
            <a:ext cx="9491663" cy="7007226"/>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a:extLst>
              <a:ext uri="{FF2B5EF4-FFF2-40B4-BE49-F238E27FC236}">
                <a16:creationId xmlns:a16="http://schemas.microsoft.com/office/drawing/2014/main" id="{0A02E413-D914-910C-CC7B-E0C69173ED0D}"/>
              </a:ext>
            </a:extLst>
          </p:cNvPr>
          <p:cNvPicPr>
            <a:picLocks noChangeAspect="1"/>
          </p:cNvPicPr>
          <p:nvPr/>
        </p:nvPicPr>
        <p:blipFill>
          <a:blip r:embed="rId3">
            <a:extLst>
              <a:ext uri="{28A0092B-C50C-407E-A947-70E740481C1C}">
                <a14:useLocalDpi xmlns:a14="http://schemas.microsoft.com/office/drawing/2010/main" val="0"/>
              </a:ext>
            </a:extLst>
          </a:blip>
          <a:srcRect l="-1540" r="797"/>
          <a:stretch>
            <a:fillRect/>
          </a:stretch>
        </p:blipFill>
        <p:spPr bwMode="auto">
          <a:xfrm>
            <a:off x="506413" y="222250"/>
            <a:ext cx="8545512"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a:extLst>
              <a:ext uri="{FF2B5EF4-FFF2-40B4-BE49-F238E27FC236}">
                <a16:creationId xmlns:a16="http://schemas.microsoft.com/office/drawing/2014/main" id="{AF5DE32F-D480-D6BC-D510-9D267757134D}"/>
              </a:ext>
            </a:extLst>
          </p:cNvPr>
          <p:cNvPicPr>
            <a:picLocks noChangeAspect="1"/>
          </p:cNvPicPr>
          <p:nvPr/>
        </p:nvPicPr>
        <p:blipFill>
          <a:blip r:embed="rId4">
            <a:extLst>
              <a:ext uri="{28A0092B-C50C-407E-A947-70E740481C1C}">
                <a14:useLocalDpi xmlns:a14="http://schemas.microsoft.com/office/drawing/2010/main" val="0"/>
              </a:ext>
            </a:extLst>
          </a:blip>
          <a:srcRect r="7333"/>
          <a:stretch>
            <a:fillRect/>
          </a:stretch>
        </p:blipFill>
        <p:spPr bwMode="auto">
          <a:xfrm>
            <a:off x="9251950" y="3429000"/>
            <a:ext cx="2711450" cy="2820988"/>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6">
            <a:extLst>
              <a:ext uri="{FF2B5EF4-FFF2-40B4-BE49-F238E27FC236}">
                <a16:creationId xmlns:a16="http://schemas.microsoft.com/office/drawing/2014/main" id="{E04E8B1D-A9B6-370A-7F57-AD6B132586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51925" y="242888"/>
            <a:ext cx="3027363"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JAS\Desktop\wais_ash.jpg">
            <a:extLst>
              <a:ext uri="{FF2B5EF4-FFF2-40B4-BE49-F238E27FC236}">
                <a16:creationId xmlns:a16="http://schemas.microsoft.com/office/drawing/2014/main" id="{C6C4B5AD-6F85-E576-0B9C-62EC15740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95450"/>
            <a:ext cx="12174538"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itle 1">
            <a:extLst>
              <a:ext uri="{FF2B5EF4-FFF2-40B4-BE49-F238E27FC236}">
                <a16:creationId xmlns:a16="http://schemas.microsoft.com/office/drawing/2014/main" id="{1985B495-4805-790C-43EC-42CE4F3B7410}"/>
              </a:ext>
            </a:extLst>
          </p:cNvPr>
          <p:cNvSpPr>
            <a:spLocks noGrp="1" noChangeArrowheads="1"/>
          </p:cNvSpPr>
          <p:nvPr>
            <p:ph type="title"/>
          </p:nvPr>
        </p:nvSpPr>
        <p:spPr>
          <a:xfrm>
            <a:off x="914400" y="381000"/>
            <a:ext cx="10363200" cy="1143000"/>
          </a:xfrm>
        </p:spPr>
        <p:txBody>
          <a:bodyPr/>
          <a:lstStyle/>
          <a:p>
            <a:r>
              <a:rPr lang="en-US" altLang="en-US"/>
              <a:t>Glaciology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a:extLst>
              <a:ext uri="{FF2B5EF4-FFF2-40B4-BE49-F238E27FC236}">
                <a16:creationId xmlns:a16="http://schemas.microsoft.com/office/drawing/2014/main" id="{4670FEAC-D0BD-EDA4-669A-FFA892A4A6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39700"/>
            <a:ext cx="83439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7B13F6-511D-BE85-6B5C-28A1EE30C838}"/>
              </a:ext>
            </a:extLst>
          </p:cNvPr>
          <p:cNvSpPr>
            <a:spLocks noGrp="1"/>
          </p:cNvSpPr>
          <p:nvPr>
            <p:ph idx="1"/>
          </p:nvPr>
        </p:nvSpPr>
        <p:spPr>
          <a:xfrm>
            <a:off x="363538" y="546100"/>
            <a:ext cx="6113462" cy="5580063"/>
          </a:xfrm>
        </p:spPr>
        <p:txBody>
          <a:bodyPr>
            <a:normAutofit/>
          </a:bodyPr>
          <a:lstStyle/>
          <a:p>
            <a:pPr>
              <a:defRPr/>
            </a:pPr>
            <a:r>
              <a:rPr lang="en-US" dirty="0">
                <a:latin typeface=" Calibri Light"/>
              </a:rPr>
              <a:t>The ice is brought back to a laboratory and heated carefully in a vacuum chamber (to avoid contamination by modern air), releasing the ancient air for analysis.</a:t>
            </a:r>
          </a:p>
          <a:p>
            <a:pPr>
              <a:defRPr/>
            </a:pPr>
            <a:r>
              <a:rPr lang="en-US" dirty="0">
                <a:latin typeface=" Calibri Light"/>
              </a:rPr>
              <a:t>Chemical composition (carbon dioxide, methane, and ratio of oxygen isotopes) of trapped air can provide information to reconstruct past climate</a:t>
            </a:r>
          </a:p>
          <a:p>
            <a:pPr>
              <a:defRPr/>
            </a:pPr>
            <a:endParaRPr lang="en-US" dirty="0">
              <a:latin typeface="+mj-lt"/>
            </a:endParaRPr>
          </a:p>
        </p:txBody>
      </p:sp>
      <p:pic>
        <p:nvPicPr>
          <p:cNvPr id="81923" name="Picture 3">
            <a:hlinkClick r:id="rId3"/>
            <a:extLst>
              <a:ext uri="{FF2B5EF4-FFF2-40B4-BE49-F238E27FC236}">
                <a16:creationId xmlns:a16="http://schemas.microsoft.com/office/drawing/2014/main" id="{6A290102-7E13-B25E-F302-A13E578F61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3375" y="266700"/>
            <a:ext cx="4746625" cy="6324600"/>
          </a:xfrm>
          <a:prstGeom prst="rect">
            <a:avLst/>
          </a:prstGeom>
          <a:noFill/>
          <a:ln w="412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3C08A4D-8187-FE5A-7D3E-54BC4A8C20E1}"/>
              </a:ext>
            </a:extLst>
          </p:cNvPr>
          <p:cNvSpPr>
            <a:spLocks noGrp="1" noChangeArrowheads="1"/>
          </p:cNvSpPr>
          <p:nvPr>
            <p:ph type="title"/>
          </p:nvPr>
        </p:nvSpPr>
        <p:spPr>
          <a:xfrm>
            <a:off x="914400" y="304800"/>
            <a:ext cx="10363200" cy="1143000"/>
          </a:xfrm>
        </p:spPr>
        <p:txBody>
          <a:bodyPr/>
          <a:lstStyle/>
          <a:p>
            <a:r>
              <a:rPr lang="en-US" altLang="en-US"/>
              <a:t>Mental models</a:t>
            </a:r>
          </a:p>
        </p:txBody>
      </p:sp>
      <p:pic>
        <p:nvPicPr>
          <p:cNvPr id="11267" name="Content Placeholder 4" descr="A picture containing text&#10;&#10;Description automatically generated">
            <a:extLst>
              <a:ext uri="{FF2B5EF4-FFF2-40B4-BE49-F238E27FC236}">
                <a16:creationId xmlns:a16="http://schemas.microsoft.com/office/drawing/2014/main" id="{5D991032-FFA3-A703-1E9A-88342EBD87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447800"/>
            <a:ext cx="9753600" cy="4876800"/>
          </a:xfrm>
        </p:spPr>
      </p:pic>
      <p:sp>
        <p:nvSpPr>
          <p:cNvPr id="2" name="Rectangle 1">
            <a:extLst>
              <a:ext uri="{FF2B5EF4-FFF2-40B4-BE49-F238E27FC236}">
                <a16:creationId xmlns:a16="http://schemas.microsoft.com/office/drawing/2014/main" id="{45CC6090-9475-67D4-4C04-EF3E06DEB2CB}"/>
              </a:ext>
            </a:extLst>
          </p:cNvPr>
          <p:cNvSpPr/>
          <p:nvPr/>
        </p:nvSpPr>
        <p:spPr>
          <a:xfrm>
            <a:off x="1524000" y="1752600"/>
            <a:ext cx="2514600"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a:extLst>
              <a:ext uri="{FF2B5EF4-FFF2-40B4-BE49-F238E27FC236}">
                <a16:creationId xmlns:a16="http://schemas.microsoft.com/office/drawing/2014/main" id="{D7936709-3A9E-5021-7776-5282104D4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14"/>
          <a:stretch>
            <a:fillRect/>
          </a:stretch>
        </p:blipFill>
        <p:spPr bwMode="auto">
          <a:xfrm>
            <a:off x="990600" y="533400"/>
            <a:ext cx="10020300"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C95E1A7B-CB62-E45D-FCD0-25357FD7D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316" r="48586"/>
          <a:stretch>
            <a:fillRect/>
          </a:stretch>
        </p:blipFill>
        <p:spPr bwMode="auto">
          <a:xfrm>
            <a:off x="1676400" y="457200"/>
            <a:ext cx="86407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CBD5818-F2A7-D85B-3D1B-924E3C4197F1}"/>
              </a:ext>
            </a:extLst>
          </p:cNvPr>
          <p:cNvSpPr>
            <a:spLocks noGrp="1" noChangeArrowheads="1"/>
          </p:cNvSpPr>
          <p:nvPr>
            <p:ph type="title"/>
          </p:nvPr>
        </p:nvSpPr>
        <p:spPr>
          <a:xfrm>
            <a:off x="6400800" y="230188"/>
            <a:ext cx="6172200" cy="857250"/>
          </a:xfrm>
        </p:spPr>
        <p:txBody>
          <a:bodyPr/>
          <a:lstStyle/>
          <a:p>
            <a:pPr eaLnBrk="1" hangingPunct="1"/>
            <a:r>
              <a:rPr lang="en-US" altLang="en-US"/>
              <a:t>Maps</a:t>
            </a:r>
          </a:p>
        </p:txBody>
      </p:sp>
      <p:pic>
        <p:nvPicPr>
          <p:cNvPr id="15363" name="Picture 4" descr="NAprsnt">
            <a:extLst>
              <a:ext uri="{FF2B5EF4-FFF2-40B4-BE49-F238E27FC236}">
                <a16:creationId xmlns:a16="http://schemas.microsoft.com/office/drawing/2014/main" id="{35B6C7EA-0EDE-FB87-7450-F97C6A60D09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9100" y="106363"/>
            <a:ext cx="6629400" cy="6751637"/>
          </a:xfrm>
        </p:spPr>
      </p:pic>
      <p:sp>
        <p:nvSpPr>
          <p:cNvPr id="5" name="Rectangle 3">
            <a:extLst>
              <a:ext uri="{FF2B5EF4-FFF2-40B4-BE49-F238E27FC236}">
                <a16:creationId xmlns:a16="http://schemas.microsoft.com/office/drawing/2014/main" id="{4557F02E-7D1D-C755-FF48-6F0502DB92B9}"/>
              </a:ext>
            </a:extLst>
          </p:cNvPr>
          <p:cNvSpPr txBox="1">
            <a:spLocks noChangeArrowheads="1"/>
          </p:cNvSpPr>
          <p:nvPr/>
        </p:nvSpPr>
        <p:spPr bwMode="auto">
          <a:xfrm>
            <a:off x="6629400" y="1295400"/>
            <a:ext cx="5143500" cy="30861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altLang="en-US" sz="2900" kern="0" dirty="0"/>
              <a:t>Maps exemplify the basic properties of models. </a:t>
            </a:r>
          </a:p>
          <a:p>
            <a:pPr eaLnBrk="1" hangingPunct="1">
              <a:lnSpc>
                <a:spcPct val="90000"/>
              </a:lnSpc>
              <a:defRPr/>
            </a:pPr>
            <a:r>
              <a:rPr lang="en-US" altLang="en-US" sz="2900" kern="0" dirty="0"/>
              <a:t>They simplify the world so that we can understand it</a:t>
            </a:r>
          </a:p>
          <a:p>
            <a:pPr eaLnBrk="1" hangingPunct="1">
              <a:lnSpc>
                <a:spcPct val="90000"/>
              </a:lnSpc>
              <a:defRPr/>
            </a:pPr>
            <a:r>
              <a:rPr lang="en-US" altLang="en-US" sz="2900" kern="0" dirty="0"/>
              <a:t>They isolate the patterns and the processes of interest</a:t>
            </a:r>
          </a:p>
          <a:p>
            <a:pPr eaLnBrk="1" hangingPunct="1">
              <a:lnSpc>
                <a:spcPct val="90000"/>
              </a:lnSpc>
              <a:defRPr/>
            </a:pPr>
            <a:r>
              <a:rPr lang="en-US" altLang="en-US" sz="2900" kern="0" dirty="0"/>
              <a:t>As models, they are incomplete – they are not meant to capture all the details of the real world, only those salient to our questions and goals</a:t>
            </a:r>
          </a:p>
          <a:p>
            <a:pPr eaLnBrk="1" hangingPunct="1">
              <a:lnSpc>
                <a:spcPct val="90000"/>
              </a:lnSpc>
              <a:defRPr/>
            </a:pPr>
            <a:endParaRPr lang="en-US" altLang="en-US" sz="2800" kern="0" dirty="0"/>
          </a:p>
          <a:p>
            <a:pPr marL="0" indent="0">
              <a:buFontTx/>
              <a:buNone/>
              <a:defRPr/>
            </a:pPr>
            <a:endParaRPr lang="en-US" altLang="en-US" kern="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a:extLst>
              <a:ext uri="{FF2B5EF4-FFF2-40B4-BE49-F238E27FC236}">
                <a16:creationId xmlns:a16="http://schemas.microsoft.com/office/drawing/2014/main" id="{888056ED-43B8-C4DB-DC89-F3EC57843A50}"/>
              </a:ext>
            </a:extLst>
          </p:cNvPr>
          <p:cNvPicPr>
            <a:picLocks noGrp="1" noChangeAspect="1"/>
          </p:cNvPicPr>
          <p:nvPr/>
        </p:nvPicPr>
        <p:blipFill>
          <a:blip r:embed="rId3">
            <a:extLst>
              <a:ext uri="{28A0092B-C50C-407E-A947-70E740481C1C}">
                <a14:useLocalDpi xmlns:a14="http://schemas.microsoft.com/office/drawing/2010/main" val="0"/>
              </a:ext>
            </a:extLst>
          </a:blip>
          <a:srcRect r="50366"/>
          <a:stretch>
            <a:fillRect/>
          </a:stretch>
        </p:blipFill>
        <p:spPr bwMode="auto">
          <a:xfrm>
            <a:off x="3429000" y="596900"/>
            <a:ext cx="44196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6A0F2D76-9BAE-0887-F8E9-C4A948F45390}"/>
              </a:ext>
            </a:extLst>
          </p:cNvPr>
          <p:cNvSpPr>
            <a:spLocks noGrp="1" noChangeArrowheads="1"/>
          </p:cNvSpPr>
          <p:nvPr>
            <p:ph type="title"/>
          </p:nvPr>
        </p:nvSpPr>
        <p:spPr>
          <a:xfrm>
            <a:off x="2057400" y="152400"/>
            <a:ext cx="8445500" cy="857250"/>
          </a:xfrm>
        </p:spPr>
        <p:txBody>
          <a:bodyPr/>
          <a:lstStyle/>
          <a:p>
            <a:pPr eaLnBrk="1" hangingPunct="1"/>
            <a:r>
              <a:rPr lang="en-US" altLang="en-US"/>
              <a:t>Graphical conceptual model</a:t>
            </a:r>
          </a:p>
        </p:txBody>
      </p:sp>
    </p:spTree>
  </p:cSld>
  <p:clrMapOvr>
    <a:masterClrMapping/>
  </p:clrMapOvr>
</p:sld>
</file>

<file path=ppt/theme/theme1.xml><?xml version="1.0" encoding="utf-8"?>
<a:theme xmlns:a="http://schemas.openxmlformats.org/drawingml/2006/main" name="Default Design">
  <a:themeElements>
    <a:clrScheme name="Custom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0070C0"/>
      </a:accent5>
      <a:accent6>
        <a:srgbClr val="2D2DB9"/>
      </a:accent6>
      <a:hlink>
        <a:srgbClr val="CC0000"/>
      </a:hlink>
      <a:folHlink>
        <a:srgbClr val="CC0000"/>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3459</TotalTime>
  <Words>1729</Words>
  <Application>Microsoft Office PowerPoint</Application>
  <PresentationFormat>Widescreen</PresentationFormat>
  <Paragraphs>154</Paragraphs>
  <Slides>48</Slides>
  <Notes>31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Times New Roman</vt:lpstr>
      <vt:lpstr>Arial</vt:lpstr>
      <vt:lpstr>Calibri Light</vt:lpstr>
      <vt:lpstr> Calibri Light</vt:lpstr>
      <vt:lpstr>Calibri</vt:lpstr>
      <vt:lpstr>Default Design</vt:lpstr>
      <vt:lpstr>PowerPoint Presentation</vt:lpstr>
      <vt:lpstr>We make models and perform modeling</vt:lpstr>
      <vt:lpstr>Models and modeling</vt:lpstr>
      <vt:lpstr>Model types</vt:lpstr>
      <vt:lpstr>Mental models</vt:lpstr>
      <vt:lpstr>PowerPoint Presentation</vt:lpstr>
      <vt:lpstr>PowerPoint Presentation</vt:lpstr>
      <vt:lpstr>Maps</vt:lpstr>
      <vt:lpstr>Graphical conceptual model</vt:lpstr>
      <vt:lpstr>PowerPoint Presentation</vt:lpstr>
      <vt:lpstr>Graphical conceptual model</vt:lpstr>
      <vt:lpstr>Data visualization</vt:lpstr>
      <vt:lpstr>Data visualization </vt:lpstr>
      <vt:lpstr>PowerPoint Presentation</vt:lpstr>
      <vt:lpstr>Mathematical models</vt:lpstr>
      <vt:lpstr>PowerPoint Presentation</vt:lpstr>
      <vt:lpstr>Mathematical models</vt:lpstr>
      <vt:lpstr>PowerPoint Presentation</vt:lpstr>
      <vt:lpstr>PowerPoint Presentation</vt:lpstr>
      <vt:lpstr>PowerPoint Presentation</vt:lpstr>
      <vt:lpstr>PowerPoint Presentation</vt:lpstr>
      <vt:lpstr>Simulations</vt:lpstr>
      <vt:lpstr>PowerPoint Presentation</vt:lpstr>
      <vt:lpstr>PowerPoint Presentation</vt:lpstr>
      <vt:lpstr>Physical models</vt:lpstr>
      <vt:lpstr>PowerPoint Presentation</vt:lpstr>
      <vt:lpstr>Physical models</vt:lpstr>
      <vt:lpstr>Experimental models</vt:lpstr>
      <vt:lpstr>Numerical models</vt:lpstr>
      <vt:lpstr>Numerical models</vt:lpstr>
      <vt:lpstr>Ensemble models</vt:lpstr>
      <vt:lpstr>Scenario modeling</vt:lpstr>
      <vt:lpstr>Scenario modeling</vt:lpstr>
      <vt:lpstr>Hindcast models</vt:lpstr>
      <vt:lpstr>Statistical model</vt:lpstr>
      <vt:lpstr>Agent-based models</vt:lpstr>
      <vt:lpstr>Types of quantitative data for models</vt:lpstr>
      <vt:lpstr>Types of data for models and modeling</vt:lpstr>
      <vt:lpstr>Dendrochronology</vt:lpstr>
      <vt:lpstr>Megadroughts in Western US</vt:lpstr>
      <vt:lpstr>PowerPoint Presentation</vt:lpstr>
      <vt:lpstr>PowerPoint Presentation</vt:lpstr>
      <vt:lpstr>Limnology</vt:lpstr>
      <vt:lpstr>PowerPoint Presentation</vt:lpstr>
      <vt:lpstr>PowerPoint Presentation</vt:lpstr>
      <vt:lpstr>Glaciology</vt:lpstr>
      <vt:lpstr>PowerPoint Presentation</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270</cp:revision>
  <dcterms:created xsi:type="dcterms:W3CDTF">2003-03-31T01:42:39Z</dcterms:created>
  <dcterms:modified xsi:type="dcterms:W3CDTF">2025-03-09T18:32:29Z</dcterms:modified>
</cp:coreProperties>
</file>