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60" r:id="rId2"/>
    <p:sldId id="383" r:id="rId3"/>
    <p:sldId id="256" r:id="rId4"/>
    <p:sldId id="333" r:id="rId5"/>
    <p:sldId id="257" r:id="rId6"/>
    <p:sldId id="344" r:id="rId7"/>
    <p:sldId id="353" r:id="rId8"/>
    <p:sldId id="452" r:id="rId9"/>
    <p:sldId id="634" r:id="rId10"/>
    <p:sldId id="739" r:id="rId11"/>
    <p:sldId id="703" r:id="rId12"/>
    <p:sldId id="706" r:id="rId13"/>
    <p:sldId id="745" r:id="rId14"/>
    <p:sldId id="728" r:id="rId15"/>
    <p:sldId id="729" r:id="rId16"/>
    <p:sldId id="454" r:id="rId17"/>
    <p:sldId id="455" r:id="rId18"/>
    <p:sldId id="460" r:id="rId19"/>
    <p:sldId id="456" r:id="rId20"/>
    <p:sldId id="462" r:id="rId21"/>
    <p:sldId id="461" r:id="rId22"/>
    <p:sldId id="744" r:id="rId23"/>
    <p:sldId id="463" r:id="rId24"/>
    <p:sldId id="464" r:id="rId25"/>
    <p:sldId id="734" r:id="rId26"/>
    <p:sldId id="743" r:id="rId27"/>
    <p:sldId id="742" r:id="rId28"/>
    <p:sldId id="741" r:id="rId29"/>
    <p:sldId id="468" r:id="rId30"/>
    <p:sldId id="469" r:id="rId31"/>
    <p:sldId id="472" r:id="rId32"/>
    <p:sldId id="473" r:id="rId33"/>
    <p:sldId id="736" r:id="rId3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Intro" id="{53F2593C-1596-4396-B38F-29EFE6BE863E}">
          <p14:sldIdLst>
            <p14:sldId id="260"/>
            <p14:sldId id="383"/>
            <p14:sldId id="256"/>
            <p14:sldId id="333"/>
            <p14:sldId id="257"/>
            <p14:sldId id="344"/>
            <p14:sldId id="353"/>
            <p14:sldId id="452"/>
            <p14:sldId id="634"/>
            <p14:sldId id="739"/>
            <p14:sldId id="703"/>
            <p14:sldId id="706"/>
            <p14:sldId id="745"/>
            <p14:sldId id="728"/>
            <p14:sldId id="729"/>
          </p14:sldIdLst>
        </p14:section>
        <p14:section name="Summary and analogy" id="{05AA7951-CC4E-4750-982A-FE4A5B265E64}">
          <p14:sldIdLst>
            <p14:sldId id="454"/>
            <p14:sldId id="455"/>
            <p14:sldId id="460"/>
            <p14:sldId id="456"/>
            <p14:sldId id="462"/>
            <p14:sldId id="461"/>
            <p14:sldId id="744"/>
          </p14:sldIdLst>
        </p14:section>
        <p14:section name="Policy implications for Earth" id="{7D2DBE34-29FA-4AE0-82B2-496248652803}">
          <p14:sldIdLst>
            <p14:sldId id="463"/>
            <p14:sldId id="464"/>
            <p14:sldId id="734"/>
            <p14:sldId id="743"/>
            <p14:sldId id="742"/>
            <p14:sldId id="741"/>
            <p14:sldId id="468"/>
            <p14:sldId id="469"/>
            <p14:sldId id="472"/>
            <p14:sldId id="473"/>
            <p14:sldId id="73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5A6E32"/>
    <a:srgbClr val="AEB8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908" autoAdjust="0"/>
    <p:restoredTop sz="83399" autoAdjust="0"/>
  </p:normalViewPr>
  <p:slideViewPr>
    <p:cSldViewPr>
      <p:cViewPr varScale="1">
        <p:scale>
          <a:sx n="60" d="100"/>
          <a:sy n="60" d="100"/>
        </p:scale>
        <p:origin x="48" y="240"/>
      </p:cViewPr>
      <p:guideLst>
        <p:guide orient="horz" pos="2160"/>
        <p:guide pos="3840"/>
      </p:guideLst>
    </p:cSldViewPr>
  </p:slideViewPr>
  <p:outlineViewPr>
    <p:cViewPr>
      <p:scale>
        <a:sx n="33" d="100"/>
        <a:sy n="33" d="100"/>
      </p:scale>
      <p:origin x="0" y="-15446"/>
    </p:cViewPr>
  </p:outlineViewPr>
  <p:notesTextViewPr>
    <p:cViewPr>
      <p:scale>
        <a:sx n="100" d="100"/>
        <a:sy n="100" d="100"/>
      </p:scale>
      <p:origin x="0" y="0"/>
    </p:cViewPr>
  </p:notesTextViewPr>
  <p:sorterViewPr>
    <p:cViewPr varScale="1">
      <p:scale>
        <a:sx n="1" d="1"/>
        <a:sy n="1" d="1"/>
      </p:scale>
      <p:origin x="0" y="-5640"/>
    </p:cViewPr>
  </p:sorterViewPr>
  <p:notesViewPr>
    <p:cSldViewPr>
      <p:cViewPr varScale="1">
        <p:scale>
          <a:sx n="86" d="100"/>
          <a:sy n="86" d="100"/>
        </p:scale>
        <p:origin x="-3126"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088ADD03-F13A-4983-BB94-79DA10ABA1B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dirty="0"/>
          </a:p>
        </p:txBody>
      </p:sp>
      <p:sp>
        <p:nvSpPr>
          <p:cNvPr id="72707" name="Rectangle 3">
            <a:extLst>
              <a:ext uri="{FF2B5EF4-FFF2-40B4-BE49-F238E27FC236}">
                <a16:creationId xmlns:a16="http://schemas.microsoft.com/office/drawing/2014/main" id="{5AEFD0E5-69FF-4DF8-8B4D-2691CB91644D}"/>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dirty="0"/>
          </a:p>
        </p:txBody>
      </p:sp>
      <p:sp>
        <p:nvSpPr>
          <p:cNvPr id="72708" name="Rectangle 4">
            <a:extLst>
              <a:ext uri="{FF2B5EF4-FFF2-40B4-BE49-F238E27FC236}">
                <a16:creationId xmlns:a16="http://schemas.microsoft.com/office/drawing/2014/main" id="{67D3C2F0-C35E-45F3-BA8C-B5DC639E242F}"/>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dirty="0"/>
          </a:p>
        </p:txBody>
      </p:sp>
      <p:sp>
        <p:nvSpPr>
          <p:cNvPr id="72709" name="Rectangle 5">
            <a:extLst>
              <a:ext uri="{FF2B5EF4-FFF2-40B4-BE49-F238E27FC236}">
                <a16:creationId xmlns:a16="http://schemas.microsoft.com/office/drawing/2014/main" id="{75E8C583-49A5-4634-9E16-0F5E9680B81A}"/>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277AA2E3-D867-4F86-B662-602D6E43F8FE}" type="slidenum">
              <a:rPr lang="en-US" altLang="en-US"/>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D7833CE-9C28-4AEA-BAF4-D3AD4042C87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dirty="0"/>
          </a:p>
        </p:txBody>
      </p:sp>
      <p:sp>
        <p:nvSpPr>
          <p:cNvPr id="4099" name="Rectangle 3">
            <a:extLst>
              <a:ext uri="{FF2B5EF4-FFF2-40B4-BE49-F238E27FC236}">
                <a16:creationId xmlns:a16="http://schemas.microsoft.com/office/drawing/2014/main" id="{A7CBF4F3-3EE4-43FB-8BA5-F5CCC4FF61EE}"/>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dirty="0"/>
          </a:p>
        </p:txBody>
      </p:sp>
      <p:sp>
        <p:nvSpPr>
          <p:cNvPr id="2052" name="Rectangle 4">
            <a:extLst>
              <a:ext uri="{FF2B5EF4-FFF2-40B4-BE49-F238E27FC236}">
                <a16:creationId xmlns:a16="http://schemas.microsoft.com/office/drawing/2014/main" id="{1B5E56FB-4B88-489A-9FAA-DEDE2A91BAB5}"/>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E2B4128E-439F-40A9-88F1-074D4B6EDBA2}"/>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FF2CA537-1B28-4A4B-8FAA-387E068AF855}"/>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dirty="0"/>
          </a:p>
        </p:txBody>
      </p:sp>
      <p:sp>
        <p:nvSpPr>
          <p:cNvPr id="4103" name="Rectangle 7">
            <a:extLst>
              <a:ext uri="{FF2B5EF4-FFF2-40B4-BE49-F238E27FC236}">
                <a16:creationId xmlns:a16="http://schemas.microsoft.com/office/drawing/2014/main" id="{6A8953E5-CD84-4EDC-B591-24B18AD2D081}"/>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348BD39C-4B22-4A28-B70C-67BDF9649FCA}"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E120C1B5-022B-41E4-A501-2AABA6C8FF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7BEA702-E956-404D-90BC-5477394BEE8B}" type="slidenum">
              <a:rPr lang="en-US" altLang="en-US"/>
              <a:pPr/>
              <a:t>1</a:t>
            </a:fld>
            <a:endParaRPr lang="en-US" altLang="en-US" dirty="0"/>
          </a:p>
        </p:txBody>
      </p:sp>
      <p:sp>
        <p:nvSpPr>
          <p:cNvPr id="5123" name="Rectangle 2">
            <a:extLst>
              <a:ext uri="{FF2B5EF4-FFF2-40B4-BE49-F238E27FC236}">
                <a16:creationId xmlns:a16="http://schemas.microsoft.com/office/drawing/2014/main" id="{43E6D3F0-48F9-4D6D-B361-47EAD4381162}"/>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5BE06129-0564-4A27-9583-1E95E6AA07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Historical longlead pine forests of east Texas. These forest burn every 2-3 years.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0CDB75A7-1389-4EF3-AE09-CA982F0EAF22}"/>
              </a:ext>
            </a:extLst>
          </p:cNvPr>
          <p:cNvSpPr>
            <a:spLocks noGrp="1" noRot="1" noChangeAspect="1" noChangeArrowheads="1" noTextEdit="1"/>
          </p:cNvSpPr>
          <p:nvPr>
            <p:ph type="sldImg"/>
          </p:nvPr>
        </p:nvSpPr>
        <p:spPr>
          <a:xfrm>
            <a:off x="381000" y="685800"/>
            <a:ext cx="6096000" cy="3429000"/>
          </a:xfrm>
          <a:ln/>
        </p:spPr>
      </p:sp>
      <p:sp>
        <p:nvSpPr>
          <p:cNvPr id="10243" name="Notes Placeholder 2">
            <a:extLst>
              <a:ext uri="{FF2B5EF4-FFF2-40B4-BE49-F238E27FC236}">
                <a16:creationId xmlns:a16="http://schemas.microsoft.com/office/drawing/2014/main" id="{C1D05EE8-37F1-44BB-99AB-7B2E8F23F0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1959 </a:t>
            </a:r>
            <a:r>
              <a:rPr lang="en-US" altLang="en-US" sz="1200" dirty="0"/>
              <a:t>Fraser fir before invasions of non-native insect, the balsam wooly adelgid</a:t>
            </a:r>
          </a:p>
          <a:p>
            <a:endParaRPr lang="en-US" altLang="en-US" dirty="0">
              <a:latin typeface="Arial" panose="020B0604020202020204" pitchFamily="34" charset="0"/>
            </a:endParaRPr>
          </a:p>
        </p:txBody>
      </p:sp>
      <p:sp>
        <p:nvSpPr>
          <p:cNvPr id="10244" name="Slide Number Placeholder 3">
            <a:extLst>
              <a:ext uri="{FF2B5EF4-FFF2-40B4-BE49-F238E27FC236}">
                <a16:creationId xmlns:a16="http://schemas.microsoft.com/office/drawing/2014/main" id="{DC1CCDF6-5B67-4C0D-AEC9-6FF4122EB29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012D881-9A6C-48F4-A6D3-8781890AFBDA}" type="slidenum">
              <a:rPr lang="en-US" altLang="en-US" smtClean="0"/>
              <a:pPr/>
              <a:t>14</a:t>
            </a:fld>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530A0E4F-0342-4EBE-BBF7-5F4BA9CD9E80}"/>
              </a:ext>
            </a:extLst>
          </p:cNvPr>
          <p:cNvSpPr>
            <a:spLocks noGrp="1" noRot="1" noChangeAspect="1" noChangeArrowheads="1" noTextEdit="1"/>
          </p:cNvSpPr>
          <p:nvPr>
            <p:ph type="sldImg"/>
          </p:nvPr>
        </p:nvSpPr>
        <p:spPr>
          <a:xfrm>
            <a:off x="381000" y="685800"/>
            <a:ext cx="6096000" cy="3429000"/>
          </a:xfrm>
          <a:ln/>
        </p:spPr>
      </p:sp>
      <p:sp>
        <p:nvSpPr>
          <p:cNvPr id="12291" name="Notes Placeholder 2">
            <a:extLst>
              <a:ext uri="{FF2B5EF4-FFF2-40B4-BE49-F238E27FC236}">
                <a16:creationId xmlns:a16="http://schemas.microsoft.com/office/drawing/2014/main" id="{5C42C867-7881-4D29-93D5-C97A1025DA8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2008</a:t>
            </a:r>
          </a:p>
        </p:txBody>
      </p:sp>
      <p:sp>
        <p:nvSpPr>
          <p:cNvPr id="12292" name="Slide Number Placeholder 3">
            <a:extLst>
              <a:ext uri="{FF2B5EF4-FFF2-40B4-BE49-F238E27FC236}">
                <a16:creationId xmlns:a16="http://schemas.microsoft.com/office/drawing/2014/main" id="{48A104E6-5249-42A0-B478-7F26EC5CE70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020FE7-75FA-4BC5-8D76-9401E0DF44D4}" type="slidenum">
              <a:rPr lang="en-US" altLang="en-US" smtClean="0">
                <a:latin typeface="Times New Roman" panose="02020603050405020304" pitchFamily="18" charset="0"/>
              </a:rPr>
              <a:pPr/>
              <a:t>15</a:t>
            </a:fld>
            <a:endParaRPr lang="en-US" altLang="en-US" dirty="0">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8BD39C-4B22-4A28-B70C-67BDF9649FCA}" type="slidenum">
              <a:rPr lang="en-US" altLang="en-US" smtClean="0"/>
              <a:pPr/>
              <a:t>17</a:t>
            </a:fld>
            <a:endParaRPr lang="en-US" altLang="en-US" dirty="0"/>
          </a:p>
        </p:txBody>
      </p:sp>
    </p:spTree>
    <p:extLst>
      <p:ext uri="{BB962C8B-B14F-4D97-AF65-F5344CB8AC3E}">
        <p14:creationId xmlns:p14="http://schemas.microsoft.com/office/powerpoint/2010/main" val="3293067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1FB8DB5A-79E5-4902-8365-8A9AA5CD18FC}"/>
              </a:ext>
            </a:extLst>
          </p:cNvPr>
          <p:cNvSpPr>
            <a:spLocks noGrp="1" noRot="1" noChangeAspect="1" noTextEdit="1"/>
          </p:cNvSpPr>
          <p:nvPr>
            <p:ph type="sldImg"/>
          </p:nvPr>
        </p:nvSpPr>
        <p:spPr>
          <a:xfrm>
            <a:off x="381000" y="685800"/>
            <a:ext cx="6096000" cy="3429000"/>
          </a:xfrm>
          <a:ln/>
        </p:spPr>
      </p:sp>
      <p:sp>
        <p:nvSpPr>
          <p:cNvPr id="70659" name="Notes Placeholder 2">
            <a:extLst>
              <a:ext uri="{FF2B5EF4-FFF2-40B4-BE49-F238E27FC236}">
                <a16:creationId xmlns:a16="http://schemas.microsoft.com/office/drawing/2014/main" id="{31FB8F89-18EE-42E3-A717-3478344FBF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loss of nature is a disruption of balance and harmony that cannot be repaired.</a:t>
            </a:r>
          </a:p>
          <a:p>
            <a:endParaRPr lang="en-US" altLang="en-US" dirty="0">
              <a:latin typeface="Arial" panose="020B0604020202020204" pitchFamily="34" charset="0"/>
            </a:endParaRPr>
          </a:p>
        </p:txBody>
      </p:sp>
      <p:sp>
        <p:nvSpPr>
          <p:cNvPr id="70660" name="Slide Number Placeholder 3">
            <a:extLst>
              <a:ext uri="{FF2B5EF4-FFF2-40B4-BE49-F238E27FC236}">
                <a16:creationId xmlns:a16="http://schemas.microsoft.com/office/drawing/2014/main" id="{9DB573A4-AA2A-404E-8399-861E5F28505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6FBE2B-71B2-4560-A8BB-5D3AC03D2615}" type="slidenum">
              <a:rPr lang="en-US" altLang="en-US"/>
              <a:pPr/>
              <a:t>18</a:t>
            </a:fld>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FDDA5855-E77B-4791-B06F-EA0DDA75EAB2}"/>
              </a:ext>
            </a:extLst>
          </p:cNvPr>
          <p:cNvSpPr>
            <a:spLocks noGrp="1" noRot="1" noChangeAspect="1" noTextEdit="1"/>
          </p:cNvSpPr>
          <p:nvPr>
            <p:ph type="sldImg"/>
          </p:nvPr>
        </p:nvSpPr>
        <p:spPr>
          <a:xfrm>
            <a:off x="381000" y="685800"/>
            <a:ext cx="6096000" cy="3429000"/>
          </a:xfrm>
          <a:ln/>
        </p:spPr>
      </p:sp>
      <p:sp>
        <p:nvSpPr>
          <p:cNvPr id="73731" name="Notes Placeholder 2">
            <a:extLst>
              <a:ext uri="{FF2B5EF4-FFF2-40B4-BE49-F238E27FC236}">
                <a16:creationId xmlns:a16="http://schemas.microsoft.com/office/drawing/2014/main" id="{A6216BAA-8A3A-4814-9786-2BAD731D562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http://inthemouthofdorkness.blogspot.com.au/2012/08/dork-art-prometheus-and-god.html</a:t>
            </a:r>
          </a:p>
        </p:txBody>
      </p:sp>
      <p:sp>
        <p:nvSpPr>
          <p:cNvPr id="73732" name="Slide Number Placeholder 3">
            <a:extLst>
              <a:ext uri="{FF2B5EF4-FFF2-40B4-BE49-F238E27FC236}">
                <a16:creationId xmlns:a16="http://schemas.microsoft.com/office/drawing/2014/main" id="{119A98B5-8016-499B-B333-44B5D721DD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F2E2D2F-EE15-4EE3-862D-1E7B19DB572A}" type="slidenum">
              <a:rPr lang="en-US" altLang="en-US"/>
              <a:pPr/>
              <a:t>20</a:t>
            </a:fld>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8BD39C-4B22-4A28-B70C-67BDF9649FCA}" type="slidenum">
              <a:rPr lang="en-US" altLang="en-US" smtClean="0"/>
              <a:pPr/>
              <a:t>21</a:t>
            </a:fld>
            <a:endParaRPr lang="en-US" altLang="en-US" dirty="0"/>
          </a:p>
        </p:txBody>
      </p:sp>
    </p:spTree>
    <p:extLst>
      <p:ext uri="{BB962C8B-B14F-4D97-AF65-F5344CB8AC3E}">
        <p14:creationId xmlns:p14="http://schemas.microsoft.com/office/powerpoint/2010/main" val="2128407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8BD39C-4B22-4A28-B70C-67BDF9649FCA}" type="slidenum">
              <a:rPr lang="en-US" altLang="en-US" smtClean="0"/>
              <a:pPr/>
              <a:t>22</a:t>
            </a:fld>
            <a:endParaRPr lang="en-US" altLang="en-US" dirty="0"/>
          </a:p>
        </p:txBody>
      </p:sp>
    </p:spTree>
    <p:extLst>
      <p:ext uri="{BB962C8B-B14F-4D97-AF65-F5344CB8AC3E}">
        <p14:creationId xmlns:p14="http://schemas.microsoft.com/office/powerpoint/2010/main" val="3762949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70E0BB1D-DD08-4E56-AC7C-56CB815BD4C7}"/>
              </a:ext>
            </a:extLst>
          </p:cNvPr>
          <p:cNvSpPr>
            <a:spLocks noGrp="1" noRot="1" noChangeAspect="1" noTextEdit="1"/>
          </p:cNvSpPr>
          <p:nvPr>
            <p:ph type="sldImg"/>
          </p:nvPr>
        </p:nvSpPr>
        <p:spPr>
          <a:xfrm>
            <a:off x="381000" y="685800"/>
            <a:ext cx="6096000" cy="3429000"/>
          </a:xfrm>
          <a:ln/>
        </p:spPr>
      </p:sp>
      <p:sp>
        <p:nvSpPr>
          <p:cNvPr id="77827" name="Notes Placeholder 2">
            <a:extLst>
              <a:ext uri="{FF2B5EF4-FFF2-40B4-BE49-F238E27FC236}">
                <a16:creationId xmlns:a16="http://schemas.microsoft.com/office/drawing/2014/main" id="{2395D430-74AF-4A14-AB49-A0F463FB10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77828" name="Slide Number Placeholder 3">
            <a:extLst>
              <a:ext uri="{FF2B5EF4-FFF2-40B4-BE49-F238E27FC236}">
                <a16:creationId xmlns:a16="http://schemas.microsoft.com/office/drawing/2014/main" id="{C8BDEA29-AC60-47E5-9BB2-8C0ECA665F5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07406B9-F5F4-472B-889F-D6A0D4DEB962}" type="slidenum">
              <a:rPr lang="en-US" altLang="en-US"/>
              <a:pPr/>
              <a:t>25</a:t>
            </a:fld>
            <a:endParaRPr lang="en-US" altLang="en-US" dirty="0"/>
          </a:p>
        </p:txBody>
      </p:sp>
    </p:spTree>
    <p:extLst>
      <p:ext uri="{BB962C8B-B14F-4D97-AF65-F5344CB8AC3E}">
        <p14:creationId xmlns:p14="http://schemas.microsoft.com/office/powerpoint/2010/main" val="1748012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estimated 1.3 million Joshua trees burned in the Mojave National Preserve in August. </a:t>
            </a:r>
            <a:br>
              <a:rPr lang="en-US" dirty="0"/>
            </a:br>
            <a:br>
              <a:rPr lang="en-US" dirty="0"/>
            </a:br>
            <a:r>
              <a:rPr lang="en-US" dirty="0"/>
              <a:t>https://www.nytimes.com/2021/05/18/climate/national-parks-climate-change.html</a:t>
            </a:r>
          </a:p>
        </p:txBody>
      </p:sp>
      <p:sp>
        <p:nvSpPr>
          <p:cNvPr id="4" name="Slide Number Placeholder 3"/>
          <p:cNvSpPr>
            <a:spLocks noGrp="1"/>
          </p:cNvSpPr>
          <p:nvPr>
            <p:ph type="sldNum" sz="quarter" idx="5"/>
          </p:nvPr>
        </p:nvSpPr>
        <p:spPr/>
        <p:txBody>
          <a:bodyPr/>
          <a:lstStyle/>
          <a:p>
            <a:fld id="{348BD39C-4B22-4A28-B70C-67BDF9649FCA}" type="slidenum">
              <a:rPr lang="en-US" altLang="en-US" smtClean="0"/>
              <a:pPr/>
              <a:t>26</a:t>
            </a:fld>
            <a:endParaRPr lang="en-US" altLang="en-US" dirty="0"/>
          </a:p>
        </p:txBody>
      </p:sp>
    </p:spTree>
    <p:extLst>
      <p:ext uri="{BB962C8B-B14F-4D97-AF65-F5344CB8AC3E}">
        <p14:creationId xmlns:p14="http://schemas.microsoft.com/office/powerpoint/2010/main" val="2341122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70E0BB1D-DD08-4E56-AC7C-56CB815BD4C7}"/>
              </a:ext>
            </a:extLst>
          </p:cNvPr>
          <p:cNvSpPr>
            <a:spLocks noGrp="1" noRot="1" noChangeAspect="1" noTextEdit="1"/>
          </p:cNvSpPr>
          <p:nvPr>
            <p:ph type="sldImg"/>
          </p:nvPr>
        </p:nvSpPr>
        <p:spPr>
          <a:xfrm>
            <a:off x="381000" y="685800"/>
            <a:ext cx="6096000" cy="3429000"/>
          </a:xfrm>
          <a:ln/>
        </p:spPr>
      </p:sp>
      <p:sp>
        <p:nvSpPr>
          <p:cNvPr id="77827" name="Notes Placeholder 2">
            <a:extLst>
              <a:ext uri="{FF2B5EF4-FFF2-40B4-BE49-F238E27FC236}">
                <a16:creationId xmlns:a16="http://schemas.microsoft.com/office/drawing/2014/main" id="{2395D430-74AF-4A14-AB49-A0F463FB10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https://www.nytimes.com/2021/05/18/climate/national-parks-climate-change.html</a:t>
            </a:r>
          </a:p>
        </p:txBody>
      </p:sp>
      <p:sp>
        <p:nvSpPr>
          <p:cNvPr id="77828" name="Slide Number Placeholder 3">
            <a:extLst>
              <a:ext uri="{FF2B5EF4-FFF2-40B4-BE49-F238E27FC236}">
                <a16:creationId xmlns:a16="http://schemas.microsoft.com/office/drawing/2014/main" id="{C8BDEA29-AC60-47E5-9BB2-8C0ECA665F5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07406B9-F5F4-472B-889F-D6A0D4DEB962}" type="slidenum">
              <a:rPr lang="en-US" altLang="en-US"/>
              <a:pPr/>
              <a:t>27</a:t>
            </a:fld>
            <a:endParaRPr lang="en-US" altLang="en-US" dirty="0"/>
          </a:p>
        </p:txBody>
      </p:sp>
    </p:spTree>
    <p:extLst>
      <p:ext uri="{BB962C8B-B14F-4D97-AF65-F5344CB8AC3E}">
        <p14:creationId xmlns:p14="http://schemas.microsoft.com/office/powerpoint/2010/main" val="719201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4A56FE29-A842-46C4-8437-84A43F610A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0381F3-C869-472D-BB3B-7EAD6697E50E}" type="slidenum">
              <a:rPr lang="en-US" altLang="en-US"/>
              <a:pPr/>
              <a:t>2</a:t>
            </a:fld>
            <a:endParaRPr lang="en-US" altLang="en-US" dirty="0"/>
          </a:p>
        </p:txBody>
      </p:sp>
      <p:sp>
        <p:nvSpPr>
          <p:cNvPr id="17411" name="Rectangle 2">
            <a:extLst>
              <a:ext uri="{FF2B5EF4-FFF2-40B4-BE49-F238E27FC236}">
                <a16:creationId xmlns:a16="http://schemas.microsoft.com/office/drawing/2014/main" id="{D566F9B9-FDF9-4752-AF36-0182FE2E3F5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E233B52F-622A-4A6B-AA52-AC3EC15B8A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5A5AE6CD-CFCC-47CB-BAAE-7C93090101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0DB7761-6C09-4A0E-B23B-07E8170E10C7}" type="slidenum">
              <a:rPr lang="en-US" altLang="en-US" sz="1300"/>
              <a:pPr>
                <a:spcBef>
                  <a:spcPct val="0"/>
                </a:spcBef>
              </a:pPr>
              <a:t>29</a:t>
            </a:fld>
            <a:endParaRPr lang="en-US" altLang="en-US" sz="1300" dirty="0"/>
          </a:p>
        </p:txBody>
      </p:sp>
      <p:sp>
        <p:nvSpPr>
          <p:cNvPr id="88067" name="Rectangle 2">
            <a:extLst>
              <a:ext uri="{FF2B5EF4-FFF2-40B4-BE49-F238E27FC236}">
                <a16:creationId xmlns:a16="http://schemas.microsoft.com/office/drawing/2014/main" id="{98422033-3D98-4A0C-B5EC-8B0D0117AC5E}"/>
              </a:ext>
            </a:extLst>
          </p:cNvPr>
          <p:cNvSpPr>
            <a:spLocks noGrp="1" noRot="1" noChangeAspect="1" noChangeArrowheads="1" noTextEdit="1"/>
          </p:cNvSpPr>
          <p:nvPr>
            <p:ph type="sldImg"/>
          </p:nvPr>
        </p:nvSpPr>
        <p:spPr>
          <a:xfrm>
            <a:off x="381000" y="685800"/>
            <a:ext cx="6096000" cy="3429000"/>
          </a:xfrm>
          <a:ln/>
        </p:spPr>
      </p:sp>
      <p:sp>
        <p:nvSpPr>
          <p:cNvPr id="88068" name="Rectangle 3">
            <a:extLst>
              <a:ext uri="{FF2B5EF4-FFF2-40B4-BE49-F238E27FC236}">
                <a16:creationId xmlns:a16="http://schemas.microsoft.com/office/drawing/2014/main" id="{9CD6F910-8A83-4C00-845F-8C6D778530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Non-native invasive species  – the green cancer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8BD39C-4B22-4A28-B70C-67BDF9649FCA}" type="slidenum">
              <a:rPr lang="en-US" altLang="en-US" smtClean="0"/>
              <a:pPr/>
              <a:t>30</a:t>
            </a:fld>
            <a:endParaRPr lang="en-US" altLang="en-US" dirty="0"/>
          </a:p>
        </p:txBody>
      </p:sp>
    </p:spTree>
    <p:extLst>
      <p:ext uri="{BB962C8B-B14F-4D97-AF65-F5344CB8AC3E}">
        <p14:creationId xmlns:p14="http://schemas.microsoft.com/office/powerpoint/2010/main" val="349318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B0974532-4CBA-44B6-8852-044059C148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EF0F029-CB2B-40AF-BA36-213BD8A2312E}" type="slidenum">
              <a:rPr lang="en-US" altLang="en-US" sz="1300"/>
              <a:pPr>
                <a:spcBef>
                  <a:spcPct val="0"/>
                </a:spcBef>
              </a:pPr>
              <a:t>32</a:t>
            </a:fld>
            <a:endParaRPr lang="en-US" altLang="en-US" sz="1300" dirty="0"/>
          </a:p>
        </p:txBody>
      </p:sp>
      <p:sp>
        <p:nvSpPr>
          <p:cNvPr id="95235" name="Rectangle 2">
            <a:extLst>
              <a:ext uri="{FF2B5EF4-FFF2-40B4-BE49-F238E27FC236}">
                <a16:creationId xmlns:a16="http://schemas.microsoft.com/office/drawing/2014/main" id="{BE2C0C09-2B0D-4B2E-BD5D-20B1D5961772}"/>
              </a:ext>
            </a:extLst>
          </p:cNvPr>
          <p:cNvSpPr>
            <a:spLocks noGrp="1" noRot="1" noChangeAspect="1" noChangeArrowheads="1" noTextEdit="1"/>
          </p:cNvSpPr>
          <p:nvPr>
            <p:ph type="sldImg"/>
          </p:nvPr>
        </p:nvSpPr>
        <p:spPr>
          <a:xfrm>
            <a:off x="381000" y="685800"/>
            <a:ext cx="6096000" cy="3429000"/>
          </a:xfrm>
          <a:ln/>
        </p:spPr>
      </p:sp>
      <p:sp>
        <p:nvSpPr>
          <p:cNvPr id="95236" name="Rectangle 3">
            <a:extLst>
              <a:ext uri="{FF2B5EF4-FFF2-40B4-BE49-F238E27FC236}">
                <a16:creationId xmlns:a16="http://schemas.microsoft.com/office/drawing/2014/main" id="{AADF8861-D6B8-45C4-8796-E56EB7250C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How do we work with this kind of a world, one in which change can be predictable but it can also be unpredictable?</a:t>
            </a:r>
          </a:p>
          <a:p>
            <a:endParaRPr lang="en-US" dirty="0"/>
          </a:p>
        </p:txBody>
      </p:sp>
      <p:sp>
        <p:nvSpPr>
          <p:cNvPr id="4" name="Slide Number Placeholder 3"/>
          <p:cNvSpPr>
            <a:spLocks noGrp="1"/>
          </p:cNvSpPr>
          <p:nvPr>
            <p:ph type="sldNum" sz="quarter" idx="5"/>
          </p:nvPr>
        </p:nvSpPr>
        <p:spPr/>
        <p:txBody>
          <a:bodyPr/>
          <a:lstStyle/>
          <a:p>
            <a:fld id="{348BD39C-4B22-4A28-B70C-67BDF9649FCA}" type="slidenum">
              <a:rPr lang="en-US" altLang="en-US" smtClean="0"/>
              <a:pPr/>
              <a:t>33</a:t>
            </a:fld>
            <a:endParaRPr lang="en-US" altLang="en-US" dirty="0"/>
          </a:p>
        </p:txBody>
      </p:sp>
    </p:spTree>
    <p:extLst>
      <p:ext uri="{BB962C8B-B14F-4D97-AF65-F5344CB8AC3E}">
        <p14:creationId xmlns:p14="http://schemas.microsoft.com/office/powerpoint/2010/main" val="3815955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F3BA1C54-CD9A-4A3F-84F2-864BF50E9E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63FB447-2E48-4929-96DF-C3C314BA26E5}" type="slidenum">
              <a:rPr lang="en-US" altLang="en-US"/>
              <a:pPr/>
              <a:t>3</a:t>
            </a:fld>
            <a:endParaRPr lang="en-US" altLang="en-US" dirty="0"/>
          </a:p>
        </p:txBody>
      </p:sp>
      <p:sp>
        <p:nvSpPr>
          <p:cNvPr id="19459" name="Rectangle 2">
            <a:extLst>
              <a:ext uri="{FF2B5EF4-FFF2-40B4-BE49-F238E27FC236}">
                <a16:creationId xmlns:a16="http://schemas.microsoft.com/office/drawing/2014/main" id="{00D2C6B3-7FF1-45ED-9A02-E8C5062EB9E1}"/>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A27917E7-F1DD-43ED-8A7D-DFDDCAD3BB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F48ECCF-D8AA-462C-B8FD-81B8AA5C97BD}"/>
              </a:ext>
            </a:extLst>
          </p:cNvPr>
          <p:cNvSpPr>
            <a:spLocks noGrp="1" noRot="1" noChangeAspect="1" noTextEdit="1"/>
          </p:cNvSpPr>
          <p:nvPr>
            <p:ph type="sldImg"/>
          </p:nvPr>
        </p:nvSpPr>
        <p:spPr>
          <a:xfrm>
            <a:off x="381000" y="685800"/>
            <a:ext cx="6096000" cy="3429000"/>
          </a:xfrm>
          <a:ln/>
        </p:spPr>
      </p:sp>
      <p:sp>
        <p:nvSpPr>
          <p:cNvPr id="21507" name="Notes Placeholder 2">
            <a:extLst>
              <a:ext uri="{FF2B5EF4-FFF2-40B4-BE49-F238E27FC236}">
                <a16:creationId xmlns:a16="http://schemas.microsoft.com/office/drawing/2014/main" id="{132A7F35-35CB-4DC6-8A6C-B1C9EF816A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Clement introduced the idea that evolution may work at biological levels higher than the species—in Clement’s theories, communities were subject to evolutionary forces that shaped their assembly. He was responsible for developing the idea of a climax community, an endpoint to succession. Plant communities would move through discrete stages – pioneer, mature, to climax – like an organism growing old. </a:t>
            </a:r>
          </a:p>
        </p:txBody>
      </p:sp>
      <p:sp>
        <p:nvSpPr>
          <p:cNvPr id="21508" name="Slide Number Placeholder 3">
            <a:extLst>
              <a:ext uri="{FF2B5EF4-FFF2-40B4-BE49-F238E27FC236}">
                <a16:creationId xmlns:a16="http://schemas.microsoft.com/office/drawing/2014/main" id="{04684ECE-2F92-46C9-B216-9D88B43A88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DE4C4A5-E716-4D6E-9DE3-37B33DAD0561}" type="slidenum">
              <a:rPr lang="en-US" altLang="en-US"/>
              <a:pPr/>
              <a:t>4</a:t>
            </a:fld>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17FB98D4-F0DC-4181-82C6-C043110F92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94F157-EF07-4BC5-B4E6-4A8728D7CBB7}" type="slidenum">
              <a:rPr lang="en-US" altLang="en-US"/>
              <a:pPr/>
              <a:t>5</a:t>
            </a:fld>
            <a:endParaRPr lang="en-US" altLang="en-US" dirty="0"/>
          </a:p>
        </p:txBody>
      </p:sp>
      <p:sp>
        <p:nvSpPr>
          <p:cNvPr id="26627" name="Rectangle 2">
            <a:extLst>
              <a:ext uri="{FF2B5EF4-FFF2-40B4-BE49-F238E27FC236}">
                <a16:creationId xmlns:a16="http://schemas.microsoft.com/office/drawing/2014/main" id="{9650A305-8B70-429E-BA36-636B7AAC41F8}"/>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9826FCBD-6E6B-422B-8018-187BC96CFD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68CA19EA-4A04-42BE-83B9-096DEB9343A8}"/>
              </a:ext>
            </a:extLst>
          </p:cNvPr>
          <p:cNvSpPr>
            <a:spLocks noGrp="1" noRot="1" noChangeAspect="1" noChangeArrowheads="1" noTextEdit="1"/>
          </p:cNvSpPr>
          <p:nvPr>
            <p:ph type="sldImg"/>
          </p:nvPr>
        </p:nvSpPr>
        <p:spPr>
          <a:ln/>
        </p:spPr>
      </p:sp>
      <p:sp>
        <p:nvSpPr>
          <p:cNvPr id="98307" name="Notes Placeholder 2">
            <a:extLst>
              <a:ext uri="{FF2B5EF4-FFF2-40B4-BE49-F238E27FC236}">
                <a16:creationId xmlns:a16="http://schemas.microsoft.com/office/drawing/2014/main" id="{D97B8C6E-98FA-4615-BFC4-A2D34138E8F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1960s and 1970s</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Eugene Odum was instrumental in starting the first formal ecology program in the US</a:t>
            </a:r>
          </a:p>
        </p:txBody>
      </p:sp>
      <p:sp>
        <p:nvSpPr>
          <p:cNvPr id="98308" name="Slide Number Placeholder 3">
            <a:extLst>
              <a:ext uri="{FF2B5EF4-FFF2-40B4-BE49-F238E27FC236}">
                <a16:creationId xmlns:a16="http://schemas.microsoft.com/office/drawing/2014/main" id="{4B3E2EB6-352B-4DF5-9E31-9E5D7FFED29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9716C2D-5BA8-447A-8EE8-77DA1B10273A}" type="slidenum">
              <a:rPr lang="en-US" altLang="en-US"/>
              <a:pPr/>
              <a:t>7</a:t>
            </a:fld>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microcosm is a very small community, often an experimental one, such as collection of microbes growing in a flask. They exhibit succession through time just like forests in this diagram. Like Clements saw a lot of order in ecological change. </a:t>
            </a:r>
            <a:br>
              <a:rPr lang="en-US" dirty="0"/>
            </a:br>
            <a:br>
              <a:rPr lang="en-US" dirty="0"/>
            </a:br>
            <a:r>
              <a:rPr lang="en-US" dirty="0"/>
              <a:t>These terms, net photosynthesis, gross photosynthesis, respiration, and biology are part of any high school biology class. </a:t>
            </a:r>
          </a:p>
        </p:txBody>
      </p:sp>
      <p:sp>
        <p:nvSpPr>
          <p:cNvPr id="4" name="Slide Number Placeholder 3"/>
          <p:cNvSpPr>
            <a:spLocks noGrp="1"/>
          </p:cNvSpPr>
          <p:nvPr>
            <p:ph type="sldNum" sz="quarter" idx="5"/>
          </p:nvPr>
        </p:nvSpPr>
        <p:spPr/>
        <p:txBody>
          <a:bodyPr/>
          <a:lstStyle/>
          <a:p>
            <a:fld id="{348BD39C-4B22-4A28-B70C-67BDF9649FCA}" type="slidenum">
              <a:rPr lang="en-US" altLang="en-US" smtClean="0"/>
              <a:pPr/>
              <a:t>8</a:t>
            </a:fld>
            <a:endParaRPr lang="en-US" altLang="en-US" dirty="0"/>
          </a:p>
        </p:txBody>
      </p:sp>
    </p:spTree>
    <p:extLst>
      <p:ext uri="{BB962C8B-B14F-4D97-AF65-F5344CB8AC3E}">
        <p14:creationId xmlns:p14="http://schemas.microsoft.com/office/powerpoint/2010/main" val="961495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1ADCCB3B-E6C9-4D8B-9292-7681D99BC6DA}"/>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7F705717-6C63-4922-9BC4-2A27AD67D0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Mt St Helens eruption 1980</a:t>
            </a:r>
          </a:p>
        </p:txBody>
      </p:sp>
      <p:sp>
        <p:nvSpPr>
          <p:cNvPr id="28676" name="Slide Number Placeholder 3">
            <a:extLst>
              <a:ext uri="{FF2B5EF4-FFF2-40B4-BE49-F238E27FC236}">
                <a16:creationId xmlns:a16="http://schemas.microsoft.com/office/drawing/2014/main" id="{8D37437F-7E7F-45C6-8DEC-C844C996C6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5F493B6-00E1-4266-B58E-80AE7936E265}" type="slidenum">
              <a:rPr lang="en-US" altLang="en-US">
                <a:latin typeface="Times New Roman" panose="02020603050405020304" pitchFamily="18" charset="0"/>
              </a:rPr>
              <a:pPr/>
              <a:t>9</a:t>
            </a:fld>
            <a:endParaRPr lang="en-US" altLang="en-US" dirty="0">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09C19F16-4CE5-44E5-95D5-F5715CB0C7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9F43EA-CEAB-4DF5-87A6-0765785602F2}" type="slidenum">
              <a:rPr lang="en-US" altLang="en-US" smtClean="0">
                <a:latin typeface="Times New Roman" panose="02020603050405020304" pitchFamily="18" charset="0"/>
              </a:rPr>
              <a:pPr/>
              <a:t>11</a:t>
            </a:fld>
            <a:endParaRPr lang="en-US" altLang="en-US" dirty="0">
              <a:latin typeface="Times New Roman" panose="02020603050405020304" pitchFamily="18" charset="0"/>
            </a:endParaRPr>
          </a:p>
        </p:txBody>
      </p:sp>
      <p:sp>
        <p:nvSpPr>
          <p:cNvPr id="5123" name="Rectangle 2">
            <a:extLst>
              <a:ext uri="{FF2B5EF4-FFF2-40B4-BE49-F238E27FC236}">
                <a16:creationId xmlns:a16="http://schemas.microsoft.com/office/drawing/2014/main" id="{497DBE74-047E-450B-97CD-8B01F994D6E9}"/>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76C84EA1-C42C-4A00-A23C-D18BFDBB53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t>Fire scars in longleaf pine growth rings indicating regular, natural fire interval. Longleaf is a fire-dependent species. In the absence of fire, this species declines in abundance.  There are many fire-dependent pine species across North American forests.</a:t>
            </a:r>
          </a:p>
          <a:p>
            <a:pPr eaLnBrk="1" hangingPunct="1"/>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820F5DD-0ABC-45B5-9B41-8D19B031FFBE}"/>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1CF5AF14-CB84-46D3-BBB4-869591CC99F9}"/>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C06588A9-3F14-4A74-9A65-C5A669B36C63}"/>
              </a:ext>
            </a:extLst>
          </p:cNvPr>
          <p:cNvSpPr>
            <a:spLocks noGrp="1" noChangeArrowheads="1"/>
          </p:cNvSpPr>
          <p:nvPr>
            <p:ph type="sldNum" sz="quarter" idx="12"/>
          </p:nvPr>
        </p:nvSpPr>
        <p:spPr>
          <a:ln/>
        </p:spPr>
        <p:txBody>
          <a:bodyPr/>
          <a:lstStyle>
            <a:lvl1pPr>
              <a:defRPr/>
            </a:lvl1pPr>
          </a:lstStyle>
          <a:p>
            <a:fld id="{B71F073A-B0E8-4AF4-BF9E-FB7380072D25}" type="slidenum">
              <a:rPr lang="en-US" altLang="en-US"/>
              <a:pPr/>
              <a:t>‹#›</a:t>
            </a:fld>
            <a:endParaRPr lang="en-US" altLang="en-US" dirty="0"/>
          </a:p>
        </p:txBody>
      </p:sp>
    </p:spTree>
    <p:extLst>
      <p:ext uri="{BB962C8B-B14F-4D97-AF65-F5344CB8AC3E}">
        <p14:creationId xmlns:p14="http://schemas.microsoft.com/office/powerpoint/2010/main" val="3774842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9E4E41A-E8F6-4A1E-A67A-C5378382526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DB4F4F43-90C4-4493-8B3D-D8676D59083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110D5513-7ED1-47BC-A878-E02CE0B93F1B}"/>
              </a:ext>
            </a:extLst>
          </p:cNvPr>
          <p:cNvSpPr>
            <a:spLocks noGrp="1" noChangeArrowheads="1"/>
          </p:cNvSpPr>
          <p:nvPr>
            <p:ph type="sldNum" sz="quarter" idx="12"/>
          </p:nvPr>
        </p:nvSpPr>
        <p:spPr>
          <a:ln/>
        </p:spPr>
        <p:txBody>
          <a:bodyPr/>
          <a:lstStyle>
            <a:lvl1pPr>
              <a:defRPr/>
            </a:lvl1pPr>
          </a:lstStyle>
          <a:p>
            <a:fld id="{C150658F-3290-4008-9657-8FC68DCB15DD}" type="slidenum">
              <a:rPr lang="en-US" altLang="en-US"/>
              <a:pPr/>
              <a:t>‹#›</a:t>
            </a:fld>
            <a:endParaRPr lang="en-US" altLang="en-US" dirty="0"/>
          </a:p>
        </p:txBody>
      </p:sp>
    </p:spTree>
    <p:extLst>
      <p:ext uri="{BB962C8B-B14F-4D97-AF65-F5344CB8AC3E}">
        <p14:creationId xmlns:p14="http://schemas.microsoft.com/office/powerpoint/2010/main" val="107635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E639F3C-CD16-4F63-AC35-6708A313D72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C7D44478-A5B5-4CC6-84E0-28A50AB2C82C}"/>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9844D76B-A7C5-4906-B6B1-45E7D08935C6}"/>
              </a:ext>
            </a:extLst>
          </p:cNvPr>
          <p:cNvSpPr>
            <a:spLocks noGrp="1" noChangeArrowheads="1"/>
          </p:cNvSpPr>
          <p:nvPr>
            <p:ph type="sldNum" sz="quarter" idx="12"/>
          </p:nvPr>
        </p:nvSpPr>
        <p:spPr>
          <a:ln/>
        </p:spPr>
        <p:txBody>
          <a:bodyPr/>
          <a:lstStyle>
            <a:lvl1pPr>
              <a:defRPr/>
            </a:lvl1pPr>
          </a:lstStyle>
          <a:p>
            <a:fld id="{EBEB6AFC-1C9F-408D-9547-3FCC08464327}" type="slidenum">
              <a:rPr lang="en-US" altLang="en-US"/>
              <a:pPr/>
              <a:t>‹#›</a:t>
            </a:fld>
            <a:endParaRPr lang="en-US" altLang="en-US" dirty="0"/>
          </a:p>
        </p:txBody>
      </p:sp>
    </p:spTree>
    <p:extLst>
      <p:ext uri="{BB962C8B-B14F-4D97-AF65-F5344CB8AC3E}">
        <p14:creationId xmlns:p14="http://schemas.microsoft.com/office/powerpoint/2010/main" val="369318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87FC892-D67D-4D6F-9050-D7B15A8F4C5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80C53DA4-A108-4CA0-A1A6-A60A2FA7D0EE}"/>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4F97A2F5-9FCB-4050-9130-F4E6377F601D}"/>
              </a:ext>
            </a:extLst>
          </p:cNvPr>
          <p:cNvSpPr>
            <a:spLocks noGrp="1" noChangeArrowheads="1"/>
          </p:cNvSpPr>
          <p:nvPr>
            <p:ph type="sldNum" sz="quarter" idx="12"/>
          </p:nvPr>
        </p:nvSpPr>
        <p:spPr>
          <a:ln/>
        </p:spPr>
        <p:txBody>
          <a:bodyPr/>
          <a:lstStyle>
            <a:lvl1pPr>
              <a:defRPr/>
            </a:lvl1pPr>
          </a:lstStyle>
          <a:p>
            <a:fld id="{E59F3CB3-EC5F-4DAB-8DFC-E0681DA303C3}" type="slidenum">
              <a:rPr lang="en-US" altLang="en-US"/>
              <a:pPr/>
              <a:t>‹#›</a:t>
            </a:fld>
            <a:endParaRPr lang="en-US" altLang="en-US" dirty="0"/>
          </a:p>
        </p:txBody>
      </p:sp>
    </p:spTree>
    <p:extLst>
      <p:ext uri="{BB962C8B-B14F-4D97-AF65-F5344CB8AC3E}">
        <p14:creationId xmlns:p14="http://schemas.microsoft.com/office/powerpoint/2010/main" val="1495189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Light" panose="020F03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Light" panose="020F0302020204030204" pitchFamily="34" charset="0"/>
              </a:defRPr>
            </a:lvl1pPr>
            <a:lvl2pPr>
              <a:defRPr>
                <a:latin typeface="Calibri Light" panose="020F0302020204030204" pitchFamily="34" charset="0"/>
              </a:defRPr>
            </a:lvl2pPr>
            <a:lvl3pPr>
              <a:defRPr>
                <a:latin typeface="Calibri Light" panose="020F0302020204030204" pitchFamily="34" charset="0"/>
              </a:defRPr>
            </a:lvl3pPr>
            <a:lvl4pPr>
              <a:defRPr>
                <a:latin typeface="Calibri Light" panose="020F0302020204030204" pitchFamily="34" charset="0"/>
              </a:defRPr>
            </a:lvl4pPr>
            <a:lvl5pPr>
              <a:defRPr>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A364B923-463E-4843-8BED-3C6B8990B1B3}"/>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E808516B-93B5-46D2-8642-995A66B6B84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E4F755AD-2AB6-4D3E-B4DB-E8550CAABC7C}"/>
              </a:ext>
            </a:extLst>
          </p:cNvPr>
          <p:cNvSpPr>
            <a:spLocks noGrp="1" noChangeArrowheads="1"/>
          </p:cNvSpPr>
          <p:nvPr>
            <p:ph type="sldNum" sz="quarter" idx="12"/>
          </p:nvPr>
        </p:nvSpPr>
        <p:spPr>
          <a:ln/>
        </p:spPr>
        <p:txBody>
          <a:bodyPr/>
          <a:lstStyle>
            <a:lvl1pPr>
              <a:defRPr/>
            </a:lvl1pPr>
          </a:lstStyle>
          <a:p>
            <a:fld id="{11038544-B103-460F-8E56-9F69CCEBB495}" type="slidenum">
              <a:rPr lang="en-US" altLang="en-US"/>
              <a:pPr/>
              <a:t>‹#›</a:t>
            </a:fld>
            <a:endParaRPr lang="en-US" altLang="en-US" dirty="0"/>
          </a:p>
        </p:txBody>
      </p:sp>
    </p:spTree>
    <p:extLst>
      <p:ext uri="{BB962C8B-B14F-4D97-AF65-F5344CB8AC3E}">
        <p14:creationId xmlns:p14="http://schemas.microsoft.com/office/powerpoint/2010/main" val="2375980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FCAC1E7-C3B7-4EA2-8858-3CDCB360AA3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19AA53F5-2968-4BA4-AFC9-1294AB71629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DEC927D3-6ECC-4937-A505-9C85ABBB33F5}"/>
              </a:ext>
            </a:extLst>
          </p:cNvPr>
          <p:cNvSpPr>
            <a:spLocks noGrp="1" noChangeArrowheads="1"/>
          </p:cNvSpPr>
          <p:nvPr>
            <p:ph type="sldNum" sz="quarter" idx="12"/>
          </p:nvPr>
        </p:nvSpPr>
        <p:spPr>
          <a:ln/>
        </p:spPr>
        <p:txBody>
          <a:bodyPr/>
          <a:lstStyle>
            <a:lvl1pPr>
              <a:defRPr/>
            </a:lvl1pPr>
          </a:lstStyle>
          <a:p>
            <a:fld id="{00F28D04-BE6C-48B9-B30C-2D00B1671C10}" type="slidenum">
              <a:rPr lang="en-US" altLang="en-US"/>
              <a:pPr/>
              <a:t>‹#›</a:t>
            </a:fld>
            <a:endParaRPr lang="en-US" altLang="en-US" dirty="0"/>
          </a:p>
        </p:txBody>
      </p:sp>
    </p:spTree>
    <p:extLst>
      <p:ext uri="{BB962C8B-B14F-4D97-AF65-F5344CB8AC3E}">
        <p14:creationId xmlns:p14="http://schemas.microsoft.com/office/powerpoint/2010/main" val="1881133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4EDED4D-A3BC-4147-8209-8512EE2B83A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92584087-790E-4CB5-9688-BA5C06D1069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192EC8ED-F058-4DAE-AEEB-79D004712BF9}"/>
              </a:ext>
            </a:extLst>
          </p:cNvPr>
          <p:cNvSpPr>
            <a:spLocks noGrp="1" noChangeArrowheads="1"/>
          </p:cNvSpPr>
          <p:nvPr>
            <p:ph type="sldNum" sz="quarter" idx="12"/>
          </p:nvPr>
        </p:nvSpPr>
        <p:spPr>
          <a:ln/>
        </p:spPr>
        <p:txBody>
          <a:bodyPr/>
          <a:lstStyle>
            <a:lvl1pPr>
              <a:defRPr/>
            </a:lvl1pPr>
          </a:lstStyle>
          <a:p>
            <a:fld id="{28E5344F-3964-4A1E-9610-D14CC6DD51A6}" type="slidenum">
              <a:rPr lang="en-US" altLang="en-US"/>
              <a:pPr/>
              <a:t>‹#›</a:t>
            </a:fld>
            <a:endParaRPr lang="en-US" altLang="en-US" dirty="0"/>
          </a:p>
        </p:txBody>
      </p:sp>
    </p:spTree>
    <p:extLst>
      <p:ext uri="{BB962C8B-B14F-4D97-AF65-F5344CB8AC3E}">
        <p14:creationId xmlns:p14="http://schemas.microsoft.com/office/powerpoint/2010/main" val="1298602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D1E6ABA-5FD1-4E7F-9BE4-4244AC33451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601ED5BE-AF57-4281-B3BC-F522AF7896D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6B158A1E-AA38-4099-8B29-09B0806D40B9}"/>
              </a:ext>
            </a:extLst>
          </p:cNvPr>
          <p:cNvSpPr>
            <a:spLocks noGrp="1" noChangeArrowheads="1"/>
          </p:cNvSpPr>
          <p:nvPr>
            <p:ph type="sldNum" sz="quarter" idx="12"/>
          </p:nvPr>
        </p:nvSpPr>
        <p:spPr>
          <a:ln/>
        </p:spPr>
        <p:txBody>
          <a:bodyPr/>
          <a:lstStyle>
            <a:lvl1pPr>
              <a:defRPr/>
            </a:lvl1pPr>
          </a:lstStyle>
          <a:p>
            <a:fld id="{5218367A-AA42-4087-A9C7-06C710F61A37}" type="slidenum">
              <a:rPr lang="en-US" altLang="en-US"/>
              <a:pPr/>
              <a:t>‹#›</a:t>
            </a:fld>
            <a:endParaRPr lang="en-US" altLang="en-US" dirty="0"/>
          </a:p>
        </p:txBody>
      </p:sp>
    </p:spTree>
    <p:extLst>
      <p:ext uri="{BB962C8B-B14F-4D97-AF65-F5344CB8AC3E}">
        <p14:creationId xmlns:p14="http://schemas.microsoft.com/office/powerpoint/2010/main" val="3492459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5C019AC-E341-4E56-82DC-B86490D0685A}"/>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E7B591FE-3D59-4EE4-AFBE-18357C248D30}"/>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6A661C7B-62BB-470F-AFBF-66B3BE53555B}"/>
              </a:ext>
            </a:extLst>
          </p:cNvPr>
          <p:cNvSpPr>
            <a:spLocks noGrp="1" noChangeArrowheads="1"/>
          </p:cNvSpPr>
          <p:nvPr>
            <p:ph type="sldNum" sz="quarter" idx="12"/>
          </p:nvPr>
        </p:nvSpPr>
        <p:spPr>
          <a:ln/>
        </p:spPr>
        <p:txBody>
          <a:bodyPr/>
          <a:lstStyle>
            <a:lvl1pPr>
              <a:defRPr/>
            </a:lvl1pPr>
          </a:lstStyle>
          <a:p>
            <a:fld id="{1A127E5B-863B-4DF9-9BFC-00E140E0AF1C}" type="slidenum">
              <a:rPr lang="en-US" altLang="en-US"/>
              <a:pPr/>
              <a:t>‹#›</a:t>
            </a:fld>
            <a:endParaRPr lang="en-US" altLang="en-US" dirty="0"/>
          </a:p>
        </p:txBody>
      </p:sp>
    </p:spTree>
    <p:extLst>
      <p:ext uri="{BB962C8B-B14F-4D97-AF65-F5344CB8AC3E}">
        <p14:creationId xmlns:p14="http://schemas.microsoft.com/office/powerpoint/2010/main" val="2872157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C72DD58-632B-47D7-BE30-6EED36F4A9FC}"/>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7F3EB6F7-8B5F-4662-9AEA-0CE1105FADAC}"/>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F4C8E27B-787A-4C5D-9FEF-A988BDDC8F9E}"/>
              </a:ext>
            </a:extLst>
          </p:cNvPr>
          <p:cNvSpPr>
            <a:spLocks noGrp="1" noChangeArrowheads="1"/>
          </p:cNvSpPr>
          <p:nvPr>
            <p:ph type="sldNum" sz="quarter" idx="12"/>
          </p:nvPr>
        </p:nvSpPr>
        <p:spPr>
          <a:ln/>
        </p:spPr>
        <p:txBody>
          <a:bodyPr/>
          <a:lstStyle>
            <a:lvl1pPr>
              <a:defRPr/>
            </a:lvl1pPr>
          </a:lstStyle>
          <a:p>
            <a:fld id="{85AAF50F-D146-4F7A-9340-88D4C1BE3901}" type="slidenum">
              <a:rPr lang="en-US" altLang="en-US"/>
              <a:pPr/>
              <a:t>‹#›</a:t>
            </a:fld>
            <a:endParaRPr lang="en-US" altLang="en-US" dirty="0"/>
          </a:p>
        </p:txBody>
      </p:sp>
    </p:spTree>
    <p:extLst>
      <p:ext uri="{BB962C8B-B14F-4D97-AF65-F5344CB8AC3E}">
        <p14:creationId xmlns:p14="http://schemas.microsoft.com/office/powerpoint/2010/main" val="1261913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3EF2BCC-66E7-4C49-8719-73E6AC0964B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9A4A53D9-425F-4134-AE6B-5ECF1A5325D5}"/>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8559500A-6CA6-4615-870E-FE0DE242E068}"/>
              </a:ext>
            </a:extLst>
          </p:cNvPr>
          <p:cNvSpPr>
            <a:spLocks noGrp="1" noChangeArrowheads="1"/>
          </p:cNvSpPr>
          <p:nvPr>
            <p:ph type="sldNum" sz="quarter" idx="12"/>
          </p:nvPr>
        </p:nvSpPr>
        <p:spPr>
          <a:ln/>
        </p:spPr>
        <p:txBody>
          <a:bodyPr/>
          <a:lstStyle>
            <a:lvl1pPr>
              <a:defRPr/>
            </a:lvl1pPr>
          </a:lstStyle>
          <a:p>
            <a:fld id="{06203CE0-F1CD-4996-A778-5D9EE464B3F1}" type="slidenum">
              <a:rPr lang="en-US" altLang="en-US"/>
              <a:pPr/>
              <a:t>‹#›</a:t>
            </a:fld>
            <a:endParaRPr lang="en-US" altLang="en-US" dirty="0"/>
          </a:p>
        </p:txBody>
      </p:sp>
    </p:spTree>
    <p:extLst>
      <p:ext uri="{BB962C8B-B14F-4D97-AF65-F5344CB8AC3E}">
        <p14:creationId xmlns:p14="http://schemas.microsoft.com/office/powerpoint/2010/main" val="947161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0E23273-F9BD-4D67-A82F-A645570A396C}"/>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CEE94CC5-A79D-40C0-9424-306DB33C9A6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5C4B60A5-AAC5-4895-9AA7-B3793F8B516F}"/>
              </a:ext>
            </a:extLst>
          </p:cNvPr>
          <p:cNvSpPr>
            <a:spLocks noGrp="1" noChangeArrowheads="1"/>
          </p:cNvSpPr>
          <p:nvPr>
            <p:ph type="sldNum" sz="quarter" idx="12"/>
          </p:nvPr>
        </p:nvSpPr>
        <p:spPr>
          <a:ln/>
        </p:spPr>
        <p:txBody>
          <a:bodyPr/>
          <a:lstStyle>
            <a:lvl1pPr>
              <a:defRPr/>
            </a:lvl1pPr>
          </a:lstStyle>
          <a:p>
            <a:fld id="{AD61BD5A-4330-4916-8587-BB20C22FF4DA}" type="slidenum">
              <a:rPr lang="en-US" altLang="en-US"/>
              <a:pPr/>
              <a:t>‹#›</a:t>
            </a:fld>
            <a:endParaRPr lang="en-US" altLang="en-US" dirty="0"/>
          </a:p>
        </p:txBody>
      </p:sp>
    </p:spTree>
    <p:extLst>
      <p:ext uri="{BB962C8B-B14F-4D97-AF65-F5344CB8AC3E}">
        <p14:creationId xmlns:p14="http://schemas.microsoft.com/office/powerpoint/2010/main" val="3013164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C3D524F-88B7-42DC-A07B-1ED42F61E5DA}"/>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4C53F3C-E637-40E3-A34C-3E2AD9822D92}"/>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25F21C1-3304-410B-BA41-DF982266BF5B}"/>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dirty="0"/>
          </a:p>
        </p:txBody>
      </p:sp>
      <p:sp>
        <p:nvSpPr>
          <p:cNvPr id="1029" name="Rectangle 5">
            <a:extLst>
              <a:ext uri="{FF2B5EF4-FFF2-40B4-BE49-F238E27FC236}">
                <a16:creationId xmlns:a16="http://schemas.microsoft.com/office/drawing/2014/main" id="{2795A550-90F5-4D8A-8AE7-9FD5002A22D0}"/>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dirty="0"/>
          </a:p>
        </p:txBody>
      </p:sp>
      <p:sp>
        <p:nvSpPr>
          <p:cNvPr id="1030" name="Rectangle 6">
            <a:extLst>
              <a:ext uri="{FF2B5EF4-FFF2-40B4-BE49-F238E27FC236}">
                <a16:creationId xmlns:a16="http://schemas.microsoft.com/office/drawing/2014/main" id="{022BC60E-5D40-475C-AEC0-13CA09545C57}"/>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5852B424-5636-4F54-A863-2558B7C51927}"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75123DE-DF91-4457-8462-BA691C0B8034}"/>
              </a:ext>
            </a:extLst>
          </p:cNvPr>
          <p:cNvSpPr>
            <a:spLocks noGrp="1" noChangeArrowheads="1"/>
          </p:cNvSpPr>
          <p:nvPr>
            <p:ph type="title"/>
          </p:nvPr>
        </p:nvSpPr>
        <p:spPr>
          <a:xfrm>
            <a:off x="609600" y="497146"/>
            <a:ext cx="5715000" cy="1143000"/>
          </a:xfrm>
        </p:spPr>
        <p:txBody>
          <a:bodyPr/>
          <a:lstStyle/>
          <a:p>
            <a:pPr eaLnBrk="1" hangingPunct="1"/>
            <a:r>
              <a:rPr lang="en-US" altLang="en-US" sz="4000" dirty="0"/>
              <a:t>How is nature organized? </a:t>
            </a:r>
            <a:br>
              <a:rPr lang="en-US" altLang="en-US" sz="4000" dirty="0"/>
            </a:br>
            <a:r>
              <a:rPr lang="en-US" altLang="en-US" sz="4000" dirty="0"/>
              <a:t>How does it change?</a:t>
            </a:r>
          </a:p>
        </p:txBody>
      </p:sp>
      <p:sp>
        <p:nvSpPr>
          <p:cNvPr id="13315" name="Rectangle 3">
            <a:extLst>
              <a:ext uri="{FF2B5EF4-FFF2-40B4-BE49-F238E27FC236}">
                <a16:creationId xmlns:a16="http://schemas.microsoft.com/office/drawing/2014/main" id="{5F77A3D7-E4C3-44FA-8664-CA85C2E72923}"/>
              </a:ext>
            </a:extLst>
          </p:cNvPr>
          <p:cNvSpPr>
            <a:spLocks noGrp="1" noChangeArrowheads="1"/>
          </p:cNvSpPr>
          <p:nvPr>
            <p:ph idx="1"/>
          </p:nvPr>
        </p:nvSpPr>
        <p:spPr>
          <a:xfrm>
            <a:off x="228600" y="2057399"/>
            <a:ext cx="6477000" cy="4525963"/>
          </a:xfrm>
        </p:spPr>
        <p:txBody>
          <a:bodyPr/>
          <a:lstStyle/>
          <a:p>
            <a:pPr eaLnBrk="1" hangingPunct="1">
              <a:defRPr/>
            </a:pPr>
            <a:r>
              <a:rPr lang="en-US" altLang="en-US" sz="2400" dirty="0"/>
              <a:t>Are ecological systems highly integrated or do they function more individualistically?</a:t>
            </a:r>
          </a:p>
          <a:p>
            <a:pPr eaLnBrk="1" hangingPunct="1">
              <a:defRPr/>
            </a:pPr>
            <a:r>
              <a:rPr lang="en-US" altLang="en-US" sz="2400" dirty="0"/>
              <a:t>Do they return to their original state if disturbed?</a:t>
            </a:r>
          </a:p>
          <a:p>
            <a:pPr eaLnBrk="1" hangingPunct="1">
              <a:defRPr/>
            </a:pPr>
            <a:r>
              <a:rPr lang="en-US" altLang="en-US" sz="2400" dirty="0"/>
              <a:t>Is there balance in nature, an equilibrium? </a:t>
            </a:r>
          </a:p>
          <a:p>
            <a:pPr eaLnBrk="1" hangingPunct="1">
              <a:defRPr/>
            </a:pPr>
            <a:r>
              <a:rPr lang="en-US" altLang="en-US" sz="2400" dirty="0">
                <a:solidFill>
                  <a:srgbClr val="FF0000"/>
                </a:solidFill>
              </a:rPr>
              <a:t>Environmental policies are a reflection of how science and society have responded to these questions. </a:t>
            </a:r>
          </a:p>
          <a:p>
            <a:pPr marL="0" indent="0" eaLnBrk="1" hangingPunct="1">
              <a:buNone/>
              <a:defRPr/>
            </a:pPr>
            <a:endParaRPr lang="en-US" altLang="en-US" sz="2400" dirty="0">
              <a:solidFill>
                <a:srgbClr val="FF0000"/>
              </a:solidFill>
            </a:endParaRPr>
          </a:p>
          <a:p>
            <a:pPr marL="0" indent="0" eaLnBrk="1" hangingPunct="1">
              <a:buNone/>
              <a:defRPr/>
            </a:pPr>
            <a:endParaRPr lang="en-US" altLang="en-US" sz="2400" dirty="0"/>
          </a:p>
          <a:p>
            <a:pPr eaLnBrk="1" hangingPunct="1">
              <a:buFontTx/>
              <a:buNone/>
              <a:defRPr/>
            </a:pPr>
            <a:endParaRPr lang="en-US" altLang="en-US" sz="2800" dirty="0"/>
          </a:p>
        </p:txBody>
      </p:sp>
      <p:pic>
        <p:nvPicPr>
          <p:cNvPr id="4100" name="Picture 2" descr="longleaf">
            <a:extLst>
              <a:ext uri="{FF2B5EF4-FFF2-40B4-BE49-F238E27FC236}">
                <a16:creationId xmlns:a16="http://schemas.microsoft.com/office/drawing/2014/main" id="{7311BF8A-6E81-4C54-A0F9-A7196F45BD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242" r="14873"/>
          <a:stretch>
            <a:fillRect/>
          </a:stretch>
        </p:blipFill>
        <p:spPr bwMode="auto">
          <a:xfrm>
            <a:off x="6647822" y="79892"/>
            <a:ext cx="4953000" cy="669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5FD4AAFC-64D5-43E9-9A6C-EFDC9808F2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342900"/>
            <a:ext cx="5205126" cy="6172200"/>
          </a:xfrm>
        </p:spPr>
      </p:pic>
      <p:pic>
        <p:nvPicPr>
          <p:cNvPr id="7" name="Picture 6" descr="A picture containing text, outdoor&#10;&#10;Description automatically generated">
            <a:extLst>
              <a:ext uri="{FF2B5EF4-FFF2-40B4-BE49-F238E27FC236}">
                <a16:creationId xmlns:a16="http://schemas.microsoft.com/office/drawing/2014/main" id="{7087F0AB-FCDF-4ED5-AFDC-CCAB71840EE7}"/>
              </a:ext>
            </a:extLst>
          </p:cNvPr>
          <p:cNvPicPr>
            <a:picLocks noChangeAspect="1"/>
          </p:cNvPicPr>
          <p:nvPr/>
        </p:nvPicPr>
        <p:blipFill rotWithShape="1">
          <a:blip r:embed="rId3">
            <a:extLst>
              <a:ext uri="{28A0092B-C50C-407E-A947-70E740481C1C}">
                <a14:useLocalDpi xmlns:a14="http://schemas.microsoft.com/office/drawing/2010/main" val="0"/>
              </a:ext>
            </a:extLst>
          </a:blip>
          <a:srcRect l="12948" r="5396" b="7146"/>
          <a:stretch/>
        </p:blipFill>
        <p:spPr>
          <a:xfrm>
            <a:off x="5830621" y="990601"/>
            <a:ext cx="6208979" cy="4800600"/>
          </a:xfrm>
          <a:prstGeom prst="rect">
            <a:avLst/>
          </a:prstGeom>
        </p:spPr>
      </p:pic>
    </p:spTree>
    <p:extLst>
      <p:ext uri="{BB962C8B-B14F-4D97-AF65-F5344CB8AC3E}">
        <p14:creationId xmlns:p14="http://schemas.microsoft.com/office/powerpoint/2010/main" val="1844327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a:extLst>
              <a:ext uri="{FF2B5EF4-FFF2-40B4-BE49-F238E27FC236}">
                <a16:creationId xmlns:a16="http://schemas.microsoft.com/office/drawing/2014/main" id="{5976F82E-DD0B-4056-BA98-9A5A6806EA69}"/>
              </a:ext>
            </a:extLst>
          </p:cNvPr>
          <p:cNvSpPr>
            <a:spLocks noChangeArrowheads="1"/>
          </p:cNvSpPr>
          <p:nvPr/>
        </p:nvSpPr>
        <p:spPr bwMode="auto">
          <a:xfrm>
            <a:off x="666542" y="121745"/>
            <a:ext cx="6172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000" dirty="0">
                <a:solidFill>
                  <a:schemeClr val="tx2"/>
                </a:solidFill>
              </a:rPr>
              <a:t>Disturbance ecology</a:t>
            </a:r>
          </a:p>
        </p:txBody>
      </p:sp>
      <p:sp>
        <p:nvSpPr>
          <p:cNvPr id="4099" name="Text Box 3">
            <a:extLst>
              <a:ext uri="{FF2B5EF4-FFF2-40B4-BE49-F238E27FC236}">
                <a16:creationId xmlns:a16="http://schemas.microsoft.com/office/drawing/2014/main" id="{88B622D9-7FD2-4C36-B630-8A06406D6369}"/>
              </a:ext>
            </a:extLst>
          </p:cNvPr>
          <p:cNvSpPr txBox="1">
            <a:spLocks noChangeArrowheads="1"/>
          </p:cNvSpPr>
          <p:nvPr/>
        </p:nvSpPr>
        <p:spPr bwMode="auto">
          <a:xfrm>
            <a:off x="3352800" y="2286002"/>
            <a:ext cx="54292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  </a:t>
            </a:r>
          </a:p>
          <a:p>
            <a:pPr eaLnBrk="1" hangingPunct="1">
              <a:spcBef>
                <a:spcPct val="0"/>
              </a:spcBef>
              <a:buFontTx/>
              <a:buNone/>
            </a:pPr>
            <a:endParaRPr lang="en-US" altLang="en-US" sz="1500" dirty="0"/>
          </a:p>
          <a:p>
            <a:pPr eaLnBrk="1" hangingPunct="1">
              <a:spcBef>
                <a:spcPct val="0"/>
              </a:spcBef>
              <a:buFontTx/>
              <a:buNone/>
            </a:pPr>
            <a:endParaRPr lang="en-US" altLang="en-US" sz="1500" dirty="0"/>
          </a:p>
          <a:p>
            <a:pPr eaLnBrk="1" hangingPunct="1">
              <a:spcBef>
                <a:spcPct val="0"/>
              </a:spcBef>
              <a:buFontTx/>
              <a:buNone/>
            </a:pPr>
            <a:endParaRPr lang="en-US" altLang="en-US" sz="1800" dirty="0"/>
          </a:p>
          <a:p>
            <a:pPr eaLnBrk="1" hangingPunct="1">
              <a:spcBef>
                <a:spcPct val="0"/>
              </a:spcBef>
              <a:buFontTx/>
              <a:buNone/>
            </a:pPr>
            <a:endParaRPr lang="en-US" altLang="en-US" sz="1800" dirty="0"/>
          </a:p>
        </p:txBody>
      </p:sp>
      <p:sp>
        <p:nvSpPr>
          <p:cNvPr id="16388" name="Rectangle 7">
            <a:extLst>
              <a:ext uri="{FF2B5EF4-FFF2-40B4-BE49-F238E27FC236}">
                <a16:creationId xmlns:a16="http://schemas.microsoft.com/office/drawing/2014/main" id="{0F622EB7-9AF7-4851-BEEE-C3401D2BFAEB}"/>
              </a:ext>
            </a:extLst>
          </p:cNvPr>
          <p:cNvSpPr>
            <a:spLocks noGrp="1" noChangeArrowheads="1"/>
          </p:cNvSpPr>
          <p:nvPr>
            <p:ph idx="1"/>
          </p:nvPr>
        </p:nvSpPr>
        <p:spPr>
          <a:xfrm>
            <a:off x="604577" y="978788"/>
            <a:ext cx="6172200" cy="3394472"/>
          </a:xfrm>
        </p:spPr>
        <p:txBody>
          <a:bodyPr/>
          <a:lstStyle/>
          <a:p>
            <a:pPr eaLnBrk="1" hangingPunct="1">
              <a:defRPr/>
            </a:pPr>
            <a:r>
              <a:rPr lang="en-US" altLang="en-US" sz="2400" dirty="0"/>
              <a:t>Formalized with the publication “The Ecology of Disturbance and Patch Dynamics” in 1985</a:t>
            </a:r>
          </a:p>
          <a:p>
            <a:pPr eaLnBrk="1" hangingPunct="1">
              <a:defRPr/>
            </a:pPr>
            <a:r>
              <a:rPr lang="en-US" altLang="en-US" sz="2400" dirty="0"/>
              <a:t>Disturbance was seen as a common interruption to succession, a non-equilibrium point of view about how nature is organized</a:t>
            </a:r>
            <a:endParaRPr lang="en-US" altLang="en-US" sz="1800" dirty="0"/>
          </a:p>
          <a:p>
            <a:pPr marL="0" indent="0" eaLnBrk="1" hangingPunct="1">
              <a:buNone/>
              <a:defRPr/>
            </a:pPr>
            <a:endParaRPr lang="en-US" altLang="en-US" sz="1800" dirty="0"/>
          </a:p>
          <a:p>
            <a:pPr lvl="1" eaLnBrk="1" hangingPunct="1">
              <a:buFontTx/>
              <a:buNone/>
              <a:defRPr/>
            </a:pPr>
            <a:endParaRPr lang="en-US" altLang="en-US" sz="1800" dirty="0"/>
          </a:p>
        </p:txBody>
      </p:sp>
      <p:pic>
        <p:nvPicPr>
          <p:cNvPr id="4101" name="Picture 4" descr="0125545215">
            <a:extLst>
              <a:ext uri="{FF2B5EF4-FFF2-40B4-BE49-F238E27FC236}">
                <a16:creationId xmlns:a16="http://schemas.microsoft.com/office/drawing/2014/main" id="{0ABD8E87-B8C8-4C97-877F-8115C7A31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7870" y="113956"/>
            <a:ext cx="4455607" cy="663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fire scars">
            <a:extLst>
              <a:ext uri="{FF2B5EF4-FFF2-40B4-BE49-F238E27FC236}">
                <a16:creationId xmlns:a16="http://schemas.microsoft.com/office/drawing/2014/main" id="{998CB513-7492-4FE2-B9CA-5B72F5053B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742" y="3066046"/>
            <a:ext cx="5791200" cy="35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a:extLst>
              <a:ext uri="{FF2B5EF4-FFF2-40B4-BE49-F238E27FC236}">
                <a16:creationId xmlns:a16="http://schemas.microsoft.com/office/drawing/2014/main" id="{519D19EF-F7C2-41F8-B365-7E4D69863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52400"/>
            <a:ext cx="6894910" cy="755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Content Placeholder 2">
            <a:extLst>
              <a:ext uri="{FF2B5EF4-FFF2-40B4-BE49-F238E27FC236}">
                <a16:creationId xmlns:a16="http://schemas.microsoft.com/office/drawing/2014/main" id="{AB2F863B-7FDF-4DF4-BB79-0949ED5CE8D3}"/>
              </a:ext>
            </a:extLst>
          </p:cNvPr>
          <p:cNvSpPr>
            <a:spLocks noGrp="1" noChangeArrowheads="1"/>
          </p:cNvSpPr>
          <p:nvPr>
            <p:ph idx="1"/>
          </p:nvPr>
        </p:nvSpPr>
        <p:spPr>
          <a:xfrm>
            <a:off x="457200" y="457200"/>
            <a:ext cx="4572000" cy="6019800"/>
          </a:xfrm>
        </p:spPr>
        <p:txBody>
          <a:bodyPr/>
          <a:lstStyle/>
          <a:p>
            <a:r>
              <a:rPr lang="en-US" altLang="en-US" sz="2400" dirty="0"/>
              <a:t>Disturbances are characterized by their disturbance regime: their frequency in time, their extent or size in space, and their intensity and severity</a:t>
            </a:r>
          </a:p>
          <a:p>
            <a:r>
              <a:rPr lang="en-US" altLang="en-US" sz="2400" dirty="0"/>
              <a:t>Some disturbances are predictable, even cyclical, and organisms can adapt to them and even depend upon them to thrive</a:t>
            </a:r>
          </a:p>
          <a:p>
            <a:r>
              <a:rPr lang="en-US" altLang="en-US" sz="2400" dirty="0"/>
              <a:t>Other disturbances are unpredictable, thus organisms have not evolved traits to resist or recover from them</a:t>
            </a:r>
          </a:p>
          <a:p>
            <a:pPr marL="0" indent="0">
              <a:buNone/>
            </a:pPr>
            <a:endParaRPr lang="en-US" altLang="en-US" sz="2400" dirty="0"/>
          </a:p>
          <a:p>
            <a:endParaRPr lang="en-US" altLang="en-US" sz="1800" dirty="0"/>
          </a:p>
          <a:p>
            <a:endParaRPr lang="en-US"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3323B-BB31-8BB5-7176-A7E16F78CA0F}"/>
              </a:ext>
            </a:extLst>
          </p:cNvPr>
          <p:cNvSpPr>
            <a:spLocks noGrp="1"/>
          </p:cNvSpPr>
          <p:nvPr>
            <p:ph type="title"/>
          </p:nvPr>
        </p:nvSpPr>
        <p:spPr>
          <a:xfrm>
            <a:off x="609600" y="274638"/>
            <a:ext cx="5029201" cy="1143000"/>
          </a:xfrm>
        </p:spPr>
        <p:txBody>
          <a:bodyPr/>
          <a:lstStyle/>
          <a:p>
            <a:r>
              <a:rPr lang="en-US" dirty="0"/>
              <a:t>Frank Egler </a:t>
            </a:r>
            <a:br>
              <a:rPr lang="en-US" dirty="0"/>
            </a:br>
            <a:r>
              <a:rPr lang="en-US" dirty="0"/>
              <a:t>(1911-1996)</a:t>
            </a:r>
          </a:p>
        </p:txBody>
      </p:sp>
      <p:pic>
        <p:nvPicPr>
          <p:cNvPr id="5" name="Picture 4">
            <a:extLst>
              <a:ext uri="{FF2B5EF4-FFF2-40B4-BE49-F238E27FC236}">
                <a16:creationId xmlns:a16="http://schemas.microsoft.com/office/drawing/2014/main" id="{0246AA01-FC60-AF74-A81C-F72FF6DDC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446765"/>
            <a:ext cx="6074609" cy="5964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a:extLst>
              <a:ext uri="{FF2B5EF4-FFF2-40B4-BE49-F238E27FC236}">
                <a16:creationId xmlns:a16="http://schemas.microsoft.com/office/drawing/2014/main" id="{A8AC42A4-5A17-98F1-9803-FC5636BB31A1}"/>
              </a:ext>
            </a:extLst>
          </p:cNvPr>
          <p:cNvSpPr txBox="1">
            <a:spLocks noChangeArrowheads="1"/>
          </p:cNvSpPr>
          <p:nvPr/>
        </p:nvSpPr>
        <p:spPr bwMode="auto">
          <a:xfrm>
            <a:off x="601451" y="1981200"/>
            <a:ext cx="503735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latin typeface="+mj-lt"/>
              </a:rPr>
              <a:t>Key terms associated with his view of ecological change:</a:t>
            </a:r>
          </a:p>
          <a:p>
            <a:pPr eaLnBrk="1" hangingPunct="1">
              <a:spcBef>
                <a:spcPct val="0"/>
              </a:spcBef>
              <a:buFontTx/>
              <a:buNone/>
            </a:pPr>
            <a:endParaRPr lang="en-US" altLang="en-US" sz="2400" dirty="0">
              <a:latin typeface="+mj-lt"/>
            </a:endParaRPr>
          </a:p>
          <a:p>
            <a:pPr eaLnBrk="1" hangingPunct="1">
              <a:spcBef>
                <a:spcPct val="0"/>
              </a:spcBef>
              <a:buFontTx/>
              <a:buNone/>
            </a:pPr>
            <a:r>
              <a:rPr lang="en-US" altLang="en-US" sz="2400" dirty="0">
                <a:latin typeface="+mj-lt"/>
              </a:rPr>
              <a:t>Gleasonian</a:t>
            </a:r>
          </a:p>
          <a:p>
            <a:pPr eaLnBrk="1" hangingPunct="1">
              <a:spcBef>
                <a:spcPct val="0"/>
              </a:spcBef>
              <a:buFontTx/>
              <a:buNone/>
            </a:pPr>
            <a:r>
              <a:rPr lang="en-US" altLang="en-US" sz="2400" dirty="0">
                <a:latin typeface="+mj-lt"/>
              </a:rPr>
              <a:t>individualistic</a:t>
            </a:r>
            <a:br>
              <a:rPr lang="en-US" altLang="en-US" sz="2400" dirty="0">
                <a:latin typeface="+mj-lt"/>
              </a:rPr>
            </a:br>
            <a:r>
              <a:rPr lang="en-US" altLang="en-US" sz="2400" dirty="0">
                <a:latin typeface="+mj-lt"/>
              </a:rPr>
              <a:t>disturbance-driven</a:t>
            </a:r>
          </a:p>
          <a:p>
            <a:pPr eaLnBrk="1" hangingPunct="1">
              <a:spcBef>
                <a:spcPct val="0"/>
              </a:spcBef>
              <a:buFontTx/>
              <a:buNone/>
            </a:pPr>
            <a:r>
              <a:rPr lang="en-US" altLang="en-US" sz="2400" dirty="0">
                <a:latin typeface="+mj-lt"/>
              </a:rPr>
              <a:t>contingent</a:t>
            </a:r>
          </a:p>
          <a:p>
            <a:pPr eaLnBrk="1" hangingPunct="1">
              <a:spcBef>
                <a:spcPct val="0"/>
              </a:spcBef>
              <a:buFontTx/>
              <a:buNone/>
            </a:pPr>
            <a:r>
              <a:rPr lang="en-US" altLang="en-US" sz="2400" dirty="0">
                <a:latin typeface="+mj-lt"/>
              </a:rPr>
              <a:t>context-dependent</a:t>
            </a:r>
            <a:br>
              <a:rPr lang="en-US" altLang="en-US" sz="2400" dirty="0">
                <a:latin typeface="+mj-lt"/>
              </a:rPr>
            </a:br>
            <a:r>
              <a:rPr lang="en-US" altLang="en-US" sz="2400" dirty="0">
                <a:latin typeface="+mj-lt"/>
              </a:rPr>
              <a:t>open-ended</a:t>
            </a:r>
          </a:p>
        </p:txBody>
      </p:sp>
    </p:spTree>
    <p:extLst>
      <p:ext uri="{BB962C8B-B14F-4D97-AF65-F5344CB8AC3E}">
        <p14:creationId xmlns:p14="http://schemas.microsoft.com/office/powerpoint/2010/main" val="1510431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C:\Documents and Settings\tony\Desktop\Biogeography\1 Lectures\4 Principles historic\Images Principles historic\clingmansdome1.jpg">
            <a:extLst>
              <a:ext uri="{FF2B5EF4-FFF2-40B4-BE49-F238E27FC236}">
                <a16:creationId xmlns:a16="http://schemas.microsoft.com/office/drawing/2014/main" id="{F460B357-FDE8-442B-ABE6-96E1DAF3BE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6925"/>
            <a:ext cx="10210800" cy="68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ad with people on it&#10;&#10;Description automatically generated with medium confidence">
            <a:extLst>
              <a:ext uri="{FF2B5EF4-FFF2-40B4-BE49-F238E27FC236}">
                <a16:creationId xmlns:a16="http://schemas.microsoft.com/office/drawing/2014/main" id="{6682AD53-0768-EB6C-9440-FC924DA40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0"/>
            <a:ext cx="10134600" cy="759472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0D8216F5-1EB8-4792-9DBA-FDD6DE2A8763}"/>
              </a:ext>
            </a:extLst>
          </p:cNvPr>
          <p:cNvSpPr>
            <a:spLocks noGrp="1"/>
          </p:cNvSpPr>
          <p:nvPr>
            <p:ph type="title"/>
          </p:nvPr>
        </p:nvSpPr>
        <p:spPr>
          <a:xfrm>
            <a:off x="1981200" y="457200"/>
            <a:ext cx="8229600" cy="1143000"/>
          </a:xfrm>
        </p:spPr>
        <p:txBody>
          <a:bodyPr/>
          <a:lstStyle/>
          <a:p>
            <a:r>
              <a:rPr lang="en-US" altLang="en-US" dirty="0"/>
              <a:t>Two strands of ecology converged in the 1980s </a:t>
            </a:r>
          </a:p>
        </p:txBody>
      </p:sp>
      <p:sp>
        <p:nvSpPr>
          <p:cNvPr id="61443" name="Content Placeholder 2">
            <a:extLst>
              <a:ext uri="{FF2B5EF4-FFF2-40B4-BE49-F238E27FC236}">
                <a16:creationId xmlns:a16="http://schemas.microsoft.com/office/drawing/2014/main" id="{D553A4FE-02C0-4587-9E56-4652E2BD6FF8}"/>
              </a:ext>
            </a:extLst>
          </p:cNvPr>
          <p:cNvSpPr>
            <a:spLocks noGrp="1"/>
          </p:cNvSpPr>
          <p:nvPr>
            <p:ph idx="1"/>
          </p:nvPr>
        </p:nvSpPr>
        <p:spPr>
          <a:xfrm>
            <a:off x="533400" y="2057401"/>
            <a:ext cx="11125200" cy="4525963"/>
          </a:xfrm>
        </p:spPr>
        <p:txBody>
          <a:bodyPr/>
          <a:lstStyle/>
          <a:p>
            <a:r>
              <a:rPr lang="en-US" altLang="en-US" dirty="0"/>
              <a:t>Individualistic, </a:t>
            </a:r>
            <a:r>
              <a:rPr lang="en-US" altLang="en-US" b="1" dirty="0"/>
              <a:t>non-equilibrium</a:t>
            </a:r>
            <a:r>
              <a:rPr lang="en-US" altLang="en-US" dirty="0"/>
              <a:t> view of nature comprised of  Gleasonian succession and disturbance ecology </a:t>
            </a:r>
          </a:p>
          <a:p>
            <a:r>
              <a:rPr lang="en-US" altLang="en-US" dirty="0"/>
              <a:t>More holistic, </a:t>
            </a:r>
            <a:r>
              <a:rPr lang="en-US" altLang="en-US" b="1" dirty="0"/>
              <a:t>equilibrium</a:t>
            </a:r>
            <a:r>
              <a:rPr lang="en-US" altLang="en-US" dirty="0"/>
              <a:t> view of nature derived from Odum’s ecosystem succession. Less equilibrium in outlook than Clements, but it recognized propensities for ecological change to have some predictability of development.  </a:t>
            </a:r>
          </a:p>
          <a:p>
            <a:pPr marL="0" indent="0">
              <a:buNone/>
            </a:pPr>
            <a:endParaRPr lang="en-US"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58A45C82-D820-487D-AFB4-B12CC7D02D22}"/>
              </a:ext>
            </a:extLst>
          </p:cNvPr>
          <p:cNvSpPr>
            <a:spLocks noGrp="1"/>
          </p:cNvSpPr>
          <p:nvPr>
            <p:ph type="title"/>
          </p:nvPr>
        </p:nvSpPr>
        <p:spPr/>
        <p:txBody>
          <a:bodyPr/>
          <a:lstStyle/>
          <a:p>
            <a:r>
              <a:rPr lang="en-US" altLang="en-US" dirty="0"/>
              <a:t>Equilibrium and non-equilibrium ecology</a:t>
            </a:r>
          </a:p>
        </p:txBody>
      </p:sp>
      <p:sp>
        <p:nvSpPr>
          <p:cNvPr id="62467" name="Content Placeholder 2">
            <a:extLst>
              <a:ext uri="{FF2B5EF4-FFF2-40B4-BE49-F238E27FC236}">
                <a16:creationId xmlns:a16="http://schemas.microsoft.com/office/drawing/2014/main" id="{A656C9BE-9867-41D3-B25B-BA48F527A59C}"/>
              </a:ext>
            </a:extLst>
          </p:cNvPr>
          <p:cNvSpPr>
            <a:spLocks noGrp="1"/>
          </p:cNvSpPr>
          <p:nvPr>
            <p:ph idx="1"/>
          </p:nvPr>
        </p:nvSpPr>
        <p:spPr>
          <a:xfrm>
            <a:off x="800100" y="1396769"/>
            <a:ext cx="10591800" cy="4525963"/>
          </a:xfrm>
        </p:spPr>
        <p:txBody>
          <a:bodyPr/>
          <a:lstStyle/>
          <a:p>
            <a:r>
              <a:rPr lang="en-US" altLang="en-US" sz="2800" dirty="0"/>
              <a:t>Equilibrium </a:t>
            </a:r>
          </a:p>
          <a:p>
            <a:pPr lvl="1"/>
            <a:r>
              <a:rPr lang="en-US" altLang="en-US" sz="2400" dirty="0"/>
              <a:t>Ecological change has some degree of predictability </a:t>
            </a:r>
          </a:p>
          <a:p>
            <a:pPr lvl="1"/>
            <a:r>
              <a:rPr lang="en-US" altLang="en-US" sz="2400" dirty="0"/>
              <a:t>Individuals interact to form forcing system that reinforces its persistence</a:t>
            </a:r>
          </a:p>
          <a:p>
            <a:pPr lvl="1"/>
            <a:r>
              <a:rPr lang="en-US" altLang="en-US" sz="2400" dirty="0"/>
              <a:t>Selection pressures act on groups like species, populations, and communities not just individuals</a:t>
            </a:r>
          </a:p>
          <a:p>
            <a:pPr lvl="1"/>
            <a:r>
              <a:rPr lang="en-US" altLang="en-US" sz="2400" dirty="0"/>
              <a:t>Single endpoint</a:t>
            </a:r>
          </a:p>
          <a:p>
            <a:r>
              <a:rPr lang="en-US" altLang="en-US" sz="2800" dirty="0"/>
              <a:t>Non-equilibrium ecology</a:t>
            </a:r>
          </a:p>
          <a:p>
            <a:pPr lvl="1"/>
            <a:r>
              <a:rPr lang="en-US" altLang="en-US" sz="2400" dirty="0"/>
              <a:t>No single unifying mechanism for succession and the direction of ecological change</a:t>
            </a:r>
          </a:p>
          <a:p>
            <a:pPr lvl="1"/>
            <a:r>
              <a:rPr lang="en-US" altLang="en-US" sz="2400" dirty="0"/>
              <a:t>Successional trajectories are highly varied</a:t>
            </a:r>
          </a:p>
          <a:p>
            <a:pPr lvl="1"/>
            <a:r>
              <a:rPr lang="en-US" altLang="en-US" sz="2400" dirty="0"/>
              <a:t>The individual is the unit of selection – no group selection</a:t>
            </a:r>
          </a:p>
          <a:p>
            <a:pPr lvl="1"/>
            <a:r>
              <a:rPr lang="en-US" altLang="en-US" sz="2400" dirty="0"/>
              <a:t>No one single endpoint </a:t>
            </a:r>
          </a:p>
          <a:p>
            <a:pPr lvl="1"/>
            <a:endParaRPr lang="en-US"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Content Placeholder 3">
            <a:extLst>
              <a:ext uri="{FF2B5EF4-FFF2-40B4-BE49-F238E27FC236}">
                <a16:creationId xmlns:a16="http://schemas.microsoft.com/office/drawing/2014/main" id="{BF3FB746-4704-4915-8E8C-DC850B0E08D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190500"/>
            <a:ext cx="12258526" cy="6477000"/>
          </a:xfrm>
        </p:spPr>
      </p:pic>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64122506-DCFD-40E4-832E-67CE3E176BE0}"/>
              </a:ext>
            </a:extLst>
          </p:cNvPr>
          <p:cNvSpPr>
            <a:spLocks noGrp="1"/>
          </p:cNvSpPr>
          <p:nvPr>
            <p:ph idx="1"/>
          </p:nvPr>
        </p:nvSpPr>
        <p:spPr>
          <a:xfrm>
            <a:off x="304800" y="609600"/>
            <a:ext cx="4800600" cy="5771531"/>
          </a:xfrm>
        </p:spPr>
        <p:txBody>
          <a:bodyPr/>
          <a:lstStyle/>
          <a:p>
            <a:pPr>
              <a:defRPr/>
            </a:pPr>
            <a:r>
              <a:rPr lang="en-US" altLang="en-US" sz="2800" dirty="0"/>
              <a:t>The planet of Pandora exemplifies an equilibrium view of ecology – nature is in balance</a:t>
            </a:r>
          </a:p>
          <a:p>
            <a:pPr lvl="1">
              <a:defRPr/>
            </a:pPr>
            <a:r>
              <a:rPr lang="en-US" altLang="en-US" sz="2400" dirty="0"/>
              <a:t>Highly integrated system – the planet is alive</a:t>
            </a:r>
          </a:p>
          <a:p>
            <a:pPr lvl="1">
              <a:defRPr/>
            </a:pPr>
            <a:r>
              <a:rPr lang="en-US" altLang="en-US" sz="2400" dirty="0"/>
              <a:t>The loss of nature is a disruption of balance that cannot be repaired</a:t>
            </a:r>
          </a:p>
          <a:p>
            <a:pPr lvl="1">
              <a:defRPr/>
            </a:pPr>
            <a:r>
              <a:rPr lang="en-US" altLang="en-US" sz="2400" dirty="0"/>
              <a:t>Policies would be protectionist, with strong ideas of what belongs and what doesn’t.</a:t>
            </a:r>
          </a:p>
          <a:p>
            <a:pPr marL="0" indent="0">
              <a:buNone/>
              <a:defRPr/>
            </a:pPr>
            <a:endParaRPr lang="en-US" altLang="en-US" sz="2800" dirty="0"/>
          </a:p>
        </p:txBody>
      </p:sp>
      <p:pic>
        <p:nvPicPr>
          <p:cNvPr id="5" name="Content Placeholder 3">
            <a:extLst>
              <a:ext uri="{FF2B5EF4-FFF2-40B4-BE49-F238E27FC236}">
                <a16:creationId xmlns:a16="http://schemas.microsoft.com/office/drawing/2014/main" id="{EBA97763-7385-4B2E-A7C0-ED6CCF4994FB}"/>
              </a:ext>
            </a:extLst>
          </p:cNvPr>
          <p:cNvPicPr>
            <a:picLocks noChangeAspect="1"/>
          </p:cNvPicPr>
          <p:nvPr/>
        </p:nvPicPr>
        <p:blipFill rotWithShape="1">
          <a:blip r:embed="rId2">
            <a:extLst>
              <a:ext uri="{28A0092B-C50C-407E-A947-70E740481C1C}">
                <a14:useLocalDpi xmlns:a14="http://schemas.microsoft.com/office/drawing/2010/main" val="0"/>
              </a:ext>
            </a:extLst>
          </a:blip>
          <a:srcRect l="21173" r="24306"/>
          <a:stretch/>
        </p:blipFill>
        <p:spPr bwMode="auto">
          <a:xfrm>
            <a:off x="5410200" y="152400"/>
            <a:ext cx="6629401" cy="639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F5DF20D7-A710-425D-87AB-2A6B0F30F9F8}"/>
              </a:ext>
            </a:extLst>
          </p:cNvPr>
          <p:cNvSpPr>
            <a:spLocks noGrp="1" noChangeArrowheads="1"/>
          </p:cNvSpPr>
          <p:nvPr>
            <p:ph type="title"/>
          </p:nvPr>
        </p:nvSpPr>
        <p:spPr>
          <a:xfrm>
            <a:off x="1143000" y="228600"/>
            <a:ext cx="4495800" cy="1143000"/>
          </a:xfrm>
        </p:spPr>
        <p:txBody>
          <a:bodyPr/>
          <a:lstStyle/>
          <a:p>
            <a:pPr eaLnBrk="1" hangingPunct="1"/>
            <a:r>
              <a:rPr lang="en-US" altLang="en-US" sz="4000" dirty="0"/>
              <a:t>Plant succession</a:t>
            </a:r>
          </a:p>
        </p:txBody>
      </p:sp>
      <p:sp>
        <p:nvSpPr>
          <p:cNvPr id="15363" name="Rectangle 3">
            <a:extLst>
              <a:ext uri="{FF2B5EF4-FFF2-40B4-BE49-F238E27FC236}">
                <a16:creationId xmlns:a16="http://schemas.microsoft.com/office/drawing/2014/main" id="{DF46CA35-6301-4BF8-8513-07AB8B5DD10D}"/>
              </a:ext>
            </a:extLst>
          </p:cNvPr>
          <p:cNvSpPr>
            <a:spLocks noGrp="1" noChangeArrowheads="1"/>
          </p:cNvSpPr>
          <p:nvPr>
            <p:ph idx="1"/>
          </p:nvPr>
        </p:nvSpPr>
        <p:spPr>
          <a:xfrm>
            <a:off x="304800" y="1600200"/>
            <a:ext cx="6664325" cy="4525963"/>
          </a:xfrm>
        </p:spPr>
        <p:txBody>
          <a:bodyPr/>
          <a:lstStyle/>
          <a:p>
            <a:pPr eaLnBrk="1" hangingPunct="1">
              <a:defRPr/>
            </a:pPr>
            <a:r>
              <a:rPr lang="en-US" altLang="en-US" sz="2600" dirty="0"/>
              <a:t>Changes in vegetation through time</a:t>
            </a:r>
          </a:p>
          <a:p>
            <a:pPr eaLnBrk="1" hangingPunct="1">
              <a:defRPr/>
            </a:pPr>
            <a:r>
              <a:rPr lang="en-US" altLang="en-US" sz="2600" dirty="0"/>
              <a:t>This type of change was an object of keen attention for many of the early modern ecologists.</a:t>
            </a:r>
          </a:p>
          <a:p>
            <a:pPr eaLnBrk="1" hangingPunct="1">
              <a:defRPr/>
            </a:pPr>
            <a:r>
              <a:rPr lang="en-US" altLang="en-US" sz="2600" dirty="0"/>
              <a:t>Their work provided a start of our understanding of how nature changes – a pivotal aspect of making policy.</a:t>
            </a:r>
          </a:p>
          <a:p>
            <a:pPr eaLnBrk="1" hangingPunct="1">
              <a:defRPr/>
            </a:pPr>
            <a:r>
              <a:rPr lang="en-US" altLang="en-US" sz="2600" dirty="0"/>
              <a:t>What happens when we alter ecological systems? How you answer that question (and it does not have a simple answer) shapes the kinds of policies you make</a:t>
            </a:r>
          </a:p>
          <a:p>
            <a:pPr marL="457200" lvl="1" indent="0" eaLnBrk="1" hangingPunct="1">
              <a:buNone/>
              <a:defRPr/>
            </a:pPr>
            <a:endParaRPr lang="en-US" altLang="en-US" sz="3200" dirty="0"/>
          </a:p>
        </p:txBody>
      </p:sp>
      <p:pic>
        <p:nvPicPr>
          <p:cNvPr id="16388" name="Picture 2">
            <a:extLst>
              <a:ext uri="{FF2B5EF4-FFF2-40B4-BE49-F238E27FC236}">
                <a16:creationId xmlns:a16="http://schemas.microsoft.com/office/drawing/2014/main" id="{2388EE04-202F-4457-A6A1-1136BA1414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3929" y="0"/>
            <a:ext cx="4448629"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1.bp.blogspot.com/-OuuX_0TnA9o/UCvSpCVJRMI/AAAAAAAAMlY/2PjjQGoz-RI/s1600/Prometheus+Art.jpg">
            <a:extLst>
              <a:ext uri="{FF2B5EF4-FFF2-40B4-BE49-F238E27FC236}">
                <a16:creationId xmlns:a16="http://schemas.microsoft.com/office/drawing/2014/main" id="{4F42835A-7828-4853-BCD5-53BCD01B51A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14400" y="20097"/>
            <a:ext cx="10758101" cy="6837903"/>
          </a:xfrm>
        </p:spPr>
      </p:pic>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F3C44A-448D-4EDF-8B17-9AFFB55D8556}"/>
              </a:ext>
            </a:extLst>
          </p:cNvPr>
          <p:cNvSpPr>
            <a:spLocks noGrp="1"/>
          </p:cNvSpPr>
          <p:nvPr>
            <p:ph idx="1"/>
          </p:nvPr>
        </p:nvSpPr>
        <p:spPr>
          <a:xfrm>
            <a:off x="533400" y="457200"/>
            <a:ext cx="5767388" cy="6186488"/>
          </a:xfrm>
        </p:spPr>
        <p:txBody>
          <a:bodyPr>
            <a:normAutofit/>
          </a:bodyPr>
          <a:lstStyle/>
          <a:p>
            <a:pPr>
              <a:defRPr/>
            </a:pPr>
            <a:r>
              <a:rPr lang="en-US" sz="2800" dirty="0">
                <a:latin typeface="+mj-lt"/>
              </a:rPr>
              <a:t>Portrayal of nature in the Alien film franchise portrays a non-equilibrium perspective</a:t>
            </a:r>
          </a:p>
          <a:p>
            <a:pPr lvl="1">
              <a:defRPr/>
            </a:pPr>
            <a:r>
              <a:rPr lang="en-US" sz="2400" dirty="0">
                <a:latin typeface="+mj-lt"/>
              </a:rPr>
              <a:t>No balance in nature</a:t>
            </a:r>
          </a:p>
          <a:p>
            <a:pPr lvl="1">
              <a:defRPr/>
            </a:pPr>
            <a:r>
              <a:rPr lang="en-US" sz="2400" dirty="0">
                <a:latin typeface="+mj-lt"/>
              </a:rPr>
              <a:t>Ecology operates individualistically</a:t>
            </a:r>
          </a:p>
          <a:p>
            <a:pPr lvl="1">
              <a:defRPr/>
            </a:pPr>
            <a:r>
              <a:rPr lang="en-US" sz="2400" dirty="0">
                <a:latin typeface="+mj-lt"/>
              </a:rPr>
              <a:t>DNA and genes are unit of selection</a:t>
            </a:r>
          </a:p>
          <a:p>
            <a:pPr lvl="1">
              <a:defRPr/>
            </a:pPr>
            <a:r>
              <a:rPr lang="en-US" sz="2400" dirty="0">
                <a:latin typeface="+mj-lt"/>
              </a:rPr>
              <a:t>Disorder, no directional development toward a climax</a:t>
            </a:r>
          </a:p>
          <a:p>
            <a:pPr lvl="1">
              <a:defRPr/>
            </a:pPr>
            <a:r>
              <a:rPr lang="en-US" sz="2400" dirty="0">
                <a:latin typeface="+mj-lt"/>
              </a:rPr>
              <a:t>No pristine nature – constant change. </a:t>
            </a:r>
          </a:p>
          <a:p>
            <a:pPr lvl="1">
              <a:defRPr/>
            </a:pPr>
            <a:r>
              <a:rPr lang="en-US" sz="2400" dirty="0">
                <a:latin typeface="+mj-lt"/>
              </a:rPr>
              <a:t>Policies would need to accommodate the lack of permanence</a:t>
            </a:r>
          </a:p>
          <a:p>
            <a:pPr marL="457200" lvl="1" indent="0">
              <a:buNone/>
              <a:defRPr/>
            </a:pPr>
            <a:endParaRPr lang="en-US" sz="2400" dirty="0">
              <a:latin typeface="+mj-lt"/>
            </a:endParaRPr>
          </a:p>
          <a:p>
            <a:pPr>
              <a:defRPr/>
            </a:pPr>
            <a:endParaRPr lang="en-US" dirty="0">
              <a:latin typeface="+mj-lt"/>
            </a:endParaRPr>
          </a:p>
        </p:txBody>
      </p:sp>
      <p:pic>
        <p:nvPicPr>
          <p:cNvPr id="6" name="Picture 5" descr="A movie cover with a creature&#10;&#10;Description automatically generated">
            <a:extLst>
              <a:ext uri="{FF2B5EF4-FFF2-40B4-BE49-F238E27FC236}">
                <a16:creationId xmlns:a16="http://schemas.microsoft.com/office/drawing/2014/main" id="{7ABEAA70-A848-E689-59BB-66325F4DA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37171"/>
            <a:ext cx="4572000" cy="68580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D2A5EB08-B36F-9CE2-FF15-5F63761B5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6275"/>
            <a:ext cx="11277600" cy="6773169"/>
          </a:xfrm>
          <a:prstGeom prst="rect">
            <a:avLst/>
          </a:prstGeom>
        </p:spPr>
      </p:pic>
    </p:spTree>
    <p:extLst>
      <p:ext uri="{BB962C8B-B14F-4D97-AF65-F5344CB8AC3E}">
        <p14:creationId xmlns:p14="http://schemas.microsoft.com/office/powerpoint/2010/main" val="4026431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ADC9400D-5F60-4975-9E6E-DE8CD11C54BB}"/>
              </a:ext>
            </a:extLst>
          </p:cNvPr>
          <p:cNvSpPr>
            <a:spLocks noGrp="1"/>
          </p:cNvSpPr>
          <p:nvPr>
            <p:ph type="title"/>
          </p:nvPr>
        </p:nvSpPr>
        <p:spPr>
          <a:xfrm>
            <a:off x="609600" y="274638"/>
            <a:ext cx="10896600" cy="1143000"/>
          </a:xfrm>
        </p:spPr>
        <p:txBody>
          <a:bodyPr/>
          <a:lstStyle/>
          <a:p>
            <a:r>
              <a:rPr lang="en-US" altLang="en-US" dirty="0"/>
              <a:t>Five general conservation policies guidelines from an </a:t>
            </a:r>
            <a:r>
              <a:rPr lang="en-US" altLang="en-US" b="1" dirty="0"/>
              <a:t>equilibrium perspective</a:t>
            </a:r>
          </a:p>
        </p:txBody>
      </p:sp>
      <p:sp>
        <p:nvSpPr>
          <p:cNvPr id="74755" name="Content Placeholder 2">
            <a:extLst>
              <a:ext uri="{FF2B5EF4-FFF2-40B4-BE49-F238E27FC236}">
                <a16:creationId xmlns:a16="http://schemas.microsoft.com/office/drawing/2014/main" id="{D61A190B-9170-4A8D-825E-292D5D0E3322}"/>
              </a:ext>
            </a:extLst>
          </p:cNvPr>
          <p:cNvSpPr>
            <a:spLocks noGrp="1"/>
          </p:cNvSpPr>
          <p:nvPr>
            <p:ph idx="1"/>
          </p:nvPr>
        </p:nvSpPr>
        <p:spPr>
          <a:xfrm>
            <a:off x="457200" y="1752600"/>
            <a:ext cx="11201400" cy="4525963"/>
          </a:xfrm>
        </p:spPr>
        <p:txBody>
          <a:bodyPr/>
          <a:lstStyle/>
          <a:p>
            <a:r>
              <a:rPr lang="en-US" altLang="en-US" sz="2800" dirty="0"/>
              <a:t>What should we restore and conserve?</a:t>
            </a:r>
          </a:p>
          <a:p>
            <a:pPr lvl="1"/>
            <a:r>
              <a:rPr lang="en-US" altLang="en-US" sz="2400" dirty="0"/>
              <a:t>Old growth, mature ecosystems </a:t>
            </a:r>
          </a:p>
          <a:p>
            <a:r>
              <a:rPr lang="en-US" altLang="en-US" sz="2800" dirty="0"/>
              <a:t>How is disturbance viewed?</a:t>
            </a:r>
          </a:p>
          <a:p>
            <a:pPr lvl="1"/>
            <a:r>
              <a:rPr lang="en-US" altLang="en-US" sz="2400" dirty="0"/>
              <a:t>Destructive and extraneous (outside) normal range of variability</a:t>
            </a:r>
          </a:p>
          <a:p>
            <a:r>
              <a:rPr lang="en-US" altLang="en-US" sz="2800" dirty="0"/>
              <a:t>How should boundaries be set for restoration and conservation areas?</a:t>
            </a:r>
          </a:p>
          <a:p>
            <a:pPr lvl="1"/>
            <a:r>
              <a:rPr lang="en-US" altLang="en-US" sz="2400" dirty="0"/>
              <a:t>Fence off mature ecosystems</a:t>
            </a:r>
          </a:p>
          <a:p>
            <a:r>
              <a:rPr lang="en-US" altLang="en-US" sz="2800" dirty="0"/>
              <a:t>How should restoration and conservation be accomplished? </a:t>
            </a:r>
          </a:p>
          <a:p>
            <a:pPr lvl="1"/>
            <a:r>
              <a:rPr lang="en-US" altLang="en-US" sz="2400" dirty="0"/>
              <a:t>Protect ecosystems</a:t>
            </a:r>
          </a:p>
          <a:p>
            <a:r>
              <a:rPr lang="en-US" altLang="en-US" sz="2800" dirty="0"/>
              <a:t>Sustainability policy?</a:t>
            </a:r>
          </a:p>
          <a:p>
            <a:pPr lvl="1"/>
            <a:r>
              <a:rPr lang="en-US" altLang="en-US" sz="2400" dirty="0"/>
              <a:t>Conserve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65393391-40C6-4B7F-BED6-6159933A00D0}"/>
              </a:ext>
            </a:extLst>
          </p:cNvPr>
          <p:cNvSpPr>
            <a:spLocks noGrp="1"/>
          </p:cNvSpPr>
          <p:nvPr>
            <p:ph type="title"/>
          </p:nvPr>
        </p:nvSpPr>
        <p:spPr>
          <a:xfrm>
            <a:off x="609600" y="274638"/>
            <a:ext cx="11049000" cy="1143000"/>
          </a:xfrm>
        </p:spPr>
        <p:txBody>
          <a:bodyPr/>
          <a:lstStyle/>
          <a:p>
            <a:r>
              <a:rPr lang="en-US" altLang="en-US" dirty="0"/>
              <a:t>Five general conservation policy guidelines from a </a:t>
            </a:r>
            <a:r>
              <a:rPr lang="en-US" altLang="en-US" b="1" dirty="0"/>
              <a:t>non-equilibrium perspective</a:t>
            </a:r>
          </a:p>
        </p:txBody>
      </p:sp>
      <p:sp>
        <p:nvSpPr>
          <p:cNvPr id="75779" name="Content Placeholder 2">
            <a:extLst>
              <a:ext uri="{FF2B5EF4-FFF2-40B4-BE49-F238E27FC236}">
                <a16:creationId xmlns:a16="http://schemas.microsoft.com/office/drawing/2014/main" id="{CC6CDCE4-1A89-4699-918F-BCF60C03C9B0}"/>
              </a:ext>
            </a:extLst>
          </p:cNvPr>
          <p:cNvSpPr>
            <a:spLocks noGrp="1"/>
          </p:cNvSpPr>
          <p:nvPr>
            <p:ph idx="1"/>
          </p:nvPr>
        </p:nvSpPr>
        <p:spPr>
          <a:xfrm>
            <a:off x="641420" y="1666369"/>
            <a:ext cx="10864780" cy="4953000"/>
          </a:xfrm>
        </p:spPr>
        <p:txBody>
          <a:bodyPr/>
          <a:lstStyle/>
          <a:p>
            <a:r>
              <a:rPr lang="en-US" altLang="en-US" sz="2800" dirty="0"/>
              <a:t>What should we restore and conserve?</a:t>
            </a:r>
          </a:p>
          <a:p>
            <a:pPr lvl="1"/>
            <a:r>
              <a:rPr lang="en-US" altLang="en-US" sz="2400" dirty="0"/>
              <a:t>Variability, the range of conditions and abundances or organisms</a:t>
            </a:r>
          </a:p>
          <a:p>
            <a:r>
              <a:rPr lang="en-US" altLang="en-US" sz="2800" dirty="0"/>
              <a:t>How is disturbance viewed?</a:t>
            </a:r>
          </a:p>
          <a:p>
            <a:pPr lvl="1"/>
            <a:r>
              <a:rPr lang="en-US" altLang="en-US" sz="2400" dirty="0"/>
              <a:t>Necessary and part of nature</a:t>
            </a:r>
          </a:p>
          <a:p>
            <a:r>
              <a:rPr lang="en-US" altLang="en-US" sz="2800" dirty="0"/>
              <a:t>How should boundaries be set for restoration and conservation areas?</a:t>
            </a:r>
          </a:p>
          <a:p>
            <a:pPr lvl="1"/>
            <a:r>
              <a:rPr lang="en-US" altLang="en-US" sz="2400" dirty="0"/>
              <a:t>Fluid and not firmly drawn, things are constantly in flux</a:t>
            </a:r>
          </a:p>
          <a:p>
            <a:r>
              <a:rPr lang="en-US" altLang="en-US" sz="2800" dirty="0"/>
              <a:t>How should restoration and conservation be accomplished? </a:t>
            </a:r>
          </a:p>
          <a:p>
            <a:pPr lvl="1"/>
            <a:r>
              <a:rPr lang="en-US" altLang="en-US" sz="2400" dirty="0"/>
              <a:t>Tailored to the context</a:t>
            </a:r>
          </a:p>
          <a:p>
            <a:r>
              <a:rPr lang="en-US" altLang="en-US" sz="2800" dirty="0"/>
              <a:t>Sustainability policy?</a:t>
            </a:r>
          </a:p>
          <a:p>
            <a:pPr lvl="1"/>
            <a:r>
              <a:rPr lang="en-US" altLang="en-US" sz="2400" dirty="0"/>
              <a:t>Use is more feasible, nature is more malleable, but also unpredictable</a:t>
            </a:r>
          </a:p>
          <a:p>
            <a:pPr lvl="1"/>
            <a:endParaRPr lang="en-US" altLang="en-US" sz="2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4698DE91-1043-437C-BFC1-D3559A79CB2D}"/>
              </a:ext>
            </a:extLst>
          </p:cNvPr>
          <p:cNvSpPr>
            <a:spLocks noGrp="1"/>
          </p:cNvSpPr>
          <p:nvPr>
            <p:ph type="title"/>
          </p:nvPr>
        </p:nvSpPr>
        <p:spPr>
          <a:xfrm>
            <a:off x="609600" y="274638"/>
            <a:ext cx="6172200" cy="1143000"/>
          </a:xfrm>
        </p:spPr>
        <p:txBody>
          <a:bodyPr/>
          <a:lstStyle/>
          <a:p>
            <a:pPr>
              <a:defRPr/>
            </a:pPr>
            <a:r>
              <a:rPr lang="en-US" altLang="en-US" sz="4400" dirty="0"/>
              <a:t>US National Park policies</a:t>
            </a:r>
          </a:p>
        </p:txBody>
      </p:sp>
      <p:sp>
        <p:nvSpPr>
          <p:cNvPr id="19459" name="Content Placeholder 2">
            <a:extLst>
              <a:ext uri="{FF2B5EF4-FFF2-40B4-BE49-F238E27FC236}">
                <a16:creationId xmlns:a16="http://schemas.microsoft.com/office/drawing/2014/main" id="{4EBCC83E-A3EE-4CCE-8739-67D891388DAB}"/>
              </a:ext>
            </a:extLst>
          </p:cNvPr>
          <p:cNvSpPr>
            <a:spLocks noGrp="1"/>
          </p:cNvSpPr>
          <p:nvPr>
            <p:ph idx="1"/>
          </p:nvPr>
        </p:nvSpPr>
        <p:spPr>
          <a:xfrm>
            <a:off x="266700" y="1600200"/>
            <a:ext cx="6515100" cy="4983162"/>
          </a:xfrm>
        </p:spPr>
        <p:txBody>
          <a:bodyPr>
            <a:normAutofit/>
          </a:bodyPr>
          <a:lstStyle/>
          <a:p>
            <a:r>
              <a:rPr lang="en-US" altLang="en-US" sz="2800" dirty="0"/>
              <a:t>Preserve as when first encountered by humans (</a:t>
            </a:r>
            <a:r>
              <a:rPr lang="en-US" altLang="en-US" sz="2800" dirty="0">
                <a:solidFill>
                  <a:srgbClr val="FF0000"/>
                </a:solidFill>
              </a:rPr>
              <a:t>the equilibrium view)</a:t>
            </a:r>
            <a:endParaRPr lang="en-US" altLang="en-US" sz="2800" dirty="0"/>
          </a:p>
          <a:p>
            <a:pPr lvl="1"/>
            <a:r>
              <a:rPr lang="en-US" altLang="en-US" sz="2400" dirty="0"/>
              <a:t>Beginning in 1916, Yellowstone NP and other US parks aimed to preserve the land in its ‘natural’ condition —how it looked before Europeans arrived. </a:t>
            </a:r>
          </a:p>
          <a:p>
            <a:pPr lvl="1"/>
            <a:r>
              <a:rPr lang="en-US" altLang="en-US" sz="2400" dirty="0"/>
              <a:t>This was formalized in the Leopold Report of 1963: “A national park should represent a vignette of primitive America.”</a:t>
            </a:r>
          </a:p>
          <a:p>
            <a:pPr marL="457200" lvl="1" indent="0">
              <a:buNone/>
              <a:defRPr/>
            </a:pPr>
            <a:endParaRPr lang="en-US" altLang="en-US" sz="2200" dirty="0"/>
          </a:p>
        </p:txBody>
      </p:sp>
      <p:pic>
        <p:nvPicPr>
          <p:cNvPr id="5" name="Picture 1">
            <a:extLst>
              <a:ext uri="{FF2B5EF4-FFF2-40B4-BE49-F238E27FC236}">
                <a16:creationId xmlns:a16="http://schemas.microsoft.com/office/drawing/2014/main" id="{85EA0E9C-0A9F-4261-8280-147A48B024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7307"/>
            <a:ext cx="4991100" cy="667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1456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sky, outdoor, tree, giraffe&#10;&#10;Description automatically generated">
            <a:extLst>
              <a:ext uri="{FF2B5EF4-FFF2-40B4-BE49-F238E27FC236}">
                <a16:creationId xmlns:a16="http://schemas.microsoft.com/office/drawing/2014/main" id="{E49EED2B-B841-4222-9CAB-7A7268504A9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1999" y="-24556"/>
            <a:ext cx="10326355" cy="6882556"/>
          </a:xfrm>
        </p:spPr>
      </p:pic>
    </p:spTree>
    <p:extLst>
      <p:ext uri="{BB962C8B-B14F-4D97-AF65-F5344CB8AC3E}">
        <p14:creationId xmlns:p14="http://schemas.microsoft.com/office/powerpoint/2010/main" val="2398758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a:extLst>
              <a:ext uri="{FF2B5EF4-FFF2-40B4-BE49-F238E27FC236}">
                <a16:creationId xmlns:a16="http://schemas.microsoft.com/office/drawing/2014/main" id="{4EBCC83E-A3EE-4CCE-8739-67D891388DAB}"/>
              </a:ext>
            </a:extLst>
          </p:cNvPr>
          <p:cNvSpPr>
            <a:spLocks noGrp="1"/>
          </p:cNvSpPr>
          <p:nvPr>
            <p:ph idx="1"/>
          </p:nvPr>
        </p:nvSpPr>
        <p:spPr>
          <a:xfrm>
            <a:off x="326859" y="762000"/>
            <a:ext cx="4800600" cy="5565913"/>
          </a:xfrm>
        </p:spPr>
        <p:txBody>
          <a:bodyPr>
            <a:normAutofit fontScale="92500"/>
          </a:bodyPr>
          <a:lstStyle/>
          <a:p>
            <a:pPr>
              <a:defRPr/>
            </a:pPr>
            <a:r>
              <a:rPr lang="en-US" altLang="en-US" dirty="0"/>
              <a:t>Allow for changes in climate and disturbance regime (</a:t>
            </a:r>
            <a:r>
              <a:rPr lang="en-US" altLang="en-US" dirty="0">
                <a:solidFill>
                  <a:srgbClr val="FF0000"/>
                </a:solidFill>
              </a:rPr>
              <a:t>the non-equilibrium view</a:t>
            </a:r>
            <a:r>
              <a:rPr lang="en-US" altLang="en-US" dirty="0"/>
              <a:t>)</a:t>
            </a:r>
          </a:p>
          <a:p>
            <a:pPr lvl="1">
              <a:defRPr/>
            </a:pPr>
            <a:r>
              <a:rPr lang="en-US" altLang="en-US" sz="2400" dirty="0"/>
              <a:t>New park boundaries may be needed – parks may require ‘unbounding’ as climate change causes shifts in temperature and rainfall</a:t>
            </a:r>
          </a:p>
          <a:p>
            <a:pPr lvl="1">
              <a:defRPr/>
            </a:pPr>
            <a:r>
              <a:rPr lang="en-US" altLang="en-US" sz="2400" dirty="0"/>
              <a:t>Changing flora and fauna due to introduced, non-native species and altered disturbance regimes – particularly increases in wildfires</a:t>
            </a:r>
          </a:p>
          <a:p>
            <a:pPr marL="457200" lvl="1" indent="0">
              <a:buNone/>
              <a:defRPr/>
            </a:pPr>
            <a:endParaRPr lang="en-US" altLang="en-US" sz="2200" dirty="0"/>
          </a:p>
        </p:txBody>
      </p:sp>
      <p:pic>
        <p:nvPicPr>
          <p:cNvPr id="6" name="Content Placeholder 4">
            <a:extLst>
              <a:ext uri="{FF2B5EF4-FFF2-40B4-BE49-F238E27FC236}">
                <a16:creationId xmlns:a16="http://schemas.microsoft.com/office/drawing/2014/main" id="{7C8E9983-4594-439D-AB16-2AFDCA3B9DDC}"/>
              </a:ext>
            </a:extLst>
          </p:cNvPr>
          <p:cNvPicPr>
            <a:picLocks noChangeAspect="1"/>
          </p:cNvPicPr>
          <p:nvPr/>
        </p:nvPicPr>
        <p:blipFill rotWithShape="1">
          <a:blip r:embed="rId3"/>
          <a:srcRect r="31859"/>
          <a:stretch/>
        </p:blipFill>
        <p:spPr bwMode="auto">
          <a:xfrm>
            <a:off x="5334000" y="762000"/>
            <a:ext cx="6531141"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8753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5CF5826-E6C9-468A-B411-DE9ABCF7C130}"/>
              </a:ext>
            </a:extLst>
          </p:cNvPr>
          <p:cNvPicPr>
            <a:picLocks noGrp="1" noChangeAspect="1"/>
          </p:cNvPicPr>
          <p:nvPr>
            <p:ph idx="1"/>
          </p:nvPr>
        </p:nvPicPr>
        <p:blipFill>
          <a:blip r:embed="rId2"/>
          <a:stretch>
            <a:fillRect/>
          </a:stretch>
        </p:blipFill>
        <p:spPr>
          <a:xfrm>
            <a:off x="1129542" y="152400"/>
            <a:ext cx="9932916" cy="6324600"/>
          </a:xfrm>
        </p:spPr>
      </p:pic>
    </p:spTree>
    <p:extLst>
      <p:ext uri="{BB962C8B-B14F-4D97-AF65-F5344CB8AC3E}">
        <p14:creationId xmlns:p14="http://schemas.microsoft.com/office/powerpoint/2010/main" val="2744405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a:extLst>
              <a:ext uri="{FF2B5EF4-FFF2-40B4-BE49-F238E27FC236}">
                <a16:creationId xmlns:a16="http://schemas.microsoft.com/office/drawing/2014/main" id="{7BDF7996-7594-4157-AB3E-DF38C9501F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1" y="29873"/>
            <a:ext cx="9967066" cy="682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clements1914">
            <a:extLst>
              <a:ext uri="{FF2B5EF4-FFF2-40B4-BE49-F238E27FC236}">
                <a16:creationId xmlns:a16="http://schemas.microsoft.com/office/drawing/2014/main" id="{801F7764-A179-4783-BFF0-20FB61D32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797" r="13112"/>
          <a:stretch>
            <a:fillRect/>
          </a:stretch>
        </p:blipFill>
        <p:spPr bwMode="auto">
          <a:xfrm>
            <a:off x="1524000" y="0"/>
            <a:ext cx="541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6">
            <a:extLst>
              <a:ext uri="{FF2B5EF4-FFF2-40B4-BE49-F238E27FC236}">
                <a16:creationId xmlns:a16="http://schemas.microsoft.com/office/drawing/2014/main" id="{FA308DB8-BCFA-40EF-BB99-FF411FCEE765}"/>
              </a:ext>
            </a:extLst>
          </p:cNvPr>
          <p:cNvSpPr txBox="1">
            <a:spLocks noChangeArrowheads="1"/>
          </p:cNvSpPr>
          <p:nvPr/>
        </p:nvSpPr>
        <p:spPr bwMode="auto">
          <a:xfrm>
            <a:off x="7070725" y="493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p:txBody>
      </p:sp>
      <p:sp>
        <p:nvSpPr>
          <p:cNvPr id="18436" name="Text Box 7">
            <a:extLst>
              <a:ext uri="{FF2B5EF4-FFF2-40B4-BE49-F238E27FC236}">
                <a16:creationId xmlns:a16="http://schemas.microsoft.com/office/drawing/2014/main" id="{A0D789D8-68A7-4D09-A02F-9EB801709111}"/>
              </a:ext>
            </a:extLst>
          </p:cNvPr>
          <p:cNvSpPr txBox="1">
            <a:spLocks noChangeArrowheads="1"/>
          </p:cNvSpPr>
          <p:nvPr/>
        </p:nvSpPr>
        <p:spPr bwMode="auto">
          <a:xfrm>
            <a:off x="7070725" y="265113"/>
            <a:ext cx="3797322"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mj-lt"/>
              </a:rPr>
              <a:t>Frederic Clements</a:t>
            </a:r>
          </a:p>
          <a:p>
            <a:pPr eaLnBrk="1" hangingPunct="1">
              <a:spcBef>
                <a:spcPct val="0"/>
              </a:spcBef>
              <a:buFontTx/>
              <a:buNone/>
            </a:pPr>
            <a:r>
              <a:rPr lang="en-US" altLang="en-US" dirty="0">
                <a:latin typeface="+mj-lt"/>
              </a:rPr>
              <a:t>(1874-1945)</a:t>
            </a:r>
          </a:p>
          <a:p>
            <a:pPr eaLnBrk="1" hangingPunct="1">
              <a:spcBef>
                <a:spcPct val="0"/>
              </a:spcBef>
              <a:buFontTx/>
              <a:buNone/>
            </a:pPr>
            <a:endParaRPr lang="en-US" altLang="en-US" sz="2400" dirty="0">
              <a:latin typeface="+mj-lt"/>
            </a:endParaRPr>
          </a:p>
          <a:p>
            <a:pPr eaLnBrk="1" hangingPunct="1">
              <a:spcBef>
                <a:spcPct val="0"/>
              </a:spcBef>
              <a:buFontTx/>
              <a:buNone/>
            </a:pPr>
            <a:r>
              <a:rPr lang="en-US" altLang="en-US" sz="2400" dirty="0">
                <a:latin typeface="+mj-lt"/>
              </a:rPr>
              <a:t>Key terms associated with his</a:t>
            </a:r>
          </a:p>
          <a:p>
            <a:pPr eaLnBrk="1" hangingPunct="1">
              <a:spcBef>
                <a:spcPct val="0"/>
              </a:spcBef>
              <a:buFontTx/>
              <a:buNone/>
            </a:pPr>
            <a:r>
              <a:rPr lang="en-US" altLang="en-US" sz="2400" dirty="0">
                <a:latin typeface="+mj-lt"/>
              </a:rPr>
              <a:t>view of ecological change:</a:t>
            </a:r>
            <a:br>
              <a:rPr lang="en-US" altLang="en-US" sz="2400" dirty="0">
                <a:latin typeface="+mj-lt"/>
              </a:rPr>
            </a:br>
            <a:endParaRPr lang="en-US" altLang="en-US" sz="2400" dirty="0">
              <a:latin typeface="+mj-lt"/>
            </a:endParaRPr>
          </a:p>
          <a:p>
            <a:pPr eaLnBrk="1" hangingPunct="1">
              <a:spcBef>
                <a:spcPct val="0"/>
              </a:spcBef>
              <a:buFontTx/>
              <a:buNone/>
            </a:pPr>
            <a:r>
              <a:rPr lang="en-US" altLang="en-US" sz="2400" dirty="0">
                <a:latin typeface="+mj-lt"/>
              </a:rPr>
              <a:t>immutable</a:t>
            </a:r>
          </a:p>
          <a:p>
            <a:pPr eaLnBrk="1" hangingPunct="1">
              <a:spcBef>
                <a:spcPct val="0"/>
              </a:spcBef>
              <a:buFontTx/>
              <a:buNone/>
            </a:pPr>
            <a:r>
              <a:rPr lang="en-US" altLang="en-US" sz="2400" dirty="0">
                <a:latin typeface="+mj-lt"/>
              </a:rPr>
              <a:t>deterministic</a:t>
            </a:r>
          </a:p>
          <a:p>
            <a:pPr eaLnBrk="1" hangingPunct="1">
              <a:spcBef>
                <a:spcPct val="0"/>
              </a:spcBef>
              <a:buFontTx/>
              <a:buNone/>
            </a:pPr>
            <a:r>
              <a:rPr lang="en-US" altLang="en-US" sz="2400" dirty="0">
                <a:latin typeface="+mj-lt"/>
              </a:rPr>
              <a:t>equilibrial</a:t>
            </a:r>
          </a:p>
          <a:p>
            <a:pPr eaLnBrk="1" hangingPunct="1">
              <a:spcBef>
                <a:spcPct val="0"/>
              </a:spcBef>
              <a:buFontTx/>
              <a:buNone/>
            </a:pPr>
            <a:r>
              <a:rPr lang="en-US" altLang="en-US" sz="2400" dirty="0">
                <a:latin typeface="+mj-lt"/>
              </a:rPr>
              <a:t>organismal</a:t>
            </a:r>
          </a:p>
          <a:p>
            <a:pPr eaLnBrk="1" hangingPunct="1">
              <a:spcBef>
                <a:spcPct val="0"/>
              </a:spcBef>
              <a:buFontTx/>
              <a:buNone/>
            </a:pPr>
            <a:r>
              <a:rPr lang="en-US" altLang="en-US" sz="2400" dirty="0">
                <a:latin typeface="+mj-lt"/>
              </a:rPr>
              <a:t>holistic </a:t>
            </a:r>
          </a:p>
          <a:p>
            <a:pPr eaLnBrk="1" hangingPunct="1">
              <a:spcBef>
                <a:spcPct val="0"/>
              </a:spcBef>
              <a:buFontTx/>
              <a:buNone/>
            </a:pPr>
            <a:r>
              <a:rPr lang="en-US" altLang="en-US" sz="2400" dirty="0">
                <a:latin typeface="+mj-lt"/>
              </a:rPr>
              <a:t>superorganismal</a:t>
            </a:r>
          </a:p>
          <a:p>
            <a:pPr eaLnBrk="1" hangingPunct="1">
              <a:spcBef>
                <a:spcPct val="0"/>
              </a:spcBef>
              <a:buFontTx/>
              <a:buNone/>
            </a:pPr>
            <a:r>
              <a:rPr lang="en-US" altLang="en-US" sz="2400" dirty="0">
                <a:latin typeface="+mj-lt"/>
              </a:rPr>
              <a:t>orderly</a:t>
            </a:r>
          </a:p>
          <a:p>
            <a:pPr eaLnBrk="1" hangingPunct="1">
              <a:spcBef>
                <a:spcPct val="0"/>
              </a:spcBef>
              <a:buFontTx/>
              <a:buNone/>
            </a:pPr>
            <a:r>
              <a:rPr lang="en-US" altLang="en-US" sz="2400" dirty="0">
                <a:latin typeface="+mj-lt"/>
              </a:rPr>
              <a:t>integrated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0E5C3CAA-1394-4871-A916-AB64A4CF2DAE}"/>
              </a:ext>
            </a:extLst>
          </p:cNvPr>
          <p:cNvSpPr>
            <a:spLocks noGrp="1"/>
          </p:cNvSpPr>
          <p:nvPr>
            <p:ph type="title"/>
          </p:nvPr>
        </p:nvSpPr>
        <p:spPr>
          <a:xfrm>
            <a:off x="152400" y="381000"/>
            <a:ext cx="7010400" cy="1143000"/>
          </a:xfrm>
        </p:spPr>
        <p:txBody>
          <a:bodyPr/>
          <a:lstStyle/>
          <a:p>
            <a:r>
              <a:rPr lang="en-US" altLang="en-US" dirty="0"/>
              <a:t>The equilibrium perspective on non-native species</a:t>
            </a:r>
          </a:p>
        </p:txBody>
      </p:sp>
      <p:sp>
        <p:nvSpPr>
          <p:cNvPr id="89091" name="Content Placeholder 2">
            <a:extLst>
              <a:ext uri="{FF2B5EF4-FFF2-40B4-BE49-F238E27FC236}">
                <a16:creationId xmlns:a16="http://schemas.microsoft.com/office/drawing/2014/main" id="{C2A8C6E9-25C8-491D-9BD9-E2BA3DF6CC68}"/>
              </a:ext>
            </a:extLst>
          </p:cNvPr>
          <p:cNvSpPr>
            <a:spLocks noGrp="1"/>
          </p:cNvSpPr>
          <p:nvPr>
            <p:ph idx="1"/>
          </p:nvPr>
        </p:nvSpPr>
        <p:spPr>
          <a:xfrm>
            <a:off x="609600" y="1828801"/>
            <a:ext cx="6553200" cy="4525963"/>
          </a:xfrm>
        </p:spPr>
        <p:txBody>
          <a:bodyPr/>
          <a:lstStyle/>
          <a:p>
            <a:r>
              <a:rPr lang="en-US" altLang="en-US" sz="2800" dirty="0"/>
              <a:t>They disrupt the balance of nature </a:t>
            </a:r>
          </a:p>
          <a:p>
            <a:pPr lvl="1"/>
            <a:r>
              <a:rPr lang="en-US" altLang="en-US" dirty="0"/>
              <a:t>Invasives can reduce the abundance of other species </a:t>
            </a:r>
          </a:p>
          <a:p>
            <a:pPr lvl="1"/>
            <a:r>
              <a:rPr lang="en-US" altLang="en-US" dirty="0"/>
              <a:t>By outcompeting or preying upon native species,  invasives can lower biodiversity</a:t>
            </a:r>
          </a:p>
          <a:p>
            <a:pPr lvl="1"/>
            <a:r>
              <a:rPr lang="en-US" altLang="en-US" dirty="0"/>
              <a:t>Degrade native ecosystems and the services they provide </a:t>
            </a:r>
          </a:p>
          <a:p>
            <a:pPr lvl="1"/>
            <a:r>
              <a:rPr lang="en-US" altLang="en-US" dirty="0"/>
              <a:t>Displace native organisms from their niches</a:t>
            </a:r>
          </a:p>
        </p:txBody>
      </p:sp>
      <p:pic>
        <p:nvPicPr>
          <p:cNvPr id="3" name="Picture 2" descr="A person holding a fish&#10;&#10;Description automatically generated with medium confidence">
            <a:extLst>
              <a:ext uri="{FF2B5EF4-FFF2-40B4-BE49-F238E27FC236}">
                <a16:creationId xmlns:a16="http://schemas.microsoft.com/office/drawing/2014/main" id="{C00F0952-2C8C-4948-8CB9-660FDE9DA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8898" y="0"/>
            <a:ext cx="4813102"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Content Placeholder 3">
            <a:extLst>
              <a:ext uri="{FF2B5EF4-FFF2-40B4-BE49-F238E27FC236}">
                <a16:creationId xmlns:a16="http://schemas.microsoft.com/office/drawing/2014/main" id="{4E404918-7703-4548-B194-D1468ECC71A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09801" y="152400"/>
            <a:ext cx="8183563" cy="6705600"/>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77FA7AFD-D98B-434F-A1BE-183AF68BFE1C}"/>
              </a:ext>
            </a:extLst>
          </p:cNvPr>
          <p:cNvSpPr>
            <a:spLocks noGrp="1" noChangeArrowheads="1"/>
          </p:cNvSpPr>
          <p:nvPr>
            <p:ph type="title"/>
          </p:nvPr>
        </p:nvSpPr>
        <p:spPr>
          <a:xfrm>
            <a:off x="152400" y="304800"/>
            <a:ext cx="6705600" cy="1143000"/>
          </a:xfrm>
        </p:spPr>
        <p:txBody>
          <a:bodyPr>
            <a:normAutofit fontScale="90000"/>
          </a:bodyPr>
          <a:lstStyle/>
          <a:p>
            <a:pPr eaLnBrk="1" hangingPunct="1">
              <a:defRPr/>
            </a:pPr>
            <a:r>
              <a:rPr lang="en-US" altLang="en-US" dirty="0"/>
              <a:t>Non-equilibrium perspectives on non-native species</a:t>
            </a:r>
          </a:p>
        </p:txBody>
      </p:sp>
      <p:sp>
        <p:nvSpPr>
          <p:cNvPr id="94211" name="Rectangle 3">
            <a:extLst>
              <a:ext uri="{FF2B5EF4-FFF2-40B4-BE49-F238E27FC236}">
                <a16:creationId xmlns:a16="http://schemas.microsoft.com/office/drawing/2014/main" id="{CF98904A-1275-4648-9E96-1B373246CD49}"/>
              </a:ext>
            </a:extLst>
          </p:cNvPr>
          <p:cNvSpPr>
            <a:spLocks noGrp="1" noChangeArrowheads="1"/>
          </p:cNvSpPr>
          <p:nvPr>
            <p:ph idx="1"/>
          </p:nvPr>
        </p:nvSpPr>
        <p:spPr>
          <a:xfrm>
            <a:off x="457200" y="1905001"/>
            <a:ext cx="5943600" cy="4525963"/>
          </a:xfrm>
        </p:spPr>
        <p:txBody>
          <a:bodyPr/>
          <a:lstStyle/>
          <a:p>
            <a:pPr eaLnBrk="1" hangingPunct="1">
              <a:lnSpc>
                <a:spcPct val="90000"/>
              </a:lnSpc>
            </a:pPr>
            <a:r>
              <a:rPr lang="en-US" altLang="en-US" sz="2800" dirty="0"/>
              <a:t>Many non-native species naturalize with minimal impacts</a:t>
            </a:r>
          </a:p>
          <a:p>
            <a:pPr eaLnBrk="1" hangingPunct="1">
              <a:lnSpc>
                <a:spcPct val="90000"/>
              </a:lnSpc>
            </a:pPr>
            <a:r>
              <a:rPr lang="en-US" altLang="en-US" sz="2800" dirty="0"/>
              <a:t>Widespread biological collapse is not the norm upon arrival of non-native organisms</a:t>
            </a:r>
          </a:p>
          <a:p>
            <a:pPr eaLnBrk="1" hangingPunct="1">
              <a:lnSpc>
                <a:spcPct val="90000"/>
              </a:lnSpc>
            </a:pPr>
            <a:r>
              <a:rPr lang="en-US" altLang="en-US" sz="2800" dirty="0"/>
              <a:t>Some can provide ecosystem services and contribute to biodiversity</a:t>
            </a:r>
          </a:p>
          <a:p>
            <a:pPr eaLnBrk="1" hangingPunct="1">
              <a:lnSpc>
                <a:spcPct val="90000"/>
              </a:lnSpc>
            </a:pPr>
            <a:r>
              <a:rPr lang="en-US" altLang="en-US" sz="2800" dirty="0"/>
              <a:t>While aesthetically they may be unwanted, non-natives illustrate how open and non-equilibrium nature is</a:t>
            </a:r>
          </a:p>
        </p:txBody>
      </p:sp>
      <p:pic>
        <p:nvPicPr>
          <p:cNvPr id="3" name="Picture 2">
            <a:extLst>
              <a:ext uri="{FF2B5EF4-FFF2-40B4-BE49-F238E27FC236}">
                <a16:creationId xmlns:a16="http://schemas.microsoft.com/office/drawing/2014/main" id="{6B6B6983-054E-4071-84FA-F9B71E5EA119}"/>
              </a:ext>
            </a:extLst>
          </p:cNvPr>
          <p:cNvPicPr>
            <a:picLocks noChangeAspect="1"/>
          </p:cNvPicPr>
          <p:nvPr/>
        </p:nvPicPr>
        <p:blipFill>
          <a:blip r:embed="rId3"/>
          <a:stretch>
            <a:fillRect/>
          </a:stretch>
        </p:blipFill>
        <p:spPr>
          <a:xfrm>
            <a:off x="6553200" y="195498"/>
            <a:ext cx="5410200" cy="646700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A2256-D2C7-4BEC-8840-D6F30C23F425}"/>
              </a:ext>
            </a:extLst>
          </p:cNvPr>
          <p:cNvSpPr>
            <a:spLocks noGrp="1"/>
          </p:cNvSpPr>
          <p:nvPr>
            <p:ph type="title"/>
          </p:nvPr>
        </p:nvSpPr>
        <p:spPr>
          <a:xfrm>
            <a:off x="609600" y="609600"/>
            <a:ext cx="10972800" cy="1143000"/>
          </a:xfrm>
        </p:spPr>
        <p:txBody>
          <a:bodyPr/>
          <a:lstStyle/>
          <a:p>
            <a:r>
              <a:rPr lang="en-US" dirty="0"/>
              <a:t>Equilibrium or non-equilibrium policy: which to employ?</a:t>
            </a:r>
          </a:p>
        </p:txBody>
      </p:sp>
      <p:sp>
        <p:nvSpPr>
          <p:cNvPr id="3" name="Content Placeholder 2">
            <a:extLst>
              <a:ext uri="{FF2B5EF4-FFF2-40B4-BE49-F238E27FC236}">
                <a16:creationId xmlns:a16="http://schemas.microsoft.com/office/drawing/2014/main" id="{EACA068D-5FFD-4905-A358-7C02BFE55842}"/>
              </a:ext>
            </a:extLst>
          </p:cNvPr>
          <p:cNvSpPr>
            <a:spLocks noGrp="1"/>
          </p:cNvSpPr>
          <p:nvPr>
            <p:ph idx="1"/>
          </p:nvPr>
        </p:nvSpPr>
        <p:spPr>
          <a:xfrm>
            <a:off x="609600" y="2332037"/>
            <a:ext cx="10972800" cy="4525963"/>
          </a:xfrm>
        </p:spPr>
        <p:txBody>
          <a:bodyPr/>
          <a:lstStyle/>
          <a:p>
            <a:r>
              <a:rPr lang="en-US" sz="2800" dirty="0"/>
              <a:t>Ecological change has aspects of equilibrium and non-equilibrium dynamics</a:t>
            </a:r>
          </a:p>
          <a:p>
            <a:r>
              <a:rPr lang="en-US" sz="2800" dirty="0"/>
              <a:t>Whether to invoke a policy based on equilibrium assumptions or non-equilibrium assumptions depends upon the context and cultural, political, and economic factors</a:t>
            </a:r>
          </a:p>
          <a:p>
            <a:r>
              <a:rPr lang="en-US" sz="2800" dirty="0"/>
              <a:t>Complex systems theory provide a conceptual framework to work with both equilibrium and non-equilibrium ecological change and policy at the same time.</a:t>
            </a:r>
          </a:p>
        </p:txBody>
      </p:sp>
    </p:spTree>
    <p:extLst>
      <p:ext uri="{BB962C8B-B14F-4D97-AF65-F5344CB8AC3E}">
        <p14:creationId xmlns:p14="http://schemas.microsoft.com/office/powerpoint/2010/main" val="369601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C32344F3-21E4-450A-9407-1D0A8F363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5464" y="133350"/>
            <a:ext cx="6061075"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Henry Gleason">
            <a:extLst>
              <a:ext uri="{FF2B5EF4-FFF2-40B4-BE49-F238E27FC236}">
                <a16:creationId xmlns:a16="http://schemas.microsoft.com/office/drawing/2014/main" id="{B394AD8A-C392-45EB-A56D-02B4A0F206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53"/>
          <a:stretch>
            <a:fillRect/>
          </a:stretch>
        </p:blipFill>
        <p:spPr bwMode="auto">
          <a:xfrm>
            <a:off x="1524000" y="0"/>
            <a:ext cx="4876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4">
            <a:extLst>
              <a:ext uri="{FF2B5EF4-FFF2-40B4-BE49-F238E27FC236}">
                <a16:creationId xmlns:a16="http://schemas.microsoft.com/office/drawing/2014/main" id="{9C4206AB-68E2-40D9-9375-07B79CC70C79}"/>
              </a:ext>
            </a:extLst>
          </p:cNvPr>
          <p:cNvSpPr txBox="1">
            <a:spLocks noChangeArrowheads="1"/>
          </p:cNvSpPr>
          <p:nvPr/>
        </p:nvSpPr>
        <p:spPr bwMode="auto">
          <a:xfrm>
            <a:off x="6629401" y="228600"/>
            <a:ext cx="3797322"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mj-lt"/>
              </a:rPr>
              <a:t>Henry Allen Gleason</a:t>
            </a:r>
          </a:p>
          <a:p>
            <a:pPr eaLnBrk="1" hangingPunct="1">
              <a:spcBef>
                <a:spcPct val="0"/>
              </a:spcBef>
              <a:buFontTx/>
              <a:buNone/>
            </a:pPr>
            <a:r>
              <a:rPr lang="en-US" altLang="en-US" dirty="0">
                <a:latin typeface="+mj-lt"/>
              </a:rPr>
              <a:t>(1882-1975)</a:t>
            </a:r>
          </a:p>
          <a:p>
            <a:pPr eaLnBrk="1" hangingPunct="1">
              <a:spcBef>
                <a:spcPct val="0"/>
              </a:spcBef>
              <a:buFontTx/>
              <a:buNone/>
            </a:pPr>
            <a:endParaRPr lang="en-US" altLang="en-US" sz="2400" dirty="0">
              <a:latin typeface="+mj-lt"/>
            </a:endParaRPr>
          </a:p>
          <a:p>
            <a:pPr eaLnBrk="1" hangingPunct="1">
              <a:spcBef>
                <a:spcPct val="0"/>
              </a:spcBef>
              <a:buFontTx/>
              <a:buNone/>
            </a:pPr>
            <a:r>
              <a:rPr lang="en-US" altLang="en-US" sz="2400" dirty="0">
                <a:latin typeface="+mj-lt"/>
              </a:rPr>
              <a:t>Key terms associated with his</a:t>
            </a:r>
          </a:p>
          <a:p>
            <a:pPr eaLnBrk="1" hangingPunct="1">
              <a:spcBef>
                <a:spcPct val="0"/>
              </a:spcBef>
              <a:buFontTx/>
              <a:buNone/>
            </a:pPr>
            <a:r>
              <a:rPr lang="en-US" altLang="en-US" sz="2400" dirty="0">
                <a:latin typeface="+mj-lt"/>
              </a:rPr>
              <a:t>ideas about succession:</a:t>
            </a:r>
          </a:p>
          <a:p>
            <a:pPr eaLnBrk="1" hangingPunct="1">
              <a:spcBef>
                <a:spcPct val="0"/>
              </a:spcBef>
              <a:buFontTx/>
              <a:buNone/>
            </a:pPr>
            <a:endParaRPr lang="en-US" altLang="en-US" sz="2400" dirty="0">
              <a:latin typeface="+mj-lt"/>
            </a:endParaRPr>
          </a:p>
          <a:p>
            <a:pPr eaLnBrk="1" hangingPunct="1">
              <a:spcBef>
                <a:spcPct val="0"/>
              </a:spcBef>
              <a:buFontTx/>
              <a:buNone/>
            </a:pPr>
            <a:r>
              <a:rPr lang="en-US" altLang="en-US" sz="2400" dirty="0">
                <a:latin typeface="+mj-lt"/>
              </a:rPr>
              <a:t>individualistic</a:t>
            </a:r>
          </a:p>
          <a:p>
            <a:pPr eaLnBrk="1" hangingPunct="1">
              <a:spcBef>
                <a:spcPct val="0"/>
              </a:spcBef>
              <a:buFontTx/>
              <a:buNone/>
            </a:pPr>
            <a:r>
              <a:rPr lang="en-US" altLang="en-US" sz="2400" dirty="0">
                <a:latin typeface="+mj-lt"/>
              </a:rPr>
              <a:t>reductionist</a:t>
            </a:r>
          </a:p>
          <a:p>
            <a:pPr eaLnBrk="1" hangingPunct="1">
              <a:spcBef>
                <a:spcPct val="0"/>
              </a:spcBef>
              <a:buFontTx/>
              <a:buNone/>
            </a:pPr>
            <a:r>
              <a:rPr lang="en-US" altLang="en-US" sz="2400" dirty="0">
                <a:latin typeface="+mj-lt"/>
              </a:rPr>
              <a:t>random</a:t>
            </a:r>
          </a:p>
          <a:p>
            <a:pPr eaLnBrk="1" hangingPunct="1">
              <a:spcBef>
                <a:spcPct val="0"/>
              </a:spcBef>
              <a:buFontTx/>
              <a:buNone/>
            </a:pPr>
            <a:r>
              <a:rPr lang="en-US" altLang="en-US" sz="2400" dirty="0">
                <a:latin typeface="+mj-lt"/>
              </a:rPr>
              <a:t>contingent</a:t>
            </a:r>
          </a:p>
          <a:p>
            <a:pPr eaLnBrk="1" hangingPunct="1">
              <a:spcBef>
                <a:spcPct val="0"/>
              </a:spcBef>
              <a:buFontTx/>
              <a:buNone/>
            </a:pPr>
            <a:r>
              <a:rPr lang="en-US" altLang="en-US" sz="2400" dirty="0">
                <a:latin typeface="+mj-lt"/>
              </a:rPr>
              <a:t>non-equilibrium</a:t>
            </a:r>
            <a:br>
              <a:rPr lang="en-US" altLang="en-US" sz="2400" dirty="0">
                <a:latin typeface="+mj-lt"/>
              </a:rPr>
            </a:br>
            <a:r>
              <a:rPr lang="en-US" altLang="en-US" sz="2400" dirty="0">
                <a:latin typeface="+mj-lt"/>
              </a:rPr>
              <a:t>disorderly</a:t>
            </a:r>
            <a:br>
              <a:rPr lang="en-US" altLang="en-US" sz="2400" dirty="0">
                <a:latin typeface="+mj-lt"/>
              </a:rPr>
            </a:br>
            <a:r>
              <a:rPr lang="en-US" altLang="en-US" sz="2400" dirty="0">
                <a:latin typeface="+mj-lt"/>
              </a:rPr>
              <a:t>unpredictable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8F9A99BA-DAB4-4532-9DBF-BBCF29E193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752"/>
          <a:stretch>
            <a:fillRect/>
          </a:stretch>
        </p:blipFill>
        <p:spPr bwMode="auto">
          <a:xfrm>
            <a:off x="3654426" y="61914"/>
            <a:ext cx="4881563" cy="673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a:extLst>
              <a:ext uri="{FF2B5EF4-FFF2-40B4-BE49-F238E27FC236}">
                <a16:creationId xmlns:a16="http://schemas.microsoft.com/office/drawing/2014/main" id="{3F95D29C-F77E-49FE-BF4D-DA7E1749FC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854"/>
          <a:stretch/>
        </p:blipFill>
        <p:spPr bwMode="auto">
          <a:xfrm>
            <a:off x="-20934" y="10048"/>
            <a:ext cx="7863184" cy="6847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Box 4">
            <a:extLst>
              <a:ext uri="{FF2B5EF4-FFF2-40B4-BE49-F238E27FC236}">
                <a16:creationId xmlns:a16="http://schemas.microsoft.com/office/drawing/2014/main" id="{5A08860A-F9E4-440C-B297-BD3A258419DA}"/>
              </a:ext>
            </a:extLst>
          </p:cNvPr>
          <p:cNvSpPr txBox="1">
            <a:spLocks noChangeArrowheads="1"/>
          </p:cNvSpPr>
          <p:nvPr/>
        </p:nvSpPr>
        <p:spPr bwMode="auto">
          <a:xfrm>
            <a:off x="8031164" y="228600"/>
            <a:ext cx="25220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mj-lt"/>
              </a:rPr>
              <a:t>Eugene Odum</a:t>
            </a:r>
          </a:p>
          <a:p>
            <a:pPr eaLnBrk="1" hangingPunct="1">
              <a:spcBef>
                <a:spcPct val="0"/>
              </a:spcBef>
              <a:buFontTx/>
              <a:buNone/>
            </a:pPr>
            <a:r>
              <a:rPr lang="en-US" altLang="en-US" dirty="0">
                <a:latin typeface="+mj-lt"/>
              </a:rPr>
              <a:t>(1913-2002)</a:t>
            </a:r>
          </a:p>
        </p:txBody>
      </p:sp>
      <p:sp>
        <p:nvSpPr>
          <p:cNvPr id="97284" name="Text Box 4">
            <a:extLst>
              <a:ext uri="{FF2B5EF4-FFF2-40B4-BE49-F238E27FC236}">
                <a16:creationId xmlns:a16="http://schemas.microsoft.com/office/drawing/2014/main" id="{55DB1166-546C-4539-BF19-B4609CD8D6EC}"/>
              </a:ext>
            </a:extLst>
          </p:cNvPr>
          <p:cNvSpPr txBox="1">
            <a:spLocks noChangeArrowheads="1"/>
          </p:cNvSpPr>
          <p:nvPr/>
        </p:nvSpPr>
        <p:spPr bwMode="auto">
          <a:xfrm>
            <a:off x="8031164" y="1752600"/>
            <a:ext cx="3779836"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latin typeface="+mj-lt"/>
              </a:rPr>
              <a:t>Key terms associated with his</a:t>
            </a:r>
          </a:p>
          <a:p>
            <a:pPr eaLnBrk="1" hangingPunct="1">
              <a:spcBef>
                <a:spcPct val="0"/>
              </a:spcBef>
              <a:buFontTx/>
              <a:buNone/>
            </a:pPr>
            <a:r>
              <a:rPr lang="en-US" altLang="en-US" sz="2400" dirty="0">
                <a:latin typeface="+mj-lt"/>
              </a:rPr>
              <a:t>view of ecological change: </a:t>
            </a:r>
            <a:br>
              <a:rPr lang="en-US" altLang="en-US" sz="2400" dirty="0">
                <a:latin typeface="+mj-lt"/>
              </a:rPr>
            </a:br>
            <a:br>
              <a:rPr lang="en-US" altLang="en-US" sz="2400" dirty="0">
                <a:latin typeface="+mj-lt"/>
              </a:rPr>
            </a:br>
            <a:r>
              <a:rPr lang="en-US" altLang="en-US" sz="2400" dirty="0">
                <a:latin typeface="+mj-lt"/>
              </a:rPr>
              <a:t>Clementsian</a:t>
            </a:r>
            <a:br>
              <a:rPr lang="en-US" altLang="en-US" sz="2400" dirty="0">
                <a:latin typeface="+mj-lt"/>
              </a:rPr>
            </a:br>
            <a:r>
              <a:rPr lang="en-US" altLang="en-US" sz="2400" dirty="0">
                <a:latin typeface="+mj-lt"/>
              </a:rPr>
              <a:t>ecosystemic</a:t>
            </a:r>
          </a:p>
          <a:p>
            <a:pPr eaLnBrk="1" hangingPunct="1">
              <a:spcBef>
                <a:spcPct val="0"/>
              </a:spcBef>
              <a:buFontTx/>
              <a:buNone/>
            </a:pPr>
            <a:r>
              <a:rPr lang="en-US" altLang="en-US" sz="2400" dirty="0">
                <a:latin typeface="+mj-lt"/>
              </a:rPr>
              <a:t>holistic</a:t>
            </a:r>
          </a:p>
          <a:p>
            <a:pPr eaLnBrk="1" hangingPunct="1">
              <a:spcBef>
                <a:spcPct val="0"/>
              </a:spcBef>
              <a:buFontTx/>
              <a:buNone/>
            </a:pPr>
            <a:r>
              <a:rPr lang="en-US" altLang="en-US" sz="2400" dirty="0">
                <a:latin typeface="+mj-lt"/>
              </a:rPr>
              <a:t>equilibrial</a:t>
            </a:r>
            <a:br>
              <a:rPr lang="en-US" altLang="en-US" sz="2400" dirty="0">
                <a:latin typeface="+mj-lt"/>
              </a:rPr>
            </a:br>
            <a:r>
              <a:rPr lang="en-US" altLang="en-US" sz="2400" dirty="0">
                <a:latin typeface="+mj-lt"/>
              </a:rPr>
              <a:t>orderly</a:t>
            </a:r>
            <a:br>
              <a:rPr lang="en-US" altLang="en-US" sz="2400" dirty="0">
                <a:latin typeface="+mj-lt"/>
              </a:rPr>
            </a:br>
            <a:r>
              <a:rPr lang="en-US" altLang="en-US" sz="2400" dirty="0">
                <a:latin typeface="+mj-lt"/>
              </a:rPr>
              <a:t>integrated</a:t>
            </a:r>
            <a:br>
              <a:rPr lang="en-US" altLang="en-US" sz="2400" dirty="0">
                <a:latin typeface="+mj-lt"/>
              </a:rPr>
            </a:br>
            <a:r>
              <a:rPr lang="en-US" altLang="en-US" sz="2400" dirty="0">
                <a:latin typeface="+mj-lt"/>
              </a:rPr>
              <a:t>organismal</a:t>
            </a:r>
          </a:p>
          <a:p>
            <a:pPr eaLnBrk="1" hangingPunct="1">
              <a:spcBef>
                <a:spcPct val="0"/>
              </a:spcBef>
              <a:buFontTx/>
              <a:buNone/>
            </a:pPr>
            <a:r>
              <a:rPr lang="en-US" altLang="en-US" sz="2400" dirty="0">
                <a:latin typeface="+mj-lt"/>
              </a:rPr>
              <a:t>emergent</a:t>
            </a:r>
          </a:p>
          <a:p>
            <a:pPr eaLnBrk="1" hangingPunct="1">
              <a:spcBef>
                <a:spcPct val="0"/>
              </a:spcBef>
              <a:buFontTx/>
              <a:buNone/>
            </a:pPr>
            <a:br>
              <a:rPr lang="en-US" altLang="en-US" sz="1800" dirty="0"/>
            </a:br>
            <a:endParaRPr lang="en-US" altLang="en-US" sz="1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4">
            <a:extLst>
              <a:ext uri="{FF2B5EF4-FFF2-40B4-BE49-F238E27FC236}">
                <a16:creationId xmlns:a16="http://schemas.microsoft.com/office/drawing/2014/main" id="{B231562F-FF6B-4673-B040-4DF195F1833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343400" y="173037"/>
            <a:ext cx="7086600" cy="6511925"/>
          </a:xfrm>
          <a:noFill/>
        </p:spPr>
      </p:pic>
      <p:pic>
        <p:nvPicPr>
          <p:cNvPr id="3" name="Picture 2" descr="A picture containing vessel, tableware, jar, bottle&#10;&#10;Description automatically generated">
            <a:extLst>
              <a:ext uri="{FF2B5EF4-FFF2-40B4-BE49-F238E27FC236}">
                <a16:creationId xmlns:a16="http://schemas.microsoft.com/office/drawing/2014/main" id="{F6606E14-81A6-4641-941F-41626A4156FD}"/>
              </a:ext>
            </a:extLst>
          </p:cNvPr>
          <p:cNvPicPr>
            <a:picLocks noChangeAspect="1"/>
          </p:cNvPicPr>
          <p:nvPr/>
        </p:nvPicPr>
        <p:blipFill rotWithShape="1">
          <a:blip r:embed="rId4">
            <a:extLst>
              <a:ext uri="{28A0092B-C50C-407E-A947-70E740481C1C}">
                <a14:useLocalDpi xmlns:a14="http://schemas.microsoft.com/office/drawing/2010/main" val="0"/>
              </a:ext>
            </a:extLst>
          </a:blip>
          <a:srcRect l="18182" t="11400" r="21818" b="13599"/>
          <a:stretch/>
        </p:blipFill>
        <p:spPr>
          <a:xfrm>
            <a:off x="737716" y="3352800"/>
            <a:ext cx="2743200" cy="3429000"/>
          </a:xfrm>
          <a:prstGeom prst="rect">
            <a:avLst/>
          </a:prstGeom>
        </p:spPr>
      </p:pic>
      <p:pic>
        <p:nvPicPr>
          <p:cNvPr id="6" name="Picture 5" descr="A picture containing tree, outdoor, grass, plant&#10;&#10;Description automatically generated">
            <a:extLst>
              <a:ext uri="{FF2B5EF4-FFF2-40B4-BE49-F238E27FC236}">
                <a16:creationId xmlns:a16="http://schemas.microsoft.com/office/drawing/2014/main" id="{FFDB3A16-740D-4EA0-9ED7-A85C26FDFA71}"/>
              </a:ext>
            </a:extLst>
          </p:cNvPr>
          <p:cNvPicPr>
            <a:picLocks noChangeAspect="1"/>
          </p:cNvPicPr>
          <p:nvPr/>
        </p:nvPicPr>
        <p:blipFill rotWithShape="1">
          <a:blip r:embed="rId5">
            <a:extLst>
              <a:ext uri="{28A0092B-C50C-407E-A947-70E740481C1C}">
                <a14:useLocalDpi xmlns:a14="http://schemas.microsoft.com/office/drawing/2010/main" val="0"/>
              </a:ext>
            </a:extLst>
          </a:blip>
          <a:srcRect t="4079"/>
          <a:stretch/>
        </p:blipFill>
        <p:spPr>
          <a:xfrm>
            <a:off x="728505" y="0"/>
            <a:ext cx="2739318" cy="350519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Content Placeholder 5">
            <a:extLst>
              <a:ext uri="{FF2B5EF4-FFF2-40B4-BE49-F238E27FC236}">
                <a16:creationId xmlns:a16="http://schemas.microsoft.com/office/drawing/2014/main" id="{93BA2450-BDAB-47A9-8952-03ED4C37916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0"/>
            <a:ext cx="9829800" cy="6819810"/>
          </a:xfrm>
        </p:spPr>
      </p:pic>
    </p:spTree>
  </p:cSld>
  <p:clrMapOvr>
    <a:masterClrMapping/>
  </p:clrMapOvr>
</p:sld>
</file>

<file path=ppt/theme/theme1.xml><?xml version="1.0" encoding="utf-8"?>
<a:theme xmlns:a="http://schemas.openxmlformats.org/drawingml/2006/main" name="Default Design">
  <a:themeElements>
    <a:clrScheme name="Custom 1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C00000"/>
      </a:hlink>
      <a:folHlink>
        <a:srgbClr val="C00000"/>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2275</TotalTime>
  <Words>1364</Words>
  <Application>Microsoft Office PowerPoint</Application>
  <PresentationFormat>Widescreen</PresentationFormat>
  <Paragraphs>166</Paragraphs>
  <Slides>33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 Light</vt:lpstr>
      <vt:lpstr>Times New Roman</vt:lpstr>
      <vt:lpstr>Default Design</vt:lpstr>
      <vt:lpstr>How is nature organized?  How does it change?</vt:lpstr>
      <vt:lpstr>Plant succession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Frank Egler  (1911-1996)</vt:lpstr>
      <vt:lpstr>PowerPoint Presentation</vt:lpstr>
      <vt:lpstr>PowerPoint Presentation</vt:lpstr>
      <vt:lpstr>Two strands of ecology converged in the 1980s </vt:lpstr>
      <vt:lpstr>Equilibrium and non-equilibrium ecology</vt:lpstr>
      <vt:lpstr>PowerPoint Presentation</vt:lpstr>
      <vt:lpstr>PowerPoint Presentation</vt:lpstr>
      <vt:lpstr>PowerPoint Presentation</vt:lpstr>
      <vt:lpstr>PowerPoint Presentation</vt:lpstr>
      <vt:lpstr>PowerPoint Presentation</vt:lpstr>
      <vt:lpstr>Five general conservation policies guidelines from an equilibrium perspective</vt:lpstr>
      <vt:lpstr>Five general conservation policy guidelines from a non-equilibrium perspective</vt:lpstr>
      <vt:lpstr>US National Park policies</vt:lpstr>
      <vt:lpstr>PowerPoint Presentation</vt:lpstr>
      <vt:lpstr>PowerPoint Presentation</vt:lpstr>
      <vt:lpstr>PowerPoint Presentation</vt:lpstr>
      <vt:lpstr>PowerPoint Presentation</vt:lpstr>
      <vt:lpstr>The equilibrium perspective on non-native species</vt:lpstr>
      <vt:lpstr>PowerPoint Presentation</vt:lpstr>
      <vt:lpstr>Non-equilibrium perspectives on non-native species</vt:lpstr>
      <vt:lpstr>Equilibrium or non-equilibrium policy: which to employ?</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Tony Stallins</dc:creator>
  <cp:lastModifiedBy>Stallins, Jon A.</cp:lastModifiedBy>
  <cp:revision>228</cp:revision>
  <dcterms:created xsi:type="dcterms:W3CDTF">2003-09-18T21:50:19Z</dcterms:created>
  <dcterms:modified xsi:type="dcterms:W3CDTF">2025-02-03T21:27:57Z</dcterms:modified>
</cp:coreProperties>
</file>