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481" r:id="rId2"/>
    <p:sldId id="477" r:id="rId3"/>
    <p:sldId id="436" r:id="rId4"/>
    <p:sldId id="491" r:id="rId5"/>
    <p:sldId id="460" r:id="rId6"/>
    <p:sldId id="458" r:id="rId7"/>
    <p:sldId id="470" r:id="rId8"/>
    <p:sldId id="463" r:id="rId9"/>
    <p:sldId id="384" r:id="rId10"/>
    <p:sldId id="283" r:id="rId11"/>
    <p:sldId id="385" r:id="rId12"/>
    <p:sldId id="442" r:id="rId13"/>
    <p:sldId id="484" r:id="rId14"/>
    <p:sldId id="483" r:id="rId15"/>
    <p:sldId id="488" r:id="rId16"/>
    <p:sldId id="472" r:id="rId17"/>
    <p:sldId id="474" r:id="rId18"/>
    <p:sldId id="308" r:id="rId19"/>
    <p:sldId id="310" r:id="rId20"/>
    <p:sldId id="475" r:id="rId21"/>
    <p:sldId id="313" r:id="rId22"/>
    <p:sldId id="314" r:id="rId23"/>
    <p:sldId id="315" r:id="rId24"/>
    <p:sldId id="317" r:id="rId25"/>
    <p:sldId id="320" r:id="rId26"/>
    <p:sldId id="322" r:id="rId27"/>
    <p:sldId id="478" r:id="rId28"/>
    <p:sldId id="486" r:id="rId29"/>
    <p:sldId id="485" r:id="rId30"/>
    <p:sldId id="487" r:id="rId31"/>
    <p:sldId id="430" r:id="rId32"/>
    <p:sldId id="431" r:id="rId33"/>
    <p:sldId id="453" r:id="rId34"/>
    <p:sldId id="432" r:id="rId35"/>
    <p:sldId id="443" r:id="rId36"/>
    <p:sldId id="489" r:id="rId37"/>
    <p:sldId id="464" r:id="rId38"/>
    <p:sldId id="437" r:id="rId39"/>
    <p:sldId id="438" r:id="rId40"/>
  </p:sldIdLst>
  <p:sldSz cx="12192000" cy="6858000"/>
  <p:notesSz cx="6881813" cy="9296400"/>
  <p:defaultTextStyle>
    <a:defPPr>
      <a:defRPr lang="en-US"/>
    </a:defPPr>
    <a:lvl1pPr algn="l" rtl="0" eaLnBrk="0" fontAlgn="base" hangingPunct="0">
      <a:spcBef>
        <a:spcPct val="0"/>
      </a:spcBef>
      <a:spcAft>
        <a:spcPct val="0"/>
      </a:spcAft>
      <a:defRPr sz="4000"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2"/>
        </a:solidFill>
        <a:latin typeface="Arial" panose="020B0604020202020204" pitchFamily="34" charset="0"/>
        <a:ea typeface="+mn-ea"/>
        <a:cs typeface="+mn-cs"/>
      </a:defRPr>
    </a:lvl5pPr>
    <a:lvl6pPr marL="2286000" algn="l" defTabSz="914400" rtl="0" eaLnBrk="1" latinLnBrk="0" hangingPunct="1">
      <a:defRPr sz="4000" kern="1200">
        <a:solidFill>
          <a:schemeClr val="tx2"/>
        </a:solidFill>
        <a:latin typeface="Arial" panose="020B0604020202020204" pitchFamily="34" charset="0"/>
        <a:ea typeface="+mn-ea"/>
        <a:cs typeface="+mn-cs"/>
      </a:defRPr>
    </a:lvl6pPr>
    <a:lvl7pPr marL="2743200" algn="l" defTabSz="914400" rtl="0" eaLnBrk="1" latinLnBrk="0" hangingPunct="1">
      <a:defRPr sz="4000" kern="1200">
        <a:solidFill>
          <a:schemeClr val="tx2"/>
        </a:solidFill>
        <a:latin typeface="Arial" panose="020B0604020202020204" pitchFamily="34" charset="0"/>
        <a:ea typeface="+mn-ea"/>
        <a:cs typeface="+mn-cs"/>
      </a:defRPr>
    </a:lvl7pPr>
    <a:lvl8pPr marL="3200400" algn="l" defTabSz="914400" rtl="0" eaLnBrk="1" latinLnBrk="0" hangingPunct="1">
      <a:defRPr sz="4000" kern="1200">
        <a:solidFill>
          <a:schemeClr val="tx2"/>
        </a:solidFill>
        <a:latin typeface="Arial" panose="020B0604020202020204" pitchFamily="34" charset="0"/>
        <a:ea typeface="+mn-ea"/>
        <a:cs typeface="+mn-cs"/>
      </a:defRPr>
    </a:lvl8pPr>
    <a:lvl9pPr marL="3657600" algn="l" defTabSz="914400" rtl="0" eaLnBrk="1" latinLnBrk="0" hangingPunct="1">
      <a:defRPr sz="4000" kern="1200">
        <a:solidFill>
          <a:schemeClr val="tx2"/>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What is science?" id="{7EB610D9-6D8F-4850-BDDD-C9F9359D5F87}">
          <p14:sldIdLst>
            <p14:sldId id="481"/>
            <p14:sldId id="477"/>
            <p14:sldId id="436"/>
            <p14:sldId id="491"/>
            <p14:sldId id="460"/>
            <p14:sldId id="458"/>
            <p14:sldId id="470"/>
            <p14:sldId id="463"/>
          </p14:sldIdLst>
        </p14:section>
        <p14:section name="Broad categories of causality invoked in science" id="{E19EE1D5-8C06-4040-AE26-251D5F2C332A}">
          <p14:sldIdLst>
            <p14:sldId id="384"/>
            <p14:sldId id="283"/>
            <p14:sldId id="385"/>
            <p14:sldId id="442"/>
            <p14:sldId id="484"/>
            <p14:sldId id="483"/>
            <p14:sldId id="488"/>
          </p14:sldIdLst>
        </p14:section>
        <p14:section name="Metaphysics, epistemology, and ontology" id="{354B4FBA-2D1B-4AF1-8F75-D847BE600772}">
          <p14:sldIdLst>
            <p14:sldId id="472"/>
            <p14:sldId id="474"/>
            <p14:sldId id="308"/>
            <p14:sldId id="310"/>
            <p14:sldId id="475"/>
          </p14:sldIdLst>
        </p14:section>
        <p14:section name="Ontology" id="{B44DD78D-D366-4AB4-BD7E-732F4DBE87F4}">
          <p14:sldIdLst>
            <p14:sldId id="313"/>
            <p14:sldId id="314"/>
            <p14:sldId id="315"/>
            <p14:sldId id="317"/>
            <p14:sldId id="320"/>
            <p14:sldId id="322"/>
            <p14:sldId id="478"/>
            <p14:sldId id="486"/>
            <p14:sldId id="485"/>
            <p14:sldId id="487"/>
          </p14:sldIdLst>
        </p14:section>
        <p14:section name="The Science Wars" id="{3279B5AF-D074-4903-A50F-42ADEED6EE4C}">
          <p14:sldIdLst>
            <p14:sldId id="430"/>
            <p14:sldId id="431"/>
            <p14:sldId id="453"/>
            <p14:sldId id="432"/>
            <p14:sldId id="443"/>
            <p14:sldId id="489"/>
            <p14:sldId id="464"/>
          </p14:sldIdLst>
        </p14:section>
        <p14:section name="You are a post-positivist" id="{3D2D280F-4C4F-4FCA-9171-0529D48D7BF8}">
          <p14:sldIdLst>
            <p14:sldId id="437"/>
            <p14:sldId id="43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3" autoAdjust="0"/>
    <p:restoredTop sz="70327" autoAdjust="0"/>
  </p:normalViewPr>
  <p:slideViewPr>
    <p:cSldViewPr>
      <p:cViewPr varScale="1">
        <p:scale>
          <a:sx n="58" d="100"/>
          <a:sy n="58" d="100"/>
        </p:scale>
        <p:origin x="509"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9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F16B3A9F-8924-40AD-81E2-078E25482C47}"/>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solidFill>
                  <a:schemeClr val="tx1"/>
                </a:solidFill>
                <a:latin typeface="Times New Roman" pitchFamily="18" charset="0"/>
              </a:defRPr>
            </a:lvl1pPr>
          </a:lstStyle>
          <a:p>
            <a:pPr>
              <a:defRPr/>
            </a:pPr>
            <a:endParaRPr lang="en-US" dirty="0"/>
          </a:p>
        </p:txBody>
      </p:sp>
      <p:sp>
        <p:nvSpPr>
          <p:cNvPr id="112643" name="Rectangle 3">
            <a:extLst>
              <a:ext uri="{FF2B5EF4-FFF2-40B4-BE49-F238E27FC236}">
                <a16:creationId xmlns:a16="http://schemas.microsoft.com/office/drawing/2014/main" id="{68057036-D34D-4FE6-96CF-F40822863A77}"/>
              </a:ext>
            </a:extLst>
          </p:cNvPr>
          <p:cNvSpPr>
            <a:spLocks noGrp="1" noChangeArrowheads="1"/>
          </p:cNvSpPr>
          <p:nvPr>
            <p:ph type="dt" sz="quarter" idx="1"/>
          </p:nvPr>
        </p:nvSpPr>
        <p:spPr bwMode="auto">
          <a:xfrm>
            <a:off x="3897313" y="0"/>
            <a:ext cx="2982912"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solidFill>
                  <a:schemeClr val="tx1"/>
                </a:solidFill>
                <a:latin typeface="Times New Roman" pitchFamily="18" charset="0"/>
              </a:defRPr>
            </a:lvl1pPr>
          </a:lstStyle>
          <a:p>
            <a:pPr>
              <a:defRPr/>
            </a:pPr>
            <a:endParaRPr lang="en-US" dirty="0"/>
          </a:p>
        </p:txBody>
      </p:sp>
      <p:sp>
        <p:nvSpPr>
          <p:cNvPr id="112644" name="Rectangle 4">
            <a:extLst>
              <a:ext uri="{FF2B5EF4-FFF2-40B4-BE49-F238E27FC236}">
                <a16:creationId xmlns:a16="http://schemas.microsoft.com/office/drawing/2014/main" id="{AB42322A-FA06-4A04-B5E1-5FED0FBF74D8}"/>
              </a:ext>
            </a:extLst>
          </p:cNvPr>
          <p:cNvSpPr>
            <a:spLocks noGrp="1" noChangeArrowheads="1"/>
          </p:cNvSpPr>
          <p:nvPr>
            <p:ph type="ftr" sz="quarter" idx="2"/>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solidFill>
                  <a:schemeClr val="tx1"/>
                </a:solidFill>
                <a:latin typeface="Times New Roman" pitchFamily="18" charset="0"/>
              </a:defRPr>
            </a:lvl1pPr>
          </a:lstStyle>
          <a:p>
            <a:pPr>
              <a:defRPr/>
            </a:pPr>
            <a:endParaRPr lang="en-US" dirty="0"/>
          </a:p>
        </p:txBody>
      </p:sp>
      <p:sp>
        <p:nvSpPr>
          <p:cNvPr id="112645" name="Rectangle 5">
            <a:extLst>
              <a:ext uri="{FF2B5EF4-FFF2-40B4-BE49-F238E27FC236}">
                <a16:creationId xmlns:a16="http://schemas.microsoft.com/office/drawing/2014/main" id="{B5D58BF8-1975-4E83-9BA1-5003E91C40DD}"/>
              </a:ext>
            </a:extLst>
          </p:cNvPr>
          <p:cNvSpPr>
            <a:spLocks noGrp="1" noChangeArrowheads="1"/>
          </p:cNvSpPr>
          <p:nvPr>
            <p:ph type="sldNum" sz="quarter" idx="3"/>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a:solidFill>
                  <a:schemeClr val="tx1"/>
                </a:solidFill>
                <a:latin typeface="Times New Roman" panose="02020603050405020304" pitchFamily="18" charset="0"/>
              </a:defRPr>
            </a:lvl1pPr>
          </a:lstStyle>
          <a:p>
            <a:pPr>
              <a:defRPr/>
            </a:pPr>
            <a:fld id="{BEFB4829-ED6B-44F5-B82B-34C0AD9B4EB5}"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841D4DE-8B86-4433-8F0F-576F102B77E6}"/>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solidFill>
                  <a:schemeClr val="tx1"/>
                </a:solidFill>
                <a:latin typeface="Times New Roman" pitchFamily="18" charset="0"/>
              </a:defRPr>
            </a:lvl1pPr>
          </a:lstStyle>
          <a:p>
            <a:pPr>
              <a:defRPr/>
            </a:pPr>
            <a:endParaRPr lang="en-US" dirty="0"/>
          </a:p>
        </p:txBody>
      </p:sp>
      <p:sp>
        <p:nvSpPr>
          <p:cNvPr id="3075" name="Rectangle 3">
            <a:extLst>
              <a:ext uri="{FF2B5EF4-FFF2-40B4-BE49-F238E27FC236}">
                <a16:creationId xmlns:a16="http://schemas.microsoft.com/office/drawing/2014/main" id="{7DBDC7B9-92A6-4193-B78D-101BB7306136}"/>
              </a:ext>
            </a:extLst>
          </p:cNvPr>
          <p:cNvSpPr>
            <a:spLocks noGrp="1" noChangeArrowheads="1"/>
          </p:cNvSpPr>
          <p:nvPr>
            <p:ph type="dt" idx="1"/>
          </p:nvPr>
        </p:nvSpPr>
        <p:spPr bwMode="auto">
          <a:xfrm>
            <a:off x="3900488" y="0"/>
            <a:ext cx="2981325"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solidFill>
                  <a:schemeClr val="tx1"/>
                </a:solidFill>
                <a:latin typeface="Times New Roman" pitchFamily="18" charset="0"/>
              </a:defRPr>
            </a:lvl1pPr>
          </a:lstStyle>
          <a:p>
            <a:pPr>
              <a:defRPr/>
            </a:pPr>
            <a:endParaRPr lang="en-US" dirty="0"/>
          </a:p>
        </p:txBody>
      </p:sp>
      <p:sp>
        <p:nvSpPr>
          <p:cNvPr id="2052" name="Rectangle 4">
            <a:extLst>
              <a:ext uri="{FF2B5EF4-FFF2-40B4-BE49-F238E27FC236}">
                <a16:creationId xmlns:a16="http://schemas.microsoft.com/office/drawing/2014/main" id="{F87ACB26-726A-4897-91CD-DE19DD01D0DA}"/>
              </a:ext>
            </a:extLst>
          </p:cNvPr>
          <p:cNvSpPr>
            <a:spLocks noGrp="1" noRot="1" noChangeAspect="1" noChangeArrowheads="1" noTextEdit="1"/>
          </p:cNvSpPr>
          <p:nvPr>
            <p:ph type="sldImg" idx="2"/>
          </p:nvPr>
        </p:nvSpPr>
        <p:spPr bwMode="auto">
          <a:xfrm>
            <a:off x="3429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18870ED5-62A9-449D-87E6-F9941F64CBA4}"/>
              </a:ext>
            </a:extLst>
          </p:cNvPr>
          <p:cNvSpPr>
            <a:spLocks noGrp="1" noChangeArrowheads="1"/>
          </p:cNvSpPr>
          <p:nvPr>
            <p:ph type="body" sz="quarter" idx="3"/>
          </p:nvPr>
        </p:nvSpPr>
        <p:spPr bwMode="auto">
          <a:xfrm>
            <a:off x="917575" y="4416425"/>
            <a:ext cx="5046663" cy="4183063"/>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602C664E-E80C-4D81-8CC9-8CFEF3CDE872}"/>
              </a:ext>
            </a:extLst>
          </p:cNvPr>
          <p:cNvSpPr>
            <a:spLocks noGrp="1" noChangeArrowheads="1"/>
          </p:cNvSpPr>
          <p:nvPr>
            <p:ph type="ftr" sz="quarter" idx="4"/>
          </p:nvPr>
        </p:nvSpPr>
        <p:spPr bwMode="auto">
          <a:xfrm>
            <a:off x="0" y="8831263"/>
            <a:ext cx="2982913" cy="4651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solidFill>
                  <a:schemeClr val="tx1"/>
                </a:solidFill>
                <a:latin typeface="Times New Roman" pitchFamily="18" charset="0"/>
              </a:defRPr>
            </a:lvl1pPr>
          </a:lstStyle>
          <a:p>
            <a:pPr>
              <a:defRPr/>
            </a:pPr>
            <a:endParaRPr lang="en-US" dirty="0"/>
          </a:p>
        </p:txBody>
      </p:sp>
      <p:sp>
        <p:nvSpPr>
          <p:cNvPr id="3079" name="Rectangle 7">
            <a:extLst>
              <a:ext uri="{FF2B5EF4-FFF2-40B4-BE49-F238E27FC236}">
                <a16:creationId xmlns:a16="http://schemas.microsoft.com/office/drawing/2014/main" id="{E6D0E973-C3E4-4F87-A30D-D640D0EBCEE4}"/>
              </a:ext>
            </a:extLst>
          </p:cNvPr>
          <p:cNvSpPr>
            <a:spLocks noGrp="1" noChangeArrowheads="1"/>
          </p:cNvSpPr>
          <p:nvPr>
            <p:ph type="sldNum" sz="quarter" idx="5"/>
          </p:nvPr>
        </p:nvSpPr>
        <p:spPr bwMode="auto">
          <a:xfrm>
            <a:off x="3900488" y="8831263"/>
            <a:ext cx="2981325" cy="4651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a:solidFill>
                  <a:schemeClr val="tx1"/>
                </a:solidFill>
                <a:latin typeface="Times New Roman" panose="02020603050405020304" pitchFamily="18" charset="0"/>
              </a:defRPr>
            </a:lvl1pPr>
          </a:lstStyle>
          <a:p>
            <a:pPr>
              <a:defRPr/>
            </a:pPr>
            <a:fld id="{CB646533-DFA8-4537-8BC6-4F6600E301C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B7EF881-E75E-4762-965D-5C3C3FC22CF2}"/>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C208DDDF-0A0F-447F-A83E-5402E2BB06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800" b="0" i="0" u="none" strike="noStrike" baseline="0" dirty="0">
                <a:latin typeface="STIX-Regular"/>
              </a:rPr>
              <a:t>Recent attacks on science and greater public scrutiny—sometimes leading to outright denial—of scientific knowledge are occurring at a time when science is much more </a:t>
            </a:r>
            <a:r>
              <a:rPr lang="en-US" sz="1800" b="0" i="1" u="none" strike="noStrike" baseline="0" dirty="0">
                <a:latin typeface="STIX-Italic"/>
              </a:rPr>
              <a:t>relevant </a:t>
            </a:r>
            <a:r>
              <a:rPr lang="en-US" sz="1800" b="0" i="0" u="none" strike="noStrike" baseline="0" dirty="0">
                <a:latin typeface="STIX-Regular"/>
              </a:rPr>
              <a:t>to politics, public life, and the economy than it ever was before.</a:t>
            </a:r>
            <a:endParaRPr lang="en-US" altLang="en-US" dirty="0"/>
          </a:p>
        </p:txBody>
      </p:sp>
      <p:sp>
        <p:nvSpPr>
          <p:cNvPr id="52228" name="Slide Number Placeholder 3">
            <a:extLst>
              <a:ext uri="{FF2B5EF4-FFF2-40B4-BE49-F238E27FC236}">
                <a16:creationId xmlns:a16="http://schemas.microsoft.com/office/drawing/2014/main" id="{6EBEB976-9E70-465C-8A20-7300C370E4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2"/>
                </a:solidFill>
                <a:latin typeface="Arial" panose="020B0604020202020204" pitchFamily="34" charset="0"/>
              </a:defRPr>
            </a:lvl1pPr>
            <a:lvl2pPr marL="742950" indent="-285750" defTabSz="923925">
              <a:defRPr sz="4000">
                <a:solidFill>
                  <a:schemeClr val="tx2"/>
                </a:solidFill>
                <a:latin typeface="Arial" panose="020B0604020202020204" pitchFamily="34" charset="0"/>
              </a:defRPr>
            </a:lvl2pPr>
            <a:lvl3pPr marL="1143000" indent="-228600" defTabSz="923925">
              <a:defRPr sz="4000">
                <a:solidFill>
                  <a:schemeClr val="tx2"/>
                </a:solidFill>
                <a:latin typeface="Arial" panose="020B0604020202020204" pitchFamily="34" charset="0"/>
              </a:defRPr>
            </a:lvl3pPr>
            <a:lvl4pPr marL="1600200" indent="-228600" defTabSz="923925">
              <a:defRPr sz="4000">
                <a:solidFill>
                  <a:schemeClr val="tx2"/>
                </a:solidFill>
                <a:latin typeface="Arial" panose="020B0604020202020204" pitchFamily="34" charset="0"/>
              </a:defRPr>
            </a:lvl4pPr>
            <a:lvl5pPr marL="2057400" indent="-228600" defTabSz="923925">
              <a:defRPr sz="40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2"/>
                </a:solidFill>
                <a:latin typeface="Arial" panose="020B0604020202020204" pitchFamily="34" charset="0"/>
              </a:defRPr>
            </a:lvl9pPr>
          </a:lstStyle>
          <a:p>
            <a:fld id="{19830D32-7071-49DA-948C-65B297366079}" type="slidenum">
              <a:rPr lang="en-US" altLang="en-US" sz="1200" smtClean="0">
                <a:solidFill>
                  <a:schemeClr val="tx1"/>
                </a:solidFill>
                <a:latin typeface="Times New Roman" panose="02020603050405020304" pitchFamily="18" charset="0"/>
              </a:rPr>
              <a:pPr/>
              <a:t>3</a:t>
            </a:fld>
            <a:endParaRPr lang="en-US" altLang="en-US" sz="1200" dirty="0">
              <a:solidFill>
                <a:schemeClr val="tx1"/>
              </a:solidFil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D273945-E633-4E10-8530-D937FC5BDEC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D6D6DF6F-39AD-4050-998B-43A5F778D5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Calibri Light" panose="020F0302020204030204" pitchFamily="34" charset="0"/>
                <a:cs typeface="Arial" panose="020B0604020202020204" pitchFamily="34" charset="0"/>
              </a:rPr>
              <a:t>How do we create knowledge? Through our epistemologies</a:t>
            </a:r>
            <a:br>
              <a:rPr lang="en-US" altLang="en-US" dirty="0">
                <a:latin typeface="Calibri Light" panose="020F0302020204030204" pitchFamily="34" charset="0"/>
                <a:cs typeface="Arial" panose="020B0604020202020204" pitchFamily="34" charset="0"/>
              </a:rPr>
            </a:br>
            <a:br>
              <a:rPr lang="en-US" altLang="en-US" dirty="0">
                <a:latin typeface="Calibri Light" panose="020F0302020204030204" pitchFamily="34" charset="0"/>
                <a:cs typeface="Arial" panose="020B0604020202020204" pitchFamily="34" charset="0"/>
              </a:rPr>
            </a:br>
            <a:r>
              <a:rPr lang="en-US" altLang="en-US" dirty="0"/>
              <a:t>One’s epistemology can be fixed and rather unconscious, or it can self-apparent to an individual, and able to accommodate other epistemologies.</a:t>
            </a:r>
          </a:p>
          <a:p>
            <a:pPr eaLnBrk="1" hangingPunct="1">
              <a:spcBef>
                <a:spcPct val="0"/>
              </a:spcBef>
            </a:pPr>
            <a:endParaRPr lang="en-US" altLang="en-US" dirty="0"/>
          </a:p>
          <a:p>
            <a:pPr eaLnBrk="1" hangingPunct="1">
              <a:spcBef>
                <a:spcPct val="0"/>
              </a:spcBef>
            </a:pPr>
            <a:r>
              <a:rPr lang="en-US" altLang="en-US" dirty="0"/>
              <a:t>Neither epistemologies shown here should be made automatically more right than the other; they may each have validity in particular contexts. They can be adaptive or maladaptive depending upon the context.  </a:t>
            </a:r>
          </a:p>
          <a:p>
            <a:pPr eaLnBrk="1" hangingPunct="1">
              <a:spcBef>
                <a:spcPct val="0"/>
              </a:spcBef>
            </a:pPr>
            <a:endParaRPr lang="en-US" altLang="en-US" dirty="0"/>
          </a:p>
          <a:p>
            <a:pPr eaLnBrk="1" hangingPunct="1">
              <a:spcBef>
                <a:spcPct val="0"/>
              </a:spcBef>
            </a:pPr>
            <a:r>
              <a:rPr lang="en-US" altLang="en-US" dirty="0"/>
              <a:t>Epistemologies are part of us, we all have epistemologies.</a:t>
            </a:r>
          </a:p>
          <a:p>
            <a:pPr eaLnBrk="1" hangingPunct="1">
              <a:spcBef>
                <a:spcPct val="0"/>
              </a:spcBef>
            </a:pPr>
            <a:endParaRPr lang="en-US" altLang="en-US" dirty="0"/>
          </a:p>
          <a:p>
            <a:pPr eaLnBrk="1" hangingPunct="1">
              <a:spcBef>
                <a:spcPct val="0"/>
              </a:spcBef>
            </a:pPr>
            <a:r>
              <a:rPr lang="en-US" altLang="en-US" dirty="0"/>
              <a:t>However, one can never really give a final proof of the reality of anything. The right question to ask is how can we </a:t>
            </a:r>
            <a:r>
              <a:rPr lang="en-US" altLang="en-US" i="1" dirty="0"/>
              <a:t>justify</a:t>
            </a:r>
            <a:r>
              <a:rPr lang="en-US" altLang="en-US" dirty="0"/>
              <a:t> our knowledge of the world; this is epistemology, where the notions of our innate ideas, our inferences, and our appeals to the authority of our knowledge originate</a:t>
            </a:r>
          </a:p>
          <a:p>
            <a:pPr eaLnBrk="1" hangingPunct="1">
              <a:spcBef>
                <a:spcPct val="0"/>
              </a:spcBef>
            </a:pPr>
            <a:endParaRPr lang="en-US" altLang="en-US" dirty="0"/>
          </a:p>
        </p:txBody>
      </p:sp>
      <p:sp>
        <p:nvSpPr>
          <p:cNvPr id="17412" name="Slide Number Placeholder 3">
            <a:extLst>
              <a:ext uri="{FF2B5EF4-FFF2-40B4-BE49-F238E27FC236}">
                <a16:creationId xmlns:a16="http://schemas.microsoft.com/office/drawing/2014/main" id="{3B345729-BD80-4545-9CBF-78F713B486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2"/>
                </a:solidFill>
                <a:latin typeface="Arial" panose="020B0604020202020204" pitchFamily="34" charset="0"/>
              </a:defRPr>
            </a:lvl1pPr>
            <a:lvl2pPr marL="742950" indent="-285750" defTabSz="923925">
              <a:defRPr sz="4000">
                <a:solidFill>
                  <a:schemeClr val="tx2"/>
                </a:solidFill>
                <a:latin typeface="Arial" panose="020B0604020202020204" pitchFamily="34" charset="0"/>
              </a:defRPr>
            </a:lvl2pPr>
            <a:lvl3pPr marL="1143000" indent="-228600" defTabSz="923925">
              <a:defRPr sz="4000">
                <a:solidFill>
                  <a:schemeClr val="tx2"/>
                </a:solidFill>
                <a:latin typeface="Arial" panose="020B0604020202020204" pitchFamily="34" charset="0"/>
              </a:defRPr>
            </a:lvl3pPr>
            <a:lvl4pPr marL="1600200" indent="-228600" defTabSz="923925">
              <a:defRPr sz="4000">
                <a:solidFill>
                  <a:schemeClr val="tx2"/>
                </a:solidFill>
                <a:latin typeface="Arial" panose="020B0604020202020204" pitchFamily="34" charset="0"/>
              </a:defRPr>
            </a:lvl4pPr>
            <a:lvl5pPr marL="2057400" indent="-228600" defTabSz="923925">
              <a:defRPr sz="40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2"/>
                </a:solidFill>
                <a:latin typeface="Arial" panose="020B0604020202020204" pitchFamily="34" charset="0"/>
              </a:defRPr>
            </a:lvl9pPr>
          </a:lstStyle>
          <a:p>
            <a:fld id="{AD2E61B9-AEDE-417F-9966-63B5D318BD7A}" type="slidenum">
              <a:rPr lang="en-US" altLang="en-US" sz="1200" smtClean="0">
                <a:solidFill>
                  <a:schemeClr val="tx1"/>
                </a:solidFill>
                <a:latin typeface="Calibri" panose="020F0502020204030204" pitchFamily="34" charset="0"/>
              </a:rPr>
              <a:pPr/>
              <a:t>18</a:t>
            </a:fld>
            <a:endParaRPr lang="en-US" altLang="en-US" sz="1200" dirty="0">
              <a:solidFill>
                <a:schemeClr val="tx1"/>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4C3205F-DD2F-4744-AEA5-83DDCD64F853}"/>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8919A62E-58F7-462F-B7B9-230E3794DD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https://www.youtube.com/watch?v=C9uqPeIYMik</a:t>
            </a:r>
          </a:p>
        </p:txBody>
      </p:sp>
      <p:sp>
        <p:nvSpPr>
          <p:cNvPr id="19460" name="Slide Number Placeholder 3">
            <a:extLst>
              <a:ext uri="{FF2B5EF4-FFF2-40B4-BE49-F238E27FC236}">
                <a16:creationId xmlns:a16="http://schemas.microsoft.com/office/drawing/2014/main" id="{A82816EF-2B81-4D6E-9A60-BFF7EAB3F8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2"/>
                </a:solidFill>
                <a:latin typeface="Arial" panose="020B0604020202020204" pitchFamily="34" charset="0"/>
              </a:defRPr>
            </a:lvl1pPr>
            <a:lvl2pPr marL="742950" indent="-285750" defTabSz="923925">
              <a:defRPr sz="4000">
                <a:solidFill>
                  <a:schemeClr val="tx2"/>
                </a:solidFill>
                <a:latin typeface="Arial" panose="020B0604020202020204" pitchFamily="34" charset="0"/>
              </a:defRPr>
            </a:lvl2pPr>
            <a:lvl3pPr marL="1143000" indent="-228600" defTabSz="923925">
              <a:defRPr sz="4000">
                <a:solidFill>
                  <a:schemeClr val="tx2"/>
                </a:solidFill>
                <a:latin typeface="Arial" panose="020B0604020202020204" pitchFamily="34" charset="0"/>
              </a:defRPr>
            </a:lvl3pPr>
            <a:lvl4pPr marL="1600200" indent="-228600" defTabSz="923925">
              <a:defRPr sz="4000">
                <a:solidFill>
                  <a:schemeClr val="tx2"/>
                </a:solidFill>
                <a:latin typeface="Arial" panose="020B0604020202020204" pitchFamily="34" charset="0"/>
              </a:defRPr>
            </a:lvl4pPr>
            <a:lvl5pPr marL="2057400" indent="-228600" defTabSz="923925">
              <a:defRPr sz="40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2"/>
                </a:solidFill>
                <a:latin typeface="Arial" panose="020B0604020202020204" pitchFamily="34" charset="0"/>
              </a:defRPr>
            </a:lvl9pPr>
          </a:lstStyle>
          <a:p>
            <a:fld id="{A23C13D8-A0E8-47E4-B009-827210250302}" type="slidenum">
              <a:rPr lang="en-US" altLang="en-US" sz="1200" smtClean="0">
                <a:solidFill>
                  <a:schemeClr val="tx1"/>
                </a:solidFill>
                <a:latin typeface="Calibri" panose="020F0502020204030204" pitchFamily="34" charset="0"/>
              </a:rPr>
              <a:pPr/>
              <a:t>19</a:t>
            </a:fld>
            <a:endParaRPr lang="en-US" altLang="en-US" sz="1200" dirty="0">
              <a:solidFill>
                <a:schemeClr val="tx1"/>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Dependence upon scientific models of the spread of Covid early in the pandemic were inaccurate largely because the mathematical models could only make simplistic assumptions about human behavior. Epistemic pluralism for Covid would include more relational contextual models of human behavior and how it might shape spread. More relational contextual points of view could have also been useful to understand the impacts of work and school closures before they happened.</a:t>
            </a:r>
          </a:p>
        </p:txBody>
      </p:sp>
      <p:sp>
        <p:nvSpPr>
          <p:cNvPr id="4" name="Slide Number Placeholder 3"/>
          <p:cNvSpPr>
            <a:spLocks noGrp="1"/>
          </p:cNvSpPr>
          <p:nvPr>
            <p:ph type="sldNum" sz="quarter" idx="5"/>
          </p:nvPr>
        </p:nvSpPr>
        <p:spPr/>
        <p:txBody>
          <a:bodyPr/>
          <a:lstStyle/>
          <a:p>
            <a:pPr>
              <a:defRPr/>
            </a:pPr>
            <a:fld id="{CB646533-DFA8-4537-8BC6-4F6600E301CB}" type="slidenum">
              <a:rPr lang="en-US" altLang="en-US" smtClean="0"/>
              <a:pPr>
                <a:defRPr/>
              </a:pPr>
              <a:t>20</a:t>
            </a:fld>
            <a:endParaRPr lang="en-US" altLang="en-US" dirty="0"/>
          </a:p>
        </p:txBody>
      </p:sp>
    </p:spTree>
    <p:extLst>
      <p:ext uri="{BB962C8B-B14F-4D97-AF65-F5344CB8AC3E}">
        <p14:creationId xmlns:p14="http://schemas.microsoft.com/office/powerpoint/2010/main" val="3337357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D2BA5E81-49C4-467C-BD02-4B856137AB44}"/>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02C55A20-D7DB-4201-A453-295046EC93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Ontology can be fixed and almost below the level of thought, or it can be flexible and accommodating</a:t>
            </a:r>
          </a:p>
        </p:txBody>
      </p:sp>
      <p:sp>
        <p:nvSpPr>
          <p:cNvPr id="28676" name="Slide Number Placeholder 3">
            <a:extLst>
              <a:ext uri="{FF2B5EF4-FFF2-40B4-BE49-F238E27FC236}">
                <a16:creationId xmlns:a16="http://schemas.microsoft.com/office/drawing/2014/main" id="{6C360B76-4C32-4AE3-A631-0E202230CC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2"/>
                </a:solidFill>
                <a:latin typeface="Arial" panose="020B0604020202020204" pitchFamily="34" charset="0"/>
              </a:defRPr>
            </a:lvl1pPr>
            <a:lvl2pPr marL="742950" indent="-285750" defTabSz="923925">
              <a:defRPr sz="4000">
                <a:solidFill>
                  <a:schemeClr val="tx2"/>
                </a:solidFill>
                <a:latin typeface="Arial" panose="020B0604020202020204" pitchFamily="34" charset="0"/>
              </a:defRPr>
            </a:lvl2pPr>
            <a:lvl3pPr marL="1143000" indent="-228600" defTabSz="923925">
              <a:defRPr sz="4000">
                <a:solidFill>
                  <a:schemeClr val="tx2"/>
                </a:solidFill>
                <a:latin typeface="Arial" panose="020B0604020202020204" pitchFamily="34" charset="0"/>
              </a:defRPr>
            </a:lvl3pPr>
            <a:lvl4pPr marL="1600200" indent="-228600" defTabSz="923925">
              <a:defRPr sz="4000">
                <a:solidFill>
                  <a:schemeClr val="tx2"/>
                </a:solidFill>
                <a:latin typeface="Arial" panose="020B0604020202020204" pitchFamily="34" charset="0"/>
              </a:defRPr>
            </a:lvl4pPr>
            <a:lvl5pPr marL="2057400" indent="-228600" defTabSz="923925">
              <a:defRPr sz="40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2"/>
                </a:solidFill>
                <a:latin typeface="Arial" panose="020B0604020202020204" pitchFamily="34" charset="0"/>
              </a:defRPr>
            </a:lvl9pPr>
          </a:lstStyle>
          <a:p>
            <a:fld id="{BF0DDA73-42DB-4610-8A7C-29AAE9C3AF15}" type="slidenum">
              <a:rPr lang="en-US" altLang="en-US" sz="1200" smtClean="0">
                <a:solidFill>
                  <a:schemeClr val="tx1"/>
                </a:solidFill>
                <a:latin typeface="Calibri" panose="020F0502020204030204" pitchFamily="34" charset="0"/>
              </a:rPr>
              <a:pPr/>
              <a:t>23</a:t>
            </a:fld>
            <a:endParaRPr lang="en-US" altLang="en-US" sz="1200" dirty="0">
              <a:solidFill>
                <a:schemeClr val="tx1"/>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D592F04-1D11-4FC5-A903-7FA2A7B1262F}"/>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F1964887-D979-4DB2-9569-13A6C31123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Ontology here is more than just a name, it is a process, one that reflects positions of power and identity, as in what you call (or enact) as the name of this fish reflects a distinctive context, and positionality.  Having an agreed upon scientific names enables conversations about the fish and its biology, while common names, although informative about culture, can be confusing in a scientific context.  Yet even scientists contest taxonomy, as species are not a naturally stabilized category, but one we impose upon biological and evolutionary change. </a:t>
            </a:r>
          </a:p>
        </p:txBody>
      </p:sp>
      <p:sp>
        <p:nvSpPr>
          <p:cNvPr id="30724" name="Slide Number Placeholder 3">
            <a:extLst>
              <a:ext uri="{FF2B5EF4-FFF2-40B4-BE49-F238E27FC236}">
                <a16:creationId xmlns:a16="http://schemas.microsoft.com/office/drawing/2014/main" id="{B279F958-8700-4B0F-A793-81915B7AE4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2"/>
                </a:solidFill>
                <a:latin typeface="Arial" panose="020B0604020202020204" pitchFamily="34" charset="0"/>
              </a:defRPr>
            </a:lvl1pPr>
            <a:lvl2pPr marL="742950" indent="-285750" defTabSz="923925">
              <a:defRPr sz="4000">
                <a:solidFill>
                  <a:schemeClr val="tx2"/>
                </a:solidFill>
                <a:latin typeface="Arial" panose="020B0604020202020204" pitchFamily="34" charset="0"/>
              </a:defRPr>
            </a:lvl2pPr>
            <a:lvl3pPr marL="1143000" indent="-228600" defTabSz="923925">
              <a:defRPr sz="4000">
                <a:solidFill>
                  <a:schemeClr val="tx2"/>
                </a:solidFill>
                <a:latin typeface="Arial" panose="020B0604020202020204" pitchFamily="34" charset="0"/>
              </a:defRPr>
            </a:lvl3pPr>
            <a:lvl4pPr marL="1600200" indent="-228600" defTabSz="923925">
              <a:defRPr sz="4000">
                <a:solidFill>
                  <a:schemeClr val="tx2"/>
                </a:solidFill>
                <a:latin typeface="Arial" panose="020B0604020202020204" pitchFamily="34" charset="0"/>
              </a:defRPr>
            </a:lvl4pPr>
            <a:lvl5pPr marL="2057400" indent="-228600" defTabSz="923925">
              <a:defRPr sz="40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2"/>
                </a:solidFill>
                <a:latin typeface="Arial" panose="020B0604020202020204" pitchFamily="34" charset="0"/>
              </a:defRPr>
            </a:lvl9pPr>
          </a:lstStyle>
          <a:p>
            <a:fld id="{31C730F1-0193-4480-958B-E66D5E5E0E05}" type="slidenum">
              <a:rPr lang="en-US" altLang="en-US" sz="1200" smtClean="0">
                <a:solidFill>
                  <a:schemeClr val="tx1"/>
                </a:solidFill>
              </a:rPr>
              <a:pPr/>
              <a:t>24</a:t>
            </a:fld>
            <a:endParaRPr lang="en-US" altLang="en-US" sz="1200" dirty="0">
              <a:solidFill>
                <a:schemeClr val="tx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4C5F531-3C21-4F2B-9BE8-E77FD346755E}"/>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6D882066-0874-4057-8D88-6CCC5A7458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Does likelihood mean the same thing to everyone?</a:t>
            </a:r>
          </a:p>
          <a:p>
            <a:pPr eaLnBrk="1" hangingPunct="1">
              <a:spcBef>
                <a:spcPct val="0"/>
              </a:spcBef>
            </a:pPr>
            <a:endParaRPr lang="en-US" altLang="en-US" dirty="0"/>
          </a:p>
          <a:p>
            <a:pPr eaLnBrk="1" hangingPunct="1">
              <a:spcBef>
                <a:spcPct val="0"/>
              </a:spcBef>
            </a:pPr>
            <a:r>
              <a:rPr lang="en-US" altLang="en-US" dirty="0"/>
              <a:t>Global, scientific likelihood and its statistical gradations may not necessarily be a category of much use to an individual living on a low lying Pacific Isle.</a:t>
            </a:r>
          </a:p>
        </p:txBody>
      </p:sp>
      <p:sp>
        <p:nvSpPr>
          <p:cNvPr id="32772" name="Slide Number Placeholder 3">
            <a:extLst>
              <a:ext uri="{FF2B5EF4-FFF2-40B4-BE49-F238E27FC236}">
                <a16:creationId xmlns:a16="http://schemas.microsoft.com/office/drawing/2014/main" id="{05A50D71-428E-4F12-AC37-CF677B1B2A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2"/>
                </a:solidFill>
                <a:latin typeface="Arial" panose="020B0604020202020204" pitchFamily="34" charset="0"/>
              </a:defRPr>
            </a:lvl1pPr>
            <a:lvl2pPr marL="742950" indent="-285750" defTabSz="923925">
              <a:defRPr sz="4000">
                <a:solidFill>
                  <a:schemeClr val="tx2"/>
                </a:solidFill>
                <a:latin typeface="Arial" panose="020B0604020202020204" pitchFamily="34" charset="0"/>
              </a:defRPr>
            </a:lvl2pPr>
            <a:lvl3pPr marL="1143000" indent="-228600" defTabSz="923925">
              <a:defRPr sz="4000">
                <a:solidFill>
                  <a:schemeClr val="tx2"/>
                </a:solidFill>
                <a:latin typeface="Arial" panose="020B0604020202020204" pitchFamily="34" charset="0"/>
              </a:defRPr>
            </a:lvl3pPr>
            <a:lvl4pPr marL="1600200" indent="-228600" defTabSz="923925">
              <a:defRPr sz="4000">
                <a:solidFill>
                  <a:schemeClr val="tx2"/>
                </a:solidFill>
                <a:latin typeface="Arial" panose="020B0604020202020204" pitchFamily="34" charset="0"/>
              </a:defRPr>
            </a:lvl4pPr>
            <a:lvl5pPr marL="2057400" indent="-228600" defTabSz="923925">
              <a:defRPr sz="40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2"/>
                </a:solidFill>
                <a:latin typeface="Arial" panose="020B0604020202020204" pitchFamily="34" charset="0"/>
              </a:defRPr>
            </a:lvl9pPr>
          </a:lstStyle>
          <a:p>
            <a:fld id="{2A2C53B3-3CCA-49D1-AA22-94070E9366CB}" type="slidenum">
              <a:rPr lang="en-US" altLang="en-US" sz="1200" smtClean="0">
                <a:solidFill>
                  <a:schemeClr val="tx1"/>
                </a:solidFill>
                <a:latin typeface="Calibri" panose="020F0502020204030204" pitchFamily="34" charset="0"/>
              </a:rPr>
              <a:pPr/>
              <a:t>25</a:t>
            </a:fld>
            <a:endParaRPr lang="en-US" altLang="en-US" sz="1200" dirty="0">
              <a:solidFill>
                <a:schemeClr val="tx1"/>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9053060-C08B-48A2-BB43-2F4BE622C19B}"/>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4DA00F1B-1541-4E41-9FFF-A728A1395E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philosophical roots of the Science Wars go back much further. We do not cover them here. </a:t>
            </a:r>
            <a:br>
              <a:rPr lang="en-US" altLang="en-US" dirty="0"/>
            </a:br>
            <a:br>
              <a:rPr lang="en-US" altLang="en-US" dirty="0"/>
            </a:br>
            <a:r>
              <a:rPr lang="en-US" altLang="en-US" dirty="0"/>
              <a:t>https://www.chronicle.com/article/bait-and-switch/</a:t>
            </a:r>
          </a:p>
          <a:p>
            <a:endParaRPr lang="en-US" altLang="en-US" dirty="0"/>
          </a:p>
        </p:txBody>
      </p:sp>
      <p:sp>
        <p:nvSpPr>
          <p:cNvPr id="43012" name="Slide Number Placeholder 3">
            <a:extLst>
              <a:ext uri="{FF2B5EF4-FFF2-40B4-BE49-F238E27FC236}">
                <a16:creationId xmlns:a16="http://schemas.microsoft.com/office/drawing/2014/main" id="{2928572D-BACE-4A93-80B9-F2CCD0E8A8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2"/>
                </a:solidFill>
                <a:latin typeface="Arial" panose="020B0604020202020204" pitchFamily="34" charset="0"/>
              </a:defRPr>
            </a:lvl1pPr>
            <a:lvl2pPr marL="742950" indent="-285750" defTabSz="923925">
              <a:defRPr sz="4000">
                <a:solidFill>
                  <a:schemeClr val="tx2"/>
                </a:solidFill>
                <a:latin typeface="Arial" panose="020B0604020202020204" pitchFamily="34" charset="0"/>
              </a:defRPr>
            </a:lvl2pPr>
            <a:lvl3pPr marL="1143000" indent="-228600" defTabSz="923925">
              <a:defRPr sz="4000">
                <a:solidFill>
                  <a:schemeClr val="tx2"/>
                </a:solidFill>
                <a:latin typeface="Arial" panose="020B0604020202020204" pitchFamily="34" charset="0"/>
              </a:defRPr>
            </a:lvl3pPr>
            <a:lvl4pPr marL="1600200" indent="-228600" defTabSz="923925">
              <a:defRPr sz="4000">
                <a:solidFill>
                  <a:schemeClr val="tx2"/>
                </a:solidFill>
                <a:latin typeface="Arial" panose="020B0604020202020204" pitchFamily="34" charset="0"/>
              </a:defRPr>
            </a:lvl4pPr>
            <a:lvl5pPr marL="2057400" indent="-228600" defTabSz="923925">
              <a:defRPr sz="40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2"/>
                </a:solidFill>
                <a:latin typeface="Arial" panose="020B0604020202020204" pitchFamily="34" charset="0"/>
              </a:defRPr>
            </a:lvl9pPr>
          </a:lstStyle>
          <a:p>
            <a:fld id="{4E3137C5-D4BC-48A9-A063-DFE564050D08}" type="slidenum">
              <a:rPr lang="en-US" altLang="en-US" sz="1200" smtClean="0">
                <a:solidFill>
                  <a:schemeClr val="tx1"/>
                </a:solidFill>
                <a:latin typeface="Times New Roman" panose="02020603050405020304" pitchFamily="18" charset="0"/>
              </a:rPr>
              <a:pPr/>
              <a:t>31</a:t>
            </a:fld>
            <a:endParaRPr lang="en-US" altLang="en-US" sz="1200" dirty="0">
              <a:solidFill>
                <a:schemeClr val="tx1"/>
              </a:solidFill>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A2CC7EE9-FD91-497F-9508-75F813F5B0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B928B4-292E-4CD4-93E8-EDD12AE1201C}" type="slidenum">
              <a:rPr lang="en-US" altLang="en-US" smtClean="0"/>
              <a:pPr>
                <a:spcBef>
                  <a:spcPct val="0"/>
                </a:spcBef>
              </a:pPr>
              <a:t>32</a:t>
            </a:fld>
            <a:endParaRPr lang="en-US" altLang="en-US" dirty="0"/>
          </a:p>
        </p:txBody>
      </p:sp>
      <p:sp>
        <p:nvSpPr>
          <p:cNvPr id="45059" name="Rectangle 2">
            <a:extLst>
              <a:ext uri="{FF2B5EF4-FFF2-40B4-BE49-F238E27FC236}">
                <a16:creationId xmlns:a16="http://schemas.microsoft.com/office/drawing/2014/main" id="{FB8466C5-94B7-49D6-A945-8CE4BF529D7C}"/>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4C05595B-F034-4F0D-A168-F9F496A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Both sides have useful and valid positions.  </a:t>
            </a:r>
            <a:br>
              <a:rPr lang="en-US" altLang="en-US" dirty="0"/>
            </a:br>
            <a:br>
              <a:rPr lang="en-US" altLang="en-US" dirty="0"/>
            </a:br>
            <a:r>
              <a:rPr lang="en-US" altLang="en-US" dirty="0"/>
              <a:t>Postmodern metaphysics is much more subjective and idealistic. It is suspicious of objectivist metaphysics. </a:t>
            </a:r>
          </a:p>
          <a:p>
            <a:pPr eaLnBrk="1" hangingPunct="1"/>
            <a:endParaRPr lang="en-US" altLang="en-US" dirty="0"/>
          </a:p>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4351031E-A31F-45A5-AABF-71108320A14D}"/>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26C96FD5-0093-4D84-A8B9-60ACFDAFB2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6564" name="Slide Number Placeholder 3">
            <a:extLst>
              <a:ext uri="{FF2B5EF4-FFF2-40B4-BE49-F238E27FC236}">
                <a16:creationId xmlns:a16="http://schemas.microsoft.com/office/drawing/2014/main" id="{DBA4E8CA-B404-47DE-87F1-74C205176A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8D8955-F205-4191-ABA0-09F0A868ACB9}" type="slidenum">
              <a:rPr lang="en-US" altLang="en-US" smtClean="0">
                <a:latin typeface="Arial" panose="020B0604020202020204" pitchFamily="34" charset="0"/>
              </a:rPr>
              <a:pPr>
                <a:spcBef>
                  <a:spcPct val="0"/>
                </a:spcBef>
              </a:pPr>
              <a:t>33</a:t>
            </a:fld>
            <a:endParaRPr lang="en-US"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4BE402D-6185-443F-AD4A-9A4A623F3B07}"/>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741FB149-488E-4817-A0C1-59D629AFC4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caricature of the scientific realists is that there is such a thing as universal truth and that science can explain it all. The caricature of the postmodernists is that nothing has any solidity, all knowledge is constructed and related to its context. Overarching narratives that try to explain everything are not possible. </a:t>
            </a:r>
          </a:p>
        </p:txBody>
      </p:sp>
      <p:sp>
        <p:nvSpPr>
          <p:cNvPr id="47108" name="Slide Number Placeholder 3">
            <a:extLst>
              <a:ext uri="{FF2B5EF4-FFF2-40B4-BE49-F238E27FC236}">
                <a16:creationId xmlns:a16="http://schemas.microsoft.com/office/drawing/2014/main" id="{2CEB7CC6-1F97-4AA2-B900-F0CD5DB520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2"/>
                </a:solidFill>
                <a:latin typeface="Arial" panose="020B0604020202020204" pitchFamily="34" charset="0"/>
              </a:defRPr>
            </a:lvl1pPr>
            <a:lvl2pPr marL="742950" indent="-285750" defTabSz="923925">
              <a:defRPr sz="4000">
                <a:solidFill>
                  <a:schemeClr val="tx2"/>
                </a:solidFill>
                <a:latin typeface="Arial" panose="020B0604020202020204" pitchFamily="34" charset="0"/>
              </a:defRPr>
            </a:lvl2pPr>
            <a:lvl3pPr marL="1143000" indent="-228600" defTabSz="923925">
              <a:defRPr sz="4000">
                <a:solidFill>
                  <a:schemeClr val="tx2"/>
                </a:solidFill>
                <a:latin typeface="Arial" panose="020B0604020202020204" pitchFamily="34" charset="0"/>
              </a:defRPr>
            </a:lvl3pPr>
            <a:lvl4pPr marL="1600200" indent="-228600" defTabSz="923925">
              <a:defRPr sz="4000">
                <a:solidFill>
                  <a:schemeClr val="tx2"/>
                </a:solidFill>
                <a:latin typeface="Arial" panose="020B0604020202020204" pitchFamily="34" charset="0"/>
              </a:defRPr>
            </a:lvl4pPr>
            <a:lvl5pPr marL="2057400" indent="-228600" defTabSz="923925">
              <a:defRPr sz="4000">
                <a:solidFill>
                  <a:schemeClr val="tx2"/>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2"/>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2"/>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2"/>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2"/>
                </a:solidFill>
                <a:latin typeface="Arial" panose="020B0604020202020204" pitchFamily="34" charset="0"/>
              </a:defRPr>
            </a:lvl9pPr>
          </a:lstStyle>
          <a:p>
            <a:fld id="{6B92CB90-9678-408B-8369-2A532E074563}" type="slidenum">
              <a:rPr lang="en-US" altLang="en-US" sz="1200" smtClean="0">
                <a:solidFill>
                  <a:schemeClr val="tx1"/>
                </a:solidFill>
                <a:latin typeface="Times New Roman" panose="02020603050405020304" pitchFamily="18" charset="0"/>
              </a:rPr>
              <a:pPr/>
              <a:t>34</a:t>
            </a:fld>
            <a:endParaRPr lang="en-US" altLang="en-US" sz="1200" dirty="0">
              <a:solidFill>
                <a:schemeClr val="tx1"/>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is not something aberrant to humans. </a:t>
            </a:r>
          </a:p>
        </p:txBody>
      </p:sp>
      <p:sp>
        <p:nvSpPr>
          <p:cNvPr id="4" name="Slide Number Placeholder 3"/>
          <p:cNvSpPr>
            <a:spLocks noGrp="1"/>
          </p:cNvSpPr>
          <p:nvPr>
            <p:ph type="sldNum" sz="quarter" idx="5"/>
          </p:nvPr>
        </p:nvSpPr>
        <p:spPr/>
        <p:txBody>
          <a:bodyPr/>
          <a:lstStyle/>
          <a:p>
            <a:pPr>
              <a:defRPr/>
            </a:pPr>
            <a:fld id="{CB646533-DFA8-4537-8BC6-4F6600E301CB}" type="slidenum">
              <a:rPr lang="en-US" altLang="en-US" smtClean="0"/>
              <a:pPr>
                <a:defRPr/>
              </a:pPr>
              <a:t>4</a:t>
            </a:fld>
            <a:endParaRPr lang="en-US" altLang="en-US" dirty="0"/>
          </a:p>
        </p:txBody>
      </p:sp>
    </p:spTree>
    <p:extLst>
      <p:ext uri="{BB962C8B-B14F-4D97-AF65-F5344CB8AC3E}">
        <p14:creationId xmlns:p14="http://schemas.microsoft.com/office/powerpoint/2010/main" val="80500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j-lt"/>
                <a:cs typeface="Arial" panose="020B0604020202020204" pitchFamily="34" charset="0"/>
              </a:rPr>
              <a:t>Scientism is the ideology that science is always correct and just. Its opposite is anti-science, that it is faulty and not to be trusted. </a:t>
            </a:r>
            <a:endParaRPr lang="en-US" dirty="0"/>
          </a:p>
        </p:txBody>
      </p:sp>
      <p:sp>
        <p:nvSpPr>
          <p:cNvPr id="4" name="Slide Number Placeholder 3"/>
          <p:cNvSpPr>
            <a:spLocks noGrp="1"/>
          </p:cNvSpPr>
          <p:nvPr>
            <p:ph type="sldNum" sz="quarter" idx="5"/>
          </p:nvPr>
        </p:nvSpPr>
        <p:spPr/>
        <p:txBody>
          <a:bodyPr/>
          <a:lstStyle/>
          <a:p>
            <a:pPr>
              <a:defRPr/>
            </a:pPr>
            <a:fld id="{CB646533-DFA8-4537-8BC6-4F6600E301CB}" type="slidenum">
              <a:rPr lang="en-US" altLang="en-US" smtClean="0"/>
              <a:pPr>
                <a:defRPr/>
              </a:pPr>
              <a:t>35</a:t>
            </a:fld>
            <a:endParaRPr lang="en-US" altLang="en-US" dirty="0"/>
          </a:p>
        </p:txBody>
      </p:sp>
    </p:spTree>
    <p:extLst>
      <p:ext uri="{BB962C8B-B14F-4D97-AF65-F5344CB8AC3E}">
        <p14:creationId xmlns:p14="http://schemas.microsoft.com/office/powerpoint/2010/main" val="1682585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646533-DFA8-4537-8BC6-4F6600E301CB}" type="slidenum">
              <a:rPr lang="en-US" altLang="en-US" smtClean="0"/>
              <a:pPr>
                <a:defRPr/>
              </a:pPr>
              <a:t>36</a:t>
            </a:fld>
            <a:endParaRPr lang="en-US" altLang="en-US" dirty="0"/>
          </a:p>
        </p:txBody>
      </p:sp>
    </p:spTree>
    <p:extLst>
      <p:ext uri="{BB962C8B-B14F-4D97-AF65-F5344CB8AC3E}">
        <p14:creationId xmlns:p14="http://schemas.microsoft.com/office/powerpoint/2010/main" val="838949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5E69563-CF5F-4625-B628-2C6A9E0F4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093997-C755-44F5-9706-DC56E0057EF8}" type="slidenum">
              <a:rPr lang="en-US" altLang="en-US" smtClean="0"/>
              <a:pPr>
                <a:spcBef>
                  <a:spcPct val="0"/>
                </a:spcBef>
              </a:pPr>
              <a:t>38</a:t>
            </a:fld>
            <a:endParaRPr lang="en-US" altLang="en-US" dirty="0"/>
          </a:p>
        </p:txBody>
      </p:sp>
      <p:sp>
        <p:nvSpPr>
          <p:cNvPr id="54275" name="Rectangle 2">
            <a:extLst>
              <a:ext uri="{FF2B5EF4-FFF2-40B4-BE49-F238E27FC236}">
                <a16:creationId xmlns:a16="http://schemas.microsoft.com/office/drawing/2014/main" id="{5DE1A934-8C29-455D-A672-C4ED7FBD9AAA}"/>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4640C6B7-A7DF-4039-8203-3A7AC79CB287}"/>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A positivist views science as wholly objective and universally good for society. They place emphasis on determining what societal and political conditions foster the growth of this kind of science. This can readily devolve into the white lab coat scientist stereotype, the scientist who lacks any kind of understanding of people and society.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The authority of positivist science ultimately weakened because of arguments and evidence to show that science could not be entirely objective. Scholars in the post World War 2 era began a period of documenting how it operated within culture and politics, thereby giving rise to the idea of post-positivism.  At the same time, scientists began to grow concerned over how scientific knowledge production was seen as biased because it was socially constructed. Politicians began to deny basic science on the grounds that unless there were zero doubt or from the perspective that science is made up. This became the basic tension defining the Science Wars.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Post-positivism is a compromise position to the tensions defining the Science Wars. This </a:t>
            </a:r>
            <a:r>
              <a:rPr lang="en-US" altLang="en-US" sz="1200" dirty="0">
                <a:latin typeface="Calibri Light" panose="020F0302020204030204" pitchFamily="34" charset="0"/>
              </a:rPr>
              <a:t>reaction against value- and context-free positivist science began in the 1950s and 1960s. This is where the post-positivism that shapes the world in which you and I work and think today originated. Rachel Carson, for example, can be considered one of the first prominent post-positivists. Aldo Leopold as well – these writers and scientists held that science was not above culture and context but existing within it. </a:t>
            </a:r>
            <a:br>
              <a:rPr lang="en-US" altLang="en-US" sz="1200" dirty="0">
                <a:latin typeface="Calibri Light" panose="020F0302020204030204" pitchFamily="34" charset="0"/>
              </a:rPr>
            </a:br>
            <a:br>
              <a:rPr lang="en-US" altLang="en-US" sz="1200" dirty="0">
                <a:latin typeface="Calibri Light" panose="020F0302020204030204" pitchFamily="34" charset="0"/>
              </a:rPr>
            </a:br>
            <a:r>
              <a:rPr lang="en-US" altLang="en-US" sz="1200" dirty="0">
                <a:latin typeface="Calibri Light" panose="020F0302020204030204" pitchFamily="34" charset="0"/>
              </a:rPr>
              <a:t>Post-positivism recognizes that  science is “an engine, not a camera”. It does not merely register and represent the world, but also actively reshapes it by reconfiguring humans’ understanding of their place in “nature,” as well as informing policies, regulations, and legal decisions</a:t>
            </a:r>
            <a:br>
              <a:rPr lang="en-US" altLang="en-US" sz="1200" dirty="0">
                <a:latin typeface="Calibri Light" panose="020F0302020204030204" pitchFamily="34" charset="0"/>
              </a:rPr>
            </a:br>
            <a:br>
              <a:rPr lang="en-US" altLang="en-US" sz="1200" dirty="0">
                <a:latin typeface="Calibri Light" panose="020F0302020204030204" pitchFamily="34" charset="0"/>
              </a:rPr>
            </a:br>
            <a:r>
              <a:rPr lang="en-US" altLang="en-US" sz="1200" dirty="0">
                <a:latin typeface="Calibri Light" panose="020F0302020204030204" pitchFamily="34" charset="0"/>
              </a:rPr>
              <a:t>With post-positivism, s</a:t>
            </a:r>
            <a:r>
              <a:rPr lang="en-US" sz="1800" dirty="0">
                <a:effectLst/>
                <a:latin typeface="Calibri" panose="020F0502020204030204" pitchFamily="34" charset="0"/>
                <a:ea typeface="Times New Roman" panose="02020603050405020304" pitchFamily="18" charset="0"/>
              </a:rPr>
              <a:t>cience is to be viewed not as the truth but as expertise. The goal of post-positivism is to balance the tendency to cynicism arising from the social nature of science with the recognition that science is also a useful and reliable way to produce knowledge. Scientists can guide us only by admitting their weaknesses, and, concomitantly, when non-scientists judge scientists, it must be done not to the standard of truth, but to the much softer standard of expertise.</a:t>
            </a:r>
            <a:endParaRPr lang="en-US" altLang="en-US" sz="1200" dirty="0">
              <a:latin typeface="Calibri Light" panose="020F0302020204030204" pitchFamily="34" charset="0"/>
            </a:endParaRPr>
          </a:p>
          <a:p>
            <a:pPr eaLnBrk="1" hangingPunct="1"/>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E50095ED-2145-4DA0-A9EA-9C0DE2F0CD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AB1922-7CD8-47AB-99C1-EB2FCCD027DF}" type="slidenum">
              <a:rPr lang="en-US" altLang="en-US" smtClean="0"/>
              <a:pPr>
                <a:spcBef>
                  <a:spcPct val="0"/>
                </a:spcBef>
              </a:pPr>
              <a:t>39</a:t>
            </a:fld>
            <a:endParaRPr lang="en-US" altLang="en-US" dirty="0"/>
          </a:p>
        </p:txBody>
      </p:sp>
      <p:sp>
        <p:nvSpPr>
          <p:cNvPr id="59395" name="Rectangle 2">
            <a:extLst>
              <a:ext uri="{FF2B5EF4-FFF2-40B4-BE49-F238E27FC236}">
                <a16:creationId xmlns:a16="http://schemas.microsoft.com/office/drawing/2014/main" id="{3AA72F2B-9059-4AF5-A63F-B0E1EBB8CA92}"/>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917215FF-8551-43A9-A38D-A73490E6160F}"/>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number three above then, we must fight for a science that serves all people, organizing wherever science is produced or applied alongside all those fighting for justice. </a:t>
            </a:r>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CB646533-DFA8-4537-8BC6-4F6600E301CB}" type="slidenum">
              <a:rPr lang="en-US" altLang="en-US" smtClean="0"/>
              <a:pPr>
                <a:defRPr/>
              </a:pPr>
              <a:t>6</a:t>
            </a:fld>
            <a:endParaRPr lang="en-US" altLang="en-US" dirty="0"/>
          </a:p>
        </p:txBody>
      </p:sp>
    </p:spTree>
    <p:extLst>
      <p:ext uri="{BB962C8B-B14F-4D97-AF65-F5344CB8AC3E}">
        <p14:creationId xmlns:p14="http://schemas.microsoft.com/office/powerpoint/2010/main" val="13952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Shapin, S. (2010). </a:t>
            </a:r>
            <a:r>
              <a:rPr lang="en-US" i="1" dirty="0"/>
              <a:t>Never Pure: Historical studies of science as if it was produced by people with bodies, situated in time, space, culture, and society, and struggling for credibility and authority</a:t>
            </a:r>
            <a:r>
              <a:rPr lang="en-US" dirty="0"/>
              <a:t>. Baltimore, Maryland: Johns Hopkins University Press. </a:t>
            </a:r>
          </a:p>
        </p:txBody>
      </p:sp>
      <p:sp>
        <p:nvSpPr>
          <p:cNvPr id="4" name="Slide Number Placeholder 3"/>
          <p:cNvSpPr>
            <a:spLocks noGrp="1"/>
          </p:cNvSpPr>
          <p:nvPr>
            <p:ph type="sldNum" sz="quarter" idx="5"/>
          </p:nvPr>
        </p:nvSpPr>
        <p:spPr/>
        <p:txBody>
          <a:bodyPr/>
          <a:lstStyle/>
          <a:p>
            <a:pPr>
              <a:defRPr/>
            </a:pPr>
            <a:fld id="{CB646533-DFA8-4537-8BC6-4F6600E301CB}" type="slidenum">
              <a:rPr lang="en-US" altLang="en-US" smtClean="0"/>
              <a:pPr>
                <a:defRPr/>
              </a:pPr>
              <a:t>7</a:t>
            </a:fld>
            <a:endParaRPr lang="en-US" altLang="en-US" dirty="0"/>
          </a:p>
        </p:txBody>
      </p:sp>
    </p:spTree>
    <p:extLst>
      <p:ext uri="{BB962C8B-B14F-4D97-AF65-F5344CB8AC3E}">
        <p14:creationId xmlns:p14="http://schemas.microsoft.com/office/powerpoint/2010/main" val="131592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NewRomanPSMT"/>
              </a:rPr>
              <a:t>As a policy maker, as someone who is interested in sustainability and its promotion, why is it important to understand science as more than ready-made science, but also as science-in-the making?</a:t>
            </a:r>
            <a:br>
              <a:rPr lang="en-US" sz="1800" b="0" i="0" u="none" strike="noStrike" baseline="0" dirty="0">
                <a:latin typeface="TimesNewRomanPSMT"/>
              </a:rPr>
            </a:br>
            <a:br>
              <a:rPr lang="en-US" sz="1800" b="0" i="0" u="none" strike="noStrike" baseline="0" dirty="0">
                <a:latin typeface="TimesNewRomanPSMT"/>
              </a:rPr>
            </a:br>
            <a:r>
              <a:rPr lang="en-US" sz="1800" b="0" i="0" u="none" strike="noStrike" baseline="0" dirty="0">
                <a:latin typeface="TimesNewRomanPSMT"/>
              </a:rPr>
              <a:t>In his book </a:t>
            </a:r>
            <a:r>
              <a:rPr lang="en-US" sz="1800" b="0" i="1" u="none" strike="noStrike" baseline="0" dirty="0">
                <a:latin typeface="TimesNewRomanPS-ItalicMT"/>
              </a:rPr>
              <a:t>Science in Action, </a:t>
            </a:r>
            <a:r>
              <a:rPr lang="en-US" sz="1800" b="0" i="0" u="none" strike="noStrike" baseline="0" dirty="0">
                <a:latin typeface="TimesNewRomanPS-ItalicMT"/>
              </a:rPr>
              <a:t>the sociologist Bruno </a:t>
            </a:r>
            <a:r>
              <a:rPr lang="en-US" sz="1800" b="0" i="0" u="none" strike="noStrike" baseline="0" dirty="0">
                <a:latin typeface="TimesNewRomanPSMT"/>
              </a:rPr>
              <a:t>Latour shows us the Janus-faced nature of science. When looking at one side of its face, we see ready-made science: established and indubitable scientific facts that refer to natural objects that have always been there. When looking at the other side, we see science-in-the making: facts that are under construction, an undetermined view of nature and no clear method prescribing how to do science. Latour encourages us to use science-in-the- making as an entry-point to understanding science. Only in this way can we see how scientific knowledge is constituted and through which processes the ‘absolute certainties’ of ready-made science appear. However, some have used the science-in-the-making to tear down science, and to argue away scientific findings that are accepted, such as anthropogenic climate change. They assume that science’s status as a process makes it unsuitable for making informed decisions.</a:t>
            </a:r>
            <a:br>
              <a:rPr lang="en-US" sz="1800" b="0" i="0" u="none" strike="noStrike" baseline="0" dirty="0">
                <a:latin typeface="TimesNewRomanPSMT"/>
              </a:rPr>
            </a:br>
            <a:br>
              <a:rPr lang="en-US" sz="1800" b="0" i="0" u="none" strike="noStrike" baseline="0" dirty="0">
                <a:latin typeface="TimesNewRomanPSMT"/>
              </a:rPr>
            </a:br>
            <a:r>
              <a:rPr lang="en-US" sz="1800" b="0" i="0" u="none" strike="noStrike" baseline="0" dirty="0">
                <a:latin typeface="TimesNewRomanPSMT"/>
              </a:rPr>
              <a:t> Janus is the Roman god of beginnings, gates, transitions, time, duality, doorways</a:t>
            </a:r>
            <a:endParaRPr lang="en-US" dirty="0"/>
          </a:p>
        </p:txBody>
      </p:sp>
      <p:sp>
        <p:nvSpPr>
          <p:cNvPr id="4" name="Slide Number Placeholder 3"/>
          <p:cNvSpPr>
            <a:spLocks noGrp="1"/>
          </p:cNvSpPr>
          <p:nvPr>
            <p:ph type="sldNum" sz="quarter" idx="5"/>
          </p:nvPr>
        </p:nvSpPr>
        <p:spPr/>
        <p:txBody>
          <a:bodyPr/>
          <a:lstStyle/>
          <a:p>
            <a:pPr>
              <a:defRPr/>
            </a:pPr>
            <a:fld id="{CB646533-DFA8-4537-8BC6-4F6600E301CB}" type="slidenum">
              <a:rPr lang="en-US" altLang="en-US" smtClean="0"/>
              <a:pPr>
                <a:defRPr/>
              </a:pPr>
              <a:t>8</a:t>
            </a:fld>
            <a:endParaRPr lang="en-US" altLang="en-US" dirty="0"/>
          </a:p>
        </p:txBody>
      </p:sp>
    </p:spTree>
    <p:extLst>
      <p:ext uri="{BB962C8B-B14F-4D97-AF65-F5344CB8AC3E}">
        <p14:creationId xmlns:p14="http://schemas.microsoft.com/office/powerpoint/2010/main" val="530236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CAAE3A3E-6226-4EFD-A21B-E1DFADBD8C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New Roman" panose="02020603050405020304" pitchFamily="18" charset="0"/>
              </a:defRPr>
            </a:lvl1pPr>
            <a:lvl2pPr marL="742950" indent="-285750" defTabSz="923925">
              <a:spcBef>
                <a:spcPct val="30000"/>
              </a:spcBef>
              <a:defRPr sz="1200">
                <a:solidFill>
                  <a:schemeClr val="tx1"/>
                </a:solidFill>
                <a:latin typeface="Times New Roman" panose="02020603050405020304" pitchFamily="18" charset="0"/>
              </a:defRPr>
            </a:lvl2pPr>
            <a:lvl3pPr marL="1143000" indent="-228600" defTabSz="923925">
              <a:spcBef>
                <a:spcPct val="30000"/>
              </a:spcBef>
              <a:defRPr sz="12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4C80D3-1639-4C7C-8346-2E0E24D33451}" type="slidenum">
              <a:rPr lang="en-US" altLang="en-US" smtClean="0"/>
              <a:pPr>
                <a:spcBef>
                  <a:spcPct val="0"/>
                </a:spcBef>
              </a:pPr>
              <a:t>10</a:t>
            </a:fld>
            <a:endParaRPr lang="en-US" altLang="en-US" dirty="0"/>
          </a:p>
        </p:txBody>
      </p:sp>
      <p:sp>
        <p:nvSpPr>
          <p:cNvPr id="36867" name="Rectangle 2">
            <a:extLst>
              <a:ext uri="{FF2B5EF4-FFF2-40B4-BE49-F238E27FC236}">
                <a16:creationId xmlns:a16="http://schemas.microsoft.com/office/drawing/2014/main" id="{C9421E01-5A02-4657-A9C7-0263BE3F14F1}"/>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B3F6872-64F0-4E21-BD23-4BDDC3DF0CDC}"/>
              </a:ext>
            </a:extLst>
          </p:cNvPr>
          <p:cNvSpPr>
            <a:spLocks noGrp="1" noChangeArrowheads="1"/>
          </p:cNvSpPr>
          <p:nvPr>
            <p:ph type="body" idx="1"/>
          </p:nvPr>
        </p:nvSpPr>
        <p:spPr>
          <a:xfrm>
            <a:off x="688975" y="4416425"/>
            <a:ext cx="55054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Calibri Light" panose="020F0302020204030204" pitchFamily="34" charset="0"/>
              </a:rPr>
              <a:t>In explanatory reductionism, ecological methods are often experimental. They attempt to reveal the properties of nature by separating the components from their wholeness to simplify the study and to facilitate the interpretation of results. </a:t>
            </a:r>
          </a:p>
          <a:p>
            <a:pPr eaLnBrk="1" hangingPunct="1"/>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Calibri Light" panose="020F0302020204030204" pitchFamily="34" charset="0"/>
              </a:rPr>
              <a:t>Explanatory holism</a:t>
            </a:r>
          </a:p>
          <a:p>
            <a:endParaRPr lang="en-US" dirty="0">
              <a:latin typeface="Calibri Light" panose="020F03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Calibri Light" panose="020F0302020204030204" pitchFamily="34" charset="0"/>
              </a:rPr>
              <a:t>For example, if you wanted to study the stock market, would you do it through each individual that participates in it? Or through a more aggregate, holistic point of view?</a:t>
            </a:r>
          </a:p>
          <a:p>
            <a:endParaRPr lang="en-US" dirty="0"/>
          </a:p>
        </p:txBody>
      </p:sp>
      <p:sp>
        <p:nvSpPr>
          <p:cNvPr id="4" name="Slide Number Placeholder 3"/>
          <p:cNvSpPr>
            <a:spLocks noGrp="1"/>
          </p:cNvSpPr>
          <p:nvPr>
            <p:ph type="sldNum" sz="quarter" idx="5"/>
          </p:nvPr>
        </p:nvSpPr>
        <p:spPr/>
        <p:txBody>
          <a:bodyPr/>
          <a:lstStyle/>
          <a:p>
            <a:pPr>
              <a:defRPr/>
            </a:pPr>
            <a:fld id="{CB646533-DFA8-4537-8BC6-4F6600E301CB}" type="slidenum">
              <a:rPr lang="en-US" altLang="en-US" smtClean="0"/>
              <a:pPr>
                <a:defRPr/>
              </a:pPr>
              <a:t>12</a:t>
            </a:fld>
            <a:endParaRPr lang="en-US" altLang="en-US" dirty="0"/>
          </a:p>
        </p:txBody>
      </p:sp>
    </p:spTree>
    <p:extLst>
      <p:ext uri="{BB962C8B-B14F-4D97-AF65-F5344CB8AC3E}">
        <p14:creationId xmlns:p14="http://schemas.microsoft.com/office/powerpoint/2010/main" val="305747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plain words, abduction is just guessing stuff and being able to come up with some kind of reason why your guess might be right. This is another thing we do all of the time. Our brains are quite excellent at it. It is how new hypotheses are forms</a:t>
            </a:r>
          </a:p>
        </p:txBody>
      </p:sp>
      <p:sp>
        <p:nvSpPr>
          <p:cNvPr id="4" name="Slide Number Placeholder 3"/>
          <p:cNvSpPr>
            <a:spLocks noGrp="1"/>
          </p:cNvSpPr>
          <p:nvPr>
            <p:ph type="sldNum" sz="quarter" idx="5"/>
          </p:nvPr>
        </p:nvSpPr>
        <p:spPr/>
        <p:txBody>
          <a:bodyPr/>
          <a:lstStyle/>
          <a:p>
            <a:pPr>
              <a:defRPr/>
            </a:pPr>
            <a:fld id="{CB646533-DFA8-4537-8BC6-4F6600E301CB}" type="slidenum">
              <a:rPr lang="en-US" altLang="en-US" smtClean="0"/>
              <a:pPr>
                <a:defRPr/>
              </a:pPr>
              <a:t>15</a:t>
            </a:fld>
            <a:endParaRPr lang="en-US" altLang="en-US" dirty="0"/>
          </a:p>
        </p:txBody>
      </p:sp>
    </p:spTree>
    <p:extLst>
      <p:ext uri="{BB962C8B-B14F-4D97-AF65-F5344CB8AC3E}">
        <p14:creationId xmlns:p14="http://schemas.microsoft.com/office/powerpoint/2010/main" val="232455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Times New Roman" panose="02020603050405020304" pitchFamily="18" charset="0"/>
              </a:rPr>
              <a:t>Traditionally, species have been thought to be natural kinds, which are sometimes understood as universals. However, others view there is no mind-independent reality of species. They are not universals, but exhibit variation across time and space. Their existence as a universal group or as individuals depends upon the criteria you use to view them.  </a:t>
            </a:r>
            <a:br>
              <a:rPr lang="en-US" dirty="0">
                <a:effectLst/>
                <a:latin typeface="Times New Roman" panose="02020603050405020304" pitchFamily="18" charset="0"/>
              </a:rPr>
            </a:br>
            <a:br>
              <a:rPr lang="en-US" dirty="0">
                <a:effectLst/>
                <a:latin typeface="Times New Roman" panose="02020603050405020304" pitchFamily="18" charset="0"/>
              </a:rPr>
            </a:br>
            <a:r>
              <a:rPr lang="en-US" dirty="0"/>
              <a:t>Crane, J. K. (2004). On the metaphysics of species. </a:t>
            </a:r>
            <a:r>
              <a:rPr lang="en-US" i="1" dirty="0"/>
              <a:t>Philosophy of Science</a:t>
            </a:r>
            <a:r>
              <a:rPr lang="en-US" dirty="0"/>
              <a:t>, </a:t>
            </a:r>
            <a:r>
              <a:rPr lang="en-US" i="1" dirty="0"/>
              <a:t>71</a:t>
            </a:r>
            <a:r>
              <a:rPr lang="en-US" dirty="0"/>
              <a:t>(2), 156-173.</a:t>
            </a:r>
          </a:p>
          <a:p>
            <a:endParaRPr lang="en-US" dirty="0"/>
          </a:p>
        </p:txBody>
      </p:sp>
      <p:sp>
        <p:nvSpPr>
          <p:cNvPr id="4" name="Slide Number Placeholder 3"/>
          <p:cNvSpPr>
            <a:spLocks noGrp="1"/>
          </p:cNvSpPr>
          <p:nvPr>
            <p:ph type="sldNum" sz="quarter" idx="5"/>
          </p:nvPr>
        </p:nvSpPr>
        <p:spPr/>
        <p:txBody>
          <a:bodyPr/>
          <a:lstStyle/>
          <a:p>
            <a:pPr>
              <a:defRPr/>
            </a:pPr>
            <a:fld id="{CB646533-DFA8-4537-8BC6-4F6600E301CB}" type="slidenum">
              <a:rPr lang="en-US" altLang="en-US" smtClean="0"/>
              <a:pPr>
                <a:defRPr/>
              </a:pPr>
              <a:t>17</a:t>
            </a:fld>
            <a:endParaRPr lang="en-US" altLang="en-US" dirty="0"/>
          </a:p>
        </p:txBody>
      </p:sp>
    </p:spTree>
    <p:extLst>
      <p:ext uri="{BB962C8B-B14F-4D97-AF65-F5344CB8AC3E}">
        <p14:creationId xmlns:p14="http://schemas.microsoft.com/office/powerpoint/2010/main" val="207673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22FE421-9FB2-454D-94DE-2A142B889C1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F013390-54A4-4BC1-B98B-F6C6E8F30CF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27A4471-729B-404B-9199-B48DC675D5C4}"/>
              </a:ext>
            </a:extLst>
          </p:cNvPr>
          <p:cNvSpPr>
            <a:spLocks noGrp="1" noChangeArrowheads="1"/>
          </p:cNvSpPr>
          <p:nvPr>
            <p:ph type="sldNum" sz="quarter" idx="12"/>
          </p:nvPr>
        </p:nvSpPr>
        <p:spPr>
          <a:ln/>
        </p:spPr>
        <p:txBody>
          <a:bodyPr/>
          <a:lstStyle>
            <a:lvl1pPr>
              <a:defRPr/>
            </a:lvl1pPr>
          </a:lstStyle>
          <a:p>
            <a:pPr>
              <a:defRPr/>
            </a:pPr>
            <a:fld id="{186B2727-0C7D-4B19-88E5-76AEEFEFA97A}" type="slidenum">
              <a:rPr lang="en-US" altLang="en-US"/>
              <a:pPr>
                <a:defRPr/>
              </a:pPr>
              <a:t>‹#›</a:t>
            </a:fld>
            <a:endParaRPr lang="en-US" altLang="en-US" dirty="0"/>
          </a:p>
        </p:txBody>
      </p:sp>
    </p:spTree>
    <p:extLst>
      <p:ext uri="{BB962C8B-B14F-4D97-AF65-F5344CB8AC3E}">
        <p14:creationId xmlns:p14="http://schemas.microsoft.com/office/powerpoint/2010/main" val="1216868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3B0264-96B7-4047-9792-3DC4FBC1936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00F7E41-4C6A-4531-B63B-3914D397766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B24F9F4E-C1B7-4A6D-A0C8-0DD999CFE97F}"/>
              </a:ext>
            </a:extLst>
          </p:cNvPr>
          <p:cNvSpPr>
            <a:spLocks noGrp="1" noChangeArrowheads="1"/>
          </p:cNvSpPr>
          <p:nvPr>
            <p:ph type="sldNum" sz="quarter" idx="12"/>
          </p:nvPr>
        </p:nvSpPr>
        <p:spPr>
          <a:ln/>
        </p:spPr>
        <p:txBody>
          <a:bodyPr/>
          <a:lstStyle>
            <a:lvl1pPr>
              <a:defRPr/>
            </a:lvl1pPr>
          </a:lstStyle>
          <a:p>
            <a:pPr>
              <a:defRPr/>
            </a:pPr>
            <a:fld id="{87AF8101-1028-44AE-A7C1-B1B10FC6F870}" type="slidenum">
              <a:rPr lang="en-US" altLang="en-US"/>
              <a:pPr>
                <a:defRPr/>
              </a:pPr>
              <a:t>‹#›</a:t>
            </a:fld>
            <a:endParaRPr lang="en-US" altLang="en-US" dirty="0"/>
          </a:p>
        </p:txBody>
      </p:sp>
    </p:spTree>
    <p:extLst>
      <p:ext uri="{BB962C8B-B14F-4D97-AF65-F5344CB8AC3E}">
        <p14:creationId xmlns:p14="http://schemas.microsoft.com/office/powerpoint/2010/main" val="72362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3DCB7F-37C0-4784-AE67-D1803159858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295709D-C535-429C-9DC0-83FBE3FAA12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CBA5691-B0DF-4F81-837B-B2B1628E8A21}"/>
              </a:ext>
            </a:extLst>
          </p:cNvPr>
          <p:cNvSpPr>
            <a:spLocks noGrp="1" noChangeArrowheads="1"/>
          </p:cNvSpPr>
          <p:nvPr>
            <p:ph type="sldNum" sz="quarter" idx="12"/>
          </p:nvPr>
        </p:nvSpPr>
        <p:spPr>
          <a:ln/>
        </p:spPr>
        <p:txBody>
          <a:bodyPr/>
          <a:lstStyle>
            <a:lvl1pPr>
              <a:defRPr/>
            </a:lvl1pPr>
          </a:lstStyle>
          <a:p>
            <a:pPr>
              <a:defRPr/>
            </a:pPr>
            <a:fld id="{F087F65C-206E-47F5-8E0F-DDAA223D3981}" type="slidenum">
              <a:rPr lang="en-US" altLang="en-US"/>
              <a:pPr>
                <a:defRPr/>
              </a:pPr>
              <a:t>‹#›</a:t>
            </a:fld>
            <a:endParaRPr lang="en-US" altLang="en-US" dirty="0"/>
          </a:p>
        </p:txBody>
      </p:sp>
    </p:spTree>
    <p:extLst>
      <p:ext uri="{BB962C8B-B14F-4D97-AF65-F5344CB8AC3E}">
        <p14:creationId xmlns:p14="http://schemas.microsoft.com/office/powerpoint/2010/main" val="464775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142616A-64AA-44F3-8E21-AD854BB6F02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CDFA4565-EDEA-4055-A4BF-DF621567F24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AE39F22C-D42F-46BB-B2D3-6453B1433961}"/>
              </a:ext>
            </a:extLst>
          </p:cNvPr>
          <p:cNvSpPr>
            <a:spLocks noGrp="1" noChangeArrowheads="1"/>
          </p:cNvSpPr>
          <p:nvPr>
            <p:ph type="sldNum" sz="quarter" idx="12"/>
          </p:nvPr>
        </p:nvSpPr>
        <p:spPr>
          <a:ln/>
        </p:spPr>
        <p:txBody>
          <a:bodyPr/>
          <a:lstStyle>
            <a:lvl1pPr>
              <a:defRPr/>
            </a:lvl1pPr>
          </a:lstStyle>
          <a:p>
            <a:pPr>
              <a:defRPr/>
            </a:pPr>
            <a:fld id="{EB1DAB36-7F18-45E1-9CA6-CC8EC5861AFE}" type="slidenum">
              <a:rPr lang="en-US" altLang="en-US"/>
              <a:pPr>
                <a:defRPr/>
              </a:pPr>
              <a:t>‹#›</a:t>
            </a:fld>
            <a:endParaRPr lang="en-US" altLang="en-US" dirty="0"/>
          </a:p>
        </p:txBody>
      </p:sp>
    </p:spTree>
    <p:extLst>
      <p:ext uri="{BB962C8B-B14F-4D97-AF65-F5344CB8AC3E}">
        <p14:creationId xmlns:p14="http://schemas.microsoft.com/office/powerpoint/2010/main" val="61705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B6D9BD-C3B4-4FCF-B0EB-5D7AE64C3B8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D853D350-9882-4682-B323-4C4EBC55F5D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2428DB5-FD2C-4726-BBDC-3C11579F76B1}"/>
              </a:ext>
            </a:extLst>
          </p:cNvPr>
          <p:cNvSpPr>
            <a:spLocks noGrp="1" noChangeArrowheads="1"/>
          </p:cNvSpPr>
          <p:nvPr>
            <p:ph type="sldNum" sz="quarter" idx="12"/>
          </p:nvPr>
        </p:nvSpPr>
        <p:spPr>
          <a:ln/>
        </p:spPr>
        <p:txBody>
          <a:bodyPr/>
          <a:lstStyle>
            <a:lvl1pPr>
              <a:defRPr/>
            </a:lvl1pPr>
          </a:lstStyle>
          <a:p>
            <a:pPr>
              <a:defRPr/>
            </a:pPr>
            <a:fld id="{17679A0C-D720-411A-B171-1A17E585E1B6}" type="slidenum">
              <a:rPr lang="en-US" altLang="en-US"/>
              <a:pPr>
                <a:defRPr/>
              </a:pPr>
              <a:t>‹#›</a:t>
            </a:fld>
            <a:endParaRPr lang="en-US" altLang="en-US" dirty="0"/>
          </a:p>
        </p:txBody>
      </p:sp>
    </p:spTree>
    <p:extLst>
      <p:ext uri="{BB962C8B-B14F-4D97-AF65-F5344CB8AC3E}">
        <p14:creationId xmlns:p14="http://schemas.microsoft.com/office/powerpoint/2010/main" val="91960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A2D199-8FB1-47B4-BD03-9286080F9E1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0F68120-0014-474A-83DF-EC1F1CD44F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262D0D20-433D-45E8-85EF-628FD627461B}"/>
              </a:ext>
            </a:extLst>
          </p:cNvPr>
          <p:cNvSpPr>
            <a:spLocks noGrp="1" noChangeArrowheads="1"/>
          </p:cNvSpPr>
          <p:nvPr>
            <p:ph type="sldNum" sz="quarter" idx="12"/>
          </p:nvPr>
        </p:nvSpPr>
        <p:spPr>
          <a:ln/>
        </p:spPr>
        <p:txBody>
          <a:bodyPr/>
          <a:lstStyle>
            <a:lvl1pPr>
              <a:defRPr/>
            </a:lvl1pPr>
          </a:lstStyle>
          <a:p>
            <a:pPr>
              <a:defRPr/>
            </a:pPr>
            <a:fld id="{D5021686-802C-460D-A6EE-FD087A880DC6}" type="slidenum">
              <a:rPr lang="en-US" altLang="en-US"/>
              <a:pPr>
                <a:defRPr/>
              </a:pPr>
              <a:t>‹#›</a:t>
            </a:fld>
            <a:endParaRPr lang="en-US" altLang="en-US" dirty="0"/>
          </a:p>
        </p:txBody>
      </p:sp>
    </p:spTree>
    <p:extLst>
      <p:ext uri="{BB962C8B-B14F-4D97-AF65-F5344CB8AC3E}">
        <p14:creationId xmlns:p14="http://schemas.microsoft.com/office/powerpoint/2010/main" val="3915915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D265A0-1DA0-4C7A-8470-34C5073B8F7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FF993ABB-693B-47D4-B5A2-9720A6810A9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591B3E87-101C-4631-B613-053DF5EAAF8D}"/>
              </a:ext>
            </a:extLst>
          </p:cNvPr>
          <p:cNvSpPr>
            <a:spLocks noGrp="1" noChangeArrowheads="1"/>
          </p:cNvSpPr>
          <p:nvPr>
            <p:ph type="sldNum" sz="quarter" idx="12"/>
          </p:nvPr>
        </p:nvSpPr>
        <p:spPr>
          <a:ln/>
        </p:spPr>
        <p:txBody>
          <a:bodyPr/>
          <a:lstStyle>
            <a:lvl1pPr>
              <a:defRPr/>
            </a:lvl1pPr>
          </a:lstStyle>
          <a:p>
            <a:pPr>
              <a:defRPr/>
            </a:pPr>
            <a:fld id="{FB709610-2B37-409E-A580-321F5897D40A}" type="slidenum">
              <a:rPr lang="en-US" altLang="en-US"/>
              <a:pPr>
                <a:defRPr/>
              </a:pPr>
              <a:t>‹#›</a:t>
            </a:fld>
            <a:endParaRPr lang="en-US" altLang="en-US" dirty="0"/>
          </a:p>
        </p:txBody>
      </p:sp>
    </p:spTree>
    <p:extLst>
      <p:ext uri="{BB962C8B-B14F-4D97-AF65-F5344CB8AC3E}">
        <p14:creationId xmlns:p14="http://schemas.microsoft.com/office/powerpoint/2010/main" val="3012061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531802-5728-423D-B868-B7D0C57046E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FDB6B9F3-52D7-4C50-8913-11500203C9B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5446D60B-6528-430D-8737-13F7D9EE7CE7}"/>
              </a:ext>
            </a:extLst>
          </p:cNvPr>
          <p:cNvSpPr>
            <a:spLocks noGrp="1" noChangeArrowheads="1"/>
          </p:cNvSpPr>
          <p:nvPr>
            <p:ph type="sldNum" sz="quarter" idx="12"/>
          </p:nvPr>
        </p:nvSpPr>
        <p:spPr>
          <a:ln/>
        </p:spPr>
        <p:txBody>
          <a:bodyPr/>
          <a:lstStyle>
            <a:lvl1pPr>
              <a:defRPr/>
            </a:lvl1pPr>
          </a:lstStyle>
          <a:p>
            <a:pPr>
              <a:defRPr/>
            </a:pPr>
            <a:fld id="{C5874819-EE9D-46DD-AFFF-CF891FE14274}" type="slidenum">
              <a:rPr lang="en-US" altLang="en-US"/>
              <a:pPr>
                <a:defRPr/>
              </a:pPr>
              <a:t>‹#›</a:t>
            </a:fld>
            <a:endParaRPr lang="en-US" altLang="en-US" dirty="0"/>
          </a:p>
        </p:txBody>
      </p:sp>
    </p:spTree>
    <p:extLst>
      <p:ext uri="{BB962C8B-B14F-4D97-AF65-F5344CB8AC3E}">
        <p14:creationId xmlns:p14="http://schemas.microsoft.com/office/powerpoint/2010/main" val="981991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9F26EC-053F-4E8F-BB73-0AFB6B13B2A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3A351472-9FE6-4193-90EC-1009A8C928E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F1495F93-34DD-40DE-BF0F-78C7CFDF73AC}"/>
              </a:ext>
            </a:extLst>
          </p:cNvPr>
          <p:cNvSpPr>
            <a:spLocks noGrp="1" noChangeArrowheads="1"/>
          </p:cNvSpPr>
          <p:nvPr>
            <p:ph type="sldNum" sz="quarter" idx="12"/>
          </p:nvPr>
        </p:nvSpPr>
        <p:spPr>
          <a:ln/>
        </p:spPr>
        <p:txBody>
          <a:bodyPr/>
          <a:lstStyle>
            <a:lvl1pPr>
              <a:defRPr/>
            </a:lvl1pPr>
          </a:lstStyle>
          <a:p>
            <a:pPr>
              <a:defRPr/>
            </a:pPr>
            <a:fld id="{733BF043-17F9-4905-863A-DBBACD2D9EEC}" type="slidenum">
              <a:rPr lang="en-US" altLang="en-US"/>
              <a:pPr>
                <a:defRPr/>
              </a:pPr>
              <a:t>‹#›</a:t>
            </a:fld>
            <a:endParaRPr lang="en-US" altLang="en-US" dirty="0"/>
          </a:p>
        </p:txBody>
      </p:sp>
    </p:spTree>
    <p:extLst>
      <p:ext uri="{BB962C8B-B14F-4D97-AF65-F5344CB8AC3E}">
        <p14:creationId xmlns:p14="http://schemas.microsoft.com/office/powerpoint/2010/main" val="3019334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5C8207-B4E1-4248-B676-BDBC9EF1FE2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E135DBC7-1775-4A52-9B04-7F782411F94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63249D1B-90E5-413C-A772-34CA8A997C22}"/>
              </a:ext>
            </a:extLst>
          </p:cNvPr>
          <p:cNvSpPr>
            <a:spLocks noGrp="1" noChangeArrowheads="1"/>
          </p:cNvSpPr>
          <p:nvPr>
            <p:ph type="sldNum" sz="quarter" idx="12"/>
          </p:nvPr>
        </p:nvSpPr>
        <p:spPr>
          <a:ln/>
        </p:spPr>
        <p:txBody>
          <a:bodyPr/>
          <a:lstStyle>
            <a:lvl1pPr>
              <a:defRPr/>
            </a:lvl1pPr>
          </a:lstStyle>
          <a:p>
            <a:pPr>
              <a:defRPr/>
            </a:pPr>
            <a:fld id="{63D4A4D2-F936-40D7-8148-FB8412A3E7E4}" type="slidenum">
              <a:rPr lang="en-US" altLang="en-US"/>
              <a:pPr>
                <a:defRPr/>
              </a:pPr>
              <a:t>‹#›</a:t>
            </a:fld>
            <a:endParaRPr lang="en-US" altLang="en-US" dirty="0"/>
          </a:p>
        </p:txBody>
      </p:sp>
    </p:spTree>
    <p:extLst>
      <p:ext uri="{BB962C8B-B14F-4D97-AF65-F5344CB8AC3E}">
        <p14:creationId xmlns:p14="http://schemas.microsoft.com/office/powerpoint/2010/main" val="242722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E2B0D9-9A92-4B2E-A52A-D9912ACEC9E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6925B0A-E608-460B-BD68-178F5104714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4BAD36D8-F78A-44E3-A17A-3C4B8693091E}"/>
              </a:ext>
            </a:extLst>
          </p:cNvPr>
          <p:cNvSpPr>
            <a:spLocks noGrp="1" noChangeArrowheads="1"/>
          </p:cNvSpPr>
          <p:nvPr>
            <p:ph type="sldNum" sz="quarter" idx="12"/>
          </p:nvPr>
        </p:nvSpPr>
        <p:spPr>
          <a:ln/>
        </p:spPr>
        <p:txBody>
          <a:bodyPr/>
          <a:lstStyle>
            <a:lvl1pPr>
              <a:defRPr/>
            </a:lvl1pPr>
          </a:lstStyle>
          <a:p>
            <a:pPr>
              <a:defRPr/>
            </a:pPr>
            <a:fld id="{DA3F7429-B7E3-4139-A571-70B26956AF74}" type="slidenum">
              <a:rPr lang="en-US" altLang="en-US"/>
              <a:pPr>
                <a:defRPr/>
              </a:pPr>
              <a:t>‹#›</a:t>
            </a:fld>
            <a:endParaRPr lang="en-US" altLang="en-US" dirty="0"/>
          </a:p>
        </p:txBody>
      </p:sp>
    </p:spTree>
    <p:extLst>
      <p:ext uri="{BB962C8B-B14F-4D97-AF65-F5344CB8AC3E}">
        <p14:creationId xmlns:p14="http://schemas.microsoft.com/office/powerpoint/2010/main" val="531063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F5FA92-E911-4705-BC48-A61FC79D1F8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2420208-D647-418A-AB16-0B10AE7E1B7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F983830-65B3-4918-8071-438A9F56D88F}"/>
              </a:ext>
            </a:extLst>
          </p:cNvPr>
          <p:cNvSpPr>
            <a:spLocks noGrp="1" noChangeArrowheads="1"/>
          </p:cNvSpPr>
          <p:nvPr>
            <p:ph type="sldNum" sz="quarter" idx="12"/>
          </p:nvPr>
        </p:nvSpPr>
        <p:spPr>
          <a:ln/>
        </p:spPr>
        <p:txBody>
          <a:bodyPr/>
          <a:lstStyle>
            <a:lvl1pPr>
              <a:defRPr/>
            </a:lvl1pPr>
          </a:lstStyle>
          <a:p>
            <a:pPr>
              <a:defRPr/>
            </a:pPr>
            <a:fld id="{B8E906AD-ACB4-4DB9-B411-7859C7CF8610}" type="slidenum">
              <a:rPr lang="en-US" altLang="en-US"/>
              <a:pPr>
                <a:defRPr/>
              </a:pPr>
              <a:t>‹#›</a:t>
            </a:fld>
            <a:endParaRPr lang="en-US" altLang="en-US" dirty="0"/>
          </a:p>
        </p:txBody>
      </p:sp>
    </p:spTree>
    <p:extLst>
      <p:ext uri="{BB962C8B-B14F-4D97-AF65-F5344CB8AC3E}">
        <p14:creationId xmlns:p14="http://schemas.microsoft.com/office/powerpoint/2010/main" val="299135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C284BAE-DA9B-4BCF-8BA4-FBD0E5F8373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5C128D1-2C09-45AE-952D-86659739D5D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DF6DEB-F437-4405-80B8-8118219AD76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a:defRPr/>
            </a:pPr>
            <a:endParaRPr lang="en-US" dirty="0"/>
          </a:p>
        </p:txBody>
      </p:sp>
      <p:sp>
        <p:nvSpPr>
          <p:cNvPr id="1029" name="Rectangle 5">
            <a:extLst>
              <a:ext uri="{FF2B5EF4-FFF2-40B4-BE49-F238E27FC236}">
                <a16:creationId xmlns:a16="http://schemas.microsoft.com/office/drawing/2014/main" id="{DAC74D88-265A-4A51-9A4F-B1244C2D0FB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a:defRPr/>
            </a:pPr>
            <a:endParaRPr lang="en-US" dirty="0"/>
          </a:p>
        </p:txBody>
      </p:sp>
      <p:sp>
        <p:nvSpPr>
          <p:cNvPr id="1030" name="Rectangle 6">
            <a:extLst>
              <a:ext uri="{FF2B5EF4-FFF2-40B4-BE49-F238E27FC236}">
                <a16:creationId xmlns:a16="http://schemas.microsoft.com/office/drawing/2014/main" id="{BB2B81A6-2E4C-4CF8-910E-44FC4DF0017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anose="02020603050405020304" pitchFamily="18" charset="0"/>
              </a:defRPr>
            </a:lvl1pPr>
          </a:lstStyle>
          <a:p>
            <a:pPr>
              <a:defRPr/>
            </a:pPr>
            <a:fld id="{38278B61-250E-464C-9348-8CDEA86C896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poles.org/articles/article_detail/examining_indigenous_sea_ice_knowledge_and_us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C9uqPeIYMik?feature=oembed" TargetMode="Externa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Rvt2L1SsP0E?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uky.edu/~jast239/courses/ens/scepticism.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sav2L2E38XA?feature=oembed" TargetMode="Externa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ytimes.com/2021/12/09/technology/birds-arent-real-gen-z-misinformation.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hild standing in front of a chart&#10;&#10;Description automatically generated">
            <a:extLst>
              <a:ext uri="{FF2B5EF4-FFF2-40B4-BE49-F238E27FC236}">
                <a16:creationId xmlns:a16="http://schemas.microsoft.com/office/drawing/2014/main" id="{7D3A3F98-6C71-506E-33B3-157C76908C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457200"/>
            <a:ext cx="10363200" cy="7772400"/>
          </a:xfrm>
        </p:spPr>
      </p:pic>
    </p:spTree>
    <p:extLst>
      <p:ext uri="{BB962C8B-B14F-4D97-AF65-F5344CB8AC3E}">
        <p14:creationId xmlns:p14="http://schemas.microsoft.com/office/powerpoint/2010/main" val="998102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2" descr="positivist">
            <a:extLst>
              <a:ext uri="{FF2B5EF4-FFF2-40B4-BE49-F238E27FC236}">
                <a16:creationId xmlns:a16="http://schemas.microsoft.com/office/drawing/2014/main" id="{265946BE-B425-405D-B059-E0D9CDF0E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9512"/>
            <a:ext cx="4419600" cy="633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a:extLst>
              <a:ext uri="{FF2B5EF4-FFF2-40B4-BE49-F238E27FC236}">
                <a16:creationId xmlns:a16="http://schemas.microsoft.com/office/drawing/2014/main" id="{3EE8E9BF-88A8-475A-89DC-30A35A1C42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15913"/>
            <a:ext cx="4668724"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a:extLst>
              <a:ext uri="{FF2B5EF4-FFF2-40B4-BE49-F238E27FC236}">
                <a16:creationId xmlns:a16="http://schemas.microsoft.com/office/drawing/2014/main" id="{7BD24F43-890E-4541-95B9-D88970E87C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40840" y="3503322"/>
            <a:ext cx="4668723" cy="311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DA4E6DCD-3AC3-44FE-8236-CC8DDB0E63F9}"/>
              </a:ext>
            </a:extLst>
          </p:cNvPr>
          <p:cNvSpPr>
            <a:spLocks noGrp="1" noChangeArrowheads="1"/>
          </p:cNvSpPr>
          <p:nvPr>
            <p:ph type="title"/>
          </p:nvPr>
        </p:nvSpPr>
        <p:spPr/>
        <p:txBody>
          <a:bodyPr/>
          <a:lstStyle/>
          <a:p>
            <a:r>
              <a:rPr lang="en-US" altLang="en-US" dirty="0">
                <a:latin typeface="Calibri Light" panose="020F0302020204030204" pitchFamily="34" charset="0"/>
              </a:rPr>
              <a:t>Strategies of scientists: explanatory holism</a:t>
            </a:r>
          </a:p>
        </p:txBody>
      </p:sp>
      <p:sp>
        <p:nvSpPr>
          <p:cNvPr id="39939" name="Content Placeholder 2">
            <a:extLst>
              <a:ext uri="{FF2B5EF4-FFF2-40B4-BE49-F238E27FC236}">
                <a16:creationId xmlns:a16="http://schemas.microsoft.com/office/drawing/2014/main" id="{AF919FB3-C079-47DF-9FF5-AD935F62CA32}"/>
              </a:ext>
            </a:extLst>
          </p:cNvPr>
          <p:cNvSpPr>
            <a:spLocks noGrp="1" noChangeArrowheads="1"/>
          </p:cNvSpPr>
          <p:nvPr>
            <p:ph idx="1"/>
          </p:nvPr>
        </p:nvSpPr>
        <p:spPr>
          <a:xfrm>
            <a:off x="914400" y="2133600"/>
            <a:ext cx="10591800" cy="4114800"/>
          </a:xfrm>
        </p:spPr>
        <p:txBody>
          <a:bodyPr/>
          <a:lstStyle/>
          <a:p>
            <a:r>
              <a:rPr lang="en-US" altLang="en-US" dirty="0">
                <a:latin typeface="Calibri Light" panose="020F0302020204030204" pitchFamily="34" charset="0"/>
              </a:rPr>
              <a:t>The philosophical perspective that parts of a whole are in intimate interconnection, such that they cannot exist independently of the whole, which is regarded as greater than the sum of its parts</a:t>
            </a:r>
          </a:p>
          <a:p>
            <a:r>
              <a:rPr lang="en-US" altLang="en-US" dirty="0">
                <a:latin typeface="Calibri Light" panose="020F0302020204030204" pitchFamily="34" charset="0"/>
              </a:rPr>
              <a:t>Emphasis is on integration rather than reduction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3" name="Content Placeholder 2">
            <a:extLst>
              <a:ext uri="{FF2B5EF4-FFF2-40B4-BE49-F238E27FC236}">
                <a16:creationId xmlns:a16="http://schemas.microsoft.com/office/drawing/2014/main" id="{5BE0A4D0-7D1A-4C06-9818-2F83512AE5E0}"/>
              </a:ext>
            </a:extLst>
          </p:cNvPr>
          <p:cNvSpPr>
            <a:spLocks noGrp="1" noChangeArrowheads="1"/>
          </p:cNvSpPr>
          <p:nvPr>
            <p:ph idx="1"/>
          </p:nvPr>
        </p:nvSpPr>
        <p:spPr>
          <a:xfrm>
            <a:off x="418906" y="533400"/>
            <a:ext cx="5753294" cy="4834169"/>
          </a:xfrm>
        </p:spPr>
        <p:txBody>
          <a:bodyPr/>
          <a:lstStyle/>
          <a:p>
            <a:r>
              <a:rPr lang="en-US" altLang="en-US" dirty="0">
                <a:latin typeface="Calibri Light" panose="020F0302020204030204" pitchFamily="34" charset="0"/>
              </a:rPr>
              <a:t>Some systems have so many parts as to make experimental, reductionist approaches unwieldy and limited</a:t>
            </a:r>
          </a:p>
          <a:p>
            <a:r>
              <a:rPr lang="en-US" altLang="en-US" dirty="0">
                <a:latin typeface="Calibri Light" panose="020F0302020204030204" pitchFamily="34" charset="0"/>
              </a:rPr>
              <a:t>Systems like stock markets, ecosystems, networks of people, information or pathogens exhibit properties that do not readily reduce down to their individual parts</a:t>
            </a:r>
          </a:p>
        </p:txBody>
      </p:sp>
      <p:pic>
        <p:nvPicPr>
          <p:cNvPr id="40964" name="Picture 4" descr="nyse">
            <a:extLst>
              <a:ext uri="{FF2B5EF4-FFF2-40B4-BE49-F238E27FC236}">
                <a16:creationId xmlns:a16="http://schemas.microsoft.com/office/drawing/2014/main" id="{4D84EF91-A268-4459-845D-A7989D21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1891"/>
          <a:stretch>
            <a:fillRect/>
          </a:stretch>
        </p:blipFill>
        <p:spPr bwMode="auto">
          <a:xfrm>
            <a:off x="6638146" y="230419"/>
            <a:ext cx="2490786" cy="639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epiphytes">
            <a:extLst>
              <a:ext uri="{FF2B5EF4-FFF2-40B4-BE49-F238E27FC236}">
                <a16:creationId xmlns:a16="http://schemas.microsoft.com/office/drawing/2014/main" id="{BBC7D844-1DBD-41FE-A11E-06D27CF10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563" r="-2"/>
          <a:stretch>
            <a:fillRect/>
          </a:stretch>
        </p:blipFill>
        <p:spPr bwMode="auto">
          <a:xfrm>
            <a:off x="9337703" y="241068"/>
            <a:ext cx="2238374" cy="63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CD06-31FE-CEFB-5B51-55D2C5E0E992}"/>
              </a:ext>
            </a:extLst>
          </p:cNvPr>
          <p:cNvSpPr>
            <a:spLocks noGrp="1"/>
          </p:cNvSpPr>
          <p:nvPr>
            <p:ph type="title"/>
          </p:nvPr>
        </p:nvSpPr>
        <p:spPr/>
        <p:txBody>
          <a:bodyPr/>
          <a:lstStyle/>
          <a:p>
            <a:r>
              <a:rPr lang="en-US" dirty="0"/>
              <a:t>Strategies of scientists:  exploratory science</a:t>
            </a:r>
          </a:p>
        </p:txBody>
      </p:sp>
      <p:sp>
        <p:nvSpPr>
          <p:cNvPr id="3" name="Content Placeholder 2">
            <a:extLst>
              <a:ext uri="{FF2B5EF4-FFF2-40B4-BE49-F238E27FC236}">
                <a16:creationId xmlns:a16="http://schemas.microsoft.com/office/drawing/2014/main" id="{6471F6D5-DA1F-D103-03ED-87E9E29F0E8B}"/>
              </a:ext>
            </a:extLst>
          </p:cNvPr>
          <p:cNvSpPr>
            <a:spLocks noGrp="1"/>
          </p:cNvSpPr>
          <p:nvPr>
            <p:ph idx="1"/>
          </p:nvPr>
        </p:nvSpPr>
        <p:spPr>
          <a:xfrm>
            <a:off x="914400" y="1981200"/>
            <a:ext cx="9906000" cy="4114800"/>
          </a:xfrm>
        </p:spPr>
        <p:txBody>
          <a:bodyPr/>
          <a:lstStyle/>
          <a:p>
            <a:r>
              <a:rPr lang="en-US" dirty="0"/>
              <a:t>In this approach, patterns, relationships, or correlations are examined to develop new questions and hypotheses.</a:t>
            </a:r>
          </a:p>
          <a:p>
            <a:r>
              <a:rPr lang="en-US" dirty="0"/>
              <a:t>Uses abductive logic</a:t>
            </a:r>
          </a:p>
          <a:p>
            <a:r>
              <a:rPr lang="en-US" dirty="0"/>
              <a:t>Also referred to as data-driven science</a:t>
            </a:r>
          </a:p>
          <a:p>
            <a:r>
              <a:rPr lang="en-US" dirty="0"/>
              <a:t>Trends and patterns in data can suggest the presence of novel phenomena or entities that can be explored in greater detail using hypothesis-driven science</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777113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D558-EDE2-88CB-3AA4-4A158810FED5}"/>
              </a:ext>
            </a:extLst>
          </p:cNvPr>
          <p:cNvSpPr>
            <a:spLocks noGrp="1"/>
          </p:cNvSpPr>
          <p:nvPr>
            <p:ph type="title"/>
          </p:nvPr>
        </p:nvSpPr>
        <p:spPr/>
        <p:txBody>
          <a:bodyPr/>
          <a:lstStyle/>
          <a:p>
            <a:r>
              <a:rPr lang="en-US" dirty="0"/>
              <a:t>Strategies of scientists: hypothesis driven science</a:t>
            </a:r>
          </a:p>
        </p:txBody>
      </p:sp>
      <p:sp>
        <p:nvSpPr>
          <p:cNvPr id="3" name="Content Placeholder 2">
            <a:extLst>
              <a:ext uri="{FF2B5EF4-FFF2-40B4-BE49-F238E27FC236}">
                <a16:creationId xmlns:a16="http://schemas.microsoft.com/office/drawing/2014/main" id="{A558D3D2-C19A-891A-9154-FA92AB9D3053}"/>
              </a:ext>
            </a:extLst>
          </p:cNvPr>
          <p:cNvSpPr>
            <a:spLocks noGrp="1"/>
          </p:cNvSpPr>
          <p:nvPr>
            <p:ph idx="1"/>
          </p:nvPr>
        </p:nvSpPr>
        <p:spPr>
          <a:xfrm>
            <a:off x="914400" y="1981200"/>
            <a:ext cx="10363200" cy="4114800"/>
          </a:xfrm>
        </p:spPr>
        <p:txBody>
          <a:bodyPr/>
          <a:lstStyle/>
          <a:p>
            <a:r>
              <a:rPr lang="en-US" dirty="0"/>
              <a:t>This traditional scientific approach starts with a specific, testable hypothesis derived from existing theory or observation. </a:t>
            </a:r>
          </a:p>
          <a:p>
            <a:r>
              <a:rPr lang="en-US" dirty="0"/>
              <a:t>Researchers design experiments or studies to collect data that can confirm or falsify the hypothesis</a:t>
            </a:r>
          </a:p>
          <a:p>
            <a:r>
              <a:rPr lang="en-US" dirty="0"/>
              <a:t>Inductive and deductive logic </a:t>
            </a:r>
          </a:p>
          <a:p>
            <a:endParaRPr lang="en-US" dirty="0"/>
          </a:p>
        </p:txBody>
      </p:sp>
    </p:spTree>
    <p:extLst>
      <p:ext uri="{BB962C8B-B14F-4D97-AF65-F5344CB8AC3E}">
        <p14:creationId xmlns:p14="http://schemas.microsoft.com/office/powerpoint/2010/main" val="3347975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A6BBA8-7310-78A3-8F46-5737F3A2E396}"/>
              </a:ext>
            </a:extLst>
          </p:cNvPr>
          <p:cNvSpPr>
            <a:spLocks noGrp="1"/>
          </p:cNvSpPr>
          <p:nvPr>
            <p:ph idx="1"/>
          </p:nvPr>
        </p:nvSpPr>
        <p:spPr>
          <a:xfrm>
            <a:off x="914400" y="457200"/>
            <a:ext cx="6477000" cy="5638800"/>
          </a:xfrm>
        </p:spPr>
        <p:txBody>
          <a:bodyPr/>
          <a:lstStyle/>
          <a:p>
            <a:pPr>
              <a:buFont typeface="Arial" panose="020B0604020202020204" pitchFamily="34" charset="0"/>
              <a:buChar char="•"/>
            </a:pPr>
            <a:r>
              <a:rPr lang="en-US" dirty="0"/>
              <a:t>Hypothesis-driven science</a:t>
            </a:r>
          </a:p>
          <a:p>
            <a:pPr lvl="1">
              <a:buFont typeface="Arial" panose="020B0604020202020204" pitchFamily="34" charset="0"/>
              <a:buChar char="•"/>
            </a:pPr>
            <a:r>
              <a:rPr lang="en-US" dirty="0"/>
              <a:t>Deduction: Generalizing from general cases to specific cases</a:t>
            </a:r>
          </a:p>
          <a:p>
            <a:pPr lvl="1">
              <a:buFont typeface="Arial" panose="020B0604020202020204" pitchFamily="34" charset="0"/>
              <a:buChar char="•"/>
            </a:pPr>
            <a:r>
              <a:rPr lang="en-US" dirty="0"/>
              <a:t>Induction: Generalizing from specific cases to form a broader rule.</a:t>
            </a:r>
          </a:p>
          <a:p>
            <a:pPr>
              <a:buFont typeface="Arial" panose="020B0604020202020204" pitchFamily="34" charset="0"/>
              <a:buChar char="•"/>
            </a:pPr>
            <a:r>
              <a:rPr lang="en-US" dirty="0"/>
              <a:t>Exploratory science</a:t>
            </a:r>
          </a:p>
          <a:p>
            <a:pPr lvl="1">
              <a:buFont typeface="Arial" panose="020B0604020202020204" pitchFamily="34" charset="0"/>
              <a:buChar char="•"/>
            </a:pPr>
            <a:r>
              <a:rPr lang="en-US" dirty="0"/>
              <a:t>Abduction: Inferring the most plausible explanation for an observation.</a:t>
            </a:r>
          </a:p>
          <a:p>
            <a:endParaRPr lang="en-US" dirty="0"/>
          </a:p>
        </p:txBody>
      </p:sp>
      <p:pic>
        <p:nvPicPr>
          <p:cNvPr id="5" name="Picture 4" descr="A diagram of a swan&#10;&#10;Description automatically generated">
            <a:extLst>
              <a:ext uri="{FF2B5EF4-FFF2-40B4-BE49-F238E27FC236}">
                <a16:creationId xmlns:a16="http://schemas.microsoft.com/office/drawing/2014/main" id="{67BA29F6-26B1-8AAD-A571-20E7840EB263}"/>
              </a:ext>
            </a:extLst>
          </p:cNvPr>
          <p:cNvPicPr>
            <a:picLocks noChangeAspect="1"/>
          </p:cNvPicPr>
          <p:nvPr/>
        </p:nvPicPr>
        <p:blipFill>
          <a:blip r:embed="rId3">
            <a:extLst>
              <a:ext uri="{28A0092B-C50C-407E-A947-70E740481C1C}">
                <a14:useLocalDpi xmlns:a14="http://schemas.microsoft.com/office/drawing/2010/main" val="0"/>
              </a:ext>
            </a:extLst>
          </a:blip>
          <a:srcRect r="64912" b="18546"/>
          <a:stretch/>
        </p:blipFill>
        <p:spPr>
          <a:xfrm>
            <a:off x="7353300" y="266700"/>
            <a:ext cx="1866900" cy="6306622"/>
          </a:xfrm>
          <a:prstGeom prst="rect">
            <a:avLst/>
          </a:prstGeom>
        </p:spPr>
      </p:pic>
      <p:pic>
        <p:nvPicPr>
          <p:cNvPr id="6" name="Picture 5" descr="A diagram of a swan&#10;&#10;Description automatically generated">
            <a:extLst>
              <a:ext uri="{FF2B5EF4-FFF2-40B4-BE49-F238E27FC236}">
                <a16:creationId xmlns:a16="http://schemas.microsoft.com/office/drawing/2014/main" id="{BE2E343D-A842-E722-5916-9E0A0EDF0CE3}"/>
              </a:ext>
            </a:extLst>
          </p:cNvPr>
          <p:cNvPicPr>
            <a:picLocks noChangeAspect="1"/>
          </p:cNvPicPr>
          <p:nvPr/>
        </p:nvPicPr>
        <p:blipFill>
          <a:blip r:embed="rId3">
            <a:extLst>
              <a:ext uri="{28A0092B-C50C-407E-A947-70E740481C1C}">
                <a14:useLocalDpi xmlns:a14="http://schemas.microsoft.com/office/drawing/2010/main" val="0"/>
              </a:ext>
            </a:extLst>
          </a:blip>
          <a:srcRect l="68421" b="-66"/>
          <a:stretch/>
        </p:blipFill>
        <p:spPr>
          <a:xfrm>
            <a:off x="9601200" y="276639"/>
            <a:ext cx="1371600" cy="6324600"/>
          </a:xfrm>
          <a:prstGeom prst="rect">
            <a:avLst/>
          </a:prstGeom>
        </p:spPr>
      </p:pic>
    </p:spTree>
    <p:extLst>
      <p:ext uri="{BB962C8B-B14F-4D97-AF65-F5344CB8AC3E}">
        <p14:creationId xmlns:p14="http://schemas.microsoft.com/office/powerpoint/2010/main" val="414814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98CC-6561-4ED3-A87E-6F546DB5D9B4}"/>
              </a:ext>
            </a:extLst>
          </p:cNvPr>
          <p:cNvSpPr>
            <a:spLocks noGrp="1"/>
          </p:cNvSpPr>
          <p:nvPr>
            <p:ph type="title"/>
          </p:nvPr>
        </p:nvSpPr>
        <p:spPr>
          <a:xfrm>
            <a:off x="457200" y="406466"/>
            <a:ext cx="6477000" cy="1143000"/>
          </a:xfrm>
        </p:spPr>
        <p:txBody>
          <a:bodyPr/>
          <a:lstStyle/>
          <a:p>
            <a:r>
              <a:rPr lang="en-US" dirty="0"/>
              <a:t>Metaphysics, epistemology, and ontology</a:t>
            </a:r>
          </a:p>
        </p:txBody>
      </p:sp>
      <p:sp>
        <p:nvSpPr>
          <p:cNvPr id="3" name="Content Placeholder 2">
            <a:extLst>
              <a:ext uri="{FF2B5EF4-FFF2-40B4-BE49-F238E27FC236}">
                <a16:creationId xmlns:a16="http://schemas.microsoft.com/office/drawing/2014/main" id="{8691DD27-F5AA-46D7-B37E-BBD0DA5FB47A}"/>
              </a:ext>
            </a:extLst>
          </p:cNvPr>
          <p:cNvSpPr>
            <a:spLocks noGrp="1"/>
          </p:cNvSpPr>
          <p:nvPr>
            <p:ph idx="1"/>
          </p:nvPr>
        </p:nvSpPr>
        <p:spPr>
          <a:xfrm>
            <a:off x="609600" y="2336734"/>
            <a:ext cx="3886200" cy="4114800"/>
          </a:xfrm>
        </p:spPr>
        <p:txBody>
          <a:bodyPr/>
          <a:lstStyle/>
          <a:p>
            <a:r>
              <a:rPr lang="en-US" sz="2800" dirty="0"/>
              <a:t>The production of knowledge, whether you formally call yourself a scientist or not, invokes metaphysics, epistemology, and ontology</a:t>
            </a:r>
          </a:p>
          <a:p>
            <a:endParaRPr lang="en-US" dirty="0"/>
          </a:p>
        </p:txBody>
      </p:sp>
      <p:pic>
        <p:nvPicPr>
          <p:cNvPr id="5" name="Picture 4" descr="A cover of a book&#10;&#10;Description automatically generated with low confidence">
            <a:extLst>
              <a:ext uri="{FF2B5EF4-FFF2-40B4-BE49-F238E27FC236}">
                <a16:creationId xmlns:a16="http://schemas.microsoft.com/office/drawing/2014/main" id="{39AF2FF2-FFCB-4EAB-A538-A41C1662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609600"/>
            <a:ext cx="3971925" cy="603636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505ADDB9-2688-4BAC-AF4C-970524B97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905" y="1887905"/>
            <a:ext cx="3028950" cy="4752975"/>
          </a:xfrm>
          <a:prstGeom prst="rect">
            <a:avLst/>
          </a:prstGeom>
        </p:spPr>
      </p:pic>
    </p:spTree>
    <p:extLst>
      <p:ext uri="{BB962C8B-B14F-4D97-AF65-F5344CB8AC3E}">
        <p14:creationId xmlns:p14="http://schemas.microsoft.com/office/powerpoint/2010/main" val="3064089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30B2-0151-45F4-8490-C5032554A873}"/>
              </a:ext>
            </a:extLst>
          </p:cNvPr>
          <p:cNvSpPr>
            <a:spLocks noGrp="1"/>
          </p:cNvSpPr>
          <p:nvPr>
            <p:ph type="title"/>
          </p:nvPr>
        </p:nvSpPr>
        <p:spPr>
          <a:xfrm>
            <a:off x="-1676400" y="190500"/>
            <a:ext cx="10363200" cy="1143000"/>
          </a:xfrm>
        </p:spPr>
        <p:txBody>
          <a:bodyPr/>
          <a:lstStyle/>
          <a:p>
            <a:r>
              <a:rPr lang="en-US" dirty="0"/>
              <a:t>Metaphysics</a:t>
            </a:r>
          </a:p>
        </p:txBody>
      </p:sp>
      <p:sp>
        <p:nvSpPr>
          <p:cNvPr id="3" name="Content Placeholder 2">
            <a:extLst>
              <a:ext uri="{FF2B5EF4-FFF2-40B4-BE49-F238E27FC236}">
                <a16:creationId xmlns:a16="http://schemas.microsoft.com/office/drawing/2014/main" id="{784EE24B-C4E0-4C9E-88BC-84AE530DBC19}"/>
              </a:ext>
            </a:extLst>
          </p:cNvPr>
          <p:cNvSpPr>
            <a:spLocks noGrp="1"/>
          </p:cNvSpPr>
          <p:nvPr>
            <p:ph idx="1"/>
          </p:nvPr>
        </p:nvSpPr>
        <p:spPr>
          <a:xfrm>
            <a:off x="914400" y="1524000"/>
            <a:ext cx="5867400" cy="4572000"/>
          </a:xfrm>
        </p:spPr>
        <p:txBody>
          <a:bodyPr/>
          <a:lstStyle/>
          <a:p>
            <a:r>
              <a:rPr lang="en-US" sz="2800" dirty="0"/>
              <a:t>Metaphysics deals with the fundamental nature of what exists</a:t>
            </a:r>
          </a:p>
          <a:p>
            <a:r>
              <a:rPr lang="en-US" sz="2800" dirty="0"/>
              <a:t>The classical metaphysical idea that reality exists independently of one's mind and yet can be known is called </a:t>
            </a:r>
            <a:r>
              <a:rPr lang="en-US" sz="2800" b="1" dirty="0"/>
              <a:t>realism</a:t>
            </a:r>
            <a:r>
              <a:rPr lang="en-US" sz="2800" dirty="0"/>
              <a:t>. </a:t>
            </a:r>
          </a:p>
          <a:p>
            <a:r>
              <a:rPr lang="en-US" sz="2800" dirty="0"/>
              <a:t>The metaphysical idea that no mind-independent reality exists or can be known is </a:t>
            </a:r>
            <a:r>
              <a:rPr lang="en-US" sz="2800" b="1" dirty="0"/>
              <a:t>idealism</a:t>
            </a:r>
            <a:r>
              <a:rPr lang="en-US" sz="2800" dirty="0"/>
              <a:t>. </a:t>
            </a:r>
          </a:p>
          <a:p>
            <a:pPr marL="0" indent="0">
              <a:buNone/>
            </a:pPr>
            <a:endParaRPr lang="en-US" sz="2800" dirty="0"/>
          </a:p>
          <a:p>
            <a:endParaRPr lang="en-US" dirty="0"/>
          </a:p>
        </p:txBody>
      </p:sp>
      <p:pic>
        <p:nvPicPr>
          <p:cNvPr id="5" name="Picture 4" descr="A picture containing text&#10;&#10;Description automatically generated">
            <a:extLst>
              <a:ext uri="{FF2B5EF4-FFF2-40B4-BE49-F238E27FC236}">
                <a16:creationId xmlns:a16="http://schemas.microsoft.com/office/drawing/2014/main" id="{4EDD654D-71AA-4F1D-8745-6536F126C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03039"/>
            <a:ext cx="3762375" cy="5972024"/>
          </a:xfrm>
          <a:prstGeom prst="rect">
            <a:avLst/>
          </a:prstGeom>
        </p:spPr>
      </p:pic>
    </p:spTree>
    <p:extLst>
      <p:ext uri="{BB962C8B-B14F-4D97-AF65-F5344CB8AC3E}">
        <p14:creationId xmlns:p14="http://schemas.microsoft.com/office/powerpoint/2010/main" val="4225480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D411FCD-AD52-4F8E-9086-A934673CC7CF}"/>
              </a:ext>
            </a:extLst>
          </p:cNvPr>
          <p:cNvSpPr>
            <a:spLocks noGrp="1" noChangeArrowheads="1"/>
          </p:cNvSpPr>
          <p:nvPr>
            <p:ph type="title"/>
          </p:nvPr>
        </p:nvSpPr>
        <p:spPr>
          <a:xfrm>
            <a:off x="-533400" y="192751"/>
            <a:ext cx="7772400" cy="1143000"/>
          </a:xfrm>
        </p:spPr>
        <p:txBody>
          <a:bodyPr/>
          <a:lstStyle/>
          <a:p>
            <a:pPr eaLnBrk="1" hangingPunct="1"/>
            <a:r>
              <a:rPr lang="en-US" altLang="en-US" dirty="0">
                <a:latin typeface="Candara Light" panose="020E0502030303020204" pitchFamily="34" charset="0"/>
                <a:cs typeface="Arial" panose="020B0604020202020204" pitchFamily="34" charset="0"/>
              </a:rPr>
              <a:t>Epistemology</a:t>
            </a:r>
          </a:p>
        </p:txBody>
      </p:sp>
      <p:sp>
        <p:nvSpPr>
          <p:cNvPr id="16387" name="Content Placeholder 2">
            <a:extLst>
              <a:ext uri="{FF2B5EF4-FFF2-40B4-BE49-F238E27FC236}">
                <a16:creationId xmlns:a16="http://schemas.microsoft.com/office/drawing/2014/main" id="{E7333610-9C5C-4980-A448-F3569B7D55FD}"/>
              </a:ext>
            </a:extLst>
          </p:cNvPr>
          <p:cNvSpPr>
            <a:spLocks noGrp="1" noChangeArrowheads="1"/>
          </p:cNvSpPr>
          <p:nvPr>
            <p:ph idx="1"/>
          </p:nvPr>
        </p:nvSpPr>
        <p:spPr>
          <a:xfrm>
            <a:off x="228600" y="1443038"/>
            <a:ext cx="6324600" cy="5033962"/>
          </a:xfrm>
        </p:spPr>
        <p:txBody>
          <a:bodyPr/>
          <a:lstStyle/>
          <a:p>
            <a:pPr eaLnBrk="1" hangingPunct="1"/>
            <a:r>
              <a:rPr lang="en-US" altLang="en-US" sz="2800" dirty="0">
                <a:latin typeface="+mj-lt"/>
                <a:cs typeface="Arial" panose="020B0604020202020204" pitchFamily="34" charset="0"/>
              </a:rPr>
              <a:t>An epistemology:</a:t>
            </a:r>
          </a:p>
          <a:p>
            <a:pPr lvl="1" eaLnBrk="1" hangingPunct="1"/>
            <a:r>
              <a:rPr lang="en-US" altLang="en-US" sz="2400" dirty="0">
                <a:latin typeface="+mj-lt"/>
                <a:cs typeface="Arial" panose="020B0604020202020204" pitchFamily="34" charset="0"/>
              </a:rPr>
              <a:t>Is a group or individual’s knowledge system that determines what one can claim is knowable</a:t>
            </a:r>
          </a:p>
          <a:p>
            <a:pPr lvl="1" eaLnBrk="1" hangingPunct="1"/>
            <a:r>
              <a:rPr lang="en-US" altLang="en-US" sz="2400" dirty="0">
                <a:latin typeface="+mj-lt"/>
                <a:cs typeface="Arial" panose="020B0604020202020204" pitchFamily="34" charset="0"/>
              </a:rPr>
              <a:t>Is where the notions of our innate ideas, our inferences, and our appeals to the authority of our knowledge originate</a:t>
            </a:r>
          </a:p>
          <a:p>
            <a:pPr eaLnBrk="1" hangingPunct="1"/>
            <a:r>
              <a:rPr lang="en-US" altLang="en-US" sz="2800" dirty="0">
                <a:latin typeface="+mj-lt"/>
                <a:cs typeface="Arial" panose="020B0604020202020204" pitchFamily="34" charset="0"/>
              </a:rPr>
              <a:t>Two poles of epistemologies:</a:t>
            </a:r>
          </a:p>
          <a:p>
            <a:pPr lvl="1" eaLnBrk="1" hangingPunct="1"/>
            <a:r>
              <a:rPr lang="en-US" altLang="en-US" sz="2400" dirty="0">
                <a:latin typeface="+mj-lt"/>
                <a:cs typeface="Arial" panose="020B0604020202020204" pitchFamily="34" charset="0"/>
              </a:rPr>
              <a:t>Mechanistic, scientific epistemologies</a:t>
            </a:r>
          </a:p>
          <a:p>
            <a:pPr lvl="1" eaLnBrk="1" hangingPunct="1"/>
            <a:r>
              <a:rPr lang="en-US" altLang="en-US" sz="2400" dirty="0">
                <a:latin typeface="+mj-lt"/>
                <a:cs typeface="Arial" panose="020B0604020202020204" pitchFamily="34" charset="0"/>
              </a:rPr>
              <a:t>Contextual, relationship-based epistemologies</a:t>
            </a:r>
          </a:p>
          <a:p>
            <a:pPr marL="0" indent="0" eaLnBrk="1" hangingPunct="1">
              <a:buNone/>
            </a:pPr>
            <a:endParaRPr lang="en-US" altLang="en-US" sz="2400" dirty="0">
              <a:latin typeface="Candara Light" panose="020E0502030303020204" pitchFamily="34" charset="0"/>
              <a:cs typeface="Arial" panose="020B0604020202020204" pitchFamily="34" charset="0"/>
            </a:endParaRPr>
          </a:p>
        </p:txBody>
      </p:sp>
      <p:pic>
        <p:nvPicPr>
          <p:cNvPr id="16388" name="Picture 2" descr="http://www.sciencepoles.org/assets/uploads/articles_images/031_or.jpg">
            <a:hlinkClick r:id="rId3"/>
            <a:extLst>
              <a:ext uri="{FF2B5EF4-FFF2-40B4-BE49-F238E27FC236}">
                <a16:creationId xmlns:a16="http://schemas.microsoft.com/office/drawing/2014/main" id="{DE85EB54-27EB-4EE3-AEC4-3DF787F1D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521" y="11598"/>
            <a:ext cx="4947444" cy="327388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4" descr="http://redthread.utah.edu/wp-content/uploads/2012/11/7-Hard-at-work-setting-up-for-microwave-sea-ice-measurements-535x401.jpg">
            <a:extLst>
              <a:ext uri="{FF2B5EF4-FFF2-40B4-BE49-F238E27FC236}">
                <a16:creationId xmlns:a16="http://schemas.microsoft.com/office/drawing/2014/main" id="{8C4664F0-FECE-417C-8FC6-085FA0694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224"/>
          <a:stretch>
            <a:fillRect/>
          </a:stretch>
        </p:blipFill>
        <p:spPr bwMode="auto">
          <a:xfrm>
            <a:off x="6663521" y="3398989"/>
            <a:ext cx="5029200" cy="342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Slide Number Placeholder 5">
            <a:extLst>
              <a:ext uri="{FF2B5EF4-FFF2-40B4-BE49-F238E27FC236}">
                <a16:creationId xmlns:a16="http://schemas.microsoft.com/office/drawing/2014/main" id="{5827D857-D84B-4FE1-B672-2C8F0F53BA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BB51525-736B-46E8-87EB-760E0374DABB}" type="slidenum">
              <a:rPr lang="en-US" altLang="en-US" sz="1400" smtClean="0"/>
              <a:pPr>
                <a:spcBef>
                  <a:spcPct val="0"/>
                </a:spcBef>
                <a:buFontTx/>
                <a:buNone/>
              </a:pPr>
              <a:t>18</a:t>
            </a:fld>
            <a:endParaRPr lang="en-US" alt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Kaspar Hauser: A Problem of Logic">
            <a:hlinkClick r:id="" action="ppaction://media"/>
            <a:extLst>
              <a:ext uri="{FF2B5EF4-FFF2-40B4-BE49-F238E27FC236}">
                <a16:creationId xmlns:a16="http://schemas.microsoft.com/office/drawing/2014/main" id="{4E8E1326-612A-281F-6AC0-72B96674F2D0}"/>
              </a:ext>
            </a:extLst>
          </p:cNvPr>
          <p:cNvPicPr>
            <a:picLocks noRot="1" noChangeAspect="1"/>
          </p:cNvPicPr>
          <p:nvPr>
            <a:videoFile r:link="rId1"/>
          </p:nvPr>
        </p:nvPicPr>
        <p:blipFill>
          <a:blip r:embed="rId4"/>
          <a:stretch>
            <a:fillRect/>
          </a:stretch>
        </p:blipFill>
        <p:spPr>
          <a:xfrm>
            <a:off x="1395412" y="1366838"/>
            <a:ext cx="9578975" cy="5407890"/>
          </a:xfrm>
          <a:prstGeom prst="rect">
            <a:avLst/>
          </a:prstGeom>
        </p:spPr>
      </p:pic>
      <p:sp>
        <p:nvSpPr>
          <p:cNvPr id="18435" name="Rectangle 3">
            <a:extLst>
              <a:ext uri="{FF2B5EF4-FFF2-40B4-BE49-F238E27FC236}">
                <a16:creationId xmlns:a16="http://schemas.microsoft.com/office/drawing/2014/main" id="{D4E5B23F-3487-4CA6-BDCE-05FE4D435219}"/>
              </a:ext>
            </a:extLst>
          </p:cNvPr>
          <p:cNvSpPr>
            <a:spLocks noChangeArrowheads="1"/>
          </p:cNvSpPr>
          <p:nvPr/>
        </p:nvSpPr>
        <p:spPr bwMode="auto">
          <a:xfrm>
            <a:off x="6184900" y="1588"/>
            <a:ext cx="4575176" cy="1446550"/>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latin typeface="Calibri Light" panose="020F0302020204030204" pitchFamily="34" charset="0"/>
                <a:cs typeface="Calibri Light" panose="020F0302020204030204" pitchFamily="34" charset="0"/>
              </a:rPr>
              <a:t>Mechanistic epistemology</a:t>
            </a:r>
            <a:r>
              <a:rPr lang="en-US" altLang="en-US" sz="1800" dirty="0">
                <a:latin typeface="Calibri Light" panose="020F0302020204030204" pitchFamily="34" charset="0"/>
                <a:cs typeface="Calibri Light" panose="020F0302020204030204" pitchFamily="34" charset="0"/>
              </a:rPr>
              <a:t>: </a:t>
            </a:r>
            <a:r>
              <a:rPr lang="en-US" altLang="en-US" sz="1700" dirty="0">
                <a:latin typeface="Calibri Light" panose="020F0302020204030204" pitchFamily="34" charset="0"/>
                <a:cs typeface="Calibri Light" panose="020F0302020204030204" pitchFamily="34" charset="0"/>
              </a:rPr>
              <a:t>what I can know is simply a matter of being objective. There are very few limits to what I can know using the scientific method. Prediction is a highly desired goal</a:t>
            </a:r>
            <a:r>
              <a:rPr lang="en-US" altLang="en-US" sz="1800" dirty="0">
                <a:latin typeface="Calibri Light" panose="020F0302020204030204" pitchFamily="34" charset="0"/>
                <a:cs typeface="Calibri Light" panose="020F0302020204030204" pitchFamily="34" charset="0"/>
              </a:rPr>
              <a:t>. </a:t>
            </a:r>
            <a:br>
              <a:rPr lang="en-US" altLang="en-US" sz="1800" dirty="0">
                <a:latin typeface="Calibri Light" panose="020F0302020204030204" pitchFamily="34" charset="0"/>
                <a:cs typeface="Calibri Light" panose="020F0302020204030204" pitchFamily="34" charset="0"/>
              </a:rPr>
            </a:br>
            <a:endParaRPr lang="en-US" altLang="en-US" sz="1800" dirty="0">
              <a:latin typeface="Calibri Light" panose="020F0302020204030204" pitchFamily="34" charset="0"/>
              <a:cs typeface="Calibri Light" panose="020F0302020204030204" pitchFamily="34" charset="0"/>
            </a:endParaRPr>
          </a:p>
        </p:txBody>
      </p:sp>
      <p:sp>
        <p:nvSpPr>
          <p:cNvPr id="18436" name="Rectangle 7">
            <a:extLst>
              <a:ext uri="{FF2B5EF4-FFF2-40B4-BE49-F238E27FC236}">
                <a16:creationId xmlns:a16="http://schemas.microsoft.com/office/drawing/2014/main" id="{59ACBF1B-76C5-4018-951F-3FDC18E52BAE}"/>
              </a:ext>
            </a:extLst>
          </p:cNvPr>
          <p:cNvSpPr>
            <a:spLocks noChangeArrowheads="1"/>
          </p:cNvSpPr>
          <p:nvPr/>
        </p:nvSpPr>
        <p:spPr bwMode="auto">
          <a:xfrm>
            <a:off x="1431924" y="12700"/>
            <a:ext cx="4719639" cy="1415772"/>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latin typeface="Calibri Light" panose="020F0302020204030204" pitchFamily="34" charset="0"/>
                <a:cs typeface="Calibri Light" panose="020F0302020204030204" pitchFamily="34" charset="0"/>
              </a:rPr>
              <a:t>Relational, contextual epistemology</a:t>
            </a:r>
            <a:r>
              <a:rPr lang="en-US" altLang="en-US" sz="1800" dirty="0">
                <a:latin typeface="Calibri Light" panose="020F0302020204030204" pitchFamily="34" charset="0"/>
                <a:cs typeface="Calibri Light" panose="020F0302020204030204" pitchFamily="34" charset="0"/>
              </a:rPr>
              <a:t>: </a:t>
            </a:r>
            <a:r>
              <a:rPr lang="en-US" altLang="en-US" sz="1700" dirty="0">
                <a:latin typeface="Calibri Light" panose="020F0302020204030204" pitchFamily="34" charset="0"/>
                <a:cs typeface="Calibri Light" panose="020F0302020204030204" pitchFamily="34" charset="0"/>
              </a:rPr>
              <a:t>what I can know is individual, but can be shared and transmitted socially. Prediction or generalization is not necessarily a goal or even desired.  Context is more important. The subject is intrinsic to knowing.</a:t>
            </a:r>
          </a:p>
        </p:txBody>
      </p:sp>
      <p:cxnSp>
        <p:nvCxnSpPr>
          <p:cNvPr id="11" name="Straight Arrow Connector 10">
            <a:extLst>
              <a:ext uri="{FF2B5EF4-FFF2-40B4-BE49-F238E27FC236}">
                <a16:creationId xmlns:a16="http://schemas.microsoft.com/office/drawing/2014/main" id="{7CC1BF7D-16A2-4C4D-97CD-D3803A4ECC2E}"/>
              </a:ext>
            </a:extLst>
          </p:cNvPr>
          <p:cNvCxnSpPr>
            <a:cxnSpLocks/>
          </p:cNvCxnSpPr>
          <p:nvPr/>
        </p:nvCxnSpPr>
        <p:spPr>
          <a:xfrm>
            <a:off x="3352800" y="1366838"/>
            <a:ext cx="438943" cy="9191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2B08E6-FB90-4120-BEE9-EAF1363C969B}"/>
              </a:ext>
            </a:extLst>
          </p:cNvPr>
          <p:cNvCxnSpPr>
            <a:cxnSpLocks/>
          </p:cNvCxnSpPr>
          <p:nvPr/>
        </p:nvCxnSpPr>
        <p:spPr>
          <a:xfrm flipH="1">
            <a:off x="9144000" y="1290638"/>
            <a:ext cx="762000" cy="9953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1D0E86-85A2-4F20-9EB8-51363C43C7A0}"/>
              </a:ext>
            </a:extLst>
          </p:cNvPr>
          <p:cNvPicPr>
            <a:picLocks noGrp="1" noChangeAspect="1"/>
          </p:cNvPicPr>
          <p:nvPr>
            <p:ph idx="1"/>
          </p:nvPr>
        </p:nvPicPr>
        <p:blipFill>
          <a:blip r:embed="rId2"/>
          <a:stretch>
            <a:fillRect/>
          </a:stretch>
        </p:blipFill>
        <p:spPr>
          <a:xfrm>
            <a:off x="1905000" y="0"/>
            <a:ext cx="8974836" cy="4588543"/>
          </a:xfrm>
        </p:spPr>
      </p:pic>
      <p:pic>
        <p:nvPicPr>
          <p:cNvPr id="10" name="Picture 9">
            <a:extLst>
              <a:ext uri="{FF2B5EF4-FFF2-40B4-BE49-F238E27FC236}">
                <a16:creationId xmlns:a16="http://schemas.microsoft.com/office/drawing/2014/main" id="{3C83C076-B126-43B3-BBBB-1F21A68C31C0}"/>
              </a:ext>
            </a:extLst>
          </p:cNvPr>
          <p:cNvPicPr>
            <a:picLocks noChangeAspect="1"/>
          </p:cNvPicPr>
          <p:nvPr/>
        </p:nvPicPr>
        <p:blipFill>
          <a:blip r:embed="rId3"/>
          <a:stretch>
            <a:fillRect/>
          </a:stretch>
        </p:blipFill>
        <p:spPr>
          <a:xfrm>
            <a:off x="1888958" y="3902743"/>
            <a:ext cx="9233877" cy="2590800"/>
          </a:xfrm>
          <a:prstGeom prst="rect">
            <a:avLst/>
          </a:prstGeom>
        </p:spPr>
      </p:pic>
    </p:spTree>
    <p:extLst>
      <p:ext uri="{BB962C8B-B14F-4D97-AF65-F5344CB8AC3E}">
        <p14:creationId xmlns:p14="http://schemas.microsoft.com/office/powerpoint/2010/main" val="4014120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4A98E-FB7D-49B1-98CE-7201CCBD3ECB}"/>
              </a:ext>
            </a:extLst>
          </p:cNvPr>
          <p:cNvSpPr>
            <a:spLocks noGrp="1"/>
          </p:cNvSpPr>
          <p:nvPr>
            <p:ph type="title"/>
          </p:nvPr>
        </p:nvSpPr>
        <p:spPr>
          <a:xfrm>
            <a:off x="914400" y="609600"/>
            <a:ext cx="5562600" cy="1143000"/>
          </a:xfrm>
        </p:spPr>
        <p:txBody>
          <a:bodyPr/>
          <a:lstStyle/>
          <a:p>
            <a:r>
              <a:rPr lang="en-US" dirty="0">
                <a:latin typeface="Calibri Light" panose="020F0302020204030204" pitchFamily="34" charset="0"/>
                <a:cs typeface="Calibri Light" panose="020F0302020204030204" pitchFamily="34" charset="0"/>
              </a:rPr>
              <a:t>Epistemic pluralism</a:t>
            </a:r>
          </a:p>
        </p:txBody>
      </p:sp>
      <p:sp>
        <p:nvSpPr>
          <p:cNvPr id="3" name="Content Placeholder 2">
            <a:extLst>
              <a:ext uri="{FF2B5EF4-FFF2-40B4-BE49-F238E27FC236}">
                <a16:creationId xmlns:a16="http://schemas.microsoft.com/office/drawing/2014/main" id="{1A33AAEE-D25C-4B3C-AD0C-1E5C2E713CD3}"/>
              </a:ext>
            </a:extLst>
          </p:cNvPr>
          <p:cNvSpPr>
            <a:spLocks noGrp="1"/>
          </p:cNvSpPr>
          <p:nvPr>
            <p:ph idx="1"/>
          </p:nvPr>
        </p:nvSpPr>
        <p:spPr>
          <a:xfrm>
            <a:off x="457200" y="1981200"/>
            <a:ext cx="7086600" cy="4114800"/>
          </a:xfrm>
        </p:spPr>
        <p:txBody>
          <a:bodyPr/>
          <a:lstStyle/>
          <a:p>
            <a:pPr algn="l"/>
            <a:r>
              <a:rPr lang="en-US" b="0" i="0" u="none" strike="noStrike" baseline="0" dirty="0">
                <a:latin typeface="Calibri Light" panose="020F0302020204030204" pitchFamily="34" charset="0"/>
                <a:cs typeface="Calibri Light" panose="020F0302020204030204" pitchFamily="34" charset="0"/>
              </a:rPr>
              <a:t>Epistemic pluralism is the use of more than one epistemological perspective or approach to deal with a knowledge-related problem.</a:t>
            </a:r>
          </a:p>
          <a:p>
            <a:pPr algn="l"/>
            <a:r>
              <a:rPr lang="en-US" dirty="0">
                <a:latin typeface="Calibri Light" panose="020F0302020204030204" pitchFamily="34" charset="0"/>
                <a:cs typeface="Calibri Light" panose="020F0302020204030204" pitchFamily="34" charset="0"/>
              </a:rPr>
              <a:t>Relational and mechanistic epistemologies can complement each other</a:t>
            </a:r>
            <a:endParaRPr lang="en-US" b="0" i="0" u="none" strike="noStrike" baseline="0" dirty="0">
              <a:latin typeface="Calibri Light" panose="020F0302020204030204" pitchFamily="34" charset="0"/>
              <a:cs typeface="Calibri Light" panose="020F0302020204030204" pitchFamily="34" charset="0"/>
            </a:endParaRPr>
          </a:p>
          <a:p>
            <a:pPr marL="0" indent="0" algn="l">
              <a:buNone/>
            </a:pPr>
            <a:endParaRPr lang="en-US" dirty="0">
              <a:latin typeface="Calibri Light" panose="020F0302020204030204" pitchFamily="34" charset="0"/>
              <a:cs typeface="Calibri Light" panose="020F0302020204030204" pitchFamily="34" charset="0"/>
            </a:endParaRPr>
          </a:p>
          <a:p>
            <a:pPr marL="457200" lvl="1" indent="0">
              <a:buNone/>
            </a:pPr>
            <a:endParaRPr lang="en-US" sz="3600" dirty="0">
              <a:latin typeface="Calibri Light" panose="020F0302020204030204" pitchFamily="34" charset="0"/>
              <a:cs typeface="Calibri Light" panose="020F0302020204030204" pitchFamily="34" charset="0"/>
            </a:endParaRPr>
          </a:p>
        </p:txBody>
      </p:sp>
      <p:pic>
        <p:nvPicPr>
          <p:cNvPr id="5" name="Picture 4" descr="Chart&#10;&#10;Description automatically generated">
            <a:extLst>
              <a:ext uri="{FF2B5EF4-FFF2-40B4-BE49-F238E27FC236}">
                <a16:creationId xmlns:a16="http://schemas.microsoft.com/office/drawing/2014/main" id="{070C709B-8621-4574-80C5-9587D7DDC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1066800"/>
            <a:ext cx="4294909" cy="4724400"/>
          </a:xfrm>
          <a:prstGeom prst="rect">
            <a:avLst/>
          </a:prstGeom>
        </p:spPr>
      </p:pic>
    </p:spTree>
    <p:extLst>
      <p:ext uri="{BB962C8B-B14F-4D97-AF65-F5344CB8AC3E}">
        <p14:creationId xmlns:p14="http://schemas.microsoft.com/office/powerpoint/2010/main" val="1725005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D90B8E01-07A0-485A-93A8-3FEF457FD5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7188" y="-127000"/>
            <a:ext cx="6397625" cy="6985000"/>
          </a:xfrm>
        </p:spPr>
      </p:pic>
      <p:sp>
        <p:nvSpPr>
          <p:cNvPr id="25603" name="Slide Number Placeholder 2">
            <a:extLst>
              <a:ext uri="{FF2B5EF4-FFF2-40B4-BE49-F238E27FC236}">
                <a16:creationId xmlns:a16="http://schemas.microsoft.com/office/drawing/2014/main" id="{68F7EE37-EDA1-48C1-9FC7-BF233B3AC0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F7E68D0-D006-4A5B-94BF-48CF4A96C73D}" type="slidenum">
              <a:rPr lang="en-US" altLang="en-US" sz="1400" smtClean="0"/>
              <a:pPr>
                <a:spcBef>
                  <a:spcPct val="0"/>
                </a:spcBef>
                <a:buFontTx/>
                <a:buNone/>
              </a:pPr>
              <a:t>21</a:t>
            </a:fld>
            <a:endParaRPr lang="en-US" altLang="en-US"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3" descr="C:\Users\JAS\Desktop\PIA04300_ip.jpg">
            <a:extLst>
              <a:ext uri="{FF2B5EF4-FFF2-40B4-BE49-F238E27FC236}">
                <a16:creationId xmlns:a16="http://schemas.microsoft.com/office/drawing/2014/main" id="{1D058D04-8B95-46C8-B5D4-9E4CCEDE5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0"/>
            <a:ext cx="874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Slide Number Placeholder 2">
            <a:extLst>
              <a:ext uri="{FF2B5EF4-FFF2-40B4-BE49-F238E27FC236}">
                <a16:creationId xmlns:a16="http://schemas.microsoft.com/office/drawing/2014/main" id="{E554852E-5C62-4C5A-8D92-75456D34FE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C3AF2A4-47F0-4515-BC2B-5C2F5B5221C4}" type="slidenum">
              <a:rPr lang="en-US" altLang="en-US" sz="1400" smtClean="0"/>
              <a:pPr>
                <a:spcBef>
                  <a:spcPct val="0"/>
                </a:spcBef>
                <a:buFontTx/>
                <a:buNone/>
              </a:pPr>
              <a:t>22</a:t>
            </a:fld>
            <a:endParaRPr lang="en-US" alt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E5049F37-3FA0-4F7C-863A-E36861AF83FB}"/>
              </a:ext>
            </a:extLst>
          </p:cNvPr>
          <p:cNvSpPr>
            <a:spLocks noGrp="1" noChangeArrowheads="1"/>
          </p:cNvSpPr>
          <p:nvPr>
            <p:ph type="title"/>
          </p:nvPr>
        </p:nvSpPr>
        <p:spPr>
          <a:xfrm>
            <a:off x="1905000" y="58295"/>
            <a:ext cx="2971800" cy="1143000"/>
          </a:xfrm>
        </p:spPr>
        <p:txBody>
          <a:bodyPr/>
          <a:lstStyle/>
          <a:p>
            <a:pPr eaLnBrk="1" hangingPunct="1"/>
            <a:r>
              <a:rPr lang="en-US" altLang="en-US" sz="4000" dirty="0">
                <a:latin typeface="Calibri Light" panose="020F0302020204030204" pitchFamily="34" charset="0"/>
                <a:cs typeface="Calibri Light" panose="020F0302020204030204" pitchFamily="34" charset="0"/>
              </a:rPr>
              <a:t>Ontology</a:t>
            </a:r>
          </a:p>
        </p:txBody>
      </p:sp>
      <p:sp>
        <p:nvSpPr>
          <p:cNvPr id="3" name="Content Placeholder 2">
            <a:extLst>
              <a:ext uri="{FF2B5EF4-FFF2-40B4-BE49-F238E27FC236}">
                <a16:creationId xmlns:a16="http://schemas.microsoft.com/office/drawing/2014/main" id="{96BC707E-0B3C-490B-80E6-B0966BDDA2B4}"/>
              </a:ext>
            </a:extLst>
          </p:cNvPr>
          <p:cNvSpPr>
            <a:spLocks noGrp="1"/>
          </p:cNvSpPr>
          <p:nvPr>
            <p:ph idx="1"/>
          </p:nvPr>
        </p:nvSpPr>
        <p:spPr>
          <a:xfrm>
            <a:off x="243087" y="1201295"/>
            <a:ext cx="5969088" cy="5549900"/>
          </a:xfrm>
        </p:spPr>
        <p:txBody>
          <a:bodyPr rtlCol="0">
            <a:noAutofit/>
          </a:bodyPr>
          <a:lstStyle/>
          <a:p>
            <a:pPr eaLnBrk="1" fontAlgn="auto" hangingPunct="1">
              <a:spcAft>
                <a:spcPts val="0"/>
              </a:spcAft>
              <a:defRPr/>
            </a:pPr>
            <a:r>
              <a:rPr lang="en-US" sz="2700" dirty="0">
                <a:latin typeface="Calibri Light" panose="020F0302020204030204" pitchFamily="34" charset="0"/>
                <a:cs typeface="Calibri Light" panose="020F0302020204030204" pitchFamily="34" charset="0"/>
              </a:rPr>
              <a:t>An ontology is a specification of a conceptualization. </a:t>
            </a:r>
          </a:p>
          <a:p>
            <a:pPr eaLnBrk="1" fontAlgn="auto" hangingPunct="1">
              <a:spcAft>
                <a:spcPts val="0"/>
              </a:spcAft>
              <a:defRPr/>
            </a:pPr>
            <a:r>
              <a:rPr lang="en-US" sz="2700" dirty="0">
                <a:latin typeface="Calibri Light" panose="020F0302020204030204" pitchFamily="34" charset="0"/>
                <a:cs typeface="Calibri Light" panose="020F0302020204030204" pitchFamily="34" charset="0"/>
              </a:rPr>
              <a:t>An ontology is a scheme for labeling entities known to exist and for accounting as to how they relate to one another</a:t>
            </a:r>
          </a:p>
          <a:p>
            <a:pPr eaLnBrk="1" fontAlgn="auto" hangingPunct="1">
              <a:spcAft>
                <a:spcPts val="0"/>
              </a:spcAft>
              <a:defRPr/>
            </a:pPr>
            <a:r>
              <a:rPr lang="en-US" sz="2700" dirty="0">
                <a:latin typeface="Calibri Light" panose="020F0302020204030204" pitchFamily="34" charset="0"/>
                <a:cs typeface="Calibri Light" panose="020F0302020204030204" pitchFamily="34" charset="0"/>
              </a:rPr>
              <a:t>How we label and relate things to each other influences how we know and understand them</a:t>
            </a:r>
          </a:p>
          <a:p>
            <a:pPr eaLnBrk="1" fontAlgn="auto" hangingPunct="1">
              <a:spcAft>
                <a:spcPts val="0"/>
              </a:spcAft>
              <a:defRPr/>
            </a:pPr>
            <a:r>
              <a:rPr lang="en-US" sz="2700" dirty="0"/>
              <a:t>Taxonomy is the name given to this structure of relatedness, which often proceeds from general to more specific </a:t>
            </a:r>
            <a:endParaRPr lang="en-US" sz="2700" dirty="0">
              <a:latin typeface="Calibri Light" panose="020F0302020204030204" pitchFamily="34" charset="0"/>
              <a:cs typeface="Calibri Light" panose="020F0302020204030204" pitchFamily="34" charset="0"/>
            </a:endParaRPr>
          </a:p>
        </p:txBody>
      </p:sp>
      <p:sp>
        <p:nvSpPr>
          <p:cNvPr id="27652" name="Slide Number Placeholder 4">
            <a:extLst>
              <a:ext uri="{FF2B5EF4-FFF2-40B4-BE49-F238E27FC236}">
                <a16:creationId xmlns:a16="http://schemas.microsoft.com/office/drawing/2014/main" id="{B179127F-5982-48C8-830D-69510F5F23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4AAB657-DF5B-41D5-8213-F6715A460CD1}" type="slidenum">
              <a:rPr lang="en-US" altLang="en-US" sz="1400" smtClean="0"/>
              <a:pPr>
                <a:spcBef>
                  <a:spcPct val="0"/>
                </a:spcBef>
                <a:buFontTx/>
                <a:buNone/>
              </a:pPr>
              <a:t>23</a:t>
            </a:fld>
            <a:endParaRPr lang="en-US" altLang="en-US" sz="1400" dirty="0"/>
          </a:p>
        </p:txBody>
      </p:sp>
      <p:pic>
        <p:nvPicPr>
          <p:cNvPr id="27654" name="Content Placeholder 4">
            <a:extLst>
              <a:ext uri="{FF2B5EF4-FFF2-40B4-BE49-F238E27FC236}">
                <a16:creationId xmlns:a16="http://schemas.microsoft.com/office/drawing/2014/main" id="{9E9B0237-9AC5-487A-A207-E2A551AF3AD8}"/>
              </a:ext>
            </a:extLst>
          </p:cNvPr>
          <p:cNvPicPr>
            <a:picLocks noChangeAspect="1"/>
          </p:cNvPicPr>
          <p:nvPr/>
        </p:nvPicPr>
        <p:blipFill rotWithShape="1">
          <a:blip r:embed="rId3">
            <a:extLst>
              <a:ext uri="{28A0092B-C50C-407E-A947-70E740481C1C}">
                <a14:useLocalDpi xmlns:a14="http://schemas.microsoft.com/office/drawing/2010/main" val="0"/>
              </a:ext>
            </a:extLst>
          </a:blip>
          <a:srcRect b="13163"/>
          <a:stretch/>
        </p:blipFill>
        <p:spPr bwMode="auto">
          <a:xfrm>
            <a:off x="6212174" y="2754668"/>
            <a:ext cx="5736740" cy="374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a:extLst>
              <a:ext uri="{FF2B5EF4-FFF2-40B4-BE49-F238E27FC236}">
                <a16:creationId xmlns:a16="http://schemas.microsoft.com/office/drawing/2014/main" id="{7B216523-ABC0-43CC-B7BA-5973B17EDED6}"/>
              </a:ext>
            </a:extLst>
          </p:cNvPr>
          <p:cNvPicPr>
            <a:picLocks noChangeAspect="1"/>
          </p:cNvPicPr>
          <p:nvPr/>
        </p:nvPicPr>
        <p:blipFill rotWithShape="1">
          <a:blip r:embed="rId4">
            <a:extLst>
              <a:ext uri="{28A0092B-C50C-407E-A947-70E740481C1C}">
                <a14:useLocalDpi xmlns:a14="http://schemas.microsoft.com/office/drawing/2010/main" val="0"/>
              </a:ext>
            </a:extLst>
          </a:blip>
          <a:srcRect t="7585" b="14355"/>
          <a:stretch/>
        </p:blipFill>
        <p:spPr bwMode="auto">
          <a:xfrm>
            <a:off x="6096000" y="171529"/>
            <a:ext cx="5852914" cy="298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9" name="Content Placeholder 2">
            <a:extLst>
              <a:ext uri="{FF2B5EF4-FFF2-40B4-BE49-F238E27FC236}">
                <a16:creationId xmlns:a16="http://schemas.microsoft.com/office/drawing/2014/main" id="{3DF33556-DC7C-45FD-8889-D1B11211081D}"/>
              </a:ext>
            </a:extLst>
          </p:cNvPr>
          <p:cNvSpPr>
            <a:spLocks noGrp="1" noChangeArrowheads="1"/>
          </p:cNvSpPr>
          <p:nvPr>
            <p:ph idx="1"/>
          </p:nvPr>
        </p:nvSpPr>
        <p:spPr>
          <a:xfrm>
            <a:off x="228600" y="533400"/>
            <a:ext cx="5181600" cy="4525963"/>
          </a:xfrm>
        </p:spPr>
        <p:txBody>
          <a:bodyPr/>
          <a:lstStyle/>
          <a:p>
            <a:r>
              <a:rPr lang="en-US" altLang="en-US" dirty="0">
                <a:latin typeface="Calibri Light" panose="020F0302020204030204" pitchFamily="34" charset="0"/>
              </a:rPr>
              <a:t>Scientific versus folk taxonomies</a:t>
            </a:r>
          </a:p>
          <a:p>
            <a:pPr lvl="1"/>
            <a:r>
              <a:rPr lang="en-US" altLang="en-US" sz="2700" i="1" dirty="0">
                <a:latin typeface="Calibri Light" panose="020F0302020204030204" pitchFamily="34" charset="0"/>
              </a:rPr>
              <a:t>Lagodon rhomboids (</a:t>
            </a:r>
            <a:r>
              <a:rPr lang="en-US" altLang="en-US" sz="2700" dirty="0">
                <a:latin typeface="Calibri Light" panose="020F0302020204030204" pitchFamily="34" charset="0"/>
              </a:rPr>
              <a:t>scientific name</a:t>
            </a:r>
            <a:r>
              <a:rPr lang="en-US" altLang="en-US" sz="2700" i="1" dirty="0">
                <a:latin typeface="Calibri Light" panose="020F0302020204030204" pitchFamily="34" charset="0"/>
              </a:rPr>
              <a:t>)</a:t>
            </a:r>
            <a:endParaRPr lang="en-US" altLang="en-US" sz="2700" dirty="0">
              <a:latin typeface="Calibri Light" panose="020F0302020204030204" pitchFamily="34" charset="0"/>
            </a:endParaRPr>
          </a:p>
          <a:p>
            <a:pPr lvl="1"/>
            <a:r>
              <a:rPr lang="en-US" altLang="en-US" sz="2700" dirty="0">
                <a:latin typeface="Calibri Light" panose="020F0302020204030204" pitchFamily="34" charset="0"/>
              </a:rPr>
              <a:t>“Chopa espina” (common name in Mexico and Cuba)</a:t>
            </a:r>
          </a:p>
          <a:p>
            <a:pPr lvl="1"/>
            <a:r>
              <a:rPr lang="en-US" altLang="en-US" sz="2700" dirty="0">
                <a:latin typeface="Calibri Light" panose="020F0302020204030204" pitchFamily="34" charset="0"/>
              </a:rPr>
              <a:t>“Chofer” (common name used by old timers in Florida panhandle)</a:t>
            </a:r>
          </a:p>
          <a:p>
            <a:pPr lvl="1"/>
            <a:r>
              <a:rPr lang="en-US" altLang="en-US" sz="2700" dirty="0">
                <a:latin typeface="Calibri Light" panose="020F0302020204030204" pitchFamily="34" charset="0"/>
              </a:rPr>
              <a:t>“Pinfish” (common name used by wealthier newcomers in Florida panhandle)</a:t>
            </a:r>
          </a:p>
        </p:txBody>
      </p:sp>
      <p:pic>
        <p:nvPicPr>
          <p:cNvPr id="29701" name="Picture 2" descr="Image result for pinfish">
            <a:extLst>
              <a:ext uri="{FF2B5EF4-FFF2-40B4-BE49-F238E27FC236}">
                <a16:creationId xmlns:a16="http://schemas.microsoft.com/office/drawing/2014/main" id="{03DA93B0-BE87-492E-BDD2-D9924DE8D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584" y="533400"/>
            <a:ext cx="6372816"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7" name="Content Placeholder 2">
            <a:extLst>
              <a:ext uri="{FF2B5EF4-FFF2-40B4-BE49-F238E27FC236}">
                <a16:creationId xmlns:a16="http://schemas.microsoft.com/office/drawing/2014/main" id="{1133593F-6FC5-4794-A1A2-9AED2C9497FC}"/>
              </a:ext>
            </a:extLst>
          </p:cNvPr>
          <p:cNvSpPr>
            <a:spLocks noGrp="1" noChangeArrowheads="1"/>
          </p:cNvSpPr>
          <p:nvPr>
            <p:ph idx="1"/>
          </p:nvPr>
        </p:nvSpPr>
        <p:spPr>
          <a:xfrm>
            <a:off x="378555" y="304800"/>
            <a:ext cx="5715000" cy="5459412"/>
          </a:xfrm>
        </p:spPr>
        <p:txBody>
          <a:bodyPr/>
          <a:lstStyle/>
          <a:p>
            <a:pPr eaLnBrk="1" hangingPunct="1"/>
            <a:r>
              <a:rPr lang="en-US" altLang="en-US" sz="3600" dirty="0">
                <a:latin typeface="Calibri Light" panose="020F0302020204030204" pitchFamily="34" charset="0"/>
              </a:rPr>
              <a:t>Ontologies are culturally specific</a:t>
            </a:r>
          </a:p>
          <a:p>
            <a:pPr lvl="1" eaLnBrk="1" hangingPunct="1"/>
            <a:r>
              <a:rPr lang="en-US" altLang="en-US" sz="3200" dirty="0">
                <a:latin typeface="Calibri Light" panose="020F0302020204030204" pitchFamily="34" charset="0"/>
              </a:rPr>
              <a:t>“Likelihood” </a:t>
            </a:r>
          </a:p>
          <a:p>
            <a:pPr lvl="2" eaLnBrk="1" hangingPunct="1"/>
            <a:r>
              <a:rPr lang="en-US" altLang="en-US" sz="2800" dirty="0">
                <a:latin typeface="Calibri Light" panose="020F0302020204030204" pitchFamily="34" charset="0"/>
              </a:rPr>
              <a:t>As in the likelihood of sea level rises or temperatures increase</a:t>
            </a:r>
          </a:p>
          <a:p>
            <a:pPr lvl="2" eaLnBrk="1" hangingPunct="1"/>
            <a:r>
              <a:rPr lang="en-US" altLang="en-US" sz="2800" dirty="0">
                <a:latin typeface="Calibri Light" panose="020F0302020204030204" pitchFamily="34" charset="0"/>
              </a:rPr>
              <a:t>Would these divisions in likelihood (top) above be equally relevant to everyone?</a:t>
            </a:r>
          </a:p>
          <a:p>
            <a:pPr eaLnBrk="1" hangingPunct="1">
              <a:buFontTx/>
              <a:buNone/>
            </a:pPr>
            <a:endParaRPr lang="en-US" altLang="en-US" dirty="0"/>
          </a:p>
          <a:p>
            <a:pPr eaLnBrk="1" hangingPunct="1"/>
            <a:endParaRPr lang="en-US" altLang="en-US" dirty="0"/>
          </a:p>
        </p:txBody>
      </p:sp>
      <p:pic>
        <p:nvPicPr>
          <p:cNvPr id="31748" name="Picture 3">
            <a:extLst>
              <a:ext uri="{FF2B5EF4-FFF2-40B4-BE49-F238E27FC236}">
                <a16:creationId xmlns:a16="http://schemas.microsoft.com/office/drawing/2014/main" id="{A647F723-18F1-4F03-A1DF-7592CC38EA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223109"/>
            <a:ext cx="4540250"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Slide Number Placeholder 4">
            <a:extLst>
              <a:ext uri="{FF2B5EF4-FFF2-40B4-BE49-F238E27FC236}">
                <a16:creationId xmlns:a16="http://schemas.microsoft.com/office/drawing/2014/main" id="{2BC8BF24-4C82-4351-B017-A46A113357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0DA6048-7559-4A10-A882-CD4FB0AAC071}" type="slidenum">
              <a:rPr lang="en-US" altLang="en-US" sz="1400" smtClean="0"/>
              <a:pPr>
                <a:spcBef>
                  <a:spcPct val="0"/>
                </a:spcBef>
                <a:buFontTx/>
                <a:buNone/>
              </a:pPr>
              <a:t>25</a:t>
            </a:fld>
            <a:endParaRPr lang="en-US" altLang="en-US" sz="1400" dirty="0"/>
          </a:p>
        </p:txBody>
      </p:sp>
      <p:pic>
        <p:nvPicPr>
          <p:cNvPr id="31750" name="Picture 2" descr="Image result for kiribati homes">
            <a:extLst>
              <a:ext uri="{FF2B5EF4-FFF2-40B4-BE49-F238E27FC236}">
                <a16:creationId xmlns:a16="http://schemas.microsoft.com/office/drawing/2014/main" id="{B5E74679-81FA-4353-BD1B-FBCD2275E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818796"/>
            <a:ext cx="45148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5" name="Content Placeholder 2">
            <a:extLst>
              <a:ext uri="{FF2B5EF4-FFF2-40B4-BE49-F238E27FC236}">
                <a16:creationId xmlns:a16="http://schemas.microsoft.com/office/drawing/2014/main" id="{42FE7291-902D-4E13-99E3-54CD973616F5}"/>
              </a:ext>
            </a:extLst>
          </p:cNvPr>
          <p:cNvSpPr>
            <a:spLocks noGrp="1" noChangeArrowheads="1"/>
          </p:cNvSpPr>
          <p:nvPr>
            <p:ph idx="1"/>
          </p:nvPr>
        </p:nvSpPr>
        <p:spPr>
          <a:xfrm>
            <a:off x="533400" y="457199"/>
            <a:ext cx="5867400" cy="4953000"/>
          </a:xfrm>
        </p:spPr>
        <p:txBody>
          <a:bodyPr/>
          <a:lstStyle/>
          <a:p>
            <a:pPr eaLnBrk="1" hangingPunct="1"/>
            <a:r>
              <a:rPr lang="en-US" altLang="en-US" sz="3600" dirty="0"/>
              <a:t>Native versus non-native</a:t>
            </a:r>
          </a:p>
          <a:p>
            <a:pPr lvl="1" eaLnBrk="1" hangingPunct="1"/>
            <a:r>
              <a:rPr lang="en-US" altLang="en-US" sz="3200" dirty="0"/>
              <a:t>Designation can be subjective</a:t>
            </a:r>
          </a:p>
          <a:p>
            <a:pPr lvl="1" eaLnBrk="1" hangingPunct="1"/>
            <a:r>
              <a:rPr lang="en-US" altLang="en-US" sz="3200" dirty="0"/>
              <a:t>Which specification you make impacts future decisions about conservation</a:t>
            </a:r>
          </a:p>
        </p:txBody>
      </p:sp>
      <p:pic>
        <p:nvPicPr>
          <p:cNvPr id="33796" name="Picture 2">
            <a:extLst>
              <a:ext uri="{FF2B5EF4-FFF2-40B4-BE49-F238E27FC236}">
                <a16:creationId xmlns:a16="http://schemas.microsoft.com/office/drawing/2014/main" id="{B61C01F1-EBE4-4652-829A-CF21F6A805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57199"/>
            <a:ext cx="4800600" cy="583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C42E54-A93E-50EE-FDAF-22D2797D00BF}"/>
              </a:ext>
            </a:extLst>
          </p:cNvPr>
          <p:cNvPicPr>
            <a:picLocks noGrp="1" noChangeAspect="1"/>
          </p:cNvPicPr>
          <p:nvPr>
            <p:ph idx="1"/>
          </p:nvPr>
        </p:nvPicPr>
        <p:blipFill>
          <a:blip r:embed="rId2"/>
          <a:stretch>
            <a:fillRect/>
          </a:stretch>
        </p:blipFill>
        <p:spPr>
          <a:xfrm>
            <a:off x="609600" y="0"/>
            <a:ext cx="10210800" cy="6550548"/>
          </a:xfrm>
        </p:spPr>
      </p:pic>
    </p:spTree>
    <p:extLst>
      <p:ext uri="{BB962C8B-B14F-4D97-AF65-F5344CB8AC3E}">
        <p14:creationId xmlns:p14="http://schemas.microsoft.com/office/powerpoint/2010/main" val="1086687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E9ADA-EE95-5904-31E3-3DA9CEDF87A7}"/>
              </a:ext>
            </a:extLst>
          </p:cNvPr>
          <p:cNvSpPr>
            <a:spLocks noGrp="1"/>
          </p:cNvSpPr>
          <p:nvPr>
            <p:ph type="title"/>
          </p:nvPr>
        </p:nvSpPr>
        <p:spPr/>
        <p:txBody>
          <a:bodyPr/>
          <a:lstStyle/>
          <a:p>
            <a:r>
              <a:rPr lang="en-US" dirty="0"/>
              <a:t>A short ecological history of the Hawaiian monk seal</a:t>
            </a:r>
          </a:p>
        </p:txBody>
      </p:sp>
      <p:sp>
        <p:nvSpPr>
          <p:cNvPr id="4" name="Content Placeholder 2">
            <a:extLst>
              <a:ext uri="{FF2B5EF4-FFF2-40B4-BE49-F238E27FC236}">
                <a16:creationId xmlns:a16="http://schemas.microsoft.com/office/drawing/2014/main" id="{DDF7FC16-CD8B-C2CA-5D99-9AECA24C7B09}"/>
              </a:ext>
            </a:extLst>
          </p:cNvPr>
          <p:cNvSpPr>
            <a:spLocks noGrp="1"/>
          </p:cNvSpPr>
          <p:nvPr>
            <p:ph idx="1"/>
          </p:nvPr>
        </p:nvSpPr>
        <p:spPr>
          <a:xfrm>
            <a:off x="914400" y="1981200"/>
            <a:ext cx="10363200" cy="4114800"/>
          </a:xfrm>
        </p:spPr>
        <p:txBody>
          <a:bodyPr/>
          <a:lstStyle/>
          <a:p>
            <a:r>
              <a:rPr lang="en-US" sz="2800" b="0" i="0" u="none" strike="noStrike" baseline="0" dirty="0">
                <a:solidFill>
                  <a:srgbClr val="000000"/>
                </a:solidFill>
              </a:rPr>
              <a:t>Of the ~1,400 Hawaiian monk seals estimated in 2019, around 1,100 seals inhabited the small islands and atolls of the NWHI, while ~300 seals inhabited the larger (and human-populated) MHI </a:t>
            </a:r>
          </a:p>
          <a:p>
            <a:r>
              <a:rPr lang="en-US" sz="2800" b="0" i="0" u="none" strike="noStrike" baseline="0" dirty="0">
                <a:solidFill>
                  <a:srgbClr val="000000"/>
                </a:solidFill>
              </a:rPr>
              <a:t>Historically, monk seals inhabited the entire Hawaiian Archipelago with the population in the MHI being largely extirpated shortly after the first humans arrived 1000 – 1200 AD. </a:t>
            </a:r>
          </a:p>
          <a:p>
            <a:r>
              <a:rPr lang="en-US" sz="2800" b="0" i="0" u="none" strike="noStrike" baseline="0" dirty="0">
                <a:solidFill>
                  <a:srgbClr val="000000"/>
                </a:solidFill>
              </a:rPr>
              <a:t>Commercial sealing, guano mining, and other human activities in the NWHI reduced the remainder of the population in the NWHI to near extinction in the mid-1800s</a:t>
            </a:r>
          </a:p>
        </p:txBody>
      </p:sp>
    </p:spTree>
    <p:extLst>
      <p:ext uri="{BB962C8B-B14F-4D97-AF65-F5344CB8AC3E}">
        <p14:creationId xmlns:p14="http://schemas.microsoft.com/office/powerpoint/2010/main" val="2393983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FFDCD-2A94-F3BB-657D-4DEF50636BC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9A3B83-0C66-7B8A-FD31-C443A20F673F}"/>
              </a:ext>
            </a:extLst>
          </p:cNvPr>
          <p:cNvSpPr>
            <a:spLocks noGrp="1"/>
          </p:cNvSpPr>
          <p:nvPr>
            <p:ph idx="1"/>
          </p:nvPr>
        </p:nvSpPr>
        <p:spPr>
          <a:xfrm>
            <a:off x="914400" y="457200"/>
            <a:ext cx="6705600" cy="5638800"/>
          </a:xfrm>
        </p:spPr>
        <p:txBody>
          <a:bodyPr/>
          <a:lstStyle/>
          <a:p>
            <a:r>
              <a:rPr lang="en-US" sz="2800" b="0" i="0" u="none" strike="noStrike" baseline="0" dirty="0">
                <a:solidFill>
                  <a:srgbClr val="000000"/>
                </a:solidFill>
              </a:rPr>
              <a:t>More recently, the NWHI population declined precipitously after wartime activity in the Pacific</a:t>
            </a:r>
          </a:p>
          <a:p>
            <a:r>
              <a:rPr lang="en-US" sz="2800" dirty="0">
                <a:solidFill>
                  <a:srgbClr val="000000"/>
                </a:solidFill>
              </a:rPr>
              <a:t>M</a:t>
            </a:r>
            <a:r>
              <a:rPr lang="en-US" sz="2800" b="0" i="0" u="none" strike="noStrike" baseline="0" dirty="0">
                <a:solidFill>
                  <a:srgbClr val="000000"/>
                </a:solidFill>
              </a:rPr>
              <a:t>onk seals remained rare in the MHI but rebounded considerably in the early 2000s </a:t>
            </a:r>
          </a:p>
          <a:p>
            <a:r>
              <a:rPr lang="en-US" sz="2800" b="0" i="0" u="none" strike="noStrike" baseline="0" dirty="0">
                <a:solidFill>
                  <a:srgbClr val="000000"/>
                </a:solidFill>
              </a:rPr>
              <a:t>By 2013 the Hawaiian monk seals were showing signs of a stabilizing trend across their range </a:t>
            </a:r>
          </a:p>
          <a:p>
            <a:r>
              <a:rPr lang="en-US" sz="2800" b="0" i="0" u="none" strike="noStrike" baseline="0" dirty="0">
                <a:solidFill>
                  <a:srgbClr val="000000"/>
                </a:solidFill>
              </a:rPr>
              <a:t>The MHI population has played a key role in this positive trend with the highest growth rate and reproductive rate throughout the monk seals’ range</a:t>
            </a:r>
            <a:endParaRPr lang="en-US" sz="2800" dirty="0"/>
          </a:p>
        </p:txBody>
      </p:sp>
      <p:pic>
        <p:nvPicPr>
          <p:cNvPr id="4" name="Picture 3" descr="A seal in the water&#10;&#10;Description automatically generated">
            <a:extLst>
              <a:ext uri="{FF2B5EF4-FFF2-40B4-BE49-F238E27FC236}">
                <a16:creationId xmlns:a16="http://schemas.microsoft.com/office/drawing/2014/main" id="{64C063BA-F63C-955B-C0F3-E088DCE39E34}"/>
              </a:ext>
            </a:extLst>
          </p:cNvPr>
          <p:cNvPicPr>
            <a:picLocks noChangeAspect="1"/>
          </p:cNvPicPr>
          <p:nvPr/>
        </p:nvPicPr>
        <p:blipFill>
          <a:blip r:embed="rId2">
            <a:extLst>
              <a:ext uri="{28A0092B-C50C-407E-A947-70E740481C1C}">
                <a14:useLocalDpi xmlns:a14="http://schemas.microsoft.com/office/drawing/2010/main" val="0"/>
              </a:ext>
            </a:extLst>
          </a:blip>
          <a:srcRect l="29629" r="30371"/>
          <a:stretch/>
        </p:blipFill>
        <p:spPr>
          <a:xfrm>
            <a:off x="7904018" y="-20782"/>
            <a:ext cx="4114800" cy="6858000"/>
          </a:xfrm>
          <a:prstGeom prst="rect">
            <a:avLst/>
          </a:prstGeom>
        </p:spPr>
      </p:pic>
    </p:spTree>
    <p:extLst>
      <p:ext uri="{BB962C8B-B14F-4D97-AF65-F5344CB8AC3E}">
        <p14:creationId xmlns:p14="http://schemas.microsoft.com/office/powerpoint/2010/main" val="270864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9DC8B936-FBBE-4AE8-936F-58CD156F6425}"/>
              </a:ext>
            </a:extLst>
          </p:cNvPr>
          <p:cNvSpPr>
            <a:spLocks noGrp="1" noChangeArrowheads="1"/>
          </p:cNvSpPr>
          <p:nvPr>
            <p:ph type="title"/>
          </p:nvPr>
        </p:nvSpPr>
        <p:spPr>
          <a:xfrm>
            <a:off x="858034" y="381000"/>
            <a:ext cx="4953001" cy="1143000"/>
          </a:xfrm>
        </p:spPr>
        <p:txBody>
          <a:bodyPr/>
          <a:lstStyle/>
          <a:p>
            <a:r>
              <a:rPr lang="en-US" altLang="en-US" dirty="0">
                <a:latin typeface="Calibri Light" panose="020F0302020204030204" pitchFamily="34" charset="0"/>
              </a:rPr>
              <a:t>There is no one kind of ‘science’</a:t>
            </a:r>
          </a:p>
        </p:txBody>
      </p:sp>
      <p:sp>
        <p:nvSpPr>
          <p:cNvPr id="51203" name="Content Placeholder 2">
            <a:extLst>
              <a:ext uri="{FF2B5EF4-FFF2-40B4-BE49-F238E27FC236}">
                <a16:creationId xmlns:a16="http://schemas.microsoft.com/office/drawing/2014/main" id="{774A3C9D-BB15-426F-8CB2-34E97BE6A59D}"/>
              </a:ext>
            </a:extLst>
          </p:cNvPr>
          <p:cNvSpPr>
            <a:spLocks noGrp="1" noChangeArrowheads="1"/>
          </p:cNvSpPr>
          <p:nvPr>
            <p:ph idx="1"/>
          </p:nvPr>
        </p:nvSpPr>
        <p:spPr>
          <a:xfrm>
            <a:off x="239538" y="1981200"/>
            <a:ext cx="6189991" cy="4114800"/>
          </a:xfrm>
        </p:spPr>
        <p:txBody>
          <a:bodyPr/>
          <a:lstStyle/>
          <a:p>
            <a:r>
              <a:rPr lang="en-US" altLang="en-US" sz="2800" dirty="0">
                <a:latin typeface="Calibri Light" panose="020F0302020204030204" pitchFamily="34" charset="0"/>
                <a:cs typeface="Calibri Light" panose="020F0302020204030204" pitchFamily="34" charset="0"/>
              </a:rPr>
              <a:t>Science is </a:t>
            </a:r>
            <a:r>
              <a:rPr lang="en-US" altLang="en-US" sz="2800" b="1" dirty="0">
                <a:latin typeface="Calibri Light" panose="020F0302020204030204" pitchFamily="34" charset="0"/>
                <a:cs typeface="Calibri Light" panose="020F0302020204030204" pitchFamily="34" charset="0"/>
              </a:rPr>
              <a:t>not</a:t>
            </a:r>
            <a:r>
              <a:rPr lang="en-US" altLang="en-US" sz="2800" dirty="0">
                <a:latin typeface="Calibri Light" panose="020F0302020204030204" pitchFamily="34" charset="0"/>
                <a:cs typeface="Calibri Light" panose="020F0302020204030204" pitchFamily="34" charset="0"/>
              </a:rPr>
              <a:t> a singular discipline unified by common methods and concepts</a:t>
            </a:r>
          </a:p>
          <a:p>
            <a:r>
              <a:rPr lang="en-US" altLang="en-US" sz="2800" dirty="0">
                <a:latin typeface="Calibri Light" panose="020F0302020204030204" pitchFamily="34" charset="0"/>
                <a:cs typeface="Calibri Light" panose="020F0302020204030204" pitchFamily="34" charset="0"/>
              </a:rPr>
              <a:t>There are multiple sciences—diverse in their methods and aims, held together by some common values perhaps, but </a:t>
            </a:r>
            <a:r>
              <a:rPr lang="en-US" altLang="en-US" sz="2800" b="1" dirty="0">
                <a:latin typeface="Calibri Light" panose="020F0302020204030204" pitchFamily="34" charset="0"/>
                <a:cs typeface="Calibri Light" panose="020F0302020204030204" pitchFamily="34" charset="0"/>
              </a:rPr>
              <a:t>not</a:t>
            </a:r>
            <a:r>
              <a:rPr lang="en-US" altLang="en-US" sz="2800" dirty="0">
                <a:latin typeface="Calibri Light" panose="020F0302020204030204" pitchFamily="34" charset="0"/>
                <a:cs typeface="Calibri Light" panose="020F0302020204030204" pitchFamily="34" charset="0"/>
              </a:rPr>
              <a:t> a monolithic practice</a:t>
            </a:r>
          </a:p>
          <a:p>
            <a:r>
              <a:rPr lang="en-US" altLang="en-US" sz="2800" dirty="0">
                <a:latin typeface="Calibri Light" panose="020F0302020204030204" pitchFamily="34" charset="0"/>
                <a:cs typeface="Calibri Light" panose="020F0302020204030204" pitchFamily="34" charset="0"/>
              </a:rPr>
              <a:t>Science is not one, indivisible and unified, but the </a:t>
            </a:r>
            <a:r>
              <a:rPr lang="en-US" altLang="en-US" sz="2800" b="1" i="1" dirty="0">
                <a:latin typeface="Calibri Light" panose="020F0302020204030204" pitchFamily="34" charset="0"/>
                <a:cs typeface="Calibri Light" panose="020F0302020204030204" pitchFamily="34" charset="0"/>
              </a:rPr>
              <a:t>sciences </a:t>
            </a:r>
            <a:r>
              <a:rPr lang="en-US" altLang="en-US" sz="2800" dirty="0">
                <a:latin typeface="Calibri Light" panose="020F0302020204030204" pitchFamily="34" charset="0"/>
                <a:cs typeface="Calibri Light" panose="020F0302020204030204" pitchFamily="34" charset="0"/>
              </a:rPr>
              <a:t>are many, diverse, and disunified</a:t>
            </a:r>
          </a:p>
          <a:p>
            <a:pPr marL="0" indent="0">
              <a:buNone/>
            </a:pPr>
            <a:endParaRPr lang="en-US" altLang="en-US" sz="2800" dirty="0">
              <a:latin typeface="Calibri Light" panose="020F0302020204030204" pitchFamily="34" charset="0"/>
              <a:cs typeface="Calibri Light" panose="020F0302020204030204" pitchFamily="34" charset="0"/>
            </a:endParaRPr>
          </a:p>
          <a:p>
            <a:pPr marL="0" indent="0">
              <a:buNone/>
            </a:pPr>
            <a:endParaRPr lang="en-US" altLang="en-US" dirty="0">
              <a:latin typeface="Calibri Light" panose="020F0302020204030204" pitchFamily="34" charset="0"/>
              <a:cs typeface="Calibri Light" panose="020F0302020204030204" pitchFamily="34" charset="0"/>
            </a:endParaRPr>
          </a:p>
        </p:txBody>
      </p:sp>
      <p:pic>
        <p:nvPicPr>
          <p:cNvPr id="3" name="Picture 2" descr="Diagram&#10;&#10;Description automatically generated with low confidence">
            <a:extLst>
              <a:ext uri="{FF2B5EF4-FFF2-40B4-BE49-F238E27FC236}">
                <a16:creationId xmlns:a16="http://schemas.microsoft.com/office/drawing/2014/main" id="{6E0107B6-09BB-4901-B575-FCE897FD3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443" y="0"/>
            <a:ext cx="5416748"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aikiki beach-goers are warned to keep their distance from a monk seal mother and her new pup">
            <a:hlinkClick r:id="" action="ppaction://media"/>
            <a:extLst>
              <a:ext uri="{FF2B5EF4-FFF2-40B4-BE49-F238E27FC236}">
                <a16:creationId xmlns:a16="http://schemas.microsoft.com/office/drawing/2014/main" id="{CBFDB802-2086-0318-5EA8-2C1013D61D02}"/>
              </a:ext>
            </a:extLst>
          </p:cNvPr>
          <p:cNvPicPr>
            <a:picLocks noGrp="1" noRot="1" noChangeAspect="1"/>
          </p:cNvPicPr>
          <p:nvPr>
            <p:ph idx="1"/>
            <a:videoFile r:link="rId1"/>
          </p:nvPr>
        </p:nvPicPr>
        <p:blipFill>
          <a:blip r:embed="rId3"/>
          <a:stretch>
            <a:fillRect/>
          </a:stretch>
        </p:blipFill>
        <p:spPr>
          <a:xfrm>
            <a:off x="9939" y="0"/>
            <a:ext cx="11877261" cy="6705698"/>
          </a:xfrm>
          <a:prstGeom prst="rect">
            <a:avLst/>
          </a:prstGeom>
        </p:spPr>
      </p:pic>
    </p:spTree>
    <p:extLst>
      <p:ext uri="{BB962C8B-B14F-4D97-AF65-F5344CB8AC3E}">
        <p14:creationId xmlns:p14="http://schemas.microsoft.com/office/powerpoint/2010/main" val="13635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D7423C61-19D2-43D3-97BF-B43A3951BD8B}"/>
              </a:ext>
            </a:extLst>
          </p:cNvPr>
          <p:cNvSpPr>
            <a:spLocks noGrp="1" noChangeArrowheads="1"/>
          </p:cNvSpPr>
          <p:nvPr>
            <p:ph type="title"/>
          </p:nvPr>
        </p:nvSpPr>
        <p:spPr>
          <a:xfrm>
            <a:off x="630936" y="152400"/>
            <a:ext cx="5486400" cy="1143000"/>
          </a:xfrm>
        </p:spPr>
        <p:txBody>
          <a:bodyPr/>
          <a:lstStyle/>
          <a:p>
            <a:r>
              <a:rPr lang="en-US" altLang="en-US" dirty="0">
                <a:latin typeface="Calibri Light" panose="020F0302020204030204" pitchFamily="34" charset="0"/>
                <a:cs typeface="Calibri Light" panose="020F0302020204030204" pitchFamily="34" charset="0"/>
              </a:rPr>
              <a:t>The Science Wars</a:t>
            </a:r>
          </a:p>
        </p:txBody>
      </p:sp>
      <p:sp>
        <p:nvSpPr>
          <p:cNvPr id="41987" name="Content Placeholder 2">
            <a:extLst>
              <a:ext uri="{FF2B5EF4-FFF2-40B4-BE49-F238E27FC236}">
                <a16:creationId xmlns:a16="http://schemas.microsoft.com/office/drawing/2014/main" id="{1589BC42-AFB4-447B-8A84-A9F37DC267C0}"/>
              </a:ext>
            </a:extLst>
          </p:cNvPr>
          <p:cNvSpPr>
            <a:spLocks noGrp="1" noChangeArrowheads="1"/>
          </p:cNvSpPr>
          <p:nvPr>
            <p:ph idx="1"/>
          </p:nvPr>
        </p:nvSpPr>
        <p:spPr>
          <a:xfrm>
            <a:off x="171827" y="1524000"/>
            <a:ext cx="6305173" cy="4114800"/>
          </a:xfrm>
        </p:spPr>
        <p:txBody>
          <a:bodyPr/>
          <a:lstStyle/>
          <a:p>
            <a:r>
              <a:rPr lang="en-US" altLang="en-US" sz="2800" dirty="0">
                <a:latin typeface="Calibri Light" panose="020F0302020204030204" pitchFamily="34" charset="0"/>
                <a:cs typeface="Calibri Light" panose="020F0302020204030204" pitchFamily="34" charset="0"/>
              </a:rPr>
              <a:t>Series of intellectual exchanges, between </a:t>
            </a:r>
            <a:r>
              <a:rPr lang="en-US" altLang="en-US" sz="2800" b="1" dirty="0">
                <a:latin typeface="Calibri Light" panose="020F0302020204030204" pitchFamily="34" charset="0"/>
                <a:cs typeface="Calibri Light" panose="020F0302020204030204" pitchFamily="34" charset="0"/>
              </a:rPr>
              <a:t>scientific realists  </a:t>
            </a:r>
            <a:r>
              <a:rPr lang="en-US" altLang="en-US" sz="2800" dirty="0">
                <a:latin typeface="Calibri Light" panose="020F0302020204030204" pitchFamily="34" charset="0"/>
                <a:cs typeface="Calibri Light" panose="020F0302020204030204" pitchFamily="34" charset="0"/>
              </a:rPr>
              <a:t>and </a:t>
            </a:r>
            <a:r>
              <a:rPr lang="en-US" altLang="en-US" sz="2800" b="1" dirty="0">
                <a:latin typeface="Calibri Light" panose="020F0302020204030204" pitchFamily="34" charset="0"/>
                <a:cs typeface="Calibri Light" panose="020F0302020204030204" pitchFamily="34" charset="0"/>
              </a:rPr>
              <a:t>postmodernists</a:t>
            </a:r>
            <a:r>
              <a:rPr lang="en-US" altLang="en-US" sz="2800" dirty="0">
                <a:latin typeface="Calibri Light" panose="020F0302020204030204" pitchFamily="34" charset="0"/>
                <a:cs typeface="Calibri Light" panose="020F0302020204030204" pitchFamily="34" charset="0"/>
              </a:rPr>
              <a:t>, about the nature of scientific theory and intellectual inquiry. </a:t>
            </a:r>
          </a:p>
          <a:p>
            <a:r>
              <a:rPr lang="en-US" altLang="en-US" sz="2800" dirty="0">
                <a:latin typeface="Calibri Light" panose="020F0302020204030204" pitchFamily="34" charset="0"/>
                <a:cs typeface="Calibri Light" panose="020F0302020204030204" pitchFamily="34" charset="0"/>
              </a:rPr>
              <a:t>They began principally in the United States in the 1980s and 1990s in universities, although philosophical roots go back farther</a:t>
            </a:r>
          </a:p>
        </p:txBody>
      </p:sp>
      <p:pic>
        <p:nvPicPr>
          <p:cNvPr id="2" name="Content Placeholder 3">
            <a:extLst>
              <a:ext uri="{FF2B5EF4-FFF2-40B4-BE49-F238E27FC236}">
                <a16:creationId xmlns:a16="http://schemas.microsoft.com/office/drawing/2014/main" id="{B31E9754-C448-2722-DC46-8F9A912B3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0519"/>
          <a:stretch>
            <a:fillRect/>
          </a:stretch>
        </p:blipFill>
        <p:spPr bwMode="auto">
          <a:xfrm>
            <a:off x="6324600" y="806288"/>
            <a:ext cx="5695573" cy="16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3">
            <a:hlinkClick r:id="rId4"/>
            <a:extLst>
              <a:ext uri="{FF2B5EF4-FFF2-40B4-BE49-F238E27FC236}">
                <a16:creationId xmlns:a16="http://schemas.microsoft.com/office/drawing/2014/main" id="{471504F5-5988-1532-D509-11BE7C4E0153}"/>
              </a:ext>
            </a:extLst>
          </p:cNvPr>
          <p:cNvPicPr>
            <a:picLocks noChangeAspect="1"/>
          </p:cNvPicPr>
          <p:nvPr/>
        </p:nvPicPr>
        <p:blipFill>
          <a:blip r:embed="rId3">
            <a:extLst>
              <a:ext uri="{28A0092B-C50C-407E-A947-70E740481C1C}">
                <a14:useLocalDpi xmlns:a14="http://schemas.microsoft.com/office/drawing/2010/main" val="0"/>
              </a:ext>
            </a:extLst>
          </a:blip>
          <a:srcRect l="34065" t="37962"/>
          <a:stretch>
            <a:fillRect/>
          </a:stretch>
        </p:blipFill>
        <p:spPr bwMode="auto">
          <a:xfrm>
            <a:off x="6477000" y="2547894"/>
            <a:ext cx="5543173" cy="3774362"/>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ext Box 3">
            <a:extLst>
              <a:ext uri="{FF2B5EF4-FFF2-40B4-BE49-F238E27FC236}">
                <a16:creationId xmlns:a16="http://schemas.microsoft.com/office/drawing/2014/main" id="{B28194D0-27FA-479A-925A-A0A815444DDA}"/>
              </a:ext>
            </a:extLst>
          </p:cNvPr>
          <p:cNvSpPr txBox="1">
            <a:spLocks noChangeArrowheads="1"/>
          </p:cNvSpPr>
          <p:nvPr/>
        </p:nvSpPr>
        <p:spPr bwMode="auto">
          <a:xfrm>
            <a:off x="4686300" y="304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dirty="0"/>
          </a:p>
        </p:txBody>
      </p:sp>
      <p:sp>
        <p:nvSpPr>
          <p:cNvPr id="44035" name="Rectangle 9">
            <a:extLst>
              <a:ext uri="{FF2B5EF4-FFF2-40B4-BE49-F238E27FC236}">
                <a16:creationId xmlns:a16="http://schemas.microsoft.com/office/drawing/2014/main" id="{7E2A1330-B5D4-4D43-B61A-605B78D14D97}"/>
              </a:ext>
            </a:extLst>
          </p:cNvPr>
          <p:cNvSpPr>
            <a:spLocks noGrp="1" noChangeArrowheads="1"/>
          </p:cNvSpPr>
          <p:nvPr>
            <p:ph type="title"/>
          </p:nvPr>
        </p:nvSpPr>
        <p:spPr>
          <a:xfrm>
            <a:off x="2209800" y="381000"/>
            <a:ext cx="7772400" cy="1143000"/>
          </a:xfrm>
        </p:spPr>
        <p:txBody>
          <a:bodyPr/>
          <a:lstStyle/>
          <a:p>
            <a:pPr eaLnBrk="1" hangingPunct="1"/>
            <a:r>
              <a:rPr lang="en-US" altLang="en-US" sz="4000" dirty="0">
                <a:solidFill>
                  <a:schemeClr val="tx1"/>
                </a:solidFill>
                <a:cs typeface="Calibri Light" panose="020F0302020204030204" pitchFamily="34" charset="0"/>
              </a:rPr>
              <a:t>The opposing viewpoints of The Science Wars</a:t>
            </a:r>
          </a:p>
        </p:txBody>
      </p:sp>
      <p:sp>
        <p:nvSpPr>
          <p:cNvPr id="14340" name="Rectangle 10">
            <a:extLst>
              <a:ext uri="{FF2B5EF4-FFF2-40B4-BE49-F238E27FC236}">
                <a16:creationId xmlns:a16="http://schemas.microsoft.com/office/drawing/2014/main" id="{530BC415-963C-4FD9-8E65-D9F6412EB8ED}"/>
              </a:ext>
            </a:extLst>
          </p:cNvPr>
          <p:cNvSpPr>
            <a:spLocks noGrp="1" noChangeArrowheads="1"/>
          </p:cNvSpPr>
          <p:nvPr>
            <p:ph type="body" idx="1"/>
          </p:nvPr>
        </p:nvSpPr>
        <p:spPr>
          <a:xfrm>
            <a:off x="762000" y="1828800"/>
            <a:ext cx="10820400" cy="4495800"/>
          </a:xfrm>
        </p:spPr>
        <p:txBody>
          <a:bodyPr/>
          <a:lstStyle/>
          <a:p>
            <a:pPr eaLnBrk="1" hangingPunct="1">
              <a:defRPr/>
            </a:pPr>
            <a:r>
              <a:rPr lang="en-US" altLang="en-US" b="1" dirty="0">
                <a:latin typeface="+mj-lt"/>
                <a:cs typeface="Calibri Light" panose="020F0302020204030204" pitchFamily="34" charset="0"/>
              </a:rPr>
              <a:t>Scientific realists</a:t>
            </a:r>
            <a:r>
              <a:rPr lang="en-US" altLang="en-US" dirty="0">
                <a:latin typeface="+mj-lt"/>
                <a:cs typeface="Calibri Light" panose="020F0302020204030204" pitchFamily="34" charset="0"/>
              </a:rPr>
              <a:t>: our brains, with the abstract tools of mathematics, will be able to explain the complexity of nature. Scientific theories are in a historical process of progress towards a true and verifiable account of the physical world</a:t>
            </a:r>
          </a:p>
          <a:p>
            <a:pPr eaLnBrk="1" hangingPunct="1">
              <a:defRPr/>
            </a:pPr>
            <a:r>
              <a:rPr lang="en-US" altLang="en-US" b="1" dirty="0">
                <a:latin typeface="+mj-lt"/>
                <a:cs typeface="Calibri Light" panose="020F0302020204030204" pitchFamily="34" charset="0"/>
              </a:rPr>
              <a:t>Postmodernists</a:t>
            </a:r>
            <a:r>
              <a:rPr lang="en-US" altLang="en-US" dirty="0">
                <a:latin typeface="+mj-lt"/>
                <a:cs typeface="Calibri Light" panose="020F0302020204030204" pitchFamily="34" charset="0"/>
              </a:rPr>
              <a:t>:  rational knowledge of reality is not possible. The natural world is a human artifact that takes shape only through the lens of culture. We and our world may be real, but intelligible access to that reality is constructed and ultimately incomplete</a:t>
            </a:r>
          </a:p>
          <a:p>
            <a:pPr eaLnBrk="1" hangingPunct="1">
              <a:defRPr/>
            </a:pPr>
            <a:endParaRPr lang="en-US" altLang="en-US" sz="2800" dirty="0">
              <a:latin typeface="+mj-lt"/>
              <a:cs typeface="Calibri Light" panose="020F0302020204030204" pitchFamily="34" charset="0"/>
            </a:endParaRPr>
          </a:p>
          <a:p>
            <a:pPr marL="0" indent="0" eaLnBrk="1" hangingPunct="1">
              <a:buFontTx/>
              <a:buNone/>
              <a:defRPr/>
            </a:pPr>
            <a:endParaRPr lang="en-US" altLang="en-US" sz="2800" dirty="0">
              <a:latin typeface="+mj-lt"/>
              <a:cs typeface="Calibri Light" panose="020F03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Tony Stallins\Desktop\wilderness_large_68kb.jpg">
            <a:extLst>
              <a:ext uri="{FF2B5EF4-FFF2-40B4-BE49-F238E27FC236}">
                <a16:creationId xmlns:a16="http://schemas.microsoft.com/office/drawing/2014/main" id="{5665D6AA-1FD8-4A04-A221-D04140A2A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197" y="0"/>
            <a:ext cx="10239729"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Content Placeholder 3">
            <a:extLst>
              <a:ext uri="{FF2B5EF4-FFF2-40B4-BE49-F238E27FC236}">
                <a16:creationId xmlns:a16="http://schemas.microsoft.com/office/drawing/2014/main" id="{A8F4A3E2-8461-4FE0-8CC1-23A586B728C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5190"/>
          <a:stretch>
            <a:fillRect/>
          </a:stretch>
        </p:blipFill>
        <p:spPr>
          <a:xfrm>
            <a:off x="6477000" y="0"/>
            <a:ext cx="4876800" cy="6738730"/>
          </a:xfrm>
        </p:spPr>
      </p:pic>
      <p:pic>
        <p:nvPicPr>
          <p:cNvPr id="46083" name="Picture 4">
            <a:extLst>
              <a:ext uri="{FF2B5EF4-FFF2-40B4-BE49-F238E27FC236}">
                <a16:creationId xmlns:a16="http://schemas.microsoft.com/office/drawing/2014/main" id="{7AF9C2F9-750B-4623-B778-412595237D19}"/>
              </a:ext>
            </a:extLst>
          </p:cNvPr>
          <p:cNvPicPr>
            <a:picLocks noChangeAspect="1"/>
          </p:cNvPicPr>
          <p:nvPr/>
        </p:nvPicPr>
        <p:blipFill>
          <a:blip r:embed="rId4">
            <a:extLst>
              <a:ext uri="{28A0092B-C50C-407E-A947-70E740481C1C}">
                <a14:useLocalDpi xmlns:a14="http://schemas.microsoft.com/office/drawing/2010/main" val="0"/>
              </a:ext>
            </a:extLst>
          </a:blip>
          <a:srcRect t="4539"/>
          <a:stretch>
            <a:fillRect/>
          </a:stretch>
        </p:blipFill>
        <p:spPr bwMode="auto">
          <a:xfrm>
            <a:off x="1143000" y="-1"/>
            <a:ext cx="5334000" cy="687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891128F-B1A7-10FB-B08E-602447C33823}"/>
              </a:ext>
            </a:extLst>
          </p:cNvPr>
          <p:cNvSpPr txBox="1"/>
          <p:nvPr/>
        </p:nvSpPr>
        <p:spPr>
          <a:xfrm>
            <a:off x="2209800" y="4343400"/>
            <a:ext cx="3581401" cy="707886"/>
          </a:xfrm>
          <a:prstGeom prst="rect">
            <a:avLst/>
          </a:prstGeom>
          <a:noFill/>
        </p:spPr>
        <p:txBody>
          <a:bodyPr wrap="square">
            <a:spAutoFit/>
          </a:bodyPr>
          <a:lstStyle/>
          <a:p>
            <a:r>
              <a:rPr lang="en-US" altLang="en-US" b="1" dirty="0">
                <a:solidFill>
                  <a:schemeClr val="bg1"/>
                </a:solidFill>
                <a:highlight>
                  <a:srgbClr val="000000"/>
                </a:highlight>
                <a:latin typeface="+mj-lt"/>
                <a:cs typeface="Calibri Light" panose="020F0302020204030204" pitchFamily="34" charset="0"/>
              </a:rPr>
              <a:t>Scientific realists</a:t>
            </a:r>
            <a:endParaRPr lang="en-US" dirty="0">
              <a:solidFill>
                <a:schemeClr val="bg1"/>
              </a:solidFill>
              <a:highlight>
                <a:srgbClr val="000000"/>
              </a:highlight>
            </a:endParaRPr>
          </a:p>
        </p:txBody>
      </p:sp>
      <p:sp>
        <p:nvSpPr>
          <p:cNvPr id="4" name="TextBox 3">
            <a:extLst>
              <a:ext uri="{FF2B5EF4-FFF2-40B4-BE49-F238E27FC236}">
                <a16:creationId xmlns:a16="http://schemas.microsoft.com/office/drawing/2014/main" id="{74741A12-032B-38E6-3E53-9D2EBD5866D9}"/>
              </a:ext>
            </a:extLst>
          </p:cNvPr>
          <p:cNvSpPr txBox="1"/>
          <p:nvPr/>
        </p:nvSpPr>
        <p:spPr>
          <a:xfrm>
            <a:off x="7787639" y="6018652"/>
            <a:ext cx="3581401" cy="707886"/>
          </a:xfrm>
          <a:prstGeom prst="rect">
            <a:avLst/>
          </a:prstGeom>
          <a:noFill/>
        </p:spPr>
        <p:txBody>
          <a:bodyPr wrap="square">
            <a:spAutoFit/>
          </a:bodyPr>
          <a:lstStyle/>
          <a:p>
            <a:r>
              <a:rPr lang="en-US" altLang="en-US" b="1" dirty="0">
                <a:solidFill>
                  <a:schemeClr val="bg1"/>
                </a:solidFill>
                <a:highlight>
                  <a:srgbClr val="000000"/>
                </a:highlight>
                <a:latin typeface="+mj-lt"/>
                <a:cs typeface="Calibri Light" panose="020F0302020204030204" pitchFamily="34" charset="0"/>
              </a:rPr>
              <a:t>Postmodernists</a:t>
            </a:r>
            <a:endParaRPr lang="en-US" dirty="0">
              <a:solidFill>
                <a:schemeClr val="bg1"/>
              </a:solidFill>
              <a:highlight>
                <a:srgbClr val="000000"/>
              </a:high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9EA60E42-4D9B-4A3F-BB64-6DB8DF481CE6}"/>
              </a:ext>
            </a:extLst>
          </p:cNvPr>
          <p:cNvSpPr>
            <a:spLocks noGrp="1" noChangeArrowheads="1"/>
          </p:cNvSpPr>
          <p:nvPr>
            <p:ph type="title"/>
          </p:nvPr>
        </p:nvSpPr>
        <p:spPr>
          <a:xfrm>
            <a:off x="457200" y="457200"/>
            <a:ext cx="5943600" cy="1143000"/>
          </a:xfrm>
        </p:spPr>
        <p:txBody>
          <a:bodyPr/>
          <a:lstStyle/>
          <a:p>
            <a:r>
              <a:rPr lang="en-US" altLang="en-US" dirty="0">
                <a:latin typeface="Calibri Light" panose="020F0302020204030204" pitchFamily="34" charset="0"/>
              </a:rPr>
              <a:t>The unfortunate legacy of the Science Wars</a:t>
            </a:r>
          </a:p>
        </p:txBody>
      </p:sp>
      <p:sp>
        <p:nvSpPr>
          <p:cNvPr id="67587" name="Content Placeholder 2">
            <a:extLst>
              <a:ext uri="{FF2B5EF4-FFF2-40B4-BE49-F238E27FC236}">
                <a16:creationId xmlns:a16="http://schemas.microsoft.com/office/drawing/2014/main" id="{D4C89E27-7315-4709-8C3C-115CB5F25A24}"/>
              </a:ext>
            </a:extLst>
          </p:cNvPr>
          <p:cNvSpPr>
            <a:spLocks noGrp="1" noChangeArrowheads="1"/>
          </p:cNvSpPr>
          <p:nvPr>
            <p:ph idx="1"/>
          </p:nvPr>
        </p:nvSpPr>
        <p:spPr>
          <a:xfrm>
            <a:off x="181496" y="1828800"/>
            <a:ext cx="6295504" cy="4114800"/>
          </a:xfrm>
        </p:spPr>
        <p:txBody>
          <a:bodyPr/>
          <a:lstStyle/>
          <a:p>
            <a:r>
              <a:rPr lang="en-US" altLang="en-US" sz="2700" dirty="0">
                <a:latin typeface="Calibri Light" panose="020F0302020204030204" pitchFamily="34" charset="0"/>
              </a:rPr>
              <a:t>Not just skepticism toward scientific claims now</a:t>
            </a:r>
          </a:p>
          <a:p>
            <a:r>
              <a:rPr lang="en-US" altLang="en-US" sz="2700" dirty="0">
                <a:latin typeface="Calibri Light" panose="020F0302020204030204" pitchFamily="34" charset="0"/>
              </a:rPr>
              <a:t>Postmodern skepticism has morphed into the political issue of alternative facts, in which all truth claims are suspect (and opinions masquerade as fact) </a:t>
            </a:r>
          </a:p>
          <a:p>
            <a:r>
              <a:rPr lang="en-US" altLang="en-US" sz="2700" dirty="0">
                <a:latin typeface="Calibri Light" panose="020F0302020204030204" pitchFamily="34" charset="0"/>
              </a:rPr>
              <a:t>The skepticism that made postmodernism a useful tool to question power has now been turned into a weapon in which there is no solid ground of fact or consensus</a:t>
            </a:r>
          </a:p>
          <a:p>
            <a:pPr marL="0" indent="0">
              <a:buNone/>
            </a:pPr>
            <a:r>
              <a:rPr lang="en-US" altLang="en-US" sz="2800" dirty="0">
                <a:latin typeface="+mj-lt"/>
                <a:cs typeface="Arial" panose="020B0604020202020204" pitchFamily="34" charset="0"/>
              </a:rPr>
              <a:t>.</a:t>
            </a:r>
          </a:p>
          <a:p>
            <a:endParaRPr lang="en-US" altLang="en-US" sz="2800" dirty="0">
              <a:latin typeface="Calibri Light" panose="020F0302020204030204" pitchFamily="34" charset="0"/>
            </a:endParaRPr>
          </a:p>
          <a:p>
            <a:pPr marL="0" indent="0">
              <a:buNone/>
            </a:pPr>
            <a:endParaRPr lang="en-US" altLang="en-US" sz="2800" dirty="0">
              <a:latin typeface="Calibri Light" panose="020F0302020204030204" pitchFamily="34" charset="0"/>
            </a:endParaRPr>
          </a:p>
          <a:p>
            <a:pPr marL="0" indent="0">
              <a:buNone/>
            </a:pPr>
            <a:endParaRPr lang="en-US" altLang="en-US" sz="2800" dirty="0">
              <a:latin typeface="Calibri Light" panose="020F0302020204030204" pitchFamily="34" charset="0"/>
            </a:endParaRPr>
          </a:p>
        </p:txBody>
      </p:sp>
      <p:pic>
        <p:nvPicPr>
          <p:cNvPr id="67588" name="Picture 3">
            <a:extLst>
              <a:ext uri="{FF2B5EF4-FFF2-40B4-BE49-F238E27FC236}">
                <a16:creationId xmlns:a16="http://schemas.microsoft.com/office/drawing/2014/main" id="{4FB56E2E-992F-45C9-80ED-A13396392474}"/>
              </a:ext>
            </a:extLst>
          </p:cNvPr>
          <p:cNvPicPr>
            <a:picLocks noChangeAspect="1"/>
          </p:cNvPicPr>
          <p:nvPr/>
        </p:nvPicPr>
        <p:blipFill>
          <a:blip r:embed="rId3">
            <a:extLst>
              <a:ext uri="{28A0092B-C50C-407E-A947-70E740481C1C}">
                <a14:useLocalDpi xmlns:a14="http://schemas.microsoft.com/office/drawing/2010/main" val="0"/>
              </a:ext>
            </a:extLst>
          </a:blip>
          <a:srcRect r="50000"/>
          <a:stretch>
            <a:fillRect/>
          </a:stretch>
        </p:blipFill>
        <p:spPr bwMode="auto">
          <a:xfrm>
            <a:off x="6477000" y="266700"/>
            <a:ext cx="5533504"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side Out - Facts and Opinions">
            <a:hlinkClick r:id="" action="ppaction://media"/>
            <a:extLst>
              <a:ext uri="{FF2B5EF4-FFF2-40B4-BE49-F238E27FC236}">
                <a16:creationId xmlns:a16="http://schemas.microsoft.com/office/drawing/2014/main" id="{9A9F206E-278B-3142-416E-16EA7A1E2D13}"/>
              </a:ext>
            </a:extLst>
          </p:cNvPr>
          <p:cNvPicPr>
            <a:picLocks noGrp="1" noRot="1" noChangeAspect="1"/>
          </p:cNvPicPr>
          <p:nvPr>
            <p:ph idx="1"/>
            <a:videoFile r:link="rId1"/>
          </p:nvPr>
        </p:nvPicPr>
        <p:blipFill>
          <a:blip r:embed="rId4"/>
          <a:stretch>
            <a:fillRect/>
          </a:stretch>
        </p:blipFill>
        <p:spPr>
          <a:xfrm>
            <a:off x="228600" y="152400"/>
            <a:ext cx="11734800" cy="6625267"/>
          </a:xfrm>
          <a:prstGeom prst="rect">
            <a:avLst/>
          </a:prstGeom>
        </p:spPr>
      </p:pic>
    </p:spTree>
    <p:extLst>
      <p:ext uri="{BB962C8B-B14F-4D97-AF65-F5344CB8AC3E}">
        <p14:creationId xmlns:p14="http://schemas.microsoft.com/office/powerpoint/2010/main" val="12563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extLst>
              <a:ext uri="{FF2B5EF4-FFF2-40B4-BE49-F238E27FC236}">
                <a16:creationId xmlns:a16="http://schemas.microsoft.com/office/drawing/2014/main" id="{546E52C0-6448-4FDF-9ABD-F03E79CCDA69}"/>
              </a:ext>
            </a:extLst>
          </p:cNvPr>
          <p:cNvPicPr>
            <a:picLocks noGrp="1" noChangeAspect="1"/>
          </p:cNvPicPr>
          <p:nvPr>
            <p:ph idx="1"/>
          </p:nvPr>
        </p:nvPicPr>
        <p:blipFill>
          <a:blip r:embed="rId3"/>
          <a:stretch>
            <a:fillRect/>
          </a:stretch>
        </p:blipFill>
        <p:spPr>
          <a:xfrm>
            <a:off x="214923" y="685800"/>
            <a:ext cx="11930184" cy="5410200"/>
          </a:xfrm>
          <a:ln w="50800">
            <a:solidFill>
              <a:srgbClr val="0070C0"/>
            </a:solidFill>
          </a:ln>
        </p:spPr>
      </p:pic>
    </p:spTree>
    <p:extLst>
      <p:ext uri="{BB962C8B-B14F-4D97-AF65-F5344CB8AC3E}">
        <p14:creationId xmlns:p14="http://schemas.microsoft.com/office/powerpoint/2010/main" val="3774505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ext Box 4">
            <a:extLst>
              <a:ext uri="{FF2B5EF4-FFF2-40B4-BE49-F238E27FC236}">
                <a16:creationId xmlns:a16="http://schemas.microsoft.com/office/drawing/2014/main" id="{22DAAAF8-BEE0-488C-8979-2A71C40F2D3D}"/>
              </a:ext>
            </a:extLst>
          </p:cNvPr>
          <p:cNvSpPr txBox="1">
            <a:spLocks noChangeArrowheads="1"/>
          </p:cNvSpPr>
          <p:nvPr/>
        </p:nvSpPr>
        <p:spPr bwMode="auto">
          <a:xfrm>
            <a:off x="5943600" y="30480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solidFill>
                <a:schemeClr val="tx2"/>
              </a:solidFill>
              <a:latin typeface="Arial" panose="020B0604020202020204" pitchFamily="34" charset="0"/>
            </a:endParaRPr>
          </a:p>
        </p:txBody>
      </p:sp>
      <p:sp>
        <p:nvSpPr>
          <p:cNvPr id="53251" name="Text Box 6">
            <a:extLst>
              <a:ext uri="{FF2B5EF4-FFF2-40B4-BE49-F238E27FC236}">
                <a16:creationId xmlns:a16="http://schemas.microsoft.com/office/drawing/2014/main" id="{904F9EAE-CAC4-4119-8F38-AA489F54522C}"/>
              </a:ext>
            </a:extLst>
          </p:cNvPr>
          <p:cNvSpPr txBox="1">
            <a:spLocks noChangeArrowheads="1"/>
          </p:cNvSpPr>
          <p:nvPr/>
        </p:nvSpPr>
        <p:spPr bwMode="auto">
          <a:xfrm>
            <a:off x="1676400" y="1219200"/>
            <a:ext cx="899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buFontTx/>
              <a:buNone/>
            </a:pPr>
            <a:endParaRPr lang="en-US" altLang="en-US" sz="1400" dirty="0">
              <a:solidFill>
                <a:schemeClr val="tx2"/>
              </a:solidFill>
              <a:latin typeface="Arial" panose="020B0604020202020204" pitchFamily="34" charset="0"/>
            </a:endParaRPr>
          </a:p>
        </p:txBody>
      </p:sp>
      <p:sp>
        <p:nvSpPr>
          <p:cNvPr id="53252" name="Rectangle 10">
            <a:extLst>
              <a:ext uri="{FF2B5EF4-FFF2-40B4-BE49-F238E27FC236}">
                <a16:creationId xmlns:a16="http://schemas.microsoft.com/office/drawing/2014/main" id="{98EE608E-F9CA-47F4-94FE-799C5D2B9A7F}"/>
              </a:ext>
            </a:extLst>
          </p:cNvPr>
          <p:cNvSpPr>
            <a:spLocks noGrp="1" noChangeArrowheads="1"/>
          </p:cNvSpPr>
          <p:nvPr>
            <p:ph type="title"/>
          </p:nvPr>
        </p:nvSpPr>
        <p:spPr/>
        <p:txBody>
          <a:bodyPr/>
          <a:lstStyle/>
          <a:p>
            <a:pPr eaLnBrk="1" hangingPunct="1"/>
            <a:r>
              <a:rPr lang="en-US" altLang="en-US" dirty="0">
                <a:latin typeface="Calibri Light" panose="020F0302020204030204" pitchFamily="34" charset="0"/>
              </a:rPr>
              <a:t>The compromise position: post-positivism</a:t>
            </a:r>
          </a:p>
        </p:txBody>
      </p:sp>
      <p:sp>
        <p:nvSpPr>
          <p:cNvPr id="53253" name="Rectangle 11">
            <a:extLst>
              <a:ext uri="{FF2B5EF4-FFF2-40B4-BE49-F238E27FC236}">
                <a16:creationId xmlns:a16="http://schemas.microsoft.com/office/drawing/2014/main" id="{3590C8B0-334A-467C-A289-B844752213E5}"/>
              </a:ext>
            </a:extLst>
          </p:cNvPr>
          <p:cNvSpPr>
            <a:spLocks noGrp="1" noChangeArrowheads="1"/>
          </p:cNvSpPr>
          <p:nvPr>
            <p:ph type="body" idx="1"/>
          </p:nvPr>
        </p:nvSpPr>
        <p:spPr>
          <a:xfrm>
            <a:off x="914400" y="2068513"/>
            <a:ext cx="10515599" cy="4114800"/>
          </a:xfrm>
        </p:spPr>
        <p:txBody>
          <a:bodyPr/>
          <a:lstStyle/>
          <a:p>
            <a:pPr eaLnBrk="1" hangingPunct="1"/>
            <a:r>
              <a:rPr lang="en-US" altLang="en-US" sz="2800" b="1" dirty="0">
                <a:solidFill>
                  <a:schemeClr val="tx2"/>
                </a:solidFill>
                <a:latin typeface="Calibri Light" panose="020F0302020204030204" pitchFamily="34" charset="0"/>
              </a:rPr>
              <a:t>Positivism</a:t>
            </a:r>
            <a:r>
              <a:rPr lang="en-US" altLang="en-US" sz="2800" dirty="0">
                <a:solidFill>
                  <a:schemeClr val="tx2"/>
                </a:solidFill>
                <a:latin typeface="Calibri Light" panose="020F0302020204030204" pitchFamily="34" charset="0"/>
              </a:rPr>
              <a:t> can be characterized as science that is value-free, reductionist, and unified around a narrow conception of how science is conducted.</a:t>
            </a:r>
          </a:p>
          <a:p>
            <a:pPr eaLnBrk="1" hangingPunct="1"/>
            <a:r>
              <a:rPr lang="en-US" altLang="en-US" sz="2800" dirty="0">
                <a:solidFill>
                  <a:schemeClr val="tx2"/>
                </a:solidFill>
                <a:latin typeface="Calibri Light" panose="020F0302020204030204" pitchFamily="34" charset="0"/>
              </a:rPr>
              <a:t>By contrast, </a:t>
            </a:r>
            <a:r>
              <a:rPr lang="en-US" altLang="en-US" sz="2800" b="1" dirty="0">
                <a:solidFill>
                  <a:schemeClr val="tx2"/>
                </a:solidFill>
                <a:latin typeface="Calibri Light" panose="020F0302020204030204" pitchFamily="34" charset="0"/>
              </a:rPr>
              <a:t>post-positivists</a:t>
            </a:r>
            <a:r>
              <a:rPr lang="en-US" altLang="en-US" sz="2800" dirty="0">
                <a:solidFill>
                  <a:schemeClr val="tx2"/>
                </a:solidFill>
                <a:latin typeface="Calibri Light" panose="020F0302020204030204" pitchFamily="34" charset="0"/>
              </a:rPr>
              <a:t> have embraced the idea that the social, the cultural, and the political is embedded, to various degrees, in the scientific enterprise. They recognize that there are many different kinds of science.</a:t>
            </a:r>
          </a:p>
          <a:p>
            <a:pPr eaLnBrk="1" hangingPunct="1"/>
            <a:r>
              <a:rPr lang="en-US" altLang="en-US" sz="2800" dirty="0">
                <a:solidFill>
                  <a:schemeClr val="tx2"/>
                </a:solidFill>
                <a:latin typeface="Calibri Light" panose="020F0302020204030204" pitchFamily="34" charset="0"/>
              </a:rPr>
              <a:t>Most scientists today would consider themselves post-positivist – and you are too. </a:t>
            </a:r>
          </a:p>
          <a:p>
            <a:pPr marL="0" indent="0" eaLnBrk="1" hangingPunct="1">
              <a:buNone/>
            </a:pPr>
            <a:endParaRPr lang="en-US" altLang="en-US" sz="2800" dirty="0">
              <a:solidFill>
                <a:schemeClr val="tx2"/>
              </a:solidFill>
              <a:latin typeface="Calibri Light" panose="020F0302020204030204" pitchFamily="34" charset="0"/>
            </a:endParaRPr>
          </a:p>
          <a:p>
            <a:pPr marL="0" indent="0" eaLnBrk="1" hangingPunct="1">
              <a:buNone/>
            </a:pPr>
            <a:endParaRPr lang="en-US" altLang="en-US" sz="2800" dirty="0">
              <a:solidFill>
                <a:schemeClr val="tx2"/>
              </a:solidFill>
              <a:latin typeface="Calibri Light" panose="020F0302020204030204" pitchFamily="34" charset="0"/>
            </a:endParaRPr>
          </a:p>
          <a:p>
            <a:pPr eaLnBrk="1" hangingPunct="1">
              <a:buFontTx/>
              <a:buNone/>
            </a:pPr>
            <a:endParaRPr lang="en-US" altLang="en-US" dirty="0">
              <a:solidFill>
                <a:schemeClr val="tx2"/>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ext Box 3">
            <a:extLst>
              <a:ext uri="{FF2B5EF4-FFF2-40B4-BE49-F238E27FC236}">
                <a16:creationId xmlns:a16="http://schemas.microsoft.com/office/drawing/2014/main" id="{50638786-53DD-40ED-B99E-2A3ED65C8D25}"/>
              </a:ext>
            </a:extLst>
          </p:cNvPr>
          <p:cNvSpPr txBox="1">
            <a:spLocks noChangeArrowheads="1"/>
          </p:cNvSpPr>
          <p:nvPr/>
        </p:nvSpPr>
        <p:spPr bwMode="auto">
          <a:xfrm>
            <a:off x="5943600" y="30480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solidFill>
                <a:schemeClr val="tx2"/>
              </a:solidFill>
              <a:latin typeface="Arial" panose="020B0604020202020204" pitchFamily="34" charset="0"/>
            </a:endParaRPr>
          </a:p>
        </p:txBody>
      </p:sp>
      <p:sp>
        <p:nvSpPr>
          <p:cNvPr id="58371" name="Text Box 4">
            <a:extLst>
              <a:ext uri="{FF2B5EF4-FFF2-40B4-BE49-F238E27FC236}">
                <a16:creationId xmlns:a16="http://schemas.microsoft.com/office/drawing/2014/main" id="{D4923DC6-017D-4017-B521-AA9234C4786D}"/>
              </a:ext>
            </a:extLst>
          </p:cNvPr>
          <p:cNvSpPr txBox="1">
            <a:spLocks noChangeArrowheads="1"/>
          </p:cNvSpPr>
          <p:nvPr/>
        </p:nvSpPr>
        <p:spPr bwMode="auto">
          <a:xfrm>
            <a:off x="1676400" y="1219200"/>
            <a:ext cx="899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buFontTx/>
              <a:buNone/>
            </a:pPr>
            <a:endParaRPr lang="en-US" altLang="en-US" sz="1400" dirty="0">
              <a:solidFill>
                <a:schemeClr val="tx2"/>
              </a:solidFill>
              <a:latin typeface="Arial" panose="020B0604020202020204" pitchFamily="34" charset="0"/>
            </a:endParaRPr>
          </a:p>
        </p:txBody>
      </p:sp>
      <p:sp>
        <p:nvSpPr>
          <p:cNvPr id="58372" name="Rectangle 5">
            <a:extLst>
              <a:ext uri="{FF2B5EF4-FFF2-40B4-BE49-F238E27FC236}">
                <a16:creationId xmlns:a16="http://schemas.microsoft.com/office/drawing/2014/main" id="{316E38AD-84B0-4C15-8163-95A67F585B2C}"/>
              </a:ext>
            </a:extLst>
          </p:cNvPr>
          <p:cNvSpPr>
            <a:spLocks noGrp="1" noChangeArrowheads="1"/>
          </p:cNvSpPr>
          <p:nvPr>
            <p:ph type="title"/>
          </p:nvPr>
        </p:nvSpPr>
        <p:spPr>
          <a:xfrm>
            <a:off x="854075" y="241300"/>
            <a:ext cx="10363200" cy="1143000"/>
          </a:xfrm>
        </p:spPr>
        <p:txBody>
          <a:bodyPr/>
          <a:lstStyle/>
          <a:p>
            <a:pPr eaLnBrk="1" hangingPunct="1"/>
            <a:r>
              <a:rPr lang="en-US" altLang="en-US" dirty="0">
                <a:latin typeface="Calibri Light" panose="020F0302020204030204" pitchFamily="34" charset="0"/>
              </a:rPr>
              <a:t>Examples of post-positivism</a:t>
            </a:r>
            <a:endParaRPr lang="en-US" altLang="en-US" sz="4000" dirty="0">
              <a:latin typeface="Calibri Light" panose="020F0302020204030204" pitchFamily="34" charset="0"/>
            </a:endParaRPr>
          </a:p>
        </p:txBody>
      </p:sp>
      <p:sp>
        <p:nvSpPr>
          <p:cNvPr id="58373" name="Rectangle 6">
            <a:extLst>
              <a:ext uri="{FF2B5EF4-FFF2-40B4-BE49-F238E27FC236}">
                <a16:creationId xmlns:a16="http://schemas.microsoft.com/office/drawing/2014/main" id="{C308DF27-5BDD-4767-9036-809BD894500D}"/>
              </a:ext>
            </a:extLst>
          </p:cNvPr>
          <p:cNvSpPr>
            <a:spLocks noGrp="1" noChangeArrowheads="1"/>
          </p:cNvSpPr>
          <p:nvPr>
            <p:ph type="body" idx="1"/>
          </p:nvPr>
        </p:nvSpPr>
        <p:spPr>
          <a:xfrm>
            <a:off x="457200" y="1752600"/>
            <a:ext cx="4038600" cy="4864100"/>
          </a:xfrm>
        </p:spPr>
        <p:txBody>
          <a:bodyPr/>
          <a:lstStyle/>
          <a:p>
            <a:pPr eaLnBrk="1" hangingPunct="1"/>
            <a:r>
              <a:rPr lang="en-US" altLang="en-US" sz="2800" dirty="0">
                <a:solidFill>
                  <a:schemeClr val="tx2"/>
                </a:solidFill>
                <a:latin typeface="Calibri Light" panose="020F0302020204030204" pitchFamily="34" charset="0"/>
              </a:rPr>
              <a:t>How we define wilderness invokes cultural values, not just objective, universal scientific standards</a:t>
            </a:r>
          </a:p>
          <a:p>
            <a:pPr eaLnBrk="1" hangingPunct="1"/>
            <a:r>
              <a:rPr lang="en-US" altLang="en-US" sz="2800" dirty="0">
                <a:solidFill>
                  <a:schemeClr val="tx2"/>
                </a:solidFill>
                <a:latin typeface="Calibri Light" panose="020F0302020204030204" pitchFamily="34" charset="0"/>
              </a:rPr>
              <a:t>Restoration goals defined in terms of scientific concepts also inherently reflect cultural values</a:t>
            </a:r>
          </a:p>
          <a:p>
            <a:pPr eaLnBrk="1" hangingPunct="1"/>
            <a:endParaRPr lang="en-US" altLang="en-US" dirty="0">
              <a:solidFill>
                <a:schemeClr val="tx2"/>
              </a:solidFill>
              <a:latin typeface="Calibri Light" panose="020F0302020204030204" pitchFamily="34" charset="0"/>
            </a:endParaRPr>
          </a:p>
        </p:txBody>
      </p:sp>
      <p:grpSp>
        <p:nvGrpSpPr>
          <p:cNvPr id="10" name="Group 7">
            <a:extLst>
              <a:ext uri="{FF2B5EF4-FFF2-40B4-BE49-F238E27FC236}">
                <a16:creationId xmlns:a16="http://schemas.microsoft.com/office/drawing/2014/main" id="{9E007256-C9CD-4B0E-9CB5-0E8740E16B96}"/>
              </a:ext>
            </a:extLst>
          </p:cNvPr>
          <p:cNvGrpSpPr>
            <a:grpSpLocks/>
          </p:cNvGrpSpPr>
          <p:nvPr/>
        </p:nvGrpSpPr>
        <p:grpSpPr bwMode="auto">
          <a:xfrm>
            <a:off x="4459287" y="1320384"/>
            <a:ext cx="3425825" cy="4876800"/>
            <a:chOff x="432" y="-528"/>
            <a:chExt cx="3024" cy="4662"/>
          </a:xfrm>
        </p:grpSpPr>
        <p:pic>
          <p:nvPicPr>
            <p:cNvPr id="11" name="Picture 5" descr="corel">
              <a:extLst>
                <a:ext uri="{FF2B5EF4-FFF2-40B4-BE49-F238E27FC236}">
                  <a16:creationId xmlns:a16="http://schemas.microsoft.com/office/drawing/2014/main" id="{F80619B4-FB2C-437D-AC2F-2F9B1F5BA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920"/>
              <a:ext cx="3024" cy="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ore1l">
              <a:extLst>
                <a:ext uri="{FF2B5EF4-FFF2-40B4-BE49-F238E27FC236}">
                  <a16:creationId xmlns:a16="http://schemas.microsoft.com/office/drawing/2014/main" id="{C45FA55F-7C58-4131-BC08-853166C55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528"/>
              <a:ext cx="3024" cy="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A picture containing text&#10;&#10;Description automatically generated">
            <a:extLst>
              <a:ext uri="{FF2B5EF4-FFF2-40B4-BE49-F238E27FC236}">
                <a16:creationId xmlns:a16="http://schemas.microsoft.com/office/drawing/2014/main" id="{967DD38D-C129-425E-A08B-A426DE3C1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3118" y="1320384"/>
            <a:ext cx="3425825" cy="48940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225D-8409-2C3C-C477-09219096B25B}"/>
              </a:ext>
            </a:extLst>
          </p:cNvPr>
          <p:cNvSpPr>
            <a:spLocks noGrp="1"/>
          </p:cNvSpPr>
          <p:nvPr>
            <p:ph type="title"/>
          </p:nvPr>
        </p:nvSpPr>
        <p:spPr>
          <a:xfrm>
            <a:off x="631371" y="381000"/>
            <a:ext cx="6400800" cy="1143000"/>
          </a:xfrm>
        </p:spPr>
        <p:txBody>
          <a:bodyPr/>
          <a:lstStyle/>
          <a:p>
            <a:r>
              <a:rPr lang="en-US" dirty="0">
                <a:latin typeface="+mn-lt"/>
              </a:rPr>
              <a:t>Humans have a propensity to be scientific</a:t>
            </a:r>
          </a:p>
        </p:txBody>
      </p:sp>
      <p:sp>
        <p:nvSpPr>
          <p:cNvPr id="3" name="Content Placeholder 2">
            <a:extLst>
              <a:ext uri="{FF2B5EF4-FFF2-40B4-BE49-F238E27FC236}">
                <a16:creationId xmlns:a16="http://schemas.microsoft.com/office/drawing/2014/main" id="{0F198CFA-35FF-68A4-85A2-DD12FDE6F229}"/>
              </a:ext>
            </a:extLst>
          </p:cNvPr>
          <p:cNvSpPr>
            <a:spLocks noGrp="1"/>
          </p:cNvSpPr>
          <p:nvPr>
            <p:ph idx="1"/>
          </p:nvPr>
        </p:nvSpPr>
        <p:spPr>
          <a:xfrm>
            <a:off x="272143" y="1828800"/>
            <a:ext cx="7119257" cy="4267200"/>
          </a:xfrm>
        </p:spPr>
        <p:txBody>
          <a:bodyPr/>
          <a:lstStyle/>
          <a:p>
            <a:r>
              <a:rPr lang="en-US" sz="3200" dirty="0">
                <a:effectLst/>
                <a:ea typeface="Aptos" panose="020B0004020202020204" pitchFamily="34" charset="0"/>
                <a:cs typeface="Times New Roman" panose="02020603050405020304" pitchFamily="18" charset="0"/>
              </a:rPr>
              <a:t>This is due to cognitive traits that evolved to enhance survival, problem-solving, and social coordination, such as</a:t>
            </a:r>
            <a:r>
              <a:rPr lang="en-US" sz="3200" dirty="0">
                <a:ea typeface="Aptos" panose="020B0004020202020204" pitchFamily="34" charset="0"/>
                <a:cs typeface="Times New Roman" panose="02020603050405020304" pitchFamily="18" charset="0"/>
              </a:rPr>
              <a:t>: </a:t>
            </a:r>
          </a:p>
          <a:p>
            <a:pPr lvl="1"/>
            <a:r>
              <a:rPr lang="en-US" dirty="0">
                <a:effectLst/>
                <a:ea typeface="Aptos" panose="020B0004020202020204" pitchFamily="34" charset="0"/>
                <a:cs typeface="Times New Roman" panose="02020603050405020304" pitchFamily="18" charset="0"/>
              </a:rPr>
              <a:t>Pattern recognition and causal inference</a:t>
            </a:r>
          </a:p>
          <a:p>
            <a:pPr lvl="1"/>
            <a:r>
              <a:rPr lang="en-US" dirty="0">
                <a:effectLst/>
                <a:ea typeface="Aptos" panose="020B0004020202020204" pitchFamily="34" charset="0"/>
                <a:cs typeface="Times New Roman" panose="02020603050405020304" pitchFamily="18" charset="0"/>
              </a:rPr>
              <a:t>Curiosity and hypothesis formation</a:t>
            </a:r>
          </a:p>
          <a:p>
            <a:pPr lvl="1"/>
            <a:r>
              <a:rPr lang="en-US" dirty="0">
                <a:ea typeface="Aptos" panose="020B0004020202020204" pitchFamily="34" charset="0"/>
                <a:cs typeface="Times New Roman" panose="02020603050405020304" pitchFamily="18" charset="0"/>
              </a:rPr>
              <a:t>Tool use and experimentation</a:t>
            </a:r>
          </a:p>
          <a:p>
            <a:pPr lvl="1"/>
            <a:r>
              <a:rPr lang="en-US" dirty="0">
                <a:effectLst/>
                <a:ea typeface="Aptos" panose="020B0004020202020204" pitchFamily="34" charset="0"/>
                <a:cs typeface="Times New Roman" panose="02020603050405020304" pitchFamily="18" charset="0"/>
              </a:rPr>
              <a:t>Social learning and cultural transmission</a:t>
            </a:r>
          </a:p>
          <a:p>
            <a:pPr lvl="1"/>
            <a:r>
              <a:rPr lang="en-US" dirty="0">
                <a:ea typeface="Aptos" panose="020B0004020202020204" pitchFamily="34" charset="0"/>
                <a:cs typeface="Times New Roman" panose="02020603050405020304" pitchFamily="18" charset="0"/>
              </a:rPr>
              <a:t>Symbolic thought and abstraction</a:t>
            </a:r>
            <a:endParaRPr lang="en-US" sz="4400" dirty="0"/>
          </a:p>
          <a:p>
            <a:endParaRPr lang="en-US" dirty="0"/>
          </a:p>
        </p:txBody>
      </p:sp>
      <p:pic>
        <p:nvPicPr>
          <p:cNvPr id="7" name="Picture 6" descr="A group of monkeys sitting at a table&#10;&#10;Description automatically generated">
            <a:extLst>
              <a:ext uri="{FF2B5EF4-FFF2-40B4-BE49-F238E27FC236}">
                <a16:creationId xmlns:a16="http://schemas.microsoft.com/office/drawing/2014/main" id="{03EF0674-41D0-D346-A00D-316213A82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0"/>
            <a:ext cx="3918857" cy="6858000"/>
          </a:xfrm>
          <a:prstGeom prst="rect">
            <a:avLst/>
          </a:prstGeom>
        </p:spPr>
      </p:pic>
    </p:spTree>
    <p:extLst>
      <p:ext uri="{BB962C8B-B14F-4D97-AF65-F5344CB8AC3E}">
        <p14:creationId xmlns:p14="http://schemas.microsoft.com/office/powerpoint/2010/main" val="189239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a:extLst>
              <a:ext uri="{FF2B5EF4-FFF2-40B4-BE49-F238E27FC236}">
                <a16:creationId xmlns:a16="http://schemas.microsoft.com/office/drawing/2014/main" id="{87447BA4-5E3A-4FF2-96E3-F27D2543564B}"/>
              </a:ext>
            </a:extLst>
          </p:cNvPr>
          <p:cNvSpPr>
            <a:spLocks noGrp="1" noChangeArrowheads="1"/>
          </p:cNvSpPr>
          <p:nvPr>
            <p:ph idx="1"/>
          </p:nvPr>
        </p:nvSpPr>
        <p:spPr>
          <a:xfrm>
            <a:off x="381000" y="381000"/>
            <a:ext cx="6350832" cy="4114800"/>
          </a:xfrm>
        </p:spPr>
        <p:txBody>
          <a:bodyPr/>
          <a:lstStyle/>
          <a:p>
            <a:endParaRPr lang="en-US" altLang="en-US" sz="2800" dirty="0">
              <a:latin typeface="Calibri Light" panose="020F0302020204030204" pitchFamily="34" charset="0"/>
              <a:cs typeface="Calibri Light" panose="020F0302020204030204" pitchFamily="34" charset="0"/>
            </a:endParaRPr>
          </a:p>
          <a:p>
            <a:endParaRPr lang="en-US" altLang="en-US" sz="2800" dirty="0">
              <a:latin typeface="Calibri Light" panose="020F0302020204030204" pitchFamily="34" charset="0"/>
              <a:cs typeface="Calibri Light" panose="020F0302020204030204" pitchFamily="34" charset="0"/>
            </a:endParaRPr>
          </a:p>
          <a:p>
            <a:endParaRPr lang="en-US" altLang="en-US" sz="2800" dirty="0">
              <a:latin typeface="Calibri Light" panose="020F0302020204030204" pitchFamily="34" charset="0"/>
              <a:cs typeface="Calibri Light" panose="020F0302020204030204" pitchFamily="34" charset="0"/>
            </a:endParaRPr>
          </a:p>
          <a:p>
            <a:r>
              <a:rPr lang="en-US" altLang="en-US" sz="2800" dirty="0">
                <a:latin typeface="Calibri Light" panose="020F0302020204030204" pitchFamily="34" charset="0"/>
                <a:cs typeface="Calibri Light" panose="020F0302020204030204" pitchFamily="34" charset="0"/>
              </a:rPr>
              <a:t>Feyerabend’s claim in this book is that many of the conflicts concerning form scientific practice are based upon the misperception that science is value-free. </a:t>
            </a:r>
          </a:p>
          <a:p>
            <a:r>
              <a:rPr lang="en-US" altLang="en-US" sz="2800" dirty="0">
                <a:latin typeface="Calibri Light" panose="020F0302020204030204" pitchFamily="34" charset="0"/>
                <a:cs typeface="Calibri Light" panose="020F0302020204030204" pitchFamily="34" charset="0"/>
              </a:rPr>
              <a:t>According to </a:t>
            </a:r>
            <a:r>
              <a:rPr lang="en-US" altLang="en-US" sz="2800" dirty="0" err="1">
                <a:latin typeface="Calibri Light" panose="020F0302020204030204" pitchFamily="34" charset="0"/>
                <a:cs typeface="Calibri Light" panose="020F0302020204030204" pitchFamily="34" charset="0"/>
              </a:rPr>
              <a:t>Feyerbend</a:t>
            </a:r>
            <a:r>
              <a:rPr lang="en-US" altLang="en-US" sz="2800" dirty="0">
                <a:latin typeface="Calibri Light" panose="020F0302020204030204" pitchFamily="34" charset="0"/>
                <a:cs typeface="Calibri Light" panose="020F0302020204030204" pitchFamily="34" charset="0"/>
              </a:rPr>
              <a:t>, science is only a ‘‘tyrant’’ if we attribute to it exalted characteristics—such as ‘‘value-neutrality’’ or isolation from society—which it lacks. Then it is dangerous. </a:t>
            </a:r>
            <a:endParaRPr lang="en-US" altLang="en-US" sz="4400" dirty="0">
              <a:latin typeface="Calibri Light" panose="020F0302020204030204" pitchFamily="34" charset="0"/>
              <a:cs typeface="Calibri Light" panose="020F0302020204030204" pitchFamily="34" charset="0"/>
            </a:endParaRPr>
          </a:p>
        </p:txBody>
      </p:sp>
      <p:pic>
        <p:nvPicPr>
          <p:cNvPr id="50180" name="Picture 4">
            <a:extLst>
              <a:ext uri="{FF2B5EF4-FFF2-40B4-BE49-F238E27FC236}">
                <a16:creationId xmlns:a16="http://schemas.microsoft.com/office/drawing/2014/main" id="{BAFFCE53-C267-45B9-BEA4-A6F832E03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36071"/>
            <a:ext cx="4191000" cy="658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66930C1-566F-4FD2-80F7-4CE0972F6B03}"/>
              </a:ext>
            </a:extLst>
          </p:cNvPr>
          <p:cNvSpPr>
            <a:spLocks noGrp="1" noChangeArrowheads="1"/>
          </p:cNvSpPr>
          <p:nvPr>
            <p:ph type="title"/>
          </p:nvPr>
        </p:nvSpPr>
        <p:spPr>
          <a:xfrm>
            <a:off x="858034" y="381000"/>
            <a:ext cx="4953001" cy="1143000"/>
          </a:xfrm>
        </p:spPr>
        <p:txBody>
          <a:bodyPr/>
          <a:lstStyle/>
          <a:p>
            <a:r>
              <a:rPr lang="en-US" altLang="en-US" dirty="0">
                <a:latin typeface="Calibri Light" panose="020F0302020204030204" pitchFamily="34" charset="0"/>
              </a:rPr>
              <a:t>The “tyranny of science”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DF78CAEC-B182-4096-B509-222EE2DA9F90}"/>
              </a:ext>
            </a:extLst>
          </p:cNvPr>
          <p:cNvSpPr>
            <a:spLocks noGrp="1" noChangeArrowheads="1"/>
          </p:cNvSpPr>
          <p:nvPr>
            <p:ph type="title"/>
          </p:nvPr>
        </p:nvSpPr>
        <p:spPr>
          <a:xfrm>
            <a:off x="914400" y="674557"/>
            <a:ext cx="10363200" cy="1143000"/>
          </a:xfrm>
        </p:spPr>
        <p:txBody>
          <a:bodyPr/>
          <a:lstStyle/>
          <a:p>
            <a:r>
              <a:rPr lang="en-US" altLang="en-US" dirty="0">
                <a:latin typeface="Calibri Light" panose="020F0302020204030204" pitchFamily="34" charset="0"/>
                <a:cs typeface="Calibri Light" panose="020F0302020204030204" pitchFamily="34" charset="0"/>
              </a:rPr>
              <a:t>More descriptions of science</a:t>
            </a:r>
          </a:p>
        </p:txBody>
      </p:sp>
      <p:sp>
        <p:nvSpPr>
          <p:cNvPr id="4099" name="Content Placeholder 2">
            <a:extLst>
              <a:ext uri="{FF2B5EF4-FFF2-40B4-BE49-F238E27FC236}">
                <a16:creationId xmlns:a16="http://schemas.microsoft.com/office/drawing/2014/main" id="{59756CD5-19FA-4D0A-9A35-D0C0162CFB49}"/>
              </a:ext>
            </a:extLst>
          </p:cNvPr>
          <p:cNvSpPr>
            <a:spLocks noGrp="1" noChangeArrowheads="1"/>
          </p:cNvSpPr>
          <p:nvPr>
            <p:ph idx="1"/>
          </p:nvPr>
        </p:nvSpPr>
        <p:spPr>
          <a:xfrm>
            <a:off x="685800" y="2057400"/>
            <a:ext cx="10820400" cy="4114800"/>
          </a:xfrm>
        </p:spPr>
        <p:txBody>
          <a:bodyPr/>
          <a:lstStyle/>
          <a:p>
            <a:pPr marL="514350" indent="-514350">
              <a:buFont typeface="+mj-lt"/>
              <a:buAutoNum type="arabicPeriod"/>
            </a:pPr>
            <a:r>
              <a:rPr lang="en-US" altLang="en-US" sz="2800" dirty="0">
                <a:latin typeface="+mj-lt"/>
                <a:cs typeface="Arial" panose="020B0604020202020204" pitchFamily="34" charset="0"/>
              </a:rPr>
              <a:t>Science is an episode in the growth of human knowledge</a:t>
            </a:r>
          </a:p>
          <a:p>
            <a:pPr marL="514350" indent="-514350">
              <a:buFont typeface="+mj-lt"/>
              <a:buAutoNum type="arabicPeriod"/>
            </a:pPr>
            <a:r>
              <a:rPr lang="en-US" altLang="en-US" sz="2800" dirty="0">
                <a:latin typeface="+mj-lt"/>
                <a:cs typeface="Arial" panose="020B0604020202020204" pitchFamily="34" charset="0"/>
              </a:rPr>
              <a:t>Science is the class-, gender-, and culture-bound product of Euro-North American capitalism in particular.</a:t>
            </a:r>
          </a:p>
          <a:p>
            <a:pPr marL="514350" indent="-514350">
              <a:buFont typeface="+mj-lt"/>
              <a:buAutoNum type="arabicPeriod"/>
            </a:pPr>
            <a:r>
              <a:rPr lang="en-US" altLang="en-US" sz="2800" dirty="0">
                <a:latin typeface="+mj-lt"/>
                <a:cs typeface="Arial" panose="020B0604020202020204" pitchFamily="34" charset="0"/>
              </a:rPr>
              <a:t>Science is not an abstraction removed from society. </a:t>
            </a:r>
          </a:p>
          <a:p>
            <a:pPr marL="514350" indent="-514350">
              <a:buFont typeface="+mj-lt"/>
              <a:buAutoNum type="arabicPeriod"/>
            </a:pPr>
            <a:r>
              <a:rPr lang="en-US" altLang="en-US" sz="2800" dirty="0">
                <a:latin typeface="+mj-lt"/>
                <a:cs typeface="Arial" panose="020B0604020202020204" pitchFamily="34" charset="0"/>
              </a:rPr>
              <a:t>Science is produced by our labor. But the conditions of this production and the use of science are controlled by the wealthy and powerful. </a:t>
            </a:r>
          </a:p>
          <a:p>
            <a:pPr marL="514350" indent="-514350">
              <a:buFont typeface="+mj-lt"/>
              <a:buAutoNum type="arabicPeriod"/>
            </a:pPr>
            <a:r>
              <a:rPr lang="en-US" sz="2800" dirty="0">
                <a:latin typeface="+mj-lt"/>
              </a:rPr>
              <a:t>Science belongs to place, that it bears the marks of where it is produced and transmitted. </a:t>
            </a:r>
          </a:p>
          <a:p>
            <a:pPr marL="514350" indent="-514350">
              <a:buFont typeface="+mj-lt"/>
              <a:buAutoNum type="arabicPeriod"/>
            </a:pPr>
            <a:endParaRPr lang="en-US" altLang="en-US" dirty="0">
              <a:latin typeface="Candara Light" panose="020E0502030303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8E03B9-84C3-4C02-B478-FAF186AB30DF}"/>
              </a:ext>
            </a:extLst>
          </p:cNvPr>
          <p:cNvSpPr>
            <a:spLocks noGrp="1"/>
          </p:cNvSpPr>
          <p:nvPr>
            <p:ph idx="1"/>
          </p:nvPr>
        </p:nvSpPr>
        <p:spPr>
          <a:xfrm>
            <a:off x="249081" y="457200"/>
            <a:ext cx="6629400" cy="4114800"/>
          </a:xfrm>
        </p:spPr>
        <p:txBody>
          <a:bodyPr/>
          <a:lstStyle/>
          <a:p>
            <a:pPr marL="514350" indent="-514350">
              <a:buFont typeface="+mj-lt"/>
              <a:buAutoNum type="arabicPeriod" startAt="6"/>
            </a:pPr>
            <a:r>
              <a:rPr lang="en-US" sz="2700" dirty="0">
                <a:latin typeface="+mj-lt"/>
              </a:rPr>
              <a:t>The supposedly special cognitive capacities found in science are found in the routines of everyday life.</a:t>
            </a:r>
          </a:p>
          <a:p>
            <a:pPr marL="514350" indent="-514350">
              <a:buFont typeface="+mj-lt"/>
              <a:buAutoNum type="arabicPeriod" startAt="6"/>
            </a:pPr>
            <a:r>
              <a:rPr lang="en-US" sz="2700" dirty="0">
                <a:latin typeface="+mj-lt"/>
              </a:rPr>
              <a:t>Science has been produced by morally and constitutionally diverse specimens of humankind</a:t>
            </a:r>
          </a:p>
          <a:p>
            <a:pPr marL="514350" indent="-514350">
              <a:buFont typeface="+mj-lt"/>
              <a:buAutoNum type="arabicPeriod" startAt="6"/>
            </a:pPr>
            <a:r>
              <a:rPr lang="en-US" sz="2700" dirty="0">
                <a:latin typeface="+mj-lt"/>
              </a:rPr>
              <a:t>Extraordinarily reliable knowledge has been produced by ordinary people</a:t>
            </a:r>
          </a:p>
          <a:p>
            <a:pPr marL="514350" indent="-514350">
              <a:buFont typeface="+mj-lt"/>
              <a:buAutoNum type="arabicPeriod" startAt="6"/>
            </a:pPr>
            <a:r>
              <a:rPr lang="en-US" sz="2700" dirty="0">
                <a:latin typeface="+mj-lt"/>
              </a:rPr>
              <a:t>Science is not pure thought but is instead practice, and the hand is as important as the head, or even that the head follows the hand.</a:t>
            </a:r>
          </a:p>
          <a:p>
            <a:pPr marL="0" indent="0">
              <a:buNone/>
            </a:pPr>
            <a:r>
              <a:rPr lang="en-US" sz="2800" dirty="0">
                <a:latin typeface="+mj-lt"/>
              </a:rPr>
              <a:t> </a:t>
            </a:r>
          </a:p>
        </p:txBody>
      </p:sp>
      <p:pic>
        <p:nvPicPr>
          <p:cNvPr id="4" name="Picture 3">
            <a:extLst>
              <a:ext uri="{FF2B5EF4-FFF2-40B4-BE49-F238E27FC236}">
                <a16:creationId xmlns:a16="http://schemas.microsoft.com/office/drawing/2014/main" id="{8A5C7ECA-18C9-4BE7-B6CB-838A6D1B39C4}"/>
              </a:ext>
            </a:extLst>
          </p:cNvPr>
          <p:cNvPicPr>
            <a:picLocks noChangeAspect="1"/>
          </p:cNvPicPr>
          <p:nvPr/>
        </p:nvPicPr>
        <p:blipFill>
          <a:blip r:embed="rId3"/>
          <a:stretch>
            <a:fillRect/>
          </a:stretch>
        </p:blipFill>
        <p:spPr>
          <a:xfrm>
            <a:off x="7239000" y="0"/>
            <a:ext cx="4710165" cy="6858000"/>
          </a:xfrm>
          <a:prstGeom prst="rect">
            <a:avLst/>
          </a:prstGeom>
        </p:spPr>
      </p:pic>
    </p:spTree>
    <p:extLst>
      <p:ext uri="{BB962C8B-B14F-4D97-AF65-F5344CB8AC3E}">
        <p14:creationId xmlns:p14="http://schemas.microsoft.com/office/powerpoint/2010/main" val="535284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linedrawing&#10;&#10;Description automatically generated">
            <a:extLst>
              <a:ext uri="{FF2B5EF4-FFF2-40B4-BE49-F238E27FC236}">
                <a16:creationId xmlns:a16="http://schemas.microsoft.com/office/drawing/2014/main" id="{5B1704E4-0CDE-46CC-A1D8-7DBDFC20B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189" y="1509770"/>
            <a:ext cx="9614647" cy="3938530"/>
          </a:xfrm>
          <a:prstGeom prst="rect">
            <a:avLst/>
          </a:prstGeom>
        </p:spPr>
      </p:pic>
      <p:sp>
        <p:nvSpPr>
          <p:cNvPr id="6" name="TextBox 5">
            <a:extLst>
              <a:ext uri="{FF2B5EF4-FFF2-40B4-BE49-F238E27FC236}">
                <a16:creationId xmlns:a16="http://schemas.microsoft.com/office/drawing/2014/main" id="{C0526CD4-2807-4021-AB8E-DA8CD175B28D}"/>
              </a:ext>
            </a:extLst>
          </p:cNvPr>
          <p:cNvSpPr txBox="1"/>
          <p:nvPr/>
        </p:nvSpPr>
        <p:spPr>
          <a:xfrm>
            <a:off x="2625392" y="5448301"/>
            <a:ext cx="3860352" cy="584775"/>
          </a:xfrm>
          <a:prstGeom prst="rect">
            <a:avLst/>
          </a:prstGeom>
          <a:noFill/>
        </p:spPr>
        <p:txBody>
          <a:bodyPr wrap="square" rtlCol="0">
            <a:spAutoFit/>
          </a:bodyPr>
          <a:lstStyle/>
          <a:p>
            <a:r>
              <a:rPr lang="en-US" sz="3200" b="1" dirty="0">
                <a:latin typeface="Calibri Light" panose="020F0302020204030204" pitchFamily="34" charset="0"/>
                <a:cs typeface="Calibri Light" panose="020F0302020204030204" pitchFamily="34" charset="0"/>
              </a:rPr>
              <a:t>Ready-made science</a:t>
            </a:r>
          </a:p>
        </p:txBody>
      </p:sp>
      <p:sp>
        <p:nvSpPr>
          <p:cNvPr id="7" name="TextBox 6">
            <a:extLst>
              <a:ext uri="{FF2B5EF4-FFF2-40B4-BE49-F238E27FC236}">
                <a16:creationId xmlns:a16="http://schemas.microsoft.com/office/drawing/2014/main" id="{A103020B-1FB9-45C5-BB86-055BD809A78B}"/>
              </a:ext>
            </a:extLst>
          </p:cNvPr>
          <p:cNvSpPr txBox="1"/>
          <p:nvPr/>
        </p:nvSpPr>
        <p:spPr>
          <a:xfrm>
            <a:off x="6498236" y="5448300"/>
            <a:ext cx="3860352" cy="584775"/>
          </a:xfrm>
          <a:prstGeom prst="rect">
            <a:avLst/>
          </a:prstGeom>
          <a:noFill/>
        </p:spPr>
        <p:txBody>
          <a:bodyPr wrap="none" rtlCol="0">
            <a:spAutoFit/>
          </a:bodyPr>
          <a:lstStyle/>
          <a:p>
            <a:r>
              <a:rPr lang="en-US" sz="3200" b="1" dirty="0">
                <a:latin typeface="Calibri Light" panose="020F0302020204030204" pitchFamily="34" charset="0"/>
                <a:cs typeface="Calibri Light" panose="020F0302020204030204" pitchFamily="34" charset="0"/>
              </a:rPr>
              <a:t>Science-in-the-making</a:t>
            </a:r>
          </a:p>
        </p:txBody>
      </p:sp>
      <p:sp>
        <p:nvSpPr>
          <p:cNvPr id="8" name="Title 1">
            <a:extLst>
              <a:ext uri="{FF2B5EF4-FFF2-40B4-BE49-F238E27FC236}">
                <a16:creationId xmlns:a16="http://schemas.microsoft.com/office/drawing/2014/main" id="{EF99EBFD-14D9-44FA-8CFA-0F17A8D29B05}"/>
              </a:ext>
            </a:extLst>
          </p:cNvPr>
          <p:cNvSpPr txBox="1">
            <a:spLocks noChangeArrowheads="1"/>
          </p:cNvSpPr>
          <p:nvPr/>
        </p:nvSpPr>
        <p:spPr bwMode="auto">
          <a:xfrm>
            <a:off x="457200" y="366770"/>
            <a:ext cx="1127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a:latin typeface="Calibri Light" panose="020F0302020204030204" pitchFamily="34" charset="0"/>
                <a:cs typeface="Calibri Light" panose="020F0302020204030204" pitchFamily="34" charset="0"/>
              </a:rPr>
              <a:t>The</a:t>
            </a:r>
            <a:r>
              <a:rPr lang="en-US" sz="4400" b="0" i="0" u="none" strike="noStrike" baseline="0" dirty="0">
                <a:latin typeface="Calibri Light" panose="020F0302020204030204" pitchFamily="34" charset="0"/>
                <a:cs typeface="Calibri Light" panose="020F0302020204030204" pitchFamily="34" charset="0"/>
              </a:rPr>
              <a:t> Janus-faced nature of science</a:t>
            </a:r>
            <a:endParaRPr lang="en-US" altLang="en-US" kern="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9181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F5A5493-FCDE-4DA2-BD79-A33FD1CDB805}"/>
              </a:ext>
            </a:extLst>
          </p:cNvPr>
          <p:cNvSpPr>
            <a:spLocks noGrp="1" noChangeArrowheads="1"/>
          </p:cNvSpPr>
          <p:nvPr>
            <p:ph type="title"/>
          </p:nvPr>
        </p:nvSpPr>
        <p:spPr/>
        <p:txBody>
          <a:bodyPr/>
          <a:lstStyle/>
          <a:p>
            <a:r>
              <a:rPr lang="en-US" altLang="en-US" dirty="0">
                <a:latin typeface="Calibri Light" panose="020F0302020204030204" pitchFamily="34" charset="0"/>
              </a:rPr>
              <a:t>Strategies of scientists: explanatory reductionism</a:t>
            </a:r>
          </a:p>
        </p:txBody>
      </p:sp>
      <p:sp>
        <p:nvSpPr>
          <p:cNvPr id="34819" name="Content Placeholder 2">
            <a:extLst>
              <a:ext uri="{FF2B5EF4-FFF2-40B4-BE49-F238E27FC236}">
                <a16:creationId xmlns:a16="http://schemas.microsoft.com/office/drawing/2014/main" id="{E3FB05F2-1A68-42E5-B1F0-7391C650A2DF}"/>
              </a:ext>
            </a:extLst>
          </p:cNvPr>
          <p:cNvSpPr>
            <a:spLocks noGrp="1" noChangeArrowheads="1"/>
          </p:cNvSpPr>
          <p:nvPr>
            <p:ph idx="1"/>
          </p:nvPr>
        </p:nvSpPr>
        <p:spPr>
          <a:xfrm>
            <a:off x="914400" y="2362200"/>
            <a:ext cx="10363200" cy="4114800"/>
          </a:xfrm>
        </p:spPr>
        <p:txBody>
          <a:bodyPr/>
          <a:lstStyle/>
          <a:p>
            <a:r>
              <a:rPr lang="en-US" altLang="en-US" dirty="0">
                <a:latin typeface="Calibri Light" panose="020F0302020204030204" pitchFamily="34" charset="0"/>
              </a:rPr>
              <a:t>This is the position that the best scientific strategy is to attempt to reduce explanations to the smallest possible entities</a:t>
            </a:r>
          </a:p>
          <a:p>
            <a:r>
              <a:rPr lang="en-US" altLang="en-US" dirty="0">
                <a:latin typeface="Calibri Light" panose="020F0302020204030204" pitchFamily="34" charset="0"/>
              </a:rPr>
              <a:t>Goal is to isolate mechanism and explain the whole in terms of its constituent parts</a:t>
            </a:r>
          </a:p>
          <a:p>
            <a:pPr marL="0" indent="0">
              <a:buNone/>
            </a:pPr>
            <a:endParaRPr lang="en-US" altLang="en-US" dirty="0">
              <a:latin typeface="Calibri Light" panose="020F0302020204030204" pitchFamily="34" charset="0"/>
            </a:endParaRPr>
          </a:p>
        </p:txBody>
      </p:sp>
    </p:spTree>
  </p:cSld>
  <p:clrMapOvr>
    <a:masterClrMapping/>
  </p:clrMapOvr>
</p:sld>
</file>

<file path=ppt/theme/theme1.xml><?xml version="1.0" encoding="utf-8"?>
<a:theme xmlns:a="http://schemas.openxmlformats.org/drawingml/2006/main" name="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4868</TotalTime>
  <Words>3044</Words>
  <Application>Microsoft Office PowerPoint</Application>
  <PresentationFormat>Widescreen</PresentationFormat>
  <Paragraphs>180</Paragraphs>
  <Slides>39</Slides>
  <Notes>23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Aptos</vt:lpstr>
      <vt:lpstr>Arial</vt:lpstr>
      <vt:lpstr>Calibri</vt:lpstr>
      <vt:lpstr>Calibri Light</vt:lpstr>
      <vt:lpstr>Candara Light</vt:lpstr>
      <vt:lpstr>STIX-Italic</vt:lpstr>
      <vt:lpstr>STIX-Regular</vt:lpstr>
      <vt:lpstr>Times New Roman</vt:lpstr>
      <vt:lpstr>TimesNewRomanPS-ItalicMT</vt:lpstr>
      <vt:lpstr>TimesNewRomanPSMT</vt:lpstr>
      <vt:lpstr>Default Design</vt:lpstr>
      <vt:lpstr>PowerPoint Presentation</vt:lpstr>
      <vt:lpstr>PowerPoint Presentation</vt:lpstr>
      <vt:lpstr>There is no one kind of ‘science’</vt:lpstr>
      <vt:lpstr>Humans have a propensity to be scientific</vt:lpstr>
      <vt:lpstr>The “tyranny of science”</vt:lpstr>
      <vt:lpstr>More descriptions of science</vt:lpstr>
      <vt:lpstr>PowerPoint Presentation</vt:lpstr>
      <vt:lpstr>PowerPoint Presentation</vt:lpstr>
      <vt:lpstr>Strategies of scientists: explanatory reductionism</vt:lpstr>
      <vt:lpstr>PowerPoint Presentation</vt:lpstr>
      <vt:lpstr>Strategies of scientists: explanatory holism</vt:lpstr>
      <vt:lpstr>PowerPoint Presentation</vt:lpstr>
      <vt:lpstr>Strategies of scientists:  exploratory science</vt:lpstr>
      <vt:lpstr>Strategies of scientists: hypothesis driven science</vt:lpstr>
      <vt:lpstr>PowerPoint Presentation</vt:lpstr>
      <vt:lpstr>Metaphysics, epistemology, and ontology</vt:lpstr>
      <vt:lpstr>Metaphysics</vt:lpstr>
      <vt:lpstr>Epistemology</vt:lpstr>
      <vt:lpstr>PowerPoint Presentation</vt:lpstr>
      <vt:lpstr>Epistemic pluralism</vt:lpstr>
      <vt:lpstr>PowerPoint Presentation</vt:lpstr>
      <vt:lpstr>PowerPoint Presentation</vt:lpstr>
      <vt:lpstr>Ontology</vt:lpstr>
      <vt:lpstr>PowerPoint Presentation</vt:lpstr>
      <vt:lpstr>PowerPoint Presentation</vt:lpstr>
      <vt:lpstr>PowerPoint Presentation</vt:lpstr>
      <vt:lpstr>PowerPoint Presentation</vt:lpstr>
      <vt:lpstr>A short ecological history of the Hawaiian monk seal</vt:lpstr>
      <vt:lpstr>PowerPoint Presentation</vt:lpstr>
      <vt:lpstr>PowerPoint Presentation</vt:lpstr>
      <vt:lpstr>The Science Wars</vt:lpstr>
      <vt:lpstr>The opposing viewpoints of The Science Wars</vt:lpstr>
      <vt:lpstr>PowerPoint Presentation</vt:lpstr>
      <vt:lpstr>PowerPoint Presentation</vt:lpstr>
      <vt:lpstr>The unfortunate legacy of the Science Wars</vt:lpstr>
      <vt:lpstr>PowerPoint Presentation</vt:lpstr>
      <vt:lpstr>PowerPoint Presentation</vt:lpstr>
      <vt:lpstr>The compromise position: post-positivism</vt:lpstr>
      <vt:lpstr>Examples of post-positivism</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Anthony Stallins</dc:creator>
  <cp:lastModifiedBy>Stallins, Jon A.</cp:lastModifiedBy>
  <cp:revision>217</cp:revision>
  <dcterms:created xsi:type="dcterms:W3CDTF">2003-08-27T03:18:52Z</dcterms:created>
  <dcterms:modified xsi:type="dcterms:W3CDTF">2025-01-19T21:30:55Z</dcterms:modified>
</cp:coreProperties>
</file>