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605" r:id="rId2"/>
    <p:sldId id="606" r:id="rId3"/>
    <p:sldId id="586" r:id="rId4"/>
    <p:sldId id="588" r:id="rId5"/>
    <p:sldId id="556" r:id="rId6"/>
    <p:sldId id="589" r:id="rId7"/>
    <p:sldId id="587" r:id="rId8"/>
    <p:sldId id="520" r:id="rId9"/>
    <p:sldId id="608" r:id="rId10"/>
    <p:sldId id="522" r:id="rId11"/>
    <p:sldId id="607" r:id="rId12"/>
    <p:sldId id="609" r:id="rId13"/>
    <p:sldId id="547" r:id="rId14"/>
    <p:sldId id="548" r:id="rId15"/>
    <p:sldId id="764" r:id="rId16"/>
    <p:sldId id="519" r:id="rId17"/>
    <p:sldId id="769" r:id="rId18"/>
    <p:sldId id="767" r:id="rId19"/>
    <p:sldId id="610" r:id="rId20"/>
    <p:sldId id="762" r:id="rId21"/>
    <p:sldId id="766" r:id="rId22"/>
    <p:sldId id="770" r:id="rId23"/>
    <p:sldId id="739" r:id="rId24"/>
    <p:sldId id="414" r:id="rId25"/>
    <p:sldId id="618" r:id="rId26"/>
    <p:sldId id="755" r:id="rId27"/>
    <p:sldId id="70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65909D1B-BD02-458E-BE7D-C4EEAE599696}">
          <p14:sldIdLst>
            <p14:sldId id="605"/>
            <p14:sldId id="606"/>
            <p14:sldId id="586"/>
            <p14:sldId id="588"/>
            <p14:sldId id="556"/>
            <p14:sldId id="589"/>
            <p14:sldId id="587"/>
            <p14:sldId id="520"/>
            <p14:sldId id="608"/>
            <p14:sldId id="522"/>
            <p14:sldId id="607"/>
            <p14:sldId id="609"/>
            <p14:sldId id="547"/>
            <p14:sldId id="548"/>
            <p14:sldId id="764"/>
            <p14:sldId id="519"/>
          </p14:sldIdLst>
        </p14:section>
        <p14:section name="Examples" id="{AFC82C8D-9E40-42B3-B621-4CC39A308B53}">
          <p14:sldIdLst>
            <p14:sldId id="769"/>
            <p14:sldId id="767"/>
            <p14:sldId id="610"/>
            <p14:sldId id="762"/>
            <p14:sldId id="766"/>
            <p14:sldId id="770"/>
            <p14:sldId id="739"/>
            <p14:sldId id="414"/>
            <p14:sldId id="618"/>
            <p14:sldId id="755"/>
            <p14:sldId id="70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350" autoAdjust="0"/>
  </p:normalViewPr>
  <p:slideViewPr>
    <p:cSldViewPr snapToGrid="0">
      <p:cViewPr varScale="1">
        <p:scale>
          <a:sx n="55" d="100"/>
          <a:sy n="55" d="100"/>
        </p:scale>
        <p:origin x="859" y="62"/>
      </p:cViewPr>
      <p:guideLst/>
    </p:cSldViewPr>
  </p:slideViewPr>
  <p:notesTextViewPr>
    <p:cViewPr>
      <p:scale>
        <a:sx n="1" d="1"/>
        <a:sy n="1" d="1"/>
      </p:scale>
      <p:origin x="0" y="0"/>
    </p:cViewPr>
  </p:notesTextViewPr>
  <p:sorterViewPr>
    <p:cViewPr>
      <p:scale>
        <a:sx n="100" d="100"/>
        <a:sy n="100" d="100"/>
      </p:scale>
      <p:origin x="0" y="-7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62E79-0D5F-404E-A74F-FC282447214F}" type="datetimeFigureOut">
              <a:rPr lang="en-US" smtClean="0"/>
              <a:t>2/18/2025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B43666-880D-4D9B-ADD0-A63C0B7277B1}" type="slidenum">
              <a:rPr lang="en-US" smtClean="0"/>
              <a:t>‹#›</a:t>
            </a:fld>
            <a:endParaRPr lang="en-US" dirty="0"/>
          </a:p>
        </p:txBody>
      </p:sp>
    </p:spTree>
    <p:extLst>
      <p:ext uri="{BB962C8B-B14F-4D97-AF65-F5344CB8AC3E}">
        <p14:creationId xmlns:p14="http://schemas.microsoft.com/office/powerpoint/2010/main" val="1715298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2D623DC6-AA74-4C8E-A0F1-40AE828CC5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E7221B-9A7C-43AA-A47D-BB5D73684F0B}" type="slidenum">
              <a:rPr lang="en-US" altLang="en-US" sz="1300"/>
              <a:pPr>
                <a:spcBef>
                  <a:spcPct val="0"/>
                </a:spcBef>
              </a:pPr>
              <a:t>3</a:t>
            </a:fld>
            <a:endParaRPr lang="en-US" altLang="en-US" sz="1300" dirty="0"/>
          </a:p>
        </p:txBody>
      </p:sp>
      <p:sp>
        <p:nvSpPr>
          <p:cNvPr id="53251" name="Rectangle 2">
            <a:extLst>
              <a:ext uri="{FF2B5EF4-FFF2-40B4-BE49-F238E27FC236}">
                <a16:creationId xmlns:a16="http://schemas.microsoft.com/office/drawing/2014/main" id="{64FF924D-CD15-4BEE-BB5D-37D6227049A7}"/>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36133A1A-8F8B-4528-A25B-700C284C58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Sea ice cover shown in maps is 2016</a:t>
            </a:r>
            <a:br>
              <a:rPr lang="en-US" dirty="0"/>
            </a:br>
            <a:br>
              <a:rPr lang="en-US" dirty="0"/>
            </a:br>
            <a:r>
              <a:rPr lang="en-US" dirty="0"/>
              <a:t>Sumata, Hiroshi, Laura de Steur, Dmitry V. Divine, Mats A. Granskog, and Sebastian Gerland. "Regime shift in Arctic Ocean sea ice thickness." </a:t>
            </a:r>
            <a:r>
              <a:rPr lang="en-US" i="1" dirty="0"/>
              <a:t>Nature</a:t>
            </a:r>
            <a:r>
              <a:rPr lang="en-US" dirty="0"/>
              <a:t> 615, no. 7952 (2023): 443-449.</a:t>
            </a:r>
          </a:p>
          <a:p>
            <a:endParaRPr lang="en-US" dirty="0"/>
          </a:p>
        </p:txBody>
      </p:sp>
      <p:sp>
        <p:nvSpPr>
          <p:cNvPr id="4" name="Slide Number Placeholder 3"/>
          <p:cNvSpPr>
            <a:spLocks noGrp="1"/>
          </p:cNvSpPr>
          <p:nvPr>
            <p:ph type="sldNum" sz="quarter" idx="5"/>
          </p:nvPr>
        </p:nvSpPr>
        <p:spPr/>
        <p:txBody>
          <a:bodyPr/>
          <a:lstStyle/>
          <a:p>
            <a:fld id="{C4B43666-880D-4D9B-ADD0-A63C0B7277B1}" type="slidenum">
              <a:rPr lang="en-US" smtClean="0"/>
              <a:t>17</a:t>
            </a:fld>
            <a:endParaRPr lang="en-US" dirty="0"/>
          </a:p>
        </p:txBody>
      </p:sp>
    </p:spTree>
    <p:extLst>
      <p:ext uri="{BB962C8B-B14F-4D97-AF65-F5344CB8AC3E}">
        <p14:creationId xmlns:p14="http://schemas.microsoft.com/office/powerpoint/2010/main" val="2378010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HardingText-Regular"/>
              </a:rPr>
              <a:t>The timing of the shift was preceded by a two-step reduction in residence time of sea ice in the Arctic Basin, initiated first in 2005 and followed by 2007</a:t>
            </a:r>
            <a:br>
              <a:rPr lang="en-US" sz="1200" b="0" i="0" u="none" strike="noStrike" baseline="0" dirty="0">
                <a:latin typeface="HardingText-Regular"/>
              </a:rPr>
            </a:br>
            <a:br>
              <a:rPr lang="en-US" sz="1200" b="0" i="0" u="none" strike="noStrike" baseline="0" dirty="0">
                <a:latin typeface="HardingText-Regular"/>
              </a:rPr>
            </a:br>
            <a:r>
              <a:rPr lang="en-US" dirty="0"/>
              <a:t>Sumata, Hiroshi, Laura de Steur, Dmitry V. Divine, Mats A. Granskog, and Sebastian Gerland. "Regime shift in Arctic Ocean sea ice thickness." </a:t>
            </a:r>
            <a:r>
              <a:rPr lang="en-US" i="1" dirty="0"/>
              <a:t>Nature</a:t>
            </a:r>
            <a:r>
              <a:rPr lang="en-US" dirty="0"/>
              <a:t> 615, no. 7952 (2023): 443-449.</a:t>
            </a:r>
          </a:p>
          <a:p>
            <a:pPr algn="l"/>
            <a:endParaRPr lang="en-US" dirty="0"/>
          </a:p>
          <a:p>
            <a:endParaRPr lang="en-US" dirty="0"/>
          </a:p>
        </p:txBody>
      </p:sp>
      <p:sp>
        <p:nvSpPr>
          <p:cNvPr id="4" name="Slide Number Placeholder 3"/>
          <p:cNvSpPr>
            <a:spLocks noGrp="1"/>
          </p:cNvSpPr>
          <p:nvPr>
            <p:ph type="sldNum" sz="quarter" idx="5"/>
          </p:nvPr>
        </p:nvSpPr>
        <p:spPr/>
        <p:txBody>
          <a:bodyPr/>
          <a:lstStyle/>
          <a:p>
            <a:fld id="{C4B43666-880D-4D9B-ADD0-A63C0B7277B1}" type="slidenum">
              <a:rPr lang="en-US" smtClean="0"/>
              <a:t>18</a:t>
            </a:fld>
            <a:endParaRPr lang="en-US" dirty="0"/>
          </a:p>
        </p:txBody>
      </p:sp>
    </p:spTree>
    <p:extLst>
      <p:ext uri="{BB962C8B-B14F-4D97-AF65-F5344CB8AC3E}">
        <p14:creationId xmlns:p14="http://schemas.microsoft.com/office/powerpoint/2010/main" val="3950583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27FB1360-DE74-65B4-3427-D112003FCDAF}"/>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47AE4070-ADAD-8324-21D9-F1596393DC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rainforest ‘pump’ is lost with fires, leading to a lock-in of drier, shrub and grassland-dominated forests. The environmental conditions can no longer support tropical rainforest vegetation</a:t>
            </a:r>
          </a:p>
        </p:txBody>
      </p:sp>
      <p:sp>
        <p:nvSpPr>
          <p:cNvPr id="31748" name="Slide Number Placeholder 3">
            <a:extLst>
              <a:ext uri="{FF2B5EF4-FFF2-40B4-BE49-F238E27FC236}">
                <a16:creationId xmlns:a16="http://schemas.microsoft.com/office/drawing/2014/main" id="{DE59C3DE-6919-87F1-1329-9957D87D89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C89C1A-7E9C-4AD4-96AA-4B6D4DE8C3BB}" type="slidenum">
              <a:rPr lang="en-US" altLang="en-US" smtClean="0">
                <a:latin typeface="Times New Roman" panose="02020603050405020304" pitchFamily="18" charset="0"/>
              </a:rPr>
              <a:pPr/>
              <a:t>20</a:t>
            </a:fld>
            <a:endParaRPr lang="en-US" altLang="en-US" dirty="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AdvOT118e7927"/>
              </a:rPr>
              <a:t>The concept of decarbonization transformation as social tipping dynamics. As illustrated in </a:t>
            </a:r>
            <a:r>
              <a:rPr lang="en-US" sz="1800" b="0" i="0" u="none" strike="noStrike" baseline="0" dirty="0">
                <a:latin typeface="AdvOTffbb85e5.I"/>
              </a:rPr>
              <a:t>A </a:t>
            </a:r>
            <a:r>
              <a:rPr lang="en-US" sz="1800" b="0" i="0" u="none" strike="noStrike" baseline="0" dirty="0">
                <a:latin typeface="AdvOT118e7927"/>
              </a:rPr>
              <a:t>by an abstract stability landscape, the world</a:t>
            </a:r>
            <a:r>
              <a:rPr lang="en-US" sz="1800" b="0" i="0" u="none" strike="noStrike" baseline="0" dirty="0">
                <a:latin typeface="AdvOT118e7927+20"/>
              </a:rPr>
              <a:t>’</a:t>
            </a:r>
            <a:r>
              <a:rPr lang="en-US" sz="1800" b="0" i="0" u="none" strike="noStrike" baseline="0" dirty="0">
                <a:latin typeface="AdvOT118e7927"/>
              </a:rPr>
              <a:t>s socioeconomic system today is trapped in a valley where it still depends heavily on burning fossil fuels, leading to high rates of greenhouse gas (GHG) emissions. Social tipping interventions have the potential to erode the barrier through triggering social tipping dynamics in different sectors and thus paving the way for rapid transformative change. Uncertainties and complexities inherent in the many dimensions of human societies beyond their level of decarbonization can be envisioned as forming a rougher stability landscape featuring multiple attracting states and a larger number of barriers that need to be eroded or overcome (</a:t>
            </a:r>
            <a:r>
              <a:rPr lang="en-US" sz="1800" b="0" i="0" u="none" strike="noStrike" baseline="0" dirty="0">
                <a:latin typeface="AdvOTffbb85e5.I"/>
              </a:rPr>
              <a:t>B</a:t>
            </a:r>
            <a:r>
              <a:rPr lang="en-US" sz="1800" b="0" i="0" u="none" strike="noStrike" baseline="0" dirty="0">
                <a:latin typeface="AdvOT118e7927"/>
              </a:rPr>
              <a:t>). This inherent </a:t>
            </a:r>
            <a:r>
              <a:rPr lang="en-US" sz="1800" b="0" i="0" u="none" strike="noStrike" baseline="0" dirty="0">
                <a:latin typeface="AdvOT118e7927+20"/>
              </a:rPr>
              <a:t>“</a:t>
            </a:r>
            <a:r>
              <a:rPr lang="en-US" sz="1800" b="0" i="0" u="none" strike="noStrike" baseline="0" dirty="0">
                <a:latin typeface="AdvOT118e7927"/>
              </a:rPr>
              <a:t>social noise</a:t>
            </a:r>
            <a:r>
              <a:rPr lang="en-US" sz="1800" b="0" i="0" u="none" strike="noStrike" baseline="0" dirty="0">
                <a:latin typeface="AdvOT118e7927+20"/>
              </a:rPr>
              <a:t>” </a:t>
            </a:r>
            <a:r>
              <a:rPr lang="en-US" sz="1800" b="0" i="0" u="none" strike="noStrike" baseline="0" dirty="0">
                <a:latin typeface="AdvOT118e7927"/>
              </a:rPr>
              <a:t>may complicate transformative change but could also accelerate it</a:t>
            </a:r>
            <a:br>
              <a:rPr lang="en-US" sz="1800" b="0" i="0" u="none" strike="noStrike" baseline="0" dirty="0">
                <a:latin typeface="AdvOT118e7927"/>
              </a:rPr>
            </a:br>
            <a:br>
              <a:rPr lang="en-US" sz="1800" b="0" i="0" u="none" strike="noStrike" baseline="0" dirty="0">
                <a:latin typeface="AdvOT118e7927"/>
              </a:rPr>
            </a:br>
            <a:r>
              <a:rPr lang="en-US" dirty="0"/>
              <a:t>Otto, I. M., Donges, J. F., Cremades, R., Bhowmik, A., Hewitt, R. J., Lucht, W., ... &amp; Schellnhuber, H. J. (2020). Social tipping dynamics for stabilizing Earth’s climate by 2050. </a:t>
            </a:r>
            <a:r>
              <a:rPr lang="en-US" i="1" dirty="0"/>
              <a:t>Proceedings of the National Academy of Sciences</a:t>
            </a:r>
            <a:r>
              <a:rPr lang="en-US" dirty="0"/>
              <a:t>, </a:t>
            </a:r>
            <a:r>
              <a:rPr lang="en-US" i="1" dirty="0"/>
              <a:t>117</a:t>
            </a:r>
            <a:r>
              <a:rPr lang="en-US" dirty="0"/>
              <a:t>(5), 2354-2365.</a:t>
            </a:r>
          </a:p>
          <a:p>
            <a:pPr algn="l"/>
            <a:endParaRPr lang="en-US" dirty="0"/>
          </a:p>
        </p:txBody>
      </p:sp>
      <p:sp>
        <p:nvSpPr>
          <p:cNvPr id="4" name="Slide Number Placeholder 3"/>
          <p:cNvSpPr>
            <a:spLocks noGrp="1"/>
          </p:cNvSpPr>
          <p:nvPr>
            <p:ph type="sldNum" sz="quarter" idx="5"/>
          </p:nvPr>
        </p:nvSpPr>
        <p:spPr/>
        <p:txBody>
          <a:bodyPr/>
          <a:lstStyle/>
          <a:p>
            <a:fld id="{C4B43666-880D-4D9B-ADD0-A63C0B7277B1}" type="slidenum">
              <a:rPr lang="en-US" smtClean="0"/>
              <a:t>21</a:t>
            </a:fld>
            <a:endParaRPr lang="en-US" dirty="0"/>
          </a:p>
        </p:txBody>
      </p:sp>
    </p:spTree>
    <p:extLst>
      <p:ext uri="{BB962C8B-B14F-4D97-AF65-F5344CB8AC3E}">
        <p14:creationId xmlns:p14="http://schemas.microsoft.com/office/powerpoint/2010/main" val="1272227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Otto, I. M., Donges, J. F., Cremades, R., Bhowmik, A., Hewitt, R. J., Lucht, W., ... &amp; Schellnhuber, H. J. (2020). Social tipping dynamics for stabilizing Earth’s climate by 2050. </a:t>
            </a:r>
            <a:r>
              <a:rPr lang="en-US" i="1" dirty="0"/>
              <a:t>Proceedings of the National Academy of Sciences</a:t>
            </a:r>
            <a:r>
              <a:rPr lang="en-US" dirty="0"/>
              <a:t>, </a:t>
            </a:r>
            <a:r>
              <a:rPr lang="en-US" i="1" dirty="0"/>
              <a:t>117</a:t>
            </a:r>
            <a:r>
              <a:rPr lang="en-US" dirty="0"/>
              <a:t>(5), 2354-2365.</a:t>
            </a:r>
          </a:p>
          <a:p>
            <a:endParaRPr lang="en-US" dirty="0"/>
          </a:p>
        </p:txBody>
      </p:sp>
      <p:sp>
        <p:nvSpPr>
          <p:cNvPr id="4" name="Slide Number Placeholder 3"/>
          <p:cNvSpPr>
            <a:spLocks noGrp="1"/>
          </p:cNvSpPr>
          <p:nvPr>
            <p:ph type="sldNum" sz="quarter" idx="5"/>
          </p:nvPr>
        </p:nvSpPr>
        <p:spPr/>
        <p:txBody>
          <a:bodyPr/>
          <a:lstStyle/>
          <a:p>
            <a:fld id="{C4B43666-880D-4D9B-ADD0-A63C0B7277B1}" type="slidenum">
              <a:rPr lang="en-US" smtClean="0"/>
              <a:t>22</a:t>
            </a:fld>
            <a:endParaRPr lang="en-US" dirty="0"/>
          </a:p>
        </p:txBody>
      </p:sp>
    </p:spTree>
    <p:extLst>
      <p:ext uri="{BB962C8B-B14F-4D97-AF65-F5344CB8AC3E}">
        <p14:creationId xmlns:p14="http://schemas.microsoft.com/office/powerpoint/2010/main" val="206915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A446FEA-AF81-8191-7ADC-E215E1271C16}"/>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A7E99541-A656-696F-8AF7-B6809AB665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http://www.nature.com/nclimate/journal/v3/n3/full/nclimate1693.html</a:t>
            </a:r>
          </a:p>
          <a:p>
            <a:r>
              <a:rPr lang="en-US" altLang="en-US" dirty="0"/>
              <a:t>http://e360.yale.edu/feature/megadrought_in_us_southwest_a_bad_omen_for_forests_globally/2665/</a:t>
            </a:r>
          </a:p>
        </p:txBody>
      </p:sp>
      <p:sp>
        <p:nvSpPr>
          <p:cNvPr id="27652" name="Slide Number Placeholder 3">
            <a:extLst>
              <a:ext uri="{FF2B5EF4-FFF2-40B4-BE49-F238E27FC236}">
                <a16:creationId xmlns:a16="http://schemas.microsoft.com/office/drawing/2014/main" id="{BF1A86C8-0672-55F0-FBFA-E2D9114EFF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95BDD9-668B-4317-9D07-E7B008625966}" type="slidenum">
              <a:rPr lang="en-US" altLang="en-US" smtClean="0">
                <a:latin typeface="Times New Roman" panose="02020603050405020304" pitchFamily="18" charset="0"/>
              </a:rPr>
              <a:pPr/>
              <a:t>25</a:t>
            </a:fld>
            <a:endParaRPr lang="en-US" altLang="en-US" dirty="0">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97E3768-7BFD-5723-3049-EAF38B24798F}"/>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C229A957-2EC4-9331-360F-BD7C831D99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Ridge lines with scorched trees from the 2011 Las Conchas fire in New Mexico, the second-largest blaze in the state's history. The fire, exacerbated by rising temperatures and a severe "megadrought" that has gripped the U.S. Southwest for more than a decade, burned 156,000 acres. </a:t>
            </a:r>
          </a:p>
        </p:txBody>
      </p:sp>
      <p:sp>
        <p:nvSpPr>
          <p:cNvPr id="25604" name="Slide Number Placeholder 3">
            <a:extLst>
              <a:ext uri="{FF2B5EF4-FFF2-40B4-BE49-F238E27FC236}">
                <a16:creationId xmlns:a16="http://schemas.microsoft.com/office/drawing/2014/main" id="{CDBF31B1-2F7B-3C75-8822-22BC1C99043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668B16-7569-45E2-8426-3335C5515D5F}" type="slidenum">
              <a:rPr lang="en-US" altLang="en-US" smtClean="0">
                <a:latin typeface="Times New Roman" panose="02020603050405020304" pitchFamily="18" charset="0"/>
              </a:rPr>
              <a:pPr/>
              <a:t>26</a:t>
            </a:fld>
            <a:endParaRPr lang="en-US" altLang="en-US"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engineering, we mean the capacity of a system to withstand disturbance and maintain present structure and functions. </a:t>
            </a:r>
          </a:p>
        </p:txBody>
      </p:sp>
      <p:sp>
        <p:nvSpPr>
          <p:cNvPr id="4" name="Slide Number Placeholder 3"/>
          <p:cNvSpPr>
            <a:spLocks noGrp="1"/>
          </p:cNvSpPr>
          <p:nvPr>
            <p:ph type="sldNum" sz="quarter" idx="5"/>
          </p:nvPr>
        </p:nvSpPr>
        <p:spPr/>
        <p:txBody>
          <a:bodyPr/>
          <a:lstStyle/>
          <a:p>
            <a:fld id="{C4B43666-880D-4D9B-ADD0-A63C0B7277B1}" type="slidenum">
              <a:rPr lang="en-US" smtClean="0"/>
              <a:t>4</a:t>
            </a:fld>
            <a:endParaRPr lang="en-US" dirty="0"/>
          </a:p>
        </p:txBody>
      </p:sp>
    </p:spTree>
    <p:extLst>
      <p:ext uri="{BB962C8B-B14F-4D97-AF65-F5344CB8AC3E}">
        <p14:creationId xmlns:p14="http://schemas.microsoft.com/office/powerpoint/2010/main" val="790098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B490D797-C78B-4789-AC24-3ABD7E30F3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735A64-329D-4940-A74F-34333B512838}" type="slidenum">
              <a:rPr lang="en-US" altLang="en-US" sz="1300"/>
              <a:pPr>
                <a:spcBef>
                  <a:spcPct val="0"/>
                </a:spcBef>
              </a:pPr>
              <a:t>5</a:t>
            </a:fld>
            <a:endParaRPr lang="en-US" altLang="en-US" sz="1300" dirty="0"/>
          </a:p>
        </p:txBody>
      </p:sp>
      <p:sp>
        <p:nvSpPr>
          <p:cNvPr id="55299" name="Rectangle 2">
            <a:extLst>
              <a:ext uri="{FF2B5EF4-FFF2-40B4-BE49-F238E27FC236}">
                <a16:creationId xmlns:a16="http://schemas.microsoft.com/office/drawing/2014/main" id="{2B79EF91-99B7-4FF8-B82B-3BBBA7E2DC6D}"/>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9324DEBC-4B0F-4704-8229-308CAFA164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You may also hear the term alternative stable states too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723755F0-EFD8-424D-9422-8E3404C0C13B}"/>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55151D35-3C65-4A74-AF7E-BF40A492DE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7348" name="Slide Number Placeholder 3">
            <a:extLst>
              <a:ext uri="{FF2B5EF4-FFF2-40B4-BE49-F238E27FC236}">
                <a16:creationId xmlns:a16="http://schemas.microsoft.com/office/drawing/2014/main" id="{BA97B1A9-85F8-43E0-B3B4-EBD5EF63CE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689B86D-D4E1-4B49-89EB-C9FA863A151E}" type="slidenum">
              <a:rPr lang="en-US" altLang="en-US"/>
              <a:pPr/>
              <a:t>7</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research plots like these at Konza Prairie help demonstrate the impacts of various fire frequencies. The treeless grassland to the left is burned annually. The wooded area to the right is burned every 20 years. Both started out looking the same.</a:t>
            </a:r>
            <a:br>
              <a:rPr lang="en-US" dirty="0"/>
            </a:br>
            <a:br>
              <a:rPr lang="en-US" dirty="0"/>
            </a:br>
            <a:r>
              <a:rPr lang="en-US" dirty="0"/>
              <a:t>https://prairieecologist.com/2014/09/03/konza-prairie-trip-part-2-tree-and-shrub-encroachment/</a:t>
            </a:r>
          </a:p>
        </p:txBody>
      </p:sp>
      <p:sp>
        <p:nvSpPr>
          <p:cNvPr id="4" name="Slide Number Placeholder 3"/>
          <p:cNvSpPr>
            <a:spLocks noGrp="1"/>
          </p:cNvSpPr>
          <p:nvPr>
            <p:ph type="sldNum" sz="quarter" idx="5"/>
          </p:nvPr>
        </p:nvSpPr>
        <p:spPr/>
        <p:txBody>
          <a:bodyPr/>
          <a:lstStyle/>
          <a:p>
            <a:fld id="{C4B43666-880D-4D9B-ADD0-A63C0B7277B1}" type="slidenum">
              <a:rPr lang="en-US" smtClean="0"/>
              <a:t>9</a:t>
            </a:fld>
            <a:endParaRPr lang="en-US" dirty="0"/>
          </a:p>
        </p:txBody>
      </p:sp>
    </p:spTree>
    <p:extLst>
      <p:ext uri="{BB962C8B-B14F-4D97-AF65-F5344CB8AC3E}">
        <p14:creationId xmlns:p14="http://schemas.microsoft.com/office/powerpoint/2010/main" val="3428716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B43666-880D-4D9B-ADD0-A63C0B7277B1}" type="slidenum">
              <a:rPr lang="en-US" smtClean="0"/>
              <a:t>11</a:t>
            </a:fld>
            <a:endParaRPr lang="en-US" dirty="0"/>
          </a:p>
        </p:txBody>
      </p:sp>
    </p:spTree>
    <p:extLst>
      <p:ext uri="{BB962C8B-B14F-4D97-AF65-F5344CB8AC3E}">
        <p14:creationId xmlns:p14="http://schemas.microsoft.com/office/powerpoint/2010/main" val="2183101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A061C97F-EFDC-410D-8B8D-05E880DE7B44}"/>
              </a:ext>
            </a:extLst>
          </p:cNvPr>
          <p:cNvSpPr>
            <a:spLocks noGrp="1" noRot="1" noChangeAspect="1" noChangeArrowheads="1" noTextEdit="1"/>
          </p:cNvSpPr>
          <p:nvPr>
            <p:ph type="sldImg"/>
          </p:nvPr>
        </p:nvSpPr>
        <p:spPr>
          <a:ln/>
        </p:spPr>
      </p:sp>
      <p:sp>
        <p:nvSpPr>
          <p:cNvPr id="89091" name="Notes Placeholder 2">
            <a:extLst>
              <a:ext uri="{FF2B5EF4-FFF2-40B4-BE49-F238E27FC236}">
                <a16:creationId xmlns:a16="http://schemas.microsoft.com/office/drawing/2014/main" id="{D5EC1A5B-C7A8-43F6-B5BB-5D9ED56042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http://www.csun.edu/~sd51881/overview.htm</a:t>
            </a:r>
          </a:p>
          <a:p>
            <a:endParaRPr lang="en-US" altLang="en-US" dirty="0">
              <a:latin typeface="Arial" panose="020B0604020202020204" pitchFamily="34" charset="0"/>
            </a:endParaRPr>
          </a:p>
          <a:p>
            <a:r>
              <a:rPr lang="en-US" altLang="en-US" dirty="0">
                <a:latin typeface="Arial" panose="020B0604020202020204" pitchFamily="34" charset="0"/>
              </a:rPr>
              <a:t>Mussel-dominated stability domain</a:t>
            </a:r>
          </a:p>
        </p:txBody>
      </p:sp>
      <p:sp>
        <p:nvSpPr>
          <p:cNvPr id="89092" name="Slide Number Placeholder 3">
            <a:extLst>
              <a:ext uri="{FF2B5EF4-FFF2-40B4-BE49-F238E27FC236}">
                <a16:creationId xmlns:a16="http://schemas.microsoft.com/office/drawing/2014/main" id="{33584698-79CD-468C-9F70-7EFA30BA7E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AA8CBCB9-9BD6-4E67-8396-A529DF6FD439}" type="slidenum">
              <a:rPr lang="en-US" altLang="en-US"/>
              <a:pPr/>
              <a:t>13</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2BA07E49-339D-449D-A845-A9F45128D666}"/>
              </a:ext>
            </a:extLst>
          </p:cNvPr>
          <p:cNvSpPr>
            <a:spLocks noGrp="1" noRot="1" noChangeAspect="1" noChangeArrowheads="1" noTextEdit="1"/>
          </p:cNvSpPr>
          <p:nvPr>
            <p:ph type="sldImg"/>
          </p:nvPr>
        </p:nvSpPr>
        <p:spPr>
          <a:ln/>
        </p:spPr>
      </p:sp>
      <p:sp>
        <p:nvSpPr>
          <p:cNvPr id="91139" name="Notes Placeholder 2">
            <a:extLst>
              <a:ext uri="{FF2B5EF4-FFF2-40B4-BE49-F238E27FC236}">
                <a16:creationId xmlns:a16="http://schemas.microsoft.com/office/drawing/2014/main" id="{3C1ED2A9-1E39-49A6-B046-68B355E323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http://www.csun.edu/~sd51881/overview.htm</a:t>
            </a:r>
            <a:br>
              <a:rPr lang="en-US" altLang="en-US" dirty="0">
                <a:latin typeface="Arial" panose="020B0604020202020204" pitchFamily="34" charset="0"/>
              </a:rPr>
            </a:br>
            <a:br>
              <a:rPr lang="en-US" altLang="en-US" dirty="0">
                <a:latin typeface="Arial" panose="020B0604020202020204" pitchFamily="34" charset="0"/>
              </a:rPr>
            </a:br>
            <a:r>
              <a:rPr lang="en-US" altLang="en-US" dirty="0">
                <a:latin typeface="Arial" panose="020B0604020202020204" pitchFamily="34" charset="0"/>
              </a:rPr>
              <a:t>Seaweed dominated stability domain</a:t>
            </a:r>
          </a:p>
        </p:txBody>
      </p:sp>
      <p:sp>
        <p:nvSpPr>
          <p:cNvPr id="91140" name="Slide Number Placeholder 3">
            <a:extLst>
              <a:ext uri="{FF2B5EF4-FFF2-40B4-BE49-F238E27FC236}">
                <a16:creationId xmlns:a16="http://schemas.microsoft.com/office/drawing/2014/main" id="{338BC287-224E-4F40-B97F-AE071691C3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02C0F498-F21F-4881-B4C3-C32506E67E0E}" type="slidenum">
              <a:rPr lang="en-US" altLang="en-US"/>
              <a:pPr/>
              <a:t>14</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F55F2181-A6C0-48C4-9750-8CBBD60616C2}"/>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id="{15DC6785-F5AC-4563-8E3D-5BDE3AEDA1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rocky intertidal marine community, where these two stability domains can develop:  a mussel-dominated state and a seaweed-dominated state. Storm disturbances are often the factor driving these transitions between stability domains. </a:t>
            </a:r>
          </a:p>
          <a:p>
            <a:endParaRPr lang="en-US" altLang="en-US" dirty="0">
              <a:latin typeface="Arial" panose="020B0604020202020204" pitchFamily="34" charset="0"/>
            </a:endParaRPr>
          </a:p>
          <a:p>
            <a:r>
              <a:rPr lang="en-US" altLang="en-US" dirty="0">
                <a:latin typeface="Arial" panose="020B0604020202020204" pitchFamily="34" charset="0"/>
              </a:rPr>
              <a:t>Petraitis, P. S., Methratta, E. T., Rhile, E. C., Vidargas, N. A., &amp; Dudgeon, S. R. (2009). Experimental confirmation of multiple community states in a marine ecosystem. </a:t>
            </a:r>
            <a:r>
              <a:rPr lang="en-US" altLang="en-US" i="1" dirty="0">
                <a:latin typeface="Arial" panose="020B0604020202020204" pitchFamily="34" charset="0"/>
              </a:rPr>
              <a:t>Oecologia</a:t>
            </a:r>
            <a:r>
              <a:rPr lang="en-US" altLang="en-US" dirty="0">
                <a:latin typeface="Arial" panose="020B0604020202020204" pitchFamily="34" charset="0"/>
              </a:rPr>
              <a:t>, </a:t>
            </a:r>
            <a:r>
              <a:rPr lang="en-US" altLang="en-US" i="1" dirty="0">
                <a:latin typeface="Arial" panose="020B0604020202020204" pitchFamily="34" charset="0"/>
              </a:rPr>
              <a:t>161</a:t>
            </a:r>
            <a:r>
              <a:rPr lang="en-US" altLang="en-US" dirty="0">
                <a:latin typeface="Arial" panose="020B0604020202020204" pitchFamily="34" charset="0"/>
              </a:rPr>
              <a:t>(1), 139-148.</a:t>
            </a:r>
          </a:p>
          <a:p>
            <a:endParaRPr lang="en-US" altLang="en-US" dirty="0">
              <a:latin typeface="Arial" panose="020B0604020202020204" pitchFamily="34" charset="0"/>
            </a:endParaRPr>
          </a:p>
          <a:p>
            <a:r>
              <a:rPr lang="en-US" altLang="en-US" dirty="0">
                <a:latin typeface="Arial" panose="020B0604020202020204" pitchFamily="34" charset="0"/>
              </a:rPr>
              <a:t>https://www.nsf.gov/news/mmg/mmg_disp.jsp?med_id=185807&amp;from=</a:t>
            </a:r>
          </a:p>
        </p:txBody>
      </p:sp>
      <p:sp>
        <p:nvSpPr>
          <p:cNvPr id="87044" name="Slide Number Placeholder 3">
            <a:extLst>
              <a:ext uri="{FF2B5EF4-FFF2-40B4-BE49-F238E27FC236}">
                <a16:creationId xmlns:a16="http://schemas.microsoft.com/office/drawing/2014/main" id="{3C6E53A0-78DC-447D-A6C0-0350B39038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009B12B2-788D-418E-8CBF-EBF5909F41C3}" type="slidenum">
              <a:rPr lang="en-US" altLang="en-US"/>
              <a:pPr/>
              <a:t>16</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594BA-DFE1-45DB-97A8-942F3978E1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F5326C-2196-4FE9-8475-AD05D937CD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CD3E92-6FBE-41B5-81C1-F0BFEADB7B11}"/>
              </a:ext>
            </a:extLst>
          </p:cNvPr>
          <p:cNvSpPr>
            <a:spLocks noGrp="1"/>
          </p:cNvSpPr>
          <p:nvPr>
            <p:ph type="dt" sz="half" idx="10"/>
          </p:nvPr>
        </p:nvSpPr>
        <p:spPr/>
        <p:txBody>
          <a:bodyPr/>
          <a:lstStyle/>
          <a:p>
            <a:fld id="{A0173177-031D-4864-913C-C82A6BA57BC0}" type="datetimeFigureOut">
              <a:rPr lang="en-US" smtClean="0"/>
              <a:t>2/18/2025</a:t>
            </a:fld>
            <a:endParaRPr lang="en-US" dirty="0"/>
          </a:p>
        </p:txBody>
      </p:sp>
      <p:sp>
        <p:nvSpPr>
          <p:cNvPr id="5" name="Footer Placeholder 4">
            <a:extLst>
              <a:ext uri="{FF2B5EF4-FFF2-40B4-BE49-F238E27FC236}">
                <a16:creationId xmlns:a16="http://schemas.microsoft.com/office/drawing/2014/main" id="{FA948952-85F8-4B7C-9593-4FBAB14A5F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BC8A87-D23F-4663-A52A-EF4AE637DA17}"/>
              </a:ext>
            </a:extLst>
          </p:cNvPr>
          <p:cNvSpPr>
            <a:spLocks noGrp="1"/>
          </p:cNvSpPr>
          <p:nvPr>
            <p:ph type="sldNum" sz="quarter" idx="12"/>
          </p:nvPr>
        </p:nvSpPr>
        <p:spPr/>
        <p:txBody>
          <a:bodyPr/>
          <a:lstStyle/>
          <a:p>
            <a:fld id="{20012052-A0FE-4C36-9BD3-9774BCEBF533}" type="slidenum">
              <a:rPr lang="en-US" smtClean="0"/>
              <a:t>‹#›</a:t>
            </a:fld>
            <a:endParaRPr lang="en-US" dirty="0"/>
          </a:p>
        </p:txBody>
      </p:sp>
    </p:spTree>
    <p:extLst>
      <p:ext uri="{BB962C8B-B14F-4D97-AF65-F5344CB8AC3E}">
        <p14:creationId xmlns:p14="http://schemas.microsoft.com/office/powerpoint/2010/main" val="1015101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92FF3-887E-4473-97F4-F8664B538E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D8D5B3-7579-44C6-873D-50611F2450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591AEC-EF99-4D59-AC11-63D7CF987EC7}"/>
              </a:ext>
            </a:extLst>
          </p:cNvPr>
          <p:cNvSpPr>
            <a:spLocks noGrp="1"/>
          </p:cNvSpPr>
          <p:nvPr>
            <p:ph type="dt" sz="half" idx="10"/>
          </p:nvPr>
        </p:nvSpPr>
        <p:spPr/>
        <p:txBody>
          <a:bodyPr/>
          <a:lstStyle/>
          <a:p>
            <a:fld id="{A0173177-031D-4864-913C-C82A6BA57BC0}" type="datetimeFigureOut">
              <a:rPr lang="en-US" smtClean="0"/>
              <a:t>2/18/2025</a:t>
            </a:fld>
            <a:endParaRPr lang="en-US" dirty="0"/>
          </a:p>
        </p:txBody>
      </p:sp>
      <p:sp>
        <p:nvSpPr>
          <p:cNvPr id="5" name="Footer Placeholder 4">
            <a:extLst>
              <a:ext uri="{FF2B5EF4-FFF2-40B4-BE49-F238E27FC236}">
                <a16:creationId xmlns:a16="http://schemas.microsoft.com/office/drawing/2014/main" id="{70895BB2-652B-4F85-A9D7-3582759DF3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9D805C-D8F7-4189-9F75-DA88EAC595BF}"/>
              </a:ext>
            </a:extLst>
          </p:cNvPr>
          <p:cNvSpPr>
            <a:spLocks noGrp="1"/>
          </p:cNvSpPr>
          <p:nvPr>
            <p:ph type="sldNum" sz="quarter" idx="12"/>
          </p:nvPr>
        </p:nvSpPr>
        <p:spPr/>
        <p:txBody>
          <a:bodyPr/>
          <a:lstStyle/>
          <a:p>
            <a:fld id="{20012052-A0FE-4C36-9BD3-9774BCEBF533}" type="slidenum">
              <a:rPr lang="en-US" smtClean="0"/>
              <a:t>‹#›</a:t>
            </a:fld>
            <a:endParaRPr lang="en-US" dirty="0"/>
          </a:p>
        </p:txBody>
      </p:sp>
    </p:spTree>
    <p:extLst>
      <p:ext uri="{BB962C8B-B14F-4D97-AF65-F5344CB8AC3E}">
        <p14:creationId xmlns:p14="http://schemas.microsoft.com/office/powerpoint/2010/main" val="2402008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34189F-C732-4EA8-B6F6-3172A1F831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56DB63-5FB1-4DD4-955E-0372833021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F3612-887D-4809-9BE6-A8169C48523B}"/>
              </a:ext>
            </a:extLst>
          </p:cNvPr>
          <p:cNvSpPr>
            <a:spLocks noGrp="1"/>
          </p:cNvSpPr>
          <p:nvPr>
            <p:ph type="dt" sz="half" idx="10"/>
          </p:nvPr>
        </p:nvSpPr>
        <p:spPr/>
        <p:txBody>
          <a:bodyPr/>
          <a:lstStyle/>
          <a:p>
            <a:fld id="{A0173177-031D-4864-913C-C82A6BA57BC0}" type="datetimeFigureOut">
              <a:rPr lang="en-US" smtClean="0"/>
              <a:t>2/18/2025</a:t>
            </a:fld>
            <a:endParaRPr lang="en-US" dirty="0"/>
          </a:p>
        </p:txBody>
      </p:sp>
      <p:sp>
        <p:nvSpPr>
          <p:cNvPr id="5" name="Footer Placeholder 4">
            <a:extLst>
              <a:ext uri="{FF2B5EF4-FFF2-40B4-BE49-F238E27FC236}">
                <a16:creationId xmlns:a16="http://schemas.microsoft.com/office/drawing/2014/main" id="{B96BE31E-F134-46F8-8490-C28F197BBF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DC6F00-204F-41BD-B473-2E62C67CCE76}"/>
              </a:ext>
            </a:extLst>
          </p:cNvPr>
          <p:cNvSpPr>
            <a:spLocks noGrp="1"/>
          </p:cNvSpPr>
          <p:nvPr>
            <p:ph type="sldNum" sz="quarter" idx="12"/>
          </p:nvPr>
        </p:nvSpPr>
        <p:spPr/>
        <p:txBody>
          <a:bodyPr/>
          <a:lstStyle/>
          <a:p>
            <a:fld id="{20012052-A0FE-4C36-9BD3-9774BCEBF533}" type="slidenum">
              <a:rPr lang="en-US" smtClean="0"/>
              <a:t>‹#›</a:t>
            </a:fld>
            <a:endParaRPr lang="en-US" dirty="0"/>
          </a:p>
        </p:txBody>
      </p:sp>
    </p:spTree>
    <p:extLst>
      <p:ext uri="{BB962C8B-B14F-4D97-AF65-F5344CB8AC3E}">
        <p14:creationId xmlns:p14="http://schemas.microsoft.com/office/powerpoint/2010/main" val="1999866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061FE-1BC0-4B30-A7FB-CFCB66097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888B77-A48F-4EC0-87E7-A4D132B6B2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4908E6-1DFC-4F8D-9A05-78EF879CC136}"/>
              </a:ext>
            </a:extLst>
          </p:cNvPr>
          <p:cNvSpPr>
            <a:spLocks noGrp="1"/>
          </p:cNvSpPr>
          <p:nvPr>
            <p:ph type="dt" sz="half" idx="10"/>
          </p:nvPr>
        </p:nvSpPr>
        <p:spPr/>
        <p:txBody>
          <a:bodyPr/>
          <a:lstStyle/>
          <a:p>
            <a:fld id="{A0173177-031D-4864-913C-C82A6BA57BC0}" type="datetimeFigureOut">
              <a:rPr lang="en-US" smtClean="0"/>
              <a:t>2/18/2025</a:t>
            </a:fld>
            <a:endParaRPr lang="en-US" dirty="0"/>
          </a:p>
        </p:txBody>
      </p:sp>
      <p:sp>
        <p:nvSpPr>
          <p:cNvPr id="5" name="Footer Placeholder 4">
            <a:extLst>
              <a:ext uri="{FF2B5EF4-FFF2-40B4-BE49-F238E27FC236}">
                <a16:creationId xmlns:a16="http://schemas.microsoft.com/office/drawing/2014/main" id="{0FAA383A-D548-4EEF-A416-97C420A11C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2E2E61-E31A-47FE-A559-E1C440F7D404}"/>
              </a:ext>
            </a:extLst>
          </p:cNvPr>
          <p:cNvSpPr>
            <a:spLocks noGrp="1"/>
          </p:cNvSpPr>
          <p:nvPr>
            <p:ph type="sldNum" sz="quarter" idx="12"/>
          </p:nvPr>
        </p:nvSpPr>
        <p:spPr/>
        <p:txBody>
          <a:bodyPr/>
          <a:lstStyle/>
          <a:p>
            <a:fld id="{20012052-A0FE-4C36-9BD3-9774BCEBF533}" type="slidenum">
              <a:rPr lang="en-US" smtClean="0"/>
              <a:t>‹#›</a:t>
            </a:fld>
            <a:endParaRPr lang="en-US" dirty="0"/>
          </a:p>
        </p:txBody>
      </p:sp>
    </p:spTree>
    <p:extLst>
      <p:ext uri="{BB962C8B-B14F-4D97-AF65-F5344CB8AC3E}">
        <p14:creationId xmlns:p14="http://schemas.microsoft.com/office/powerpoint/2010/main" val="2855560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8C61-EC90-4D05-9953-6FF280656C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A903E7-D72B-40CE-B5E9-D1C13CF3F6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8C3C80-DEE9-4919-8F08-654F4B8FB890}"/>
              </a:ext>
            </a:extLst>
          </p:cNvPr>
          <p:cNvSpPr>
            <a:spLocks noGrp="1"/>
          </p:cNvSpPr>
          <p:nvPr>
            <p:ph type="dt" sz="half" idx="10"/>
          </p:nvPr>
        </p:nvSpPr>
        <p:spPr/>
        <p:txBody>
          <a:bodyPr/>
          <a:lstStyle/>
          <a:p>
            <a:fld id="{A0173177-031D-4864-913C-C82A6BA57BC0}" type="datetimeFigureOut">
              <a:rPr lang="en-US" smtClean="0"/>
              <a:t>2/18/2025</a:t>
            </a:fld>
            <a:endParaRPr lang="en-US" dirty="0"/>
          </a:p>
        </p:txBody>
      </p:sp>
      <p:sp>
        <p:nvSpPr>
          <p:cNvPr id="5" name="Footer Placeholder 4">
            <a:extLst>
              <a:ext uri="{FF2B5EF4-FFF2-40B4-BE49-F238E27FC236}">
                <a16:creationId xmlns:a16="http://schemas.microsoft.com/office/drawing/2014/main" id="{448F302A-86A3-425B-BE59-B3E7614BDB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27FFF2-A88B-48AB-950B-198A4DBFC2E2}"/>
              </a:ext>
            </a:extLst>
          </p:cNvPr>
          <p:cNvSpPr>
            <a:spLocks noGrp="1"/>
          </p:cNvSpPr>
          <p:nvPr>
            <p:ph type="sldNum" sz="quarter" idx="12"/>
          </p:nvPr>
        </p:nvSpPr>
        <p:spPr/>
        <p:txBody>
          <a:bodyPr/>
          <a:lstStyle/>
          <a:p>
            <a:fld id="{20012052-A0FE-4C36-9BD3-9774BCEBF533}" type="slidenum">
              <a:rPr lang="en-US" smtClean="0"/>
              <a:t>‹#›</a:t>
            </a:fld>
            <a:endParaRPr lang="en-US" dirty="0"/>
          </a:p>
        </p:txBody>
      </p:sp>
    </p:spTree>
    <p:extLst>
      <p:ext uri="{BB962C8B-B14F-4D97-AF65-F5344CB8AC3E}">
        <p14:creationId xmlns:p14="http://schemas.microsoft.com/office/powerpoint/2010/main" val="2995711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497BE-5B73-4B6A-8B20-527D488CDF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791EB3-C841-4533-9A6E-37EFE9732E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39B1C8-EE8E-4CA0-8A85-D24F859664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F256E6-C9F2-4957-A5E5-DE80FF4ECF43}"/>
              </a:ext>
            </a:extLst>
          </p:cNvPr>
          <p:cNvSpPr>
            <a:spLocks noGrp="1"/>
          </p:cNvSpPr>
          <p:nvPr>
            <p:ph type="dt" sz="half" idx="10"/>
          </p:nvPr>
        </p:nvSpPr>
        <p:spPr/>
        <p:txBody>
          <a:bodyPr/>
          <a:lstStyle/>
          <a:p>
            <a:fld id="{A0173177-031D-4864-913C-C82A6BA57BC0}" type="datetimeFigureOut">
              <a:rPr lang="en-US" smtClean="0"/>
              <a:t>2/18/2025</a:t>
            </a:fld>
            <a:endParaRPr lang="en-US" dirty="0"/>
          </a:p>
        </p:txBody>
      </p:sp>
      <p:sp>
        <p:nvSpPr>
          <p:cNvPr id="6" name="Footer Placeholder 5">
            <a:extLst>
              <a:ext uri="{FF2B5EF4-FFF2-40B4-BE49-F238E27FC236}">
                <a16:creationId xmlns:a16="http://schemas.microsoft.com/office/drawing/2014/main" id="{A8EB29AC-11B4-4750-A77B-384614164D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9E7A56-BF35-4848-98B6-80D255406125}"/>
              </a:ext>
            </a:extLst>
          </p:cNvPr>
          <p:cNvSpPr>
            <a:spLocks noGrp="1"/>
          </p:cNvSpPr>
          <p:nvPr>
            <p:ph type="sldNum" sz="quarter" idx="12"/>
          </p:nvPr>
        </p:nvSpPr>
        <p:spPr/>
        <p:txBody>
          <a:bodyPr/>
          <a:lstStyle/>
          <a:p>
            <a:fld id="{20012052-A0FE-4C36-9BD3-9774BCEBF533}" type="slidenum">
              <a:rPr lang="en-US" smtClean="0"/>
              <a:t>‹#›</a:t>
            </a:fld>
            <a:endParaRPr lang="en-US" dirty="0"/>
          </a:p>
        </p:txBody>
      </p:sp>
    </p:spTree>
    <p:extLst>
      <p:ext uri="{BB962C8B-B14F-4D97-AF65-F5344CB8AC3E}">
        <p14:creationId xmlns:p14="http://schemas.microsoft.com/office/powerpoint/2010/main" val="362906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138E5-B9B5-40C5-B8C1-492AC7B2C7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93F961-EC07-4E4E-95F2-81B00D7D6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C061C6-00E9-4F76-ABE8-F5BEBA5323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D6A453-E5FB-4DBC-AE5F-26C0EB52BE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C1FBE0-B92C-4CC5-B559-66DBA07EDB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D6266C-1F05-44EC-BBA3-FAE8255646FB}"/>
              </a:ext>
            </a:extLst>
          </p:cNvPr>
          <p:cNvSpPr>
            <a:spLocks noGrp="1"/>
          </p:cNvSpPr>
          <p:nvPr>
            <p:ph type="dt" sz="half" idx="10"/>
          </p:nvPr>
        </p:nvSpPr>
        <p:spPr/>
        <p:txBody>
          <a:bodyPr/>
          <a:lstStyle/>
          <a:p>
            <a:fld id="{A0173177-031D-4864-913C-C82A6BA57BC0}" type="datetimeFigureOut">
              <a:rPr lang="en-US" smtClean="0"/>
              <a:t>2/18/2025</a:t>
            </a:fld>
            <a:endParaRPr lang="en-US" dirty="0"/>
          </a:p>
        </p:txBody>
      </p:sp>
      <p:sp>
        <p:nvSpPr>
          <p:cNvPr id="8" name="Footer Placeholder 7">
            <a:extLst>
              <a:ext uri="{FF2B5EF4-FFF2-40B4-BE49-F238E27FC236}">
                <a16:creationId xmlns:a16="http://schemas.microsoft.com/office/drawing/2014/main" id="{A57DFEE0-A067-41BB-B2C2-E6F021735E2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12D8142-F978-4101-AB0B-D4A69FD6182D}"/>
              </a:ext>
            </a:extLst>
          </p:cNvPr>
          <p:cNvSpPr>
            <a:spLocks noGrp="1"/>
          </p:cNvSpPr>
          <p:nvPr>
            <p:ph type="sldNum" sz="quarter" idx="12"/>
          </p:nvPr>
        </p:nvSpPr>
        <p:spPr/>
        <p:txBody>
          <a:bodyPr/>
          <a:lstStyle/>
          <a:p>
            <a:fld id="{20012052-A0FE-4C36-9BD3-9774BCEBF533}" type="slidenum">
              <a:rPr lang="en-US" smtClean="0"/>
              <a:t>‹#›</a:t>
            </a:fld>
            <a:endParaRPr lang="en-US" dirty="0"/>
          </a:p>
        </p:txBody>
      </p:sp>
    </p:spTree>
    <p:extLst>
      <p:ext uri="{BB962C8B-B14F-4D97-AF65-F5344CB8AC3E}">
        <p14:creationId xmlns:p14="http://schemas.microsoft.com/office/powerpoint/2010/main" val="4096012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5D404-918F-4103-B8E4-94C4070BDB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B04687-A54A-4821-AC0A-66ED8FDD2DA2}"/>
              </a:ext>
            </a:extLst>
          </p:cNvPr>
          <p:cNvSpPr>
            <a:spLocks noGrp="1"/>
          </p:cNvSpPr>
          <p:nvPr>
            <p:ph type="dt" sz="half" idx="10"/>
          </p:nvPr>
        </p:nvSpPr>
        <p:spPr/>
        <p:txBody>
          <a:bodyPr/>
          <a:lstStyle/>
          <a:p>
            <a:fld id="{A0173177-031D-4864-913C-C82A6BA57BC0}" type="datetimeFigureOut">
              <a:rPr lang="en-US" smtClean="0"/>
              <a:t>2/18/2025</a:t>
            </a:fld>
            <a:endParaRPr lang="en-US" dirty="0"/>
          </a:p>
        </p:txBody>
      </p:sp>
      <p:sp>
        <p:nvSpPr>
          <p:cNvPr id="4" name="Footer Placeholder 3">
            <a:extLst>
              <a:ext uri="{FF2B5EF4-FFF2-40B4-BE49-F238E27FC236}">
                <a16:creationId xmlns:a16="http://schemas.microsoft.com/office/drawing/2014/main" id="{A67CBF07-E045-4590-B957-5CB3FBC54B3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8A662E-EC61-4342-A02D-EDA56820D9E7}"/>
              </a:ext>
            </a:extLst>
          </p:cNvPr>
          <p:cNvSpPr>
            <a:spLocks noGrp="1"/>
          </p:cNvSpPr>
          <p:nvPr>
            <p:ph type="sldNum" sz="quarter" idx="12"/>
          </p:nvPr>
        </p:nvSpPr>
        <p:spPr/>
        <p:txBody>
          <a:bodyPr/>
          <a:lstStyle/>
          <a:p>
            <a:fld id="{20012052-A0FE-4C36-9BD3-9774BCEBF533}" type="slidenum">
              <a:rPr lang="en-US" smtClean="0"/>
              <a:t>‹#›</a:t>
            </a:fld>
            <a:endParaRPr lang="en-US" dirty="0"/>
          </a:p>
        </p:txBody>
      </p:sp>
    </p:spTree>
    <p:extLst>
      <p:ext uri="{BB962C8B-B14F-4D97-AF65-F5344CB8AC3E}">
        <p14:creationId xmlns:p14="http://schemas.microsoft.com/office/powerpoint/2010/main" val="1978403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34909-9E52-4FF5-805C-BFF22AA65FB0}"/>
              </a:ext>
            </a:extLst>
          </p:cNvPr>
          <p:cNvSpPr>
            <a:spLocks noGrp="1"/>
          </p:cNvSpPr>
          <p:nvPr>
            <p:ph type="dt" sz="half" idx="10"/>
          </p:nvPr>
        </p:nvSpPr>
        <p:spPr/>
        <p:txBody>
          <a:bodyPr/>
          <a:lstStyle/>
          <a:p>
            <a:fld id="{A0173177-031D-4864-913C-C82A6BA57BC0}" type="datetimeFigureOut">
              <a:rPr lang="en-US" smtClean="0"/>
              <a:t>2/18/2025</a:t>
            </a:fld>
            <a:endParaRPr lang="en-US" dirty="0"/>
          </a:p>
        </p:txBody>
      </p:sp>
      <p:sp>
        <p:nvSpPr>
          <p:cNvPr id="3" name="Footer Placeholder 2">
            <a:extLst>
              <a:ext uri="{FF2B5EF4-FFF2-40B4-BE49-F238E27FC236}">
                <a16:creationId xmlns:a16="http://schemas.microsoft.com/office/drawing/2014/main" id="{4352EDDC-7A94-498A-B969-0C66507739F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F676161-AF2A-4835-9F57-B44889C61B3B}"/>
              </a:ext>
            </a:extLst>
          </p:cNvPr>
          <p:cNvSpPr>
            <a:spLocks noGrp="1"/>
          </p:cNvSpPr>
          <p:nvPr>
            <p:ph type="sldNum" sz="quarter" idx="12"/>
          </p:nvPr>
        </p:nvSpPr>
        <p:spPr/>
        <p:txBody>
          <a:bodyPr/>
          <a:lstStyle/>
          <a:p>
            <a:fld id="{20012052-A0FE-4C36-9BD3-9774BCEBF533}" type="slidenum">
              <a:rPr lang="en-US" smtClean="0"/>
              <a:t>‹#›</a:t>
            </a:fld>
            <a:endParaRPr lang="en-US" dirty="0"/>
          </a:p>
        </p:txBody>
      </p:sp>
    </p:spTree>
    <p:extLst>
      <p:ext uri="{BB962C8B-B14F-4D97-AF65-F5344CB8AC3E}">
        <p14:creationId xmlns:p14="http://schemas.microsoft.com/office/powerpoint/2010/main" val="2732295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DB3D-955F-4966-8ED8-5A791C8332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5CF374-2207-405B-B204-470F40E7C4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14EAC3-AC22-4B5A-B637-BC89C5C0F2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A3CA26-16B3-4BBE-B8C3-CFEF974C82AC}"/>
              </a:ext>
            </a:extLst>
          </p:cNvPr>
          <p:cNvSpPr>
            <a:spLocks noGrp="1"/>
          </p:cNvSpPr>
          <p:nvPr>
            <p:ph type="dt" sz="half" idx="10"/>
          </p:nvPr>
        </p:nvSpPr>
        <p:spPr/>
        <p:txBody>
          <a:bodyPr/>
          <a:lstStyle/>
          <a:p>
            <a:fld id="{A0173177-031D-4864-913C-C82A6BA57BC0}" type="datetimeFigureOut">
              <a:rPr lang="en-US" smtClean="0"/>
              <a:t>2/18/2025</a:t>
            </a:fld>
            <a:endParaRPr lang="en-US" dirty="0"/>
          </a:p>
        </p:txBody>
      </p:sp>
      <p:sp>
        <p:nvSpPr>
          <p:cNvPr id="6" name="Footer Placeholder 5">
            <a:extLst>
              <a:ext uri="{FF2B5EF4-FFF2-40B4-BE49-F238E27FC236}">
                <a16:creationId xmlns:a16="http://schemas.microsoft.com/office/drawing/2014/main" id="{1328E0B8-5A99-444B-B8ED-C16F564D81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22B48F-4003-4DE3-AF08-9CA20874D493}"/>
              </a:ext>
            </a:extLst>
          </p:cNvPr>
          <p:cNvSpPr>
            <a:spLocks noGrp="1"/>
          </p:cNvSpPr>
          <p:nvPr>
            <p:ph type="sldNum" sz="quarter" idx="12"/>
          </p:nvPr>
        </p:nvSpPr>
        <p:spPr/>
        <p:txBody>
          <a:bodyPr/>
          <a:lstStyle/>
          <a:p>
            <a:fld id="{20012052-A0FE-4C36-9BD3-9774BCEBF533}" type="slidenum">
              <a:rPr lang="en-US" smtClean="0"/>
              <a:t>‹#›</a:t>
            </a:fld>
            <a:endParaRPr lang="en-US" dirty="0"/>
          </a:p>
        </p:txBody>
      </p:sp>
    </p:spTree>
    <p:extLst>
      <p:ext uri="{BB962C8B-B14F-4D97-AF65-F5344CB8AC3E}">
        <p14:creationId xmlns:p14="http://schemas.microsoft.com/office/powerpoint/2010/main" val="437849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D7EC3-5EB7-4D9C-9E2B-3CDDB8475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31C82D-82B4-47CB-8531-A72231C6B5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267C103-9079-4D24-80D2-9046A75B6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AD9028-8C89-4B29-BDEA-B831F6B1136D}"/>
              </a:ext>
            </a:extLst>
          </p:cNvPr>
          <p:cNvSpPr>
            <a:spLocks noGrp="1"/>
          </p:cNvSpPr>
          <p:nvPr>
            <p:ph type="dt" sz="half" idx="10"/>
          </p:nvPr>
        </p:nvSpPr>
        <p:spPr/>
        <p:txBody>
          <a:bodyPr/>
          <a:lstStyle/>
          <a:p>
            <a:fld id="{A0173177-031D-4864-913C-C82A6BA57BC0}" type="datetimeFigureOut">
              <a:rPr lang="en-US" smtClean="0"/>
              <a:t>2/18/2025</a:t>
            </a:fld>
            <a:endParaRPr lang="en-US" dirty="0"/>
          </a:p>
        </p:txBody>
      </p:sp>
      <p:sp>
        <p:nvSpPr>
          <p:cNvPr id="6" name="Footer Placeholder 5">
            <a:extLst>
              <a:ext uri="{FF2B5EF4-FFF2-40B4-BE49-F238E27FC236}">
                <a16:creationId xmlns:a16="http://schemas.microsoft.com/office/drawing/2014/main" id="{41A04542-88C7-4BD9-8A25-EA3C5FB3A2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E80E14-476F-49F6-8504-B3190DE4E4F4}"/>
              </a:ext>
            </a:extLst>
          </p:cNvPr>
          <p:cNvSpPr>
            <a:spLocks noGrp="1"/>
          </p:cNvSpPr>
          <p:nvPr>
            <p:ph type="sldNum" sz="quarter" idx="12"/>
          </p:nvPr>
        </p:nvSpPr>
        <p:spPr/>
        <p:txBody>
          <a:bodyPr/>
          <a:lstStyle/>
          <a:p>
            <a:fld id="{20012052-A0FE-4C36-9BD3-9774BCEBF533}" type="slidenum">
              <a:rPr lang="en-US" smtClean="0"/>
              <a:t>‹#›</a:t>
            </a:fld>
            <a:endParaRPr lang="en-US" dirty="0"/>
          </a:p>
        </p:txBody>
      </p:sp>
    </p:spTree>
    <p:extLst>
      <p:ext uri="{BB962C8B-B14F-4D97-AF65-F5344CB8AC3E}">
        <p14:creationId xmlns:p14="http://schemas.microsoft.com/office/powerpoint/2010/main" val="1325274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F0703E-E6D5-41D2-8C3B-B3E228FD30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83D897-7398-4E25-80E9-B3B1189064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F8475F-B48E-4B58-900A-E49BDF0FAE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73177-031D-4864-913C-C82A6BA57BC0}" type="datetimeFigureOut">
              <a:rPr lang="en-US" smtClean="0"/>
              <a:t>2/18/2025</a:t>
            </a:fld>
            <a:endParaRPr lang="en-US" dirty="0"/>
          </a:p>
        </p:txBody>
      </p:sp>
      <p:sp>
        <p:nvSpPr>
          <p:cNvPr id="5" name="Footer Placeholder 4">
            <a:extLst>
              <a:ext uri="{FF2B5EF4-FFF2-40B4-BE49-F238E27FC236}">
                <a16:creationId xmlns:a16="http://schemas.microsoft.com/office/drawing/2014/main" id="{91F1EA5C-E80B-46F7-B8FC-91301B593E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07461A-9A2F-4674-850A-85A0849599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12052-A0FE-4C36-9BD3-9774BCEBF533}" type="slidenum">
              <a:rPr lang="en-US" smtClean="0"/>
              <a:t>‹#›</a:t>
            </a:fld>
            <a:endParaRPr lang="en-US" dirty="0"/>
          </a:p>
        </p:txBody>
      </p:sp>
    </p:spTree>
    <p:extLst>
      <p:ext uri="{BB962C8B-B14F-4D97-AF65-F5344CB8AC3E}">
        <p14:creationId xmlns:p14="http://schemas.microsoft.com/office/powerpoint/2010/main" val="2039526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sf.gov/news/mmg/mmg_disp.jsp?med_id=185807&amp;fr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ytimes.com/2019/08/30/world/americas/amazon-rainforest-fires-climate.html?smid=nytcore-ios-shar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website&#10;&#10;Description automatically generated">
            <a:extLst>
              <a:ext uri="{FF2B5EF4-FFF2-40B4-BE49-F238E27FC236}">
                <a16:creationId xmlns:a16="http://schemas.microsoft.com/office/drawing/2014/main" id="{3AC91855-9793-4D43-9E16-CEAC0DD979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799" y="205397"/>
            <a:ext cx="7739743" cy="6447206"/>
          </a:xfrm>
        </p:spPr>
      </p:pic>
    </p:spTree>
    <p:extLst>
      <p:ext uri="{BB962C8B-B14F-4D97-AF65-F5344CB8AC3E}">
        <p14:creationId xmlns:p14="http://schemas.microsoft.com/office/powerpoint/2010/main" val="3337670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Content Placeholder 3">
            <a:extLst>
              <a:ext uri="{FF2B5EF4-FFF2-40B4-BE49-F238E27FC236}">
                <a16:creationId xmlns:a16="http://schemas.microsoft.com/office/drawing/2014/main" id="{087A3953-2739-425D-A737-4CAF0CBB47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43601" y="578189"/>
            <a:ext cx="8939405" cy="5701621"/>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grass, outdoor, sky, field&#10;&#10;Description automatically generated">
            <a:extLst>
              <a:ext uri="{FF2B5EF4-FFF2-40B4-BE49-F238E27FC236}">
                <a16:creationId xmlns:a16="http://schemas.microsoft.com/office/drawing/2014/main" id="{921F5A62-B54E-4E66-98EF-30F42704875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6532"/>
          <a:stretch/>
        </p:blipFill>
        <p:spPr>
          <a:xfrm>
            <a:off x="-1" y="391885"/>
            <a:ext cx="12341501" cy="6074229"/>
          </a:xfrm>
        </p:spPr>
      </p:pic>
    </p:spTree>
    <p:extLst>
      <p:ext uri="{BB962C8B-B14F-4D97-AF65-F5344CB8AC3E}">
        <p14:creationId xmlns:p14="http://schemas.microsoft.com/office/powerpoint/2010/main" val="2363923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0318EB82-314B-FCCB-9B36-3E5075E222C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524" t="11913" r="1619" b="6054"/>
          <a:stretch/>
        </p:blipFill>
        <p:spPr>
          <a:xfrm>
            <a:off x="272955" y="1910687"/>
            <a:ext cx="11926029" cy="3985146"/>
          </a:xfrm>
        </p:spPr>
      </p:pic>
      <p:sp>
        <p:nvSpPr>
          <p:cNvPr id="6" name="Rectangle 5">
            <a:extLst>
              <a:ext uri="{FF2B5EF4-FFF2-40B4-BE49-F238E27FC236}">
                <a16:creationId xmlns:a16="http://schemas.microsoft.com/office/drawing/2014/main" id="{EA9A5EB8-99AB-5697-6803-0E142444B603}"/>
              </a:ext>
            </a:extLst>
          </p:cNvPr>
          <p:cNvSpPr/>
          <p:nvPr/>
        </p:nvSpPr>
        <p:spPr>
          <a:xfrm>
            <a:off x="272954" y="4723903"/>
            <a:ext cx="6806095" cy="1475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248B104-2169-4CBF-C575-3C8C21F20DE0}"/>
              </a:ext>
            </a:extLst>
          </p:cNvPr>
          <p:cNvSpPr/>
          <p:nvPr/>
        </p:nvSpPr>
        <p:spPr>
          <a:xfrm>
            <a:off x="671014" y="1632613"/>
            <a:ext cx="6408035" cy="1180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420CFBA8-AE8A-3692-333A-171CCD88E694}"/>
              </a:ext>
            </a:extLst>
          </p:cNvPr>
          <p:cNvSpPr>
            <a:spLocks noGrp="1"/>
          </p:cNvSpPr>
          <p:nvPr>
            <p:ph type="title"/>
          </p:nvPr>
        </p:nvSpPr>
        <p:spPr>
          <a:xfrm>
            <a:off x="838200" y="365125"/>
            <a:ext cx="10515600" cy="1325563"/>
          </a:xfrm>
        </p:spPr>
        <p:txBody>
          <a:bodyPr/>
          <a:lstStyle/>
          <a:p>
            <a:pPr algn="ctr"/>
            <a:r>
              <a:rPr lang="en-US" dirty="0"/>
              <a:t>Tipping in tall grass prairie</a:t>
            </a:r>
          </a:p>
        </p:txBody>
      </p:sp>
    </p:spTree>
    <p:extLst>
      <p:ext uri="{BB962C8B-B14F-4D97-AF65-F5344CB8AC3E}">
        <p14:creationId xmlns:p14="http://schemas.microsoft.com/office/powerpoint/2010/main" val="3857275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Content Placeholder 4" descr="A large body of water&#10;&#10;Description automatically generated">
            <a:extLst>
              <a:ext uri="{FF2B5EF4-FFF2-40B4-BE49-F238E27FC236}">
                <a16:creationId xmlns:a16="http://schemas.microsoft.com/office/drawing/2014/main" id="{AA824FEF-7A58-4DD4-8CD4-294D2D1686E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35114" y="-28575"/>
            <a:ext cx="9183687" cy="688657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Content Placeholder 4" descr="A body of water&#10;&#10;Description automatically generated">
            <a:extLst>
              <a:ext uri="{FF2B5EF4-FFF2-40B4-BE49-F238E27FC236}">
                <a16:creationId xmlns:a16="http://schemas.microsoft.com/office/drawing/2014/main" id="{8DEF1CB6-2AFA-4587-93EF-41776652FA6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0"/>
            <a:ext cx="9144000" cy="6858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C334C-D279-2C89-0AE0-AA20A96D9AA5}"/>
              </a:ext>
            </a:extLst>
          </p:cNvPr>
          <p:cNvSpPr>
            <a:spLocks noGrp="1"/>
          </p:cNvSpPr>
          <p:nvPr>
            <p:ph type="title"/>
          </p:nvPr>
        </p:nvSpPr>
        <p:spPr/>
        <p:txBody>
          <a:bodyPr/>
          <a:lstStyle/>
          <a:p>
            <a:pPr algn="ctr"/>
            <a:r>
              <a:rPr lang="en-US" dirty="0"/>
              <a:t>Algae – mussel/barnacle system dynamics</a:t>
            </a:r>
          </a:p>
        </p:txBody>
      </p:sp>
      <p:pic>
        <p:nvPicPr>
          <p:cNvPr id="5" name="Content Placeholder 4" descr="Diagram&#10;&#10;Description automatically generated">
            <a:extLst>
              <a:ext uri="{FF2B5EF4-FFF2-40B4-BE49-F238E27FC236}">
                <a16:creationId xmlns:a16="http://schemas.microsoft.com/office/drawing/2014/main" id="{32BA7DFA-974C-CDC2-DCB3-33590831D39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320"/>
          <a:stretch/>
        </p:blipFill>
        <p:spPr>
          <a:xfrm>
            <a:off x="1347106" y="1666876"/>
            <a:ext cx="8991838" cy="4667250"/>
          </a:xfrm>
        </p:spPr>
      </p:pic>
    </p:spTree>
    <p:extLst>
      <p:ext uri="{BB962C8B-B14F-4D97-AF65-F5344CB8AC3E}">
        <p14:creationId xmlns:p14="http://schemas.microsoft.com/office/powerpoint/2010/main" val="1055656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3"/>
            <a:extLst>
              <a:ext uri="{FF2B5EF4-FFF2-40B4-BE49-F238E27FC236}">
                <a16:creationId xmlns:a16="http://schemas.microsoft.com/office/drawing/2014/main" id="{0FC58278-2A03-4C4E-8049-B26B08559D81}"/>
              </a:ext>
            </a:extLst>
          </p:cNvPr>
          <p:cNvPicPr>
            <a:picLocks noGrp="1" noChangeAspect="1"/>
          </p:cNvPicPr>
          <p:nvPr>
            <p:ph idx="1"/>
          </p:nvPr>
        </p:nvPicPr>
        <p:blipFill>
          <a:blip r:embed="rId4"/>
          <a:stretch>
            <a:fillRect/>
          </a:stretch>
        </p:blipFill>
        <p:spPr>
          <a:xfrm>
            <a:off x="1307274" y="317613"/>
            <a:ext cx="9577451" cy="6222773"/>
          </a:xfrm>
          <a:ln w="53975">
            <a:solidFill>
              <a:schemeClr val="accent1">
                <a:lumMod val="75000"/>
              </a:schemeClr>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79987-58D4-0DF4-A041-6C8658A3E9DE}"/>
              </a:ext>
            </a:extLst>
          </p:cNvPr>
          <p:cNvSpPr>
            <a:spLocks noGrp="1"/>
          </p:cNvSpPr>
          <p:nvPr>
            <p:ph type="title"/>
          </p:nvPr>
        </p:nvSpPr>
        <p:spPr>
          <a:xfrm>
            <a:off x="838200" y="-119784"/>
            <a:ext cx="10515600" cy="1325563"/>
          </a:xfrm>
        </p:spPr>
        <p:txBody>
          <a:bodyPr/>
          <a:lstStyle/>
          <a:p>
            <a:r>
              <a:rPr lang="en-US" dirty="0"/>
              <a:t>Arctic sea ice tipping point and regime shift</a:t>
            </a:r>
          </a:p>
        </p:txBody>
      </p:sp>
      <p:pic>
        <p:nvPicPr>
          <p:cNvPr id="7" name="Content Placeholder 6" descr="A map of the world&#10;&#10;AI-generated content may be incorrect.">
            <a:extLst>
              <a:ext uri="{FF2B5EF4-FFF2-40B4-BE49-F238E27FC236}">
                <a16:creationId xmlns:a16="http://schemas.microsoft.com/office/drawing/2014/main" id="{48BD265E-9BD6-6766-E68E-5BDC0CA868C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67537" y="1099306"/>
            <a:ext cx="7461373" cy="5523165"/>
          </a:xfrm>
        </p:spPr>
      </p:pic>
    </p:spTree>
    <p:extLst>
      <p:ext uri="{BB962C8B-B14F-4D97-AF65-F5344CB8AC3E}">
        <p14:creationId xmlns:p14="http://schemas.microsoft.com/office/powerpoint/2010/main" val="3160900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A010C65-BBBE-0D54-8FAB-566CCB5DFDA6}"/>
              </a:ext>
            </a:extLst>
          </p:cNvPr>
          <p:cNvPicPr>
            <a:picLocks noGrp="1" noChangeAspect="1"/>
          </p:cNvPicPr>
          <p:nvPr>
            <p:ph idx="1"/>
          </p:nvPr>
        </p:nvPicPr>
        <p:blipFill>
          <a:blip r:embed="rId3"/>
          <a:stretch>
            <a:fillRect/>
          </a:stretch>
        </p:blipFill>
        <p:spPr>
          <a:xfrm>
            <a:off x="284832" y="3429000"/>
            <a:ext cx="11622335" cy="3241964"/>
          </a:xfrm>
        </p:spPr>
      </p:pic>
      <p:pic>
        <p:nvPicPr>
          <p:cNvPr id="7" name="Picture 6">
            <a:extLst>
              <a:ext uri="{FF2B5EF4-FFF2-40B4-BE49-F238E27FC236}">
                <a16:creationId xmlns:a16="http://schemas.microsoft.com/office/drawing/2014/main" id="{88EBA3B2-550C-21B3-5B0F-B259D775A4B3}"/>
              </a:ext>
            </a:extLst>
          </p:cNvPr>
          <p:cNvPicPr>
            <a:picLocks noChangeAspect="1"/>
          </p:cNvPicPr>
          <p:nvPr/>
        </p:nvPicPr>
        <p:blipFill>
          <a:blip r:embed="rId4"/>
          <a:stretch>
            <a:fillRect/>
          </a:stretch>
        </p:blipFill>
        <p:spPr>
          <a:xfrm>
            <a:off x="99991" y="596209"/>
            <a:ext cx="11992016" cy="2701172"/>
          </a:xfrm>
          <a:prstGeom prst="rect">
            <a:avLst/>
          </a:prstGeom>
        </p:spPr>
      </p:pic>
    </p:spTree>
    <p:extLst>
      <p:ext uri="{BB962C8B-B14F-4D97-AF65-F5344CB8AC3E}">
        <p14:creationId xmlns:p14="http://schemas.microsoft.com/office/powerpoint/2010/main" val="1667887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48B1DE-3505-4E90-BB91-0798EF5F6310}"/>
              </a:ext>
            </a:extLst>
          </p:cNvPr>
          <p:cNvPicPr>
            <a:picLocks noGrp="1" noChangeAspect="1"/>
          </p:cNvPicPr>
          <p:nvPr>
            <p:ph idx="1"/>
          </p:nvPr>
        </p:nvPicPr>
        <p:blipFill>
          <a:blip r:embed="rId2"/>
          <a:stretch>
            <a:fillRect/>
          </a:stretch>
        </p:blipFill>
        <p:spPr>
          <a:xfrm>
            <a:off x="0" y="1434577"/>
            <a:ext cx="12167442" cy="5423423"/>
          </a:xfrm>
        </p:spPr>
      </p:pic>
      <p:sp>
        <p:nvSpPr>
          <p:cNvPr id="2" name="Title 1">
            <a:extLst>
              <a:ext uri="{FF2B5EF4-FFF2-40B4-BE49-F238E27FC236}">
                <a16:creationId xmlns:a16="http://schemas.microsoft.com/office/drawing/2014/main" id="{BA9A336D-6542-D205-BE3C-4C04EF6AC8F9}"/>
              </a:ext>
            </a:extLst>
          </p:cNvPr>
          <p:cNvSpPr>
            <a:spLocks noGrp="1"/>
          </p:cNvSpPr>
          <p:nvPr>
            <p:ph type="title"/>
          </p:nvPr>
        </p:nvSpPr>
        <p:spPr>
          <a:xfrm>
            <a:off x="484910" y="109014"/>
            <a:ext cx="11443854" cy="1325563"/>
          </a:xfrm>
        </p:spPr>
        <p:txBody>
          <a:bodyPr/>
          <a:lstStyle/>
          <a:p>
            <a:r>
              <a:rPr lang="en-US" dirty="0"/>
              <a:t>Amazon rainforest tipping points and regime shift</a:t>
            </a:r>
          </a:p>
        </p:txBody>
      </p:sp>
    </p:spTree>
    <p:extLst>
      <p:ext uri="{BB962C8B-B14F-4D97-AF65-F5344CB8AC3E}">
        <p14:creationId xmlns:p14="http://schemas.microsoft.com/office/powerpoint/2010/main" val="2588889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hape&#10;&#10;Description automatically generated with medium confidence">
            <a:extLst>
              <a:ext uri="{FF2B5EF4-FFF2-40B4-BE49-F238E27FC236}">
                <a16:creationId xmlns:a16="http://schemas.microsoft.com/office/drawing/2014/main" id="{8079EDF4-93E9-4AC7-BBFA-0153BFC9EF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843" y="-133362"/>
            <a:ext cx="11811890" cy="3382747"/>
          </a:xfrm>
        </p:spPr>
      </p:pic>
      <p:pic>
        <p:nvPicPr>
          <p:cNvPr id="8" name="Picture 7">
            <a:extLst>
              <a:ext uri="{FF2B5EF4-FFF2-40B4-BE49-F238E27FC236}">
                <a16:creationId xmlns:a16="http://schemas.microsoft.com/office/drawing/2014/main" id="{E49DF4FB-D7E4-47EF-8B69-165E3B9A0580}"/>
              </a:ext>
            </a:extLst>
          </p:cNvPr>
          <p:cNvPicPr>
            <a:picLocks noChangeAspect="1"/>
          </p:cNvPicPr>
          <p:nvPr/>
        </p:nvPicPr>
        <p:blipFill>
          <a:blip r:embed="rId3"/>
          <a:stretch>
            <a:fillRect/>
          </a:stretch>
        </p:blipFill>
        <p:spPr>
          <a:xfrm>
            <a:off x="963386" y="2802502"/>
            <a:ext cx="10690661" cy="4055498"/>
          </a:xfrm>
          <a:prstGeom prst="rect">
            <a:avLst/>
          </a:prstGeom>
        </p:spPr>
      </p:pic>
    </p:spTree>
    <p:extLst>
      <p:ext uri="{BB962C8B-B14F-4D97-AF65-F5344CB8AC3E}">
        <p14:creationId xmlns:p14="http://schemas.microsoft.com/office/powerpoint/2010/main" val="2954113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3">
            <a:hlinkClick r:id="rId3"/>
            <a:extLst>
              <a:ext uri="{FF2B5EF4-FFF2-40B4-BE49-F238E27FC236}">
                <a16:creationId xmlns:a16="http://schemas.microsoft.com/office/drawing/2014/main" id="{18EE6EB0-A107-25D0-C120-77C5A4DEB63B}"/>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1773238" y="0"/>
            <a:ext cx="8645525" cy="6858000"/>
          </a:xfrm>
          <a:ln w="44450">
            <a:solidFill>
              <a:schemeClr val="accent1"/>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2A55628-DB63-E9BC-821C-CB955D425A98}"/>
              </a:ext>
            </a:extLst>
          </p:cNvPr>
          <p:cNvPicPr>
            <a:picLocks noGrp="1" noChangeAspect="1"/>
          </p:cNvPicPr>
          <p:nvPr>
            <p:ph idx="1"/>
          </p:nvPr>
        </p:nvPicPr>
        <p:blipFill>
          <a:blip r:embed="rId3"/>
          <a:stretch>
            <a:fillRect/>
          </a:stretch>
        </p:blipFill>
        <p:spPr>
          <a:xfrm>
            <a:off x="241006" y="1108362"/>
            <a:ext cx="11709988" cy="5569527"/>
          </a:xfrm>
        </p:spPr>
      </p:pic>
      <p:sp>
        <p:nvSpPr>
          <p:cNvPr id="6" name="Title 1">
            <a:extLst>
              <a:ext uri="{FF2B5EF4-FFF2-40B4-BE49-F238E27FC236}">
                <a16:creationId xmlns:a16="http://schemas.microsoft.com/office/drawing/2014/main" id="{6F95EE80-FFEF-62F7-EDBA-CA352E4D8A9F}"/>
              </a:ext>
            </a:extLst>
          </p:cNvPr>
          <p:cNvSpPr>
            <a:spLocks noGrp="1"/>
          </p:cNvSpPr>
          <p:nvPr>
            <p:ph type="title"/>
          </p:nvPr>
        </p:nvSpPr>
        <p:spPr>
          <a:xfrm>
            <a:off x="838200" y="180111"/>
            <a:ext cx="10515600" cy="1325563"/>
          </a:xfrm>
        </p:spPr>
        <p:txBody>
          <a:bodyPr/>
          <a:lstStyle/>
          <a:p>
            <a:pPr algn="ctr"/>
            <a:r>
              <a:rPr lang="en-US" dirty="0"/>
              <a:t>Social tipping interventions</a:t>
            </a:r>
          </a:p>
        </p:txBody>
      </p:sp>
    </p:spTree>
    <p:extLst>
      <p:ext uri="{BB962C8B-B14F-4D97-AF65-F5344CB8AC3E}">
        <p14:creationId xmlns:p14="http://schemas.microsoft.com/office/powerpoint/2010/main" val="3575874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66A17DB-1926-F3D7-976C-2AC21C735593}"/>
              </a:ext>
            </a:extLst>
          </p:cNvPr>
          <p:cNvPicPr>
            <a:picLocks noGrp="1" noChangeAspect="1"/>
          </p:cNvPicPr>
          <p:nvPr>
            <p:ph idx="1"/>
          </p:nvPr>
        </p:nvPicPr>
        <p:blipFill>
          <a:blip r:embed="rId3"/>
          <a:stretch>
            <a:fillRect/>
          </a:stretch>
        </p:blipFill>
        <p:spPr>
          <a:xfrm>
            <a:off x="368624" y="670321"/>
            <a:ext cx="11202364" cy="5300988"/>
          </a:xfrm>
        </p:spPr>
      </p:pic>
    </p:spTree>
    <p:extLst>
      <p:ext uri="{BB962C8B-B14F-4D97-AF65-F5344CB8AC3E}">
        <p14:creationId xmlns:p14="http://schemas.microsoft.com/office/powerpoint/2010/main" val="1581879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2" descr="C:\Documents and Settings\Tony Stallins\Desktop\Complexity Seminar\Lectures\4 Complex adaptive systems\catastrophefold.jpg">
            <a:extLst>
              <a:ext uri="{FF2B5EF4-FFF2-40B4-BE49-F238E27FC236}">
                <a16:creationId xmlns:a16="http://schemas.microsoft.com/office/drawing/2014/main" id="{4A1D6AAA-AEEC-1A29-5982-E2034B39C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608" y="350081"/>
            <a:ext cx="6888783" cy="573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1C0320E8-8087-42A5-831D-75B467ECD187}"/>
              </a:ext>
            </a:extLst>
          </p:cNvPr>
          <p:cNvSpPr>
            <a:spLocks noGrp="1" noChangeArrowheads="1"/>
          </p:cNvSpPr>
          <p:nvPr>
            <p:ph type="title"/>
          </p:nvPr>
        </p:nvSpPr>
        <p:spPr>
          <a:xfrm>
            <a:off x="802640" y="365125"/>
            <a:ext cx="10551160" cy="1325563"/>
          </a:xfrm>
        </p:spPr>
        <p:txBody>
          <a:bodyPr/>
          <a:lstStyle/>
          <a:p>
            <a:r>
              <a:rPr lang="en-US" altLang="en-US" dirty="0"/>
              <a:t>Hysteresis</a:t>
            </a:r>
          </a:p>
        </p:txBody>
      </p:sp>
      <p:sp>
        <p:nvSpPr>
          <p:cNvPr id="78851" name="Content Placeholder 2">
            <a:extLst>
              <a:ext uri="{FF2B5EF4-FFF2-40B4-BE49-F238E27FC236}">
                <a16:creationId xmlns:a16="http://schemas.microsoft.com/office/drawing/2014/main" id="{C8F70178-7974-46F6-ABBA-C8804A8A5356}"/>
              </a:ext>
            </a:extLst>
          </p:cNvPr>
          <p:cNvSpPr>
            <a:spLocks noGrp="1" noChangeArrowheads="1"/>
          </p:cNvSpPr>
          <p:nvPr>
            <p:ph idx="1"/>
          </p:nvPr>
        </p:nvSpPr>
        <p:spPr>
          <a:xfrm>
            <a:off x="314961" y="1600201"/>
            <a:ext cx="4317999" cy="4892674"/>
          </a:xfrm>
        </p:spPr>
        <p:txBody>
          <a:bodyPr>
            <a:normAutofit lnSpcReduction="10000"/>
          </a:bodyPr>
          <a:lstStyle/>
          <a:p>
            <a:r>
              <a:rPr lang="en-US" altLang="en-US" dirty="0"/>
              <a:t>Change in state of a system that is irreversible</a:t>
            </a:r>
          </a:p>
          <a:p>
            <a:r>
              <a:rPr lang="en-US" altLang="en-US" dirty="0"/>
              <a:t>Change in one direction cannot simply be reversed to go back to the initial state. </a:t>
            </a:r>
          </a:p>
          <a:p>
            <a:r>
              <a:rPr lang="en-US" altLang="en-US" dirty="0"/>
              <a:t>Yet also can create the potential for the same environmental conditions to exist in two different states, which is called bistability</a:t>
            </a:r>
          </a:p>
        </p:txBody>
      </p:sp>
      <p:pic>
        <p:nvPicPr>
          <p:cNvPr id="5" name="Picture 3">
            <a:extLst>
              <a:ext uri="{FF2B5EF4-FFF2-40B4-BE49-F238E27FC236}">
                <a16:creationId xmlns:a16="http://schemas.microsoft.com/office/drawing/2014/main" id="{C73E141A-6FD2-4448-B393-35ED128FD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774" r="19339" b="35135"/>
          <a:stretch>
            <a:fillRect/>
          </a:stretch>
        </p:blipFill>
        <p:spPr bwMode="auto">
          <a:xfrm>
            <a:off x="4726168" y="357642"/>
            <a:ext cx="7465832" cy="612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37943B1-281B-B0B2-0909-2C2ED5DCE813}"/>
              </a:ext>
            </a:extLst>
          </p:cNvPr>
          <p:cNvSpPr>
            <a:spLocks noGrp="1" noChangeArrowheads="1"/>
          </p:cNvSpPr>
          <p:nvPr>
            <p:ph type="title"/>
          </p:nvPr>
        </p:nvSpPr>
        <p:spPr>
          <a:xfrm>
            <a:off x="609599" y="274638"/>
            <a:ext cx="4419599" cy="1124671"/>
          </a:xfrm>
        </p:spPr>
        <p:txBody>
          <a:bodyPr>
            <a:normAutofit fontScale="90000"/>
          </a:bodyPr>
          <a:lstStyle/>
          <a:p>
            <a:r>
              <a:rPr lang="en-US" altLang="en-US" sz="4000" dirty="0"/>
              <a:t>Hysteresis in western US forests</a:t>
            </a:r>
          </a:p>
        </p:txBody>
      </p:sp>
      <p:sp>
        <p:nvSpPr>
          <p:cNvPr id="26627" name="Content Placeholder 1">
            <a:extLst>
              <a:ext uri="{FF2B5EF4-FFF2-40B4-BE49-F238E27FC236}">
                <a16:creationId xmlns:a16="http://schemas.microsoft.com/office/drawing/2014/main" id="{F5793DE8-4EC6-9119-B435-675EB5FD628F}"/>
              </a:ext>
            </a:extLst>
          </p:cNvPr>
          <p:cNvSpPr>
            <a:spLocks noGrp="1" noChangeArrowheads="1"/>
          </p:cNvSpPr>
          <p:nvPr>
            <p:ph idx="1"/>
          </p:nvPr>
        </p:nvSpPr>
        <p:spPr>
          <a:xfrm>
            <a:off x="361252" y="1818564"/>
            <a:ext cx="4419600" cy="5238750"/>
          </a:xfrm>
        </p:spPr>
        <p:txBody>
          <a:bodyPr>
            <a:normAutofit/>
          </a:bodyPr>
          <a:lstStyle/>
          <a:p>
            <a:r>
              <a:rPr lang="en-US" altLang="en-US" dirty="0"/>
              <a:t>Fires, heat, and drought is shifting forests into new vegetation state, from forests to shrub and grasslands in western US</a:t>
            </a:r>
          </a:p>
          <a:p>
            <a:r>
              <a:rPr lang="en-US" altLang="en-US" dirty="0"/>
              <a:t>Pine forests do not return when burned by intense and frequent wildfires and persistent drought conditions</a:t>
            </a:r>
          </a:p>
        </p:txBody>
      </p:sp>
      <p:pic>
        <p:nvPicPr>
          <p:cNvPr id="3" name="Picture 2" descr="A picture containing grass, sky, outdoor, field&#10;&#10;Description automatically generated">
            <a:extLst>
              <a:ext uri="{FF2B5EF4-FFF2-40B4-BE49-F238E27FC236}">
                <a16:creationId xmlns:a16="http://schemas.microsoft.com/office/drawing/2014/main" id="{EE9EC7E0-8DA5-8D34-0C67-30A6482356B0}"/>
              </a:ext>
            </a:extLst>
          </p:cNvPr>
          <p:cNvPicPr>
            <a:picLocks noChangeAspect="1"/>
          </p:cNvPicPr>
          <p:nvPr/>
        </p:nvPicPr>
        <p:blipFill rotWithShape="1">
          <a:blip r:embed="rId3">
            <a:extLst>
              <a:ext uri="{28A0092B-C50C-407E-A947-70E740481C1C}">
                <a14:useLocalDpi xmlns:a14="http://schemas.microsoft.com/office/drawing/2010/main" val="0"/>
              </a:ext>
            </a:extLst>
          </a:blip>
          <a:srcRect l="26667"/>
          <a:stretch/>
        </p:blipFill>
        <p:spPr>
          <a:xfrm>
            <a:off x="5080603" y="320358"/>
            <a:ext cx="6939948" cy="630904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2">
            <a:extLst>
              <a:ext uri="{FF2B5EF4-FFF2-40B4-BE49-F238E27FC236}">
                <a16:creationId xmlns:a16="http://schemas.microsoft.com/office/drawing/2014/main" id="{CAF5077C-05B4-984B-38A1-28858BF4829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7175" y="190500"/>
            <a:ext cx="9204325" cy="6477000"/>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a:extLst>
              <a:ext uri="{FF2B5EF4-FFF2-40B4-BE49-F238E27FC236}">
                <a16:creationId xmlns:a16="http://schemas.microsoft.com/office/drawing/2014/main" id="{88E5D339-8ABE-D773-6483-CBB1EF91A3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243075"/>
            <a:ext cx="11399520" cy="658444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35C760BA-EBAC-4255-935A-EFFA7D2E0346}"/>
              </a:ext>
            </a:extLst>
          </p:cNvPr>
          <p:cNvSpPr>
            <a:spLocks noGrp="1" noChangeArrowheads="1"/>
          </p:cNvSpPr>
          <p:nvPr>
            <p:ph type="title"/>
          </p:nvPr>
        </p:nvSpPr>
        <p:spPr/>
        <p:txBody>
          <a:bodyPr/>
          <a:lstStyle/>
          <a:p>
            <a:pPr marL="342900" indent="-342900"/>
            <a:r>
              <a:rPr lang="en-US" altLang="en-US" dirty="0"/>
              <a:t>Resilience theory</a:t>
            </a:r>
            <a:endParaRPr lang="en-US" altLang="en-US" sz="4000" dirty="0"/>
          </a:p>
        </p:txBody>
      </p:sp>
      <p:sp>
        <p:nvSpPr>
          <p:cNvPr id="52227" name="Rectangle 3">
            <a:extLst>
              <a:ext uri="{FF2B5EF4-FFF2-40B4-BE49-F238E27FC236}">
                <a16:creationId xmlns:a16="http://schemas.microsoft.com/office/drawing/2014/main" id="{EFA90AB6-B1C5-47EF-8052-87EE9D829506}"/>
              </a:ext>
            </a:extLst>
          </p:cNvPr>
          <p:cNvSpPr>
            <a:spLocks noGrp="1" noChangeArrowheads="1"/>
          </p:cNvSpPr>
          <p:nvPr>
            <p:ph type="body" idx="1"/>
          </p:nvPr>
        </p:nvSpPr>
        <p:spPr>
          <a:xfrm>
            <a:off x="587829" y="1679575"/>
            <a:ext cx="5224009" cy="5029200"/>
          </a:xfrm>
        </p:spPr>
        <p:txBody>
          <a:bodyPr>
            <a:normAutofit/>
          </a:bodyPr>
          <a:lstStyle/>
          <a:p>
            <a:r>
              <a:rPr lang="en-US" altLang="en-US" dirty="0">
                <a:latin typeface="Calibri Light" panose="020F0302020204030204" pitchFamily="34" charset="0"/>
              </a:rPr>
              <a:t>Origins are in ecology</a:t>
            </a:r>
          </a:p>
          <a:p>
            <a:r>
              <a:rPr lang="en-US" altLang="en-US" dirty="0">
                <a:latin typeface="Calibri Light" panose="020F0302020204030204" pitchFamily="34" charset="0"/>
              </a:rPr>
              <a:t>Takes ideas from complexity adaptive systems theory and puts them into a more applied framework</a:t>
            </a:r>
          </a:p>
          <a:p>
            <a:r>
              <a:rPr lang="en-US" altLang="en-US" dirty="0">
                <a:latin typeface="Calibri Light" panose="020F0302020204030204" pitchFamily="34" charset="0"/>
              </a:rPr>
              <a:t>Posits a range of dynamics from near equilibrium stable states to non-equilibrium unstable states</a:t>
            </a:r>
          </a:p>
          <a:p>
            <a:r>
              <a:rPr lang="en-US" altLang="en-US" dirty="0">
                <a:latin typeface="Calibri Light" panose="020F0302020204030204" pitchFamily="34" charset="0"/>
              </a:rPr>
              <a:t>Began with the work by C.S. Holling in 1970’s </a:t>
            </a:r>
          </a:p>
          <a:p>
            <a:pPr eaLnBrk="1" hangingPunct="1"/>
            <a:endParaRPr lang="en-US" altLang="en-US" dirty="0">
              <a:latin typeface="Calibri Light" panose="020F0302020204030204" pitchFamily="34" charset="0"/>
            </a:endParaRPr>
          </a:p>
          <a:p>
            <a:pPr marL="0" indent="0" eaLnBrk="1" hangingPunct="1">
              <a:buNone/>
            </a:pPr>
            <a:endParaRPr lang="en-US" altLang="en-US" sz="2400" dirty="0">
              <a:latin typeface="Calibri Light" panose="020F0302020204030204" pitchFamily="34" charset="0"/>
            </a:endParaRPr>
          </a:p>
        </p:txBody>
      </p:sp>
      <p:pic>
        <p:nvPicPr>
          <p:cNvPr id="52228" name="Picture 1">
            <a:extLst>
              <a:ext uri="{FF2B5EF4-FFF2-40B4-BE49-F238E27FC236}">
                <a16:creationId xmlns:a16="http://schemas.microsoft.com/office/drawing/2014/main" id="{36DC7CB5-6552-4EE1-BC64-51D4DA11C57E}"/>
              </a:ext>
            </a:extLst>
          </p:cNvPr>
          <p:cNvPicPr>
            <a:picLocks noChangeAspect="1"/>
          </p:cNvPicPr>
          <p:nvPr/>
        </p:nvPicPr>
        <p:blipFill>
          <a:blip r:embed="rId3">
            <a:extLst>
              <a:ext uri="{28A0092B-C50C-407E-A947-70E740481C1C}">
                <a14:useLocalDpi xmlns:a14="http://schemas.microsoft.com/office/drawing/2010/main" val="0"/>
              </a:ext>
            </a:extLst>
          </a:blip>
          <a:srcRect l="32076"/>
          <a:stretch>
            <a:fillRect/>
          </a:stretch>
        </p:blipFill>
        <p:spPr bwMode="auto">
          <a:xfrm>
            <a:off x="5811838" y="365125"/>
            <a:ext cx="6016462" cy="590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EE665AEB-B1EB-40E5-9D57-E0BC96F9109C}"/>
              </a:ext>
            </a:extLst>
          </p:cNvPr>
          <p:cNvSpPr>
            <a:spLocks noGrp="1"/>
          </p:cNvSpPr>
          <p:nvPr>
            <p:ph type="title"/>
          </p:nvPr>
        </p:nvSpPr>
        <p:spPr>
          <a:xfrm>
            <a:off x="838200" y="365125"/>
            <a:ext cx="11010900" cy="1325563"/>
          </a:xfrm>
        </p:spPr>
        <p:txBody>
          <a:bodyPr/>
          <a:lstStyle/>
          <a:p>
            <a:r>
              <a:rPr lang="en-US" altLang="en-US" dirty="0">
                <a:latin typeface="Calibri Light" panose="020F0302020204030204" pitchFamily="34" charset="0"/>
                <a:cs typeface="Calibri Light" panose="020F0302020204030204" pitchFamily="34" charset="0"/>
              </a:rPr>
              <a:t>Two types of resilience:  engineering resilience</a:t>
            </a:r>
          </a:p>
        </p:txBody>
      </p:sp>
      <p:sp>
        <p:nvSpPr>
          <p:cNvPr id="58371" name="Content Placeholder 2">
            <a:extLst>
              <a:ext uri="{FF2B5EF4-FFF2-40B4-BE49-F238E27FC236}">
                <a16:creationId xmlns:a16="http://schemas.microsoft.com/office/drawing/2014/main" id="{35EE781A-4736-4590-84C9-AB6CE797DD68}"/>
              </a:ext>
            </a:extLst>
          </p:cNvPr>
          <p:cNvSpPr>
            <a:spLocks noGrp="1"/>
          </p:cNvSpPr>
          <p:nvPr>
            <p:ph idx="1"/>
          </p:nvPr>
        </p:nvSpPr>
        <p:spPr>
          <a:xfrm>
            <a:off x="838200" y="1825625"/>
            <a:ext cx="4778829" cy="4351338"/>
          </a:xfrm>
        </p:spPr>
        <p:txBody>
          <a:bodyPr>
            <a:normAutofit/>
          </a:bodyPr>
          <a:lstStyle/>
          <a:p>
            <a:r>
              <a:rPr lang="en-US" altLang="en-US" dirty="0">
                <a:latin typeface="Calibri Light" panose="020F0302020204030204" pitchFamily="34" charset="0"/>
                <a:cs typeface="Calibri Light" panose="020F0302020204030204" pitchFamily="34" charset="0"/>
              </a:rPr>
              <a:t>Denotes recovery and the return of ‘normal’ functioning in a system.</a:t>
            </a:r>
          </a:p>
          <a:p>
            <a:r>
              <a:rPr lang="en-US" altLang="en-US" dirty="0">
                <a:latin typeface="Calibri Light" panose="020F0302020204030204" pitchFamily="34" charset="0"/>
                <a:cs typeface="Calibri Light" panose="020F0302020204030204" pitchFamily="34" charset="0"/>
              </a:rPr>
              <a:t>A measure of how quickly a system rebounds to its pre-disturbance state</a:t>
            </a:r>
          </a:p>
          <a:p>
            <a:r>
              <a:rPr lang="en-US" altLang="en-US" dirty="0">
                <a:latin typeface="Calibri Light" panose="020F0302020204030204" pitchFamily="34" charset="0"/>
                <a:cs typeface="Calibri Light" panose="020F0302020204030204" pitchFamily="34" charset="0"/>
              </a:rPr>
              <a:t>Recovery capacity</a:t>
            </a:r>
          </a:p>
          <a:p>
            <a:r>
              <a:rPr lang="en-US" altLang="en-US" dirty="0">
                <a:latin typeface="Calibri Light" panose="020F0302020204030204" pitchFamily="34" charset="0"/>
                <a:cs typeface="Calibri Light" panose="020F0302020204030204" pitchFamily="34" charset="0"/>
              </a:rPr>
              <a:t>This is an equilibrium concept that captures the engineering aspects of ecosystems</a:t>
            </a:r>
          </a:p>
          <a:p>
            <a:endParaRPr lang="en-US" altLang="en-US" dirty="0">
              <a:latin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id="{ECBB4593-8B3C-46FC-9386-208ECEBEEE19}"/>
              </a:ext>
            </a:extLst>
          </p:cNvPr>
          <p:cNvPicPr>
            <a:picLocks noChangeAspect="1"/>
          </p:cNvPicPr>
          <p:nvPr/>
        </p:nvPicPr>
        <p:blipFill rotWithShape="1">
          <a:blip r:embed="rId3"/>
          <a:srcRect r="60187" b="51573"/>
          <a:stretch/>
        </p:blipFill>
        <p:spPr>
          <a:xfrm>
            <a:off x="5878285" y="1348491"/>
            <a:ext cx="5193396" cy="48284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BB50C2C0-9BB4-422C-A099-51176B0D3203}"/>
              </a:ext>
            </a:extLst>
          </p:cNvPr>
          <p:cNvSpPr>
            <a:spLocks noGrp="1" noChangeArrowheads="1"/>
          </p:cNvSpPr>
          <p:nvPr>
            <p:ph type="body" idx="1"/>
          </p:nvPr>
        </p:nvSpPr>
        <p:spPr>
          <a:xfrm>
            <a:off x="620486" y="346076"/>
            <a:ext cx="5246914" cy="6443663"/>
          </a:xfrm>
        </p:spPr>
        <p:txBody>
          <a:bodyPr>
            <a:normAutofit/>
          </a:bodyPr>
          <a:lstStyle/>
          <a:p>
            <a:pPr marL="514350" indent="-457200">
              <a:defRPr/>
            </a:pPr>
            <a:r>
              <a:rPr lang="en-US" sz="2400" dirty="0">
                <a:latin typeface="Calibri Light" panose="020F0302020204030204" pitchFamily="34" charset="0"/>
              </a:rPr>
              <a:t>Stability in resilience theory is different from our usual definition of it</a:t>
            </a:r>
          </a:p>
          <a:p>
            <a:pPr marL="514350" indent="-457200">
              <a:defRPr/>
            </a:pPr>
            <a:r>
              <a:rPr lang="en-US" sz="2400" dirty="0">
                <a:latin typeface="Calibri Light" panose="020F0302020204030204" pitchFamily="34" charset="0"/>
              </a:rPr>
              <a:t>Stability in its usual sense often implies a tendency to return to a “normal” mode of equilibrium functioning – as in when we get sick and recover. </a:t>
            </a:r>
          </a:p>
          <a:p>
            <a:pPr marL="514350" indent="-457200">
              <a:defRPr/>
            </a:pPr>
            <a:r>
              <a:rPr lang="en-US" sz="2400" dirty="0">
                <a:latin typeface="Calibri Light" panose="020F0302020204030204" pitchFamily="34" charset="0"/>
              </a:rPr>
              <a:t>However, ecological and social systems are not organized around a single equilibrium like an individual human is</a:t>
            </a:r>
          </a:p>
          <a:p>
            <a:pPr marL="514350" indent="-457200">
              <a:defRPr/>
            </a:pPr>
            <a:r>
              <a:rPr lang="en-US" sz="2400" dirty="0">
                <a:latin typeface="Calibri Light" panose="020F0302020204030204" pitchFamily="34" charset="0"/>
              </a:rPr>
              <a:t>They can </a:t>
            </a:r>
            <a:r>
              <a:rPr lang="en-US" sz="2400" b="1" dirty="0">
                <a:latin typeface="Calibri Light" panose="020F0302020204030204" pitchFamily="34" charset="0"/>
              </a:rPr>
              <a:t>tip</a:t>
            </a:r>
            <a:r>
              <a:rPr lang="en-US" sz="2400" dirty="0">
                <a:latin typeface="Calibri Light" panose="020F0302020204030204" pitchFamily="34" charset="0"/>
              </a:rPr>
              <a:t> from one to one or more various </a:t>
            </a:r>
            <a:r>
              <a:rPr lang="en-US" sz="2400" b="1" dirty="0">
                <a:latin typeface="Calibri Light" panose="020F0302020204030204" pitchFamily="34" charset="0"/>
              </a:rPr>
              <a:t>states</a:t>
            </a:r>
            <a:r>
              <a:rPr lang="en-US" sz="2400" dirty="0">
                <a:latin typeface="Calibri Light" panose="020F0302020204030204" pitchFamily="34" charset="0"/>
              </a:rPr>
              <a:t>, which in resilience theory are called </a:t>
            </a:r>
            <a:r>
              <a:rPr lang="en-US" sz="2400" b="1" dirty="0">
                <a:latin typeface="Calibri Light" panose="020F0302020204030204" pitchFamily="34" charset="0"/>
              </a:rPr>
              <a:t>stability domains </a:t>
            </a:r>
            <a:endParaRPr lang="en-US" sz="2400" b="1" i="1" dirty="0">
              <a:latin typeface="Calibri Light" panose="020F0302020204030204" pitchFamily="34" charset="0"/>
            </a:endParaRPr>
          </a:p>
          <a:p>
            <a:pPr marL="533400" indent="-533400">
              <a:defRPr/>
            </a:pPr>
            <a:endParaRPr lang="en-US" i="1" dirty="0"/>
          </a:p>
          <a:p>
            <a:pPr marL="533400" indent="-533400">
              <a:defRPr/>
            </a:pPr>
            <a:endParaRPr lang="en-US" dirty="0"/>
          </a:p>
          <a:p>
            <a:pPr marL="533400" indent="-533400">
              <a:defRPr/>
            </a:pPr>
            <a:endParaRPr lang="en-US" dirty="0"/>
          </a:p>
        </p:txBody>
      </p:sp>
      <p:pic>
        <p:nvPicPr>
          <p:cNvPr id="54275" name="Picture 2">
            <a:extLst>
              <a:ext uri="{FF2B5EF4-FFF2-40B4-BE49-F238E27FC236}">
                <a16:creationId xmlns:a16="http://schemas.microsoft.com/office/drawing/2014/main" id="{11850F3B-1C06-447D-8665-EE00C00E3F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525"/>
          <a:stretch>
            <a:fillRect/>
          </a:stretch>
        </p:blipFill>
        <p:spPr bwMode="auto">
          <a:xfrm>
            <a:off x="5867399" y="346076"/>
            <a:ext cx="5890925" cy="616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FC26F071-D5E6-4430-8005-79F4C8101FB4}"/>
              </a:ext>
            </a:extLst>
          </p:cNvPr>
          <p:cNvSpPr>
            <a:spLocks noGrp="1"/>
          </p:cNvSpPr>
          <p:nvPr>
            <p:ph type="title"/>
          </p:nvPr>
        </p:nvSpPr>
        <p:spPr/>
        <p:txBody>
          <a:bodyPr/>
          <a:lstStyle/>
          <a:p>
            <a:r>
              <a:rPr lang="en-US" altLang="en-US" dirty="0">
                <a:latin typeface="Calibri Light" panose="020F0302020204030204" pitchFamily="34" charset="0"/>
                <a:cs typeface="Calibri Light" panose="020F0302020204030204" pitchFamily="34" charset="0"/>
              </a:rPr>
              <a:t>Two types of resilience: e</a:t>
            </a:r>
            <a:r>
              <a:rPr lang="en-US" altLang="en-US" dirty="0"/>
              <a:t>cological resilience</a:t>
            </a:r>
          </a:p>
        </p:txBody>
      </p:sp>
      <p:sp>
        <p:nvSpPr>
          <p:cNvPr id="59395" name="Content Placeholder 2">
            <a:extLst>
              <a:ext uri="{FF2B5EF4-FFF2-40B4-BE49-F238E27FC236}">
                <a16:creationId xmlns:a16="http://schemas.microsoft.com/office/drawing/2014/main" id="{05B74AF6-4811-41AE-800B-692983BEE17C}"/>
              </a:ext>
            </a:extLst>
          </p:cNvPr>
          <p:cNvSpPr>
            <a:spLocks noGrp="1"/>
          </p:cNvSpPr>
          <p:nvPr>
            <p:ph idx="1"/>
          </p:nvPr>
        </p:nvSpPr>
        <p:spPr>
          <a:xfrm>
            <a:off x="838200" y="1825625"/>
            <a:ext cx="4533900" cy="4351338"/>
          </a:xfrm>
        </p:spPr>
        <p:txBody>
          <a:bodyPr/>
          <a:lstStyle/>
          <a:p>
            <a:r>
              <a:rPr lang="en-US" altLang="en-US" dirty="0"/>
              <a:t>Amount of disturbance or change that can be accommodated before a system crosses a threshold and reorganizes into another stability domain</a:t>
            </a:r>
          </a:p>
          <a:p>
            <a:r>
              <a:rPr lang="en-US" altLang="en-US" dirty="0"/>
              <a:t>Captures the capacity of a system to reorganize into another state</a:t>
            </a:r>
          </a:p>
          <a:p>
            <a:r>
              <a:rPr lang="en-US" altLang="en-US" dirty="0"/>
              <a:t>Reorganization capacity</a:t>
            </a:r>
          </a:p>
          <a:p>
            <a:endParaRPr lang="en-US" altLang="en-US" dirty="0"/>
          </a:p>
        </p:txBody>
      </p:sp>
      <p:pic>
        <p:nvPicPr>
          <p:cNvPr id="5" name="Picture 4">
            <a:extLst>
              <a:ext uri="{FF2B5EF4-FFF2-40B4-BE49-F238E27FC236}">
                <a16:creationId xmlns:a16="http://schemas.microsoft.com/office/drawing/2014/main" id="{F6BCF778-5CED-4EA3-A837-25E89E9646BA}"/>
              </a:ext>
            </a:extLst>
          </p:cNvPr>
          <p:cNvPicPr>
            <a:picLocks noChangeAspect="1"/>
          </p:cNvPicPr>
          <p:nvPr/>
        </p:nvPicPr>
        <p:blipFill rotWithShape="1">
          <a:blip r:embed="rId2"/>
          <a:srcRect l="39145" r="1737" b="50863"/>
          <a:stretch/>
        </p:blipFill>
        <p:spPr>
          <a:xfrm>
            <a:off x="5651889" y="1690688"/>
            <a:ext cx="6540111" cy="415494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E4A8296-1A9C-4D0C-A46E-C7772102CE2A}"/>
              </a:ext>
            </a:extLst>
          </p:cNvPr>
          <p:cNvPicPr>
            <a:picLocks noChangeAspect="1"/>
          </p:cNvPicPr>
          <p:nvPr/>
        </p:nvPicPr>
        <p:blipFill>
          <a:blip r:embed="rId3"/>
          <a:stretch>
            <a:fillRect/>
          </a:stretch>
        </p:blipFill>
        <p:spPr>
          <a:xfrm>
            <a:off x="2022021" y="315028"/>
            <a:ext cx="8147957" cy="622794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Content Placeholder 2">
            <a:extLst>
              <a:ext uri="{FF2B5EF4-FFF2-40B4-BE49-F238E27FC236}">
                <a16:creationId xmlns:a16="http://schemas.microsoft.com/office/drawing/2014/main" id="{05230ADF-9FCC-48B7-B671-5E5C5DE010F8}"/>
              </a:ext>
            </a:extLst>
          </p:cNvPr>
          <p:cNvSpPr>
            <a:spLocks noGrp="1"/>
          </p:cNvSpPr>
          <p:nvPr>
            <p:ph idx="1"/>
          </p:nvPr>
        </p:nvSpPr>
        <p:spPr>
          <a:xfrm>
            <a:off x="427809" y="591015"/>
            <a:ext cx="3409405" cy="6045191"/>
          </a:xfrm>
        </p:spPr>
        <p:txBody>
          <a:bodyPr>
            <a:normAutofit/>
          </a:bodyPr>
          <a:lstStyle/>
          <a:p>
            <a:r>
              <a:rPr lang="en-US" altLang="en-US" sz="2400" dirty="0"/>
              <a:t>A system may change, or </a:t>
            </a:r>
            <a:r>
              <a:rPr lang="en-US" altLang="en-US" sz="2400" b="1" dirty="0"/>
              <a:t>tip</a:t>
            </a:r>
            <a:r>
              <a:rPr lang="en-US" altLang="en-US" sz="2400" dirty="0"/>
              <a:t>, from one </a:t>
            </a:r>
            <a:r>
              <a:rPr lang="en-US" altLang="en-US" sz="2400" b="1" dirty="0"/>
              <a:t>stability domain </a:t>
            </a:r>
            <a:r>
              <a:rPr lang="en-US" altLang="en-US" sz="2400" dirty="0"/>
              <a:t>to another when a threshold is crossed due to human impacts </a:t>
            </a:r>
            <a:r>
              <a:rPr lang="en-US" altLang="en-US" sz="2400" b="1" dirty="0"/>
              <a:t>and/or </a:t>
            </a:r>
            <a:r>
              <a:rPr lang="en-US" altLang="en-US" sz="2400" dirty="0"/>
              <a:t>natural environmental change</a:t>
            </a:r>
          </a:p>
          <a:p>
            <a:r>
              <a:rPr lang="en-US" altLang="en-US" sz="2400" dirty="0"/>
              <a:t>These transitions are also called </a:t>
            </a:r>
            <a:r>
              <a:rPr lang="en-US" altLang="en-US" sz="2400" b="1" dirty="0"/>
              <a:t>regime shifts</a:t>
            </a:r>
          </a:p>
          <a:p>
            <a:r>
              <a:rPr lang="en-US" altLang="en-US" sz="2400" dirty="0"/>
              <a:t>Change in a system may be rapid, as with tipping, or it may be slower and gradual</a:t>
            </a:r>
          </a:p>
          <a:p>
            <a:r>
              <a:rPr lang="en-US" altLang="en-US" sz="2400" dirty="0"/>
              <a:t>These dynamics apply to many different kinds of systems</a:t>
            </a:r>
          </a:p>
        </p:txBody>
      </p:sp>
      <p:pic>
        <p:nvPicPr>
          <p:cNvPr id="82948" name="Picture 3">
            <a:extLst>
              <a:ext uri="{FF2B5EF4-FFF2-40B4-BE49-F238E27FC236}">
                <a16:creationId xmlns:a16="http://schemas.microsoft.com/office/drawing/2014/main" id="{8695CF6B-A0D0-4EB0-AE74-853EBE20EA21}"/>
              </a:ext>
            </a:extLst>
          </p:cNvPr>
          <p:cNvPicPr>
            <a:picLocks noChangeAspect="1"/>
          </p:cNvPicPr>
          <p:nvPr/>
        </p:nvPicPr>
        <p:blipFill>
          <a:blip r:embed="rId2">
            <a:extLst>
              <a:ext uri="{28A0092B-C50C-407E-A947-70E740481C1C}">
                <a14:useLocalDpi xmlns:a14="http://schemas.microsoft.com/office/drawing/2010/main" val="0"/>
              </a:ext>
            </a:extLst>
          </a:blip>
          <a:srcRect l="18114" t="8234" r="15775" b="2605"/>
          <a:stretch>
            <a:fillRect/>
          </a:stretch>
        </p:blipFill>
        <p:spPr bwMode="auto">
          <a:xfrm>
            <a:off x="4062677" y="734027"/>
            <a:ext cx="3855112" cy="519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2">
            <a:extLst>
              <a:ext uri="{FF2B5EF4-FFF2-40B4-BE49-F238E27FC236}">
                <a16:creationId xmlns:a16="http://schemas.microsoft.com/office/drawing/2014/main" id="{769F8E31-45A0-4C60-900E-D859E41A4F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32" t="4942" r="6443" b="5925"/>
          <a:stretch/>
        </p:blipFill>
        <p:spPr bwMode="auto">
          <a:xfrm>
            <a:off x="7917789" y="734027"/>
            <a:ext cx="3846402" cy="519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grass, sky, outdoor, field&#10;&#10;Description automatically generated">
            <a:extLst>
              <a:ext uri="{FF2B5EF4-FFF2-40B4-BE49-F238E27FC236}">
                <a16:creationId xmlns:a16="http://schemas.microsoft.com/office/drawing/2014/main" id="{C793C91A-B1C8-A6FD-1053-E95441CA0D9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757" y="146713"/>
            <a:ext cx="12148485" cy="6564573"/>
          </a:xfrm>
        </p:spPr>
      </p:pic>
    </p:spTree>
    <p:extLst>
      <p:ext uri="{BB962C8B-B14F-4D97-AF65-F5344CB8AC3E}">
        <p14:creationId xmlns:p14="http://schemas.microsoft.com/office/powerpoint/2010/main" val="1416119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1188</Words>
  <Application>Microsoft Office PowerPoint</Application>
  <PresentationFormat>Widescreen</PresentationFormat>
  <Paragraphs>71</Paragraphs>
  <Slides>27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AdvOT118e7927</vt:lpstr>
      <vt:lpstr>AdvOT118e7927+20</vt:lpstr>
      <vt:lpstr>AdvOTffbb85e5.I</vt:lpstr>
      <vt:lpstr>Arial</vt:lpstr>
      <vt:lpstr>Calibri</vt:lpstr>
      <vt:lpstr>Calibri Light</vt:lpstr>
      <vt:lpstr>HardingText-Regular</vt:lpstr>
      <vt:lpstr>Times New Roman</vt:lpstr>
      <vt:lpstr>Office Theme</vt:lpstr>
      <vt:lpstr>PowerPoint Presentation</vt:lpstr>
      <vt:lpstr>PowerPoint Presentation</vt:lpstr>
      <vt:lpstr>Resilience theory</vt:lpstr>
      <vt:lpstr>Two types of resilience:  engineering resilience</vt:lpstr>
      <vt:lpstr>PowerPoint Presentation</vt:lpstr>
      <vt:lpstr>Two types of resilience: ecological resilience</vt:lpstr>
      <vt:lpstr>PowerPoint Presentation</vt:lpstr>
      <vt:lpstr>PowerPoint Presentation</vt:lpstr>
      <vt:lpstr>PowerPoint Presentation</vt:lpstr>
      <vt:lpstr>PowerPoint Presentation</vt:lpstr>
      <vt:lpstr>PowerPoint Presentation</vt:lpstr>
      <vt:lpstr>Tipping in tall grass prairie</vt:lpstr>
      <vt:lpstr>PowerPoint Presentation</vt:lpstr>
      <vt:lpstr>PowerPoint Presentation</vt:lpstr>
      <vt:lpstr>Algae – mussel/barnacle system dynamics</vt:lpstr>
      <vt:lpstr>PowerPoint Presentation</vt:lpstr>
      <vt:lpstr>Arctic sea ice tipping point and regime shift</vt:lpstr>
      <vt:lpstr>PowerPoint Presentation</vt:lpstr>
      <vt:lpstr>Amazon rainforest tipping points and regime shift</vt:lpstr>
      <vt:lpstr>PowerPoint Presentation</vt:lpstr>
      <vt:lpstr>Social tipping interventions</vt:lpstr>
      <vt:lpstr>PowerPoint Presentation</vt:lpstr>
      <vt:lpstr>PowerPoint Presentation</vt:lpstr>
      <vt:lpstr>Hysteresis</vt:lpstr>
      <vt:lpstr>Hysteresis in western US forests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 theory</dc:title>
  <dc:creator>Tony Stallins</dc:creator>
  <cp:lastModifiedBy>Stallins, Jon A.</cp:lastModifiedBy>
  <cp:revision>45</cp:revision>
  <dcterms:created xsi:type="dcterms:W3CDTF">2020-12-19T02:23:04Z</dcterms:created>
  <dcterms:modified xsi:type="dcterms:W3CDTF">2025-02-18T12:57:31Z</dcterms:modified>
</cp:coreProperties>
</file>