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38"/>
  </p:notesMasterIdLst>
  <p:handoutMasterIdLst>
    <p:handoutMasterId r:id="rId39"/>
  </p:handoutMasterIdLst>
  <p:sldIdLst>
    <p:sldId id="626" r:id="rId2"/>
    <p:sldId id="587" r:id="rId3"/>
    <p:sldId id="612" r:id="rId4"/>
    <p:sldId id="339" r:id="rId5"/>
    <p:sldId id="555" r:id="rId6"/>
    <p:sldId id="369" r:id="rId7"/>
    <p:sldId id="366" r:id="rId8"/>
    <p:sldId id="608" r:id="rId9"/>
    <p:sldId id="656" r:id="rId10"/>
    <p:sldId id="379" r:id="rId11"/>
    <p:sldId id="650" r:id="rId12"/>
    <p:sldId id="645" r:id="rId13"/>
    <p:sldId id="384" r:id="rId14"/>
    <p:sldId id="385" r:id="rId15"/>
    <p:sldId id="389" r:id="rId16"/>
    <p:sldId id="402" r:id="rId17"/>
    <p:sldId id="627" r:id="rId18"/>
    <p:sldId id="267" r:id="rId19"/>
    <p:sldId id="268" r:id="rId20"/>
    <p:sldId id="646" r:id="rId21"/>
    <p:sldId id="624" r:id="rId22"/>
    <p:sldId id="655" r:id="rId23"/>
    <p:sldId id="276" r:id="rId24"/>
    <p:sldId id="278" r:id="rId25"/>
    <p:sldId id="651" r:id="rId26"/>
    <p:sldId id="277" r:id="rId27"/>
    <p:sldId id="652" r:id="rId28"/>
    <p:sldId id="279" r:id="rId29"/>
    <p:sldId id="441" r:id="rId30"/>
    <p:sldId id="557" r:id="rId31"/>
    <p:sldId id="558" r:id="rId32"/>
    <p:sldId id="556" r:id="rId33"/>
    <p:sldId id="444" r:id="rId34"/>
    <p:sldId id="443" r:id="rId35"/>
    <p:sldId id="592" r:id="rId36"/>
    <p:sldId id="653" r:id="rId37"/>
  </p:sldIdLst>
  <p:sldSz cx="12192000" cy="6858000"/>
  <p:notesSz cx="7010400" cy="9296400"/>
  <p:defaultTextStyle>
    <a:defPPr>
      <a:defRPr lang="en-US"/>
    </a:defPPr>
    <a:lvl1pPr algn="l" rtl="0" eaLnBrk="0" fontAlgn="base" hangingPunct="0">
      <a:spcBef>
        <a:spcPct val="0"/>
      </a:spcBef>
      <a:spcAft>
        <a:spcPct val="0"/>
      </a:spcAft>
      <a:defRPr sz="2800" kern="1200">
        <a:solidFill>
          <a:schemeClr val="tx2"/>
        </a:solidFill>
        <a:latin typeface="Arial" panose="020B0604020202020204" pitchFamily="34" charset="0"/>
        <a:ea typeface="+mn-ea"/>
        <a:cs typeface="+mn-cs"/>
      </a:defRPr>
    </a:lvl1pPr>
    <a:lvl2pPr marL="457200" algn="l" rtl="0" eaLnBrk="0" fontAlgn="base" hangingPunct="0">
      <a:spcBef>
        <a:spcPct val="0"/>
      </a:spcBef>
      <a:spcAft>
        <a:spcPct val="0"/>
      </a:spcAft>
      <a:defRPr sz="2800" kern="1200">
        <a:solidFill>
          <a:schemeClr val="tx2"/>
        </a:solidFill>
        <a:latin typeface="Arial" panose="020B0604020202020204" pitchFamily="34" charset="0"/>
        <a:ea typeface="+mn-ea"/>
        <a:cs typeface="+mn-cs"/>
      </a:defRPr>
    </a:lvl2pPr>
    <a:lvl3pPr marL="914400" algn="l" rtl="0" eaLnBrk="0" fontAlgn="base" hangingPunct="0">
      <a:spcBef>
        <a:spcPct val="0"/>
      </a:spcBef>
      <a:spcAft>
        <a:spcPct val="0"/>
      </a:spcAft>
      <a:defRPr sz="2800" kern="1200">
        <a:solidFill>
          <a:schemeClr val="tx2"/>
        </a:solidFill>
        <a:latin typeface="Arial" panose="020B0604020202020204" pitchFamily="34" charset="0"/>
        <a:ea typeface="+mn-ea"/>
        <a:cs typeface="+mn-cs"/>
      </a:defRPr>
    </a:lvl3pPr>
    <a:lvl4pPr marL="1371600" algn="l" rtl="0" eaLnBrk="0" fontAlgn="base" hangingPunct="0">
      <a:spcBef>
        <a:spcPct val="0"/>
      </a:spcBef>
      <a:spcAft>
        <a:spcPct val="0"/>
      </a:spcAft>
      <a:defRPr sz="2800" kern="1200">
        <a:solidFill>
          <a:schemeClr val="tx2"/>
        </a:solidFill>
        <a:latin typeface="Arial" panose="020B0604020202020204" pitchFamily="34" charset="0"/>
        <a:ea typeface="+mn-ea"/>
        <a:cs typeface="+mn-cs"/>
      </a:defRPr>
    </a:lvl4pPr>
    <a:lvl5pPr marL="1828800" algn="l" rtl="0" eaLnBrk="0" fontAlgn="base" hangingPunct="0">
      <a:spcBef>
        <a:spcPct val="0"/>
      </a:spcBef>
      <a:spcAft>
        <a:spcPct val="0"/>
      </a:spcAft>
      <a:defRPr sz="2800" kern="1200">
        <a:solidFill>
          <a:schemeClr val="tx2"/>
        </a:solidFill>
        <a:latin typeface="Arial" panose="020B0604020202020204" pitchFamily="34" charset="0"/>
        <a:ea typeface="+mn-ea"/>
        <a:cs typeface="+mn-cs"/>
      </a:defRPr>
    </a:lvl5pPr>
    <a:lvl6pPr marL="2286000" algn="l" defTabSz="914400" rtl="0" eaLnBrk="1" latinLnBrk="0" hangingPunct="1">
      <a:defRPr sz="2800" kern="1200">
        <a:solidFill>
          <a:schemeClr val="tx2"/>
        </a:solidFill>
        <a:latin typeface="Arial" panose="020B0604020202020204" pitchFamily="34" charset="0"/>
        <a:ea typeface="+mn-ea"/>
        <a:cs typeface="+mn-cs"/>
      </a:defRPr>
    </a:lvl6pPr>
    <a:lvl7pPr marL="2743200" algn="l" defTabSz="914400" rtl="0" eaLnBrk="1" latinLnBrk="0" hangingPunct="1">
      <a:defRPr sz="2800" kern="1200">
        <a:solidFill>
          <a:schemeClr val="tx2"/>
        </a:solidFill>
        <a:latin typeface="Arial" panose="020B0604020202020204" pitchFamily="34" charset="0"/>
        <a:ea typeface="+mn-ea"/>
        <a:cs typeface="+mn-cs"/>
      </a:defRPr>
    </a:lvl7pPr>
    <a:lvl8pPr marL="3200400" algn="l" defTabSz="914400" rtl="0" eaLnBrk="1" latinLnBrk="0" hangingPunct="1">
      <a:defRPr sz="2800" kern="1200">
        <a:solidFill>
          <a:schemeClr val="tx2"/>
        </a:solidFill>
        <a:latin typeface="Arial" panose="020B0604020202020204" pitchFamily="34" charset="0"/>
        <a:ea typeface="+mn-ea"/>
        <a:cs typeface="+mn-cs"/>
      </a:defRPr>
    </a:lvl8pPr>
    <a:lvl9pPr marL="3657600" algn="l" defTabSz="914400" rtl="0" eaLnBrk="1" latinLnBrk="0" hangingPunct="1">
      <a:defRPr sz="2800" kern="1200">
        <a:solidFill>
          <a:schemeClr val="tx2"/>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Intro" id="{782D751A-A60C-451F-BFDE-85DF5F75F6EC}">
          <p14:sldIdLst>
            <p14:sldId id="626"/>
            <p14:sldId id="587"/>
            <p14:sldId id="612"/>
            <p14:sldId id="339"/>
            <p14:sldId id="555"/>
            <p14:sldId id="369"/>
            <p14:sldId id="366"/>
            <p14:sldId id="608"/>
            <p14:sldId id="656"/>
            <p14:sldId id="379"/>
            <p14:sldId id="650"/>
            <p14:sldId id="645"/>
            <p14:sldId id="384"/>
            <p14:sldId id="385"/>
          </p14:sldIdLst>
        </p14:section>
        <p14:section name="Haggett's scale coverage problem" id="{97792538-F2E7-4063-8763-210D78319229}">
          <p14:sldIdLst>
            <p14:sldId id="389"/>
            <p14:sldId id="402"/>
            <p14:sldId id="627"/>
            <p14:sldId id="267"/>
            <p14:sldId id="268"/>
            <p14:sldId id="646"/>
            <p14:sldId id="624"/>
          </p14:sldIdLst>
        </p14:section>
        <p14:section name="Sampling example" id="{3289D514-69A1-42FD-A462-8EAE87C43887}">
          <p14:sldIdLst>
            <p14:sldId id="655"/>
            <p14:sldId id="276"/>
            <p14:sldId id="278"/>
            <p14:sldId id="651"/>
            <p14:sldId id="277"/>
            <p14:sldId id="652"/>
            <p14:sldId id="279"/>
          </p14:sldIdLst>
        </p14:section>
        <p14:section name="Fallacies of spatial inference" id="{92864356-9A6D-4133-AF07-209846EB3DE4}">
          <p14:sldIdLst>
            <p14:sldId id="441"/>
            <p14:sldId id="557"/>
            <p14:sldId id="558"/>
            <p14:sldId id="556"/>
          </p14:sldIdLst>
        </p14:section>
        <p14:section name="MAUP" id="{4F4A71EF-670D-4D97-B0B9-67C6F1F12FD3}">
          <p14:sldIdLst>
            <p14:sldId id="444"/>
            <p14:sldId id="443"/>
            <p14:sldId id="592"/>
            <p14:sldId id="65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79" autoAdjust="0"/>
    <p:restoredTop sz="80129" autoAdjust="0"/>
  </p:normalViewPr>
  <p:slideViewPr>
    <p:cSldViewPr>
      <p:cViewPr varScale="1">
        <p:scale>
          <a:sx n="66" d="100"/>
          <a:sy n="66" d="100"/>
        </p:scale>
        <p:origin x="763"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0" d="100"/>
          <a:sy n="80" d="100"/>
        </p:scale>
        <p:origin x="-1974"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eaLnBrk="1" hangingPunct="1">
              <a:defRPr sz="1200">
                <a:latin typeface="Arial" charset="0"/>
              </a:defRPr>
            </a:lvl1pPr>
          </a:lstStyle>
          <a:p>
            <a:pPr>
              <a:defRPr/>
            </a:pPr>
            <a:fld id="{6AD6F093-8B88-4E63-9129-E960FA24AD61}" type="datetimeFigureOut">
              <a:rPr lang="en-US"/>
              <a:pPr>
                <a:defRPr/>
              </a:pPr>
              <a:t>1/27/2025</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34E3CF02-286A-4B26-9C78-44CE60EBA4AC}" type="slidenum">
              <a:rPr lang="en-US" altLang="en-US"/>
              <a:pPr/>
              <a:t>‹#›</a:t>
            </a:fld>
            <a:endParaRPr lang="en-US" altLang="en-US" dirty="0"/>
          </a:p>
        </p:txBody>
      </p:sp>
    </p:spTree>
    <p:extLst>
      <p:ext uri="{BB962C8B-B14F-4D97-AF65-F5344CB8AC3E}">
        <p14:creationId xmlns:p14="http://schemas.microsoft.com/office/powerpoint/2010/main" val="29040896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0" hangingPunct="0">
              <a:defRPr sz="1200">
                <a:solidFill>
                  <a:schemeClr val="tx1"/>
                </a:solidFill>
                <a:latin typeface="Times New Roman" pitchFamily="18" charset="0"/>
              </a:defRPr>
            </a:lvl1pPr>
          </a:lstStyle>
          <a:p>
            <a:pPr>
              <a:defRPr/>
            </a:pPr>
            <a:endParaRPr lang="en-US" dirty="0"/>
          </a:p>
        </p:txBody>
      </p:sp>
      <p:sp>
        <p:nvSpPr>
          <p:cNvPr id="12291"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0" hangingPunct="0">
              <a:defRPr sz="1200">
                <a:solidFill>
                  <a:schemeClr val="tx1"/>
                </a:solidFill>
                <a:latin typeface="Times New Roman" pitchFamily="18" charset="0"/>
              </a:defRPr>
            </a:lvl1pPr>
          </a:lstStyle>
          <a:p>
            <a:pPr>
              <a:defRPr/>
            </a:pPr>
            <a:endParaRPr lang="en-US" dirty="0"/>
          </a:p>
        </p:txBody>
      </p:sp>
      <p:sp>
        <p:nvSpPr>
          <p:cNvPr id="78852"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0" hangingPunct="0">
              <a:defRPr sz="1200">
                <a:solidFill>
                  <a:schemeClr val="tx1"/>
                </a:solidFill>
                <a:latin typeface="Times New Roman" pitchFamily="18" charset="0"/>
              </a:defRPr>
            </a:lvl1pPr>
          </a:lstStyle>
          <a:p>
            <a:pPr>
              <a:defRPr/>
            </a:pPr>
            <a:endParaRPr lang="en-US" dirty="0"/>
          </a:p>
        </p:txBody>
      </p:sp>
      <p:sp>
        <p:nvSpPr>
          <p:cNvPr id="12295"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solidFill>
                  <a:schemeClr val="tx1"/>
                </a:solidFill>
                <a:latin typeface="Times New Roman" panose="02020603050405020304" pitchFamily="18" charset="0"/>
              </a:defRPr>
            </a:lvl1pPr>
          </a:lstStyle>
          <a:p>
            <a:fld id="{7ABA0F90-C8A5-480C-8B7E-0DC4F52F47CC}" type="slidenum">
              <a:rPr lang="en-US" altLang="en-US"/>
              <a:pPr/>
              <a:t>‹#›</a:t>
            </a:fld>
            <a:endParaRPr lang="en-US" altLang="en-US" dirty="0"/>
          </a:p>
        </p:txBody>
      </p:sp>
    </p:spTree>
    <p:extLst>
      <p:ext uri="{BB962C8B-B14F-4D97-AF65-F5344CB8AC3E}">
        <p14:creationId xmlns:p14="http://schemas.microsoft.com/office/powerpoint/2010/main" val="1092132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https://www.youtube.com/watch?v=VqdJBuFk600&amp;ab_channel=ABCScience</a:t>
            </a:r>
            <a:br>
              <a:rPr lang="en-US" dirty="0"/>
            </a:br>
            <a:br>
              <a:rPr lang="en-US" dirty="0"/>
            </a:br>
            <a:r>
              <a:rPr lang="en-US" dirty="0"/>
              <a:t>This segments starts at 2:15</a:t>
            </a:r>
          </a:p>
        </p:txBody>
      </p:sp>
      <p:sp>
        <p:nvSpPr>
          <p:cNvPr id="4" name="Slide Number Placeholder 3"/>
          <p:cNvSpPr>
            <a:spLocks noGrp="1"/>
          </p:cNvSpPr>
          <p:nvPr>
            <p:ph type="sldNum" sz="quarter" idx="5"/>
          </p:nvPr>
        </p:nvSpPr>
        <p:spPr/>
        <p:txBody>
          <a:bodyPr/>
          <a:lstStyle/>
          <a:p>
            <a:fld id="{7ABA0F90-C8A5-480C-8B7E-0DC4F52F47CC}" type="slidenum">
              <a:rPr lang="en-US" altLang="en-US" smtClean="0"/>
              <a:pPr/>
              <a:t>1</a:t>
            </a:fld>
            <a:endParaRPr lang="en-US" altLang="en-US" dirty="0"/>
          </a:p>
        </p:txBody>
      </p:sp>
    </p:spTree>
    <p:extLst>
      <p:ext uri="{BB962C8B-B14F-4D97-AF65-F5344CB8AC3E}">
        <p14:creationId xmlns:p14="http://schemas.microsoft.com/office/powerpoint/2010/main" val="3600463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fld id="{64991FC1-CA8B-481C-8274-737DE3EE181E}" type="slidenum">
              <a:rPr lang="en-US" altLang="en-US" sz="1200">
                <a:solidFill>
                  <a:schemeClr val="tx1"/>
                </a:solidFill>
                <a:latin typeface="Times New Roman" panose="02020603050405020304" pitchFamily="18" charset="0"/>
              </a:rPr>
              <a:pPr/>
              <a:t>10</a:t>
            </a:fld>
            <a:endParaRPr lang="en-US" altLang="en-US" sz="1200" dirty="0">
              <a:solidFill>
                <a:schemeClr val="tx1"/>
              </a:solidFill>
              <a:latin typeface="Times New Roman" panose="02020603050405020304" pitchFamily="18" charset="0"/>
            </a:endParaRPr>
          </a:p>
        </p:txBody>
      </p:sp>
      <p:sp>
        <p:nvSpPr>
          <p:cNvPr id="95235" name="Rectangle 2"/>
          <p:cNvSpPr>
            <a:spLocks noGrp="1" noRot="1" noChangeAspect="1" noChangeArrowheads="1" noTextEdit="1"/>
          </p:cNvSpPr>
          <p:nvPr>
            <p:ph type="sldImg"/>
          </p:nvPr>
        </p:nvSpPr>
        <p:spPr>
          <a:xfrm>
            <a:off x="406400" y="696913"/>
            <a:ext cx="6197600" cy="3486150"/>
          </a:xfrm>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746849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xfrm>
            <a:off x="406400" y="696913"/>
            <a:ext cx="6197600" cy="3486150"/>
          </a:xfrm>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fld id="{03FCA654-59FF-4EE3-A626-8F1C9170F75D}" type="slidenum">
              <a:rPr lang="en-US" altLang="en-US" sz="1200">
                <a:solidFill>
                  <a:schemeClr val="tx1"/>
                </a:solidFill>
                <a:latin typeface="Times New Roman" panose="02020603050405020304" pitchFamily="18" charset="0"/>
              </a:rPr>
              <a:pPr/>
              <a:t>12</a:t>
            </a:fld>
            <a:endParaRPr lang="en-US" altLang="en-US" sz="12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537984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406400" y="696913"/>
            <a:ext cx="6197600" cy="3486150"/>
          </a:xfrm>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fld id="{A93DB411-9407-4723-B81A-7E3C5B29CEA1}" type="slidenum">
              <a:rPr lang="en-US" altLang="en-US" sz="1200">
                <a:solidFill>
                  <a:schemeClr val="tx1"/>
                </a:solidFill>
                <a:latin typeface="Times New Roman" panose="02020603050405020304" pitchFamily="18" charset="0"/>
              </a:rPr>
              <a:pPr/>
              <a:t>13</a:t>
            </a:fld>
            <a:endParaRPr lang="en-US" altLang="en-US" sz="12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4170612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101093EC-1161-4C10-98B0-7F50E8F99D45}" type="slidenum">
              <a:rPr lang="en-US" altLang="en-US" sz="1200">
                <a:solidFill>
                  <a:schemeClr val="tx1"/>
                </a:solidFill>
                <a:latin typeface="Times New Roman" panose="02020603050405020304" pitchFamily="18" charset="0"/>
              </a:rPr>
              <a:pPr/>
              <a:t>14</a:t>
            </a:fld>
            <a:endParaRPr lang="en-US" altLang="en-US" sz="1200" dirty="0">
              <a:solidFill>
                <a:schemeClr val="tx1"/>
              </a:solidFill>
              <a:latin typeface="Times New Roman" panose="02020603050405020304" pitchFamily="18" charset="0"/>
            </a:endParaRPr>
          </a:p>
        </p:txBody>
      </p:sp>
      <p:sp>
        <p:nvSpPr>
          <p:cNvPr id="98307" name="Rectangle 7"/>
          <p:cNvSpPr txBox="1">
            <a:spLocks noGrp="1" noChangeArrowheads="1"/>
          </p:cNvSpPr>
          <p:nvPr/>
        </p:nvSpPr>
        <p:spPr bwMode="auto">
          <a:xfrm>
            <a:off x="4142962" y="9119173"/>
            <a:ext cx="3170583" cy="48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3" tIns="48327" rIns="96653" bIns="48327" anchor="b"/>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pPr algn="r" eaLnBrk="1" hangingPunct="1"/>
            <a:fld id="{379E2788-3FDA-4513-9A5A-5077476110DC}" type="slidenum">
              <a:rPr lang="en-US" altLang="en-US" sz="1200"/>
              <a:pPr algn="r" eaLnBrk="1" hangingPunct="1"/>
              <a:t>14</a:t>
            </a:fld>
            <a:endParaRPr lang="en-US" altLang="en-US" sz="1200" dirty="0"/>
          </a:p>
        </p:txBody>
      </p:sp>
      <p:sp>
        <p:nvSpPr>
          <p:cNvPr id="98308" name="Rectangle 2"/>
          <p:cNvSpPr>
            <a:spLocks noGrp="1" noRot="1" noChangeAspect="1" noChangeArrowheads="1" noTextEdit="1"/>
          </p:cNvSpPr>
          <p:nvPr>
            <p:ph type="sldImg"/>
          </p:nvPr>
        </p:nvSpPr>
        <p:spPr>
          <a:xfrm>
            <a:off x="457200" y="719138"/>
            <a:ext cx="6400800" cy="3600450"/>
          </a:xfrm>
          <a:ln/>
        </p:spPr>
      </p:sp>
      <p:sp>
        <p:nvSpPr>
          <p:cNvPr id="983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621996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406400" y="696913"/>
            <a:ext cx="6197600" cy="3486150"/>
          </a:xfrm>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fld id="{5653BA7A-8E27-4DF2-BBF8-92F07859FD92}" type="slidenum">
              <a:rPr lang="en-US" altLang="en-US" sz="1200">
                <a:solidFill>
                  <a:schemeClr val="tx1"/>
                </a:solidFill>
                <a:latin typeface="Times New Roman" panose="02020603050405020304" pitchFamily="18" charset="0"/>
              </a:rPr>
              <a:pPr/>
              <a:t>15</a:t>
            </a:fld>
            <a:endParaRPr lang="en-US" altLang="en-US" sz="12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590983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406400" y="696913"/>
            <a:ext cx="6197600" cy="3486150"/>
          </a:xfrm>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fld id="{39F7645D-5D7F-4CFC-9231-25F737D2605C}" type="slidenum">
              <a:rPr lang="en-US" altLang="en-US" sz="1200">
                <a:solidFill>
                  <a:schemeClr val="tx1"/>
                </a:solidFill>
                <a:latin typeface="Times New Roman" panose="02020603050405020304" pitchFamily="18" charset="0"/>
              </a:rPr>
              <a:pPr/>
              <a:t>16</a:t>
            </a:fld>
            <a:endParaRPr lang="en-US" altLang="en-US" sz="12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870809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you wanted to map the mangrove coasts of Florida?</a:t>
            </a:r>
          </a:p>
        </p:txBody>
      </p:sp>
      <p:sp>
        <p:nvSpPr>
          <p:cNvPr id="4" name="Slide Number Placeholder 3"/>
          <p:cNvSpPr>
            <a:spLocks noGrp="1"/>
          </p:cNvSpPr>
          <p:nvPr>
            <p:ph type="sldNum" sz="quarter" idx="5"/>
          </p:nvPr>
        </p:nvSpPr>
        <p:spPr/>
        <p:txBody>
          <a:bodyPr/>
          <a:lstStyle/>
          <a:p>
            <a:fld id="{7ABA0F90-C8A5-480C-8B7E-0DC4F52F47CC}" type="slidenum">
              <a:rPr lang="en-US" altLang="en-US" smtClean="0"/>
              <a:pPr/>
              <a:t>17</a:t>
            </a:fld>
            <a:endParaRPr lang="en-US" altLang="en-US" dirty="0"/>
          </a:p>
        </p:txBody>
      </p:sp>
    </p:spTree>
    <p:extLst>
      <p:ext uri="{BB962C8B-B14F-4D97-AF65-F5344CB8AC3E}">
        <p14:creationId xmlns:p14="http://schemas.microsoft.com/office/powerpoint/2010/main" val="935771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EB784B16-1247-439F-B638-39DAEE88237C}" type="slidenum">
              <a:rPr lang="en-US" altLang="en-US" smtClean="0"/>
              <a:pPr/>
              <a:t>18</a:t>
            </a:fld>
            <a:endParaRPr lang="en-US" altLang="en-US" dirty="0"/>
          </a:p>
        </p:txBody>
      </p:sp>
      <p:sp>
        <p:nvSpPr>
          <p:cNvPr id="115715" name="Rectangle 2"/>
          <p:cNvSpPr>
            <a:spLocks noGrp="1" noRot="1" noChangeAspect="1" noChangeArrowheads="1" noTextEdit="1"/>
          </p:cNvSpPr>
          <p:nvPr>
            <p:ph type="sldImg"/>
          </p:nvPr>
        </p:nvSpPr>
        <p:spPr>
          <a:xfrm>
            <a:off x="685800" y="1143000"/>
            <a:ext cx="5486400" cy="3086100"/>
          </a:xfrm>
          <a:ln/>
        </p:spPr>
      </p:sp>
      <p:sp>
        <p:nvSpPr>
          <p:cNvPr id="115716" name="Rectangle 3"/>
          <p:cNvSpPr>
            <a:spLocks noGrp="1" noChangeArrowheads="1"/>
          </p:cNvSpPr>
          <p:nvPr>
            <p:ph type="body" idx="1"/>
          </p:nvPr>
        </p:nvSpPr>
        <p:spPr>
          <a:noFill/>
          <a:ln/>
        </p:spPr>
        <p:txBody>
          <a:bodyPr/>
          <a:lstStyle/>
          <a:p>
            <a:pPr eaLnBrk="1" hangingPunct="1"/>
            <a:r>
              <a:rPr lang="en-US" sz="1200" dirty="0">
                <a:effectLst/>
                <a:latin typeface="Calibri" panose="020F0502020204030204" pitchFamily="34" charset="0"/>
                <a:ea typeface="Times New Roman" panose="02020603050405020304" pitchFamily="18" charset="0"/>
              </a:rPr>
              <a:t>If you sampled 100 or 200 or 300 trees, you would still have sample error. But less if you sampled 300 trees then error would decrease</a:t>
            </a:r>
            <a:endParaRPr lang="en-US" altLang="en-US" dirty="0"/>
          </a:p>
        </p:txBody>
      </p:sp>
    </p:spTree>
    <p:extLst>
      <p:ext uri="{BB962C8B-B14F-4D97-AF65-F5344CB8AC3E}">
        <p14:creationId xmlns:p14="http://schemas.microsoft.com/office/powerpoint/2010/main" val="3474388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922030E5-FFA4-4BF3-9BE6-365DBBCB3E31}" type="slidenum">
              <a:rPr lang="en-US" altLang="en-US" smtClean="0"/>
              <a:pPr/>
              <a:t>19</a:t>
            </a:fld>
            <a:endParaRPr lang="en-US" altLang="en-US" dirty="0"/>
          </a:p>
        </p:txBody>
      </p:sp>
      <p:sp>
        <p:nvSpPr>
          <p:cNvPr id="116739" name="Rectangle 2"/>
          <p:cNvSpPr>
            <a:spLocks noGrp="1" noRot="1" noChangeAspect="1" noChangeArrowheads="1" noTextEdit="1"/>
          </p:cNvSpPr>
          <p:nvPr>
            <p:ph type="sldImg"/>
          </p:nvPr>
        </p:nvSpPr>
        <p:spPr>
          <a:xfrm>
            <a:off x="685800" y="1143000"/>
            <a:ext cx="5486400" cy="3086100"/>
          </a:xfrm>
          <a:ln/>
        </p:spPr>
      </p:sp>
      <p:sp>
        <p:nvSpPr>
          <p:cNvPr id="116740" name="Rectangle 3"/>
          <p:cNvSpPr>
            <a:spLocks noGrp="1" noChangeArrowheads="1"/>
          </p:cNvSpPr>
          <p:nvPr>
            <p:ph type="body" idx="1"/>
          </p:nvPr>
        </p:nvSpPr>
        <p:spPr>
          <a:noFill/>
          <a:ln/>
        </p:spPr>
        <p:txBody>
          <a:bodyPr/>
          <a:lstStyle/>
          <a:p>
            <a:r>
              <a:rPr lang="en-US" sz="1200" dirty="0"/>
              <a:t>Picking study sites based on how easy it is to access and sample is  an example of sampling bias. </a:t>
            </a:r>
          </a:p>
          <a:p>
            <a:pPr eaLnBrk="1" hangingPunct="1"/>
            <a:endParaRPr lang="en-US" altLang="en-US" dirty="0"/>
          </a:p>
        </p:txBody>
      </p:sp>
    </p:spTree>
    <p:extLst>
      <p:ext uri="{BB962C8B-B14F-4D97-AF65-F5344CB8AC3E}">
        <p14:creationId xmlns:p14="http://schemas.microsoft.com/office/powerpoint/2010/main" val="1678041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Hughes, A. C., Orr, M. C., Ma, K., Costello, M. J., Waller, J., </a:t>
            </a:r>
            <a:r>
              <a:rPr lang="en-US" dirty="0" err="1"/>
              <a:t>Provoost</a:t>
            </a:r>
            <a:r>
              <a:rPr lang="en-US" dirty="0"/>
              <a:t>, P., ... &amp; </a:t>
            </a:r>
            <a:r>
              <a:rPr lang="en-US" dirty="0" err="1"/>
              <a:t>Qiao</a:t>
            </a:r>
            <a:r>
              <a:rPr lang="en-US" dirty="0"/>
              <a:t>, H. (2021). Sampling biases shape our view of the natural world. </a:t>
            </a:r>
            <a:r>
              <a:rPr lang="en-US" i="1" dirty="0" err="1"/>
              <a:t>Ecography</a:t>
            </a:r>
            <a:r>
              <a:rPr lang="en-US" dirty="0"/>
              <a:t>.</a:t>
            </a:r>
          </a:p>
          <a:p>
            <a:endParaRPr lang="en-US" dirty="0"/>
          </a:p>
        </p:txBody>
      </p:sp>
      <p:sp>
        <p:nvSpPr>
          <p:cNvPr id="4" name="Slide Number Placeholder 3"/>
          <p:cNvSpPr>
            <a:spLocks noGrp="1"/>
          </p:cNvSpPr>
          <p:nvPr>
            <p:ph type="sldNum" sz="quarter" idx="5"/>
          </p:nvPr>
        </p:nvSpPr>
        <p:spPr/>
        <p:txBody>
          <a:bodyPr/>
          <a:lstStyle/>
          <a:p>
            <a:fld id="{7ABA0F90-C8A5-480C-8B7E-0DC4F52F47CC}" type="slidenum">
              <a:rPr lang="en-US" altLang="en-US" smtClean="0"/>
              <a:pPr/>
              <a:t>20</a:t>
            </a:fld>
            <a:endParaRPr lang="en-US" altLang="en-US" dirty="0"/>
          </a:p>
        </p:txBody>
      </p:sp>
    </p:spTree>
    <p:extLst>
      <p:ext uri="{BB962C8B-B14F-4D97-AF65-F5344CB8AC3E}">
        <p14:creationId xmlns:p14="http://schemas.microsoft.com/office/powerpoint/2010/main" val="2454838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http://htwins.net/scale2/</a:t>
            </a:r>
            <a:br>
              <a:rPr lang="en-US" dirty="0"/>
            </a:br>
            <a:br>
              <a:rPr lang="en-US" dirty="0"/>
            </a:br>
            <a:r>
              <a:rPr lang="en-US" dirty="0"/>
              <a:t>https://www.youtube.com/watch?v=uaGEjrADGPA</a:t>
            </a:r>
          </a:p>
          <a:p>
            <a:endParaRPr lang="en-US" dirty="0"/>
          </a:p>
        </p:txBody>
      </p:sp>
      <p:sp>
        <p:nvSpPr>
          <p:cNvPr id="4" name="Slide Number Placeholder 3"/>
          <p:cNvSpPr>
            <a:spLocks noGrp="1"/>
          </p:cNvSpPr>
          <p:nvPr>
            <p:ph type="sldNum" sz="quarter" idx="10"/>
          </p:nvPr>
        </p:nvSpPr>
        <p:spPr/>
        <p:txBody>
          <a:bodyPr/>
          <a:lstStyle/>
          <a:p>
            <a:fld id="{7ABA0F90-C8A5-480C-8B7E-0DC4F52F47CC}" type="slidenum">
              <a:rPr lang="en-US" altLang="en-US" smtClean="0"/>
              <a:pPr/>
              <a:t>2</a:t>
            </a:fld>
            <a:endParaRPr lang="en-US" altLang="en-US" dirty="0"/>
          </a:p>
        </p:txBody>
      </p:sp>
    </p:spTree>
    <p:extLst>
      <p:ext uri="{BB962C8B-B14F-4D97-AF65-F5344CB8AC3E}">
        <p14:creationId xmlns:p14="http://schemas.microsoft.com/office/powerpoint/2010/main" val="3747544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Records of observations of organisms recorded in OBIS, Ocean Biodiversity Information System and GBIF, the Global Biodiversity Information Facility</a:t>
            </a:r>
            <a:br>
              <a:rPr lang="en-US" dirty="0"/>
            </a:br>
            <a:br>
              <a:rPr lang="en-US" dirty="0"/>
            </a:br>
            <a:r>
              <a:rPr lang="en-US" dirty="0"/>
              <a:t>There is a strong sampling bias toward North America and Europe. </a:t>
            </a:r>
            <a:br>
              <a:rPr lang="en-US" dirty="0"/>
            </a:br>
            <a:br>
              <a:rPr lang="en-US" dirty="0"/>
            </a:br>
            <a:r>
              <a:rPr lang="en-US" dirty="0"/>
              <a:t>Hughes, A. C., Orr, M. C., Ma, K., Costello, M. J., Waller, J., </a:t>
            </a:r>
            <a:r>
              <a:rPr lang="en-US" dirty="0" err="1"/>
              <a:t>Provoost</a:t>
            </a:r>
            <a:r>
              <a:rPr lang="en-US" dirty="0"/>
              <a:t>, P., ... &amp; </a:t>
            </a:r>
            <a:r>
              <a:rPr lang="en-US" dirty="0" err="1"/>
              <a:t>Qiao</a:t>
            </a:r>
            <a:r>
              <a:rPr lang="en-US" dirty="0"/>
              <a:t>, H. (2021). Sampling biases shape our view of the natural world. </a:t>
            </a:r>
            <a:r>
              <a:rPr lang="en-US" i="1" dirty="0" err="1"/>
              <a:t>Ecography</a:t>
            </a:r>
            <a:r>
              <a:rPr lang="en-US"/>
              <a:t>.</a:t>
            </a:r>
          </a:p>
          <a:p>
            <a:endParaRPr lang="en-US" dirty="0"/>
          </a:p>
        </p:txBody>
      </p:sp>
      <p:sp>
        <p:nvSpPr>
          <p:cNvPr id="4" name="Slide Number Placeholder 3"/>
          <p:cNvSpPr>
            <a:spLocks noGrp="1"/>
          </p:cNvSpPr>
          <p:nvPr>
            <p:ph type="sldNum" sz="quarter" idx="5"/>
          </p:nvPr>
        </p:nvSpPr>
        <p:spPr/>
        <p:txBody>
          <a:bodyPr/>
          <a:lstStyle/>
          <a:p>
            <a:fld id="{7ABA0F90-C8A5-480C-8B7E-0DC4F52F47CC}" type="slidenum">
              <a:rPr lang="en-US" altLang="en-US" smtClean="0"/>
              <a:pPr/>
              <a:t>21</a:t>
            </a:fld>
            <a:endParaRPr lang="en-US" altLang="en-US" dirty="0"/>
          </a:p>
        </p:txBody>
      </p:sp>
    </p:spTree>
    <p:extLst>
      <p:ext uri="{BB962C8B-B14F-4D97-AF65-F5344CB8AC3E}">
        <p14:creationId xmlns:p14="http://schemas.microsoft.com/office/powerpoint/2010/main" val="340011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BA0F90-C8A5-480C-8B7E-0DC4F52F47CC}" type="slidenum">
              <a:rPr lang="en-US" altLang="en-US" smtClean="0"/>
              <a:pPr/>
              <a:t>23</a:t>
            </a:fld>
            <a:endParaRPr lang="en-US" altLang="en-US" dirty="0"/>
          </a:p>
        </p:txBody>
      </p:sp>
    </p:spTree>
    <p:extLst>
      <p:ext uri="{BB962C8B-B14F-4D97-AF65-F5344CB8AC3E}">
        <p14:creationId xmlns:p14="http://schemas.microsoft.com/office/powerpoint/2010/main" val="3689820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https://www.washingtonpost.com/news/energy-environment/wp/2015/09/02/scientists-discover-that-the-world-contains-dramatically-more-trees-than-previously-thought/</a:t>
            </a:r>
          </a:p>
        </p:txBody>
      </p:sp>
      <p:sp>
        <p:nvSpPr>
          <p:cNvPr id="4" name="Slide Number Placeholder 3"/>
          <p:cNvSpPr>
            <a:spLocks noGrp="1"/>
          </p:cNvSpPr>
          <p:nvPr>
            <p:ph type="sldNum" sz="quarter" idx="5"/>
          </p:nvPr>
        </p:nvSpPr>
        <p:spPr/>
        <p:txBody>
          <a:bodyPr/>
          <a:lstStyle/>
          <a:p>
            <a:fld id="{7ABA0F90-C8A5-480C-8B7E-0DC4F52F47CC}" type="slidenum">
              <a:rPr lang="en-US" altLang="en-US" smtClean="0"/>
              <a:pPr/>
              <a:t>27</a:t>
            </a:fld>
            <a:endParaRPr lang="en-US" altLang="en-US" dirty="0"/>
          </a:p>
        </p:txBody>
      </p:sp>
    </p:spTree>
    <p:extLst>
      <p:ext uri="{BB962C8B-B14F-4D97-AF65-F5344CB8AC3E}">
        <p14:creationId xmlns:p14="http://schemas.microsoft.com/office/powerpoint/2010/main" val="3403776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Diagonal lines perfect correspondence between predicted and observed points</a:t>
            </a:r>
            <a:endParaRPr lang="en-US" dirty="0"/>
          </a:p>
        </p:txBody>
      </p:sp>
      <p:sp>
        <p:nvSpPr>
          <p:cNvPr id="4" name="Slide Number Placeholder 3"/>
          <p:cNvSpPr>
            <a:spLocks noGrp="1"/>
          </p:cNvSpPr>
          <p:nvPr>
            <p:ph type="sldNum" sz="quarter" idx="10"/>
          </p:nvPr>
        </p:nvSpPr>
        <p:spPr/>
        <p:txBody>
          <a:bodyPr/>
          <a:lstStyle/>
          <a:p>
            <a:fld id="{E392B3F6-3F08-40C7-BC4F-15FE5433A1F3}" type="slidenum">
              <a:rPr lang="en-US" smtClean="0"/>
              <a:pPr/>
              <a:t>28</a:t>
            </a:fld>
            <a:endParaRPr lang="en-US" dirty="0"/>
          </a:p>
        </p:txBody>
      </p:sp>
    </p:spTree>
    <p:extLst>
      <p:ext uri="{BB962C8B-B14F-4D97-AF65-F5344CB8AC3E}">
        <p14:creationId xmlns:p14="http://schemas.microsoft.com/office/powerpoint/2010/main" val="34217128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xfrm>
            <a:off x="406400" y="696913"/>
            <a:ext cx="6197600" cy="3486150"/>
          </a:xfrm>
          <a:ln/>
        </p:spPr>
      </p:sp>
      <p:sp>
        <p:nvSpPr>
          <p:cNvPr id="3" name="Notes Placeholder 2"/>
          <p:cNvSpPr>
            <a:spLocks noGrp="1"/>
          </p:cNvSpPr>
          <p:nvPr>
            <p:ph type="body" idx="1"/>
          </p:nvPr>
        </p:nvSpPr>
        <p:spPr/>
        <p:txBody>
          <a:bodyPr>
            <a:normAutofit/>
          </a:bodyPr>
          <a:lstStyle/>
          <a:p>
            <a:pPr>
              <a:defRPr/>
            </a:pPr>
            <a:endParaRPr lang="en-US" dirty="0">
              <a:latin typeface="+mn-lt"/>
            </a:endParaRPr>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fld id="{231BC2A1-2966-4FBB-92F3-E24FAF03B8C3}" type="slidenum">
              <a:rPr lang="en-US" altLang="en-US" sz="1200">
                <a:solidFill>
                  <a:schemeClr val="tx1"/>
                </a:solidFill>
                <a:latin typeface="Times New Roman" panose="02020603050405020304" pitchFamily="18" charset="0"/>
              </a:rPr>
              <a:pPr/>
              <a:t>29</a:t>
            </a:fld>
            <a:endParaRPr lang="en-US" altLang="en-US" sz="12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816673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Here is another example of how scale shapes our interpretation of the world and knowledge claims we make about it</a:t>
            </a:r>
          </a:p>
        </p:txBody>
      </p:sp>
      <p:sp>
        <p:nvSpPr>
          <p:cNvPr id="4" name="Slide Number Placeholder 3"/>
          <p:cNvSpPr>
            <a:spLocks noGrp="1"/>
          </p:cNvSpPr>
          <p:nvPr>
            <p:ph type="sldNum" sz="quarter" idx="10"/>
          </p:nvPr>
        </p:nvSpPr>
        <p:spPr/>
        <p:txBody>
          <a:bodyPr/>
          <a:lstStyle/>
          <a:p>
            <a:fld id="{7ABA0F90-C8A5-480C-8B7E-0DC4F52F47CC}" type="slidenum">
              <a:rPr lang="en-US" altLang="en-US" smtClean="0"/>
              <a:pPr/>
              <a:t>30</a:t>
            </a:fld>
            <a:endParaRPr lang="en-US" altLang="en-US" dirty="0"/>
          </a:p>
        </p:txBody>
      </p:sp>
    </p:spTree>
    <p:extLst>
      <p:ext uri="{BB962C8B-B14F-4D97-AF65-F5344CB8AC3E}">
        <p14:creationId xmlns:p14="http://schemas.microsoft.com/office/powerpoint/2010/main" val="955295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406400" y="696913"/>
            <a:ext cx="6197600" cy="3486150"/>
          </a:xfrm>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How does scale apply to the interpretation of these graphs?  </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The western US was settled during the last 200 years.  What can you tell me about the climate over that period?  Was it wetter or drier than what the record shows over the last 400 years?</a:t>
            </a:r>
          </a:p>
          <a:p>
            <a:endParaRPr lang="en-US" altLang="en-US" dirty="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8" charset="0"/>
                <a:ea typeface="+mn-ea"/>
                <a:cs typeface="+mn-cs"/>
              </a:rPr>
              <a:t>Drought index – more negative values indicate drier conditions. Drought conditions were interpolated from tree rings</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fld id="{6BC87367-0F75-4FE2-89B1-41F5446B4A15}" type="slidenum">
              <a:rPr lang="en-US" altLang="en-US" sz="1200">
                <a:solidFill>
                  <a:schemeClr val="tx1"/>
                </a:solidFill>
              </a:rPr>
              <a:pPr/>
              <a:t>31</a:t>
            </a:fld>
            <a:endParaRPr lang="en-US" altLang="en-US" sz="1200" dirty="0">
              <a:solidFill>
                <a:schemeClr val="tx1"/>
              </a:solidFill>
            </a:endParaRPr>
          </a:p>
        </p:txBody>
      </p:sp>
    </p:spTree>
    <p:extLst>
      <p:ext uri="{BB962C8B-B14F-4D97-AF65-F5344CB8AC3E}">
        <p14:creationId xmlns:p14="http://schemas.microsoft.com/office/powerpoint/2010/main" val="2802599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latin typeface="+mj-lt"/>
                <a:cs typeface="Arial" panose="020B0604020202020204" pitchFamily="34" charset="0"/>
              </a:rPr>
              <a:t>To an extent, humans are going to have to commit these fallacies in order to understand the world, but they can also be intentionally misused</a:t>
            </a:r>
          </a:p>
          <a:p>
            <a:endParaRPr lang="en-US" dirty="0"/>
          </a:p>
        </p:txBody>
      </p:sp>
      <p:sp>
        <p:nvSpPr>
          <p:cNvPr id="4" name="Slide Number Placeholder 3"/>
          <p:cNvSpPr>
            <a:spLocks noGrp="1"/>
          </p:cNvSpPr>
          <p:nvPr>
            <p:ph type="sldNum" sz="quarter" idx="5"/>
          </p:nvPr>
        </p:nvSpPr>
        <p:spPr/>
        <p:txBody>
          <a:bodyPr/>
          <a:lstStyle/>
          <a:p>
            <a:fld id="{7ABA0F90-C8A5-480C-8B7E-0DC4F52F47CC}" type="slidenum">
              <a:rPr lang="en-US" altLang="en-US" smtClean="0"/>
              <a:pPr/>
              <a:t>32</a:t>
            </a:fld>
            <a:endParaRPr lang="en-US" altLang="en-US" dirty="0"/>
          </a:p>
        </p:txBody>
      </p:sp>
    </p:spTree>
    <p:extLst>
      <p:ext uri="{BB962C8B-B14F-4D97-AF65-F5344CB8AC3E}">
        <p14:creationId xmlns:p14="http://schemas.microsoft.com/office/powerpoint/2010/main" val="26484565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406400" y="696913"/>
            <a:ext cx="6197600" cy="3486150"/>
          </a:xfrm>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fld id="{936D166A-BBFC-438B-8BBA-4278A689E2B6}" type="slidenum">
              <a:rPr lang="en-US" altLang="en-US" sz="1200">
                <a:solidFill>
                  <a:schemeClr val="tx1"/>
                </a:solidFill>
                <a:latin typeface="Times New Roman" panose="02020603050405020304" pitchFamily="18" charset="0"/>
              </a:rPr>
              <a:pPr/>
              <a:t>33</a:t>
            </a:fld>
            <a:endParaRPr lang="en-US" altLang="en-US" sz="12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5893250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xfrm>
            <a:off x="406400" y="696913"/>
            <a:ext cx="6197600" cy="3486150"/>
          </a:xfrm>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Mean and variance are shown, standard deviation squared gives you the variance</a:t>
            </a:r>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fld id="{93F5934B-65CF-4C0C-B2A7-E3AE52DFA2E3}" type="slidenum">
              <a:rPr lang="en-US" altLang="en-US" sz="1200">
                <a:solidFill>
                  <a:schemeClr val="tx1"/>
                </a:solidFill>
                <a:latin typeface="Times New Roman" panose="02020603050405020304" pitchFamily="18" charset="0"/>
              </a:rPr>
              <a:pPr/>
              <a:t>34</a:t>
            </a:fld>
            <a:endParaRPr lang="en-US" altLang="en-US" sz="12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941843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fld id="{8AE33CC2-C5D7-4B5C-A807-C70936867D81}" type="slidenum">
              <a:rPr lang="en-US" altLang="en-US" sz="1200" smtClean="0">
                <a:solidFill>
                  <a:schemeClr val="tx1"/>
                </a:solidFill>
                <a:latin typeface="Times New Roman" panose="02020603050405020304" pitchFamily="18" charset="0"/>
              </a:rPr>
              <a:pPr/>
              <a:t>3</a:t>
            </a:fld>
            <a:endParaRPr lang="en-US" altLang="en-US" sz="1200" dirty="0">
              <a:solidFill>
                <a:schemeClr val="tx1"/>
              </a:solidFill>
              <a:latin typeface="Times New Roman" panose="02020603050405020304" pitchFamily="18" charset="0"/>
            </a:endParaRPr>
          </a:p>
        </p:txBody>
      </p:sp>
      <p:sp>
        <p:nvSpPr>
          <p:cNvPr id="7171" name="Rectangle 2"/>
          <p:cNvSpPr>
            <a:spLocks noGrp="1" noRot="1" noChangeAspect="1" noChangeArrowheads="1" noTextEdit="1"/>
          </p:cNvSpPr>
          <p:nvPr>
            <p:ph type="sldImg"/>
          </p:nvPr>
        </p:nvSpPr>
        <p:spPr>
          <a:xfrm>
            <a:off x="406400" y="696913"/>
            <a:ext cx="6197600" cy="3486150"/>
          </a:xfrm>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https://esajournals.onlinelibrary.wiley.com/doi/abs/10.2307/1941447</a:t>
            </a:r>
          </a:p>
        </p:txBody>
      </p:sp>
    </p:spTree>
    <p:extLst>
      <p:ext uri="{BB962C8B-B14F-4D97-AF65-F5344CB8AC3E}">
        <p14:creationId xmlns:p14="http://schemas.microsoft.com/office/powerpoint/2010/main" val="15526146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http://theconversation.com/how-zip-codes-nearly-masked-the-lead-problem-in-flint-65626</a:t>
            </a:r>
            <a:br>
              <a:rPr lang="en-US" dirty="0"/>
            </a:br>
            <a:br>
              <a:rPr lang="en-US" dirty="0"/>
            </a:br>
            <a:r>
              <a:rPr lang="en-US" dirty="0"/>
              <a:t>One-third of all homes with a Flint ZIP code lie outside the city. Thus, the state’s numbers for Flint were watered down by an additional 50 percent of addresses that weren’t in the city and weren’t using Flint water. </a:t>
            </a:r>
          </a:p>
        </p:txBody>
      </p:sp>
      <p:sp>
        <p:nvSpPr>
          <p:cNvPr id="4" name="Slide Number Placeholder 3"/>
          <p:cNvSpPr>
            <a:spLocks noGrp="1"/>
          </p:cNvSpPr>
          <p:nvPr>
            <p:ph type="sldNum" sz="quarter" idx="10"/>
          </p:nvPr>
        </p:nvSpPr>
        <p:spPr/>
        <p:txBody>
          <a:bodyPr/>
          <a:lstStyle/>
          <a:p>
            <a:fld id="{7ABA0F90-C8A5-480C-8B7E-0DC4F52F47CC}" type="slidenum">
              <a:rPr lang="en-US" altLang="en-US" smtClean="0"/>
              <a:pPr/>
              <a:t>35</a:t>
            </a:fld>
            <a:endParaRPr lang="en-US" altLang="en-US" dirty="0"/>
          </a:p>
        </p:txBody>
      </p:sp>
    </p:spTree>
    <p:extLst>
      <p:ext uri="{BB962C8B-B14F-4D97-AF65-F5344CB8AC3E}">
        <p14:creationId xmlns:p14="http://schemas.microsoft.com/office/powerpoint/2010/main" val="7979784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https://onlinelibrary.wiley.com/doi/epdf/10.1111/jiec.12487</a:t>
            </a:r>
            <a:br>
              <a:rPr lang="en-US" dirty="0"/>
            </a:br>
            <a:r>
              <a:rPr lang="en-US" dirty="0"/>
              <a:t>https://www.washingtonpost.com/climate-solutions/2023/01/18/coffee-pods-sustainability-environmental-impact/</a:t>
            </a:r>
          </a:p>
          <a:p>
            <a:r>
              <a:rPr lang="en-US" dirty="0"/>
              <a:t>https://www.cnet.com/home/kitchen-and-household/keurigs-new-coffee-pods-are-100-plant-based-and-compostable/</a:t>
            </a:r>
            <a:br>
              <a:rPr lang="en-US" dirty="0"/>
            </a:br>
            <a:r>
              <a:rPr lang="en-US" dirty="0"/>
              <a:t>https://www.oregon.gov/deq/filterdocs/pef-coffee-fullreport.pdf</a:t>
            </a:r>
          </a:p>
        </p:txBody>
      </p:sp>
      <p:sp>
        <p:nvSpPr>
          <p:cNvPr id="4" name="Slide Number Placeholder 3"/>
          <p:cNvSpPr>
            <a:spLocks noGrp="1"/>
          </p:cNvSpPr>
          <p:nvPr>
            <p:ph type="sldNum" sz="quarter" idx="5"/>
          </p:nvPr>
        </p:nvSpPr>
        <p:spPr/>
        <p:txBody>
          <a:bodyPr/>
          <a:lstStyle/>
          <a:p>
            <a:fld id="{7ABA0F90-C8A5-480C-8B7E-0DC4F52F47CC}" type="slidenum">
              <a:rPr lang="en-US" altLang="en-US" smtClean="0"/>
              <a:pPr/>
              <a:t>36</a:t>
            </a:fld>
            <a:endParaRPr lang="en-US" altLang="en-US" dirty="0"/>
          </a:p>
        </p:txBody>
      </p:sp>
    </p:spTree>
    <p:extLst>
      <p:ext uri="{BB962C8B-B14F-4D97-AF65-F5344CB8AC3E}">
        <p14:creationId xmlns:p14="http://schemas.microsoft.com/office/powerpoint/2010/main" val="1399841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0BDF4C69-0551-4F54-8037-CE7DE42122B0}" type="slidenum">
              <a:rPr lang="en-US" altLang="en-US" sz="1200">
                <a:solidFill>
                  <a:schemeClr val="tx1"/>
                </a:solidFill>
                <a:latin typeface="Times New Roman" panose="02020603050405020304" pitchFamily="18" charset="0"/>
              </a:rPr>
              <a:pPr/>
              <a:t>4</a:t>
            </a:fld>
            <a:endParaRPr lang="en-US" altLang="en-US" sz="12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613266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fld id="{39E7F0D1-66ED-4703-8ADE-9D1DD2DA272A}" type="slidenum">
              <a:rPr lang="en-US" altLang="en-US" sz="1200">
                <a:solidFill>
                  <a:schemeClr val="tx1"/>
                </a:solidFill>
              </a:rPr>
              <a:pPr/>
              <a:t>5</a:t>
            </a:fld>
            <a:endParaRPr lang="en-US" altLang="en-US" sz="1200" dirty="0">
              <a:solidFill>
                <a:schemeClr val="tx1"/>
              </a:solidFill>
            </a:endParaRPr>
          </a:p>
        </p:txBody>
      </p:sp>
      <p:sp>
        <p:nvSpPr>
          <p:cNvPr id="87043" name="Rectangle 2"/>
          <p:cNvSpPr>
            <a:spLocks noGrp="1" noRot="1" noChangeAspect="1" noChangeArrowheads="1" noTextEdit="1"/>
          </p:cNvSpPr>
          <p:nvPr>
            <p:ph type="sldImg"/>
          </p:nvPr>
        </p:nvSpPr>
        <p:spPr>
          <a:xfrm>
            <a:off x="406400" y="696913"/>
            <a:ext cx="6197600" cy="3486150"/>
          </a:xfrm>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We can perceive the world at different scales – our choice</a:t>
            </a:r>
            <a:r>
              <a:rPr lang="en-US" altLang="en-US" baseline="0" dirty="0">
                <a:latin typeface="Arial" panose="020B0604020202020204" pitchFamily="34" charset="0"/>
              </a:rPr>
              <a:t> of spatial and temporal scale </a:t>
            </a:r>
            <a:r>
              <a:rPr lang="en-US" altLang="en-US" dirty="0">
                <a:latin typeface="Arial" panose="020B0604020202020204" pitchFamily="34" charset="0"/>
              </a:rPr>
              <a:t>influence what we can say</a:t>
            </a:r>
            <a:r>
              <a:rPr lang="en-US" altLang="en-US" baseline="0" dirty="0">
                <a:latin typeface="Arial" panose="020B0604020202020204" pitchFamily="34" charset="0"/>
              </a:rPr>
              <a:t> about how the world works.</a:t>
            </a:r>
            <a:endParaRPr lang="en-US" altLang="en-US" dirty="0">
              <a:latin typeface="Arial" panose="020B0604020202020204" pitchFamily="34" charset="0"/>
            </a:endParaRPr>
          </a:p>
        </p:txBody>
      </p:sp>
    </p:spTree>
    <p:extLst>
      <p:ext uri="{BB962C8B-B14F-4D97-AF65-F5344CB8AC3E}">
        <p14:creationId xmlns:p14="http://schemas.microsoft.com/office/powerpoint/2010/main" val="2481116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California has experienced severe droughts in the last decade.</a:t>
            </a:r>
          </a:p>
        </p:txBody>
      </p:sp>
      <p:sp>
        <p:nvSpPr>
          <p:cNvPr id="4" name="Slide Number Placeholder 3"/>
          <p:cNvSpPr>
            <a:spLocks noGrp="1"/>
          </p:cNvSpPr>
          <p:nvPr>
            <p:ph type="sldNum" sz="quarter" idx="5"/>
          </p:nvPr>
        </p:nvSpPr>
        <p:spPr/>
        <p:txBody>
          <a:bodyPr/>
          <a:lstStyle/>
          <a:p>
            <a:pPr>
              <a:defRPr/>
            </a:pPr>
            <a:fld id="{2EE4E2E8-F0A2-4D6E-8A80-8494571AB4AF}" type="slidenum">
              <a:rPr lang="en-US" altLang="en-US" smtClean="0"/>
              <a:pPr>
                <a:defRPr/>
              </a:pPr>
              <a:t>6</a:t>
            </a:fld>
            <a:endParaRPr lang="en-US" altLang="en-US" dirty="0"/>
          </a:p>
        </p:txBody>
      </p:sp>
    </p:spTree>
    <p:extLst>
      <p:ext uri="{BB962C8B-B14F-4D97-AF65-F5344CB8AC3E}">
        <p14:creationId xmlns:p14="http://schemas.microsoft.com/office/powerpoint/2010/main" val="2866023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24399E3D-C9CC-1677-54DA-BD27E9FF3C56}"/>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5C6B9064-D3AE-EE38-3C84-0814596FE27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When you look at a larger temporal scale, you see a different pattern than if you only consider the last decade</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The western US was settled during the last 200 years.  What can you tell me about the climate over that period?  Was it wetter or drier than what the record shows over the last 400 years?</a:t>
            </a:r>
          </a:p>
        </p:txBody>
      </p:sp>
      <p:sp>
        <p:nvSpPr>
          <p:cNvPr id="43012" name="Slide Number Placeholder 3">
            <a:extLst>
              <a:ext uri="{FF2B5EF4-FFF2-40B4-BE49-F238E27FC236}">
                <a16:creationId xmlns:a16="http://schemas.microsoft.com/office/drawing/2014/main" id="{8CBED32D-144B-A954-5F87-B2303046A75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0391D43-9377-4FAB-BE1A-D308CF7DC64C}" type="slidenum">
              <a:rPr lang="en-US" altLang="en-US" smtClean="0"/>
              <a:pPr/>
              <a:t>7</a:t>
            </a:fld>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Microclimates</a:t>
            </a:r>
          </a:p>
        </p:txBody>
      </p:sp>
      <p:sp>
        <p:nvSpPr>
          <p:cNvPr id="4" name="Slide Number Placeholder 3"/>
          <p:cNvSpPr>
            <a:spLocks noGrp="1"/>
          </p:cNvSpPr>
          <p:nvPr>
            <p:ph type="sldNum" sz="quarter" idx="10"/>
          </p:nvPr>
        </p:nvSpPr>
        <p:spPr/>
        <p:txBody>
          <a:bodyPr/>
          <a:lstStyle/>
          <a:p>
            <a:fld id="{7ABA0F90-C8A5-480C-8B7E-0DC4F52F47CC}" type="slidenum">
              <a:rPr lang="en-US" altLang="en-US" smtClean="0"/>
              <a:pPr/>
              <a:t>8</a:t>
            </a:fld>
            <a:endParaRPr lang="en-US" altLang="en-US" dirty="0"/>
          </a:p>
        </p:txBody>
      </p:sp>
    </p:spTree>
    <p:extLst>
      <p:ext uri="{BB962C8B-B14F-4D97-AF65-F5344CB8AC3E}">
        <p14:creationId xmlns:p14="http://schemas.microsoft.com/office/powerpoint/2010/main" val="1619322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AABE3754-3F3B-4618-A687-E93297EBB764}" type="slidenum">
              <a:rPr lang="en-US" altLang="en-US" sz="1200">
                <a:solidFill>
                  <a:schemeClr val="tx1"/>
                </a:solidFill>
                <a:latin typeface="Times New Roman" panose="02020603050405020304" pitchFamily="18" charset="0"/>
              </a:rPr>
              <a:pPr/>
              <a:t>9</a:t>
            </a:fld>
            <a:endParaRPr lang="en-US" altLang="en-US" sz="1200" dirty="0">
              <a:solidFill>
                <a:schemeClr val="tx1"/>
              </a:solidFill>
              <a:latin typeface="Times New Roman" panose="02020603050405020304" pitchFamily="18" charset="0"/>
            </a:endParaRPr>
          </a:p>
        </p:txBody>
      </p:sp>
      <p:sp>
        <p:nvSpPr>
          <p:cNvPr id="81923" name="Rectangle 2"/>
          <p:cNvSpPr>
            <a:spLocks noGrp="1" noRot="1" noChangeAspect="1" noChangeArrowheads="1" noTextEdit="1"/>
          </p:cNvSpPr>
          <p:nvPr>
            <p:ph type="sldImg"/>
          </p:nvPr>
        </p:nvSpPr>
        <p:spPr>
          <a:solidFill>
            <a:srgbClr val="FFFFFF"/>
          </a:solidFill>
          <a:ln/>
        </p:spPr>
      </p:sp>
      <p:sp>
        <p:nvSpPr>
          <p:cNvPr id="81924" name="Rectangle 3"/>
          <p:cNvSpPr>
            <a:spLocks noGrp="1" noChangeArrowheads="1"/>
          </p:cNvSpPr>
          <p:nvPr>
            <p:ph type="body" idx="1"/>
          </p:nvPr>
        </p:nvSpPr>
        <p:spPr>
          <a:xfrm>
            <a:off x="732183" y="4562866"/>
            <a:ext cx="5850835" cy="4318573"/>
          </a:xfrm>
          <a:solidFill>
            <a:srgbClr val="FFFFFF"/>
          </a:solidFill>
          <a:ln>
            <a:solidFill>
              <a:srgbClr val="000000"/>
            </a:solidFill>
          </a:ln>
        </p:spPr>
        <p:txBody>
          <a:bodyPr/>
          <a:lstStyle/>
          <a:p>
            <a:endParaRPr lang="en-US" altLang="en-US" dirty="0"/>
          </a:p>
        </p:txBody>
      </p:sp>
    </p:spTree>
    <p:extLst>
      <p:ext uri="{BB962C8B-B14F-4D97-AF65-F5344CB8AC3E}">
        <p14:creationId xmlns:p14="http://schemas.microsoft.com/office/powerpoint/2010/main" val="770612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D3DDC266-90F4-46C6-9556-4AB25A96AE13}" type="slidenum">
              <a:rPr lang="en-US" altLang="en-US" smtClean="0"/>
              <a:pPr/>
              <a:t>‹#›</a:t>
            </a:fld>
            <a:endParaRPr lang="en-US" altLang="en-US" dirty="0"/>
          </a:p>
        </p:txBody>
      </p:sp>
    </p:spTree>
    <p:extLst>
      <p:ext uri="{BB962C8B-B14F-4D97-AF65-F5344CB8AC3E}">
        <p14:creationId xmlns:p14="http://schemas.microsoft.com/office/powerpoint/2010/main" val="3735263514"/>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C9731B59-2F01-4EF2-9B1C-98763F551B3D}" type="slidenum">
              <a:rPr lang="en-US" altLang="en-US" smtClean="0"/>
              <a:pPr/>
              <a:t>‹#›</a:t>
            </a:fld>
            <a:endParaRPr lang="en-US" altLang="en-US" dirty="0"/>
          </a:p>
        </p:txBody>
      </p:sp>
    </p:spTree>
    <p:extLst>
      <p:ext uri="{BB962C8B-B14F-4D97-AF65-F5344CB8AC3E}">
        <p14:creationId xmlns:p14="http://schemas.microsoft.com/office/powerpoint/2010/main" val="215246278"/>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7EAFA781-A9B8-41CF-A8CF-4B286CC64E2B}" type="slidenum">
              <a:rPr lang="en-US" altLang="en-US" smtClean="0"/>
              <a:pPr/>
              <a:t>‹#›</a:t>
            </a:fld>
            <a:endParaRPr lang="en-US" altLang="en-US" dirty="0"/>
          </a:p>
        </p:txBody>
      </p:sp>
    </p:spTree>
    <p:extLst>
      <p:ext uri="{BB962C8B-B14F-4D97-AF65-F5344CB8AC3E}">
        <p14:creationId xmlns:p14="http://schemas.microsoft.com/office/powerpoint/2010/main" val="318632578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fld id="{0498A4DB-00BF-45E5-915C-C7DDED65902C}" type="slidenum">
              <a:rPr lang="en-US" altLang="en-US" smtClean="0"/>
              <a:pPr/>
              <a:t>‹#›</a:t>
            </a:fld>
            <a:endParaRPr lang="en-US" altLang="en-US" dirty="0"/>
          </a:p>
        </p:txBody>
      </p:sp>
    </p:spTree>
    <p:extLst>
      <p:ext uri="{BB962C8B-B14F-4D97-AF65-F5344CB8AC3E}">
        <p14:creationId xmlns:p14="http://schemas.microsoft.com/office/powerpoint/2010/main" val="1794505023"/>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fld id="{F64F1D73-0AA9-4764-9D95-3DAA8018322E}" type="slidenum">
              <a:rPr lang="en-US" altLang="en-US" smtClean="0"/>
              <a:pPr/>
              <a:t>‹#›</a:t>
            </a:fld>
            <a:endParaRPr lang="en-US" altLang="en-US" dirty="0"/>
          </a:p>
        </p:txBody>
      </p:sp>
    </p:spTree>
    <p:extLst>
      <p:ext uri="{BB962C8B-B14F-4D97-AF65-F5344CB8AC3E}">
        <p14:creationId xmlns:p14="http://schemas.microsoft.com/office/powerpoint/2010/main" val="229521736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ADE054CA-68C4-457B-ADA8-EC3191F1A528}" type="slidenum">
              <a:rPr lang="en-US" altLang="en-US" smtClean="0"/>
              <a:pPr/>
              <a:t>‹#›</a:t>
            </a:fld>
            <a:endParaRPr lang="en-US" altLang="en-US" dirty="0"/>
          </a:p>
        </p:txBody>
      </p:sp>
    </p:spTree>
    <p:extLst>
      <p:ext uri="{BB962C8B-B14F-4D97-AF65-F5344CB8AC3E}">
        <p14:creationId xmlns:p14="http://schemas.microsoft.com/office/powerpoint/2010/main" val="296243530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0C82E5DD-6271-4615-B9AF-B86E09E2BDAC}" type="slidenum">
              <a:rPr lang="en-US" altLang="en-US" smtClean="0"/>
              <a:pPr/>
              <a:t>‹#›</a:t>
            </a:fld>
            <a:endParaRPr lang="en-US" altLang="en-US" dirty="0"/>
          </a:p>
        </p:txBody>
      </p:sp>
    </p:spTree>
    <p:extLst>
      <p:ext uri="{BB962C8B-B14F-4D97-AF65-F5344CB8AC3E}">
        <p14:creationId xmlns:p14="http://schemas.microsoft.com/office/powerpoint/2010/main" val="308037346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fld id="{F354C531-9C3B-4E76-BE60-98A4C780EBB8}" type="slidenum">
              <a:rPr lang="en-US" altLang="en-US" smtClean="0"/>
              <a:pPr/>
              <a:t>‹#›</a:t>
            </a:fld>
            <a:endParaRPr lang="en-US" altLang="en-US" dirty="0"/>
          </a:p>
        </p:txBody>
      </p:sp>
    </p:spTree>
    <p:extLst>
      <p:ext uri="{BB962C8B-B14F-4D97-AF65-F5344CB8AC3E}">
        <p14:creationId xmlns:p14="http://schemas.microsoft.com/office/powerpoint/2010/main" val="1948377751"/>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fld id="{E54FBD6D-4CF5-46FB-8348-EC8A8F39508B}" type="slidenum">
              <a:rPr lang="en-US" altLang="en-US" smtClean="0"/>
              <a:pPr/>
              <a:t>‹#›</a:t>
            </a:fld>
            <a:endParaRPr lang="en-US" altLang="en-US" dirty="0"/>
          </a:p>
        </p:txBody>
      </p:sp>
    </p:spTree>
    <p:extLst>
      <p:ext uri="{BB962C8B-B14F-4D97-AF65-F5344CB8AC3E}">
        <p14:creationId xmlns:p14="http://schemas.microsoft.com/office/powerpoint/2010/main" val="1100923747"/>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fld id="{8048E57F-319A-4D63-9A84-6479F8D889AB}" type="slidenum">
              <a:rPr lang="en-US" altLang="en-US" smtClean="0"/>
              <a:pPr/>
              <a:t>‹#›</a:t>
            </a:fld>
            <a:endParaRPr lang="en-US" altLang="en-US" dirty="0"/>
          </a:p>
        </p:txBody>
      </p:sp>
    </p:spTree>
    <p:extLst>
      <p:ext uri="{BB962C8B-B14F-4D97-AF65-F5344CB8AC3E}">
        <p14:creationId xmlns:p14="http://schemas.microsoft.com/office/powerpoint/2010/main" val="395048395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fld id="{C2280092-A47C-4C33-990C-EE18F91ACE04}" type="slidenum">
              <a:rPr lang="en-US" altLang="en-US" smtClean="0"/>
              <a:pPr/>
              <a:t>‹#›</a:t>
            </a:fld>
            <a:endParaRPr lang="en-US" altLang="en-US" dirty="0"/>
          </a:p>
        </p:txBody>
      </p:sp>
    </p:spTree>
    <p:extLst>
      <p:ext uri="{BB962C8B-B14F-4D97-AF65-F5344CB8AC3E}">
        <p14:creationId xmlns:p14="http://schemas.microsoft.com/office/powerpoint/2010/main" val="384591247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fld id="{B20A6CDF-53E3-4DBC-9C53-2761E6EB5B95}" type="slidenum">
              <a:rPr lang="en-US" altLang="en-US" smtClean="0"/>
              <a:pPr/>
              <a:t>‹#›</a:t>
            </a:fld>
            <a:endParaRPr lang="en-US" altLang="en-US" dirty="0"/>
          </a:p>
        </p:txBody>
      </p:sp>
    </p:spTree>
    <p:extLst>
      <p:ext uri="{BB962C8B-B14F-4D97-AF65-F5344CB8AC3E}">
        <p14:creationId xmlns:p14="http://schemas.microsoft.com/office/powerpoint/2010/main" val="2137245907"/>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fld id="{831ED610-3C7B-48FD-873F-BC995FB98FD9}" type="slidenum">
              <a:rPr lang="en-US" altLang="en-US" smtClean="0"/>
              <a:pPr/>
              <a:t>‹#›</a:t>
            </a:fld>
            <a:endParaRPr lang="en-US" altLang="en-US" dirty="0"/>
          </a:p>
        </p:txBody>
      </p:sp>
    </p:spTree>
    <p:extLst>
      <p:ext uri="{BB962C8B-B14F-4D97-AF65-F5344CB8AC3E}">
        <p14:creationId xmlns:p14="http://schemas.microsoft.com/office/powerpoint/2010/main" val="1837094185"/>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defRPr>
            </a:lvl1pPr>
          </a:lstStyle>
          <a:p>
            <a:pPr>
              <a:defRPr/>
            </a:pPr>
            <a:endParaRPr lang="en-US" dirty="0"/>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mn-lt"/>
              </a:defRPr>
            </a:lvl1pPr>
          </a:lstStyle>
          <a:p>
            <a:pPr>
              <a:defRPr/>
            </a:pPr>
            <a:endParaRPr lang="en-US" dirty="0"/>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panose="02020603050405020304" pitchFamily="18" charset="0"/>
              </a:defRPr>
            </a:lvl1pPr>
          </a:lstStyle>
          <a:p>
            <a:fld id="{12037C3C-BC5A-4985-BCB9-09F591B34076}" type="slidenum">
              <a:rPr lang="en-US" altLang="en-US" smtClean="0"/>
              <a:pPr/>
              <a:t>‹#›</a:t>
            </a:fld>
            <a:endParaRPr lang="en-US" altLang="en-US" dirty="0"/>
          </a:p>
        </p:txBody>
      </p:sp>
    </p:spTree>
    <p:extLst>
      <p:ext uri="{BB962C8B-B14F-4D97-AF65-F5344CB8AC3E}">
        <p14:creationId xmlns:p14="http://schemas.microsoft.com/office/powerpoint/2010/main" val="67438150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spd="slow">
    <p:fade/>
  </p:transition>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qdJBuFk600&amp;ab_channel=ABCScienc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video" Target="https://www.youtube.com/embed/uaGEjrADGPA?feature=oembed" TargetMode="Externa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hyperlink" Target="http://dotearth.blogs.nytimes.com/2012/08/23/a-fresh-look-at-the-difference-between-climate-trends-and-variations/?_php=true&amp;_type=blogs&amp;src=recg&amp;_r=0"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2A840140-9DD5-4E87-ADAF-F08DB4084155}"/>
              </a:ext>
            </a:extLst>
          </p:cNvPr>
          <p:cNvPicPr>
            <a:picLocks noChangeAspect="1"/>
          </p:cNvPicPr>
          <p:nvPr/>
        </p:nvPicPr>
        <p:blipFill>
          <a:blip r:embed="rId4"/>
          <a:stretch>
            <a:fillRect/>
          </a:stretch>
        </p:blipFill>
        <p:spPr>
          <a:xfrm>
            <a:off x="1068314" y="0"/>
            <a:ext cx="10055372" cy="6858000"/>
          </a:xfrm>
          <a:prstGeom prst="rect">
            <a:avLst/>
          </a:prstGeom>
        </p:spPr>
      </p:pic>
    </p:spTree>
    <p:extLst>
      <p:ext uri="{BB962C8B-B14F-4D97-AF65-F5344CB8AC3E}">
        <p14:creationId xmlns:p14="http://schemas.microsoft.com/office/powerpoint/2010/main" val="770891958"/>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2302" y="419100"/>
            <a:ext cx="4800600" cy="1143000"/>
          </a:xfrm>
        </p:spPr>
        <p:txBody>
          <a:bodyPr/>
          <a:lstStyle/>
          <a:p>
            <a:pPr eaLnBrk="1" hangingPunct="1"/>
            <a:r>
              <a:rPr lang="en-US" altLang="en-US" sz="4000" dirty="0"/>
              <a:t>Operational scale</a:t>
            </a:r>
          </a:p>
        </p:txBody>
      </p:sp>
      <p:sp>
        <p:nvSpPr>
          <p:cNvPr id="29699" name="Rectangle 3"/>
          <p:cNvSpPr>
            <a:spLocks noGrp="1" noChangeArrowheads="1"/>
          </p:cNvSpPr>
          <p:nvPr>
            <p:ph idx="1"/>
          </p:nvPr>
        </p:nvSpPr>
        <p:spPr>
          <a:xfrm>
            <a:off x="495104" y="1752600"/>
            <a:ext cx="3962400" cy="4114800"/>
          </a:xfrm>
        </p:spPr>
        <p:txBody>
          <a:bodyPr/>
          <a:lstStyle/>
          <a:p>
            <a:pPr eaLnBrk="1" hangingPunct="1"/>
            <a:r>
              <a:rPr lang="en-US" altLang="en-US" dirty="0">
                <a:latin typeface="+mj-lt"/>
              </a:rPr>
              <a:t>Refers to the spatial and temporal dimensions of an object or a process</a:t>
            </a:r>
          </a:p>
          <a:p>
            <a:pPr eaLnBrk="1" hangingPunct="1">
              <a:buFontTx/>
              <a:buNone/>
            </a:pPr>
            <a:endParaRPr lang="en-US" altLang="en-US" dirty="0">
              <a:latin typeface="+mj-lt"/>
            </a:endParaRPr>
          </a:p>
        </p:txBody>
      </p:sp>
      <p:pic>
        <p:nvPicPr>
          <p:cNvPr id="29700" name="Picture 2" descr="forest-scales1"/>
          <p:cNvPicPr>
            <a:picLocks noChangeAspect="1" noChangeArrowheads="1"/>
          </p:cNvPicPr>
          <p:nvPr/>
        </p:nvPicPr>
        <p:blipFill>
          <a:blip r:embed="rId3">
            <a:extLst>
              <a:ext uri="{28A0092B-C50C-407E-A947-70E740481C1C}">
                <a14:useLocalDpi xmlns:a14="http://schemas.microsoft.com/office/drawing/2010/main" val="0"/>
              </a:ext>
            </a:extLst>
          </a:blip>
          <a:srcRect l="10001" t="18143" r="6667" b="2808"/>
          <a:stretch>
            <a:fillRect/>
          </a:stretch>
        </p:blipFill>
        <p:spPr bwMode="auto">
          <a:xfrm>
            <a:off x="4647808" y="228600"/>
            <a:ext cx="7347342"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607B3B8-EF5D-F69C-B4C2-BAA6B4FCFF14}"/>
              </a:ext>
            </a:extLst>
          </p:cNvPr>
          <p:cNvPicPr>
            <a:picLocks noGrp="1" noChangeAspect="1"/>
          </p:cNvPicPr>
          <p:nvPr>
            <p:ph idx="1"/>
          </p:nvPr>
        </p:nvPicPr>
        <p:blipFill>
          <a:blip r:embed="rId2"/>
          <a:stretch>
            <a:fillRect/>
          </a:stretch>
        </p:blipFill>
        <p:spPr>
          <a:xfrm>
            <a:off x="304800" y="685800"/>
            <a:ext cx="11680309" cy="4800600"/>
          </a:xfrm>
        </p:spPr>
      </p:pic>
    </p:spTree>
    <p:extLst>
      <p:ext uri="{BB962C8B-B14F-4D97-AF65-F5344CB8AC3E}">
        <p14:creationId xmlns:p14="http://schemas.microsoft.com/office/powerpoint/2010/main" val="41476807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198862" y="738758"/>
            <a:ext cx="4144538" cy="4114800"/>
          </a:xfrm>
        </p:spPr>
        <p:txBody>
          <a:bodyPr/>
          <a:lstStyle/>
          <a:p>
            <a:r>
              <a:rPr lang="en-US" altLang="en-US" dirty="0">
                <a:latin typeface="+mj-lt"/>
                <a:cs typeface="Arial" panose="020B0604020202020204" pitchFamily="34" charset="0"/>
              </a:rPr>
              <a:t>Understanding of the operational  scale of a phenomena changes as our observational technology changes</a:t>
            </a:r>
          </a:p>
          <a:p>
            <a:r>
              <a:rPr lang="en-US" altLang="en-US" dirty="0"/>
              <a:t>As operational scales are refined, policy may need to change as well. </a:t>
            </a:r>
          </a:p>
          <a:p>
            <a:endParaRPr lang="en-US" altLang="en-US" dirty="0">
              <a:latin typeface="+mj-lt"/>
              <a:cs typeface="Arial" panose="020B0604020202020204" pitchFamily="34" charset="0"/>
            </a:endParaRPr>
          </a:p>
        </p:txBody>
      </p:sp>
      <p:pic>
        <p:nvPicPr>
          <p:cNvPr id="3" name="Picture 2" descr="A picture containing text, black, dark&#10;&#10;Description automatically generated">
            <a:extLst>
              <a:ext uri="{FF2B5EF4-FFF2-40B4-BE49-F238E27FC236}">
                <a16:creationId xmlns:a16="http://schemas.microsoft.com/office/drawing/2014/main" id="{555B805A-5F91-4610-95CB-9E3E6D83C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701781"/>
            <a:ext cx="6629400" cy="545443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8"/>
          <p:cNvGrpSpPr>
            <a:grpSpLocks/>
          </p:cNvGrpSpPr>
          <p:nvPr/>
        </p:nvGrpSpPr>
        <p:grpSpPr bwMode="auto">
          <a:xfrm>
            <a:off x="1655763" y="735014"/>
            <a:ext cx="4800600" cy="5202237"/>
            <a:chOff x="304800" y="360362"/>
            <a:chExt cx="6299200" cy="6137275"/>
          </a:xfrm>
        </p:grpSpPr>
        <p:pic>
          <p:nvPicPr>
            <p:cNvPr id="31753" name="Picture 3" descr="landscape.jpg"/>
            <p:cNvPicPr>
              <a:picLocks noChangeAspect="1"/>
            </p:cNvPicPr>
            <p:nvPr/>
          </p:nvPicPr>
          <p:blipFill>
            <a:blip r:embed="rId3">
              <a:extLst>
                <a:ext uri="{28A0092B-C50C-407E-A947-70E740481C1C}">
                  <a14:useLocalDpi xmlns:a14="http://schemas.microsoft.com/office/drawing/2010/main" val="0"/>
                </a:ext>
              </a:extLst>
            </a:blip>
            <a:srcRect l="26427" t="10571"/>
            <a:stretch>
              <a:fillRect/>
            </a:stretch>
          </p:blipFill>
          <p:spPr bwMode="auto">
            <a:xfrm>
              <a:off x="381000" y="360362"/>
              <a:ext cx="6223000" cy="613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81873" y="3407462"/>
              <a:ext cx="1674787" cy="458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mj-lt"/>
              </a:endParaRPr>
            </a:p>
          </p:txBody>
        </p:sp>
        <p:sp>
          <p:nvSpPr>
            <p:cNvPr id="6" name="Rectangle 5"/>
            <p:cNvSpPr/>
            <p:nvPr/>
          </p:nvSpPr>
          <p:spPr>
            <a:xfrm>
              <a:off x="304800" y="4267093"/>
              <a:ext cx="991541" cy="456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mj-lt"/>
              </a:endParaRPr>
            </a:p>
          </p:txBody>
        </p:sp>
        <p:sp>
          <p:nvSpPr>
            <p:cNvPr id="7" name="Rectangle 6"/>
            <p:cNvSpPr/>
            <p:nvPr/>
          </p:nvSpPr>
          <p:spPr>
            <a:xfrm>
              <a:off x="1371331" y="3961820"/>
              <a:ext cx="991541" cy="456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mj-lt"/>
              </a:endParaRPr>
            </a:p>
          </p:txBody>
        </p:sp>
        <p:sp>
          <p:nvSpPr>
            <p:cNvPr id="8" name="Rectangle 7"/>
            <p:cNvSpPr/>
            <p:nvPr/>
          </p:nvSpPr>
          <p:spPr>
            <a:xfrm>
              <a:off x="3581467" y="3190213"/>
              <a:ext cx="837394" cy="382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mj-lt"/>
              </a:endParaRPr>
            </a:p>
          </p:txBody>
        </p:sp>
      </p:grpSp>
      <p:sp>
        <p:nvSpPr>
          <p:cNvPr id="31747" name="TextBox 10"/>
          <p:cNvSpPr txBox="1">
            <a:spLocks noChangeArrowheads="1"/>
          </p:cNvSpPr>
          <p:nvPr/>
        </p:nvSpPr>
        <p:spPr bwMode="auto">
          <a:xfrm>
            <a:off x="1960563" y="277813"/>
            <a:ext cx="40899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pPr eaLnBrk="1" hangingPunct="1"/>
            <a:r>
              <a:rPr lang="en-US" altLang="en-US" sz="1800" dirty="0">
                <a:latin typeface="+mj-lt"/>
                <a:cs typeface="Arial" panose="020B0604020202020204" pitchFamily="34" charset="0"/>
              </a:rPr>
              <a:t>Decreasing (finer) grain, extent is constant</a:t>
            </a:r>
          </a:p>
        </p:txBody>
      </p:sp>
      <p:sp>
        <p:nvSpPr>
          <p:cNvPr id="31748" name="TextBox 11"/>
          <p:cNvSpPr txBox="1">
            <a:spLocks noChangeArrowheads="1"/>
          </p:cNvSpPr>
          <p:nvPr/>
        </p:nvSpPr>
        <p:spPr bwMode="auto">
          <a:xfrm>
            <a:off x="2112963" y="5916613"/>
            <a:ext cx="38462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pPr eaLnBrk="1" hangingPunct="1"/>
            <a:r>
              <a:rPr lang="en-US" altLang="en-US" sz="1800" dirty="0">
                <a:latin typeface="+mj-lt"/>
                <a:cs typeface="Arial" panose="020B0604020202020204" pitchFamily="34" charset="0"/>
              </a:rPr>
              <a:t>Increasing extent, grain is held constant</a:t>
            </a:r>
          </a:p>
        </p:txBody>
      </p:sp>
      <p:sp>
        <p:nvSpPr>
          <p:cNvPr id="13" name="Rectangle 12"/>
          <p:cNvSpPr/>
          <p:nvPr/>
        </p:nvSpPr>
        <p:spPr>
          <a:xfrm>
            <a:off x="1731963" y="3402013"/>
            <a:ext cx="4800600" cy="3048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mj-lt"/>
            </a:endParaRPr>
          </a:p>
        </p:txBody>
      </p:sp>
      <p:sp>
        <p:nvSpPr>
          <p:cNvPr id="14" name="Rectangle 13"/>
          <p:cNvSpPr/>
          <p:nvPr/>
        </p:nvSpPr>
        <p:spPr>
          <a:xfrm>
            <a:off x="1741488" y="287338"/>
            <a:ext cx="4800600" cy="3048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mj-lt"/>
            </a:endParaRPr>
          </a:p>
        </p:txBody>
      </p:sp>
      <p:sp>
        <p:nvSpPr>
          <p:cNvPr id="31752" name="Title 1"/>
          <p:cNvSpPr>
            <a:spLocks noGrp="1"/>
          </p:cNvSpPr>
          <p:nvPr>
            <p:ph type="title"/>
          </p:nvPr>
        </p:nvSpPr>
        <p:spPr>
          <a:xfrm>
            <a:off x="6629400" y="163513"/>
            <a:ext cx="5410200" cy="1143000"/>
          </a:xfrm>
        </p:spPr>
        <p:txBody>
          <a:bodyPr/>
          <a:lstStyle/>
          <a:p>
            <a:r>
              <a:rPr lang="en-US" altLang="en-US" sz="4000" dirty="0">
                <a:cs typeface="Arial" panose="020B0604020202020204" pitchFamily="34" charset="0"/>
              </a:rPr>
              <a:t>Ecological scale</a:t>
            </a:r>
          </a:p>
        </p:txBody>
      </p:sp>
      <p:sp>
        <p:nvSpPr>
          <p:cNvPr id="31751" name="Content Placeholder 2"/>
          <p:cNvSpPr>
            <a:spLocks noGrp="1"/>
          </p:cNvSpPr>
          <p:nvPr>
            <p:ph idx="1"/>
          </p:nvPr>
        </p:nvSpPr>
        <p:spPr>
          <a:xfrm>
            <a:off x="6629400" y="914399"/>
            <a:ext cx="5410200" cy="5535613"/>
          </a:xfrm>
        </p:spPr>
        <p:txBody>
          <a:bodyPr/>
          <a:lstStyle/>
          <a:p>
            <a:endParaRPr lang="en-US" altLang="en-US" sz="2400" dirty="0">
              <a:latin typeface="+mj-lt"/>
              <a:cs typeface="Arial" panose="020B0604020202020204" pitchFamily="34" charset="0"/>
            </a:endParaRPr>
          </a:p>
          <a:p>
            <a:pPr eaLnBrk="1" hangingPunct="1"/>
            <a:r>
              <a:rPr lang="en-US" altLang="en-US" sz="2400" dirty="0">
                <a:latin typeface="+mj-lt"/>
              </a:rPr>
              <a:t>Encompasses how me make observations of the world, and how we analyze it and communicate the results</a:t>
            </a:r>
          </a:p>
          <a:p>
            <a:r>
              <a:rPr lang="en-US" altLang="en-US" sz="2400" dirty="0">
                <a:latin typeface="+mj-lt"/>
                <a:cs typeface="Arial" panose="020B0604020202020204" pitchFamily="34" charset="0"/>
              </a:rPr>
              <a:t>Extent: the size of the spatial (or temporal) window encompassing the object or process observed and  analyzed</a:t>
            </a:r>
          </a:p>
          <a:p>
            <a:r>
              <a:rPr lang="en-US" altLang="en-US" sz="2400" dirty="0">
                <a:latin typeface="+mj-lt"/>
                <a:cs typeface="Arial" panose="020B0604020202020204" pitchFamily="34" charset="0"/>
              </a:rPr>
              <a:t>Grain: level of spatial (or temporal) resolution at which an object or process has been measured or observed.</a:t>
            </a:r>
          </a:p>
          <a:p>
            <a:pPr marL="0" indent="0">
              <a:buNone/>
            </a:pPr>
            <a:endParaRPr lang="en-US" altLang="en-US" sz="2400" dirty="0">
              <a:latin typeface="+mj-lt"/>
              <a:cs typeface="Arial" panose="020B0604020202020204" pitchFamily="34" charset="0"/>
            </a:endParaRPr>
          </a:p>
          <a:p>
            <a:endParaRPr lang="en-US" altLang="en-US" sz="2000" dirty="0">
              <a:latin typeface="+mj-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751">
                                            <p:txEl>
                                              <p:pRg st="2" end="2"/>
                                            </p:txEl>
                                          </p:spTgt>
                                        </p:tgtEl>
                                        <p:attrNameLst>
                                          <p:attrName>style.visibility</p:attrName>
                                        </p:attrNameLst>
                                      </p:cBhvr>
                                      <p:to>
                                        <p:strVal val="visible"/>
                                      </p:to>
                                    </p:set>
                                    <p:animEffect transition="in" filter="fade">
                                      <p:cBhvr>
                                        <p:cTn id="7" dur="500"/>
                                        <p:tgtEl>
                                          <p:spTgt spid="3175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751">
                                            <p:txEl>
                                              <p:pRg st="3" end="3"/>
                                            </p:txEl>
                                          </p:spTgt>
                                        </p:tgtEl>
                                        <p:attrNameLst>
                                          <p:attrName>style.visibility</p:attrName>
                                        </p:attrNameLst>
                                      </p:cBhvr>
                                      <p:to>
                                        <p:strVal val="visible"/>
                                      </p:to>
                                    </p:set>
                                    <p:animEffect transition="in" filter="fade">
                                      <p:cBhvr>
                                        <p:cTn id="12" dur="500"/>
                                        <p:tgtEl>
                                          <p:spTgt spid="3175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747"/>
                                        </p:tgtEl>
                                        <p:attrNameLst>
                                          <p:attrName>style.visibility</p:attrName>
                                        </p:attrNameLst>
                                      </p:cBhvr>
                                      <p:to>
                                        <p:strVal val="visible"/>
                                      </p:to>
                                    </p:set>
                                    <p:animEffect transition="in" filter="fade">
                                      <p:cBhvr>
                                        <p:cTn id="17" dur="500"/>
                                        <p:tgtEl>
                                          <p:spTgt spid="3174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1748"/>
                                        </p:tgtEl>
                                        <p:attrNameLst>
                                          <p:attrName>style.visibility</p:attrName>
                                        </p:attrNameLst>
                                      </p:cBhvr>
                                      <p:to>
                                        <p:strVal val="visible"/>
                                      </p:to>
                                    </p:set>
                                    <p:animEffect transition="in" filter="fade">
                                      <p:cBhvr>
                                        <p:cTn id="20" dur="500"/>
                                        <p:tgtEl>
                                          <p:spTgt spid="31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P spid="3174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2209800" y="304800"/>
            <a:ext cx="7772400" cy="1143000"/>
          </a:xfrm>
        </p:spPr>
        <p:txBody>
          <a:bodyPr/>
          <a:lstStyle/>
          <a:p>
            <a:pPr eaLnBrk="1" hangingPunct="1"/>
            <a:r>
              <a:rPr lang="en-US" altLang="en-US" sz="3600" dirty="0"/>
              <a:t>Which map shows more grain?</a:t>
            </a:r>
          </a:p>
        </p:txBody>
      </p:sp>
      <p:pic>
        <p:nvPicPr>
          <p:cNvPr id="32771" name="Picture 2" descr="doma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 y="1524000"/>
            <a:ext cx="591228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2" descr="provin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524000"/>
            <a:ext cx="568683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066800" y="381000"/>
            <a:ext cx="4114800" cy="1143000"/>
          </a:xfrm>
        </p:spPr>
        <p:txBody>
          <a:bodyPr/>
          <a:lstStyle/>
          <a:p>
            <a:r>
              <a:rPr lang="en-US" altLang="en-US" sz="4000" dirty="0">
                <a:cs typeface="Arial" panose="020B0604020202020204" pitchFamily="34" charset="0"/>
              </a:rPr>
              <a:t>Haggett’s scale coverage problem</a:t>
            </a:r>
          </a:p>
        </p:txBody>
      </p:sp>
      <p:sp>
        <p:nvSpPr>
          <p:cNvPr id="40963" name="Text Placeholder 2"/>
          <p:cNvSpPr>
            <a:spLocks noGrp="1"/>
          </p:cNvSpPr>
          <p:nvPr>
            <p:ph type="body" sz="half" idx="1"/>
          </p:nvPr>
        </p:nvSpPr>
        <p:spPr>
          <a:xfrm>
            <a:off x="478283" y="2057400"/>
            <a:ext cx="5507491" cy="4114800"/>
          </a:xfrm>
        </p:spPr>
        <p:txBody>
          <a:bodyPr/>
          <a:lstStyle/>
          <a:p>
            <a:r>
              <a:rPr lang="en-US" altLang="en-US" dirty="0">
                <a:latin typeface="+mj-lt"/>
                <a:cs typeface="Arial" panose="020B0604020202020204" pitchFamily="34" charset="0"/>
              </a:rPr>
              <a:t>Nature has an immense extent and a fine grain</a:t>
            </a:r>
          </a:p>
          <a:p>
            <a:r>
              <a:rPr lang="en-US" altLang="en-US" dirty="0">
                <a:latin typeface="+mj-lt"/>
                <a:cs typeface="Arial" panose="020B0604020202020204" pitchFamily="34" charset="0"/>
              </a:rPr>
              <a:t>We cannot perceive it all simultaneously</a:t>
            </a:r>
          </a:p>
          <a:p>
            <a:r>
              <a:rPr lang="en-US" altLang="en-US" dirty="0">
                <a:latin typeface="+mj-lt"/>
                <a:cs typeface="Arial" panose="020B0604020202020204" pitchFamily="34" charset="0"/>
              </a:rPr>
              <a:t>Makes it challenging to make measurements of it and to establish relationships between pattern and process</a:t>
            </a:r>
          </a:p>
        </p:txBody>
      </p:sp>
      <p:pic>
        <p:nvPicPr>
          <p:cNvPr id="40964" name="Picture 2" descr="C:\Documents and Settings\Jon Anthony Stallins\Desktop\Jeff Ueland (PhD, 2005) in the field (Remote sensing change detection in Florida mangroves).jpg"/>
          <p:cNvPicPr>
            <a:picLocks noChangeAspect="1" noChangeArrowheads="1"/>
          </p:cNvPicPr>
          <p:nvPr/>
        </p:nvPicPr>
        <p:blipFill>
          <a:blip r:embed="rId3">
            <a:extLst>
              <a:ext uri="{28A0092B-C50C-407E-A947-70E740481C1C}">
                <a14:useLocalDpi xmlns:a14="http://schemas.microsoft.com/office/drawing/2010/main" val="0"/>
              </a:ext>
            </a:extLst>
          </a:blip>
          <a:srcRect l="4732" r="24850"/>
          <a:stretch>
            <a:fillRect/>
          </a:stretch>
        </p:blipFill>
        <p:spPr bwMode="auto">
          <a:xfrm>
            <a:off x="6189831" y="304800"/>
            <a:ext cx="5866761"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527824" y="457200"/>
            <a:ext cx="5791200" cy="1143000"/>
          </a:xfrm>
        </p:spPr>
        <p:txBody>
          <a:bodyPr/>
          <a:lstStyle/>
          <a:p>
            <a:r>
              <a:rPr lang="en-US" altLang="en-US" sz="4000" dirty="0">
                <a:cs typeface="Arial" panose="020B0604020202020204" pitchFamily="34" charset="0"/>
              </a:rPr>
              <a:t>Haggett’s scale coverage problem</a:t>
            </a:r>
          </a:p>
        </p:txBody>
      </p:sp>
      <p:sp>
        <p:nvSpPr>
          <p:cNvPr id="41987" name="Text Placeholder 2"/>
          <p:cNvSpPr>
            <a:spLocks noGrp="1"/>
          </p:cNvSpPr>
          <p:nvPr>
            <p:ph type="body" sz="half" idx="1"/>
          </p:nvPr>
        </p:nvSpPr>
        <p:spPr>
          <a:xfrm>
            <a:off x="381000" y="1981200"/>
            <a:ext cx="5943600" cy="4114800"/>
          </a:xfrm>
        </p:spPr>
        <p:txBody>
          <a:bodyPr/>
          <a:lstStyle/>
          <a:p>
            <a:r>
              <a:rPr lang="en-US" altLang="en-US" dirty="0">
                <a:latin typeface="+mj-lt"/>
                <a:cs typeface="Arial" panose="020B0604020202020204" pitchFamily="34" charset="0"/>
              </a:rPr>
              <a:t>To make descriptions of it, we have to sample </a:t>
            </a:r>
          </a:p>
          <a:p>
            <a:r>
              <a:rPr lang="en-US" altLang="en-US" dirty="0">
                <a:latin typeface="+mj-lt"/>
                <a:cs typeface="Arial" panose="020B0604020202020204" pitchFamily="34" charset="0"/>
              </a:rPr>
              <a:t>Sampling typically involves one of two compromises</a:t>
            </a:r>
          </a:p>
          <a:p>
            <a:pPr lvl="1"/>
            <a:r>
              <a:rPr lang="en-US" altLang="en-US" dirty="0">
                <a:latin typeface="+mj-lt"/>
                <a:cs typeface="Arial" panose="020B0604020202020204" pitchFamily="34" charset="0"/>
              </a:rPr>
              <a:t>Sacrificing fine grain for a larger extent </a:t>
            </a:r>
          </a:p>
          <a:p>
            <a:pPr lvl="1"/>
            <a:r>
              <a:rPr lang="en-US" altLang="en-US" dirty="0">
                <a:latin typeface="+mj-lt"/>
                <a:cs typeface="Arial" panose="020B0604020202020204" pitchFamily="34" charset="0"/>
              </a:rPr>
              <a:t>Sacrificing large extent for finer grain</a:t>
            </a:r>
          </a:p>
          <a:p>
            <a:pPr marL="457200" lvl="1" indent="0">
              <a:buNone/>
            </a:pPr>
            <a:endParaRPr lang="en-US" altLang="en-US" sz="2400" dirty="0">
              <a:latin typeface="+mj-lt"/>
              <a:cs typeface="Arial" panose="020B0604020202020204" pitchFamily="34" charset="0"/>
            </a:endParaRPr>
          </a:p>
          <a:p>
            <a:endParaRPr lang="en-US" altLang="en-US" sz="2800" dirty="0">
              <a:latin typeface="+mj-lt"/>
              <a:cs typeface="Arial" panose="020B0604020202020204" pitchFamily="34" charset="0"/>
            </a:endParaRPr>
          </a:p>
        </p:txBody>
      </p:sp>
      <p:pic>
        <p:nvPicPr>
          <p:cNvPr id="3" name="Picture 2" descr="Map&#10;&#10;Description automatically generated">
            <a:extLst>
              <a:ext uri="{FF2B5EF4-FFF2-40B4-BE49-F238E27FC236}">
                <a16:creationId xmlns:a16="http://schemas.microsoft.com/office/drawing/2014/main" id="{862059E4-832D-43AE-B01F-09CF1F3AED09}"/>
              </a:ext>
            </a:extLst>
          </p:cNvPr>
          <p:cNvPicPr>
            <a:picLocks noChangeAspect="1"/>
          </p:cNvPicPr>
          <p:nvPr/>
        </p:nvPicPr>
        <p:blipFill rotWithShape="1">
          <a:blip r:embed="rId3">
            <a:extLst>
              <a:ext uri="{28A0092B-C50C-407E-A947-70E740481C1C}">
                <a14:useLocalDpi xmlns:a14="http://schemas.microsoft.com/office/drawing/2010/main" val="0"/>
              </a:ext>
            </a:extLst>
          </a:blip>
          <a:srcRect l="30065" t="10338" r="32026" b="10514"/>
          <a:stretch/>
        </p:blipFill>
        <p:spPr>
          <a:xfrm>
            <a:off x="6934202" y="381000"/>
            <a:ext cx="4271301" cy="59161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987">
                                            <p:txEl>
                                              <p:pRg st="2" end="2"/>
                                            </p:txEl>
                                          </p:spTgt>
                                        </p:tgtEl>
                                        <p:attrNameLst>
                                          <p:attrName>style.visibility</p:attrName>
                                        </p:attrNameLst>
                                      </p:cBhvr>
                                      <p:to>
                                        <p:strVal val="visible"/>
                                      </p:to>
                                    </p:set>
                                    <p:animEffect transition="in" filter="fade">
                                      <p:cBhvr>
                                        <p:cTn id="7" dur="500"/>
                                        <p:tgtEl>
                                          <p:spTgt spid="4198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1987">
                                            <p:txEl>
                                              <p:pRg st="3" end="3"/>
                                            </p:txEl>
                                          </p:spTgt>
                                        </p:tgtEl>
                                        <p:attrNameLst>
                                          <p:attrName>style.visibility</p:attrName>
                                        </p:attrNameLst>
                                      </p:cBhvr>
                                      <p:to>
                                        <p:strVal val="visible"/>
                                      </p:to>
                                    </p:set>
                                    <p:animEffect transition="in" filter="fade">
                                      <p:cBhvr>
                                        <p:cTn id="10" dur="500"/>
                                        <p:tgtEl>
                                          <p:spTgt spid="419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nature, night sky&#10;&#10;Description automatically generated">
            <a:extLst>
              <a:ext uri="{FF2B5EF4-FFF2-40B4-BE49-F238E27FC236}">
                <a16:creationId xmlns:a16="http://schemas.microsoft.com/office/drawing/2014/main" id="{DD4A7922-D9F8-4AD1-A0D7-CD9485A9ECD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0600" y="-4011"/>
            <a:ext cx="10515600" cy="6717613"/>
          </a:xfrm>
        </p:spPr>
      </p:pic>
    </p:spTree>
    <p:extLst>
      <p:ext uri="{BB962C8B-B14F-4D97-AF65-F5344CB8AC3E}">
        <p14:creationId xmlns:p14="http://schemas.microsoft.com/office/powerpoint/2010/main" val="3783573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914400" y="304800"/>
            <a:ext cx="10363200" cy="1143000"/>
          </a:xfrm>
        </p:spPr>
        <p:txBody>
          <a:bodyPr/>
          <a:lstStyle/>
          <a:p>
            <a:pPr algn="ctr" eaLnBrk="1" hangingPunct="1"/>
            <a:r>
              <a:rPr lang="en-US" altLang="en-US" dirty="0"/>
              <a:t>Sampling introduces sampling error</a:t>
            </a:r>
          </a:p>
        </p:txBody>
      </p:sp>
      <p:sp>
        <p:nvSpPr>
          <p:cNvPr id="29699" name="Rectangle 3"/>
          <p:cNvSpPr>
            <a:spLocks noGrp="1" noChangeArrowheads="1"/>
          </p:cNvSpPr>
          <p:nvPr>
            <p:ph idx="1"/>
          </p:nvPr>
        </p:nvSpPr>
        <p:spPr>
          <a:xfrm>
            <a:off x="381000" y="1825624"/>
            <a:ext cx="6112042" cy="4351338"/>
          </a:xfrm>
        </p:spPr>
        <p:txBody>
          <a:bodyPr/>
          <a:lstStyle/>
          <a:p>
            <a:r>
              <a:rPr lang="en-US" altLang="en-US" sz="2800" dirty="0"/>
              <a:t>Sampling error is the error caused by observing a sample instead of the whole population</a:t>
            </a:r>
          </a:p>
          <a:p>
            <a:r>
              <a:rPr lang="en-US" altLang="en-US" sz="2800" dirty="0"/>
              <a:t>The act of sampling introduces uncertainty in inferences simply because a sample is only a representation of the population.  </a:t>
            </a:r>
          </a:p>
          <a:p>
            <a:r>
              <a:rPr lang="en-US" altLang="en-US" sz="2800" dirty="0"/>
              <a:t>Error is inherent to sampling</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58955"/>
          <a:stretch/>
        </p:blipFill>
        <p:spPr>
          <a:xfrm>
            <a:off x="6871154" y="1825624"/>
            <a:ext cx="5059259" cy="2898775"/>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76200" y="160333"/>
            <a:ext cx="12115800" cy="1143000"/>
          </a:xfrm>
        </p:spPr>
        <p:txBody>
          <a:bodyPr/>
          <a:lstStyle/>
          <a:p>
            <a:pPr eaLnBrk="1" hangingPunct="1"/>
            <a:r>
              <a:rPr lang="en-US" altLang="en-US" dirty="0"/>
              <a:t>Sampling can introduce sampling bias</a:t>
            </a:r>
          </a:p>
        </p:txBody>
      </p:sp>
      <p:sp>
        <p:nvSpPr>
          <p:cNvPr id="30723" name="Rectangle 3"/>
          <p:cNvSpPr>
            <a:spLocks noGrp="1" noChangeArrowheads="1"/>
          </p:cNvSpPr>
          <p:nvPr>
            <p:ph idx="1"/>
          </p:nvPr>
        </p:nvSpPr>
        <p:spPr>
          <a:xfrm>
            <a:off x="76200" y="1469789"/>
            <a:ext cx="3962400" cy="5101589"/>
          </a:xfrm>
        </p:spPr>
        <p:txBody>
          <a:bodyPr/>
          <a:lstStyle/>
          <a:p>
            <a:pPr eaLnBrk="1" hangingPunct="1"/>
            <a:r>
              <a:rPr lang="en-US" altLang="en-US" sz="2500" dirty="0"/>
              <a:t>Sampling bias develops when the procedures used to select the sample tend to favor the inclusion of individuals of the population with certain characteristics. </a:t>
            </a:r>
          </a:p>
          <a:p>
            <a:pPr eaLnBrk="1" hangingPunct="1"/>
            <a:r>
              <a:rPr lang="en-US" altLang="en-US" sz="2500" dirty="0"/>
              <a:t>The method of selecting samples causes it to differ from the population.</a:t>
            </a:r>
          </a:p>
          <a:p>
            <a:pPr eaLnBrk="1" hangingPunct="1"/>
            <a:r>
              <a:rPr lang="en-US" altLang="en-US" sz="2500" dirty="0"/>
              <a:t>Bias can be unintentional or intentional</a:t>
            </a:r>
          </a:p>
          <a:p>
            <a:pPr marL="0" indent="0" eaLnBrk="1" hangingPunct="1">
              <a:buNone/>
            </a:pPr>
            <a:endParaRPr lang="en-US" altLang="en-US" sz="2400" dirty="0"/>
          </a:p>
        </p:txBody>
      </p:sp>
      <p:pic>
        <p:nvPicPr>
          <p:cNvPr id="30724" name="Picture 7" descr="tupelo forest"/>
          <p:cNvPicPr>
            <a:picLocks noChangeAspect="1" noChangeArrowheads="1"/>
          </p:cNvPicPr>
          <p:nvPr/>
        </p:nvPicPr>
        <p:blipFill>
          <a:blip r:embed="rId3" cstate="print"/>
          <a:srcRect/>
          <a:stretch>
            <a:fillRect/>
          </a:stretch>
        </p:blipFill>
        <p:spPr bwMode="auto">
          <a:xfrm>
            <a:off x="4038600" y="1330003"/>
            <a:ext cx="7772400" cy="5381162"/>
          </a:xfrm>
          <a:prstGeom prst="rect">
            <a:avLst/>
          </a:prstGeom>
          <a:noFill/>
          <a:ln w="9525">
            <a:noFill/>
            <a:miter lim="800000"/>
            <a:headEnd/>
            <a:tailEnd/>
          </a:ln>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Scale of the Universe 2">
            <a:hlinkClick r:id="" action="ppaction://media"/>
            <a:extLst>
              <a:ext uri="{FF2B5EF4-FFF2-40B4-BE49-F238E27FC236}">
                <a16:creationId xmlns:a16="http://schemas.microsoft.com/office/drawing/2014/main" id="{C055013F-7A13-AAEF-B99D-BBD77991CDD5}"/>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extLst>
      <p:ext uri="{BB962C8B-B14F-4D97-AF65-F5344CB8AC3E}">
        <p14:creationId xmlns:p14="http://schemas.microsoft.com/office/powerpoint/2010/main" val="1956263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6754468-CF4F-431F-95A9-241FAFE9FBC6}"/>
              </a:ext>
            </a:extLst>
          </p:cNvPr>
          <p:cNvPicPr>
            <a:picLocks noGrp="1" noChangeAspect="1"/>
          </p:cNvPicPr>
          <p:nvPr>
            <p:ph idx="1"/>
          </p:nvPr>
        </p:nvPicPr>
        <p:blipFill>
          <a:blip r:embed="rId3"/>
          <a:stretch>
            <a:fillRect/>
          </a:stretch>
        </p:blipFill>
        <p:spPr>
          <a:xfrm>
            <a:off x="228600" y="685800"/>
            <a:ext cx="11491422" cy="5943600"/>
          </a:xfrm>
        </p:spPr>
      </p:pic>
      <p:sp>
        <p:nvSpPr>
          <p:cNvPr id="6" name="Rectangle 5">
            <a:extLst>
              <a:ext uri="{FF2B5EF4-FFF2-40B4-BE49-F238E27FC236}">
                <a16:creationId xmlns:a16="http://schemas.microsoft.com/office/drawing/2014/main" id="{8AC4D34A-A151-4644-BF5D-50601EF04617}"/>
              </a:ext>
            </a:extLst>
          </p:cNvPr>
          <p:cNvSpPr/>
          <p:nvPr/>
        </p:nvSpPr>
        <p:spPr bwMode="auto">
          <a:xfrm>
            <a:off x="7644063" y="6420853"/>
            <a:ext cx="36576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2"/>
              </a:solidFill>
              <a:effectLst/>
              <a:latin typeface="Arial" charset="0"/>
            </a:endParaRPr>
          </a:p>
        </p:txBody>
      </p:sp>
    </p:spTree>
    <p:extLst>
      <p:ext uri="{BB962C8B-B14F-4D97-AF65-F5344CB8AC3E}">
        <p14:creationId xmlns:p14="http://schemas.microsoft.com/office/powerpoint/2010/main" val="3042608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7191022-EA52-4746-9F90-9D277995B4B8}"/>
              </a:ext>
            </a:extLst>
          </p:cNvPr>
          <p:cNvPicPr>
            <a:picLocks noGrp="1" noChangeAspect="1"/>
          </p:cNvPicPr>
          <p:nvPr>
            <p:ph idx="1"/>
          </p:nvPr>
        </p:nvPicPr>
        <p:blipFill>
          <a:blip r:embed="rId3"/>
          <a:stretch>
            <a:fillRect/>
          </a:stretch>
        </p:blipFill>
        <p:spPr>
          <a:xfrm>
            <a:off x="304800" y="533400"/>
            <a:ext cx="11312509" cy="6248400"/>
          </a:xfrm>
        </p:spPr>
      </p:pic>
    </p:spTree>
    <p:extLst>
      <p:ext uri="{BB962C8B-B14F-4D97-AF65-F5344CB8AC3E}">
        <p14:creationId xmlns:p14="http://schemas.microsoft.com/office/powerpoint/2010/main" val="4034732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working on a field of trees&#10;&#10;Description automatically generated">
            <a:extLst>
              <a:ext uri="{FF2B5EF4-FFF2-40B4-BE49-F238E27FC236}">
                <a16:creationId xmlns:a16="http://schemas.microsoft.com/office/drawing/2014/main" id="{7551BAE4-5015-B72B-C503-C2FFC721F7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199" y="-20054"/>
            <a:ext cx="11903243" cy="6801853"/>
          </a:xfrm>
        </p:spPr>
      </p:pic>
      <p:sp>
        <p:nvSpPr>
          <p:cNvPr id="2" name="Title 1">
            <a:extLst>
              <a:ext uri="{FF2B5EF4-FFF2-40B4-BE49-F238E27FC236}">
                <a16:creationId xmlns:a16="http://schemas.microsoft.com/office/drawing/2014/main" id="{5B06F512-E562-DDAC-77B9-31A51CA14E58}"/>
              </a:ext>
            </a:extLst>
          </p:cNvPr>
          <p:cNvSpPr>
            <a:spLocks noGrp="1"/>
          </p:cNvSpPr>
          <p:nvPr>
            <p:ph type="title"/>
          </p:nvPr>
        </p:nvSpPr>
        <p:spPr>
          <a:xfrm>
            <a:off x="914400" y="1295400"/>
            <a:ext cx="10363200" cy="1143000"/>
          </a:xfrm>
          <a:solidFill>
            <a:schemeClr val="bg1">
              <a:alpha val="75000"/>
            </a:schemeClr>
          </a:solidFill>
        </p:spPr>
        <p:txBody>
          <a:bodyPr/>
          <a:lstStyle/>
          <a:p>
            <a:r>
              <a:rPr lang="en-US" b="1" dirty="0">
                <a:solidFill>
                  <a:schemeClr val="tx1"/>
                </a:solidFill>
              </a:rPr>
              <a:t>How many trees are there on Earth</a:t>
            </a:r>
            <a:r>
              <a:rPr lang="en-US" dirty="0"/>
              <a:t>?</a:t>
            </a:r>
          </a:p>
        </p:txBody>
      </p:sp>
    </p:spTree>
    <p:extLst>
      <p:ext uri="{BB962C8B-B14F-4D97-AF65-F5344CB8AC3E}">
        <p14:creationId xmlns:p14="http://schemas.microsoft.com/office/powerpoint/2010/main" val="651187967"/>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676400"/>
            <a:ext cx="4343400" cy="4871049"/>
          </a:xfrm>
        </p:spPr>
        <p:txBody>
          <a:bodyPr>
            <a:normAutofit/>
          </a:bodyPr>
          <a:lstStyle/>
          <a:p>
            <a:pPr lvl="1">
              <a:buFont typeface="Arial" panose="020B0604020202020204" pitchFamily="34" charset="0"/>
              <a:buChar char="•"/>
            </a:pPr>
            <a:r>
              <a:rPr lang="en-US" dirty="0"/>
              <a:t>What is a tree? Define by size? What about woody shrubs?  </a:t>
            </a:r>
          </a:p>
          <a:p>
            <a:pPr lvl="1">
              <a:buFont typeface="Arial" panose="020B0604020202020204" pitchFamily="34" charset="0"/>
              <a:buChar char="•"/>
            </a:pPr>
            <a:r>
              <a:rPr lang="en-US" dirty="0"/>
              <a:t>Sample? How, where, when?</a:t>
            </a:r>
          </a:p>
          <a:p>
            <a:pPr lvl="1">
              <a:buFont typeface="Arial" panose="020B0604020202020204" pitchFamily="34" charset="0"/>
              <a:buChar char="•"/>
            </a:pPr>
            <a:r>
              <a:rPr lang="en-US" dirty="0"/>
              <a:t>Sample bias?</a:t>
            </a:r>
          </a:p>
          <a:p>
            <a:pPr lvl="1">
              <a:buFont typeface="Arial" panose="020B0604020202020204" pitchFamily="34" charset="0"/>
              <a:buChar char="•"/>
            </a:pPr>
            <a:r>
              <a:rPr lang="en-US" dirty="0"/>
              <a:t>Sample error?</a:t>
            </a:r>
          </a:p>
          <a:p>
            <a:pPr lvl="1"/>
            <a:endParaRPr lang="en-US" dirty="0"/>
          </a:p>
        </p:txBody>
      </p:sp>
      <p:sp>
        <p:nvSpPr>
          <p:cNvPr id="5" name="Title 1">
            <a:extLst>
              <a:ext uri="{FF2B5EF4-FFF2-40B4-BE49-F238E27FC236}">
                <a16:creationId xmlns:a16="http://schemas.microsoft.com/office/drawing/2014/main" id="{FB003657-5F3C-1A41-DE42-95675B44A572}"/>
              </a:ext>
            </a:extLst>
          </p:cNvPr>
          <p:cNvSpPr>
            <a:spLocks noGrp="1"/>
          </p:cNvSpPr>
          <p:nvPr>
            <p:ph type="title"/>
          </p:nvPr>
        </p:nvSpPr>
        <p:spPr>
          <a:xfrm>
            <a:off x="762000" y="228600"/>
            <a:ext cx="10363200" cy="1143000"/>
          </a:xfrm>
        </p:spPr>
        <p:txBody>
          <a:bodyPr/>
          <a:lstStyle/>
          <a:p>
            <a:r>
              <a:rPr lang="en-US" dirty="0">
                <a:solidFill>
                  <a:schemeClr val="tx1"/>
                </a:solidFill>
              </a:rPr>
              <a:t>How many trees are there on Earth</a:t>
            </a:r>
            <a:r>
              <a:rPr lang="en-US" dirty="0"/>
              <a:t>?</a:t>
            </a:r>
          </a:p>
        </p:txBody>
      </p:sp>
      <p:pic>
        <p:nvPicPr>
          <p:cNvPr id="7" name="Picture 6" descr="Several trees in different stages of growth&#10;&#10;Description automatically generated">
            <a:extLst>
              <a:ext uri="{FF2B5EF4-FFF2-40B4-BE49-F238E27FC236}">
                <a16:creationId xmlns:a16="http://schemas.microsoft.com/office/drawing/2014/main" id="{C34F806F-3864-A745-9731-ACF5ED67862F}"/>
              </a:ext>
            </a:extLst>
          </p:cNvPr>
          <p:cNvPicPr>
            <a:picLocks noChangeAspect="1"/>
          </p:cNvPicPr>
          <p:nvPr/>
        </p:nvPicPr>
        <p:blipFill>
          <a:blip r:embed="rId3">
            <a:extLst>
              <a:ext uri="{28A0092B-C50C-407E-A947-70E740481C1C}">
                <a14:useLocalDpi xmlns:a14="http://schemas.microsoft.com/office/drawing/2010/main" val="0"/>
              </a:ext>
            </a:extLst>
          </a:blip>
          <a:srcRect t="7510" b="59157"/>
          <a:stretch/>
        </p:blipFill>
        <p:spPr>
          <a:xfrm>
            <a:off x="4419600" y="1828800"/>
            <a:ext cx="7361858" cy="3733800"/>
          </a:xfrm>
          <a:prstGeom prst="rect">
            <a:avLst/>
          </a:prstGeom>
        </p:spPr>
      </p:pic>
    </p:spTree>
    <p:extLst>
      <p:ext uri="{BB962C8B-B14F-4D97-AF65-F5344CB8AC3E}">
        <p14:creationId xmlns:p14="http://schemas.microsoft.com/office/powerpoint/2010/main" val="555649695"/>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10630"/>
          <a:stretch/>
        </p:blipFill>
        <p:spPr>
          <a:xfrm>
            <a:off x="381000" y="127429"/>
            <a:ext cx="11253567" cy="5125481"/>
          </a:xfrm>
          <a:prstGeom prst="rect">
            <a:avLst/>
          </a:prstGeom>
        </p:spPr>
      </p:pic>
      <p:sp>
        <p:nvSpPr>
          <p:cNvPr id="5" name="TextBox 4"/>
          <p:cNvSpPr txBox="1"/>
          <p:nvPr/>
        </p:nvSpPr>
        <p:spPr>
          <a:xfrm>
            <a:off x="419100" y="5312538"/>
            <a:ext cx="11353799" cy="1323439"/>
          </a:xfrm>
          <a:prstGeom prst="rect">
            <a:avLst/>
          </a:prstGeom>
          <a:noFill/>
          <a:ln>
            <a:solidFill>
              <a:schemeClr val="tx1"/>
            </a:solidFill>
          </a:ln>
        </p:spPr>
        <p:txBody>
          <a:bodyPr wrap="square" rtlCol="0">
            <a:spAutoFit/>
          </a:bodyPr>
          <a:lstStyle/>
          <a:p>
            <a:r>
              <a:rPr lang="en-US" sz="2000" dirty="0"/>
              <a:t>1. Global distribution of the plots where earlier researchers had assembled highly accurate counts of the number of trees. The authors of the study to determine the number of trees in the world collected all the data for these plots (430,000 of them). More plots were in developed countries and in certain biomes, and example of </a:t>
            </a:r>
            <a:r>
              <a:rPr lang="en-US" sz="2000" b="1" dirty="0"/>
              <a:t>sample bias</a:t>
            </a:r>
            <a:r>
              <a:rPr lang="en-US" sz="2000" dirty="0"/>
              <a:t>, but one that could not entirely be avoided.</a:t>
            </a:r>
          </a:p>
        </p:txBody>
      </p:sp>
    </p:spTree>
    <p:extLst>
      <p:ext uri="{BB962C8B-B14F-4D97-AF65-F5344CB8AC3E}">
        <p14:creationId xmlns:p14="http://schemas.microsoft.com/office/powerpoint/2010/main" val="4040429872"/>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B3DF137-D60C-9451-0E2C-E6DB57CAFD97}"/>
              </a:ext>
            </a:extLst>
          </p:cNvPr>
          <p:cNvPicPr>
            <a:picLocks noGrp="1" noChangeAspect="1"/>
          </p:cNvPicPr>
          <p:nvPr>
            <p:ph idx="1"/>
          </p:nvPr>
        </p:nvPicPr>
        <p:blipFill>
          <a:blip r:embed="rId2"/>
          <a:stretch>
            <a:fillRect/>
          </a:stretch>
        </p:blipFill>
        <p:spPr>
          <a:xfrm>
            <a:off x="1798156" y="222071"/>
            <a:ext cx="8595687" cy="5029200"/>
          </a:xfrm>
        </p:spPr>
      </p:pic>
      <p:sp>
        <p:nvSpPr>
          <p:cNvPr id="6" name="TextBox 5">
            <a:extLst>
              <a:ext uri="{FF2B5EF4-FFF2-40B4-BE49-F238E27FC236}">
                <a16:creationId xmlns:a16="http://schemas.microsoft.com/office/drawing/2014/main" id="{744C10B1-2D66-9636-5E34-439844487DCB}"/>
              </a:ext>
            </a:extLst>
          </p:cNvPr>
          <p:cNvSpPr txBox="1"/>
          <p:nvPr/>
        </p:nvSpPr>
        <p:spPr>
          <a:xfrm>
            <a:off x="1642389" y="5638801"/>
            <a:ext cx="8849149" cy="707886"/>
          </a:xfrm>
          <a:prstGeom prst="rect">
            <a:avLst/>
          </a:prstGeom>
          <a:noFill/>
          <a:ln>
            <a:solidFill>
              <a:schemeClr val="tx1"/>
            </a:solidFill>
          </a:ln>
        </p:spPr>
        <p:txBody>
          <a:bodyPr wrap="square" rtlCol="0">
            <a:spAutoFit/>
          </a:bodyPr>
          <a:lstStyle/>
          <a:p>
            <a:r>
              <a:rPr lang="en-US" sz="2000" dirty="0"/>
              <a:t>2. The estimated number of trees per unit area in each of the biomes where the plots were located. </a:t>
            </a:r>
          </a:p>
        </p:txBody>
      </p:sp>
    </p:spTree>
    <p:extLst>
      <p:ext uri="{BB962C8B-B14F-4D97-AF65-F5344CB8AC3E}">
        <p14:creationId xmlns:p14="http://schemas.microsoft.com/office/powerpoint/2010/main" val="2538989254"/>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7772400" cy="1143000"/>
          </a:xfrm>
        </p:spPr>
        <p:txBody>
          <a:bodyPr/>
          <a:lstStyle/>
          <a:p>
            <a:pPr algn="ctr"/>
            <a:r>
              <a:rPr lang="en-US" dirty="0"/>
              <a:t>Methods (continued)</a:t>
            </a:r>
          </a:p>
        </p:txBody>
      </p:sp>
      <p:sp>
        <p:nvSpPr>
          <p:cNvPr id="3" name="Content Placeholder 2"/>
          <p:cNvSpPr>
            <a:spLocks noGrp="1"/>
          </p:cNvSpPr>
          <p:nvPr>
            <p:ph idx="1"/>
          </p:nvPr>
        </p:nvSpPr>
        <p:spPr>
          <a:xfrm>
            <a:off x="755779" y="1524000"/>
            <a:ext cx="10935477" cy="4800600"/>
          </a:xfrm>
        </p:spPr>
        <p:txBody>
          <a:bodyPr>
            <a:noAutofit/>
          </a:bodyPr>
          <a:lstStyle/>
          <a:p>
            <a:pPr marL="457200" indent="-457200">
              <a:buFont typeface="+mj-lt"/>
              <a:buAutoNum type="arabicPeriod" startAt="3"/>
            </a:pPr>
            <a:r>
              <a:rPr lang="en-US" sz="2400" dirty="0"/>
              <a:t>These variables below were quantified for each of the forest plots. Each biome was then linked to specific defining combination of these variables. </a:t>
            </a:r>
          </a:p>
          <a:p>
            <a:pPr lvl="1"/>
            <a:r>
              <a:rPr lang="en-US" sz="2400" i="1" dirty="0"/>
              <a:t>Topography</a:t>
            </a:r>
            <a:r>
              <a:rPr lang="en-US" sz="2400" dirty="0"/>
              <a:t>: elevation, slope angle, aspect (compass direction a slope faces), </a:t>
            </a:r>
          </a:p>
          <a:p>
            <a:pPr lvl="1"/>
            <a:r>
              <a:rPr lang="en-US" sz="2400" i="1" dirty="0"/>
              <a:t>Climate</a:t>
            </a:r>
            <a:r>
              <a:rPr lang="en-US" sz="2400" dirty="0"/>
              <a:t>: annual mean temperature, temperature annual range, annual precipitation </a:t>
            </a:r>
          </a:p>
          <a:p>
            <a:pPr lvl="1"/>
            <a:r>
              <a:rPr lang="en-US" sz="2400" i="1" dirty="0"/>
              <a:t>Ecological</a:t>
            </a:r>
            <a:r>
              <a:rPr lang="en-US" sz="2400" dirty="0"/>
              <a:t>: leaf area index (LAI), proportion of urban and/or developed land cover</a:t>
            </a:r>
          </a:p>
          <a:p>
            <a:pPr marL="457200" indent="-457200">
              <a:buFont typeface="+mj-lt"/>
              <a:buAutoNum type="arabicPeriod" startAt="3"/>
            </a:pPr>
            <a:r>
              <a:rPr lang="en-US" sz="2400" dirty="0"/>
              <a:t>Next, the forested surface of the Earth was classified into biomes based on the   topographic, climatic, and ecological parameters that define each biome. </a:t>
            </a:r>
          </a:p>
          <a:p>
            <a:pPr marL="457200" indent="-457200">
              <a:buFont typeface="+mj-lt"/>
              <a:buAutoNum type="arabicPeriod" startAt="3"/>
            </a:pPr>
            <a:r>
              <a:rPr lang="en-US" sz="2400" dirty="0"/>
              <a:t>In the last step, the researchers used the relationships between each biome and tree count per unit area from plots to estimate total number of trees all over the Earth. </a:t>
            </a:r>
          </a:p>
          <a:p>
            <a:endParaRPr lang="en-US" sz="2400" dirty="0"/>
          </a:p>
          <a:p>
            <a:pPr marL="0" indent="0">
              <a:buNone/>
            </a:pPr>
            <a:endParaRPr lang="en-US" sz="2200" dirty="0"/>
          </a:p>
          <a:p>
            <a:endParaRPr lang="en-US" sz="2200" dirty="0"/>
          </a:p>
        </p:txBody>
      </p:sp>
    </p:spTree>
    <p:extLst>
      <p:ext uri="{BB962C8B-B14F-4D97-AF65-F5344CB8AC3E}">
        <p14:creationId xmlns:p14="http://schemas.microsoft.com/office/powerpoint/2010/main" val="1670546259"/>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omparison of trees with different shades of green&#10;&#10;Description automatically generated">
            <a:extLst>
              <a:ext uri="{FF2B5EF4-FFF2-40B4-BE49-F238E27FC236}">
                <a16:creationId xmlns:a16="http://schemas.microsoft.com/office/drawing/2014/main" id="{9F1B2D4A-D074-7611-F6BD-6416C1FE7A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28800" y="366339"/>
            <a:ext cx="7848600" cy="6125321"/>
          </a:xfrm>
        </p:spPr>
      </p:pic>
    </p:spTree>
    <p:extLst>
      <p:ext uri="{BB962C8B-B14F-4D97-AF65-F5344CB8AC3E}">
        <p14:creationId xmlns:p14="http://schemas.microsoft.com/office/powerpoint/2010/main" val="3094524696"/>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711246" y="-209150"/>
            <a:ext cx="8769509" cy="5998534"/>
          </a:xfrm>
          <a:prstGeom prst="rect">
            <a:avLst/>
          </a:prstGeom>
        </p:spPr>
      </p:pic>
      <p:sp>
        <p:nvSpPr>
          <p:cNvPr id="3" name="TextBox 2"/>
          <p:cNvSpPr txBox="1"/>
          <p:nvPr/>
        </p:nvSpPr>
        <p:spPr>
          <a:xfrm>
            <a:off x="1240077" y="5757301"/>
            <a:ext cx="10121030" cy="1015663"/>
          </a:xfrm>
          <a:prstGeom prst="rect">
            <a:avLst/>
          </a:prstGeom>
          <a:noFill/>
          <a:ln>
            <a:solidFill>
              <a:schemeClr val="tx1"/>
            </a:solidFill>
          </a:ln>
        </p:spPr>
        <p:txBody>
          <a:bodyPr wrap="square" rtlCol="0">
            <a:spAutoFit/>
          </a:bodyPr>
          <a:lstStyle/>
          <a:p>
            <a:r>
              <a:rPr lang="en-US" sz="2000" dirty="0"/>
              <a:t>By plotting the actual tree count of forest plots (x axis), with what was predicted by their estimate (y axis), the scientists get an idea of </a:t>
            </a:r>
            <a:r>
              <a:rPr lang="en-US" sz="2000" b="1" dirty="0"/>
              <a:t>sampling error</a:t>
            </a:r>
            <a:r>
              <a:rPr lang="en-US" sz="2000" dirty="0"/>
              <a:t>, i.e. how well sample plots were representative of the conditions in which trees occur over the globe,</a:t>
            </a:r>
          </a:p>
        </p:txBody>
      </p:sp>
    </p:spTree>
    <p:extLst>
      <p:ext uri="{BB962C8B-B14F-4D97-AF65-F5344CB8AC3E}">
        <p14:creationId xmlns:p14="http://schemas.microsoft.com/office/powerpoint/2010/main" val="1663250270"/>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p:cNvPicPr>
            <a:picLocks noChangeAspect="1" noChangeArrowheads="1"/>
          </p:cNvPicPr>
          <p:nvPr/>
        </p:nvPicPr>
        <p:blipFill>
          <a:blip r:embed="rId3">
            <a:extLst>
              <a:ext uri="{28A0092B-C50C-407E-A947-70E740481C1C}">
                <a14:useLocalDpi xmlns:a14="http://schemas.microsoft.com/office/drawing/2010/main" val="0"/>
              </a:ext>
            </a:extLst>
          </a:blip>
          <a:srcRect r="29977"/>
          <a:stretch>
            <a:fillRect/>
          </a:stretch>
        </p:blipFill>
        <p:spPr bwMode="auto">
          <a:xfrm>
            <a:off x="5807075" y="304801"/>
            <a:ext cx="6145932" cy="6386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itle 1"/>
          <p:cNvSpPr>
            <a:spLocks noGrp="1"/>
          </p:cNvSpPr>
          <p:nvPr>
            <p:ph type="title"/>
          </p:nvPr>
        </p:nvSpPr>
        <p:spPr>
          <a:xfrm>
            <a:off x="238993" y="185271"/>
            <a:ext cx="6238007" cy="1143000"/>
          </a:xfrm>
        </p:spPr>
        <p:txBody>
          <a:bodyPr/>
          <a:lstStyle/>
          <a:p>
            <a:r>
              <a:rPr lang="en-US" altLang="en-US" sz="4000" dirty="0">
                <a:cs typeface="Arial" panose="020B0604020202020204" pitchFamily="34" charset="0"/>
              </a:rPr>
              <a:t>Fallacies of spatial  and temporal inference</a:t>
            </a:r>
          </a:p>
        </p:txBody>
      </p:sp>
      <p:sp>
        <p:nvSpPr>
          <p:cNvPr id="43012" name="Content Placeholder 2"/>
          <p:cNvSpPr>
            <a:spLocks noGrp="1"/>
          </p:cNvSpPr>
          <p:nvPr>
            <p:ph idx="1"/>
          </p:nvPr>
        </p:nvSpPr>
        <p:spPr>
          <a:xfrm>
            <a:off x="500496" y="1524000"/>
            <a:ext cx="5791200" cy="4114800"/>
          </a:xfrm>
        </p:spPr>
        <p:txBody>
          <a:bodyPr/>
          <a:lstStyle/>
          <a:p>
            <a:r>
              <a:rPr lang="en-US" altLang="en-US" sz="2800" dirty="0">
                <a:latin typeface="+mj-lt"/>
                <a:cs typeface="Arial" panose="020B0604020202020204" pitchFamily="34" charset="0"/>
              </a:rPr>
              <a:t>Ecological fallacy: making local-scale characterizations based on observations at broad extents. </a:t>
            </a:r>
          </a:p>
          <a:p>
            <a:r>
              <a:rPr lang="en-US" altLang="en-US" sz="2800" dirty="0">
                <a:latin typeface="+mj-lt"/>
                <a:cs typeface="Arial" panose="020B0604020202020204" pitchFamily="34" charset="0"/>
              </a:rPr>
              <a:t>Individualistic or atomistic fallacy: extrapolating to the broad extents based on observations conducted at small, local extents </a:t>
            </a:r>
          </a:p>
          <a:p>
            <a:pPr marL="0" indent="0">
              <a:buNone/>
            </a:pPr>
            <a:endParaRPr lang="en-US" altLang="en-US" sz="2400" dirty="0">
              <a:latin typeface="+mj-lt"/>
              <a:cs typeface="Arial" panose="020B0604020202020204" pitchFamily="34" charset="0"/>
            </a:endParaRPr>
          </a:p>
          <a:p>
            <a:pPr>
              <a:buFontTx/>
              <a:buNone/>
            </a:pPr>
            <a:endParaRPr lang="en-US" altLang="en-US" sz="2400" dirty="0">
              <a:latin typeface="+mj-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12">
                                            <p:txEl>
                                              <p:pRg st="0" end="0"/>
                                            </p:txEl>
                                          </p:spTgt>
                                        </p:tgtEl>
                                        <p:attrNameLst>
                                          <p:attrName>style.visibility</p:attrName>
                                        </p:attrNameLst>
                                      </p:cBhvr>
                                      <p:to>
                                        <p:strVal val="visible"/>
                                      </p:to>
                                    </p:set>
                                    <p:animEffect transition="in" filter="fade">
                                      <p:cBhvr>
                                        <p:cTn id="7" dur="500"/>
                                        <p:tgtEl>
                                          <p:spTgt spid="430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012">
                                            <p:txEl>
                                              <p:pRg st="1" end="1"/>
                                            </p:txEl>
                                          </p:spTgt>
                                        </p:tgtEl>
                                        <p:attrNameLst>
                                          <p:attrName>style.visibility</p:attrName>
                                        </p:attrNameLst>
                                      </p:cBhvr>
                                      <p:to>
                                        <p:strVal val="visible"/>
                                      </p:to>
                                    </p:set>
                                    <p:animEffect transition="in" filter="fade">
                                      <p:cBhvr>
                                        <p:cTn id="12" dur="500"/>
                                        <p:tgtEl>
                                          <p:spTgt spid="430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6705" y="457200"/>
            <a:ext cx="11125200" cy="1143000"/>
          </a:xfrm>
        </p:spPr>
        <p:txBody>
          <a:bodyPr/>
          <a:lstStyle/>
          <a:p>
            <a:pPr eaLnBrk="1" hangingPunct="1"/>
            <a:r>
              <a:rPr lang="en-US" altLang="en-US" dirty="0"/>
              <a:t>Why is scale important for environmental and sustainability policy?</a:t>
            </a:r>
          </a:p>
        </p:txBody>
      </p:sp>
      <p:sp>
        <p:nvSpPr>
          <p:cNvPr id="6147" name="Rectangle 3"/>
          <p:cNvSpPr>
            <a:spLocks noGrp="1" noChangeArrowheads="1"/>
          </p:cNvSpPr>
          <p:nvPr>
            <p:ph type="body" idx="1"/>
          </p:nvPr>
        </p:nvSpPr>
        <p:spPr>
          <a:xfrm>
            <a:off x="461010" y="1992630"/>
            <a:ext cx="4872990" cy="4876800"/>
          </a:xfrm>
        </p:spPr>
        <p:txBody>
          <a:bodyPr/>
          <a:lstStyle/>
          <a:p>
            <a:r>
              <a:rPr lang="en-US" altLang="en-US" sz="2800" dirty="0">
                <a:latin typeface="+mj-lt"/>
              </a:rPr>
              <a:t>Scale shapes the perception, measurement, and interpretations we make about the world</a:t>
            </a:r>
          </a:p>
          <a:p>
            <a:r>
              <a:rPr lang="en-US" altLang="en-US" sz="2800" dirty="0">
                <a:latin typeface="+mj-lt"/>
              </a:rPr>
              <a:t>Scale influences our comprehension of patterns and processes</a:t>
            </a:r>
          </a:p>
          <a:p>
            <a:pPr marL="0" indent="0">
              <a:buNone/>
            </a:pPr>
            <a:endParaRPr lang="en-US" altLang="en-US" sz="2800" dirty="0">
              <a:latin typeface="+mj-lt"/>
            </a:endParaRPr>
          </a:p>
          <a:p>
            <a:pPr marL="0" indent="0">
              <a:buNone/>
            </a:pPr>
            <a:endParaRPr lang="en-US" altLang="en-US" sz="2800" dirty="0">
              <a:latin typeface="+mj-lt"/>
            </a:endParaRPr>
          </a:p>
          <a:p>
            <a:pPr marL="0" indent="0">
              <a:buNone/>
            </a:pPr>
            <a:endParaRPr lang="en-US" altLang="en-US" sz="2400" dirty="0">
              <a:latin typeface="+mj-lt"/>
            </a:endParaRPr>
          </a:p>
        </p:txBody>
      </p:sp>
      <p:pic>
        <p:nvPicPr>
          <p:cNvPr id="2" name="Content Placeholder 3" descr="story25i1">
            <a:extLst>
              <a:ext uri="{FF2B5EF4-FFF2-40B4-BE49-F238E27FC236}">
                <a16:creationId xmlns:a16="http://schemas.microsoft.com/office/drawing/2014/main" id="{801E50FF-E95F-D9F5-6DD7-2C5C486512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2133600"/>
            <a:ext cx="6488218" cy="402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8557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cdn.zmescience.com/wp-content/uploads/2014/08/california-drought.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46226" y="388939"/>
            <a:ext cx="9121775" cy="6080125"/>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5"/>
          <p:cNvGrpSpPr>
            <a:grpSpLocks/>
          </p:cNvGrpSpPr>
          <p:nvPr/>
        </p:nvGrpSpPr>
        <p:grpSpPr bwMode="auto">
          <a:xfrm>
            <a:off x="2154239" y="-76200"/>
            <a:ext cx="7883525" cy="6561138"/>
            <a:chOff x="630072" y="76200"/>
            <a:chExt cx="7883856" cy="6561241"/>
          </a:xfrm>
        </p:grpSpPr>
        <p:pic>
          <p:nvPicPr>
            <p:cNvPr id="1639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072" y="76200"/>
              <a:ext cx="7883856" cy="629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Content Placeholder 3"/>
            <p:cNvPicPr>
              <a:picLocks noChangeAspect="1"/>
            </p:cNvPicPr>
            <p:nvPr/>
          </p:nvPicPr>
          <p:blipFill>
            <a:blip r:embed="rId4">
              <a:extLst>
                <a:ext uri="{28A0092B-C50C-407E-A947-70E740481C1C}">
                  <a14:useLocalDpi xmlns:a14="http://schemas.microsoft.com/office/drawing/2010/main" val="0"/>
                </a:ext>
              </a:extLst>
            </a:blip>
            <a:srcRect t="94333"/>
            <a:stretch>
              <a:fillRect/>
            </a:stretch>
          </p:blipFill>
          <p:spPr bwMode="auto">
            <a:xfrm>
              <a:off x="678180" y="6265545"/>
              <a:ext cx="7828128" cy="37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87" name="TextBox 6"/>
          <p:cNvSpPr txBox="1">
            <a:spLocks noChangeArrowheads="1"/>
          </p:cNvSpPr>
          <p:nvPr/>
        </p:nvSpPr>
        <p:spPr bwMode="auto">
          <a:xfrm rot="-5400000">
            <a:off x="1158875" y="1616075"/>
            <a:ext cx="162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r>
              <a:rPr lang="en-US" altLang="en-US" sz="1800" dirty="0">
                <a:solidFill>
                  <a:schemeClr val="tx1"/>
                </a:solidFill>
              </a:rPr>
              <a:t>Drought index</a:t>
            </a:r>
          </a:p>
        </p:txBody>
      </p:sp>
      <p:sp>
        <p:nvSpPr>
          <p:cNvPr id="16388" name="TextBox 7"/>
          <p:cNvSpPr txBox="1">
            <a:spLocks noChangeArrowheads="1"/>
          </p:cNvSpPr>
          <p:nvPr/>
        </p:nvSpPr>
        <p:spPr bwMode="auto">
          <a:xfrm rot="-5400000">
            <a:off x="1207295" y="4355307"/>
            <a:ext cx="1620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r>
              <a:rPr lang="en-US" altLang="en-US" sz="1800" dirty="0">
                <a:solidFill>
                  <a:schemeClr val="tx1"/>
                </a:solidFill>
              </a:rPr>
              <a:t>Drought index</a:t>
            </a:r>
          </a:p>
        </p:txBody>
      </p:sp>
      <p:sp>
        <p:nvSpPr>
          <p:cNvPr id="16389" name="TextBox 9"/>
          <p:cNvSpPr txBox="1">
            <a:spLocks noChangeArrowheads="1"/>
          </p:cNvSpPr>
          <p:nvPr/>
        </p:nvSpPr>
        <p:spPr bwMode="auto">
          <a:xfrm>
            <a:off x="8991600" y="3360738"/>
            <a:ext cx="590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r>
              <a:rPr lang="en-US" altLang="en-US" sz="1800" dirty="0">
                <a:solidFill>
                  <a:schemeClr val="tx1"/>
                </a:solidFill>
              </a:rPr>
              <a:t>Wet</a:t>
            </a:r>
          </a:p>
        </p:txBody>
      </p:sp>
      <p:sp>
        <p:nvSpPr>
          <p:cNvPr id="16390" name="TextBox 10"/>
          <p:cNvSpPr txBox="1">
            <a:spLocks noChangeArrowheads="1"/>
          </p:cNvSpPr>
          <p:nvPr/>
        </p:nvSpPr>
        <p:spPr bwMode="auto">
          <a:xfrm>
            <a:off x="9144001" y="5746750"/>
            <a:ext cx="544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r>
              <a:rPr lang="en-US" altLang="en-US" sz="1800" dirty="0">
                <a:solidFill>
                  <a:schemeClr val="tx1"/>
                </a:solidFill>
              </a:rPr>
              <a:t>Dry</a:t>
            </a:r>
          </a:p>
        </p:txBody>
      </p:sp>
      <p:sp>
        <p:nvSpPr>
          <p:cNvPr id="16391" name="TextBox 11"/>
          <p:cNvSpPr txBox="1">
            <a:spLocks noChangeArrowheads="1"/>
          </p:cNvSpPr>
          <p:nvPr/>
        </p:nvSpPr>
        <p:spPr bwMode="auto">
          <a:xfrm>
            <a:off x="9005888" y="301625"/>
            <a:ext cx="590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r>
              <a:rPr lang="en-US" altLang="en-US" sz="1800" dirty="0">
                <a:solidFill>
                  <a:schemeClr val="tx1"/>
                </a:solidFill>
              </a:rPr>
              <a:t>Wet</a:t>
            </a:r>
          </a:p>
        </p:txBody>
      </p:sp>
      <p:sp>
        <p:nvSpPr>
          <p:cNvPr id="16392" name="TextBox 12"/>
          <p:cNvSpPr txBox="1">
            <a:spLocks noChangeArrowheads="1"/>
          </p:cNvSpPr>
          <p:nvPr/>
        </p:nvSpPr>
        <p:spPr bwMode="auto">
          <a:xfrm>
            <a:off x="9158289" y="2689225"/>
            <a:ext cx="542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r>
              <a:rPr lang="en-US" altLang="en-US" sz="1800" dirty="0">
                <a:solidFill>
                  <a:schemeClr val="tx1"/>
                </a:solidFill>
              </a:rPr>
              <a:t>Dry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DESCRIPTION">
            <a:hlinkClick r:id="rId3"/>
          </p:cNvPr>
          <p:cNvPicPr>
            <a:picLocks noChangeAspect="1" noChangeArrowheads="1" noCrop="1"/>
          </p:cNvPicPr>
          <p:nvPr/>
        </p:nvPicPr>
        <p:blipFill>
          <a:blip r:embed="rId4"/>
          <a:srcRect/>
          <a:stretch>
            <a:fillRect/>
          </a:stretch>
        </p:blipFill>
        <p:spPr bwMode="auto">
          <a:xfrm>
            <a:off x="2137569" y="685800"/>
            <a:ext cx="7916863" cy="5410200"/>
          </a:xfrm>
          <a:prstGeom prst="rect">
            <a:avLst/>
          </a:prstGeom>
          <a:noFill/>
          <a:ln w="50800">
            <a:solidFill>
              <a:schemeClr val="accent1">
                <a:lumMod val="25000"/>
              </a:schemeClr>
            </a:solidFill>
          </a:ln>
        </p:spPr>
      </p:pic>
      <p:sp>
        <p:nvSpPr>
          <p:cNvPr id="2" name="Rectangle 1"/>
          <p:cNvSpPr/>
          <p:nvPr/>
        </p:nvSpPr>
        <p:spPr>
          <a:xfrm>
            <a:off x="4267200" y="685800"/>
            <a:ext cx="3962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3"/>
          <p:cNvSpPr/>
          <p:nvPr/>
        </p:nvSpPr>
        <p:spPr>
          <a:xfrm>
            <a:off x="5791200" y="5257800"/>
            <a:ext cx="3962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914400" y="381000"/>
            <a:ext cx="10363200" cy="1143000"/>
          </a:xfrm>
        </p:spPr>
        <p:txBody>
          <a:bodyPr/>
          <a:lstStyle/>
          <a:p>
            <a:r>
              <a:rPr lang="en-US" altLang="en-US" sz="4000" dirty="0">
                <a:cs typeface="Arial" panose="020B0604020202020204" pitchFamily="34" charset="0"/>
              </a:rPr>
              <a:t>The modifiable areal unit problem (MAUP)</a:t>
            </a:r>
          </a:p>
        </p:txBody>
      </p:sp>
      <p:pic>
        <p:nvPicPr>
          <p:cNvPr id="45060" name="Picture 2" descr="ffgerrymandersb"/>
          <p:cNvPicPr>
            <a:picLocks noChangeAspect="1" noChangeArrowheads="1"/>
          </p:cNvPicPr>
          <p:nvPr/>
        </p:nvPicPr>
        <p:blipFill>
          <a:blip r:embed="rId3">
            <a:extLst>
              <a:ext uri="{28A0092B-C50C-407E-A947-70E740481C1C}">
                <a14:useLocalDpi xmlns:a14="http://schemas.microsoft.com/office/drawing/2010/main" val="0"/>
              </a:ext>
            </a:extLst>
          </a:blip>
          <a:srcRect b="5164"/>
          <a:stretch>
            <a:fillRect/>
          </a:stretch>
        </p:blipFill>
        <p:spPr bwMode="auto">
          <a:xfrm>
            <a:off x="3733800" y="1494359"/>
            <a:ext cx="4876800" cy="498264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3149"/>
            <a:ext cx="66579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a:extLst>
              <a:ext uri="{FF2B5EF4-FFF2-40B4-BE49-F238E27FC236}">
                <a16:creationId xmlns:a16="http://schemas.microsoft.com/office/drawing/2014/main" id="{C1608979-4C24-B2AB-2320-836C3B51957E}"/>
              </a:ext>
            </a:extLst>
          </p:cNvPr>
          <p:cNvSpPr>
            <a:spLocks noGrp="1"/>
          </p:cNvSpPr>
          <p:nvPr>
            <p:ph idx="1"/>
          </p:nvPr>
        </p:nvSpPr>
        <p:spPr>
          <a:xfrm>
            <a:off x="609600" y="533400"/>
            <a:ext cx="4800600" cy="5410200"/>
          </a:xfrm>
        </p:spPr>
        <p:txBody>
          <a:bodyPr/>
          <a:lstStyle/>
          <a:p>
            <a:r>
              <a:rPr lang="en-US" altLang="en-US" sz="2800" dirty="0">
                <a:latin typeface="+mj-lt"/>
                <a:cs typeface="Arial" panose="020B0604020202020204" pitchFamily="34" charset="0"/>
              </a:rPr>
              <a:t>MAUP:  how we designate the shape of units determines the properties of the entities within them.</a:t>
            </a:r>
          </a:p>
          <a:p>
            <a:r>
              <a:rPr lang="en-US" altLang="en-US" sz="2800" dirty="0">
                <a:latin typeface="+mj-lt"/>
                <a:cs typeface="Arial" panose="020B0604020202020204" pitchFamily="34" charset="0"/>
              </a:rPr>
              <a:t>It is difficult to completely avoid the modifiable area unit problem, but better to worse choices can be made about how to aggregate data and how to draw zones. </a:t>
            </a:r>
          </a:p>
          <a:p>
            <a:endParaRPr lang="en-US" altLang="en-US" sz="2800" dirty="0">
              <a:latin typeface="+mj-lt"/>
              <a:cs typeface="Arial" panose="020B0604020202020204" pitchFamily="34" charset="0"/>
            </a:endParaRPr>
          </a:p>
          <a:p>
            <a:pPr>
              <a:buFontTx/>
              <a:buNone/>
            </a:pPr>
            <a:endParaRPr lang="en-US" altLang="en-US" dirty="0">
              <a:latin typeface="+mj-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62e528761d0685343e1c-f3d1b99a743ffa4142d9d7f1978d9686.ssl.cf2.rackcdn.com/files/138107/width754/image-20160916-17029-ywva09.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066"/>
          <a:stretch/>
        </p:blipFill>
        <p:spPr bwMode="auto">
          <a:xfrm>
            <a:off x="6642410" y="245280"/>
            <a:ext cx="5181600" cy="636743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a:spLocks noGrp="1"/>
          </p:cNvSpPr>
          <p:nvPr>
            <p:ph type="title"/>
          </p:nvPr>
        </p:nvSpPr>
        <p:spPr>
          <a:xfrm>
            <a:off x="241610" y="457200"/>
            <a:ext cx="6400800" cy="1143000"/>
          </a:xfrm>
        </p:spPr>
        <p:txBody>
          <a:bodyPr/>
          <a:lstStyle/>
          <a:p>
            <a:r>
              <a:rPr lang="en-US" sz="3600" dirty="0"/>
              <a:t>MAUP and lead exposures in drinking water in Flint, Michigan</a:t>
            </a:r>
          </a:p>
        </p:txBody>
      </p:sp>
      <p:sp>
        <p:nvSpPr>
          <p:cNvPr id="4" name="Content Placeholder 2">
            <a:extLst>
              <a:ext uri="{FF2B5EF4-FFF2-40B4-BE49-F238E27FC236}">
                <a16:creationId xmlns:a16="http://schemas.microsoft.com/office/drawing/2014/main" id="{16783EE0-7E45-4DF4-918A-1A67E933CCDB}"/>
              </a:ext>
            </a:extLst>
          </p:cNvPr>
          <p:cNvSpPr txBox="1">
            <a:spLocks/>
          </p:cNvSpPr>
          <p:nvPr/>
        </p:nvSpPr>
        <p:spPr bwMode="auto">
          <a:xfrm>
            <a:off x="473927" y="1830704"/>
            <a:ext cx="5880410" cy="4722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2100" kern="0" dirty="0"/>
              <a:t>Prior to 2013, the city piped treated water for its residents from Detroit </a:t>
            </a:r>
          </a:p>
          <a:p>
            <a:r>
              <a:rPr lang="en-US" sz="2100" kern="0" dirty="0"/>
              <a:t>In 2014, the financially struggling city of Flint decided to temporarily pump water from the Flint River to save money</a:t>
            </a:r>
          </a:p>
          <a:p>
            <a:r>
              <a:rPr lang="en-US" sz="2100" kern="0" dirty="0"/>
              <a:t>Flint city officials failed to treat it fully, and lead leached out from aging pipes into thousands of homes and into the bloodstream of children</a:t>
            </a:r>
          </a:p>
          <a:p>
            <a:r>
              <a:rPr lang="en-US" sz="2100" kern="0" dirty="0"/>
              <a:t>Water quality measurements were being aggregated to the level of zip codes. This meant that the high lead values in the water in Flint were being masked by water testing in outlying county areas using other water systems</a:t>
            </a:r>
          </a:p>
        </p:txBody>
      </p:sp>
    </p:spTree>
    <p:extLst>
      <p:ext uri="{BB962C8B-B14F-4D97-AF65-F5344CB8AC3E}">
        <p14:creationId xmlns:p14="http://schemas.microsoft.com/office/powerpoint/2010/main" val="2839568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62E94-B610-DCC9-7D15-8A105084CA96}"/>
              </a:ext>
            </a:extLst>
          </p:cNvPr>
          <p:cNvSpPr>
            <a:spLocks noGrp="1"/>
          </p:cNvSpPr>
          <p:nvPr>
            <p:ph type="title"/>
          </p:nvPr>
        </p:nvSpPr>
        <p:spPr>
          <a:xfrm>
            <a:off x="1066800" y="375867"/>
            <a:ext cx="10363200" cy="1143000"/>
          </a:xfrm>
        </p:spPr>
        <p:txBody>
          <a:bodyPr/>
          <a:lstStyle/>
          <a:p>
            <a:r>
              <a:rPr lang="en-US" dirty="0"/>
              <a:t>Which is better for the environment: filtered coffee or single-use coffee pods?  </a:t>
            </a:r>
          </a:p>
        </p:txBody>
      </p:sp>
      <p:pic>
        <p:nvPicPr>
          <p:cNvPr id="5" name="Content Placeholder 4" descr="A coffee machine and a holder of k-cups&#10;&#10;Description automatically generated">
            <a:extLst>
              <a:ext uri="{FF2B5EF4-FFF2-40B4-BE49-F238E27FC236}">
                <a16:creationId xmlns:a16="http://schemas.microsoft.com/office/drawing/2014/main" id="{13BD81F5-298E-437E-929B-833549C8D18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19200" y="1981200"/>
            <a:ext cx="4343400" cy="4500933"/>
          </a:xfrm>
        </p:spPr>
      </p:pic>
      <p:pic>
        <p:nvPicPr>
          <p:cNvPr id="7" name="Picture 6" descr="A coffee maker with a glass pot&#10;&#10;Description automatically generated">
            <a:extLst>
              <a:ext uri="{FF2B5EF4-FFF2-40B4-BE49-F238E27FC236}">
                <a16:creationId xmlns:a16="http://schemas.microsoft.com/office/drawing/2014/main" id="{0443BB72-36C8-D4B9-4039-D53DACA9EC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1752600"/>
            <a:ext cx="4876800" cy="4876800"/>
          </a:xfrm>
          <a:prstGeom prst="rect">
            <a:avLst/>
          </a:prstGeom>
        </p:spPr>
      </p:pic>
    </p:spTree>
    <p:extLst>
      <p:ext uri="{BB962C8B-B14F-4D97-AF65-F5344CB8AC3E}">
        <p14:creationId xmlns:p14="http://schemas.microsoft.com/office/powerpoint/2010/main" val="1000882180"/>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Documents and Settings\Tony Stallins\Desktop\new-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0"/>
            <a:ext cx="7696200" cy="672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524000" y="304800"/>
            <a:ext cx="9144000" cy="1143000"/>
          </a:xfrm>
        </p:spPr>
        <p:txBody>
          <a:bodyPr/>
          <a:lstStyle/>
          <a:p>
            <a:r>
              <a:rPr lang="en-US" altLang="en-US" sz="4000" dirty="0"/>
              <a:t>Example:  what makes it warm or cold?</a:t>
            </a:r>
          </a:p>
        </p:txBody>
      </p:sp>
      <p:sp>
        <p:nvSpPr>
          <p:cNvPr id="14339" name="Rectangle 3"/>
          <p:cNvSpPr>
            <a:spLocks noGrp="1" noChangeArrowheads="1"/>
          </p:cNvSpPr>
          <p:nvPr>
            <p:ph idx="1"/>
          </p:nvPr>
        </p:nvSpPr>
        <p:spPr>
          <a:xfrm>
            <a:off x="457200" y="1600200"/>
            <a:ext cx="11049000" cy="4114800"/>
          </a:xfrm>
        </p:spPr>
        <p:txBody>
          <a:bodyPr/>
          <a:lstStyle/>
          <a:p>
            <a:r>
              <a:rPr lang="en-US" altLang="en-US" sz="2800" dirty="0">
                <a:latin typeface="+mj-lt"/>
              </a:rPr>
              <a:t>A simple question, right? One that would be necessary to understand if you wanted to make climate policy</a:t>
            </a:r>
          </a:p>
          <a:p>
            <a:r>
              <a:rPr lang="en-US" altLang="en-US" sz="2800" dirty="0">
                <a:latin typeface="+mj-lt"/>
              </a:rPr>
              <a:t>The cause you select depends upon temporal and spatial scale</a:t>
            </a:r>
          </a:p>
          <a:p>
            <a:pPr lvl="1" eaLnBrk="1" hangingPunct="1"/>
            <a:r>
              <a:rPr lang="en-US" altLang="en-US" sz="2400" dirty="0">
                <a:latin typeface="+mj-lt"/>
              </a:rPr>
              <a:t>Cloud cover and humidity (minutes to hours)</a:t>
            </a:r>
          </a:p>
          <a:p>
            <a:pPr lvl="1" eaLnBrk="1" hangingPunct="1"/>
            <a:r>
              <a:rPr lang="en-US" altLang="en-US" sz="2400" dirty="0">
                <a:latin typeface="+mj-lt"/>
              </a:rPr>
              <a:t>Diurnal (day-night) cycles </a:t>
            </a:r>
          </a:p>
          <a:p>
            <a:pPr lvl="1" eaLnBrk="1" hangingPunct="1"/>
            <a:r>
              <a:rPr lang="en-US" altLang="en-US" sz="2400" dirty="0">
                <a:latin typeface="+mj-lt"/>
              </a:rPr>
              <a:t>Seasonal cycles (1 year)</a:t>
            </a:r>
          </a:p>
          <a:p>
            <a:pPr lvl="1" eaLnBrk="1" hangingPunct="1"/>
            <a:r>
              <a:rPr lang="en-US" altLang="en-US" sz="2400" dirty="0">
                <a:latin typeface="+mj-lt"/>
              </a:rPr>
              <a:t>Atmospheric oscillations like El Nino – La Nina (2 – 7 years)</a:t>
            </a:r>
          </a:p>
          <a:p>
            <a:pPr lvl="1" eaLnBrk="1" hangingPunct="1"/>
            <a:r>
              <a:rPr lang="en-US" altLang="en-US" sz="2400" dirty="0">
                <a:latin typeface="+mj-lt"/>
              </a:rPr>
              <a:t>Anthropogenic contribution of greenhouse gases (10 - 100 years)</a:t>
            </a:r>
          </a:p>
          <a:p>
            <a:pPr lvl="1" eaLnBrk="1" hangingPunct="1"/>
            <a:r>
              <a:rPr lang="en-US" altLang="en-US" sz="2400" dirty="0">
                <a:latin typeface="+mj-lt"/>
              </a:rPr>
              <a:t>Milankovitch orbital cycles (10,000 yrs)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additive="base">
                                        <p:cTn id="13"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9">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anim calcmode="lin" valueType="num">
                                      <p:cBhvr additive="base">
                                        <p:cTn id="17" dur="5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33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339">
                                            <p:txEl>
                                              <p:pRg st="3" end="3"/>
                                            </p:txEl>
                                          </p:spTgt>
                                        </p:tgtEl>
                                        <p:attrNameLst>
                                          <p:attrName>style.visibility</p:attrName>
                                        </p:attrNameLst>
                                      </p:cBhvr>
                                      <p:to>
                                        <p:strVal val="visible"/>
                                      </p:to>
                                    </p:set>
                                    <p:anim calcmode="lin" valueType="num">
                                      <p:cBhvr additive="base">
                                        <p:cTn id="21" dur="5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339">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339">
                                            <p:txEl>
                                              <p:pRg st="4" end="4"/>
                                            </p:txEl>
                                          </p:spTgt>
                                        </p:tgtEl>
                                        <p:attrNameLst>
                                          <p:attrName>style.visibility</p:attrName>
                                        </p:attrNameLst>
                                      </p:cBhvr>
                                      <p:to>
                                        <p:strVal val="visible"/>
                                      </p:to>
                                    </p:set>
                                    <p:anim calcmode="lin" valueType="num">
                                      <p:cBhvr additive="base">
                                        <p:cTn id="25" dur="500" fill="hold"/>
                                        <p:tgtEl>
                                          <p:spTgt spid="1433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39">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339">
                                            <p:txEl>
                                              <p:pRg st="5" end="5"/>
                                            </p:txEl>
                                          </p:spTgt>
                                        </p:tgtEl>
                                        <p:attrNameLst>
                                          <p:attrName>style.visibility</p:attrName>
                                        </p:attrNameLst>
                                      </p:cBhvr>
                                      <p:to>
                                        <p:strVal val="visible"/>
                                      </p:to>
                                    </p:set>
                                    <p:anim calcmode="lin" valueType="num">
                                      <p:cBhvr additive="base">
                                        <p:cTn id="29" dur="500" fill="hold"/>
                                        <p:tgtEl>
                                          <p:spTgt spid="14339">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339">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339">
                                            <p:txEl>
                                              <p:pRg st="6" end="6"/>
                                            </p:txEl>
                                          </p:spTgt>
                                        </p:tgtEl>
                                        <p:attrNameLst>
                                          <p:attrName>style.visibility</p:attrName>
                                        </p:attrNameLst>
                                      </p:cBhvr>
                                      <p:to>
                                        <p:strVal val="visible"/>
                                      </p:to>
                                    </p:set>
                                    <p:anim calcmode="lin" valueType="num">
                                      <p:cBhvr additive="base">
                                        <p:cTn id="33" dur="500" fill="hold"/>
                                        <p:tgtEl>
                                          <p:spTgt spid="14339">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339">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339">
                                            <p:txEl>
                                              <p:pRg st="7" end="7"/>
                                            </p:txEl>
                                          </p:spTgt>
                                        </p:tgtEl>
                                        <p:attrNameLst>
                                          <p:attrName>style.visibility</p:attrName>
                                        </p:attrNameLst>
                                      </p:cBhvr>
                                      <p:to>
                                        <p:strVal val="visible"/>
                                      </p:to>
                                    </p:set>
                                    <p:anim calcmode="lin" valueType="num">
                                      <p:cBhvr additive="base">
                                        <p:cTn id="37" dur="500" fill="hold"/>
                                        <p:tgtEl>
                                          <p:spTgt spid="14339">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33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cdn.zmescience.com/wp-content/uploads/2014/08/california-drought.jpg">
            <a:extLst>
              <a:ext uri="{FF2B5EF4-FFF2-40B4-BE49-F238E27FC236}">
                <a16:creationId xmlns:a16="http://schemas.microsoft.com/office/drawing/2014/main" id="{7812E5F6-5A01-AF31-A4CA-AAFE1599E24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62716" y="0"/>
            <a:ext cx="10391083" cy="6926183"/>
          </a:xfrm>
          <a:noFill/>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5">
            <a:extLst>
              <a:ext uri="{FF2B5EF4-FFF2-40B4-BE49-F238E27FC236}">
                <a16:creationId xmlns:a16="http://schemas.microsoft.com/office/drawing/2014/main" id="{52041429-A61F-CD0A-F335-4FFCA68C22B2}"/>
              </a:ext>
            </a:extLst>
          </p:cNvPr>
          <p:cNvGrpSpPr>
            <a:grpSpLocks/>
          </p:cNvGrpSpPr>
          <p:nvPr/>
        </p:nvGrpSpPr>
        <p:grpSpPr bwMode="auto">
          <a:xfrm>
            <a:off x="2154238" y="-76200"/>
            <a:ext cx="7883525" cy="6561138"/>
            <a:chOff x="630072" y="76200"/>
            <a:chExt cx="7883856" cy="6561241"/>
          </a:xfrm>
        </p:grpSpPr>
        <p:pic>
          <p:nvPicPr>
            <p:cNvPr id="41993" name="Picture 3">
              <a:extLst>
                <a:ext uri="{FF2B5EF4-FFF2-40B4-BE49-F238E27FC236}">
                  <a16:creationId xmlns:a16="http://schemas.microsoft.com/office/drawing/2014/main" id="{96A10E59-6C57-1C45-F2E9-6E31E4978F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072" y="76200"/>
              <a:ext cx="7883856" cy="629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Content Placeholder 3">
              <a:extLst>
                <a:ext uri="{FF2B5EF4-FFF2-40B4-BE49-F238E27FC236}">
                  <a16:creationId xmlns:a16="http://schemas.microsoft.com/office/drawing/2014/main" id="{0E861935-16AC-74A4-442C-FB8F6B6B8689}"/>
                </a:ext>
              </a:extLst>
            </p:cNvPr>
            <p:cNvPicPr>
              <a:picLocks noChangeAspect="1"/>
            </p:cNvPicPr>
            <p:nvPr/>
          </p:nvPicPr>
          <p:blipFill>
            <a:blip r:embed="rId4">
              <a:extLst>
                <a:ext uri="{28A0092B-C50C-407E-A947-70E740481C1C}">
                  <a14:useLocalDpi xmlns:a14="http://schemas.microsoft.com/office/drawing/2010/main" val="0"/>
                </a:ext>
              </a:extLst>
            </a:blip>
            <a:srcRect t="94333"/>
            <a:stretch>
              <a:fillRect/>
            </a:stretch>
          </p:blipFill>
          <p:spPr bwMode="auto">
            <a:xfrm>
              <a:off x="678180" y="6265545"/>
              <a:ext cx="7828128" cy="37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87" name="TextBox 6">
            <a:extLst>
              <a:ext uri="{FF2B5EF4-FFF2-40B4-BE49-F238E27FC236}">
                <a16:creationId xmlns:a16="http://schemas.microsoft.com/office/drawing/2014/main" id="{DE332956-91D8-E232-DBF9-5F245E7233E6}"/>
              </a:ext>
            </a:extLst>
          </p:cNvPr>
          <p:cNvSpPr txBox="1">
            <a:spLocks noChangeArrowheads="1"/>
          </p:cNvSpPr>
          <p:nvPr/>
        </p:nvSpPr>
        <p:spPr bwMode="auto">
          <a:xfrm rot="-5400000">
            <a:off x="1158875" y="1616075"/>
            <a:ext cx="162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Drought index</a:t>
            </a:r>
          </a:p>
        </p:txBody>
      </p:sp>
      <p:sp>
        <p:nvSpPr>
          <p:cNvPr id="41988" name="TextBox 7">
            <a:extLst>
              <a:ext uri="{FF2B5EF4-FFF2-40B4-BE49-F238E27FC236}">
                <a16:creationId xmlns:a16="http://schemas.microsoft.com/office/drawing/2014/main" id="{CBCC6F18-2D0D-E909-8100-1EA622AE0884}"/>
              </a:ext>
            </a:extLst>
          </p:cNvPr>
          <p:cNvSpPr txBox="1">
            <a:spLocks noChangeArrowheads="1"/>
          </p:cNvSpPr>
          <p:nvPr/>
        </p:nvSpPr>
        <p:spPr bwMode="auto">
          <a:xfrm rot="-5400000">
            <a:off x="1207294" y="4355307"/>
            <a:ext cx="1620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Drought index</a:t>
            </a:r>
          </a:p>
        </p:txBody>
      </p:sp>
      <p:sp>
        <p:nvSpPr>
          <p:cNvPr id="41989" name="TextBox 9">
            <a:extLst>
              <a:ext uri="{FF2B5EF4-FFF2-40B4-BE49-F238E27FC236}">
                <a16:creationId xmlns:a16="http://schemas.microsoft.com/office/drawing/2014/main" id="{0791A7CD-0114-5DD0-B5D6-DCB15F484723}"/>
              </a:ext>
            </a:extLst>
          </p:cNvPr>
          <p:cNvSpPr txBox="1">
            <a:spLocks noChangeArrowheads="1"/>
          </p:cNvSpPr>
          <p:nvPr/>
        </p:nvSpPr>
        <p:spPr bwMode="auto">
          <a:xfrm>
            <a:off x="8991600" y="3360738"/>
            <a:ext cx="590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Wet</a:t>
            </a:r>
          </a:p>
        </p:txBody>
      </p:sp>
      <p:sp>
        <p:nvSpPr>
          <p:cNvPr id="41990" name="TextBox 10">
            <a:extLst>
              <a:ext uri="{FF2B5EF4-FFF2-40B4-BE49-F238E27FC236}">
                <a16:creationId xmlns:a16="http://schemas.microsoft.com/office/drawing/2014/main" id="{DCFF8CB0-60C2-1A6C-7C22-ED21671F42BE}"/>
              </a:ext>
            </a:extLst>
          </p:cNvPr>
          <p:cNvSpPr txBox="1">
            <a:spLocks noChangeArrowheads="1"/>
          </p:cNvSpPr>
          <p:nvPr/>
        </p:nvSpPr>
        <p:spPr bwMode="auto">
          <a:xfrm>
            <a:off x="9144000" y="5746750"/>
            <a:ext cx="544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Dry</a:t>
            </a:r>
          </a:p>
        </p:txBody>
      </p:sp>
      <p:sp>
        <p:nvSpPr>
          <p:cNvPr id="41991" name="TextBox 11">
            <a:extLst>
              <a:ext uri="{FF2B5EF4-FFF2-40B4-BE49-F238E27FC236}">
                <a16:creationId xmlns:a16="http://schemas.microsoft.com/office/drawing/2014/main" id="{698F1CA5-773A-48FD-308A-78F7681B49E2}"/>
              </a:ext>
            </a:extLst>
          </p:cNvPr>
          <p:cNvSpPr txBox="1">
            <a:spLocks noChangeArrowheads="1"/>
          </p:cNvSpPr>
          <p:nvPr/>
        </p:nvSpPr>
        <p:spPr bwMode="auto">
          <a:xfrm>
            <a:off x="9005888" y="301625"/>
            <a:ext cx="590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Wet</a:t>
            </a:r>
          </a:p>
        </p:txBody>
      </p:sp>
      <p:sp>
        <p:nvSpPr>
          <p:cNvPr id="41992" name="TextBox 12">
            <a:extLst>
              <a:ext uri="{FF2B5EF4-FFF2-40B4-BE49-F238E27FC236}">
                <a16:creationId xmlns:a16="http://schemas.microsoft.com/office/drawing/2014/main" id="{9DDC5366-DF5E-0AF4-6312-3FE7B7615399}"/>
              </a:ext>
            </a:extLst>
          </p:cNvPr>
          <p:cNvSpPr txBox="1">
            <a:spLocks noChangeArrowheads="1"/>
          </p:cNvSpPr>
          <p:nvPr/>
        </p:nvSpPr>
        <p:spPr bwMode="auto">
          <a:xfrm>
            <a:off x="9158288" y="2689225"/>
            <a:ext cx="542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Dry</a:t>
            </a: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2.bp.blogspot.com/-PqnjikzVPLA/V4mMYqIYhfI/AAAAAAAAjSI/_oPWXC7xR80UlKzNjRX9hTknmRfRrxPmACEw/s640/Map3.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05199" y="-76200"/>
            <a:ext cx="5363169" cy="693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261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noChangeArrowheads="1"/>
          </p:cNvPicPr>
          <p:nvPr/>
        </p:nvPicPr>
        <p:blipFill rotWithShape="1">
          <a:blip r:embed="rId3">
            <a:lum bright="-12000" contrast="18000"/>
            <a:extLst>
              <a:ext uri="{28A0092B-C50C-407E-A947-70E740481C1C}">
                <a14:useLocalDpi xmlns:a14="http://schemas.microsoft.com/office/drawing/2010/main" val="0"/>
              </a:ext>
            </a:extLst>
          </a:blip>
          <a:srcRect l="1125" t="10548" r="3304" b="8069"/>
          <a:stretch/>
        </p:blipFill>
        <p:spPr bwMode="auto">
          <a:xfrm>
            <a:off x="1623349" y="1431403"/>
            <a:ext cx="8382000" cy="532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3"/>
          <p:cNvSpPr>
            <a:spLocks noGrp="1"/>
          </p:cNvSpPr>
          <p:nvPr>
            <p:ph type="title"/>
          </p:nvPr>
        </p:nvSpPr>
        <p:spPr>
          <a:xfrm>
            <a:off x="2209800" y="304800"/>
            <a:ext cx="7772400" cy="1143000"/>
          </a:xfrm>
        </p:spPr>
        <p:txBody>
          <a:bodyPr/>
          <a:lstStyle/>
          <a:p>
            <a:pPr eaLnBrk="1" hangingPunct="1"/>
            <a:r>
              <a:rPr lang="en-US" altLang="en-US" sz="4000" dirty="0">
                <a:cs typeface="Arial" panose="020B0604020202020204" pitchFamily="34" charset="0"/>
              </a:rPr>
              <a:t>Cartographic scale</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theme1.xml><?xml version="1.0" encoding="utf-8"?>
<a:theme xmlns:a="http://schemas.openxmlformats.org/drawingml/2006/main" name="Theme1">
  <a:themeElements>
    <a:clrScheme name="Custom 6">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2D2DB9"/>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04650E1D-863C-4CC2-ABFB-C57022358B2D}" vid="{DD15FB11-5626-4A81-9806-CF1BA7C9D37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4518</TotalTime>
  <Words>1639</Words>
  <Application>Microsoft Office PowerPoint</Application>
  <PresentationFormat>Widescreen</PresentationFormat>
  <Paragraphs>139</Paragraphs>
  <Slides>36</Slides>
  <Notes>31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Calibri Light</vt:lpstr>
      <vt:lpstr>Times New Roman</vt:lpstr>
      <vt:lpstr>Theme1</vt:lpstr>
      <vt:lpstr>PowerPoint Presentation</vt:lpstr>
      <vt:lpstr>PowerPoint Presentation</vt:lpstr>
      <vt:lpstr>Why is scale important for environmental and sustainability policy?</vt:lpstr>
      <vt:lpstr>PowerPoint Presentation</vt:lpstr>
      <vt:lpstr>Example:  what makes it warm or cold?</vt:lpstr>
      <vt:lpstr>PowerPoint Presentation</vt:lpstr>
      <vt:lpstr>PowerPoint Presentation</vt:lpstr>
      <vt:lpstr>PowerPoint Presentation</vt:lpstr>
      <vt:lpstr>Cartographic scale</vt:lpstr>
      <vt:lpstr>Operational scale</vt:lpstr>
      <vt:lpstr>PowerPoint Presentation</vt:lpstr>
      <vt:lpstr>PowerPoint Presentation</vt:lpstr>
      <vt:lpstr>Ecological scale</vt:lpstr>
      <vt:lpstr>Which map shows more grain?</vt:lpstr>
      <vt:lpstr>Haggett’s scale coverage problem</vt:lpstr>
      <vt:lpstr>Haggett’s scale coverage problem</vt:lpstr>
      <vt:lpstr>PowerPoint Presentation</vt:lpstr>
      <vt:lpstr>Sampling introduces sampling error</vt:lpstr>
      <vt:lpstr>Sampling can introduce sampling bias</vt:lpstr>
      <vt:lpstr>PowerPoint Presentation</vt:lpstr>
      <vt:lpstr>PowerPoint Presentation</vt:lpstr>
      <vt:lpstr>How many trees are there on Earth?</vt:lpstr>
      <vt:lpstr>How many trees are there on Earth?</vt:lpstr>
      <vt:lpstr>PowerPoint Presentation</vt:lpstr>
      <vt:lpstr>PowerPoint Presentation</vt:lpstr>
      <vt:lpstr>Methods (continued)</vt:lpstr>
      <vt:lpstr>PowerPoint Presentation</vt:lpstr>
      <vt:lpstr>PowerPoint Presentation</vt:lpstr>
      <vt:lpstr>Fallacies of spatial  and temporal inference</vt:lpstr>
      <vt:lpstr>PowerPoint Presentation</vt:lpstr>
      <vt:lpstr>PowerPoint Presentation</vt:lpstr>
      <vt:lpstr>PowerPoint Presentation</vt:lpstr>
      <vt:lpstr>The modifiable areal unit problem (MAUP)</vt:lpstr>
      <vt:lpstr>PowerPoint Presentation</vt:lpstr>
      <vt:lpstr>MAUP and lead exposures in drinking water in Flint, Michigan</vt:lpstr>
      <vt:lpstr>Which is better for the environment: filtered coffee or single-use coffee pods?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dc:creator>
  <cp:lastModifiedBy>Stallins, Jon A.</cp:lastModifiedBy>
  <cp:revision>411</cp:revision>
  <dcterms:created xsi:type="dcterms:W3CDTF">1601-01-01T00:00:00Z</dcterms:created>
  <dcterms:modified xsi:type="dcterms:W3CDTF">2025-01-28T01:50:08Z</dcterms:modified>
</cp:coreProperties>
</file>