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00" r:id="rId3"/>
    <p:sldId id="379" r:id="rId4"/>
    <p:sldId id="316" r:id="rId5"/>
    <p:sldId id="317" r:id="rId6"/>
    <p:sldId id="380" r:id="rId7"/>
    <p:sldId id="382" r:id="rId8"/>
    <p:sldId id="302" r:id="rId9"/>
    <p:sldId id="258" r:id="rId10"/>
    <p:sldId id="305" r:id="rId11"/>
    <p:sldId id="296" r:id="rId12"/>
    <p:sldId id="297" r:id="rId13"/>
    <p:sldId id="298" r:id="rId14"/>
    <p:sldId id="261" r:id="rId15"/>
    <p:sldId id="263" r:id="rId16"/>
    <p:sldId id="262" r:id="rId17"/>
    <p:sldId id="279" r:id="rId18"/>
    <p:sldId id="308" r:id="rId19"/>
    <p:sldId id="31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02" autoAdjust="0"/>
    <p:restoredTop sz="74969" autoAdjust="0"/>
  </p:normalViewPr>
  <p:slideViewPr>
    <p:cSldViewPr snapToGrid="0">
      <p:cViewPr>
        <p:scale>
          <a:sx n="50" d="100"/>
          <a:sy n="50" d="100"/>
        </p:scale>
        <p:origin x="965" y="53"/>
      </p:cViewPr>
      <p:guideLst/>
    </p:cSldViewPr>
  </p:slideViewPr>
  <p:notesTextViewPr>
    <p:cViewPr>
      <p:scale>
        <a:sx n="125" d="100"/>
        <a:sy n="125" d="100"/>
      </p:scale>
      <p:origin x="0" y="0"/>
    </p:cViewPr>
  </p:notesTextViewPr>
  <p:sorterViewPr>
    <p:cViewPr varScale="1">
      <p:scale>
        <a:sx n="100" d="100"/>
        <a:sy n="100" d="100"/>
      </p:scale>
      <p:origin x="0" y="-786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E4730-5463-47AF-A8E7-FF2D9E3D9BCF}" type="datetimeFigureOut">
              <a:rPr lang="en-US" smtClean="0"/>
              <a:t>11/25/2021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F853B-2372-475D-A5CC-7BBF632B8441}" type="slidenum">
              <a:rPr lang="en-US" smtClean="0"/>
              <a:t>‹#›</a:t>
            </a:fld>
            <a:endParaRPr lang="en-US" dirty="0"/>
          </a:p>
        </p:txBody>
      </p:sp>
    </p:spTree>
    <p:extLst>
      <p:ext uri="{BB962C8B-B14F-4D97-AF65-F5344CB8AC3E}">
        <p14:creationId xmlns:p14="http://schemas.microsoft.com/office/powerpoint/2010/main" val="271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animals are is not just a matter of biological distribution, but an interaction between animals, individuals, and society as they work out the place of animals. Where we find animals, how we envision our place relative to them is fluid and changes across time and through space. </a:t>
            </a:r>
          </a:p>
          <a:p>
            <a:endParaRPr lang="en-US" dirty="0"/>
          </a:p>
        </p:txBody>
      </p:sp>
      <p:sp>
        <p:nvSpPr>
          <p:cNvPr id="4" name="Slide Number Placeholder 3"/>
          <p:cNvSpPr>
            <a:spLocks noGrp="1"/>
          </p:cNvSpPr>
          <p:nvPr>
            <p:ph type="sldNum" sz="quarter" idx="5"/>
          </p:nvPr>
        </p:nvSpPr>
        <p:spPr/>
        <p:txBody>
          <a:bodyPr/>
          <a:lstStyle/>
          <a:p>
            <a:fld id="{658F853B-2372-475D-A5CC-7BBF632B8441}" type="slidenum">
              <a:rPr lang="en-US" smtClean="0"/>
              <a:t>1</a:t>
            </a:fld>
            <a:endParaRPr lang="en-US" dirty="0"/>
          </a:p>
        </p:txBody>
      </p:sp>
    </p:spTree>
    <p:extLst>
      <p:ext uri="{BB962C8B-B14F-4D97-AF65-F5344CB8AC3E}">
        <p14:creationId xmlns:p14="http://schemas.microsoft.com/office/powerpoint/2010/main" val="21956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https://www.discovermagazine.com/the-sciences/the-biocentric-universe-theory-life-creates-time-space-and-the-cosmos-itself</a:t>
            </a:r>
          </a:p>
        </p:txBody>
      </p:sp>
      <p:sp>
        <p:nvSpPr>
          <p:cNvPr id="4" name="Slide Number Placeholder 3"/>
          <p:cNvSpPr>
            <a:spLocks noGrp="1"/>
          </p:cNvSpPr>
          <p:nvPr>
            <p:ph type="sldNum" sz="quarter" idx="5"/>
          </p:nvPr>
        </p:nvSpPr>
        <p:spPr/>
        <p:txBody>
          <a:bodyPr/>
          <a:lstStyle/>
          <a:p>
            <a:fld id="{658F853B-2372-475D-A5CC-7BBF632B8441}" type="slidenum">
              <a:rPr lang="en-US" smtClean="0"/>
              <a:t>11</a:t>
            </a:fld>
            <a:endParaRPr lang="en-US" dirty="0"/>
          </a:p>
        </p:txBody>
      </p:sp>
    </p:spTree>
    <p:extLst>
      <p:ext uri="{BB962C8B-B14F-4D97-AF65-F5344CB8AC3E}">
        <p14:creationId xmlns:p14="http://schemas.microsoft.com/office/powerpoint/2010/main" val="352994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F853B-2372-475D-A5CC-7BBF632B8441}" type="slidenum">
              <a:rPr lang="en-US" smtClean="0"/>
              <a:t>12</a:t>
            </a:fld>
            <a:endParaRPr lang="en-US" dirty="0"/>
          </a:p>
        </p:txBody>
      </p:sp>
    </p:spTree>
    <p:extLst>
      <p:ext uri="{BB962C8B-B14F-4D97-AF65-F5344CB8AC3E}">
        <p14:creationId xmlns:p14="http://schemas.microsoft.com/office/powerpoint/2010/main" val="2432257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Inanimate objects such as cars, food products, brand logos can be animated to have likenesses to humans. This causes us to relate to them in a different way – like they were alive and like us. This distracts us from their true ecological costs to make. </a:t>
            </a:r>
          </a:p>
          <a:p>
            <a:endParaRPr lang="en-US" dirty="0"/>
          </a:p>
        </p:txBody>
      </p:sp>
      <p:sp>
        <p:nvSpPr>
          <p:cNvPr id="4" name="Slide Number Placeholder 3"/>
          <p:cNvSpPr>
            <a:spLocks noGrp="1"/>
          </p:cNvSpPr>
          <p:nvPr>
            <p:ph type="sldNum" sz="quarter" idx="5"/>
          </p:nvPr>
        </p:nvSpPr>
        <p:spPr/>
        <p:txBody>
          <a:bodyPr/>
          <a:lstStyle/>
          <a:p>
            <a:fld id="{658F853B-2372-475D-A5CC-7BBF632B8441}" type="slidenum">
              <a:rPr lang="en-US" smtClean="0"/>
              <a:t>13</a:t>
            </a:fld>
            <a:endParaRPr lang="en-US" dirty="0"/>
          </a:p>
        </p:txBody>
      </p:sp>
    </p:spTree>
    <p:extLst>
      <p:ext uri="{BB962C8B-B14F-4D97-AF65-F5344CB8AC3E}">
        <p14:creationId xmlns:p14="http://schemas.microsoft.com/office/powerpoint/2010/main" val="3874294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https://link.springer.com/article/10.1007/s10806-018-9711-1</a:t>
            </a:r>
          </a:p>
        </p:txBody>
      </p:sp>
      <p:sp>
        <p:nvSpPr>
          <p:cNvPr id="4" name="Slide Number Placeholder 3"/>
          <p:cNvSpPr>
            <a:spLocks noGrp="1"/>
          </p:cNvSpPr>
          <p:nvPr>
            <p:ph type="sldNum" sz="quarter" idx="5"/>
          </p:nvPr>
        </p:nvSpPr>
        <p:spPr/>
        <p:txBody>
          <a:bodyPr/>
          <a:lstStyle/>
          <a:p>
            <a:fld id="{658F853B-2372-475D-A5CC-7BBF632B8441}" type="slidenum">
              <a:rPr lang="en-US" smtClean="0"/>
              <a:t>14</a:t>
            </a:fld>
            <a:endParaRPr lang="en-US" dirty="0"/>
          </a:p>
        </p:txBody>
      </p:sp>
    </p:spTree>
    <p:extLst>
      <p:ext uri="{BB962C8B-B14F-4D97-AF65-F5344CB8AC3E}">
        <p14:creationId xmlns:p14="http://schemas.microsoft.com/office/powerpoint/2010/main" val="2249479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https://www.ncbi.nlm.nih.gov/pubmed/24033598</a:t>
            </a:r>
          </a:p>
        </p:txBody>
      </p:sp>
      <p:sp>
        <p:nvSpPr>
          <p:cNvPr id="4" name="Slide Number Placeholder 3"/>
          <p:cNvSpPr>
            <a:spLocks noGrp="1"/>
          </p:cNvSpPr>
          <p:nvPr>
            <p:ph type="sldNum" sz="quarter" idx="5"/>
          </p:nvPr>
        </p:nvSpPr>
        <p:spPr/>
        <p:txBody>
          <a:bodyPr/>
          <a:lstStyle/>
          <a:p>
            <a:fld id="{658F853B-2372-475D-A5CC-7BBF632B8441}" type="slidenum">
              <a:rPr lang="en-US" smtClean="0"/>
              <a:t>15</a:t>
            </a:fld>
            <a:endParaRPr lang="en-US" dirty="0"/>
          </a:p>
        </p:txBody>
      </p:sp>
    </p:spTree>
    <p:extLst>
      <p:ext uri="{BB962C8B-B14F-4D97-AF65-F5344CB8AC3E}">
        <p14:creationId xmlns:p14="http://schemas.microsoft.com/office/powerpoint/2010/main" val="3796590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Valuing biological diversity on the basis of an intrinsic value system also poses challenges because intrinsic value can be seen as a disguised form of human extrinsic value</a:t>
            </a:r>
          </a:p>
          <a:p>
            <a:endParaRPr lang="en-US" dirty="0"/>
          </a:p>
        </p:txBody>
      </p:sp>
      <p:sp>
        <p:nvSpPr>
          <p:cNvPr id="4" name="Slide Number Placeholder 3"/>
          <p:cNvSpPr>
            <a:spLocks noGrp="1"/>
          </p:cNvSpPr>
          <p:nvPr>
            <p:ph type="sldNum" sz="quarter" idx="5"/>
          </p:nvPr>
        </p:nvSpPr>
        <p:spPr/>
        <p:txBody>
          <a:bodyPr/>
          <a:lstStyle/>
          <a:p>
            <a:fld id="{658F853B-2372-475D-A5CC-7BBF632B8441}" type="slidenum">
              <a:rPr lang="en-US" smtClean="0"/>
              <a:t>16</a:t>
            </a:fld>
            <a:endParaRPr lang="en-US" dirty="0"/>
          </a:p>
        </p:txBody>
      </p:sp>
    </p:spTree>
    <p:extLst>
      <p:ext uri="{BB962C8B-B14F-4D97-AF65-F5344CB8AC3E}">
        <p14:creationId xmlns:p14="http://schemas.microsoft.com/office/powerpoint/2010/main" val="113209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Example on how a love of life sustains life: Love of flowers and plants reflects their longstanding significance as sources of food. For our ancestors, it was crucial to spot, detect and remember the plants that would later provide nutrition. This dependence has evolved into a human liking of plants and especially flowers, as this is where fruit develops</a:t>
            </a:r>
          </a:p>
          <a:p>
            <a:endParaRPr lang="en-US" dirty="0"/>
          </a:p>
        </p:txBody>
      </p:sp>
      <p:sp>
        <p:nvSpPr>
          <p:cNvPr id="4" name="Slide Number Placeholder 3"/>
          <p:cNvSpPr>
            <a:spLocks noGrp="1"/>
          </p:cNvSpPr>
          <p:nvPr>
            <p:ph type="sldNum" sz="quarter" idx="10"/>
          </p:nvPr>
        </p:nvSpPr>
        <p:spPr/>
        <p:txBody>
          <a:bodyPr/>
          <a:lstStyle/>
          <a:p>
            <a:fld id="{1D235D6A-706A-4A15-BA5F-AFCBFF417FA5}" type="slidenum">
              <a:rPr lang="en-US" smtClean="0"/>
              <a:pPr/>
              <a:t>17</a:t>
            </a:fld>
            <a:endParaRPr lang="en-US" dirty="0"/>
          </a:p>
        </p:txBody>
      </p:sp>
    </p:spTree>
    <p:extLst>
      <p:ext uri="{BB962C8B-B14F-4D97-AF65-F5344CB8AC3E}">
        <p14:creationId xmlns:p14="http://schemas.microsoft.com/office/powerpoint/2010/main" val="639394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Animals are treated more like machines or raw materials with predictable characteristics for the production of biological products than as independent organisms with distinct characteristics </a:t>
            </a:r>
            <a:endParaRPr lang="en-US" dirty="0"/>
          </a:p>
        </p:txBody>
      </p:sp>
      <p:sp>
        <p:nvSpPr>
          <p:cNvPr id="4" name="Slide Number Placeholder 3"/>
          <p:cNvSpPr>
            <a:spLocks noGrp="1"/>
          </p:cNvSpPr>
          <p:nvPr>
            <p:ph type="sldNum" sz="quarter" idx="5"/>
          </p:nvPr>
        </p:nvSpPr>
        <p:spPr/>
        <p:txBody>
          <a:bodyPr/>
          <a:lstStyle/>
          <a:p>
            <a:fld id="{658F853B-2372-475D-A5CC-7BBF632B8441}" type="slidenum">
              <a:rPr lang="en-US" smtClean="0"/>
              <a:t>18</a:t>
            </a:fld>
            <a:endParaRPr lang="en-US" dirty="0"/>
          </a:p>
        </p:txBody>
      </p:sp>
    </p:spTree>
    <p:extLst>
      <p:ext uri="{BB962C8B-B14F-4D97-AF65-F5344CB8AC3E}">
        <p14:creationId xmlns:p14="http://schemas.microsoft.com/office/powerpoint/2010/main" val="44041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58F853B-2372-475D-A5CC-7BBF632B8441}" type="slidenum">
              <a:rPr lang="en-US" smtClean="0"/>
              <a:t>2</a:t>
            </a:fld>
            <a:endParaRPr lang="en-US" dirty="0"/>
          </a:p>
        </p:txBody>
      </p:sp>
    </p:spTree>
    <p:extLst>
      <p:ext uri="{BB962C8B-B14F-4D97-AF65-F5344CB8AC3E}">
        <p14:creationId xmlns:p14="http://schemas.microsoft.com/office/powerpoint/2010/main" val="310547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Humans are prolific users of external props and visual aids </a:t>
            </a:r>
          </a:p>
          <a:p>
            <a:endParaRPr lang="en-US" dirty="0"/>
          </a:p>
        </p:txBody>
      </p:sp>
      <p:sp>
        <p:nvSpPr>
          <p:cNvPr id="4" name="Slide Number Placeholder 3"/>
          <p:cNvSpPr>
            <a:spLocks noGrp="1"/>
          </p:cNvSpPr>
          <p:nvPr>
            <p:ph type="sldNum" sz="quarter" idx="5"/>
          </p:nvPr>
        </p:nvSpPr>
        <p:spPr/>
        <p:txBody>
          <a:bodyPr/>
          <a:lstStyle/>
          <a:p>
            <a:fld id="{658F853B-2372-475D-A5CC-7BBF632B8441}" type="slidenum">
              <a:rPr lang="en-US" smtClean="0"/>
              <a:t>3</a:t>
            </a:fld>
            <a:endParaRPr lang="en-US" dirty="0"/>
          </a:p>
        </p:txBody>
      </p:sp>
    </p:spTree>
    <p:extLst>
      <p:ext uri="{BB962C8B-B14F-4D97-AF65-F5344CB8AC3E}">
        <p14:creationId xmlns:p14="http://schemas.microsoft.com/office/powerpoint/2010/main" val="4244740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Tension is due to a ‘</a:t>
            </a:r>
            <a:r>
              <a:rPr lang="en-US" dirty="0" err="1"/>
              <a:t>edenic</a:t>
            </a:r>
            <a:r>
              <a:rPr lang="en-US" dirty="0"/>
              <a:t>’ conservation mindset that seeks to preserve the past versus with the growing recognition that ecosystems today are increasingly novel and not likely to resemble the past</a:t>
            </a:r>
          </a:p>
          <a:p>
            <a:endParaRPr lang="en-US" dirty="0"/>
          </a:p>
        </p:txBody>
      </p:sp>
      <p:sp>
        <p:nvSpPr>
          <p:cNvPr id="4" name="Slide Number Placeholder 3"/>
          <p:cNvSpPr>
            <a:spLocks noGrp="1"/>
          </p:cNvSpPr>
          <p:nvPr>
            <p:ph type="sldNum" sz="quarter" idx="5"/>
          </p:nvPr>
        </p:nvSpPr>
        <p:spPr/>
        <p:txBody>
          <a:bodyPr/>
          <a:lstStyle/>
          <a:p>
            <a:fld id="{658F853B-2372-475D-A5CC-7BBF632B8441}" type="slidenum">
              <a:rPr lang="en-US" smtClean="0"/>
              <a:t>4</a:t>
            </a:fld>
            <a:endParaRPr lang="en-US" dirty="0"/>
          </a:p>
        </p:txBody>
      </p:sp>
    </p:spTree>
    <p:extLst>
      <p:ext uri="{BB962C8B-B14F-4D97-AF65-F5344CB8AC3E}">
        <p14:creationId xmlns:p14="http://schemas.microsoft.com/office/powerpoint/2010/main" val="1019805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young fisher at the bottom</a:t>
            </a:r>
            <a:r>
              <a:rPr lang="en-US" altLang="en-US" baseline="0" dirty="0"/>
              <a:t> has no experience of the fishery from the time of his grandfather. What is normal to this young person would be very different from what would be normal to the grandfather.  The baseline has changed. </a:t>
            </a:r>
            <a:endParaRPr lang="en-US" altLang="en-US" dirty="0"/>
          </a:p>
          <a:p>
            <a:endParaRPr lang="en-US" dirty="0"/>
          </a:p>
        </p:txBody>
      </p:sp>
      <p:sp>
        <p:nvSpPr>
          <p:cNvPr id="4" name="Slide Number Placeholder 3"/>
          <p:cNvSpPr>
            <a:spLocks noGrp="1"/>
          </p:cNvSpPr>
          <p:nvPr>
            <p:ph type="sldNum" sz="quarter" idx="5"/>
          </p:nvPr>
        </p:nvSpPr>
        <p:spPr/>
        <p:txBody>
          <a:bodyPr/>
          <a:lstStyle/>
          <a:p>
            <a:fld id="{658F853B-2372-475D-A5CC-7BBF632B8441}" type="slidenum">
              <a:rPr lang="en-US" smtClean="0"/>
              <a:t>5</a:t>
            </a:fld>
            <a:endParaRPr lang="en-US" dirty="0"/>
          </a:p>
        </p:txBody>
      </p:sp>
    </p:spTree>
    <p:extLst>
      <p:ext uri="{BB962C8B-B14F-4D97-AF65-F5344CB8AC3E}">
        <p14:creationId xmlns:p14="http://schemas.microsoft.com/office/powerpoint/2010/main" val="1993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has been an ‘expulsion from history’, the loss of the historic range of variability in weather, climate, and ecological processes</a:t>
            </a:r>
          </a:p>
          <a:p>
            <a:endParaRPr lang="en-US" dirty="0"/>
          </a:p>
        </p:txBody>
      </p:sp>
      <p:sp>
        <p:nvSpPr>
          <p:cNvPr id="4" name="Slide Number Placeholder 3"/>
          <p:cNvSpPr>
            <a:spLocks noGrp="1"/>
          </p:cNvSpPr>
          <p:nvPr>
            <p:ph type="sldNum" sz="quarter" idx="5"/>
          </p:nvPr>
        </p:nvSpPr>
        <p:spPr/>
        <p:txBody>
          <a:bodyPr/>
          <a:lstStyle/>
          <a:p>
            <a:fld id="{658F853B-2372-475D-A5CC-7BBF632B8441}" type="slidenum">
              <a:rPr lang="en-US" smtClean="0"/>
              <a:t>6</a:t>
            </a:fld>
            <a:endParaRPr lang="en-US" dirty="0"/>
          </a:p>
        </p:txBody>
      </p:sp>
    </p:spTree>
    <p:extLst>
      <p:ext uri="{BB962C8B-B14F-4D97-AF65-F5344CB8AC3E}">
        <p14:creationId xmlns:p14="http://schemas.microsoft.com/office/powerpoint/2010/main" val="368154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some aspects of biomimicry are criticized for furthering the economic forces that destroy nature and threaten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https://www.theguardian.com/cities/2014/feb/18/slime-mould-rail-road-transport-routes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58F853B-2372-475D-A5CC-7BBF632B8441}" type="slidenum">
              <a:rPr lang="en-US" smtClean="0"/>
              <a:t>7</a:t>
            </a:fld>
            <a:endParaRPr lang="en-US" dirty="0"/>
          </a:p>
        </p:txBody>
      </p:sp>
    </p:spTree>
    <p:extLst>
      <p:ext uri="{BB962C8B-B14F-4D97-AF65-F5344CB8AC3E}">
        <p14:creationId xmlns:p14="http://schemas.microsoft.com/office/powerpoint/2010/main" val="943501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Instead of a tree of life, we have a web of life</a:t>
            </a:r>
          </a:p>
          <a:p>
            <a:endParaRPr lang="en-US" dirty="0"/>
          </a:p>
        </p:txBody>
      </p:sp>
      <p:sp>
        <p:nvSpPr>
          <p:cNvPr id="4" name="Slide Number Placeholder 3"/>
          <p:cNvSpPr>
            <a:spLocks noGrp="1"/>
          </p:cNvSpPr>
          <p:nvPr>
            <p:ph type="sldNum" sz="quarter" idx="5"/>
          </p:nvPr>
        </p:nvSpPr>
        <p:spPr/>
        <p:txBody>
          <a:bodyPr/>
          <a:lstStyle/>
          <a:p>
            <a:fld id="{658F853B-2372-475D-A5CC-7BBF632B8441}" type="slidenum">
              <a:rPr lang="en-US" smtClean="0"/>
              <a:t>8</a:t>
            </a:fld>
            <a:endParaRPr lang="en-US" dirty="0"/>
          </a:p>
        </p:txBody>
      </p:sp>
    </p:spTree>
    <p:extLst>
      <p:ext uri="{BB962C8B-B14F-4D97-AF65-F5344CB8AC3E}">
        <p14:creationId xmlns:p14="http://schemas.microsoft.com/office/powerpoint/2010/main" val="215220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F853B-2372-475D-A5CC-7BBF632B8441}" type="slidenum">
              <a:rPr lang="en-US" smtClean="0"/>
              <a:t>9</a:t>
            </a:fld>
            <a:endParaRPr lang="en-US" dirty="0"/>
          </a:p>
        </p:txBody>
      </p:sp>
    </p:spTree>
    <p:extLst>
      <p:ext uri="{BB962C8B-B14F-4D97-AF65-F5344CB8AC3E}">
        <p14:creationId xmlns:p14="http://schemas.microsoft.com/office/powerpoint/2010/main" val="50191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4B8E-EB8E-4FAF-84E3-EB603EC793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3ECE51-5D58-4FC8-9EAE-09194AAC6B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C11CA1-112B-4E42-BB4C-B1D8D0A6B842}"/>
              </a:ext>
            </a:extLst>
          </p:cNvPr>
          <p:cNvSpPr>
            <a:spLocks noGrp="1"/>
          </p:cNvSpPr>
          <p:nvPr>
            <p:ph type="dt" sz="half" idx="10"/>
          </p:nvPr>
        </p:nvSpPr>
        <p:spPr/>
        <p:txBody>
          <a:bodyPr/>
          <a:lstStyle/>
          <a:p>
            <a:fld id="{09D6413B-1BFC-4432-9A26-1D7FE495B995}" type="datetimeFigureOut">
              <a:rPr lang="en-US" smtClean="0"/>
              <a:t>11/25/2021</a:t>
            </a:fld>
            <a:endParaRPr lang="en-US" dirty="0"/>
          </a:p>
        </p:txBody>
      </p:sp>
      <p:sp>
        <p:nvSpPr>
          <p:cNvPr id="5" name="Footer Placeholder 4">
            <a:extLst>
              <a:ext uri="{FF2B5EF4-FFF2-40B4-BE49-F238E27FC236}">
                <a16:creationId xmlns:a16="http://schemas.microsoft.com/office/drawing/2014/main" id="{D4CC238E-5E7D-465E-8E3F-F6595CD0CC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33730F-54E3-4EB5-878A-B33F291ED262}"/>
              </a:ext>
            </a:extLst>
          </p:cNvPr>
          <p:cNvSpPr>
            <a:spLocks noGrp="1"/>
          </p:cNvSpPr>
          <p:nvPr>
            <p:ph type="sldNum" sz="quarter" idx="12"/>
          </p:nvPr>
        </p:nvSpPr>
        <p:spPr/>
        <p:txBody>
          <a:bodyPr/>
          <a:lstStyle/>
          <a:p>
            <a:fld id="{1E09941E-C6EA-4E3E-8871-2FBF50B782A5}" type="slidenum">
              <a:rPr lang="en-US" smtClean="0"/>
              <a:t>‹#›</a:t>
            </a:fld>
            <a:endParaRPr lang="en-US" dirty="0"/>
          </a:p>
        </p:txBody>
      </p:sp>
    </p:spTree>
    <p:extLst>
      <p:ext uri="{BB962C8B-B14F-4D97-AF65-F5344CB8AC3E}">
        <p14:creationId xmlns:p14="http://schemas.microsoft.com/office/powerpoint/2010/main" val="155944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3E91-21C8-4F38-985E-CC5E7FFD54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94B172-4678-4861-8EAE-FB575FAC34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42DE0-59BE-48B7-B03A-3207F5D8658D}"/>
              </a:ext>
            </a:extLst>
          </p:cNvPr>
          <p:cNvSpPr>
            <a:spLocks noGrp="1"/>
          </p:cNvSpPr>
          <p:nvPr>
            <p:ph type="dt" sz="half" idx="10"/>
          </p:nvPr>
        </p:nvSpPr>
        <p:spPr/>
        <p:txBody>
          <a:bodyPr/>
          <a:lstStyle/>
          <a:p>
            <a:fld id="{09D6413B-1BFC-4432-9A26-1D7FE495B995}" type="datetimeFigureOut">
              <a:rPr lang="en-US" smtClean="0"/>
              <a:t>11/25/2021</a:t>
            </a:fld>
            <a:endParaRPr lang="en-US" dirty="0"/>
          </a:p>
        </p:txBody>
      </p:sp>
      <p:sp>
        <p:nvSpPr>
          <p:cNvPr id="5" name="Footer Placeholder 4">
            <a:extLst>
              <a:ext uri="{FF2B5EF4-FFF2-40B4-BE49-F238E27FC236}">
                <a16:creationId xmlns:a16="http://schemas.microsoft.com/office/drawing/2014/main" id="{7B1F0CFE-3E6C-434F-B90A-64BDF7EF0F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D76AB9-B1B1-4048-97B3-E696536C688C}"/>
              </a:ext>
            </a:extLst>
          </p:cNvPr>
          <p:cNvSpPr>
            <a:spLocks noGrp="1"/>
          </p:cNvSpPr>
          <p:nvPr>
            <p:ph type="sldNum" sz="quarter" idx="12"/>
          </p:nvPr>
        </p:nvSpPr>
        <p:spPr/>
        <p:txBody>
          <a:bodyPr/>
          <a:lstStyle/>
          <a:p>
            <a:fld id="{1E09941E-C6EA-4E3E-8871-2FBF50B782A5}" type="slidenum">
              <a:rPr lang="en-US" smtClean="0"/>
              <a:t>‹#›</a:t>
            </a:fld>
            <a:endParaRPr lang="en-US" dirty="0"/>
          </a:p>
        </p:txBody>
      </p:sp>
    </p:spTree>
    <p:extLst>
      <p:ext uri="{BB962C8B-B14F-4D97-AF65-F5344CB8AC3E}">
        <p14:creationId xmlns:p14="http://schemas.microsoft.com/office/powerpoint/2010/main" val="109980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B0023-F7E2-44DE-B0E7-F3C154003C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610C13-CF6A-4AA2-AC0F-FD3B36FAA2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CCF7E-CFD0-4429-A603-D000FA42237E}"/>
              </a:ext>
            </a:extLst>
          </p:cNvPr>
          <p:cNvSpPr>
            <a:spLocks noGrp="1"/>
          </p:cNvSpPr>
          <p:nvPr>
            <p:ph type="dt" sz="half" idx="10"/>
          </p:nvPr>
        </p:nvSpPr>
        <p:spPr/>
        <p:txBody>
          <a:bodyPr/>
          <a:lstStyle/>
          <a:p>
            <a:fld id="{09D6413B-1BFC-4432-9A26-1D7FE495B995}" type="datetimeFigureOut">
              <a:rPr lang="en-US" smtClean="0"/>
              <a:t>11/25/2021</a:t>
            </a:fld>
            <a:endParaRPr lang="en-US" dirty="0"/>
          </a:p>
        </p:txBody>
      </p:sp>
      <p:sp>
        <p:nvSpPr>
          <p:cNvPr id="5" name="Footer Placeholder 4">
            <a:extLst>
              <a:ext uri="{FF2B5EF4-FFF2-40B4-BE49-F238E27FC236}">
                <a16:creationId xmlns:a16="http://schemas.microsoft.com/office/drawing/2014/main" id="{56D9BC33-6C49-4135-999A-FAF138CE6A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013F4-DA23-4BD0-86E6-53114E9F1088}"/>
              </a:ext>
            </a:extLst>
          </p:cNvPr>
          <p:cNvSpPr>
            <a:spLocks noGrp="1"/>
          </p:cNvSpPr>
          <p:nvPr>
            <p:ph type="sldNum" sz="quarter" idx="12"/>
          </p:nvPr>
        </p:nvSpPr>
        <p:spPr/>
        <p:txBody>
          <a:bodyPr/>
          <a:lstStyle/>
          <a:p>
            <a:fld id="{1E09941E-C6EA-4E3E-8871-2FBF50B782A5}" type="slidenum">
              <a:rPr lang="en-US" smtClean="0"/>
              <a:t>‹#›</a:t>
            </a:fld>
            <a:endParaRPr lang="en-US" dirty="0"/>
          </a:p>
        </p:txBody>
      </p:sp>
    </p:spTree>
    <p:extLst>
      <p:ext uri="{BB962C8B-B14F-4D97-AF65-F5344CB8AC3E}">
        <p14:creationId xmlns:p14="http://schemas.microsoft.com/office/powerpoint/2010/main" val="831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4663-C58B-4777-A758-7D911AE47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A17344-BEF2-4F75-9FCE-66041E4A2B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E0A9B-F3DD-4C92-95F3-0E076BD6D3BE}"/>
              </a:ext>
            </a:extLst>
          </p:cNvPr>
          <p:cNvSpPr>
            <a:spLocks noGrp="1"/>
          </p:cNvSpPr>
          <p:nvPr>
            <p:ph type="dt" sz="half" idx="10"/>
          </p:nvPr>
        </p:nvSpPr>
        <p:spPr/>
        <p:txBody>
          <a:bodyPr/>
          <a:lstStyle/>
          <a:p>
            <a:fld id="{09D6413B-1BFC-4432-9A26-1D7FE495B995}" type="datetimeFigureOut">
              <a:rPr lang="en-US" smtClean="0"/>
              <a:t>11/25/2021</a:t>
            </a:fld>
            <a:endParaRPr lang="en-US" dirty="0"/>
          </a:p>
        </p:txBody>
      </p:sp>
      <p:sp>
        <p:nvSpPr>
          <p:cNvPr id="5" name="Footer Placeholder 4">
            <a:extLst>
              <a:ext uri="{FF2B5EF4-FFF2-40B4-BE49-F238E27FC236}">
                <a16:creationId xmlns:a16="http://schemas.microsoft.com/office/drawing/2014/main" id="{A5981762-394B-4474-A913-C1970EFB02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E2D654-5DB3-4289-BBE7-F447BB960FF3}"/>
              </a:ext>
            </a:extLst>
          </p:cNvPr>
          <p:cNvSpPr>
            <a:spLocks noGrp="1"/>
          </p:cNvSpPr>
          <p:nvPr>
            <p:ph type="sldNum" sz="quarter" idx="12"/>
          </p:nvPr>
        </p:nvSpPr>
        <p:spPr/>
        <p:txBody>
          <a:bodyPr/>
          <a:lstStyle/>
          <a:p>
            <a:fld id="{1E09941E-C6EA-4E3E-8871-2FBF50B782A5}" type="slidenum">
              <a:rPr lang="en-US" smtClean="0"/>
              <a:t>‹#›</a:t>
            </a:fld>
            <a:endParaRPr lang="en-US" dirty="0"/>
          </a:p>
        </p:txBody>
      </p:sp>
    </p:spTree>
    <p:extLst>
      <p:ext uri="{BB962C8B-B14F-4D97-AF65-F5344CB8AC3E}">
        <p14:creationId xmlns:p14="http://schemas.microsoft.com/office/powerpoint/2010/main" val="234457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50F0-34B6-45D1-85A4-D0D8E14D14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6AFE69-1EFD-4FC6-8C90-E50F9DE73B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A6D6B1-4FDF-4E18-AF85-6CC3DB413BB3}"/>
              </a:ext>
            </a:extLst>
          </p:cNvPr>
          <p:cNvSpPr>
            <a:spLocks noGrp="1"/>
          </p:cNvSpPr>
          <p:nvPr>
            <p:ph type="dt" sz="half" idx="10"/>
          </p:nvPr>
        </p:nvSpPr>
        <p:spPr/>
        <p:txBody>
          <a:bodyPr/>
          <a:lstStyle/>
          <a:p>
            <a:fld id="{09D6413B-1BFC-4432-9A26-1D7FE495B995}" type="datetimeFigureOut">
              <a:rPr lang="en-US" smtClean="0"/>
              <a:t>11/25/2021</a:t>
            </a:fld>
            <a:endParaRPr lang="en-US" dirty="0"/>
          </a:p>
        </p:txBody>
      </p:sp>
      <p:sp>
        <p:nvSpPr>
          <p:cNvPr id="5" name="Footer Placeholder 4">
            <a:extLst>
              <a:ext uri="{FF2B5EF4-FFF2-40B4-BE49-F238E27FC236}">
                <a16:creationId xmlns:a16="http://schemas.microsoft.com/office/drawing/2014/main" id="{92EDE8F3-27AD-45B5-86A9-45E086DB11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24E45-9181-434F-9411-6B9DAC85F6EE}"/>
              </a:ext>
            </a:extLst>
          </p:cNvPr>
          <p:cNvSpPr>
            <a:spLocks noGrp="1"/>
          </p:cNvSpPr>
          <p:nvPr>
            <p:ph type="sldNum" sz="quarter" idx="12"/>
          </p:nvPr>
        </p:nvSpPr>
        <p:spPr/>
        <p:txBody>
          <a:bodyPr/>
          <a:lstStyle/>
          <a:p>
            <a:fld id="{1E09941E-C6EA-4E3E-8871-2FBF50B782A5}" type="slidenum">
              <a:rPr lang="en-US" smtClean="0"/>
              <a:t>‹#›</a:t>
            </a:fld>
            <a:endParaRPr lang="en-US" dirty="0"/>
          </a:p>
        </p:txBody>
      </p:sp>
    </p:spTree>
    <p:extLst>
      <p:ext uri="{BB962C8B-B14F-4D97-AF65-F5344CB8AC3E}">
        <p14:creationId xmlns:p14="http://schemas.microsoft.com/office/powerpoint/2010/main" val="230181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1E3FE-003D-457D-B702-B5E1B082CF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C20166-5ED2-45EC-8346-17756E3FF1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D39940-7CA5-4958-B873-1E39E60665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9A8B03-B004-4B3B-A344-F61BA630BF33}"/>
              </a:ext>
            </a:extLst>
          </p:cNvPr>
          <p:cNvSpPr>
            <a:spLocks noGrp="1"/>
          </p:cNvSpPr>
          <p:nvPr>
            <p:ph type="dt" sz="half" idx="10"/>
          </p:nvPr>
        </p:nvSpPr>
        <p:spPr/>
        <p:txBody>
          <a:bodyPr/>
          <a:lstStyle/>
          <a:p>
            <a:fld id="{09D6413B-1BFC-4432-9A26-1D7FE495B995}" type="datetimeFigureOut">
              <a:rPr lang="en-US" smtClean="0"/>
              <a:t>11/25/2021</a:t>
            </a:fld>
            <a:endParaRPr lang="en-US" dirty="0"/>
          </a:p>
        </p:txBody>
      </p:sp>
      <p:sp>
        <p:nvSpPr>
          <p:cNvPr id="6" name="Footer Placeholder 5">
            <a:extLst>
              <a:ext uri="{FF2B5EF4-FFF2-40B4-BE49-F238E27FC236}">
                <a16:creationId xmlns:a16="http://schemas.microsoft.com/office/drawing/2014/main" id="{EE34006F-6EDA-4622-8B15-BD010F76E5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785118-5F90-461D-8D7D-1B6672F08240}"/>
              </a:ext>
            </a:extLst>
          </p:cNvPr>
          <p:cNvSpPr>
            <a:spLocks noGrp="1"/>
          </p:cNvSpPr>
          <p:nvPr>
            <p:ph type="sldNum" sz="quarter" idx="12"/>
          </p:nvPr>
        </p:nvSpPr>
        <p:spPr/>
        <p:txBody>
          <a:bodyPr/>
          <a:lstStyle/>
          <a:p>
            <a:fld id="{1E09941E-C6EA-4E3E-8871-2FBF50B782A5}" type="slidenum">
              <a:rPr lang="en-US" smtClean="0"/>
              <a:t>‹#›</a:t>
            </a:fld>
            <a:endParaRPr lang="en-US" dirty="0"/>
          </a:p>
        </p:txBody>
      </p:sp>
    </p:spTree>
    <p:extLst>
      <p:ext uri="{BB962C8B-B14F-4D97-AF65-F5344CB8AC3E}">
        <p14:creationId xmlns:p14="http://schemas.microsoft.com/office/powerpoint/2010/main" val="72056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3FD8-6910-4517-A900-AD65D38F3C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6ED6AF-BC87-41A6-A120-685B327493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10CF44-2724-411C-AD6F-AD31B8F5C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DD0704-1A56-4467-A3A8-E2010A699A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A4C498-85AA-4753-9710-94AD58C61F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F43712-342D-48E5-AC28-E1297F1A3F9F}"/>
              </a:ext>
            </a:extLst>
          </p:cNvPr>
          <p:cNvSpPr>
            <a:spLocks noGrp="1"/>
          </p:cNvSpPr>
          <p:nvPr>
            <p:ph type="dt" sz="half" idx="10"/>
          </p:nvPr>
        </p:nvSpPr>
        <p:spPr/>
        <p:txBody>
          <a:bodyPr/>
          <a:lstStyle/>
          <a:p>
            <a:fld id="{09D6413B-1BFC-4432-9A26-1D7FE495B995}" type="datetimeFigureOut">
              <a:rPr lang="en-US" smtClean="0"/>
              <a:t>11/25/2021</a:t>
            </a:fld>
            <a:endParaRPr lang="en-US" dirty="0"/>
          </a:p>
        </p:txBody>
      </p:sp>
      <p:sp>
        <p:nvSpPr>
          <p:cNvPr id="8" name="Footer Placeholder 7">
            <a:extLst>
              <a:ext uri="{FF2B5EF4-FFF2-40B4-BE49-F238E27FC236}">
                <a16:creationId xmlns:a16="http://schemas.microsoft.com/office/drawing/2014/main" id="{AF1295E3-AB71-4C2F-B0F9-B0D6A3234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42E895A-2330-4641-969C-A9428DCE8E75}"/>
              </a:ext>
            </a:extLst>
          </p:cNvPr>
          <p:cNvSpPr>
            <a:spLocks noGrp="1"/>
          </p:cNvSpPr>
          <p:nvPr>
            <p:ph type="sldNum" sz="quarter" idx="12"/>
          </p:nvPr>
        </p:nvSpPr>
        <p:spPr/>
        <p:txBody>
          <a:bodyPr/>
          <a:lstStyle/>
          <a:p>
            <a:fld id="{1E09941E-C6EA-4E3E-8871-2FBF50B782A5}" type="slidenum">
              <a:rPr lang="en-US" smtClean="0"/>
              <a:t>‹#›</a:t>
            </a:fld>
            <a:endParaRPr lang="en-US" dirty="0"/>
          </a:p>
        </p:txBody>
      </p:sp>
    </p:spTree>
    <p:extLst>
      <p:ext uri="{BB962C8B-B14F-4D97-AF65-F5344CB8AC3E}">
        <p14:creationId xmlns:p14="http://schemas.microsoft.com/office/powerpoint/2010/main" val="32089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2640-D08C-4CFF-B755-3EFF60C3B3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AB5050-09BB-4110-8BD7-3B49A07E4859}"/>
              </a:ext>
            </a:extLst>
          </p:cNvPr>
          <p:cNvSpPr>
            <a:spLocks noGrp="1"/>
          </p:cNvSpPr>
          <p:nvPr>
            <p:ph type="dt" sz="half" idx="10"/>
          </p:nvPr>
        </p:nvSpPr>
        <p:spPr/>
        <p:txBody>
          <a:bodyPr/>
          <a:lstStyle/>
          <a:p>
            <a:fld id="{09D6413B-1BFC-4432-9A26-1D7FE495B995}" type="datetimeFigureOut">
              <a:rPr lang="en-US" smtClean="0"/>
              <a:t>11/25/2021</a:t>
            </a:fld>
            <a:endParaRPr lang="en-US" dirty="0"/>
          </a:p>
        </p:txBody>
      </p:sp>
      <p:sp>
        <p:nvSpPr>
          <p:cNvPr id="4" name="Footer Placeholder 3">
            <a:extLst>
              <a:ext uri="{FF2B5EF4-FFF2-40B4-BE49-F238E27FC236}">
                <a16:creationId xmlns:a16="http://schemas.microsoft.com/office/drawing/2014/main" id="{0AF8DEDF-64B3-4A80-81ED-D93B0055DFA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A41A99-074F-472C-8168-D74C6ABE4A4F}"/>
              </a:ext>
            </a:extLst>
          </p:cNvPr>
          <p:cNvSpPr>
            <a:spLocks noGrp="1"/>
          </p:cNvSpPr>
          <p:nvPr>
            <p:ph type="sldNum" sz="quarter" idx="12"/>
          </p:nvPr>
        </p:nvSpPr>
        <p:spPr/>
        <p:txBody>
          <a:bodyPr/>
          <a:lstStyle/>
          <a:p>
            <a:fld id="{1E09941E-C6EA-4E3E-8871-2FBF50B782A5}" type="slidenum">
              <a:rPr lang="en-US" smtClean="0"/>
              <a:t>‹#›</a:t>
            </a:fld>
            <a:endParaRPr lang="en-US" dirty="0"/>
          </a:p>
        </p:txBody>
      </p:sp>
    </p:spTree>
    <p:extLst>
      <p:ext uri="{BB962C8B-B14F-4D97-AF65-F5344CB8AC3E}">
        <p14:creationId xmlns:p14="http://schemas.microsoft.com/office/powerpoint/2010/main" val="346119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677BED-AAA3-4BC1-87D4-E4D6D2A70758}"/>
              </a:ext>
            </a:extLst>
          </p:cNvPr>
          <p:cNvSpPr>
            <a:spLocks noGrp="1"/>
          </p:cNvSpPr>
          <p:nvPr>
            <p:ph type="dt" sz="half" idx="10"/>
          </p:nvPr>
        </p:nvSpPr>
        <p:spPr/>
        <p:txBody>
          <a:bodyPr/>
          <a:lstStyle/>
          <a:p>
            <a:fld id="{09D6413B-1BFC-4432-9A26-1D7FE495B995}" type="datetimeFigureOut">
              <a:rPr lang="en-US" smtClean="0"/>
              <a:t>11/25/2021</a:t>
            </a:fld>
            <a:endParaRPr lang="en-US" dirty="0"/>
          </a:p>
        </p:txBody>
      </p:sp>
      <p:sp>
        <p:nvSpPr>
          <p:cNvPr id="3" name="Footer Placeholder 2">
            <a:extLst>
              <a:ext uri="{FF2B5EF4-FFF2-40B4-BE49-F238E27FC236}">
                <a16:creationId xmlns:a16="http://schemas.microsoft.com/office/drawing/2014/main" id="{DF72A1EC-9A5B-4DE6-8FFE-9728621A1D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3201549-EBE4-4344-ABB1-DF29C939F5DA}"/>
              </a:ext>
            </a:extLst>
          </p:cNvPr>
          <p:cNvSpPr>
            <a:spLocks noGrp="1"/>
          </p:cNvSpPr>
          <p:nvPr>
            <p:ph type="sldNum" sz="quarter" idx="12"/>
          </p:nvPr>
        </p:nvSpPr>
        <p:spPr/>
        <p:txBody>
          <a:bodyPr/>
          <a:lstStyle/>
          <a:p>
            <a:fld id="{1E09941E-C6EA-4E3E-8871-2FBF50B782A5}" type="slidenum">
              <a:rPr lang="en-US" smtClean="0"/>
              <a:t>‹#›</a:t>
            </a:fld>
            <a:endParaRPr lang="en-US" dirty="0"/>
          </a:p>
        </p:txBody>
      </p:sp>
    </p:spTree>
    <p:extLst>
      <p:ext uri="{BB962C8B-B14F-4D97-AF65-F5344CB8AC3E}">
        <p14:creationId xmlns:p14="http://schemas.microsoft.com/office/powerpoint/2010/main" val="115681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24AC-86E2-4F2D-841F-13D6285358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6DC5F1-F90A-42C1-B4D9-D8E57C3C36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608047-967C-4874-9071-CE3CA362F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FCE9C0-402D-415E-8642-FB08338579E3}"/>
              </a:ext>
            </a:extLst>
          </p:cNvPr>
          <p:cNvSpPr>
            <a:spLocks noGrp="1"/>
          </p:cNvSpPr>
          <p:nvPr>
            <p:ph type="dt" sz="half" idx="10"/>
          </p:nvPr>
        </p:nvSpPr>
        <p:spPr/>
        <p:txBody>
          <a:bodyPr/>
          <a:lstStyle/>
          <a:p>
            <a:fld id="{09D6413B-1BFC-4432-9A26-1D7FE495B995}" type="datetimeFigureOut">
              <a:rPr lang="en-US" smtClean="0"/>
              <a:t>11/25/2021</a:t>
            </a:fld>
            <a:endParaRPr lang="en-US" dirty="0"/>
          </a:p>
        </p:txBody>
      </p:sp>
      <p:sp>
        <p:nvSpPr>
          <p:cNvPr id="6" name="Footer Placeholder 5">
            <a:extLst>
              <a:ext uri="{FF2B5EF4-FFF2-40B4-BE49-F238E27FC236}">
                <a16:creationId xmlns:a16="http://schemas.microsoft.com/office/drawing/2014/main" id="{7D3E3CC5-765F-43D3-99B3-A11E7AB48C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86DDBA-367E-46DD-9F3F-16E9459401EA}"/>
              </a:ext>
            </a:extLst>
          </p:cNvPr>
          <p:cNvSpPr>
            <a:spLocks noGrp="1"/>
          </p:cNvSpPr>
          <p:nvPr>
            <p:ph type="sldNum" sz="quarter" idx="12"/>
          </p:nvPr>
        </p:nvSpPr>
        <p:spPr/>
        <p:txBody>
          <a:bodyPr/>
          <a:lstStyle/>
          <a:p>
            <a:fld id="{1E09941E-C6EA-4E3E-8871-2FBF50B782A5}" type="slidenum">
              <a:rPr lang="en-US" smtClean="0"/>
              <a:t>‹#›</a:t>
            </a:fld>
            <a:endParaRPr lang="en-US" dirty="0"/>
          </a:p>
        </p:txBody>
      </p:sp>
    </p:spTree>
    <p:extLst>
      <p:ext uri="{BB962C8B-B14F-4D97-AF65-F5344CB8AC3E}">
        <p14:creationId xmlns:p14="http://schemas.microsoft.com/office/powerpoint/2010/main" val="278693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310F3-A6B1-45DA-B021-FAF0D835C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34FE81-B413-4F9F-87F1-946766B42D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BC6BEEA-CBED-4757-B6E1-351FACD57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C7E64-1D5F-4D94-A857-56940F5FB086}"/>
              </a:ext>
            </a:extLst>
          </p:cNvPr>
          <p:cNvSpPr>
            <a:spLocks noGrp="1"/>
          </p:cNvSpPr>
          <p:nvPr>
            <p:ph type="dt" sz="half" idx="10"/>
          </p:nvPr>
        </p:nvSpPr>
        <p:spPr/>
        <p:txBody>
          <a:bodyPr/>
          <a:lstStyle/>
          <a:p>
            <a:fld id="{09D6413B-1BFC-4432-9A26-1D7FE495B995}" type="datetimeFigureOut">
              <a:rPr lang="en-US" smtClean="0"/>
              <a:t>11/25/2021</a:t>
            </a:fld>
            <a:endParaRPr lang="en-US" dirty="0"/>
          </a:p>
        </p:txBody>
      </p:sp>
      <p:sp>
        <p:nvSpPr>
          <p:cNvPr id="6" name="Footer Placeholder 5">
            <a:extLst>
              <a:ext uri="{FF2B5EF4-FFF2-40B4-BE49-F238E27FC236}">
                <a16:creationId xmlns:a16="http://schemas.microsoft.com/office/drawing/2014/main" id="{7951ADC6-E6FE-4726-9D03-73F11A4213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284FC4-EE33-4FFD-81C0-43B2FC3B383A}"/>
              </a:ext>
            </a:extLst>
          </p:cNvPr>
          <p:cNvSpPr>
            <a:spLocks noGrp="1"/>
          </p:cNvSpPr>
          <p:nvPr>
            <p:ph type="sldNum" sz="quarter" idx="12"/>
          </p:nvPr>
        </p:nvSpPr>
        <p:spPr/>
        <p:txBody>
          <a:bodyPr/>
          <a:lstStyle/>
          <a:p>
            <a:fld id="{1E09941E-C6EA-4E3E-8871-2FBF50B782A5}" type="slidenum">
              <a:rPr lang="en-US" smtClean="0"/>
              <a:t>‹#›</a:t>
            </a:fld>
            <a:endParaRPr lang="en-US" dirty="0"/>
          </a:p>
        </p:txBody>
      </p:sp>
    </p:spTree>
    <p:extLst>
      <p:ext uri="{BB962C8B-B14F-4D97-AF65-F5344CB8AC3E}">
        <p14:creationId xmlns:p14="http://schemas.microsoft.com/office/powerpoint/2010/main" val="170495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BC2ED-16B9-42D4-AA66-BB758C627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4EBED0-9E90-41D2-893E-F2AD2483A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B4C8D-6815-48D1-8358-4155C70628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6413B-1BFC-4432-9A26-1D7FE495B995}" type="datetimeFigureOut">
              <a:rPr lang="en-US" smtClean="0"/>
              <a:t>11/25/2021</a:t>
            </a:fld>
            <a:endParaRPr lang="en-US" dirty="0"/>
          </a:p>
        </p:txBody>
      </p:sp>
      <p:sp>
        <p:nvSpPr>
          <p:cNvPr id="5" name="Footer Placeholder 4">
            <a:extLst>
              <a:ext uri="{FF2B5EF4-FFF2-40B4-BE49-F238E27FC236}">
                <a16:creationId xmlns:a16="http://schemas.microsoft.com/office/drawing/2014/main" id="{48B2F921-7DEC-40E7-A12F-D4D025431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3307E84-994E-4BCF-81AB-30CF2166D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9941E-C6EA-4E3E-8871-2FBF50B782A5}" type="slidenum">
              <a:rPr lang="en-US" smtClean="0"/>
              <a:t>‹#›</a:t>
            </a:fld>
            <a:endParaRPr lang="en-US" dirty="0"/>
          </a:p>
        </p:txBody>
      </p:sp>
    </p:spTree>
    <p:extLst>
      <p:ext uri="{BB962C8B-B14F-4D97-AF65-F5344CB8AC3E}">
        <p14:creationId xmlns:p14="http://schemas.microsoft.com/office/powerpoint/2010/main" val="1693578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shingtonpost.com/opinions/2019/05/10/just-admit-it-you-dont-care-about-other-speci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icrosoft.com/en-us/ai/ai-for-eart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guardian.com/cities/2014/feb/18/slime-mould-rail-road-transport-rout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BiuU287BD0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2EBEA-E679-4B3D-B560-EA8CA837840A}"/>
              </a:ext>
            </a:extLst>
          </p:cNvPr>
          <p:cNvSpPr>
            <a:spLocks noGrp="1"/>
          </p:cNvSpPr>
          <p:nvPr>
            <p:ph idx="1"/>
          </p:nvPr>
        </p:nvSpPr>
        <p:spPr>
          <a:xfrm>
            <a:off x="534532" y="1497302"/>
            <a:ext cx="6789483" cy="6603358"/>
          </a:xfrm>
        </p:spPr>
        <p:txBody>
          <a:bodyPr>
            <a:normAutofit/>
          </a:bodyPr>
          <a:lstStyle/>
          <a:p>
            <a:pPr marL="514350" indent="-514350">
              <a:buFont typeface="+mj-lt"/>
              <a:buAutoNum type="arabicPeriod"/>
            </a:pPr>
            <a:r>
              <a:rPr lang="en-US" sz="2600" dirty="0"/>
              <a:t>algorithmic nature</a:t>
            </a:r>
          </a:p>
          <a:p>
            <a:pPr marL="514350" indent="-514350">
              <a:buFont typeface="+mj-lt"/>
              <a:buAutoNum type="arabicPeriod"/>
            </a:pPr>
            <a:r>
              <a:rPr lang="en-US" sz="2600" dirty="0"/>
              <a:t>ecological anxiety disorder</a:t>
            </a:r>
          </a:p>
          <a:p>
            <a:pPr marL="514350" indent="-514350">
              <a:buFont typeface="+mj-lt"/>
              <a:buAutoNum type="arabicPeriod"/>
            </a:pPr>
            <a:r>
              <a:rPr lang="en-US" sz="2600" dirty="0"/>
              <a:t>shifting baselines</a:t>
            </a:r>
          </a:p>
          <a:p>
            <a:pPr marL="514350" indent="-514350">
              <a:buFont typeface="+mj-lt"/>
              <a:buAutoNum type="arabicPeriod"/>
            </a:pPr>
            <a:r>
              <a:rPr lang="en-US" sz="2600" dirty="0"/>
              <a:t>loss of stationarity</a:t>
            </a:r>
          </a:p>
          <a:p>
            <a:pPr marL="514350" indent="-514350">
              <a:buFont typeface="+mj-lt"/>
              <a:buAutoNum type="arabicPeriod"/>
            </a:pPr>
            <a:r>
              <a:rPr lang="en-US" sz="2600" dirty="0" err="1"/>
              <a:t>sympoeisis</a:t>
            </a:r>
            <a:r>
              <a:rPr lang="en-US" sz="2600" dirty="0"/>
              <a:t> </a:t>
            </a:r>
          </a:p>
          <a:p>
            <a:pPr marL="514350" indent="-514350">
              <a:buFont typeface="+mj-lt"/>
              <a:buAutoNum type="arabicPeriod"/>
            </a:pPr>
            <a:r>
              <a:rPr lang="en-US" sz="2600" dirty="0"/>
              <a:t>posthumanism</a:t>
            </a:r>
          </a:p>
          <a:p>
            <a:pPr marL="514350" indent="-514350">
              <a:buFont typeface="+mj-lt"/>
              <a:buAutoNum type="arabicPeriod" startAt="10"/>
            </a:pPr>
            <a:r>
              <a:rPr lang="en-US" sz="2600" dirty="0"/>
              <a:t>anthropomorphism</a:t>
            </a:r>
          </a:p>
          <a:p>
            <a:pPr marL="514350" indent="-514350">
              <a:buFont typeface="+mj-lt"/>
              <a:buAutoNum type="arabicPeriod" startAt="10"/>
            </a:pPr>
            <a:r>
              <a:rPr lang="en-US" sz="2600" dirty="0"/>
              <a:t>anthropocentrism</a:t>
            </a:r>
          </a:p>
          <a:p>
            <a:pPr marL="0" indent="0">
              <a:buNone/>
            </a:pPr>
            <a:endParaRPr lang="en-US" sz="2600" dirty="0"/>
          </a:p>
          <a:p>
            <a:pPr marL="0" indent="0">
              <a:buNone/>
            </a:pPr>
            <a:endParaRPr lang="en-US" sz="2600" dirty="0"/>
          </a:p>
          <a:p>
            <a:pPr marL="0" indent="0">
              <a:buNone/>
            </a:pPr>
            <a:endParaRPr lang="en-US" dirty="0"/>
          </a:p>
          <a:p>
            <a:endParaRPr lang="en-US" dirty="0"/>
          </a:p>
        </p:txBody>
      </p:sp>
      <p:sp>
        <p:nvSpPr>
          <p:cNvPr id="4" name="Content Placeholder 2">
            <a:extLst>
              <a:ext uri="{FF2B5EF4-FFF2-40B4-BE49-F238E27FC236}">
                <a16:creationId xmlns:a16="http://schemas.microsoft.com/office/drawing/2014/main" id="{BDB0F956-61FE-4905-A737-89B3EFFBAD8B}"/>
              </a:ext>
            </a:extLst>
          </p:cNvPr>
          <p:cNvSpPr txBox="1">
            <a:spLocks/>
          </p:cNvSpPr>
          <p:nvPr/>
        </p:nvSpPr>
        <p:spPr>
          <a:xfrm>
            <a:off x="7443071" y="1497302"/>
            <a:ext cx="3791673" cy="6603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2"/>
            </a:pPr>
            <a:r>
              <a:rPr lang="en-US" sz="2600" dirty="0"/>
              <a:t>anthropomorphism</a:t>
            </a:r>
          </a:p>
          <a:p>
            <a:pPr marL="514350" indent="-514350">
              <a:buFont typeface="+mj-lt"/>
              <a:buAutoNum type="arabicPeriod" startAt="12"/>
            </a:pPr>
            <a:r>
              <a:rPr lang="en-US" sz="2600" dirty="0"/>
              <a:t>biocentrism</a:t>
            </a:r>
          </a:p>
          <a:p>
            <a:pPr marL="514350" indent="-514350">
              <a:buFont typeface="+mj-lt"/>
              <a:buAutoNum type="arabicPeriod" startAt="12"/>
            </a:pPr>
            <a:r>
              <a:rPr lang="en-US" sz="2600" dirty="0"/>
              <a:t>speciesism</a:t>
            </a:r>
          </a:p>
          <a:p>
            <a:pPr marL="514350" indent="-514350">
              <a:buFont typeface="+mj-lt"/>
              <a:buAutoNum type="arabicPeriod" startAt="12"/>
            </a:pPr>
            <a:r>
              <a:rPr lang="en-US" sz="2600" dirty="0"/>
              <a:t>intrinsic value</a:t>
            </a:r>
          </a:p>
          <a:p>
            <a:pPr marL="514350" indent="-514350">
              <a:buFont typeface="+mj-lt"/>
              <a:buAutoNum type="arabicPeriod" startAt="12"/>
            </a:pPr>
            <a:r>
              <a:rPr lang="en-US" sz="2600" dirty="0"/>
              <a:t>instrumental value</a:t>
            </a:r>
          </a:p>
          <a:p>
            <a:pPr marL="514350" indent="-514350">
              <a:buFont typeface="+mj-lt"/>
              <a:buAutoNum type="arabicPeriod" startAt="12"/>
            </a:pPr>
            <a:r>
              <a:rPr lang="en-US" sz="2600" dirty="0"/>
              <a:t>biophilia hypothesis</a:t>
            </a:r>
          </a:p>
          <a:p>
            <a:pPr marL="514350" indent="-514350">
              <a:buFont typeface="+mj-lt"/>
              <a:buAutoNum type="arabicPeriod" startAt="12"/>
            </a:pPr>
            <a:r>
              <a:rPr lang="en-US" sz="2600" dirty="0"/>
              <a:t>non-human labor</a:t>
            </a:r>
          </a:p>
          <a:p>
            <a:pPr marL="514350" indent="-514350">
              <a:buFont typeface="+mj-lt"/>
              <a:buAutoNum type="arabicPeriod" startAt="12"/>
            </a:pPr>
            <a:r>
              <a:rPr lang="en-US" sz="2600" dirty="0"/>
              <a:t>rewilding</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5" name="Title 1">
            <a:extLst>
              <a:ext uri="{FF2B5EF4-FFF2-40B4-BE49-F238E27FC236}">
                <a16:creationId xmlns:a16="http://schemas.microsoft.com/office/drawing/2014/main" id="{2D5201B6-75E6-4FB8-A3C2-C43B35060EAB}"/>
              </a:ext>
            </a:extLst>
          </p:cNvPr>
          <p:cNvSpPr>
            <a:spLocks noGrp="1"/>
          </p:cNvSpPr>
          <p:nvPr>
            <p:ph type="title"/>
          </p:nvPr>
        </p:nvSpPr>
        <p:spPr>
          <a:xfrm>
            <a:off x="838200" y="365125"/>
            <a:ext cx="10515600" cy="1325563"/>
          </a:xfrm>
        </p:spPr>
        <p:txBody>
          <a:bodyPr/>
          <a:lstStyle/>
          <a:p>
            <a:r>
              <a:rPr lang="en-US" dirty="0"/>
              <a:t>Terms</a:t>
            </a:r>
          </a:p>
        </p:txBody>
      </p:sp>
    </p:spTree>
    <p:extLst>
      <p:ext uri="{BB962C8B-B14F-4D97-AF65-F5344CB8AC3E}">
        <p14:creationId xmlns:p14="http://schemas.microsoft.com/office/powerpoint/2010/main" val="3679786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A71-F5E7-4904-AB92-DA2FAEA47984}"/>
              </a:ext>
            </a:extLst>
          </p:cNvPr>
          <p:cNvSpPr>
            <a:spLocks noGrp="1"/>
          </p:cNvSpPr>
          <p:nvPr>
            <p:ph type="title"/>
          </p:nvPr>
        </p:nvSpPr>
        <p:spPr/>
        <p:txBody>
          <a:bodyPr/>
          <a:lstStyle/>
          <a:p>
            <a:r>
              <a:rPr lang="en-US" dirty="0"/>
              <a:t>Panpsychism</a:t>
            </a:r>
          </a:p>
        </p:txBody>
      </p:sp>
      <p:sp>
        <p:nvSpPr>
          <p:cNvPr id="3" name="Content Placeholder 2">
            <a:extLst>
              <a:ext uri="{FF2B5EF4-FFF2-40B4-BE49-F238E27FC236}">
                <a16:creationId xmlns:a16="http://schemas.microsoft.com/office/drawing/2014/main" id="{86F3BBB2-4E91-4322-ACBE-925E0B5955D9}"/>
              </a:ext>
            </a:extLst>
          </p:cNvPr>
          <p:cNvSpPr>
            <a:spLocks noGrp="1"/>
          </p:cNvSpPr>
          <p:nvPr>
            <p:ph idx="1"/>
          </p:nvPr>
        </p:nvSpPr>
        <p:spPr/>
        <p:txBody>
          <a:bodyPr>
            <a:normAutofit/>
          </a:bodyPr>
          <a:lstStyle/>
          <a:p>
            <a:r>
              <a:rPr lang="en-US" dirty="0"/>
              <a:t>The view that thought is fundamental and ubiquitous in the natural world.</a:t>
            </a:r>
          </a:p>
          <a:p>
            <a:r>
              <a:rPr lang="en-US" dirty="0"/>
              <a:t>All living organisms, including such brainless ones as plants, slime molds, and bacteria, exhibit at least a certain degree of sentience, cognition, decision making, and will</a:t>
            </a:r>
          </a:p>
          <a:p>
            <a:r>
              <a:rPr lang="en-US" dirty="0"/>
              <a:t>Implies the independence of all living entities from our comprehension of them</a:t>
            </a:r>
          </a:p>
          <a:p>
            <a:r>
              <a:rPr lang="en-US" dirty="0"/>
              <a:t>These entities value themselves, and differentially value whatever other entities they may happen to encounter.</a:t>
            </a:r>
          </a:p>
        </p:txBody>
      </p:sp>
    </p:spTree>
    <p:extLst>
      <p:ext uri="{BB962C8B-B14F-4D97-AF65-F5344CB8AC3E}">
        <p14:creationId xmlns:p14="http://schemas.microsoft.com/office/powerpoint/2010/main" val="621840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Biocentrism</a:t>
            </a:r>
          </a:p>
        </p:txBody>
      </p:sp>
      <p:sp>
        <p:nvSpPr>
          <p:cNvPr id="3" name="Content Placeholder 2"/>
          <p:cNvSpPr>
            <a:spLocks noGrp="1"/>
          </p:cNvSpPr>
          <p:nvPr>
            <p:ph idx="1"/>
          </p:nvPr>
        </p:nvSpPr>
        <p:spPr>
          <a:xfrm>
            <a:off x="457200" y="1825625"/>
            <a:ext cx="6605337" cy="4667250"/>
          </a:xfrm>
        </p:spPr>
        <p:txBody>
          <a:bodyPr>
            <a:normAutofit fontScale="92500" lnSpcReduction="10000"/>
          </a:bodyPr>
          <a:lstStyle/>
          <a:p>
            <a:r>
              <a:rPr lang="en-US" sz="3200" dirty="0"/>
              <a:t>View of the world in which biology is the origin of perception</a:t>
            </a:r>
          </a:p>
          <a:p>
            <a:pPr lvl="1"/>
            <a:r>
              <a:rPr lang="en-US" sz="2800" dirty="0"/>
              <a:t>Color, sound, temperature exist only as perceptions in our head, not as absolute essences. </a:t>
            </a:r>
          </a:p>
          <a:p>
            <a:pPr lvl="1"/>
            <a:r>
              <a:rPr lang="en-US" sz="2800" dirty="0"/>
              <a:t>This strand of biocentrism holds that the universe comes to form by the presence of life and not the other way around. </a:t>
            </a:r>
          </a:p>
          <a:p>
            <a:pPr lvl="1"/>
            <a:r>
              <a:rPr lang="en-US" sz="2800" dirty="0"/>
              <a:t>Everything perceived by all organisms is actively and repeatedly being reconstructed by their senses and nervous system</a:t>
            </a:r>
          </a:p>
        </p:txBody>
      </p:sp>
      <p:pic>
        <p:nvPicPr>
          <p:cNvPr id="5" name="Picture 4" descr="A picture containing bottle, sitting, blue, red&#10;&#10;Description automatically generated">
            <a:extLst>
              <a:ext uri="{FF2B5EF4-FFF2-40B4-BE49-F238E27FC236}">
                <a16:creationId xmlns:a16="http://schemas.microsoft.com/office/drawing/2014/main" id="{8AC1084E-263F-4941-AD67-C72863241973}"/>
              </a:ext>
            </a:extLst>
          </p:cNvPr>
          <p:cNvPicPr>
            <a:picLocks noChangeAspect="1"/>
          </p:cNvPicPr>
          <p:nvPr/>
        </p:nvPicPr>
        <p:blipFill rotWithShape="1">
          <a:blip r:embed="rId3">
            <a:extLst>
              <a:ext uri="{28A0092B-C50C-407E-A947-70E740481C1C}">
                <a14:useLocalDpi xmlns:a14="http://schemas.microsoft.com/office/drawing/2010/main" val="0"/>
              </a:ext>
            </a:extLst>
          </a:blip>
          <a:srcRect t="17628"/>
          <a:stretch/>
        </p:blipFill>
        <p:spPr>
          <a:xfrm>
            <a:off x="7276058" y="604461"/>
            <a:ext cx="4570069" cy="564907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7" y="64336"/>
            <a:ext cx="10515600" cy="1325563"/>
          </a:xfrm>
        </p:spPr>
        <p:txBody>
          <a:bodyPr>
            <a:normAutofit/>
          </a:bodyPr>
          <a:lstStyle/>
          <a:p>
            <a:r>
              <a:rPr lang="en-US" dirty="0"/>
              <a:t>Speciesism</a:t>
            </a:r>
          </a:p>
        </p:txBody>
      </p:sp>
      <p:sp>
        <p:nvSpPr>
          <p:cNvPr id="3" name="Content Placeholder 2"/>
          <p:cNvSpPr>
            <a:spLocks noGrp="1"/>
          </p:cNvSpPr>
          <p:nvPr>
            <p:ph idx="1"/>
          </p:nvPr>
        </p:nvSpPr>
        <p:spPr>
          <a:xfrm>
            <a:off x="121731" y="1612734"/>
            <a:ext cx="4861749" cy="5032376"/>
          </a:xfrm>
        </p:spPr>
        <p:txBody>
          <a:bodyPr>
            <a:normAutofit/>
          </a:bodyPr>
          <a:lstStyle/>
          <a:p>
            <a:r>
              <a:rPr lang="en-US" dirty="0"/>
              <a:t>Giving different sentient beings differing moral consideration for unjust reasons.</a:t>
            </a:r>
          </a:p>
          <a:p>
            <a:r>
              <a:rPr lang="en-US" dirty="0"/>
              <a:t>When any organism is given less moral consideration than others or treated worse for an unjustified reason.</a:t>
            </a:r>
          </a:p>
          <a:p>
            <a:r>
              <a:rPr lang="en-US" dirty="0"/>
              <a:t>If someone accuses you of being speciesist, it means you are to degrees unresponsive to the situation of non-human organisms on Earth</a:t>
            </a:r>
          </a:p>
        </p:txBody>
      </p:sp>
      <p:pic>
        <p:nvPicPr>
          <p:cNvPr id="4" name="Picture 3">
            <a:hlinkClick r:id="rId3"/>
            <a:extLst>
              <a:ext uri="{FF2B5EF4-FFF2-40B4-BE49-F238E27FC236}">
                <a16:creationId xmlns:a16="http://schemas.microsoft.com/office/drawing/2014/main" id="{29F8839E-DB89-4C25-93BE-04D620336662}"/>
              </a:ext>
            </a:extLst>
          </p:cNvPr>
          <p:cNvPicPr>
            <a:picLocks noChangeAspect="1"/>
          </p:cNvPicPr>
          <p:nvPr/>
        </p:nvPicPr>
        <p:blipFill>
          <a:blip r:embed="rId4"/>
          <a:stretch>
            <a:fillRect/>
          </a:stretch>
        </p:blipFill>
        <p:spPr>
          <a:xfrm>
            <a:off x="5200765" y="777691"/>
            <a:ext cx="6333508" cy="5626042"/>
          </a:xfrm>
          <a:prstGeom prst="rect">
            <a:avLst/>
          </a:prstGeom>
          <a:ln w="34925">
            <a:solidFill>
              <a:schemeClr val="accent1"/>
            </a:solidFill>
          </a:ln>
        </p:spPr>
      </p:pic>
    </p:spTree>
    <p:extLst>
      <p:ext uri="{BB962C8B-B14F-4D97-AF65-F5344CB8AC3E}">
        <p14:creationId xmlns:p14="http://schemas.microsoft.com/office/powerpoint/2010/main" val="236152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Anthropomorphism</a:t>
            </a:r>
          </a:p>
        </p:txBody>
      </p:sp>
      <p:sp>
        <p:nvSpPr>
          <p:cNvPr id="3" name="Content Placeholder 2"/>
          <p:cNvSpPr>
            <a:spLocks noGrp="1"/>
          </p:cNvSpPr>
          <p:nvPr>
            <p:ph idx="1"/>
          </p:nvPr>
        </p:nvSpPr>
        <p:spPr>
          <a:xfrm>
            <a:off x="692818" y="1690688"/>
            <a:ext cx="10420350" cy="4802187"/>
          </a:xfrm>
        </p:spPr>
        <p:txBody>
          <a:bodyPr>
            <a:normAutofit/>
          </a:bodyPr>
          <a:lstStyle/>
          <a:p>
            <a:r>
              <a:rPr lang="en-US" dirty="0"/>
              <a:t>A form of personification in which human characteristics are ascribed to animals and inanimate objects</a:t>
            </a:r>
          </a:p>
          <a:p>
            <a:r>
              <a:rPr lang="en-US" dirty="0"/>
              <a:t>On the one hand, this is part of how we form bonds with other organisms. We bring them into our circle by attributing human likenesses to them</a:t>
            </a:r>
          </a:p>
          <a:p>
            <a:r>
              <a:rPr lang="en-US" dirty="0"/>
              <a:t>However, this can lead to an inaccurate understanding of biological processes in the natural world, such as trying to adopt a wild animal as a pet or misinterpreting the actions of a wild animal.</a:t>
            </a:r>
          </a:p>
          <a:p>
            <a:r>
              <a:rPr lang="en-US" dirty="0"/>
              <a:t>It can also lead us to see the world only in terms of how it relates to us, thereby diminishing the intrinsic value of other organisms.</a:t>
            </a:r>
          </a:p>
          <a:p>
            <a:pPr marL="0" indent="0">
              <a:buNone/>
            </a:pPr>
            <a:endParaRPr lang="en-US" dirty="0"/>
          </a:p>
          <a:p>
            <a:endParaRPr lang="en-US" dirty="0"/>
          </a:p>
        </p:txBody>
      </p:sp>
    </p:spTree>
    <p:extLst>
      <p:ext uri="{BB962C8B-B14F-4D97-AF65-F5344CB8AC3E}">
        <p14:creationId xmlns:p14="http://schemas.microsoft.com/office/powerpoint/2010/main" val="2712923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Anthropocentrism</a:t>
            </a:r>
          </a:p>
        </p:txBody>
      </p:sp>
      <p:sp>
        <p:nvSpPr>
          <p:cNvPr id="3" name="Content Placeholder 2"/>
          <p:cNvSpPr>
            <a:spLocks noGrp="1"/>
          </p:cNvSpPr>
          <p:nvPr>
            <p:ph idx="1"/>
          </p:nvPr>
        </p:nvSpPr>
        <p:spPr>
          <a:xfrm>
            <a:off x="1035050" y="1923654"/>
            <a:ext cx="10515600" cy="4430011"/>
          </a:xfrm>
        </p:spPr>
        <p:txBody>
          <a:bodyPr>
            <a:normAutofit/>
          </a:bodyPr>
          <a:lstStyle/>
          <a:p>
            <a:r>
              <a:rPr lang="en-US" dirty="0"/>
              <a:t>Anthropocentrism is the belief that value is human-centered and all other beings are means to human ends. </a:t>
            </a:r>
          </a:p>
          <a:p>
            <a:r>
              <a:rPr lang="en-US" dirty="0"/>
              <a:t>Anthropocentrism can be beneficial in that it helps distinguish between legitimate and illegitimate human interests.  For example, since ecosystems constitute the life-support system for humans, anthropocentrism is a powerful motivation for environmental protection.  </a:t>
            </a:r>
          </a:p>
          <a:p>
            <a:r>
              <a:rPr lang="en-US" dirty="0"/>
              <a:t>However, anthropocentrism can promote human behaviors that ignore the risks they pose to the planet. </a:t>
            </a:r>
          </a:p>
        </p:txBody>
      </p:sp>
    </p:spTree>
    <p:extLst>
      <p:ext uri="{BB962C8B-B14F-4D97-AF65-F5344CB8AC3E}">
        <p14:creationId xmlns:p14="http://schemas.microsoft.com/office/powerpoint/2010/main" val="827993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840" y="578485"/>
            <a:ext cx="4861560" cy="1325563"/>
          </a:xfrm>
        </p:spPr>
        <p:txBody>
          <a:bodyPr>
            <a:noAutofit/>
          </a:bodyPr>
          <a:lstStyle/>
          <a:p>
            <a:r>
              <a:rPr lang="en-US" dirty="0"/>
              <a:t>Instrumental value</a:t>
            </a:r>
          </a:p>
        </p:txBody>
      </p:sp>
      <p:sp>
        <p:nvSpPr>
          <p:cNvPr id="5" name="Content Placeholder 2">
            <a:extLst>
              <a:ext uri="{FF2B5EF4-FFF2-40B4-BE49-F238E27FC236}">
                <a16:creationId xmlns:a16="http://schemas.microsoft.com/office/drawing/2014/main" id="{71D3DF1E-0E4A-4052-8F2F-9A42F83F1D10}"/>
              </a:ext>
            </a:extLst>
          </p:cNvPr>
          <p:cNvSpPr>
            <a:spLocks noGrp="1"/>
          </p:cNvSpPr>
          <p:nvPr>
            <p:ph idx="1"/>
          </p:nvPr>
        </p:nvSpPr>
        <p:spPr>
          <a:xfrm>
            <a:off x="489065" y="2141537"/>
            <a:ext cx="7000269" cy="4351338"/>
          </a:xfrm>
        </p:spPr>
        <p:txBody>
          <a:bodyPr>
            <a:normAutofit/>
          </a:bodyPr>
          <a:lstStyle/>
          <a:p>
            <a:r>
              <a:rPr lang="en-US" dirty="0"/>
              <a:t>Value of other life forms is predicated upon how it benefits humans materially</a:t>
            </a:r>
          </a:p>
          <a:p>
            <a:r>
              <a:rPr lang="en-US" dirty="0"/>
              <a:t>Instrumental value can vary across human cultures and societies </a:t>
            </a:r>
          </a:p>
        </p:txBody>
      </p:sp>
      <p:pic>
        <p:nvPicPr>
          <p:cNvPr id="4" name="Picture 3" descr="logging">
            <a:extLst>
              <a:ext uri="{FF2B5EF4-FFF2-40B4-BE49-F238E27FC236}">
                <a16:creationId xmlns:a16="http://schemas.microsoft.com/office/drawing/2014/main" id="{4979C697-4EBC-46F5-931B-560438A91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57188"/>
            <a:ext cx="3733800" cy="613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244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25440" cy="1325563"/>
          </a:xfrm>
        </p:spPr>
        <p:txBody>
          <a:bodyPr>
            <a:noAutofit/>
          </a:bodyPr>
          <a:lstStyle/>
          <a:p>
            <a:pPr algn="ctr"/>
            <a:r>
              <a:rPr lang="en-US" dirty="0"/>
              <a:t>Intrinsic value</a:t>
            </a:r>
          </a:p>
        </p:txBody>
      </p:sp>
      <p:sp>
        <p:nvSpPr>
          <p:cNvPr id="5" name="Content Placeholder 2">
            <a:extLst>
              <a:ext uri="{FF2B5EF4-FFF2-40B4-BE49-F238E27FC236}">
                <a16:creationId xmlns:a16="http://schemas.microsoft.com/office/drawing/2014/main" id="{39782192-06A3-4C10-84D3-2C10CEA58308}"/>
              </a:ext>
            </a:extLst>
          </p:cNvPr>
          <p:cNvSpPr>
            <a:spLocks noGrp="1"/>
          </p:cNvSpPr>
          <p:nvPr>
            <p:ph idx="1"/>
          </p:nvPr>
        </p:nvSpPr>
        <p:spPr>
          <a:xfrm>
            <a:off x="838199" y="1825625"/>
            <a:ext cx="6439293" cy="4351338"/>
          </a:xfrm>
        </p:spPr>
        <p:txBody>
          <a:bodyPr>
            <a:normAutofit/>
          </a:bodyPr>
          <a:lstStyle/>
          <a:p>
            <a:r>
              <a:rPr lang="en-US" dirty="0"/>
              <a:t>Value of other life forms exists on its own, independent of human uses. </a:t>
            </a:r>
          </a:p>
          <a:p>
            <a:r>
              <a:rPr lang="en-US" dirty="0"/>
              <a:t>Non-human life forms have value even if they do not directly or indirectly materially benefit humans.</a:t>
            </a:r>
          </a:p>
        </p:txBody>
      </p:sp>
      <p:pic>
        <p:nvPicPr>
          <p:cNvPr id="4" name="Picture 5" descr="epiphytes">
            <a:extLst>
              <a:ext uri="{FF2B5EF4-FFF2-40B4-BE49-F238E27FC236}">
                <a16:creationId xmlns:a16="http://schemas.microsoft.com/office/drawing/2014/main" id="{1E628180-E5B6-4B84-8B43-F78910AF3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133" y="331788"/>
            <a:ext cx="4125912" cy="61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933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480" y="365127"/>
            <a:ext cx="9590498" cy="1325563"/>
          </a:xfrm>
        </p:spPr>
        <p:txBody>
          <a:bodyPr>
            <a:noAutofit/>
          </a:bodyPr>
          <a:lstStyle/>
          <a:p>
            <a:r>
              <a:rPr lang="en-US" dirty="0"/>
              <a:t>The biophilia hypothesis</a:t>
            </a:r>
          </a:p>
        </p:txBody>
      </p:sp>
      <p:sp>
        <p:nvSpPr>
          <p:cNvPr id="5" name="Content Placeholder 2">
            <a:extLst>
              <a:ext uri="{FF2B5EF4-FFF2-40B4-BE49-F238E27FC236}">
                <a16:creationId xmlns:a16="http://schemas.microsoft.com/office/drawing/2014/main" id="{583E2E3C-7892-4099-B2E7-2AD1192FBB3F}"/>
              </a:ext>
            </a:extLst>
          </p:cNvPr>
          <p:cNvSpPr>
            <a:spLocks noGrp="1"/>
          </p:cNvSpPr>
          <p:nvPr>
            <p:ph idx="1"/>
          </p:nvPr>
        </p:nvSpPr>
        <p:spPr>
          <a:xfrm>
            <a:off x="838200" y="1825625"/>
            <a:ext cx="6217920" cy="4351338"/>
          </a:xfrm>
        </p:spPr>
        <p:txBody>
          <a:bodyPr>
            <a:normAutofit/>
          </a:bodyPr>
          <a:lstStyle/>
          <a:p>
            <a:r>
              <a:rPr lang="en-US" dirty="0"/>
              <a:t>Biophilia is the love of life , the deep emotional affiliations humans have with other life forms and nature </a:t>
            </a:r>
          </a:p>
          <a:p>
            <a:r>
              <a:rPr lang="en-US" dirty="0"/>
              <a:t>The biophilia hypothesis suggests that humans possess an innate tendency to seek connections with nature and other form of life. </a:t>
            </a:r>
          </a:p>
          <a:p>
            <a:r>
              <a:rPr lang="en-US" dirty="0"/>
              <a:t>It is an urge to affiliate with other forms of life rooted in our biology and evolution</a:t>
            </a:r>
          </a:p>
          <a:p>
            <a:pPr marL="457200" lvl="1" indent="0">
              <a:buNone/>
            </a:pPr>
            <a:endParaRPr lang="en-US" dirty="0"/>
          </a:p>
        </p:txBody>
      </p:sp>
      <p:pic>
        <p:nvPicPr>
          <p:cNvPr id="4" name="Picture 3" descr="A picture containing text&#10;&#10;Description automatically generated">
            <a:extLst>
              <a:ext uri="{FF2B5EF4-FFF2-40B4-BE49-F238E27FC236}">
                <a16:creationId xmlns:a16="http://schemas.microsoft.com/office/drawing/2014/main" id="{D976A731-722C-4926-9D4D-3F2F9B590F0C}"/>
              </a:ext>
            </a:extLst>
          </p:cNvPr>
          <p:cNvPicPr>
            <a:picLocks noChangeAspect="1"/>
          </p:cNvPicPr>
          <p:nvPr/>
        </p:nvPicPr>
        <p:blipFill rotWithShape="1">
          <a:blip r:embed="rId3">
            <a:extLst>
              <a:ext uri="{28A0092B-C50C-407E-A947-70E740481C1C}">
                <a14:useLocalDpi xmlns:a14="http://schemas.microsoft.com/office/drawing/2010/main" val="0"/>
              </a:ext>
            </a:extLst>
          </a:blip>
          <a:srcRect l="15930" r="16515"/>
          <a:stretch/>
        </p:blipFill>
        <p:spPr>
          <a:xfrm>
            <a:off x="7329559" y="236220"/>
            <a:ext cx="4313801" cy="6385560"/>
          </a:xfrm>
          <a:prstGeom prst="rect">
            <a:avLst/>
          </a:prstGeom>
        </p:spPr>
      </p:pic>
    </p:spTree>
    <p:extLst>
      <p:ext uri="{BB962C8B-B14F-4D97-AF65-F5344CB8AC3E}">
        <p14:creationId xmlns:p14="http://schemas.microsoft.com/office/powerpoint/2010/main" val="2157271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9193-E318-466B-B50D-FCFEA5E2BE69}"/>
              </a:ext>
            </a:extLst>
          </p:cNvPr>
          <p:cNvSpPr>
            <a:spLocks noGrp="1"/>
          </p:cNvSpPr>
          <p:nvPr>
            <p:ph type="title"/>
          </p:nvPr>
        </p:nvSpPr>
        <p:spPr/>
        <p:txBody>
          <a:bodyPr/>
          <a:lstStyle/>
          <a:p>
            <a:r>
              <a:rPr lang="en-US" dirty="0"/>
              <a:t>Non-human labor</a:t>
            </a:r>
          </a:p>
        </p:txBody>
      </p:sp>
      <p:sp>
        <p:nvSpPr>
          <p:cNvPr id="3" name="Content Placeholder 2">
            <a:extLst>
              <a:ext uri="{FF2B5EF4-FFF2-40B4-BE49-F238E27FC236}">
                <a16:creationId xmlns:a16="http://schemas.microsoft.com/office/drawing/2014/main" id="{6F113703-F276-4D4A-B911-E030D53FB5D2}"/>
              </a:ext>
            </a:extLst>
          </p:cNvPr>
          <p:cNvSpPr>
            <a:spLocks noGrp="1"/>
          </p:cNvSpPr>
          <p:nvPr>
            <p:ph idx="1"/>
          </p:nvPr>
        </p:nvSpPr>
        <p:spPr/>
        <p:txBody>
          <a:bodyPr>
            <a:normAutofit lnSpcReduction="10000"/>
          </a:bodyPr>
          <a:lstStyle/>
          <a:p>
            <a:r>
              <a:rPr lang="en-US" dirty="0"/>
              <a:t>Recognizes how non-human animals promote human well-being through their role in ecosystem services, as companions, as objects used as both raw materials and as processors of raw materials, and directly as labor.</a:t>
            </a:r>
          </a:p>
          <a:p>
            <a:r>
              <a:rPr lang="en-US" dirty="0"/>
              <a:t>To increase efficiency, those seeking to use organisms as capital have to find a way to reduce the agency of these non-human life forms, whether they are bacteria or livestock</a:t>
            </a:r>
          </a:p>
          <a:p>
            <a:r>
              <a:rPr lang="en-US" dirty="0"/>
              <a:t>This dominance and power-based relationship hinders recognition that the work of nature is a collective, distributed undertaking of humans and nonhumans acting to reproduce, regenerate, and renew a common world. </a:t>
            </a:r>
          </a:p>
        </p:txBody>
      </p:sp>
    </p:spTree>
    <p:extLst>
      <p:ext uri="{BB962C8B-B14F-4D97-AF65-F5344CB8AC3E}">
        <p14:creationId xmlns:p14="http://schemas.microsoft.com/office/powerpoint/2010/main" val="105959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570D-B874-4218-9E72-38ED8EDD39AE}"/>
              </a:ext>
            </a:extLst>
          </p:cNvPr>
          <p:cNvSpPr>
            <a:spLocks noGrp="1"/>
          </p:cNvSpPr>
          <p:nvPr>
            <p:ph type="title"/>
          </p:nvPr>
        </p:nvSpPr>
        <p:spPr/>
        <p:txBody>
          <a:bodyPr/>
          <a:lstStyle/>
          <a:p>
            <a:r>
              <a:rPr lang="en-US" dirty="0"/>
              <a:t>Rewilding</a:t>
            </a:r>
          </a:p>
        </p:txBody>
      </p:sp>
      <p:sp>
        <p:nvSpPr>
          <p:cNvPr id="3" name="Content Placeholder 2">
            <a:extLst>
              <a:ext uri="{FF2B5EF4-FFF2-40B4-BE49-F238E27FC236}">
                <a16:creationId xmlns:a16="http://schemas.microsoft.com/office/drawing/2014/main" id="{D7CE4721-582D-41B1-8A7D-A7FF51D40EA7}"/>
              </a:ext>
            </a:extLst>
          </p:cNvPr>
          <p:cNvSpPr>
            <a:spLocks noGrp="1"/>
          </p:cNvSpPr>
          <p:nvPr>
            <p:ph idx="1"/>
          </p:nvPr>
        </p:nvSpPr>
        <p:spPr/>
        <p:txBody>
          <a:bodyPr>
            <a:normAutofit/>
          </a:bodyPr>
          <a:lstStyle/>
          <a:p>
            <a:r>
              <a:rPr lang="en-US" dirty="0"/>
              <a:t>Restoration of ecological functions that ceased when the organisms that provided them went extinct</a:t>
            </a:r>
          </a:p>
          <a:p>
            <a:r>
              <a:rPr lang="en-US" dirty="0"/>
              <a:t>Most typically applied to large mammals, or megafauna.</a:t>
            </a:r>
          </a:p>
          <a:p>
            <a:r>
              <a:rPr lang="en-US" dirty="0"/>
              <a:t>Rewilding of the central North American grassland plains would involve introducing large herbivores and carnivores to create the ecological functions that existed prior to their extinction approximately 20,000 years ago</a:t>
            </a:r>
          </a:p>
          <a:p>
            <a:r>
              <a:rPr lang="en-US" dirty="0"/>
              <a:t>Proposals have been made to introduce African wildlife in similar North American habitats to ‘rewild’ North America and make it resemble the past in terms of function</a:t>
            </a:r>
          </a:p>
          <a:p>
            <a:pPr marL="0" indent="0">
              <a:buNone/>
            </a:pPr>
            <a:endParaRPr lang="en-US" dirty="0"/>
          </a:p>
        </p:txBody>
      </p:sp>
    </p:spTree>
    <p:extLst>
      <p:ext uri="{BB962C8B-B14F-4D97-AF65-F5344CB8AC3E}">
        <p14:creationId xmlns:p14="http://schemas.microsoft.com/office/powerpoint/2010/main" val="250751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AF4AA-0C6B-4D32-B86E-6F93B7FF898C}"/>
              </a:ext>
            </a:extLst>
          </p:cNvPr>
          <p:cNvSpPr>
            <a:spLocks noGrp="1"/>
          </p:cNvSpPr>
          <p:nvPr>
            <p:ph type="title"/>
          </p:nvPr>
        </p:nvSpPr>
        <p:spPr/>
        <p:txBody>
          <a:bodyPr/>
          <a:lstStyle/>
          <a:p>
            <a:r>
              <a:rPr lang="en-US" dirty="0"/>
              <a:t>Algorithmic nature</a:t>
            </a:r>
          </a:p>
        </p:txBody>
      </p:sp>
      <p:sp>
        <p:nvSpPr>
          <p:cNvPr id="3" name="Content Placeholder 2">
            <a:extLst>
              <a:ext uri="{FF2B5EF4-FFF2-40B4-BE49-F238E27FC236}">
                <a16:creationId xmlns:a16="http://schemas.microsoft.com/office/drawing/2014/main" id="{1F381BEB-8538-4422-A82A-939D4B444B2F}"/>
              </a:ext>
            </a:extLst>
          </p:cNvPr>
          <p:cNvSpPr>
            <a:spLocks noGrp="1"/>
          </p:cNvSpPr>
          <p:nvPr>
            <p:ph idx="1"/>
          </p:nvPr>
        </p:nvSpPr>
        <p:spPr>
          <a:xfrm>
            <a:off x="838200" y="1825625"/>
            <a:ext cx="10515600" cy="4351338"/>
          </a:xfrm>
        </p:spPr>
        <p:txBody>
          <a:bodyPr>
            <a:normAutofit/>
          </a:bodyPr>
          <a:lstStyle/>
          <a:p>
            <a:r>
              <a:rPr lang="en-US" dirty="0"/>
              <a:t>The nature that results through the use of artificial intelligence, modeling, and computer vision to inform ecological and conservation decision making. </a:t>
            </a:r>
          </a:p>
          <a:p>
            <a:pPr marL="457200" lvl="1" indent="0">
              <a:buNone/>
            </a:pPr>
            <a:endParaRPr lang="en-US" dirty="0"/>
          </a:p>
        </p:txBody>
      </p:sp>
      <p:pic>
        <p:nvPicPr>
          <p:cNvPr id="5" name="Content Placeholder 3">
            <a:hlinkClick r:id="rId3"/>
            <a:extLst>
              <a:ext uri="{FF2B5EF4-FFF2-40B4-BE49-F238E27FC236}">
                <a16:creationId xmlns:a16="http://schemas.microsoft.com/office/drawing/2014/main" id="{913FED4D-0CCE-4A95-994B-93B49EF01EA8}"/>
              </a:ext>
            </a:extLst>
          </p:cNvPr>
          <p:cNvPicPr>
            <a:picLocks noChangeAspect="1"/>
          </p:cNvPicPr>
          <p:nvPr/>
        </p:nvPicPr>
        <p:blipFill>
          <a:blip r:embed="rId4"/>
          <a:stretch>
            <a:fillRect/>
          </a:stretch>
        </p:blipFill>
        <p:spPr>
          <a:xfrm>
            <a:off x="1602377" y="3314535"/>
            <a:ext cx="8669383" cy="3315500"/>
          </a:xfrm>
          <a:prstGeom prst="rect">
            <a:avLst/>
          </a:prstGeom>
          <a:ln w="47625">
            <a:solidFill>
              <a:schemeClr val="accent1"/>
            </a:solidFill>
          </a:ln>
        </p:spPr>
      </p:pic>
    </p:spTree>
    <p:extLst>
      <p:ext uri="{BB962C8B-B14F-4D97-AF65-F5344CB8AC3E}">
        <p14:creationId xmlns:p14="http://schemas.microsoft.com/office/powerpoint/2010/main" val="15468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0955FA-DE9F-4C0C-BB59-A562D0F7B6C5}"/>
              </a:ext>
            </a:extLst>
          </p:cNvPr>
          <p:cNvSpPr>
            <a:spLocks noGrp="1"/>
          </p:cNvSpPr>
          <p:nvPr>
            <p:ph idx="1"/>
          </p:nvPr>
        </p:nvSpPr>
        <p:spPr>
          <a:xfrm>
            <a:off x="312821" y="1690688"/>
            <a:ext cx="5197642" cy="4521994"/>
          </a:xfrm>
        </p:spPr>
        <p:txBody>
          <a:bodyPr>
            <a:normAutofit fontScale="92500" lnSpcReduction="10000"/>
          </a:bodyPr>
          <a:lstStyle/>
          <a:p>
            <a:r>
              <a:rPr lang="en-US" dirty="0"/>
              <a:t>We think and problem solve not just through internal cognition. We use images and representation of the world to help us think, knowingly and sometimes subconsciously </a:t>
            </a:r>
          </a:p>
          <a:p>
            <a:r>
              <a:rPr lang="en-US" dirty="0"/>
              <a:t>Photos and filmic representations of nature become part of how we conceptualize and problem solve</a:t>
            </a:r>
          </a:p>
          <a:p>
            <a:r>
              <a:rPr lang="en-US" dirty="0"/>
              <a:t>These are cognitive externalizations, ways of thinking based on what is around us instead of what is just in our brains</a:t>
            </a:r>
          </a:p>
        </p:txBody>
      </p:sp>
      <p:pic>
        <p:nvPicPr>
          <p:cNvPr id="6" name="Picture 5" descr="A polar bear in a body of water&#10;&#10;Description automatically generated">
            <a:extLst>
              <a:ext uri="{FF2B5EF4-FFF2-40B4-BE49-F238E27FC236}">
                <a16:creationId xmlns:a16="http://schemas.microsoft.com/office/drawing/2014/main" id="{51E5B84C-D04C-45D0-8E93-2931DF4E4F80}"/>
              </a:ext>
            </a:extLst>
          </p:cNvPr>
          <p:cNvPicPr>
            <a:picLocks noChangeAspect="1"/>
          </p:cNvPicPr>
          <p:nvPr/>
        </p:nvPicPr>
        <p:blipFill rotWithShape="1">
          <a:blip r:embed="rId3">
            <a:extLst>
              <a:ext uri="{28A0092B-C50C-407E-A947-70E740481C1C}">
                <a14:useLocalDpi xmlns:a14="http://schemas.microsoft.com/office/drawing/2010/main" val="0"/>
              </a:ext>
            </a:extLst>
          </a:blip>
          <a:srcRect l="5819"/>
          <a:stretch/>
        </p:blipFill>
        <p:spPr>
          <a:xfrm>
            <a:off x="5622776" y="1690714"/>
            <a:ext cx="6371784" cy="4521968"/>
          </a:xfrm>
          <a:prstGeom prst="rect">
            <a:avLst/>
          </a:prstGeom>
        </p:spPr>
      </p:pic>
      <p:sp>
        <p:nvSpPr>
          <p:cNvPr id="4" name="Title 1">
            <a:extLst>
              <a:ext uri="{FF2B5EF4-FFF2-40B4-BE49-F238E27FC236}">
                <a16:creationId xmlns:a16="http://schemas.microsoft.com/office/drawing/2014/main" id="{B3064C7F-E152-440E-BC6E-D02889D63560}"/>
              </a:ext>
            </a:extLst>
          </p:cNvPr>
          <p:cNvSpPr>
            <a:spLocks noGrp="1"/>
          </p:cNvSpPr>
          <p:nvPr>
            <p:ph type="title"/>
          </p:nvPr>
        </p:nvSpPr>
        <p:spPr>
          <a:xfrm>
            <a:off x="838200" y="365125"/>
            <a:ext cx="10515600" cy="1325563"/>
          </a:xfrm>
        </p:spPr>
        <p:txBody>
          <a:bodyPr/>
          <a:lstStyle/>
          <a:p>
            <a:pPr algn="ctr"/>
            <a:r>
              <a:rPr lang="en-US" dirty="0"/>
              <a:t>Cognitive externalization</a:t>
            </a:r>
          </a:p>
        </p:txBody>
      </p:sp>
    </p:spTree>
    <p:extLst>
      <p:ext uri="{BB962C8B-B14F-4D97-AF65-F5344CB8AC3E}">
        <p14:creationId xmlns:p14="http://schemas.microsoft.com/office/powerpoint/2010/main" val="154129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16BD-DA07-4369-AA0E-FAD2678170DB}"/>
              </a:ext>
            </a:extLst>
          </p:cNvPr>
          <p:cNvSpPr>
            <a:spLocks noGrp="1"/>
          </p:cNvSpPr>
          <p:nvPr>
            <p:ph type="title"/>
          </p:nvPr>
        </p:nvSpPr>
        <p:spPr/>
        <p:txBody>
          <a:bodyPr/>
          <a:lstStyle/>
          <a:p>
            <a:pPr algn="ctr"/>
            <a:r>
              <a:rPr lang="en-US" dirty="0"/>
              <a:t>Ecological anxiety disorder</a:t>
            </a:r>
          </a:p>
        </p:txBody>
      </p:sp>
      <p:sp>
        <p:nvSpPr>
          <p:cNvPr id="3" name="Content Placeholder 2">
            <a:extLst>
              <a:ext uri="{FF2B5EF4-FFF2-40B4-BE49-F238E27FC236}">
                <a16:creationId xmlns:a16="http://schemas.microsoft.com/office/drawing/2014/main" id="{1BF915B2-3BCA-4DF6-8371-85C1F25F4F2F}"/>
              </a:ext>
            </a:extLst>
          </p:cNvPr>
          <p:cNvSpPr>
            <a:spLocks noGrp="1"/>
          </p:cNvSpPr>
          <p:nvPr>
            <p:ph idx="1"/>
          </p:nvPr>
        </p:nvSpPr>
        <p:spPr>
          <a:xfrm>
            <a:off x="621361" y="1785283"/>
            <a:ext cx="5598966" cy="4707591"/>
          </a:xfrm>
        </p:spPr>
        <p:txBody>
          <a:bodyPr>
            <a:normAutofit/>
          </a:bodyPr>
          <a:lstStyle/>
          <a:p>
            <a:r>
              <a:rPr lang="en-US" dirty="0"/>
              <a:t>A chronic fear of environmental doom</a:t>
            </a:r>
          </a:p>
          <a:p>
            <a:r>
              <a:rPr lang="en-US" dirty="0"/>
              <a:t>An anxiety arising due to the recognition of loss and irreversible change in nature, compounded by the growing dominance of far less familiar ecologies of global change</a:t>
            </a:r>
          </a:p>
          <a:p>
            <a:r>
              <a:rPr lang="en-US" dirty="0"/>
              <a:t>Another example would be climate grief over anthropogenic climate change.</a:t>
            </a:r>
          </a:p>
          <a:p>
            <a:endParaRPr lang="en-US" dirty="0"/>
          </a:p>
          <a:p>
            <a:endParaRPr lang="en-US" dirty="0"/>
          </a:p>
        </p:txBody>
      </p:sp>
      <p:pic>
        <p:nvPicPr>
          <p:cNvPr id="7" name="Picture 6">
            <a:extLst>
              <a:ext uri="{FF2B5EF4-FFF2-40B4-BE49-F238E27FC236}">
                <a16:creationId xmlns:a16="http://schemas.microsoft.com/office/drawing/2014/main" id="{608A468F-34FA-496A-BB55-53C0453B4039}"/>
              </a:ext>
            </a:extLst>
          </p:cNvPr>
          <p:cNvPicPr>
            <a:picLocks noChangeAspect="1"/>
          </p:cNvPicPr>
          <p:nvPr/>
        </p:nvPicPr>
        <p:blipFill rotWithShape="1">
          <a:blip r:embed="rId3">
            <a:extLst>
              <a:ext uri="{28A0092B-C50C-407E-A947-70E740481C1C}">
                <a14:useLocalDpi xmlns:a14="http://schemas.microsoft.com/office/drawing/2010/main" val="0"/>
              </a:ext>
            </a:extLst>
          </a:blip>
          <a:srcRect l="1852" r="21416"/>
          <a:stretch/>
        </p:blipFill>
        <p:spPr>
          <a:xfrm>
            <a:off x="6603721" y="1690688"/>
            <a:ext cx="5386101" cy="4679576"/>
          </a:xfrm>
          <a:prstGeom prst="rect">
            <a:avLst/>
          </a:prstGeom>
        </p:spPr>
      </p:pic>
    </p:spTree>
    <p:extLst>
      <p:ext uri="{BB962C8B-B14F-4D97-AF65-F5344CB8AC3E}">
        <p14:creationId xmlns:p14="http://schemas.microsoft.com/office/powerpoint/2010/main" val="94809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674B8-3CA8-4181-B486-43C9A444D148}"/>
              </a:ext>
            </a:extLst>
          </p:cNvPr>
          <p:cNvSpPr>
            <a:spLocks noGrp="1"/>
          </p:cNvSpPr>
          <p:nvPr>
            <p:ph type="title"/>
          </p:nvPr>
        </p:nvSpPr>
        <p:spPr/>
        <p:txBody>
          <a:bodyPr/>
          <a:lstStyle/>
          <a:p>
            <a:r>
              <a:rPr lang="en-US" dirty="0"/>
              <a:t>Shifting baselines</a:t>
            </a:r>
          </a:p>
        </p:txBody>
      </p:sp>
      <p:sp>
        <p:nvSpPr>
          <p:cNvPr id="3" name="Content Placeholder 2">
            <a:extLst>
              <a:ext uri="{FF2B5EF4-FFF2-40B4-BE49-F238E27FC236}">
                <a16:creationId xmlns:a16="http://schemas.microsoft.com/office/drawing/2014/main" id="{8DF133FE-4EF5-4FF9-A721-E5115A93B4F9}"/>
              </a:ext>
            </a:extLst>
          </p:cNvPr>
          <p:cNvSpPr>
            <a:spLocks noGrp="1"/>
          </p:cNvSpPr>
          <p:nvPr>
            <p:ph idx="1"/>
          </p:nvPr>
        </p:nvSpPr>
        <p:spPr>
          <a:xfrm>
            <a:off x="838200" y="1825625"/>
            <a:ext cx="4587240" cy="4351338"/>
          </a:xfrm>
        </p:spPr>
        <p:txBody>
          <a:bodyPr/>
          <a:lstStyle/>
          <a:p>
            <a:r>
              <a:rPr lang="en-US" dirty="0"/>
              <a:t>The idea that successive generations of humans have a diminished comprehension of what was ‘normal’ or a ‘baseline’ compared to their parents, and their parent’s parents. </a:t>
            </a:r>
          </a:p>
          <a:p>
            <a:pPr marL="0" indent="0">
              <a:buNone/>
            </a:pPr>
            <a:endParaRPr lang="en-US" dirty="0"/>
          </a:p>
        </p:txBody>
      </p:sp>
      <p:pic>
        <p:nvPicPr>
          <p:cNvPr id="4" name="Picture 5" descr="C:\Documents and Settings\Tony Stallins\Desktop\sb_ilustracion_800w.jpg">
            <a:extLst>
              <a:ext uri="{FF2B5EF4-FFF2-40B4-BE49-F238E27FC236}">
                <a16:creationId xmlns:a16="http://schemas.microsoft.com/office/drawing/2014/main" id="{FD56BB82-6A11-4E5A-9C0F-CD435A213E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0"/>
            <a:ext cx="4953000"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58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DEF1-029F-4737-B784-505FE303CD0D}"/>
              </a:ext>
            </a:extLst>
          </p:cNvPr>
          <p:cNvSpPr>
            <a:spLocks noGrp="1"/>
          </p:cNvSpPr>
          <p:nvPr>
            <p:ph type="title"/>
          </p:nvPr>
        </p:nvSpPr>
        <p:spPr/>
        <p:txBody>
          <a:bodyPr/>
          <a:lstStyle/>
          <a:p>
            <a:r>
              <a:rPr lang="en-US" dirty="0"/>
              <a:t>The end of stationarity</a:t>
            </a:r>
          </a:p>
        </p:txBody>
      </p:sp>
      <p:sp>
        <p:nvSpPr>
          <p:cNvPr id="3" name="Content Placeholder 2">
            <a:extLst>
              <a:ext uri="{FF2B5EF4-FFF2-40B4-BE49-F238E27FC236}">
                <a16:creationId xmlns:a16="http://schemas.microsoft.com/office/drawing/2014/main" id="{8A2E3CC8-BC3B-4A6E-95F1-0491D2E54C82}"/>
              </a:ext>
            </a:extLst>
          </p:cNvPr>
          <p:cNvSpPr>
            <a:spLocks noGrp="1"/>
          </p:cNvSpPr>
          <p:nvPr>
            <p:ph idx="1"/>
          </p:nvPr>
        </p:nvSpPr>
        <p:spPr>
          <a:xfrm>
            <a:off x="838200" y="1825625"/>
            <a:ext cx="5902234" cy="4507940"/>
          </a:xfrm>
        </p:spPr>
        <p:txBody>
          <a:bodyPr>
            <a:normAutofit lnSpcReduction="10000"/>
          </a:bodyPr>
          <a:lstStyle/>
          <a:p>
            <a:r>
              <a:rPr lang="en-US" dirty="0"/>
              <a:t>The idea that as humans have altered the biosphere, many of the ecological and climatic processes that once had a degree of predictability around an average or mean no longer do</a:t>
            </a:r>
          </a:p>
          <a:p>
            <a:pPr lvl="1"/>
            <a:r>
              <a:rPr lang="en-US" dirty="0"/>
              <a:t>The past is often used to predict the future in many aspects of society. For example, farming, electrical demand, and oil prices are often anticipated based on climatic averages</a:t>
            </a:r>
          </a:p>
          <a:p>
            <a:pPr lvl="1"/>
            <a:r>
              <a:rPr lang="en-US" dirty="0"/>
              <a:t>With the lost of stationarity, the past can no longer be as useful of a guide for the future. </a:t>
            </a:r>
          </a:p>
        </p:txBody>
      </p:sp>
      <p:pic>
        <p:nvPicPr>
          <p:cNvPr id="4" name="Content Placeholder 8">
            <a:extLst>
              <a:ext uri="{FF2B5EF4-FFF2-40B4-BE49-F238E27FC236}">
                <a16:creationId xmlns:a16="http://schemas.microsoft.com/office/drawing/2014/main" id="{1E4AD849-FDF8-4647-9AD8-35660A216BC0}"/>
              </a:ext>
            </a:extLst>
          </p:cNvPr>
          <p:cNvPicPr>
            <a:picLocks noChangeAspect="1"/>
          </p:cNvPicPr>
          <p:nvPr/>
        </p:nvPicPr>
        <p:blipFill>
          <a:blip r:embed="rId3"/>
          <a:stretch>
            <a:fillRect/>
          </a:stretch>
        </p:blipFill>
        <p:spPr>
          <a:xfrm>
            <a:off x="7435982" y="0"/>
            <a:ext cx="4599135" cy="6804843"/>
          </a:xfrm>
          <a:prstGeom prst="rect">
            <a:avLst/>
          </a:prstGeom>
        </p:spPr>
      </p:pic>
    </p:spTree>
    <p:extLst>
      <p:ext uri="{BB962C8B-B14F-4D97-AF65-F5344CB8AC3E}">
        <p14:creationId xmlns:p14="http://schemas.microsoft.com/office/powerpoint/2010/main" val="339328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3D161-3751-4C8F-8857-57DD80314BCF}"/>
              </a:ext>
            </a:extLst>
          </p:cNvPr>
          <p:cNvSpPr>
            <a:spLocks noGrp="1"/>
          </p:cNvSpPr>
          <p:nvPr>
            <p:ph type="title"/>
          </p:nvPr>
        </p:nvSpPr>
        <p:spPr>
          <a:xfrm>
            <a:off x="838200" y="166809"/>
            <a:ext cx="10515600" cy="1325563"/>
          </a:xfrm>
        </p:spPr>
        <p:txBody>
          <a:bodyPr/>
          <a:lstStyle/>
          <a:p>
            <a:pPr algn="ctr"/>
            <a:r>
              <a:rPr lang="en-US" dirty="0"/>
              <a:t>Biomimicry</a:t>
            </a:r>
          </a:p>
        </p:txBody>
      </p:sp>
      <p:sp>
        <p:nvSpPr>
          <p:cNvPr id="3" name="Content Placeholder 2">
            <a:extLst>
              <a:ext uri="{FF2B5EF4-FFF2-40B4-BE49-F238E27FC236}">
                <a16:creationId xmlns:a16="http://schemas.microsoft.com/office/drawing/2014/main" id="{2C848F4C-8BCB-4FDF-B705-6D5342BF0C93}"/>
              </a:ext>
            </a:extLst>
          </p:cNvPr>
          <p:cNvSpPr>
            <a:spLocks noGrp="1"/>
          </p:cNvSpPr>
          <p:nvPr>
            <p:ph idx="1"/>
          </p:nvPr>
        </p:nvSpPr>
        <p:spPr>
          <a:xfrm>
            <a:off x="493295" y="1690688"/>
            <a:ext cx="5222161" cy="4802187"/>
          </a:xfrm>
        </p:spPr>
        <p:txBody>
          <a:bodyPr>
            <a:normAutofit/>
          </a:bodyPr>
          <a:lstStyle/>
          <a:p>
            <a:r>
              <a:rPr lang="en-US" dirty="0"/>
              <a:t>Encompasses the imitation of the models, systems, and elements of nature for the purpose of solving complex human problems. </a:t>
            </a:r>
          </a:p>
          <a:p>
            <a:r>
              <a:rPr lang="en-US" dirty="0"/>
              <a:t>Algae, bacteria, trees possess traits and processes that can improve and innovate existing human systems</a:t>
            </a:r>
          </a:p>
        </p:txBody>
      </p:sp>
      <p:pic>
        <p:nvPicPr>
          <p:cNvPr id="7" name="Content Placeholder 3">
            <a:hlinkClick r:id="rId3"/>
            <a:extLst>
              <a:ext uri="{FF2B5EF4-FFF2-40B4-BE49-F238E27FC236}">
                <a16:creationId xmlns:a16="http://schemas.microsoft.com/office/drawing/2014/main" id="{E6C01071-7408-4670-8908-8F60E9DBF37E}"/>
              </a:ext>
            </a:extLst>
          </p:cNvPr>
          <p:cNvPicPr>
            <a:picLocks noChangeAspect="1"/>
          </p:cNvPicPr>
          <p:nvPr/>
        </p:nvPicPr>
        <p:blipFill>
          <a:blip r:embed="rId4"/>
          <a:stretch>
            <a:fillRect/>
          </a:stretch>
        </p:blipFill>
        <p:spPr>
          <a:xfrm>
            <a:off x="5995850" y="1697009"/>
            <a:ext cx="5222161" cy="4994182"/>
          </a:xfrm>
          <a:prstGeom prst="rect">
            <a:avLst/>
          </a:prstGeom>
          <a:ln w="44450">
            <a:solidFill>
              <a:schemeClr val="accent1"/>
            </a:solidFill>
          </a:ln>
        </p:spPr>
      </p:pic>
    </p:spTree>
    <p:extLst>
      <p:ext uri="{BB962C8B-B14F-4D97-AF65-F5344CB8AC3E}">
        <p14:creationId xmlns:p14="http://schemas.microsoft.com/office/powerpoint/2010/main" val="1076159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6117-1FE1-4265-8B96-36ED3FA9F240}"/>
              </a:ext>
            </a:extLst>
          </p:cNvPr>
          <p:cNvSpPr>
            <a:spLocks noGrp="1"/>
          </p:cNvSpPr>
          <p:nvPr>
            <p:ph type="title"/>
          </p:nvPr>
        </p:nvSpPr>
        <p:spPr/>
        <p:txBody>
          <a:bodyPr/>
          <a:lstStyle/>
          <a:p>
            <a:pPr algn="ctr"/>
            <a:r>
              <a:rPr lang="en-US" dirty="0"/>
              <a:t>Sympoiesis</a:t>
            </a:r>
          </a:p>
        </p:txBody>
      </p:sp>
      <p:sp>
        <p:nvSpPr>
          <p:cNvPr id="3" name="Content Placeholder 2">
            <a:extLst>
              <a:ext uri="{FF2B5EF4-FFF2-40B4-BE49-F238E27FC236}">
                <a16:creationId xmlns:a16="http://schemas.microsoft.com/office/drawing/2014/main" id="{AA010442-1391-4DFD-AC5D-D61C3DA41D6A}"/>
              </a:ext>
            </a:extLst>
          </p:cNvPr>
          <p:cNvSpPr>
            <a:spLocks noGrp="1"/>
          </p:cNvSpPr>
          <p:nvPr>
            <p:ph idx="1"/>
          </p:nvPr>
        </p:nvSpPr>
        <p:spPr>
          <a:xfrm>
            <a:off x="497541" y="1825624"/>
            <a:ext cx="6844553" cy="4548281"/>
          </a:xfrm>
        </p:spPr>
        <p:txBody>
          <a:bodyPr>
            <a:normAutofit fontScale="92500" lnSpcReduction="10000"/>
          </a:bodyPr>
          <a:lstStyle/>
          <a:p>
            <a:r>
              <a:rPr lang="en-US" dirty="0"/>
              <a:t>The idea that there are no completely distinct and separate biological individuals. </a:t>
            </a:r>
          </a:p>
          <a:p>
            <a:r>
              <a:rPr lang="en-US" dirty="0"/>
              <a:t>Instead, humans and other organisms, arise and exist as composites of many life-forms living and developing together</a:t>
            </a:r>
          </a:p>
          <a:p>
            <a:r>
              <a:rPr lang="en-US" dirty="0"/>
              <a:t>All organisms are composed of the bodies and  genetic traces left by other organisms in our evolutionary history</a:t>
            </a:r>
          </a:p>
          <a:p>
            <a:r>
              <a:rPr lang="en-US" dirty="0"/>
              <a:t>For example, 10% of the human genome is made of benign even beneficial bits of virus DNA. Human bodies have 10X more bacterial cells than human cells</a:t>
            </a:r>
          </a:p>
        </p:txBody>
      </p:sp>
      <p:pic>
        <p:nvPicPr>
          <p:cNvPr id="5" name="Picture 4" descr="A close up of text on a white background&#10;&#10;Description automatically generated">
            <a:extLst>
              <a:ext uri="{FF2B5EF4-FFF2-40B4-BE49-F238E27FC236}">
                <a16:creationId xmlns:a16="http://schemas.microsoft.com/office/drawing/2014/main" id="{163AA34C-C71B-4AC7-BCB6-594399A0CBBC}"/>
              </a:ext>
            </a:extLst>
          </p:cNvPr>
          <p:cNvPicPr>
            <a:picLocks noChangeAspect="1"/>
          </p:cNvPicPr>
          <p:nvPr/>
        </p:nvPicPr>
        <p:blipFill rotWithShape="1">
          <a:blip r:embed="rId3">
            <a:extLst>
              <a:ext uri="{28A0092B-C50C-407E-A947-70E740481C1C}">
                <a14:useLocalDpi xmlns:a14="http://schemas.microsoft.com/office/drawing/2010/main" val="0"/>
              </a:ext>
            </a:extLst>
          </a:blip>
          <a:srcRect l="1383" t="6297" r="33476"/>
          <a:stretch/>
        </p:blipFill>
        <p:spPr>
          <a:xfrm>
            <a:off x="7557246" y="1959629"/>
            <a:ext cx="4435557" cy="4044214"/>
          </a:xfrm>
          <a:prstGeom prst="rect">
            <a:avLst/>
          </a:prstGeom>
        </p:spPr>
      </p:pic>
    </p:spTree>
    <p:extLst>
      <p:ext uri="{BB962C8B-B14F-4D97-AF65-F5344CB8AC3E}">
        <p14:creationId xmlns:p14="http://schemas.microsoft.com/office/powerpoint/2010/main" val="195715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FB94B-2F27-4996-8BA7-23BF30500C35}"/>
              </a:ext>
            </a:extLst>
          </p:cNvPr>
          <p:cNvSpPr>
            <a:spLocks noGrp="1"/>
          </p:cNvSpPr>
          <p:nvPr>
            <p:ph type="title"/>
          </p:nvPr>
        </p:nvSpPr>
        <p:spPr>
          <a:xfrm>
            <a:off x="394636" y="187642"/>
            <a:ext cx="3825240" cy="1325563"/>
          </a:xfrm>
          <a:ln>
            <a:noFill/>
          </a:ln>
        </p:spPr>
        <p:txBody>
          <a:bodyPr/>
          <a:lstStyle/>
          <a:p>
            <a:r>
              <a:rPr lang="en-US" dirty="0"/>
              <a:t>Posthumanism</a:t>
            </a:r>
          </a:p>
        </p:txBody>
      </p:sp>
      <p:sp>
        <p:nvSpPr>
          <p:cNvPr id="3" name="Content Placeholder 2">
            <a:extLst>
              <a:ext uri="{FF2B5EF4-FFF2-40B4-BE49-F238E27FC236}">
                <a16:creationId xmlns:a16="http://schemas.microsoft.com/office/drawing/2014/main" id="{34C235E7-BE86-404B-91EB-CF3596738B38}"/>
              </a:ext>
            </a:extLst>
          </p:cNvPr>
          <p:cNvSpPr>
            <a:spLocks noGrp="1"/>
          </p:cNvSpPr>
          <p:nvPr>
            <p:ph idx="1"/>
          </p:nvPr>
        </p:nvSpPr>
        <p:spPr>
          <a:xfrm>
            <a:off x="213360" y="1513205"/>
            <a:ext cx="6885272" cy="5032375"/>
          </a:xfrm>
        </p:spPr>
        <p:txBody>
          <a:bodyPr>
            <a:normAutofit lnSpcReduction="10000"/>
          </a:bodyPr>
          <a:lstStyle/>
          <a:p>
            <a:r>
              <a:rPr lang="en-US" dirty="0"/>
              <a:t>A humanist perspective frequently assumes that only the human is autonomous, conscious, intentional, and exceptional in acts of change </a:t>
            </a:r>
          </a:p>
          <a:p>
            <a:r>
              <a:rPr lang="en-US" dirty="0"/>
              <a:t>Posthumanism holds that this view is too anthropocentric, or human-centered. </a:t>
            </a:r>
          </a:p>
          <a:p>
            <a:r>
              <a:rPr lang="en-US" dirty="0"/>
              <a:t>Posthumanism aims to diminish this human exceptionalism </a:t>
            </a:r>
          </a:p>
          <a:p>
            <a:r>
              <a:rPr lang="en-US" dirty="0"/>
              <a:t>Non-human organisms participate in an analogous kind of existence and are deserving of recognition and rights that come with it. </a:t>
            </a:r>
          </a:p>
          <a:p>
            <a:endParaRPr lang="en-US" dirty="0"/>
          </a:p>
        </p:txBody>
      </p:sp>
      <p:pic>
        <p:nvPicPr>
          <p:cNvPr id="5" name="Picture 4" descr="A cat sitting on top of a tiger&#10;&#10;Description automatically generated">
            <a:hlinkClick r:id="rId3"/>
            <a:extLst>
              <a:ext uri="{FF2B5EF4-FFF2-40B4-BE49-F238E27FC236}">
                <a16:creationId xmlns:a16="http://schemas.microsoft.com/office/drawing/2014/main" id="{112649D0-38A5-472A-B378-6874831D2A69}"/>
              </a:ext>
            </a:extLst>
          </p:cNvPr>
          <p:cNvPicPr>
            <a:picLocks noChangeAspect="1"/>
          </p:cNvPicPr>
          <p:nvPr/>
        </p:nvPicPr>
        <p:blipFill rotWithShape="1">
          <a:blip r:embed="rId4">
            <a:extLst>
              <a:ext uri="{28A0092B-C50C-407E-A947-70E740481C1C}">
                <a14:useLocalDpi xmlns:a14="http://schemas.microsoft.com/office/drawing/2010/main" val="0"/>
              </a:ext>
            </a:extLst>
          </a:blip>
          <a:srcRect t="9111"/>
          <a:stretch/>
        </p:blipFill>
        <p:spPr>
          <a:xfrm>
            <a:off x="7408510" y="335666"/>
            <a:ext cx="4335803" cy="5908972"/>
          </a:xfrm>
          <a:prstGeom prst="rect">
            <a:avLst/>
          </a:prstGeom>
          <a:ln w="31750">
            <a:solidFill>
              <a:schemeClr val="accent1"/>
            </a:solidFill>
          </a:ln>
        </p:spPr>
      </p:pic>
    </p:spTree>
    <p:extLst>
      <p:ext uri="{BB962C8B-B14F-4D97-AF65-F5344CB8AC3E}">
        <p14:creationId xmlns:p14="http://schemas.microsoft.com/office/powerpoint/2010/main" val="3120541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1607</Words>
  <Application>Microsoft Office PowerPoint</Application>
  <PresentationFormat>Widescreen</PresentationFormat>
  <Paragraphs>124</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Terms</vt:lpstr>
      <vt:lpstr>Algorithmic nature</vt:lpstr>
      <vt:lpstr>Cognitive externalization</vt:lpstr>
      <vt:lpstr>Ecological anxiety disorder</vt:lpstr>
      <vt:lpstr>Shifting baselines</vt:lpstr>
      <vt:lpstr>The end of stationarity</vt:lpstr>
      <vt:lpstr>Biomimicry</vt:lpstr>
      <vt:lpstr>Sympoiesis</vt:lpstr>
      <vt:lpstr>Posthumanism</vt:lpstr>
      <vt:lpstr>Panpsychism</vt:lpstr>
      <vt:lpstr>Biocentrism</vt:lpstr>
      <vt:lpstr>Speciesism</vt:lpstr>
      <vt:lpstr>Anthropomorphism</vt:lpstr>
      <vt:lpstr>Anthropocentrism</vt:lpstr>
      <vt:lpstr>Instrumental value</vt:lpstr>
      <vt:lpstr>Intrinsic value</vt:lpstr>
      <vt:lpstr>The biophilia hypothesis</vt:lpstr>
      <vt:lpstr>Non-human labor</vt:lpstr>
      <vt:lpstr>Rewilding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Animals in the environment</dc:title>
  <dc:creator>Stallins, Jon A.</dc:creator>
  <cp:lastModifiedBy>Tony Stallins</cp:lastModifiedBy>
  <cp:revision>67</cp:revision>
  <dcterms:created xsi:type="dcterms:W3CDTF">2020-04-17T15:52:13Z</dcterms:created>
  <dcterms:modified xsi:type="dcterms:W3CDTF">2021-11-25T16:20:03Z</dcterms:modified>
</cp:coreProperties>
</file>