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82" r:id="rId3"/>
    <p:sldId id="257" r:id="rId4"/>
    <p:sldId id="345" r:id="rId5"/>
    <p:sldId id="346" r:id="rId6"/>
    <p:sldId id="363" r:id="rId7"/>
    <p:sldId id="260" r:id="rId8"/>
    <p:sldId id="364" r:id="rId9"/>
    <p:sldId id="261" r:id="rId10"/>
    <p:sldId id="348" r:id="rId11"/>
    <p:sldId id="365" r:id="rId12"/>
    <p:sldId id="354" r:id="rId13"/>
    <p:sldId id="361" r:id="rId14"/>
    <p:sldId id="3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68679" autoAdjust="0"/>
  </p:normalViewPr>
  <p:slideViewPr>
    <p:cSldViewPr snapToGrid="0">
      <p:cViewPr varScale="1">
        <p:scale>
          <a:sx n="59" d="100"/>
          <a:sy n="59" d="100"/>
        </p:scale>
        <p:origin x="706"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E3E39-1788-4FBF-833A-5E1C166D877E}" type="datetimeFigureOut">
              <a:rPr lang="en-US" smtClean="0"/>
              <a:t>11/1/2021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D7BA8-E120-4AA2-BA85-21700BB8EE58}" type="slidenum">
              <a:rPr lang="en-US" smtClean="0"/>
              <a:t>‹#›</a:t>
            </a:fld>
            <a:endParaRPr lang="en-US" dirty="0"/>
          </a:p>
        </p:txBody>
      </p:sp>
    </p:spTree>
    <p:extLst>
      <p:ext uri="{BB962C8B-B14F-4D97-AF65-F5344CB8AC3E}">
        <p14:creationId xmlns:p14="http://schemas.microsoft.com/office/powerpoint/2010/main" val="120119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obesity and </a:t>
            </a:r>
            <a:r>
              <a:rPr lang="en-US" baseline="0" dirty="0"/>
              <a:t>diabetes has a common biological basis among all humans. However, we can’t assume that a global one-size-fits-all approach to preventing and treating diabetes works everywhere. Circumstances of diet, access to health care, level of physical activity required at work, population genetics that determine susceptibility will vary from place to place and culture to culture. So the global epidemic of obesity and diabetes is global, but it is also local, or glocalized</a:t>
            </a:r>
            <a:endParaRPr lang="en-US" dirty="0"/>
          </a:p>
        </p:txBody>
      </p:sp>
      <p:sp>
        <p:nvSpPr>
          <p:cNvPr id="4" name="Slide Number Placeholder 3"/>
          <p:cNvSpPr>
            <a:spLocks noGrp="1"/>
          </p:cNvSpPr>
          <p:nvPr>
            <p:ph type="sldNum" sz="quarter" idx="10"/>
          </p:nvPr>
        </p:nvSpPr>
        <p:spPr/>
        <p:txBody>
          <a:bodyPr/>
          <a:lstStyle/>
          <a:p>
            <a:fld id="{94D0FD8A-5DF6-4509-B927-55EB1802D495}" type="slidenum">
              <a:rPr lang="en-US" smtClean="0"/>
              <a:t>2</a:t>
            </a:fld>
            <a:endParaRPr lang="en-US" dirty="0"/>
          </a:p>
        </p:txBody>
      </p:sp>
    </p:spTree>
    <p:extLst>
      <p:ext uri="{BB962C8B-B14F-4D97-AF65-F5344CB8AC3E}">
        <p14:creationId xmlns:p14="http://schemas.microsoft.com/office/powerpoint/2010/main" val="8013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D7BA8-E120-4AA2-BA85-21700BB8EE58}" type="slidenum">
              <a:rPr lang="en-US" smtClean="0"/>
              <a:t>3</a:t>
            </a:fld>
            <a:endParaRPr lang="en-US" dirty="0"/>
          </a:p>
        </p:txBody>
      </p:sp>
    </p:spTree>
    <p:extLst>
      <p:ext uri="{BB962C8B-B14F-4D97-AF65-F5344CB8AC3E}">
        <p14:creationId xmlns:p14="http://schemas.microsoft.com/office/powerpoint/2010/main" val="388965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56896ED-CF0D-4AC0-995D-79A1AB414693}" type="slidenum">
              <a:rPr lang="en-US" altLang="en-US" smtClean="0"/>
              <a:pPr/>
              <a:t>7</a:t>
            </a:fld>
            <a:endParaRPr lang="en-US" altLang="en-US" dirty="0"/>
          </a:p>
        </p:txBody>
      </p:sp>
    </p:spTree>
    <p:extLst>
      <p:ext uri="{BB962C8B-B14F-4D97-AF65-F5344CB8AC3E}">
        <p14:creationId xmlns:p14="http://schemas.microsoft.com/office/powerpoint/2010/main" val="429376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56896ED-CF0D-4AC0-995D-79A1AB414693}" type="slidenum">
              <a:rPr lang="en-US" altLang="en-US" smtClean="0"/>
              <a:pPr/>
              <a:t>8</a:t>
            </a:fld>
            <a:endParaRPr lang="en-US" altLang="en-US" dirty="0"/>
          </a:p>
        </p:txBody>
      </p:sp>
    </p:spTree>
    <p:extLst>
      <p:ext uri="{BB962C8B-B14F-4D97-AF65-F5344CB8AC3E}">
        <p14:creationId xmlns:p14="http://schemas.microsoft.com/office/powerpoint/2010/main" val="300541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https://obeygiant.com/prints/race-to-the-bottom-letterpress/</a:t>
            </a:r>
          </a:p>
          <a:p>
            <a:endParaRPr lang="en-US" dirty="0"/>
          </a:p>
          <a:p>
            <a:r>
              <a:rPr lang="en-US" dirty="0"/>
              <a:t>The problem with a race to the bottom is you might win. Or worse, finish second.</a:t>
            </a:r>
          </a:p>
        </p:txBody>
      </p:sp>
      <p:sp>
        <p:nvSpPr>
          <p:cNvPr id="4" name="Slide Number Placeholder 3"/>
          <p:cNvSpPr>
            <a:spLocks noGrp="1"/>
          </p:cNvSpPr>
          <p:nvPr>
            <p:ph type="sldNum" sz="quarter" idx="5"/>
          </p:nvPr>
        </p:nvSpPr>
        <p:spPr/>
        <p:txBody>
          <a:bodyPr/>
          <a:lstStyle/>
          <a:p>
            <a:fld id="{E77D7BA8-E120-4AA2-BA85-21700BB8EE58}" type="slidenum">
              <a:rPr lang="en-US" smtClean="0"/>
              <a:t>12</a:t>
            </a:fld>
            <a:endParaRPr lang="en-US" dirty="0"/>
          </a:p>
        </p:txBody>
      </p:sp>
    </p:spTree>
    <p:extLst>
      <p:ext uri="{BB962C8B-B14F-4D97-AF65-F5344CB8AC3E}">
        <p14:creationId xmlns:p14="http://schemas.microsoft.com/office/powerpoint/2010/main" val="135911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https://www.youtube.com/watch?v=FHAhaUMmNlU</a:t>
            </a:r>
          </a:p>
        </p:txBody>
      </p:sp>
      <p:sp>
        <p:nvSpPr>
          <p:cNvPr id="4" name="Slide Number Placeholder 3"/>
          <p:cNvSpPr>
            <a:spLocks noGrp="1"/>
          </p:cNvSpPr>
          <p:nvPr>
            <p:ph type="sldNum" sz="quarter" idx="5"/>
          </p:nvPr>
        </p:nvSpPr>
        <p:spPr/>
        <p:txBody>
          <a:bodyPr/>
          <a:lstStyle/>
          <a:p>
            <a:fld id="{E77D7BA8-E120-4AA2-BA85-21700BB8EE58}" type="slidenum">
              <a:rPr lang="en-US" smtClean="0"/>
              <a:t>14</a:t>
            </a:fld>
            <a:endParaRPr lang="en-US" dirty="0"/>
          </a:p>
        </p:txBody>
      </p:sp>
    </p:spTree>
    <p:extLst>
      <p:ext uri="{BB962C8B-B14F-4D97-AF65-F5344CB8AC3E}">
        <p14:creationId xmlns:p14="http://schemas.microsoft.com/office/powerpoint/2010/main" val="221625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9A25-81C9-4FDC-8112-79C4A23F6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DB038-F7B4-4104-90A7-22C4360DB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5743B-7D4E-4190-8CEC-26D4F3C249C9}"/>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94B1A2B1-E35C-4A28-8E86-8BF3C96795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EE71B3-C934-4E66-883B-E130E2F3D473}"/>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35967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456B-BC32-4A5D-B83C-2E9937FC41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12A32-8884-4508-AE28-20BAE683A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1E348-0F68-4C9B-90A2-785A885C6585}"/>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81396071-A468-45C7-AAAF-675ED0B130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A1E98D-C664-45F4-890A-F1806A1948C8}"/>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374826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BDFDF1-9541-40DD-AA57-0E25DDDDAB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2A64B-6E42-4EC6-AA60-AF9B59DCA6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EDD98-8A1F-467D-8D1A-87EEE4FD6EBC}"/>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D7DB678F-42E2-42A2-B95C-9A790BD7B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6BEDBE-C5AF-481C-8B22-966BCA007D62}"/>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217946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6F4B-3174-41A0-A6D8-40063D13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D28B3-3642-4EB9-86BD-3BBA507DE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EEA4B-39AA-4C8E-A5A5-467E3E44C9E2}"/>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F8782B5E-674D-4B2A-98F1-0E513B2117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8576A4-9485-4184-8170-274BA59FD24A}"/>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416538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3F1C-6A99-4505-B8A7-F5FF48CB0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71D750-7E11-40D0-98F9-06D087BBB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130B7-C3F8-4331-83C9-AA84625AE896}"/>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C0D51F21-879A-4BEA-8570-C5FF0B350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B4B843-ED54-4BBC-A5EB-62426C12C765}"/>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57795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CDA1-C4C8-453E-B4CF-153842E95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56CA6-1FDD-43B3-A730-FE83B732C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0735FF-B240-4F19-B6ED-AD073B38CA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0939E-6360-4B64-8DB8-A8D7B6AFFB0F}"/>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6" name="Footer Placeholder 5">
            <a:extLst>
              <a:ext uri="{FF2B5EF4-FFF2-40B4-BE49-F238E27FC236}">
                <a16:creationId xmlns:a16="http://schemas.microsoft.com/office/drawing/2014/main" id="{7A977536-AB67-4917-8FCD-407562B02F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BB0FD4-3359-4082-AE14-31B6BED24C92}"/>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355750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8091-82FF-4D48-8385-8F86EF30A3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615E2B-3C0F-45E6-847E-5EDD641F6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5CD1-EDA5-423E-98FB-AADB31CF7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7F6C87-E831-4AD6-8B06-8675C4241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A237F1-7221-44A3-A0EA-3E0739FEDE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8397E-181B-43C5-BD5A-1EC986B296D2}"/>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8" name="Footer Placeholder 7">
            <a:extLst>
              <a:ext uri="{FF2B5EF4-FFF2-40B4-BE49-F238E27FC236}">
                <a16:creationId xmlns:a16="http://schemas.microsoft.com/office/drawing/2014/main" id="{C268E666-F332-453F-90E1-4EF6A6662B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69C67A-809B-4FBD-9CBC-A79C7ACE1E62}"/>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171978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0AA9-30A4-4466-AB8C-8334949F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BD2EA3-0122-4CC0-AE14-BCA2EAE3D7CF}"/>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4" name="Footer Placeholder 3">
            <a:extLst>
              <a:ext uri="{FF2B5EF4-FFF2-40B4-BE49-F238E27FC236}">
                <a16:creationId xmlns:a16="http://schemas.microsoft.com/office/drawing/2014/main" id="{AE1F15D2-94B6-4EC1-80C4-09DFE2AD92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59CC05-351F-4FEC-9CA6-C07812EAA402}"/>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326726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03430-50AA-44AA-B782-F8DA00850F9F}"/>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3" name="Footer Placeholder 2">
            <a:extLst>
              <a:ext uri="{FF2B5EF4-FFF2-40B4-BE49-F238E27FC236}">
                <a16:creationId xmlns:a16="http://schemas.microsoft.com/office/drawing/2014/main" id="{4EF6B802-D0C3-491C-9F00-8274700A17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BB8CA0-45F3-4F6A-8790-DA8E444435AD}"/>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38771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C5AF-006C-4A40-9B64-E9F7F5852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C64D9-BF05-46D1-9AB3-8246498E1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1813C-D49D-4F3D-856C-D9A527223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E2BF2-2430-47DB-A757-BC198595AE3C}"/>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6" name="Footer Placeholder 5">
            <a:extLst>
              <a:ext uri="{FF2B5EF4-FFF2-40B4-BE49-F238E27FC236}">
                <a16:creationId xmlns:a16="http://schemas.microsoft.com/office/drawing/2014/main" id="{1C48482E-DD74-4BC5-BCE0-90A1359129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5A6012-003F-4C56-B878-527B5EE8A100}"/>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246102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863E-5871-44FB-98EB-D61ECFA8B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9A81FD-0B04-4D13-94CC-41B642F3E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17A94B-8C17-420D-B10C-3BA7BAD85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FA20E-E9FE-4ADB-B40C-E6420C37CB13}"/>
              </a:ext>
            </a:extLst>
          </p:cNvPr>
          <p:cNvSpPr>
            <a:spLocks noGrp="1"/>
          </p:cNvSpPr>
          <p:nvPr>
            <p:ph type="dt" sz="half" idx="10"/>
          </p:nvPr>
        </p:nvSpPr>
        <p:spPr/>
        <p:txBody>
          <a:bodyPr/>
          <a:lstStyle/>
          <a:p>
            <a:fld id="{7F8F752E-A007-475D-9AED-7F04E0319BB4}" type="datetimeFigureOut">
              <a:rPr lang="en-US" smtClean="0"/>
              <a:t>11/1/2021</a:t>
            </a:fld>
            <a:endParaRPr lang="en-US" dirty="0"/>
          </a:p>
        </p:txBody>
      </p:sp>
      <p:sp>
        <p:nvSpPr>
          <p:cNvPr id="6" name="Footer Placeholder 5">
            <a:extLst>
              <a:ext uri="{FF2B5EF4-FFF2-40B4-BE49-F238E27FC236}">
                <a16:creationId xmlns:a16="http://schemas.microsoft.com/office/drawing/2014/main" id="{23D9CE49-57F9-482B-9505-99772A310B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12233D-D938-48D4-9BEF-AD914B0F58CA}"/>
              </a:ext>
            </a:extLst>
          </p:cNvPr>
          <p:cNvSpPr>
            <a:spLocks noGrp="1"/>
          </p:cNvSpPr>
          <p:nvPr>
            <p:ph type="sldNum" sz="quarter" idx="12"/>
          </p:nvPr>
        </p:nvSpPr>
        <p:spPr/>
        <p:txBody>
          <a:bodyPr/>
          <a:lstStyle/>
          <a:p>
            <a:fld id="{9E69B34E-26DF-4E98-B603-DE4576FA2FCC}" type="slidenum">
              <a:rPr lang="en-US" smtClean="0"/>
              <a:t>‹#›</a:t>
            </a:fld>
            <a:endParaRPr lang="en-US" dirty="0"/>
          </a:p>
        </p:txBody>
      </p:sp>
    </p:spTree>
    <p:extLst>
      <p:ext uri="{BB962C8B-B14F-4D97-AF65-F5344CB8AC3E}">
        <p14:creationId xmlns:p14="http://schemas.microsoft.com/office/powerpoint/2010/main" val="94198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87F03-4225-4ACE-A76E-4CD7574B9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F38AA-C9F8-476E-A9DA-20051136A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B41C8-9D9B-498A-8337-5BEB61467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F752E-A007-475D-9AED-7F04E0319BB4}" type="datetimeFigureOut">
              <a:rPr lang="en-US" smtClean="0"/>
              <a:t>11/1/2021</a:t>
            </a:fld>
            <a:endParaRPr lang="en-US" dirty="0"/>
          </a:p>
        </p:txBody>
      </p:sp>
      <p:sp>
        <p:nvSpPr>
          <p:cNvPr id="5" name="Footer Placeholder 4">
            <a:extLst>
              <a:ext uri="{FF2B5EF4-FFF2-40B4-BE49-F238E27FC236}">
                <a16:creationId xmlns:a16="http://schemas.microsoft.com/office/drawing/2014/main" id="{25F6EA88-C7CE-47F2-8C26-053BA02FD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8C70BF-D904-4733-B3E9-6F033C4DD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9B34E-26DF-4E98-B603-DE4576FA2FCC}" type="slidenum">
              <a:rPr lang="en-US" smtClean="0"/>
              <a:t>‹#›</a:t>
            </a:fld>
            <a:endParaRPr lang="en-US" dirty="0"/>
          </a:p>
        </p:txBody>
      </p:sp>
    </p:spTree>
    <p:extLst>
      <p:ext uri="{BB962C8B-B14F-4D97-AF65-F5344CB8AC3E}">
        <p14:creationId xmlns:p14="http://schemas.microsoft.com/office/powerpoint/2010/main" val="124254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ksiAQqsAZs&amp;feature=emb_lo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nycstudios.org/podcasts/radiolab/segments/golden-rule"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p3Uos2fzIJ0" TargetMode="External"/><Relationship Id="rId5" Type="http://schemas.openxmlformats.org/officeDocument/2006/relationships/image" Target="../media/image7.png"/><Relationship Id="rId4" Type="http://schemas.openxmlformats.org/officeDocument/2006/relationships/hyperlink" Target="https://www.youtube.com/watch?v=S0qjK3TWZE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3B63-DD6E-457D-94D4-255B0BC49D94}"/>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41D8A245-8759-41BA-BE0D-3B22ACE27485}"/>
              </a:ext>
            </a:extLst>
          </p:cNvPr>
          <p:cNvSpPr>
            <a:spLocks noGrp="1"/>
          </p:cNvSpPr>
          <p:nvPr>
            <p:ph idx="1"/>
          </p:nvPr>
        </p:nvSpPr>
        <p:spPr>
          <a:xfrm>
            <a:off x="1830120" y="1690687"/>
            <a:ext cx="4265880" cy="4618673"/>
          </a:xfrm>
        </p:spPr>
        <p:txBody>
          <a:bodyPr>
            <a:normAutofit/>
          </a:bodyPr>
          <a:lstStyle/>
          <a:p>
            <a:pPr marL="514350" indent="-514350">
              <a:buFont typeface="+mj-lt"/>
              <a:buAutoNum type="arabicPeriod"/>
            </a:pPr>
            <a:r>
              <a:rPr lang="en-US" dirty="0"/>
              <a:t>glocalization</a:t>
            </a:r>
          </a:p>
          <a:p>
            <a:pPr marL="514350" indent="-514350">
              <a:buFont typeface="+mj-lt"/>
              <a:buAutoNum type="arabicPeriod"/>
            </a:pPr>
            <a:r>
              <a:rPr lang="en-US" dirty="0"/>
              <a:t>shock city</a:t>
            </a:r>
          </a:p>
          <a:p>
            <a:pPr marL="514350" indent="-514350">
              <a:buFont typeface="+mj-lt"/>
              <a:buAutoNum type="arabicPeriod"/>
            </a:pPr>
            <a:r>
              <a:rPr lang="en-US" dirty="0"/>
              <a:t>economies of scale</a:t>
            </a:r>
          </a:p>
          <a:p>
            <a:pPr marL="514350" indent="-514350">
              <a:buFont typeface="+mj-lt"/>
              <a:buAutoNum type="arabicPeriod"/>
            </a:pPr>
            <a:r>
              <a:rPr lang="en-US" dirty="0"/>
              <a:t>spatial fix</a:t>
            </a:r>
          </a:p>
          <a:p>
            <a:pPr marL="514350" indent="-514350">
              <a:buFont typeface="+mj-lt"/>
              <a:buAutoNum type="arabicPeriod"/>
            </a:pPr>
            <a:r>
              <a:rPr lang="en-US" dirty="0"/>
              <a:t>game theory</a:t>
            </a:r>
          </a:p>
          <a:p>
            <a:pPr marL="514350" indent="-514350">
              <a:buFont typeface="+mj-lt"/>
              <a:buAutoNum type="arabicPeriod"/>
            </a:pPr>
            <a:r>
              <a:rPr lang="en-US" dirty="0"/>
              <a:t>zero sum game </a:t>
            </a:r>
          </a:p>
          <a:p>
            <a:pPr marL="514350" indent="-514350">
              <a:buFont typeface="+mj-lt"/>
              <a:buAutoNum type="arabicPeriod"/>
            </a:pPr>
            <a:r>
              <a:rPr lang="en-US" dirty="0"/>
              <a:t>non-zero sum game</a:t>
            </a:r>
          </a:p>
          <a:p>
            <a:pPr marL="514350" indent="-514350">
              <a:buFont typeface="+mj-lt"/>
              <a:buAutoNum type="arabicPeriod"/>
            </a:pPr>
            <a:endParaRPr lang="en-US" dirty="0"/>
          </a:p>
          <a:p>
            <a:endParaRPr lang="en-US" dirty="0"/>
          </a:p>
        </p:txBody>
      </p:sp>
      <p:sp>
        <p:nvSpPr>
          <p:cNvPr id="4" name="Content Placeholder 2">
            <a:extLst>
              <a:ext uri="{FF2B5EF4-FFF2-40B4-BE49-F238E27FC236}">
                <a16:creationId xmlns:a16="http://schemas.microsoft.com/office/drawing/2014/main" id="{4089D7BA-33FE-42CE-AED6-04C65D71B088}"/>
              </a:ext>
            </a:extLst>
          </p:cNvPr>
          <p:cNvSpPr txBox="1">
            <a:spLocks/>
          </p:cNvSpPr>
          <p:nvPr/>
        </p:nvSpPr>
        <p:spPr>
          <a:xfrm>
            <a:off x="6698746" y="1690688"/>
            <a:ext cx="46550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1"/>
            </a:pPr>
            <a:r>
              <a:rPr lang="en-US" sz="2600" dirty="0"/>
              <a:t>hegemony</a:t>
            </a:r>
          </a:p>
          <a:p>
            <a:pPr marL="514350" indent="-514350">
              <a:buFont typeface="+mj-lt"/>
              <a:buAutoNum type="arabicPeriod" startAt="11"/>
            </a:pPr>
            <a:r>
              <a:rPr lang="en-US" sz="2600" dirty="0"/>
              <a:t>race to the bottom</a:t>
            </a:r>
          </a:p>
          <a:p>
            <a:pPr marL="514350" indent="-514350">
              <a:buFont typeface="+mj-lt"/>
              <a:buAutoNum type="arabicPeriod" startAt="11"/>
            </a:pPr>
            <a:r>
              <a:rPr lang="en-US" sz="2600" dirty="0"/>
              <a:t>Homo economicus</a:t>
            </a:r>
          </a:p>
          <a:p>
            <a:pPr marL="514350" indent="-514350">
              <a:buFont typeface="+mj-lt"/>
              <a:buAutoNum type="arabicPeriod" startAt="11"/>
            </a:pPr>
            <a:r>
              <a:rPr lang="en-US" sz="2600" dirty="0"/>
              <a:t>behavioral economics</a:t>
            </a:r>
          </a:p>
        </p:txBody>
      </p:sp>
    </p:spTree>
    <p:extLst>
      <p:ext uri="{BB962C8B-B14F-4D97-AF65-F5344CB8AC3E}">
        <p14:creationId xmlns:p14="http://schemas.microsoft.com/office/powerpoint/2010/main" val="106560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1A21-1EB9-4FA2-84B1-371DC265A46E}"/>
              </a:ext>
            </a:extLst>
          </p:cNvPr>
          <p:cNvSpPr>
            <a:spLocks noGrp="1"/>
          </p:cNvSpPr>
          <p:nvPr>
            <p:ph type="title"/>
          </p:nvPr>
        </p:nvSpPr>
        <p:spPr>
          <a:xfrm>
            <a:off x="642257" y="261258"/>
            <a:ext cx="10515600" cy="1325563"/>
          </a:xfrm>
        </p:spPr>
        <p:txBody>
          <a:bodyPr/>
          <a:lstStyle/>
          <a:p>
            <a:pPr algn="ctr"/>
            <a:r>
              <a:rPr lang="en-US" dirty="0"/>
              <a:t>Hegemony</a:t>
            </a:r>
          </a:p>
        </p:txBody>
      </p:sp>
      <p:sp>
        <p:nvSpPr>
          <p:cNvPr id="3" name="Content Placeholder 2">
            <a:extLst>
              <a:ext uri="{FF2B5EF4-FFF2-40B4-BE49-F238E27FC236}">
                <a16:creationId xmlns:a16="http://schemas.microsoft.com/office/drawing/2014/main" id="{9A2CBD67-D898-4E72-B769-C6F632CC3929}"/>
              </a:ext>
            </a:extLst>
          </p:cNvPr>
          <p:cNvSpPr>
            <a:spLocks noGrp="1"/>
          </p:cNvSpPr>
          <p:nvPr>
            <p:ph idx="1"/>
          </p:nvPr>
        </p:nvSpPr>
        <p:spPr>
          <a:xfrm>
            <a:off x="261258" y="1690687"/>
            <a:ext cx="3435532" cy="4906055"/>
          </a:xfrm>
        </p:spPr>
        <p:txBody>
          <a:bodyPr>
            <a:normAutofit/>
          </a:bodyPr>
          <a:lstStyle/>
          <a:p>
            <a:r>
              <a:rPr lang="en-US" sz="2600" dirty="0">
                <a:latin typeface="Calibri Light" panose="020F0302020204030204" pitchFamily="34" charset="0"/>
                <a:cs typeface="Calibri Light" panose="020F0302020204030204" pitchFamily="34" charset="0"/>
              </a:rPr>
              <a:t>The position of being the strongest and most powerful and therefore able to control others, a term often applied to countries</a:t>
            </a:r>
          </a:p>
          <a:p>
            <a:r>
              <a:rPr lang="en-US" sz="2600" dirty="0">
                <a:latin typeface="Calibri Light" panose="020F0302020204030204" pitchFamily="34" charset="0"/>
                <a:cs typeface="Calibri Light" panose="020F0302020204030204" pitchFamily="34" charset="0"/>
              </a:rPr>
              <a:t>The US has been in a position of hegemony for much of the last one-hundred years. </a:t>
            </a:r>
          </a:p>
        </p:txBody>
      </p:sp>
      <p:pic>
        <p:nvPicPr>
          <p:cNvPr id="5" name="Picture 4" descr="A picture containing text&#10;&#10;Description automatically generated">
            <a:extLst>
              <a:ext uri="{FF2B5EF4-FFF2-40B4-BE49-F238E27FC236}">
                <a16:creationId xmlns:a16="http://schemas.microsoft.com/office/drawing/2014/main" id="{6D6AEDD1-8B0B-47AD-8EEC-31DCD7F21DDC}"/>
              </a:ext>
            </a:extLst>
          </p:cNvPr>
          <p:cNvPicPr>
            <a:picLocks noChangeAspect="1"/>
          </p:cNvPicPr>
          <p:nvPr/>
        </p:nvPicPr>
        <p:blipFill rotWithShape="1">
          <a:blip r:embed="rId2">
            <a:extLst>
              <a:ext uri="{28A0092B-C50C-407E-A947-70E740481C1C}">
                <a14:useLocalDpi xmlns:a14="http://schemas.microsoft.com/office/drawing/2010/main" val="0"/>
              </a:ext>
            </a:extLst>
          </a:blip>
          <a:srcRect l="4014" t="9057" r="3784" b="7862"/>
          <a:stretch/>
        </p:blipFill>
        <p:spPr>
          <a:xfrm>
            <a:off x="3696790" y="1670140"/>
            <a:ext cx="8352184" cy="4906055"/>
          </a:xfrm>
          <a:prstGeom prst="rect">
            <a:avLst/>
          </a:prstGeom>
        </p:spPr>
      </p:pic>
    </p:spTree>
    <p:extLst>
      <p:ext uri="{BB962C8B-B14F-4D97-AF65-F5344CB8AC3E}">
        <p14:creationId xmlns:p14="http://schemas.microsoft.com/office/powerpoint/2010/main" val="115610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CBD67-D898-4E72-B769-C6F632CC3929}"/>
              </a:ext>
            </a:extLst>
          </p:cNvPr>
          <p:cNvSpPr>
            <a:spLocks noGrp="1"/>
          </p:cNvSpPr>
          <p:nvPr>
            <p:ph idx="1"/>
          </p:nvPr>
        </p:nvSpPr>
        <p:spPr>
          <a:xfrm>
            <a:off x="472441" y="1142047"/>
            <a:ext cx="4400006" cy="5951084"/>
          </a:xfrm>
        </p:spPr>
        <p:txBody>
          <a:bodyPr>
            <a:normAutofit/>
          </a:bodyPr>
          <a:lstStyle/>
          <a:p>
            <a:r>
              <a:rPr lang="en-US" dirty="0">
                <a:latin typeface="Calibri Light" panose="020F0302020204030204" pitchFamily="34" charset="0"/>
                <a:cs typeface="Calibri Light" panose="020F0302020204030204" pitchFamily="34" charset="0"/>
              </a:rPr>
              <a:t>The status of the US as hegemonic global power is now challenged by other countries of the world, including China </a:t>
            </a:r>
          </a:p>
          <a:p>
            <a:r>
              <a:rPr lang="en-US" dirty="0">
                <a:latin typeface="Calibri Light" panose="020F0302020204030204" pitchFamily="34" charset="0"/>
                <a:cs typeface="Calibri Light" panose="020F0302020204030204" pitchFamily="34" charset="0"/>
              </a:rPr>
              <a:t>Hegemonic is often used in a negative sense. To be hegemonic is to dominate and dictate the terms that shape the lives of others. </a:t>
            </a:r>
          </a:p>
          <a:p>
            <a:pPr marL="0" indent="0">
              <a:buNone/>
            </a:pPr>
            <a:endParaRPr lang="en-US" dirty="0"/>
          </a:p>
        </p:txBody>
      </p:sp>
      <p:pic>
        <p:nvPicPr>
          <p:cNvPr id="7" name="Picture 6" descr="A picture containing umbrella, drawing&#10;&#10;Description automatically generated">
            <a:extLst>
              <a:ext uri="{FF2B5EF4-FFF2-40B4-BE49-F238E27FC236}">
                <a16:creationId xmlns:a16="http://schemas.microsoft.com/office/drawing/2014/main" id="{D0391049-7FB4-40C2-BEF7-CBC33858A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258" y="1234439"/>
            <a:ext cx="6760028" cy="4056017"/>
          </a:xfrm>
          <a:prstGeom prst="rect">
            <a:avLst/>
          </a:prstGeom>
        </p:spPr>
      </p:pic>
    </p:spTree>
    <p:extLst>
      <p:ext uri="{BB962C8B-B14F-4D97-AF65-F5344CB8AC3E}">
        <p14:creationId xmlns:p14="http://schemas.microsoft.com/office/powerpoint/2010/main" val="30326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F833-FBA3-4312-B093-F4CF82BDE813}"/>
              </a:ext>
            </a:extLst>
          </p:cNvPr>
          <p:cNvSpPr>
            <a:spLocks noGrp="1"/>
          </p:cNvSpPr>
          <p:nvPr>
            <p:ph type="title"/>
          </p:nvPr>
        </p:nvSpPr>
        <p:spPr/>
        <p:txBody>
          <a:bodyPr/>
          <a:lstStyle/>
          <a:p>
            <a:r>
              <a:rPr lang="en-US" dirty="0"/>
              <a:t>Race to the bottom</a:t>
            </a:r>
          </a:p>
        </p:txBody>
      </p:sp>
      <p:sp>
        <p:nvSpPr>
          <p:cNvPr id="3" name="Content Placeholder 2">
            <a:extLst>
              <a:ext uri="{FF2B5EF4-FFF2-40B4-BE49-F238E27FC236}">
                <a16:creationId xmlns:a16="http://schemas.microsoft.com/office/drawing/2014/main" id="{5A800507-21DF-4752-924C-D6DA7C890F3F}"/>
              </a:ext>
            </a:extLst>
          </p:cNvPr>
          <p:cNvSpPr>
            <a:spLocks noGrp="1"/>
          </p:cNvSpPr>
          <p:nvPr>
            <p:ph idx="1"/>
          </p:nvPr>
        </p:nvSpPr>
        <p:spPr>
          <a:xfrm>
            <a:off x="838200" y="1825625"/>
            <a:ext cx="5608899" cy="4351338"/>
          </a:xfrm>
        </p:spPr>
        <p:txBody>
          <a:bodyPr>
            <a:normAutofit fontScale="92500" lnSpcReduction="20000"/>
          </a:bodyPr>
          <a:lstStyle/>
          <a:p>
            <a:r>
              <a:rPr lang="en-US" dirty="0">
                <a:latin typeface="Calibri Light" panose="020F0302020204030204" pitchFamily="34" charset="0"/>
                <a:cs typeface="Calibri Light" panose="020F0302020204030204" pitchFamily="34" charset="0"/>
              </a:rPr>
              <a:t>The race to the bottom refers to a competitive state where a company, state or nation attempts to undercut the competition's prices by sacrificing quality standards or worker safety, defying regulations, or paying low wages.</a:t>
            </a:r>
          </a:p>
          <a:p>
            <a:r>
              <a:rPr lang="en-US" dirty="0">
                <a:latin typeface="Calibri Light" panose="020F0302020204030204" pitchFamily="34" charset="0"/>
                <a:cs typeface="Calibri Light" panose="020F0302020204030204" pitchFamily="34" charset="0"/>
              </a:rPr>
              <a:t>As each party aims to undercut the competitor, through time this leads to downward trend in prices, but also standards, safety, and wages. </a:t>
            </a:r>
          </a:p>
          <a:p>
            <a:r>
              <a:rPr lang="en-US" dirty="0">
                <a:latin typeface="Calibri Light" panose="020F0302020204030204" pitchFamily="34" charset="0"/>
                <a:cs typeface="Calibri Light" panose="020F0302020204030204" pitchFamily="34" charset="0"/>
              </a:rPr>
              <a:t>What is good for an individual company is not necessarily good for everyone else</a:t>
            </a:r>
          </a:p>
        </p:txBody>
      </p:sp>
      <p:pic>
        <p:nvPicPr>
          <p:cNvPr id="9" name="Picture 8">
            <a:extLst>
              <a:ext uri="{FF2B5EF4-FFF2-40B4-BE49-F238E27FC236}">
                <a16:creationId xmlns:a16="http://schemas.microsoft.com/office/drawing/2014/main" id="{159DA9D7-4E41-4851-AB4F-67597C07A074}"/>
              </a:ext>
            </a:extLst>
          </p:cNvPr>
          <p:cNvPicPr>
            <a:picLocks noChangeAspect="1"/>
          </p:cNvPicPr>
          <p:nvPr/>
        </p:nvPicPr>
        <p:blipFill>
          <a:blip r:embed="rId3"/>
          <a:stretch>
            <a:fillRect/>
          </a:stretch>
        </p:blipFill>
        <p:spPr>
          <a:xfrm>
            <a:off x="6928395" y="288018"/>
            <a:ext cx="4826000" cy="6204857"/>
          </a:xfrm>
          <a:prstGeom prst="rect">
            <a:avLst/>
          </a:prstGeom>
        </p:spPr>
      </p:pic>
    </p:spTree>
    <p:extLst>
      <p:ext uri="{BB962C8B-B14F-4D97-AF65-F5344CB8AC3E}">
        <p14:creationId xmlns:p14="http://schemas.microsoft.com/office/powerpoint/2010/main" val="103227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018A-7DB6-48E6-A5A0-62FD78F1E489}"/>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Homo economicus</a:t>
            </a:r>
          </a:p>
        </p:txBody>
      </p:sp>
      <p:sp>
        <p:nvSpPr>
          <p:cNvPr id="3" name="Content Placeholder 2">
            <a:extLst>
              <a:ext uri="{FF2B5EF4-FFF2-40B4-BE49-F238E27FC236}">
                <a16:creationId xmlns:a16="http://schemas.microsoft.com/office/drawing/2014/main" id="{0A4E670C-D763-4524-BC22-E8861F32B740}"/>
              </a:ext>
            </a:extLst>
          </p:cNvPr>
          <p:cNvSpPr>
            <a:spLocks noGrp="1"/>
          </p:cNvSpPr>
          <p:nvPr>
            <p:ph idx="1"/>
          </p:nvPr>
        </p:nvSpPr>
        <p:spPr/>
        <p:txBody>
          <a:bodyPr/>
          <a:lstStyle/>
          <a:p>
            <a:r>
              <a:rPr lang="en-US" dirty="0"/>
              <a:t>Construct used by economists and those studying how humans behave in economic systems</a:t>
            </a:r>
          </a:p>
          <a:p>
            <a:r>
              <a:rPr lang="en-US" dirty="0"/>
              <a:t>It assumes that humans always seeks to maximize profits and minimize costs. We only act "rationally," and rationalism is defined as always seeking to maximize profits and minimize costs. “Profit" is often assumed to mean "monetary profit" measurable only in dollars (or some other currency). </a:t>
            </a:r>
          </a:p>
          <a:p>
            <a:r>
              <a:rPr lang="en-US" dirty="0"/>
              <a:t>Although useful, this concept downplays the complexity of human decision making and is considered fallible and an insecure foundation to base all economic theories upon.</a:t>
            </a:r>
          </a:p>
        </p:txBody>
      </p:sp>
    </p:spTree>
    <p:extLst>
      <p:ext uri="{BB962C8B-B14F-4D97-AF65-F5344CB8AC3E}">
        <p14:creationId xmlns:p14="http://schemas.microsoft.com/office/powerpoint/2010/main" val="241258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23B7-ACB2-4FD7-AEF2-CEBD6CDFC3A8}"/>
              </a:ext>
            </a:extLst>
          </p:cNvPr>
          <p:cNvSpPr>
            <a:spLocks noGrp="1"/>
          </p:cNvSpPr>
          <p:nvPr>
            <p:ph type="title"/>
          </p:nvPr>
        </p:nvSpPr>
        <p:spPr/>
        <p:txBody>
          <a:bodyPr/>
          <a:lstStyle/>
          <a:p>
            <a:r>
              <a:rPr lang="en-US" dirty="0"/>
              <a:t>Behavioral economics</a:t>
            </a:r>
          </a:p>
        </p:txBody>
      </p:sp>
      <p:sp>
        <p:nvSpPr>
          <p:cNvPr id="3" name="Content Placeholder 2">
            <a:extLst>
              <a:ext uri="{FF2B5EF4-FFF2-40B4-BE49-F238E27FC236}">
                <a16:creationId xmlns:a16="http://schemas.microsoft.com/office/drawing/2014/main" id="{9DFD7445-56DE-47A7-BC53-CF08552B913C}"/>
              </a:ext>
            </a:extLst>
          </p:cNvPr>
          <p:cNvSpPr>
            <a:spLocks noGrp="1"/>
          </p:cNvSpPr>
          <p:nvPr>
            <p:ph idx="1"/>
          </p:nvPr>
        </p:nvSpPr>
        <p:spPr/>
        <p:txBody>
          <a:bodyPr/>
          <a:lstStyle/>
          <a:p>
            <a:r>
              <a:rPr lang="en-US" dirty="0"/>
              <a:t>Branch of economics which takes a more realistic psychological view of human economic behavior than the </a:t>
            </a:r>
            <a:r>
              <a:rPr lang="en-US" i="1" dirty="0"/>
              <a:t>Homo economicus </a:t>
            </a:r>
            <a:r>
              <a:rPr lang="en-US" dirty="0"/>
              <a:t>perspective</a:t>
            </a:r>
          </a:p>
          <a:p>
            <a:r>
              <a:rPr lang="en-US" dirty="0"/>
              <a:t>Humans do not have perfect knowledge – their rationality is bounded. </a:t>
            </a:r>
          </a:p>
          <a:p>
            <a:r>
              <a:rPr lang="en-US" dirty="0"/>
              <a:t>The economic choices they make reflect emotion and bias.</a:t>
            </a:r>
          </a:p>
          <a:p>
            <a:r>
              <a:rPr lang="en-US" dirty="0"/>
              <a:t>Why we buy certain cars over others, why some people save money and other spend, why we will pay more certain brands – these are all outside of the purview of the </a:t>
            </a:r>
            <a:r>
              <a:rPr lang="en-US" i="1" dirty="0"/>
              <a:t>Homo economicus </a:t>
            </a:r>
            <a:r>
              <a:rPr lang="en-US" dirty="0"/>
              <a:t>model</a:t>
            </a:r>
          </a:p>
        </p:txBody>
      </p:sp>
    </p:spTree>
    <p:extLst>
      <p:ext uri="{BB962C8B-B14F-4D97-AF65-F5344CB8AC3E}">
        <p14:creationId xmlns:p14="http://schemas.microsoft.com/office/powerpoint/2010/main" val="280432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71" y="257668"/>
            <a:ext cx="3982375" cy="1325563"/>
          </a:xfrm>
        </p:spPr>
        <p:txBody>
          <a:bodyPr>
            <a:noAutofit/>
          </a:bodyPr>
          <a:lstStyle/>
          <a:p>
            <a:pPr algn="ctr"/>
            <a:r>
              <a:rPr lang="en-US" sz="4050" dirty="0"/>
              <a:t>Glocalization</a:t>
            </a:r>
          </a:p>
        </p:txBody>
      </p:sp>
      <p:sp>
        <p:nvSpPr>
          <p:cNvPr id="3" name="Content Placeholder 2"/>
          <p:cNvSpPr>
            <a:spLocks noGrp="1"/>
          </p:cNvSpPr>
          <p:nvPr>
            <p:ph idx="1"/>
          </p:nvPr>
        </p:nvSpPr>
        <p:spPr>
          <a:xfrm>
            <a:off x="568228" y="1583231"/>
            <a:ext cx="4186297" cy="4591986"/>
          </a:xfrm>
        </p:spPr>
        <p:txBody>
          <a:bodyPr>
            <a:normAutofit lnSpcReduction="10000"/>
          </a:bodyPr>
          <a:lstStyle/>
          <a:p>
            <a:r>
              <a:rPr lang="en-US" dirty="0">
                <a:latin typeface="+mj-lt"/>
              </a:rPr>
              <a:t>It is a simplification to assume globalization is simply homogenization</a:t>
            </a:r>
          </a:p>
          <a:p>
            <a:r>
              <a:rPr lang="en-US" dirty="0">
                <a:latin typeface="+mj-lt"/>
              </a:rPr>
              <a:t>Impacts of globalization are often mediated through national and regional policies</a:t>
            </a:r>
          </a:p>
          <a:p>
            <a:r>
              <a:rPr lang="en-US" b="1" dirty="0">
                <a:latin typeface="+mj-lt"/>
              </a:rPr>
              <a:t>Glocalization</a:t>
            </a:r>
            <a:r>
              <a:rPr lang="en-US" dirty="0">
                <a:latin typeface="+mj-lt"/>
              </a:rPr>
              <a:t> denotes how the global and the local are intertwined</a:t>
            </a:r>
          </a:p>
          <a:p>
            <a:r>
              <a:rPr lang="en-US" dirty="0">
                <a:latin typeface="+mj-lt"/>
              </a:rPr>
              <a:t>Example: the glocalization of fast food</a:t>
            </a:r>
          </a:p>
          <a:p>
            <a:endParaRPr lang="en-US" dirty="0">
              <a:latin typeface="+mj-lt"/>
            </a:endParaRPr>
          </a:p>
        </p:txBody>
      </p:sp>
      <p:pic>
        <p:nvPicPr>
          <p:cNvPr id="6" name="Picture 5">
            <a:extLst>
              <a:ext uri="{FF2B5EF4-FFF2-40B4-BE49-F238E27FC236}">
                <a16:creationId xmlns:a16="http://schemas.microsoft.com/office/drawing/2014/main" id="{F9F3C847-CD8E-4C81-9AB4-9D6FBE7C89E9}"/>
              </a:ext>
            </a:extLst>
          </p:cNvPr>
          <p:cNvPicPr>
            <a:picLocks noChangeAspect="1"/>
          </p:cNvPicPr>
          <p:nvPr/>
        </p:nvPicPr>
        <p:blipFill>
          <a:blip r:embed="rId3"/>
          <a:stretch>
            <a:fillRect/>
          </a:stretch>
        </p:blipFill>
        <p:spPr>
          <a:xfrm>
            <a:off x="5039557" y="257668"/>
            <a:ext cx="6380029" cy="2229267"/>
          </a:xfrm>
          <a:prstGeom prst="rect">
            <a:avLst/>
          </a:prstGeom>
        </p:spPr>
      </p:pic>
      <p:pic>
        <p:nvPicPr>
          <p:cNvPr id="8" name="Picture 7" descr="A pizza sitting on top of a wooden table&#10;&#10;Description automatically generated">
            <a:extLst>
              <a:ext uri="{FF2B5EF4-FFF2-40B4-BE49-F238E27FC236}">
                <a16:creationId xmlns:a16="http://schemas.microsoft.com/office/drawing/2014/main" id="{C7941B4D-415F-4DCA-936A-A27520803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57" y="2329438"/>
            <a:ext cx="6380029" cy="4257198"/>
          </a:xfrm>
          <a:prstGeom prst="rect">
            <a:avLst/>
          </a:prstGeom>
          <a:ln w="44450">
            <a:noFill/>
          </a:ln>
        </p:spPr>
      </p:pic>
    </p:spTree>
    <p:extLst>
      <p:ext uri="{BB962C8B-B14F-4D97-AF65-F5344CB8AC3E}">
        <p14:creationId xmlns:p14="http://schemas.microsoft.com/office/powerpoint/2010/main" val="332688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5DD5-6B0C-45C5-99F5-E6A36F7836A4}"/>
              </a:ext>
            </a:extLst>
          </p:cNvPr>
          <p:cNvSpPr>
            <a:spLocks noGrp="1"/>
          </p:cNvSpPr>
          <p:nvPr>
            <p:ph type="title"/>
          </p:nvPr>
        </p:nvSpPr>
        <p:spPr>
          <a:xfrm>
            <a:off x="2053044" y="328186"/>
            <a:ext cx="2584269" cy="1325563"/>
          </a:xfrm>
        </p:spPr>
        <p:txBody>
          <a:bodyPr/>
          <a:lstStyle/>
          <a:p>
            <a:r>
              <a:rPr lang="en-US" dirty="0"/>
              <a:t>Shock city</a:t>
            </a:r>
          </a:p>
        </p:txBody>
      </p:sp>
      <p:sp>
        <p:nvSpPr>
          <p:cNvPr id="3" name="Content Placeholder 2">
            <a:extLst>
              <a:ext uri="{FF2B5EF4-FFF2-40B4-BE49-F238E27FC236}">
                <a16:creationId xmlns:a16="http://schemas.microsoft.com/office/drawing/2014/main" id="{E6A53D36-1276-4B78-9829-B4845DE524EF}"/>
              </a:ext>
            </a:extLst>
          </p:cNvPr>
          <p:cNvSpPr>
            <a:spLocks noGrp="1"/>
          </p:cNvSpPr>
          <p:nvPr>
            <p:ph idx="1"/>
          </p:nvPr>
        </p:nvSpPr>
        <p:spPr>
          <a:xfrm>
            <a:off x="420188" y="1690688"/>
            <a:ext cx="5849983" cy="4839126"/>
          </a:xfrm>
        </p:spPr>
        <p:txBody>
          <a:bodyPr>
            <a:normAutofit fontScale="92500" lnSpcReduction="10000"/>
          </a:bodyPr>
          <a:lstStyle/>
          <a:p>
            <a:r>
              <a:rPr lang="en-US" dirty="0">
                <a:latin typeface="+mj-lt"/>
              </a:rPr>
              <a:t>A city with significant symbolic meaning as related to spectacular growth and technological advancement, but also newly emerging political, social, and economic problems that have few precedents.</a:t>
            </a:r>
          </a:p>
          <a:p>
            <a:r>
              <a:rPr lang="en-US" dirty="0">
                <a:latin typeface="+mj-lt"/>
              </a:rPr>
              <a:t>Manchester, England during the Industrial Revolution was a shock city – its growth and new social issues (pollution, economic class differences) were new for that time</a:t>
            </a:r>
          </a:p>
          <a:p>
            <a:r>
              <a:rPr lang="en-US" dirty="0">
                <a:latin typeface="+mj-lt"/>
              </a:rPr>
              <a:t>By 2100, many of the new shock cities will be in Africa</a:t>
            </a:r>
          </a:p>
          <a:p>
            <a:endParaRPr lang="en-US" dirty="0">
              <a:latin typeface="+mj-lt"/>
            </a:endParaRPr>
          </a:p>
        </p:txBody>
      </p:sp>
      <p:pic>
        <p:nvPicPr>
          <p:cNvPr id="4" name="Picture 3">
            <a:hlinkClick r:id="rId3"/>
            <a:extLst>
              <a:ext uri="{FF2B5EF4-FFF2-40B4-BE49-F238E27FC236}">
                <a16:creationId xmlns:a16="http://schemas.microsoft.com/office/drawing/2014/main" id="{FD72B9C5-DFF6-416D-BC26-EF6475C5EE57}"/>
              </a:ext>
            </a:extLst>
          </p:cNvPr>
          <p:cNvPicPr>
            <a:picLocks noChangeAspect="1"/>
          </p:cNvPicPr>
          <p:nvPr/>
        </p:nvPicPr>
        <p:blipFill>
          <a:blip r:embed="rId4"/>
          <a:stretch>
            <a:fillRect/>
          </a:stretch>
        </p:blipFill>
        <p:spPr>
          <a:xfrm>
            <a:off x="6514012" y="93723"/>
            <a:ext cx="5257800" cy="3293648"/>
          </a:xfrm>
          <a:prstGeom prst="rect">
            <a:avLst/>
          </a:prstGeom>
          <a:ln w="38100">
            <a:solidFill>
              <a:schemeClr val="accent1">
                <a:lumMod val="60000"/>
                <a:lumOff val="40000"/>
              </a:schemeClr>
            </a:solidFill>
          </a:ln>
        </p:spPr>
      </p:pic>
      <p:pic>
        <p:nvPicPr>
          <p:cNvPr id="5" name="Picture 4">
            <a:extLst>
              <a:ext uri="{FF2B5EF4-FFF2-40B4-BE49-F238E27FC236}">
                <a16:creationId xmlns:a16="http://schemas.microsoft.com/office/drawing/2014/main" id="{AC40ADF6-0C14-4F7D-B393-EB004581908F}"/>
              </a:ext>
            </a:extLst>
          </p:cNvPr>
          <p:cNvPicPr>
            <a:picLocks noChangeAspect="1"/>
          </p:cNvPicPr>
          <p:nvPr/>
        </p:nvPicPr>
        <p:blipFill>
          <a:blip r:embed="rId5"/>
          <a:stretch>
            <a:fillRect/>
          </a:stretch>
        </p:blipFill>
        <p:spPr>
          <a:xfrm>
            <a:off x="6514011" y="3429000"/>
            <a:ext cx="5321158" cy="3429000"/>
          </a:xfrm>
          <a:prstGeom prst="rect">
            <a:avLst/>
          </a:prstGeom>
        </p:spPr>
      </p:pic>
    </p:spTree>
    <p:extLst>
      <p:ext uri="{BB962C8B-B14F-4D97-AF65-F5344CB8AC3E}">
        <p14:creationId xmlns:p14="http://schemas.microsoft.com/office/powerpoint/2010/main" val="351576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8802-27E8-4DA7-BD46-BD41BDCCDDAD}"/>
              </a:ext>
            </a:extLst>
          </p:cNvPr>
          <p:cNvSpPr>
            <a:spLocks noGrp="1"/>
          </p:cNvSpPr>
          <p:nvPr>
            <p:ph type="title"/>
          </p:nvPr>
        </p:nvSpPr>
        <p:spPr/>
        <p:txBody>
          <a:bodyPr/>
          <a:lstStyle/>
          <a:p>
            <a:pPr algn="ctr"/>
            <a:r>
              <a:rPr lang="en-US" dirty="0"/>
              <a:t>Economies of scale</a:t>
            </a:r>
          </a:p>
        </p:txBody>
      </p:sp>
      <p:sp>
        <p:nvSpPr>
          <p:cNvPr id="3" name="Content Placeholder 2">
            <a:extLst>
              <a:ext uri="{FF2B5EF4-FFF2-40B4-BE49-F238E27FC236}">
                <a16:creationId xmlns:a16="http://schemas.microsoft.com/office/drawing/2014/main" id="{AB336808-EFF7-42EA-9FCC-6B4395FED139}"/>
              </a:ext>
            </a:extLst>
          </p:cNvPr>
          <p:cNvSpPr>
            <a:spLocks noGrp="1"/>
          </p:cNvSpPr>
          <p:nvPr>
            <p:ph idx="1"/>
          </p:nvPr>
        </p:nvSpPr>
        <p:spPr/>
        <p:txBody>
          <a:bodyPr>
            <a:normAutofit lnSpcReduction="10000"/>
          </a:bodyPr>
          <a:lstStyle/>
          <a:p>
            <a:r>
              <a:rPr lang="en-US" dirty="0">
                <a:latin typeface="Calibri Light" panose="020F0302020204030204" pitchFamily="34" charset="0"/>
                <a:cs typeface="Calibri Light" panose="020F0302020204030204" pitchFamily="34" charset="0"/>
              </a:rPr>
              <a:t>Economies of scale are cost reductions that occur when companies increase production. The fixed costs, like administration, are spread over more units of production. </a:t>
            </a:r>
          </a:p>
          <a:p>
            <a:r>
              <a:rPr lang="en-US" dirty="0">
                <a:latin typeface="Calibri Light" panose="020F0302020204030204" pitchFamily="34" charset="0"/>
                <a:cs typeface="Calibri Light" panose="020F0302020204030204" pitchFamily="34" charset="0"/>
              </a:rPr>
              <a:t>In other words, it is potentially more profitable to produce a large output once the infrastructure and production management is in place</a:t>
            </a:r>
          </a:p>
          <a:p>
            <a:r>
              <a:rPr lang="en-US" dirty="0">
                <a:latin typeface="Calibri Light" panose="020F0302020204030204" pitchFamily="34" charset="0"/>
                <a:cs typeface="Calibri Light" panose="020F0302020204030204" pitchFamily="34" charset="0"/>
              </a:rPr>
              <a:t>Economies of scale give a competitive advantage to large entities over smaller ones. The larger the business, non-profit, or government, the lower its per-unit costs.</a:t>
            </a:r>
          </a:p>
          <a:p>
            <a:r>
              <a:rPr lang="en-US" dirty="0">
                <a:latin typeface="Calibri Light" panose="020F0302020204030204" pitchFamily="34" charset="0"/>
                <a:cs typeface="Calibri Light" panose="020F0302020204030204" pitchFamily="34" charset="0"/>
              </a:rPr>
              <a:t>McDonalds and Amazon, for example, can offer low prices because of the large number of items they are able to produce and move from producer to consumer. </a:t>
            </a:r>
          </a:p>
        </p:txBody>
      </p:sp>
    </p:spTree>
    <p:extLst>
      <p:ext uri="{BB962C8B-B14F-4D97-AF65-F5344CB8AC3E}">
        <p14:creationId xmlns:p14="http://schemas.microsoft.com/office/powerpoint/2010/main" val="55020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938D-114D-48E7-A475-83DC6B55F66C}"/>
              </a:ext>
            </a:extLst>
          </p:cNvPr>
          <p:cNvSpPr>
            <a:spLocks noGrp="1"/>
          </p:cNvSpPr>
          <p:nvPr>
            <p:ph type="title"/>
          </p:nvPr>
        </p:nvSpPr>
        <p:spPr/>
        <p:txBody>
          <a:bodyPr/>
          <a:lstStyle/>
          <a:p>
            <a:pPr algn="ctr"/>
            <a:r>
              <a:rPr lang="en-US" dirty="0"/>
              <a:t>Spatial fix</a:t>
            </a:r>
          </a:p>
        </p:txBody>
      </p:sp>
      <p:sp>
        <p:nvSpPr>
          <p:cNvPr id="3" name="Content Placeholder 2">
            <a:extLst>
              <a:ext uri="{FF2B5EF4-FFF2-40B4-BE49-F238E27FC236}">
                <a16:creationId xmlns:a16="http://schemas.microsoft.com/office/drawing/2014/main" id="{18D51B9A-8DD2-4D02-AFD0-5D3562758EAD}"/>
              </a:ext>
            </a:extLst>
          </p:cNvPr>
          <p:cNvSpPr>
            <a:spLocks noGrp="1"/>
          </p:cNvSpPr>
          <p:nvPr>
            <p:ph idx="1"/>
          </p:nvPr>
        </p:nvSpPr>
        <p:spPr/>
        <p:txBody>
          <a:bodyPr>
            <a:normAutofit lnSpcReduction="10000"/>
          </a:bodyPr>
          <a:lstStyle/>
          <a:p>
            <a:r>
              <a:rPr lang="en-US" dirty="0">
                <a:latin typeface="Calibri Light" panose="020F0302020204030204" pitchFamily="34" charset="0"/>
                <a:cs typeface="Calibri Light" panose="020F0302020204030204" pitchFamily="34" charset="0"/>
              </a:rPr>
              <a:t>Capitalism often depends upon a place and the proximity of resources around it, while the infrastructure (buildings and equipment) may be relatively fixed.</a:t>
            </a:r>
          </a:p>
          <a:p>
            <a:r>
              <a:rPr lang="en-US" dirty="0">
                <a:latin typeface="Calibri Light" panose="020F0302020204030204" pitchFamily="34" charset="0"/>
                <a:cs typeface="Calibri Light" panose="020F0302020204030204" pitchFamily="34" charset="0"/>
              </a:rPr>
              <a:t>However, it will alter that space thru pollution, thru the consumption of natural resources, or by the demand for higher wages brought on by increased affluence</a:t>
            </a:r>
          </a:p>
          <a:p>
            <a:r>
              <a:rPr lang="en-US" dirty="0">
                <a:latin typeface="Calibri Light" panose="020F0302020204030204" pitchFamily="34" charset="0"/>
                <a:cs typeface="Calibri Light" panose="020F0302020204030204" pitchFamily="34" charset="0"/>
              </a:rPr>
              <a:t>Business entities thus have to enact a “spatial fix”, a way </a:t>
            </a:r>
            <a:r>
              <a:rPr lang="en-US" dirty="0" err="1">
                <a:latin typeface="Calibri Light" panose="020F0302020204030204" pitchFamily="34" charset="0"/>
                <a:cs typeface="Calibri Light" panose="020F0302020204030204" pitchFamily="34" charset="0"/>
              </a:rPr>
              <a:t>ofusing</a:t>
            </a:r>
            <a:r>
              <a:rPr lang="en-US" dirty="0">
                <a:latin typeface="Calibri Light" panose="020F0302020204030204" pitchFamily="34" charset="0"/>
                <a:cs typeface="Calibri Light" panose="020F0302020204030204" pitchFamily="34" charset="0"/>
              </a:rPr>
              <a:t> space to renew the accumulation of wealth</a:t>
            </a:r>
          </a:p>
          <a:p>
            <a:r>
              <a:rPr lang="en-US" dirty="0">
                <a:latin typeface="Calibri Light" panose="020F0302020204030204" pitchFamily="34" charset="0"/>
                <a:cs typeface="Calibri Light" panose="020F0302020204030204" pitchFamily="34" charset="0"/>
              </a:rPr>
              <a:t>Examples: outsourcing production where there is cheap labor and inexpensive natural resources or relocating where environmental laws are less strict or where you can pay workers less. </a:t>
            </a:r>
          </a:p>
        </p:txBody>
      </p:sp>
    </p:spTree>
    <p:extLst>
      <p:ext uri="{BB962C8B-B14F-4D97-AF65-F5344CB8AC3E}">
        <p14:creationId xmlns:p14="http://schemas.microsoft.com/office/powerpoint/2010/main" val="321355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51B9A-8DD2-4D02-AFD0-5D3562758EAD}"/>
              </a:ext>
            </a:extLst>
          </p:cNvPr>
          <p:cNvSpPr>
            <a:spLocks noGrp="1"/>
          </p:cNvSpPr>
          <p:nvPr>
            <p:ph idx="1"/>
          </p:nvPr>
        </p:nvSpPr>
        <p:spPr>
          <a:xfrm>
            <a:off x="446314" y="679269"/>
            <a:ext cx="3812177" cy="5497694"/>
          </a:xfrm>
        </p:spPr>
        <p:txBody>
          <a:bodyPr>
            <a:normAutofit/>
          </a:bodyPr>
          <a:lstStyle/>
          <a:p>
            <a:r>
              <a:rPr lang="en-US" dirty="0">
                <a:latin typeface="Calibri Light" panose="020F0302020204030204" pitchFamily="34" charset="0"/>
                <a:cs typeface="Calibri Light" panose="020F0302020204030204" pitchFamily="34" charset="0"/>
              </a:rPr>
              <a:t>Opening up new markets can also provide this spatial fix. </a:t>
            </a:r>
          </a:p>
          <a:p>
            <a:r>
              <a:rPr lang="en-US" dirty="0">
                <a:latin typeface="Calibri Light" panose="020F0302020204030204" pitchFamily="34" charset="0"/>
                <a:cs typeface="Calibri Light" panose="020F0302020204030204" pitchFamily="34" charset="0"/>
              </a:rPr>
              <a:t>Capitalism cannot not survive without being geographically expansionary and perpetually seeking out “spatial fixes” for its problems</a:t>
            </a:r>
          </a:p>
        </p:txBody>
      </p:sp>
      <p:pic>
        <p:nvPicPr>
          <p:cNvPr id="4" name="Picture 3">
            <a:extLst>
              <a:ext uri="{FF2B5EF4-FFF2-40B4-BE49-F238E27FC236}">
                <a16:creationId xmlns:a16="http://schemas.microsoft.com/office/drawing/2014/main" id="{F205F6DA-2D2C-41F9-BCA1-9000AC712FB7}"/>
              </a:ext>
            </a:extLst>
          </p:cNvPr>
          <p:cNvPicPr>
            <a:picLocks noChangeAspect="1"/>
          </p:cNvPicPr>
          <p:nvPr/>
        </p:nvPicPr>
        <p:blipFill>
          <a:blip r:embed="rId2"/>
          <a:stretch>
            <a:fillRect/>
          </a:stretch>
        </p:blipFill>
        <p:spPr>
          <a:xfrm>
            <a:off x="4376057" y="1419996"/>
            <a:ext cx="7605700" cy="4351338"/>
          </a:xfrm>
          <a:prstGeom prst="rect">
            <a:avLst/>
          </a:prstGeom>
        </p:spPr>
      </p:pic>
    </p:spTree>
    <p:extLst>
      <p:ext uri="{BB962C8B-B14F-4D97-AF65-F5344CB8AC3E}">
        <p14:creationId xmlns:p14="http://schemas.microsoft.com/office/powerpoint/2010/main" val="44468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86518"/>
            <a:ext cx="10515600" cy="1325563"/>
          </a:xfrm>
        </p:spPr>
        <p:txBody>
          <a:bodyPr/>
          <a:lstStyle/>
          <a:p>
            <a:pPr algn="ctr"/>
            <a:r>
              <a:rPr lang="en-US" altLang="en-US" dirty="0"/>
              <a:t>Game theory</a:t>
            </a:r>
          </a:p>
        </p:txBody>
      </p:sp>
      <p:sp>
        <p:nvSpPr>
          <p:cNvPr id="74755" name="Content Placeholder 2"/>
          <p:cNvSpPr>
            <a:spLocks noGrp="1"/>
          </p:cNvSpPr>
          <p:nvPr>
            <p:ph idx="1"/>
          </p:nvPr>
        </p:nvSpPr>
        <p:spPr>
          <a:xfrm>
            <a:off x="423404" y="1343916"/>
            <a:ext cx="5672596" cy="5179892"/>
          </a:xfrm>
        </p:spPr>
        <p:txBody>
          <a:bodyPr>
            <a:normAutofit/>
          </a:bodyPr>
          <a:lstStyle/>
          <a:p>
            <a:r>
              <a:rPr lang="en-US" altLang="en-US" sz="2600" dirty="0">
                <a:latin typeface="+mj-lt"/>
              </a:rPr>
              <a:t>Game theory developed out of US-USSR Cold War politics after World War 2</a:t>
            </a:r>
          </a:p>
          <a:p>
            <a:r>
              <a:rPr lang="en-US" altLang="en-US" sz="2600" dirty="0">
                <a:latin typeface="+mj-lt"/>
              </a:rPr>
              <a:t>Countries sought to anticipate and counter opponent’s actions and propaganda</a:t>
            </a:r>
          </a:p>
          <a:p>
            <a:r>
              <a:rPr lang="en-US" altLang="en-US" sz="2600" dirty="0">
                <a:latin typeface="+mj-lt"/>
              </a:rPr>
              <a:t>Game theory aims to understand and predict why individuals or groups cooperate (or defect, cheat, or punish)</a:t>
            </a:r>
          </a:p>
          <a:p>
            <a:r>
              <a:rPr lang="en-US" altLang="en-US" sz="2600" dirty="0">
                <a:latin typeface="+mj-lt"/>
              </a:rPr>
              <a:t>As applied to globalization, it is the way in which companies and individuals try to anticipate their competitor’s strategies</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5116" y="1557338"/>
            <a:ext cx="5299249" cy="475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83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348792" y="445343"/>
            <a:ext cx="5747208" cy="6291887"/>
          </a:xfrm>
        </p:spPr>
        <p:txBody>
          <a:bodyPr>
            <a:normAutofit/>
          </a:bodyPr>
          <a:lstStyle/>
          <a:p>
            <a:r>
              <a:rPr lang="en-US" altLang="en-US" sz="2400" dirty="0">
                <a:latin typeface="+mj-lt"/>
              </a:rPr>
              <a:t>Any kind of game or competition, real or an actual game, invokes the strategies of formal game theory strategies</a:t>
            </a:r>
          </a:p>
          <a:p>
            <a:r>
              <a:rPr lang="en-US" altLang="en-US" sz="2400" dirty="0">
                <a:latin typeface="+mj-lt"/>
                <a:hlinkClick r:id="rId3"/>
              </a:rPr>
              <a:t>Golden Balls </a:t>
            </a:r>
            <a:r>
              <a:rPr lang="en-US" altLang="en-US" sz="2400" dirty="0">
                <a:latin typeface="+mj-lt"/>
              </a:rPr>
              <a:t>was a television show from Britain the illustrates how tricky and complex negotiations can be. Whether to trust, defect, cheat, or cooperate was built into the game. </a:t>
            </a:r>
          </a:p>
          <a:p>
            <a:r>
              <a:rPr lang="en-US" altLang="en-US" sz="2400" dirty="0">
                <a:latin typeface="+mj-lt"/>
              </a:rPr>
              <a:t>With global economics and politics, similar types of strategizing are undertaken to try to understand what your choices and the choices of those around you will yield. </a:t>
            </a:r>
          </a:p>
        </p:txBody>
      </p:sp>
      <p:pic>
        <p:nvPicPr>
          <p:cNvPr id="5" name="Content Placeholder 3">
            <a:hlinkClick r:id="rId4"/>
            <a:extLst>
              <a:ext uri="{FF2B5EF4-FFF2-40B4-BE49-F238E27FC236}">
                <a16:creationId xmlns:a16="http://schemas.microsoft.com/office/drawing/2014/main" id="{4D5CCA0E-A1DB-43B6-99AA-1171BE2330E3}"/>
              </a:ext>
            </a:extLst>
          </p:cNvPr>
          <p:cNvPicPr>
            <a:picLocks noChangeAspect="1"/>
          </p:cNvPicPr>
          <p:nvPr/>
        </p:nvPicPr>
        <p:blipFill>
          <a:blip r:embed="rId5"/>
          <a:stretch>
            <a:fillRect/>
          </a:stretch>
        </p:blipFill>
        <p:spPr>
          <a:xfrm>
            <a:off x="6601983" y="3572508"/>
            <a:ext cx="4751817" cy="2926914"/>
          </a:xfrm>
          <a:prstGeom prst="rect">
            <a:avLst/>
          </a:prstGeom>
          <a:ln w="41275">
            <a:solidFill>
              <a:schemeClr val="accent2">
                <a:lumMod val="75000"/>
              </a:schemeClr>
            </a:solidFill>
          </a:ln>
        </p:spPr>
      </p:pic>
      <p:pic>
        <p:nvPicPr>
          <p:cNvPr id="6" name="Content Placeholder 3">
            <a:hlinkClick r:id="rId6"/>
            <a:extLst>
              <a:ext uri="{FF2B5EF4-FFF2-40B4-BE49-F238E27FC236}">
                <a16:creationId xmlns:a16="http://schemas.microsoft.com/office/drawing/2014/main" id="{CBCF52FC-B259-423A-BA81-8E0CBF17111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6601983" y="445343"/>
            <a:ext cx="4751817" cy="2922054"/>
          </a:xfrm>
          <a:prstGeom prst="rect">
            <a:avLst/>
          </a:prstGeom>
          <a:ln w="38100">
            <a:solidFill>
              <a:schemeClr val="accent2"/>
            </a:solidFill>
            <a:miter lim="800000"/>
            <a:headEnd/>
            <a:tailEnd/>
          </a:ln>
        </p:spPr>
      </p:pic>
    </p:spTree>
    <p:extLst>
      <p:ext uri="{BB962C8B-B14F-4D97-AF65-F5344CB8AC3E}">
        <p14:creationId xmlns:p14="http://schemas.microsoft.com/office/powerpoint/2010/main" val="11952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152650" y="374904"/>
            <a:ext cx="7886700" cy="1325563"/>
          </a:xfrm>
        </p:spPr>
        <p:txBody>
          <a:bodyPr/>
          <a:lstStyle/>
          <a:p>
            <a:pPr algn="ctr"/>
            <a:r>
              <a:rPr lang="en-US" altLang="en-US" dirty="0"/>
              <a:t>Two main types of games</a:t>
            </a:r>
          </a:p>
        </p:txBody>
      </p:sp>
      <p:sp>
        <p:nvSpPr>
          <p:cNvPr id="76803" name="Content Placeholder 2"/>
          <p:cNvSpPr>
            <a:spLocks noGrp="1"/>
          </p:cNvSpPr>
          <p:nvPr>
            <p:ph idx="1"/>
          </p:nvPr>
        </p:nvSpPr>
        <p:spPr>
          <a:xfrm>
            <a:off x="893561" y="1905003"/>
            <a:ext cx="10275182" cy="4351338"/>
          </a:xfrm>
        </p:spPr>
        <p:txBody>
          <a:bodyPr>
            <a:normAutofit/>
          </a:bodyPr>
          <a:lstStyle/>
          <a:p>
            <a:r>
              <a:rPr lang="en-US" altLang="en-US" dirty="0">
                <a:latin typeface="+mj-lt"/>
              </a:rPr>
              <a:t>A </a:t>
            </a:r>
            <a:r>
              <a:rPr lang="en-US" altLang="en-US" b="1" dirty="0">
                <a:latin typeface="+mj-lt"/>
              </a:rPr>
              <a:t>zero</a:t>
            </a:r>
            <a:r>
              <a:rPr lang="en-US" altLang="en-US" dirty="0">
                <a:latin typeface="+mj-lt"/>
              </a:rPr>
              <a:t>-</a:t>
            </a:r>
            <a:r>
              <a:rPr lang="en-US" altLang="en-US" b="1" dirty="0">
                <a:latin typeface="+mj-lt"/>
              </a:rPr>
              <a:t>sum game</a:t>
            </a:r>
            <a:r>
              <a:rPr lang="en-US" altLang="en-US" dirty="0">
                <a:latin typeface="+mj-lt"/>
              </a:rPr>
              <a:t> is a situation in which each participant's gain or loss is exactly balanced by the losses or gains of the other participants. No overlap of interests. An example are sports – gains for one are losses for the other</a:t>
            </a:r>
          </a:p>
          <a:p>
            <a:r>
              <a:rPr lang="en-US" altLang="en-US" dirty="0">
                <a:latin typeface="+mj-lt"/>
              </a:rPr>
              <a:t>A </a:t>
            </a:r>
            <a:r>
              <a:rPr lang="en-US" altLang="en-US" b="1" dirty="0">
                <a:latin typeface="+mj-lt"/>
              </a:rPr>
              <a:t>non-zero sum game </a:t>
            </a:r>
            <a:r>
              <a:rPr lang="en-US" altLang="en-US" dirty="0">
                <a:latin typeface="+mj-lt"/>
              </a:rPr>
              <a:t>the players interests overlap, what is good or bad for one is good or bad for all.  Gains for one can be gains for another, and losses for one can be gains for the other. </a:t>
            </a:r>
          </a:p>
          <a:p>
            <a:pPr marL="0" indent="0">
              <a:buNone/>
            </a:pPr>
            <a:r>
              <a:rPr lang="en-US" altLang="en-US" dirty="0">
                <a:latin typeface="+mj-lt"/>
              </a:rPr>
              <a:t> </a:t>
            </a:r>
          </a:p>
          <a:p>
            <a:pPr marL="457200" lvl="1" indent="0">
              <a:buNone/>
            </a:pPr>
            <a:endParaRPr lang="en-US" altLang="en-US" dirty="0">
              <a:latin typeface="+mj-lt"/>
            </a:endParaRPr>
          </a:p>
        </p:txBody>
      </p:sp>
    </p:spTree>
    <p:extLst>
      <p:ext uri="{BB962C8B-B14F-4D97-AF65-F5344CB8AC3E}">
        <p14:creationId xmlns:p14="http://schemas.microsoft.com/office/powerpoint/2010/main" val="3709660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1118</Words>
  <Application>Microsoft Office PowerPoint</Application>
  <PresentationFormat>Widescreen</PresentationFormat>
  <Paragraphs>74</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Terms</vt:lpstr>
      <vt:lpstr>Glocalization</vt:lpstr>
      <vt:lpstr>Shock city</vt:lpstr>
      <vt:lpstr>Economies of scale</vt:lpstr>
      <vt:lpstr>Spatial fix</vt:lpstr>
      <vt:lpstr>PowerPoint Presentation</vt:lpstr>
      <vt:lpstr>Game theory</vt:lpstr>
      <vt:lpstr>PowerPoint Presentation</vt:lpstr>
      <vt:lpstr>Two main types of games</vt:lpstr>
      <vt:lpstr>Hegemony</vt:lpstr>
      <vt:lpstr>PowerPoint Presentation</vt:lpstr>
      <vt:lpstr>Race to the bottom</vt:lpstr>
      <vt:lpstr>Homo economicus</vt:lpstr>
      <vt:lpstr>Behavioral economics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Stallins, Jon A.</dc:creator>
  <cp:lastModifiedBy>Tony Stallins</cp:lastModifiedBy>
  <cp:revision>51</cp:revision>
  <dcterms:created xsi:type="dcterms:W3CDTF">2020-02-08T23:50:59Z</dcterms:created>
  <dcterms:modified xsi:type="dcterms:W3CDTF">2021-11-01T14:34:49Z</dcterms:modified>
</cp:coreProperties>
</file>