
<file path=[Content_Types].xml><?xml version="1.0" encoding="utf-8"?>
<Types xmlns="http://schemas.openxmlformats.org/package/2006/content-types">
  <Default Extension="bin" ContentType="image/unknown"/>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7" r:id="rId2"/>
    <p:sldId id="267" r:id="rId3"/>
    <p:sldId id="268" r:id="rId4"/>
    <p:sldId id="289" r:id="rId5"/>
    <p:sldId id="290" r:id="rId6"/>
    <p:sldId id="259" r:id="rId7"/>
    <p:sldId id="260" r:id="rId8"/>
    <p:sldId id="277" r:id="rId9"/>
    <p:sldId id="278" r:id="rId10"/>
    <p:sldId id="285" r:id="rId11"/>
    <p:sldId id="269" r:id="rId12"/>
    <p:sldId id="266" r:id="rId13"/>
    <p:sldId id="271" r:id="rId14"/>
    <p:sldId id="281" r:id="rId15"/>
    <p:sldId id="295" r:id="rId16"/>
    <p:sldId id="272" r:id="rId17"/>
    <p:sldId id="274" r:id="rId18"/>
    <p:sldId id="273" r:id="rId19"/>
    <p:sldId id="262" r:id="rId20"/>
    <p:sldId id="276" r:id="rId21"/>
    <p:sldId id="264" r:id="rId22"/>
    <p:sldId id="265" r:id="rId23"/>
    <p:sldId id="284" r:id="rId24"/>
    <p:sldId id="258" r:id="rId25"/>
    <p:sldId id="275" r:id="rId26"/>
    <p:sldId id="261" r:id="rId27"/>
    <p:sldId id="293" r:id="rId28"/>
    <p:sldId id="294" r:id="rId29"/>
    <p:sldId id="279" r:id="rId30"/>
    <p:sldId id="288" r:id="rId31"/>
    <p:sldId id="28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51" autoAdjust="0"/>
    <p:restoredTop sz="71858" autoAdjust="0"/>
  </p:normalViewPr>
  <p:slideViewPr>
    <p:cSldViewPr snapToGrid="0">
      <p:cViewPr varScale="1">
        <p:scale>
          <a:sx n="56" d="100"/>
          <a:sy n="56" d="100"/>
        </p:scale>
        <p:origin x="816" y="58"/>
      </p:cViewPr>
      <p:guideLst/>
    </p:cSldViewPr>
  </p:slideViewPr>
  <p:outlineViewPr>
    <p:cViewPr>
      <p:scale>
        <a:sx n="33" d="100"/>
        <a:sy n="33" d="100"/>
      </p:scale>
      <p:origin x="0" y="-25474"/>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97D55C-093D-4202-80E5-73525DCB3606}" type="datetimeFigureOut">
              <a:rPr lang="en-US" smtClean="0"/>
              <a:t>11/25/2021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94F4D8-8218-45D3-BC4D-D2F0E7491A57}" type="slidenum">
              <a:rPr lang="en-US" smtClean="0"/>
              <a:t>‹#›</a:t>
            </a:fld>
            <a:endParaRPr lang="en-US" dirty="0"/>
          </a:p>
        </p:txBody>
      </p:sp>
    </p:spTree>
    <p:extLst>
      <p:ext uri="{BB962C8B-B14F-4D97-AF65-F5344CB8AC3E}">
        <p14:creationId xmlns:p14="http://schemas.microsoft.com/office/powerpoint/2010/main" val="17502566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Very orderly and rationale in design – it does not incorporate many of the contingent processes that shape where and how cities and towns develop</a:t>
            </a:r>
          </a:p>
          <a:p>
            <a:endParaRPr lang="en-US" dirty="0"/>
          </a:p>
        </p:txBody>
      </p:sp>
      <p:sp>
        <p:nvSpPr>
          <p:cNvPr id="4" name="Slide Number Placeholder 3"/>
          <p:cNvSpPr>
            <a:spLocks noGrp="1"/>
          </p:cNvSpPr>
          <p:nvPr>
            <p:ph type="sldNum" sz="quarter" idx="5"/>
          </p:nvPr>
        </p:nvSpPr>
        <p:spPr/>
        <p:txBody>
          <a:bodyPr/>
          <a:lstStyle/>
          <a:p>
            <a:fld id="{9794F4D8-8218-45D3-BC4D-D2F0E7491A57}" type="slidenum">
              <a:rPr lang="en-US" smtClean="0"/>
              <a:t>2</a:t>
            </a:fld>
            <a:endParaRPr lang="en-US" dirty="0"/>
          </a:p>
        </p:txBody>
      </p:sp>
    </p:spTree>
    <p:extLst>
      <p:ext uri="{BB962C8B-B14F-4D97-AF65-F5344CB8AC3E}">
        <p14:creationId xmlns:p14="http://schemas.microsoft.com/office/powerpoint/2010/main" val="21045991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https://www.citylab.com/design/2019/05/lexington-kentucky-horse-farms-urban-growth-planning-history/589519/</a:t>
            </a:r>
          </a:p>
        </p:txBody>
      </p:sp>
      <p:sp>
        <p:nvSpPr>
          <p:cNvPr id="4" name="Slide Number Placeholder 3"/>
          <p:cNvSpPr>
            <a:spLocks noGrp="1"/>
          </p:cNvSpPr>
          <p:nvPr>
            <p:ph type="sldNum" sz="quarter" idx="5"/>
          </p:nvPr>
        </p:nvSpPr>
        <p:spPr/>
        <p:txBody>
          <a:bodyPr/>
          <a:lstStyle/>
          <a:p>
            <a:fld id="{9794F4D8-8218-45D3-BC4D-D2F0E7491A57}" type="slidenum">
              <a:rPr lang="en-US" smtClean="0"/>
              <a:t>20</a:t>
            </a:fld>
            <a:endParaRPr lang="en-US" dirty="0"/>
          </a:p>
        </p:txBody>
      </p:sp>
    </p:spTree>
    <p:extLst>
      <p:ext uri="{BB962C8B-B14F-4D97-AF65-F5344CB8AC3E}">
        <p14:creationId xmlns:p14="http://schemas.microsoft.com/office/powerpoint/2010/main" val="37614182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Oregon often gets the credit for pioneering greenbelts and urban growth boundaries in the U.S., but it was Lexington that adopted the nation’s first in 1958. Its failure to get credit for this might come down to the unusual politics surrounding its greenbelt. Whereas the 1973 Oregon push for a greenbelt tapped into emerging environmental sensibilities, Lexington’s earlier push was mostly focused on protecting the interests of the horse industry.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greenbelt lies fully within Fayette County, which merged with Lexington in 1974. </a:t>
            </a:r>
          </a:p>
          <a:p>
            <a:pPr rtl="0"/>
            <a:endParaRPr lang="en-US" dirty="0"/>
          </a:p>
          <a:p>
            <a:pPr rtl="0"/>
            <a:r>
              <a:rPr lang="en-US" dirty="0"/>
              <a:t>Businesspeople and developers argued that a lack of developable land in Lexington is driving businesses away and housing costs up, while defenders of the greenbelt countered that there is still ample land to develop without extending the boundary further. However, this has spurred development inside the growth boundary in the form of infill. </a:t>
            </a:r>
          </a:p>
        </p:txBody>
      </p:sp>
      <p:sp>
        <p:nvSpPr>
          <p:cNvPr id="4" name="Slide Number Placeholder 3"/>
          <p:cNvSpPr>
            <a:spLocks noGrp="1"/>
          </p:cNvSpPr>
          <p:nvPr>
            <p:ph type="sldNum" sz="quarter" idx="5"/>
          </p:nvPr>
        </p:nvSpPr>
        <p:spPr/>
        <p:txBody>
          <a:bodyPr/>
          <a:lstStyle/>
          <a:p>
            <a:fld id="{9794F4D8-8218-45D3-BC4D-D2F0E7491A57}" type="slidenum">
              <a:rPr lang="en-US" smtClean="0"/>
              <a:t>21</a:t>
            </a:fld>
            <a:endParaRPr lang="en-US" dirty="0"/>
          </a:p>
        </p:txBody>
      </p:sp>
    </p:spTree>
    <p:extLst>
      <p:ext uri="{BB962C8B-B14F-4D97-AF65-F5344CB8AC3E}">
        <p14:creationId xmlns:p14="http://schemas.microsoft.com/office/powerpoint/2010/main" val="10706057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photo, a house in Lexington has added an apartment rental in its backyard. This decreases development pressure in the greenbelt, while also increasing the availability of housing closer in to the city.</a:t>
            </a:r>
            <a:br>
              <a:rPr lang="en-US" dirty="0"/>
            </a:br>
            <a:br>
              <a:rPr lang="en-US" dirty="0"/>
            </a:br>
            <a:r>
              <a:rPr lang="en-US" dirty="0"/>
              <a:t>https://www.kentucky.com/opinion/op-ed/article225311025.html</a:t>
            </a:r>
          </a:p>
        </p:txBody>
      </p:sp>
      <p:sp>
        <p:nvSpPr>
          <p:cNvPr id="4" name="Slide Number Placeholder 3"/>
          <p:cNvSpPr>
            <a:spLocks noGrp="1"/>
          </p:cNvSpPr>
          <p:nvPr>
            <p:ph type="sldNum" sz="quarter" idx="5"/>
          </p:nvPr>
        </p:nvSpPr>
        <p:spPr/>
        <p:txBody>
          <a:bodyPr/>
          <a:lstStyle/>
          <a:p>
            <a:fld id="{9794F4D8-8218-45D3-BC4D-D2F0E7491A57}" type="slidenum">
              <a:rPr lang="en-US" smtClean="0"/>
              <a:t>22</a:t>
            </a:fld>
            <a:endParaRPr lang="en-US" dirty="0"/>
          </a:p>
        </p:txBody>
      </p:sp>
    </p:spTree>
    <p:extLst>
      <p:ext uri="{BB962C8B-B14F-4D97-AF65-F5344CB8AC3E}">
        <p14:creationId xmlns:p14="http://schemas.microsoft.com/office/powerpoint/2010/main" val="6316026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Urban infill in Lexington Kentucky. It aims to increase housing and population density in the city so that the greenspace surrounding horse farms can remain less developed. </a:t>
            </a:r>
            <a:br>
              <a:rPr lang="en-US" dirty="0"/>
            </a:br>
            <a:endParaRPr lang="en-US" dirty="0"/>
          </a:p>
          <a:p>
            <a:r>
              <a:rPr lang="en-US" dirty="0"/>
              <a:t>http://auassociates.com.s157318.gridserver.com/?p=18</a:t>
            </a:r>
          </a:p>
        </p:txBody>
      </p:sp>
      <p:sp>
        <p:nvSpPr>
          <p:cNvPr id="4" name="Slide Number Placeholder 3"/>
          <p:cNvSpPr>
            <a:spLocks noGrp="1"/>
          </p:cNvSpPr>
          <p:nvPr>
            <p:ph type="sldNum" sz="quarter" idx="5"/>
          </p:nvPr>
        </p:nvSpPr>
        <p:spPr/>
        <p:txBody>
          <a:bodyPr/>
          <a:lstStyle/>
          <a:p>
            <a:fld id="{9794F4D8-8218-45D3-BC4D-D2F0E7491A57}" type="slidenum">
              <a:rPr lang="en-US" smtClean="0"/>
              <a:t>23</a:t>
            </a:fld>
            <a:endParaRPr lang="en-US" dirty="0"/>
          </a:p>
        </p:txBody>
      </p:sp>
    </p:spTree>
    <p:extLst>
      <p:ext uri="{BB962C8B-B14F-4D97-AF65-F5344CB8AC3E}">
        <p14:creationId xmlns:p14="http://schemas.microsoft.com/office/powerpoint/2010/main" val="10059655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Great Recession of 2008 was triggered by a large decline in home prices after the collapse of a housing bubble, leading to mortgage delinquencies, foreclosures, and the devaluation of housing-related securities. The housing bubble preceding the crisis was financed with mortgage-backed securities (MBSes) and collateralized debt obligations (CDOs), which initially offered higher interest rates (i.e. better returns) than government securities, along with attractive risk ratings from rating agencies. While elements of the crisis first became more visible during 2007, several major financial institutions collapsed in September 2008, with significant disruption in the flow of credit to businesses and consumers and the onset of a severe global recession.</a:t>
            </a:r>
          </a:p>
          <a:p>
            <a:endParaRPr lang="en-US" dirty="0"/>
          </a:p>
          <a:p>
            <a:r>
              <a:rPr lang="en-US" dirty="0"/>
              <a:t>There were many causes of the crisis, with commentators assigning different levels of blame to financial institutions, regulators, credit agencies, government housing policies, and consumers, among others. Two proximate causes were the rise in subprime lending and the increase in housing speculation. The percentage of lower-quality subprime mortgages originated during a given year rose from the historical 8% or lower range to approximately 20% from 2004 to 2006, with much higher ratios in some parts of the U.S. A high percentage of these subprime mortgages, over 90% in 2006 for example, were adjustable-rate mortgages. Housing speculation also increased, with the share of mortgage originations to investors (i.e. those owning homes other than primary residences) rising significantly from around 20% in 2000 to around 35% in 2006–2007. Investors, even those with prime credit ratings, were much more likely to default than non-investors when prices fell. These changes were part of a broader trend of lowered lending standards and higher-risk mortgage products, which contributed to U.S. households becoming increasingly indebted. </a:t>
            </a:r>
          </a:p>
          <a:p>
            <a:endParaRPr lang="en-US" dirty="0"/>
          </a:p>
          <a:p>
            <a:r>
              <a:rPr lang="en-US" dirty="0"/>
              <a:t>When U.S. home prices declined steeply after peaking in mid-2006, it became more difficult for borrowers to refinance their loans. As adjustable-rate mortgages began to reset at higher interest rates (causing higher monthly payments), mortgage delinquencies soared. Securities backed with mortgages, including subprime mortgages, widely held by financial firms globally, lost most of their value. Global investors also drastically reduced purchases of mortgage-backed debt and other securities as part of a decline in the capacity and willingness of the private financial system to support lending. Concerns about the soundness of U.S. credit and financial markets led to tightening credit around the world and slowing economic growth in the U.S. and Europe. </a:t>
            </a:r>
          </a:p>
        </p:txBody>
      </p:sp>
      <p:sp>
        <p:nvSpPr>
          <p:cNvPr id="4" name="Slide Number Placeholder 3"/>
          <p:cNvSpPr>
            <a:spLocks noGrp="1"/>
          </p:cNvSpPr>
          <p:nvPr>
            <p:ph type="sldNum" sz="quarter" idx="5"/>
          </p:nvPr>
        </p:nvSpPr>
        <p:spPr/>
        <p:txBody>
          <a:bodyPr/>
          <a:lstStyle/>
          <a:p>
            <a:fld id="{9794F4D8-8218-45D3-BC4D-D2F0E7491A57}" type="slidenum">
              <a:rPr lang="en-US" smtClean="0"/>
              <a:t>25</a:t>
            </a:fld>
            <a:endParaRPr lang="en-US" dirty="0"/>
          </a:p>
        </p:txBody>
      </p:sp>
    </p:spTree>
    <p:extLst>
      <p:ext uri="{BB962C8B-B14F-4D97-AF65-F5344CB8AC3E}">
        <p14:creationId xmlns:p14="http://schemas.microsoft.com/office/powerpoint/2010/main" val="34673229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Southern family arriving in Chicago during World War I</a:t>
            </a:r>
          </a:p>
        </p:txBody>
      </p:sp>
      <p:sp>
        <p:nvSpPr>
          <p:cNvPr id="4" name="Slide Number Placeholder 3"/>
          <p:cNvSpPr>
            <a:spLocks noGrp="1"/>
          </p:cNvSpPr>
          <p:nvPr>
            <p:ph type="sldNum" sz="quarter" idx="5"/>
          </p:nvPr>
        </p:nvSpPr>
        <p:spPr/>
        <p:txBody>
          <a:bodyPr/>
          <a:lstStyle/>
          <a:p>
            <a:fld id="{9794F4D8-8218-45D3-BC4D-D2F0E7491A57}" type="slidenum">
              <a:rPr lang="en-US" smtClean="0"/>
              <a:t>27</a:t>
            </a:fld>
            <a:endParaRPr lang="en-US" dirty="0"/>
          </a:p>
        </p:txBody>
      </p:sp>
    </p:spTree>
    <p:extLst>
      <p:ext uri="{BB962C8B-B14F-4D97-AF65-F5344CB8AC3E}">
        <p14:creationId xmlns:p14="http://schemas.microsoft.com/office/powerpoint/2010/main" val="23404853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movement of African-Americans during the Great Migration</a:t>
            </a:r>
          </a:p>
        </p:txBody>
      </p:sp>
      <p:sp>
        <p:nvSpPr>
          <p:cNvPr id="4" name="Slide Number Placeholder 3"/>
          <p:cNvSpPr>
            <a:spLocks noGrp="1"/>
          </p:cNvSpPr>
          <p:nvPr>
            <p:ph type="sldNum" sz="quarter" idx="5"/>
          </p:nvPr>
        </p:nvSpPr>
        <p:spPr/>
        <p:txBody>
          <a:bodyPr/>
          <a:lstStyle/>
          <a:p>
            <a:fld id="{9794F4D8-8218-45D3-BC4D-D2F0E7491A57}" type="slidenum">
              <a:rPr lang="en-US" smtClean="0"/>
              <a:t>28</a:t>
            </a:fld>
            <a:endParaRPr lang="en-US" dirty="0"/>
          </a:p>
        </p:txBody>
      </p:sp>
    </p:spTree>
    <p:extLst>
      <p:ext uri="{BB962C8B-B14F-4D97-AF65-F5344CB8AC3E}">
        <p14:creationId xmlns:p14="http://schemas.microsoft.com/office/powerpoint/2010/main" val="8625631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https://vimeo.com/126309107</a:t>
            </a:r>
          </a:p>
          <a:p>
            <a:endParaRPr lang="en-US" dirty="0"/>
          </a:p>
          <a:p>
            <a:r>
              <a:rPr lang="en-US" dirty="0"/>
              <a:t>https://www.njtvonline.org/news/uncategorized/newark-riots-happen/</a:t>
            </a:r>
            <a:br>
              <a:rPr lang="en-US" dirty="0"/>
            </a:br>
            <a:br>
              <a:rPr lang="en-US" dirty="0"/>
            </a:br>
            <a:r>
              <a:rPr lang="en-US" dirty="0"/>
              <a:t>https://www.youtube.com/watch?v=pxkDJ4cQvTo</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After many African countries gained political independence, the period of post-colonial emigration of whites to areas where they were more of a majority</a:t>
            </a:r>
          </a:p>
          <a:p>
            <a:endParaRPr lang="en-US" dirty="0"/>
          </a:p>
        </p:txBody>
      </p:sp>
      <p:sp>
        <p:nvSpPr>
          <p:cNvPr id="4" name="Slide Number Placeholder 3"/>
          <p:cNvSpPr>
            <a:spLocks noGrp="1"/>
          </p:cNvSpPr>
          <p:nvPr>
            <p:ph type="sldNum" sz="quarter" idx="5"/>
          </p:nvPr>
        </p:nvSpPr>
        <p:spPr/>
        <p:txBody>
          <a:bodyPr/>
          <a:lstStyle/>
          <a:p>
            <a:fld id="{9794F4D8-8218-45D3-BC4D-D2F0E7491A57}" type="slidenum">
              <a:rPr lang="en-US" smtClean="0"/>
              <a:t>29</a:t>
            </a:fld>
            <a:endParaRPr lang="en-US" dirty="0"/>
          </a:p>
        </p:txBody>
      </p:sp>
    </p:spTree>
    <p:extLst>
      <p:ext uri="{BB962C8B-B14F-4D97-AF65-F5344CB8AC3E}">
        <p14:creationId xmlns:p14="http://schemas.microsoft.com/office/powerpoint/2010/main" val="41222099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1962 newspaper ad for the Saturday Evening Post story</a:t>
            </a:r>
          </a:p>
        </p:txBody>
      </p:sp>
      <p:sp>
        <p:nvSpPr>
          <p:cNvPr id="4" name="Slide Number Placeholder 3"/>
          <p:cNvSpPr>
            <a:spLocks noGrp="1"/>
          </p:cNvSpPr>
          <p:nvPr>
            <p:ph type="sldNum" sz="quarter" idx="5"/>
          </p:nvPr>
        </p:nvSpPr>
        <p:spPr/>
        <p:txBody>
          <a:bodyPr/>
          <a:lstStyle/>
          <a:p>
            <a:fld id="{9794F4D8-8218-45D3-BC4D-D2F0E7491A57}" type="slidenum">
              <a:rPr lang="en-US" smtClean="0"/>
              <a:t>30</a:t>
            </a:fld>
            <a:endParaRPr lang="en-US" dirty="0"/>
          </a:p>
        </p:txBody>
      </p:sp>
    </p:spTree>
    <p:extLst>
      <p:ext uri="{BB962C8B-B14F-4D97-AF65-F5344CB8AC3E}">
        <p14:creationId xmlns:p14="http://schemas.microsoft.com/office/powerpoint/2010/main" val="224589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Top, Park Slope in Brooklyn. </a:t>
            </a:r>
            <a:br>
              <a:rPr lang="en-US" dirty="0"/>
            </a:br>
            <a:br>
              <a:rPr lang="en-US" dirty="0"/>
            </a:br>
            <a:r>
              <a:rPr lang="en-US" dirty="0"/>
              <a:t>Bottom, Asian supermarket in San Gabriel Valley, CA</a:t>
            </a:r>
          </a:p>
        </p:txBody>
      </p:sp>
      <p:sp>
        <p:nvSpPr>
          <p:cNvPr id="4" name="Slide Number Placeholder 3"/>
          <p:cNvSpPr>
            <a:spLocks noGrp="1"/>
          </p:cNvSpPr>
          <p:nvPr>
            <p:ph type="sldNum" sz="quarter" idx="5"/>
          </p:nvPr>
        </p:nvSpPr>
        <p:spPr/>
        <p:txBody>
          <a:bodyPr/>
          <a:lstStyle/>
          <a:p>
            <a:fld id="{9794F4D8-8218-45D3-BC4D-D2F0E7491A57}" type="slidenum">
              <a:rPr lang="en-US" smtClean="0"/>
              <a:t>31</a:t>
            </a:fld>
            <a:endParaRPr lang="en-US" dirty="0"/>
          </a:p>
        </p:txBody>
      </p:sp>
    </p:spTree>
    <p:extLst>
      <p:ext uri="{BB962C8B-B14F-4D97-AF65-F5344CB8AC3E}">
        <p14:creationId xmlns:p14="http://schemas.microsoft.com/office/powerpoint/2010/main" val="18055997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domestication of plants</a:t>
            </a:r>
            <a:br>
              <a:rPr lang="en-US" dirty="0"/>
            </a:br>
            <a:r>
              <a:rPr lang="en-US" sz="1200" dirty="0">
                <a:latin typeface="Times New Roman" panose="02020603050405020304" pitchFamily="18" charset="0"/>
              </a:rPr>
              <a:t>http://archaeobotanist.blogspot.com/2011/12/de-centering-fertile-crescent.html</a:t>
            </a:r>
          </a:p>
          <a:p>
            <a:endParaRPr lang="en-US" dirty="0"/>
          </a:p>
        </p:txBody>
      </p:sp>
      <p:sp>
        <p:nvSpPr>
          <p:cNvPr id="4" name="Slide Number Placeholder 3"/>
          <p:cNvSpPr>
            <a:spLocks noGrp="1"/>
          </p:cNvSpPr>
          <p:nvPr>
            <p:ph type="sldNum" sz="quarter" idx="10"/>
          </p:nvPr>
        </p:nvSpPr>
        <p:spPr/>
        <p:txBody>
          <a:bodyPr/>
          <a:lstStyle/>
          <a:p>
            <a:fld id="{E904C121-0479-421F-8B0D-70ED69441885}" type="slidenum">
              <a:rPr lang="en-US" smtClean="0"/>
              <a:pPr/>
              <a:t>4</a:t>
            </a:fld>
            <a:endParaRPr lang="en-US" dirty="0"/>
          </a:p>
        </p:txBody>
      </p:sp>
    </p:spTree>
    <p:extLst>
      <p:ext uri="{BB962C8B-B14F-4D97-AF65-F5344CB8AC3E}">
        <p14:creationId xmlns:p14="http://schemas.microsoft.com/office/powerpoint/2010/main" val="37892330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 Bible Belt (right).</a:t>
            </a:r>
          </a:p>
        </p:txBody>
      </p:sp>
      <p:sp>
        <p:nvSpPr>
          <p:cNvPr id="4" name="Slide Number Placeholder 3"/>
          <p:cNvSpPr>
            <a:spLocks noGrp="1"/>
          </p:cNvSpPr>
          <p:nvPr>
            <p:ph type="sldNum" sz="quarter" idx="5"/>
          </p:nvPr>
        </p:nvSpPr>
        <p:spPr/>
        <p:txBody>
          <a:bodyPr/>
          <a:lstStyle/>
          <a:p>
            <a:fld id="{9794F4D8-8218-45D3-BC4D-D2F0E7491A57}" type="slidenum">
              <a:rPr lang="en-US" smtClean="0"/>
              <a:t>7</a:t>
            </a:fld>
            <a:endParaRPr lang="en-US" dirty="0"/>
          </a:p>
        </p:txBody>
      </p:sp>
    </p:spTree>
    <p:extLst>
      <p:ext uri="{BB962C8B-B14F-4D97-AF65-F5344CB8AC3E}">
        <p14:creationId xmlns:p14="http://schemas.microsoft.com/office/powerpoint/2010/main" val="39737248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city that was known as St Petersburg in imperial Russia was renamed Petrograd in 1914 at the start of World War I because authorities thought its original name sounded too German. In 1924, following the formation of the USSR and the death of Lenin, the name of the city was changed once again, this time to Leningrad. The city's name was reverted back to St Petersburg in 1991, following the collapse of the Soviet Union.</a:t>
            </a:r>
            <a:endParaRPr lang="en-US" dirty="0"/>
          </a:p>
        </p:txBody>
      </p:sp>
      <p:sp>
        <p:nvSpPr>
          <p:cNvPr id="4" name="Slide Number Placeholder 3"/>
          <p:cNvSpPr>
            <a:spLocks noGrp="1"/>
          </p:cNvSpPr>
          <p:nvPr>
            <p:ph type="sldNum" sz="quarter" idx="5"/>
          </p:nvPr>
        </p:nvSpPr>
        <p:spPr/>
        <p:txBody>
          <a:bodyPr/>
          <a:lstStyle/>
          <a:p>
            <a:fld id="{9794F4D8-8218-45D3-BC4D-D2F0E7491A57}" type="slidenum">
              <a:rPr lang="en-US" smtClean="0"/>
              <a:t>9</a:t>
            </a:fld>
            <a:endParaRPr lang="en-US" dirty="0"/>
          </a:p>
        </p:txBody>
      </p:sp>
    </p:spTree>
    <p:extLst>
      <p:ext uri="{BB962C8B-B14F-4D97-AF65-F5344CB8AC3E}">
        <p14:creationId xmlns:p14="http://schemas.microsoft.com/office/powerpoint/2010/main" val="16015299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https://www.aljazeera.com/indepth/opinion/renaming-india-saffronisation-public-spaces-181012113039066.html</a:t>
            </a:r>
          </a:p>
          <a:p>
            <a:r>
              <a:rPr lang="en-US" dirty="0"/>
              <a:t>https://www.outlookindia.com/magazine/story/allahabad-to-prayagraj-the-politics-of-name-change/300886</a:t>
            </a:r>
          </a:p>
        </p:txBody>
      </p:sp>
      <p:sp>
        <p:nvSpPr>
          <p:cNvPr id="4" name="Slide Number Placeholder 3"/>
          <p:cNvSpPr>
            <a:spLocks noGrp="1"/>
          </p:cNvSpPr>
          <p:nvPr>
            <p:ph type="sldNum" sz="quarter" idx="5"/>
          </p:nvPr>
        </p:nvSpPr>
        <p:spPr/>
        <p:txBody>
          <a:bodyPr/>
          <a:lstStyle/>
          <a:p>
            <a:fld id="{9794F4D8-8218-45D3-BC4D-D2F0E7491A57}" type="slidenum">
              <a:rPr lang="en-US" smtClean="0"/>
              <a:t>10</a:t>
            </a:fld>
            <a:endParaRPr lang="en-US" dirty="0"/>
          </a:p>
        </p:txBody>
      </p:sp>
    </p:spTree>
    <p:extLst>
      <p:ext uri="{BB962C8B-B14F-4D97-AF65-F5344CB8AC3E}">
        <p14:creationId xmlns:p14="http://schemas.microsoft.com/office/powerpoint/2010/main" val="40791831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https://www.citylab.com/design/2018/04/return-to-edge-city/552362/</a:t>
            </a:r>
          </a:p>
        </p:txBody>
      </p:sp>
      <p:sp>
        <p:nvSpPr>
          <p:cNvPr id="4" name="Slide Number Placeholder 3"/>
          <p:cNvSpPr>
            <a:spLocks noGrp="1"/>
          </p:cNvSpPr>
          <p:nvPr>
            <p:ph type="sldNum" sz="quarter" idx="5"/>
          </p:nvPr>
        </p:nvSpPr>
        <p:spPr/>
        <p:txBody>
          <a:bodyPr/>
          <a:lstStyle/>
          <a:p>
            <a:fld id="{9794F4D8-8218-45D3-BC4D-D2F0E7491A57}" type="slidenum">
              <a:rPr lang="en-US" smtClean="0"/>
              <a:t>11</a:t>
            </a:fld>
            <a:endParaRPr lang="en-US" dirty="0"/>
          </a:p>
        </p:txBody>
      </p:sp>
    </p:spTree>
    <p:extLst>
      <p:ext uri="{BB962C8B-B14F-4D97-AF65-F5344CB8AC3E}">
        <p14:creationId xmlns:p14="http://schemas.microsoft.com/office/powerpoint/2010/main" val="1438551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https://www.washingtonpost.com/national/expanding-efforts-to-keep-cows-over-condos-are-protecting-land-across-the-west/2020/04/10/96ec2f80-79c6-11ea-9bee-c5bf9d2e3288_story.html</a:t>
            </a:r>
          </a:p>
        </p:txBody>
      </p:sp>
      <p:sp>
        <p:nvSpPr>
          <p:cNvPr id="4" name="Slide Number Placeholder 3"/>
          <p:cNvSpPr>
            <a:spLocks noGrp="1"/>
          </p:cNvSpPr>
          <p:nvPr>
            <p:ph type="sldNum" sz="quarter" idx="5"/>
          </p:nvPr>
        </p:nvSpPr>
        <p:spPr/>
        <p:txBody>
          <a:bodyPr/>
          <a:lstStyle/>
          <a:p>
            <a:fld id="{9794F4D8-8218-45D3-BC4D-D2F0E7491A57}" type="slidenum">
              <a:rPr lang="en-US" smtClean="0"/>
              <a:t>16</a:t>
            </a:fld>
            <a:endParaRPr lang="en-US" dirty="0"/>
          </a:p>
        </p:txBody>
      </p:sp>
    </p:spTree>
    <p:extLst>
      <p:ext uri="{BB962C8B-B14F-4D97-AF65-F5344CB8AC3E}">
        <p14:creationId xmlns:p14="http://schemas.microsoft.com/office/powerpoint/2010/main" val="10942606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 Turecek feeds the horses on his family’s Colorado ranch, which includes several thousand acres protected in perpetuity through a conservation easement. (Matthew Staver/For The Washington Post)</a:t>
            </a:r>
          </a:p>
        </p:txBody>
      </p:sp>
      <p:sp>
        <p:nvSpPr>
          <p:cNvPr id="4" name="Slide Number Placeholder 3"/>
          <p:cNvSpPr>
            <a:spLocks noGrp="1"/>
          </p:cNvSpPr>
          <p:nvPr>
            <p:ph type="sldNum" sz="quarter" idx="5"/>
          </p:nvPr>
        </p:nvSpPr>
        <p:spPr/>
        <p:txBody>
          <a:bodyPr/>
          <a:lstStyle/>
          <a:p>
            <a:fld id="{9794F4D8-8218-45D3-BC4D-D2F0E7491A57}" type="slidenum">
              <a:rPr lang="en-US" smtClean="0"/>
              <a:t>17</a:t>
            </a:fld>
            <a:endParaRPr lang="en-US" dirty="0"/>
          </a:p>
        </p:txBody>
      </p:sp>
    </p:spTree>
    <p:extLst>
      <p:ext uri="{BB962C8B-B14F-4D97-AF65-F5344CB8AC3E}">
        <p14:creationId xmlns:p14="http://schemas.microsoft.com/office/powerpoint/2010/main" val="20144944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exurbia.</a:t>
            </a:r>
            <a:br>
              <a:rPr lang="en-US" dirty="0"/>
            </a:br>
            <a:br>
              <a:rPr lang="en-US" dirty="0"/>
            </a:br>
            <a:r>
              <a:rPr lang="en-US" dirty="0"/>
              <a:t>Only a highway separates the Tureceks’ Stacked Lazy 3 Ranch from a new housing development, Bijou Creek. Downtown Denver is barely an hour to the west. (Matthew Staver/For The Washington Post)</a:t>
            </a:r>
          </a:p>
        </p:txBody>
      </p:sp>
      <p:sp>
        <p:nvSpPr>
          <p:cNvPr id="4" name="Slide Number Placeholder 3"/>
          <p:cNvSpPr>
            <a:spLocks noGrp="1"/>
          </p:cNvSpPr>
          <p:nvPr>
            <p:ph type="sldNum" sz="quarter" idx="5"/>
          </p:nvPr>
        </p:nvSpPr>
        <p:spPr/>
        <p:txBody>
          <a:bodyPr/>
          <a:lstStyle/>
          <a:p>
            <a:fld id="{9794F4D8-8218-45D3-BC4D-D2F0E7491A57}" type="slidenum">
              <a:rPr lang="en-US" smtClean="0"/>
              <a:t>18</a:t>
            </a:fld>
            <a:endParaRPr lang="en-US" dirty="0"/>
          </a:p>
        </p:txBody>
      </p:sp>
    </p:spTree>
    <p:extLst>
      <p:ext uri="{BB962C8B-B14F-4D97-AF65-F5344CB8AC3E}">
        <p14:creationId xmlns:p14="http://schemas.microsoft.com/office/powerpoint/2010/main" val="26208273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350E4-A0B2-488D-8FB4-4354A0649CB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74D29AB-A0D5-4733-A5F7-6CBFF8AF4A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D727F2D-60BD-4D10-A507-011D9CA4F2E8}"/>
              </a:ext>
            </a:extLst>
          </p:cNvPr>
          <p:cNvSpPr>
            <a:spLocks noGrp="1"/>
          </p:cNvSpPr>
          <p:nvPr>
            <p:ph type="dt" sz="half" idx="10"/>
          </p:nvPr>
        </p:nvSpPr>
        <p:spPr/>
        <p:txBody>
          <a:bodyPr/>
          <a:lstStyle/>
          <a:p>
            <a:fld id="{9D0E0207-6047-4838-A216-8B2524539720}" type="datetimeFigureOut">
              <a:rPr lang="en-US" smtClean="0"/>
              <a:t>11/25/2021</a:t>
            </a:fld>
            <a:endParaRPr lang="en-US" dirty="0"/>
          </a:p>
        </p:txBody>
      </p:sp>
      <p:sp>
        <p:nvSpPr>
          <p:cNvPr id="5" name="Footer Placeholder 4">
            <a:extLst>
              <a:ext uri="{FF2B5EF4-FFF2-40B4-BE49-F238E27FC236}">
                <a16:creationId xmlns:a16="http://schemas.microsoft.com/office/drawing/2014/main" id="{CF05004B-4F3E-4FF1-9E50-D8723CC5576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6DC6ED8-A20B-4923-8984-388FB46CF695}"/>
              </a:ext>
            </a:extLst>
          </p:cNvPr>
          <p:cNvSpPr>
            <a:spLocks noGrp="1"/>
          </p:cNvSpPr>
          <p:nvPr>
            <p:ph type="sldNum" sz="quarter" idx="12"/>
          </p:nvPr>
        </p:nvSpPr>
        <p:spPr/>
        <p:txBody>
          <a:bodyPr/>
          <a:lstStyle/>
          <a:p>
            <a:fld id="{ABBBE2D8-CC41-484E-96B7-D30DAFF0A7B7}" type="slidenum">
              <a:rPr lang="en-US" smtClean="0"/>
              <a:t>‹#›</a:t>
            </a:fld>
            <a:endParaRPr lang="en-US" dirty="0"/>
          </a:p>
        </p:txBody>
      </p:sp>
    </p:spTree>
    <p:extLst>
      <p:ext uri="{BB962C8B-B14F-4D97-AF65-F5344CB8AC3E}">
        <p14:creationId xmlns:p14="http://schemas.microsoft.com/office/powerpoint/2010/main" val="40108608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90FDC-D56F-4680-9854-AA2C1D779FC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9886E4-6345-43DC-9F2E-B26CFB1CB77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8A594E-EB7B-45B7-A848-0C1795101728}"/>
              </a:ext>
            </a:extLst>
          </p:cNvPr>
          <p:cNvSpPr>
            <a:spLocks noGrp="1"/>
          </p:cNvSpPr>
          <p:nvPr>
            <p:ph type="dt" sz="half" idx="10"/>
          </p:nvPr>
        </p:nvSpPr>
        <p:spPr/>
        <p:txBody>
          <a:bodyPr/>
          <a:lstStyle/>
          <a:p>
            <a:fld id="{9D0E0207-6047-4838-A216-8B2524539720}" type="datetimeFigureOut">
              <a:rPr lang="en-US" smtClean="0"/>
              <a:t>11/25/2021</a:t>
            </a:fld>
            <a:endParaRPr lang="en-US" dirty="0"/>
          </a:p>
        </p:txBody>
      </p:sp>
      <p:sp>
        <p:nvSpPr>
          <p:cNvPr id="5" name="Footer Placeholder 4">
            <a:extLst>
              <a:ext uri="{FF2B5EF4-FFF2-40B4-BE49-F238E27FC236}">
                <a16:creationId xmlns:a16="http://schemas.microsoft.com/office/drawing/2014/main" id="{07BBC1CD-100C-4E11-8D28-2D469C97833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800B5BB-1E3A-4E70-895E-745B1FA18452}"/>
              </a:ext>
            </a:extLst>
          </p:cNvPr>
          <p:cNvSpPr>
            <a:spLocks noGrp="1"/>
          </p:cNvSpPr>
          <p:nvPr>
            <p:ph type="sldNum" sz="quarter" idx="12"/>
          </p:nvPr>
        </p:nvSpPr>
        <p:spPr/>
        <p:txBody>
          <a:bodyPr/>
          <a:lstStyle/>
          <a:p>
            <a:fld id="{ABBBE2D8-CC41-484E-96B7-D30DAFF0A7B7}" type="slidenum">
              <a:rPr lang="en-US" smtClean="0"/>
              <a:t>‹#›</a:t>
            </a:fld>
            <a:endParaRPr lang="en-US" dirty="0"/>
          </a:p>
        </p:txBody>
      </p:sp>
    </p:spTree>
    <p:extLst>
      <p:ext uri="{BB962C8B-B14F-4D97-AF65-F5344CB8AC3E}">
        <p14:creationId xmlns:p14="http://schemas.microsoft.com/office/powerpoint/2010/main" val="23115790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791A83C-0AC9-4951-B18E-5DDF518E0C9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AFBB03-70E1-4847-8FE9-1C4BCB72F35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F0B182-179A-42E6-AC7B-97120296EA9D}"/>
              </a:ext>
            </a:extLst>
          </p:cNvPr>
          <p:cNvSpPr>
            <a:spLocks noGrp="1"/>
          </p:cNvSpPr>
          <p:nvPr>
            <p:ph type="dt" sz="half" idx="10"/>
          </p:nvPr>
        </p:nvSpPr>
        <p:spPr/>
        <p:txBody>
          <a:bodyPr/>
          <a:lstStyle/>
          <a:p>
            <a:fld id="{9D0E0207-6047-4838-A216-8B2524539720}" type="datetimeFigureOut">
              <a:rPr lang="en-US" smtClean="0"/>
              <a:t>11/25/2021</a:t>
            </a:fld>
            <a:endParaRPr lang="en-US" dirty="0"/>
          </a:p>
        </p:txBody>
      </p:sp>
      <p:sp>
        <p:nvSpPr>
          <p:cNvPr id="5" name="Footer Placeholder 4">
            <a:extLst>
              <a:ext uri="{FF2B5EF4-FFF2-40B4-BE49-F238E27FC236}">
                <a16:creationId xmlns:a16="http://schemas.microsoft.com/office/drawing/2014/main" id="{59139069-5DB2-493F-A5F9-A571DF21176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0247E3C-C0FC-4B77-9EA7-2469D2D81CB3}"/>
              </a:ext>
            </a:extLst>
          </p:cNvPr>
          <p:cNvSpPr>
            <a:spLocks noGrp="1"/>
          </p:cNvSpPr>
          <p:nvPr>
            <p:ph type="sldNum" sz="quarter" idx="12"/>
          </p:nvPr>
        </p:nvSpPr>
        <p:spPr/>
        <p:txBody>
          <a:bodyPr/>
          <a:lstStyle/>
          <a:p>
            <a:fld id="{ABBBE2D8-CC41-484E-96B7-D30DAFF0A7B7}" type="slidenum">
              <a:rPr lang="en-US" smtClean="0"/>
              <a:t>‹#›</a:t>
            </a:fld>
            <a:endParaRPr lang="en-US" dirty="0"/>
          </a:p>
        </p:txBody>
      </p:sp>
    </p:spTree>
    <p:extLst>
      <p:ext uri="{BB962C8B-B14F-4D97-AF65-F5344CB8AC3E}">
        <p14:creationId xmlns:p14="http://schemas.microsoft.com/office/powerpoint/2010/main" val="41360826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12B04-B3A0-4D0C-B6C0-7B64C67E0E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17C403-60EF-4697-8BF0-DFF1397652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FE43FF-8502-41B0-9773-60E066FA43C1}"/>
              </a:ext>
            </a:extLst>
          </p:cNvPr>
          <p:cNvSpPr>
            <a:spLocks noGrp="1"/>
          </p:cNvSpPr>
          <p:nvPr>
            <p:ph type="dt" sz="half" idx="10"/>
          </p:nvPr>
        </p:nvSpPr>
        <p:spPr/>
        <p:txBody>
          <a:bodyPr/>
          <a:lstStyle/>
          <a:p>
            <a:fld id="{9D0E0207-6047-4838-A216-8B2524539720}" type="datetimeFigureOut">
              <a:rPr lang="en-US" smtClean="0"/>
              <a:t>11/25/2021</a:t>
            </a:fld>
            <a:endParaRPr lang="en-US" dirty="0"/>
          </a:p>
        </p:txBody>
      </p:sp>
      <p:sp>
        <p:nvSpPr>
          <p:cNvPr id="5" name="Footer Placeholder 4">
            <a:extLst>
              <a:ext uri="{FF2B5EF4-FFF2-40B4-BE49-F238E27FC236}">
                <a16:creationId xmlns:a16="http://schemas.microsoft.com/office/drawing/2014/main" id="{BAAB38AE-C160-44AF-8A60-BA07D334E9C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F52CDFC-CB13-4F62-9EA0-5E33A8E4DD70}"/>
              </a:ext>
            </a:extLst>
          </p:cNvPr>
          <p:cNvSpPr>
            <a:spLocks noGrp="1"/>
          </p:cNvSpPr>
          <p:nvPr>
            <p:ph type="sldNum" sz="quarter" idx="12"/>
          </p:nvPr>
        </p:nvSpPr>
        <p:spPr/>
        <p:txBody>
          <a:bodyPr/>
          <a:lstStyle/>
          <a:p>
            <a:fld id="{ABBBE2D8-CC41-484E-96B7-D30DAFF0A7B7}" type="slidenum">
              <a:rPr lang="en-US" smtClean="0"/>
              <a:t>‹#›</a:t>
            </a:fld>
            <a:endParaRPr lang="en-US" dirty="0"/>
          </a:p>
        </p:txBody>
      </p:sp>
    </p:spTree>
    <p:extLst>
      <p:ext uri="{BB962C8B-B14F-4D97-AF65-F5344CB8AC3E}">
        <p14:creationId xmlns:p14="http://schemas.microsoft.com/office/powerpoint/2010/main" val="40465609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05A41-C846-4AFA-8FB6-222093FD07C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75DDDA6-9E5D-4841-9679-F4F773262E0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0E2CDC-10F3-4790-9B12-4BD79F082C48}"/>
              </a:ext>
            </a:extLst>
          </p:cNvPr>
          <p:cNvSpPr>
            <a:spLocks noGrp="1"/>
          </p:cNvSpPr>
          <p:nvPr>
            <p:ph type="dt" sz="half" idx="10"/>
          </p:nvPr>
        </p:nvSpPr>
        <p:spPr/>
        <p:txBody>
          <a:bodyPr/>
          <a:lstStyle/>
          <a:p>
            <a:fld id="{9D0E0207-6047-4838-A216-8B2524539720}" type="datetimeFigureOut">
              <a:rPr lang="en-US" smtClean="0"/>
              <a:t>11/25/2021</a:t>
            </a:fld>
            <a:endParaRPr lang="en-US" dirty="0"/>
          </a:p>
        </p:txBody>
      </p:sp>
      <p:sp>
        <p:nvSpPr>
          <p:cNvPr id="5" name="Footer Placeholder 4">
            <a:extLst>
              <a:ext uri="{FF2B5EF4-FFF2-40B4-BE49-F238E27FC236}">
                <a16:creationId xmlns:a16="http://schemas.microsoft.com/office/drawing/2014/main" id="{1C16A912-C550-4A3C-832F-F78B2E9609D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13D718D-E258-4622-9E0B-7FFD144F5138}"/>
              </a:ext>
            </a:extLst>
          </p:cNvPr>
          <p:cNvSpPr>
            <a:spLocks noGrp="1"/>
          </p:cNvSpPr>
          <p:nvPr>
            <p:ph type="sldNum" sz="quarter" idx="12"/>
          </p:nvPr>
        </p:nvSpPr>
        <p:spPr/>
        <p:txBody>
          <a:bodyPr/>
          <a:lstStyle/>
          <a:p>
            <a:fld id="{ABBBE2D8-CC41-484E-96B7-D30DAFF0A7B7}" type="slidenum">
              <a:rPr lang="en-US" smtClean="0"/>
              <a:t>‹#›</a:t>
            </a:fld>
            <a:endParaRPr lang="en-US" dirty="0"/>
          </a:p>
        </p:txBody>
      </p:sp>
    </p:spTree>
    <p:extLst>
      <p:ext uri="{BB962C8B-B14F-4D97-AF65-F5344CB8AC3E}">
        <p14:creationId xmlns:p14="http://schemas.microsoft.com/office/powerpoint/2010/main" val="23636751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93350-3866-4480-A067-13C30F1661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7053554-E44B-4F1F-81FB-75D6C2F85F3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B35909-685B-4134-971F-99AB018E70B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1CB8F63-B728-4B01-A80D-39F8EE16C1A0}"/>
              </a:ext>
            </a:extLst>
          </p:cNvPr>
          <p:cNvSpPr>
            <a:spLocks noGrp="1"/>
          </p:cNvSpPr>
          <p:nvPr>
            <p:ph type="dt" sz="half" idx="10"/>
          </p:nvPr>
        </p:nvSpPr>
        <p:spPr/>
        <p:txBody>
          <a:bodyPr/>
          <a:lstStyle/>
          <a:p>
            <a:fld id="{9D0E0207-6047-4838-A216-8B2524539720}" type="datetimeFigureOut">
              <a:rPr lang="en-US" smtClean="0"/>
              <a:t>11/25/2021</a:t>
            </a:fld>
            <a:endParaRPr lang="en-US" dirty="0"/>
          </a:p>
        </p:txBody>
      </p:sp>
      <p:sp>
        <p:nvSpPr>
          <p:cNvPr id="6" name="Footer Placeholder 5">
            <a:extLst>
              <a:ext uri="{FF2B5EF4-FFF2-40B4-BE49-F238E27FC236}">
                <a16:creationId xmlns:a16="http://schemas.microsoft.com/office/drawing/2014/main" id="{9248A259-872B-447E-A65E-ADC9A264242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1D4B47A-D8E4-4A07-A2C1-2CA69555CD18}"/>
              </a:ext>
            </a:extLst>
          </p:cNvPr>
          <p:cNvSpPr>
            <a:spLocks noGrp="1"/>
          </p:cNvSpPr>
          <p:nvPr>
            <p:ph type="sldNum" sz="quarter" idx="12"/>
          </p:nvPr>
        </p:nvSpPr>
        <p:spPr/>
        <p:txBody>
          <a:bodyPr/>
          <a:lstStyle/>
          <a:p>
            <a:fld id="{ABBBE2D8-CC41-484E-96B7-D30DAFF0A7B7}" type="slidenum">
              <a:rPr lang="en-US" smtClean="0"/>
              <a:t>‹#›</a:t>
            </a:fld>
            <a:endParaRPr lang="en-US" dirty="0"/>
          </a:p>
        </p:txBody>
      </p:sp>
    </p:spTree>
    <p:extLst>
      <p:ext uri="{BB962C8B-B14F-4D97-AF65-F5344CB8AC3E}">
        <p14:creationId xmlns:p14="http://schemas.microsoft.com/office/powerpoint/2010/main" val="24656249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DA2D2-E8DF-4566-8218-72059231DD3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F387473-11B7-472E-8A0E-83EF3AA97A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4510318-5675-40FB-A0D0-CB57B69B3A7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403668A-3A9C-40D9-B79B-08BCC50CDD4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740F0C-2868-47B1-908C-6695D4EF064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08FC8F-CAB3-48DB-B2C8-B4384C4F99E9}"/>
              </a:ext>
            </a:extLst>
          </p:cNvPr>
          <p:cNvSpPr>
            <a:spLocks noGrp="1"/>
          </p:cNvSpPr>
          <p:nvPr>
            <p:ph type="dt" sz="half" idx="10"/>
          </p:nvPr>
        </p:nvSpPr>
        <p:spPr/>
        <p:txBody>
          <a:bodyPr/>
          <a:lstStyle/>
          <a:p>
            <a:fld id="{9D0E0207-6047-4838-A216-8B2524539720}" type="datetimeFigureOut">
              <a:rPr lang="en-US" smtClean="0"/>
              <a:t>11/25/2021</a:t>
            </a:fld>
            <a:endParaRPr lang="en-US" dirty="0"/>
          </a:p>
        </p:txBody>
      </p:sp>
      <p:sp>
        <p:nvSpPr>
          <p:cNvPr id="8" name="Footer Placeholder 7">
            <a:extLst>
              <a:ext uri="{FF2B5EF4-FFF2-40B4-BE49-F238E27FC236}">
                <a16:creationId xmlns:a16="http://schemas.microsoft.com/office/drawing/2014/main" id="{6828D1AE-C935-4964-9D3C-4EC91EE37E1B}"/>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FC035EB0-4947-4146-B544-24632E6407E1}"/>
              </a:ext>
            </a:extLst>
          </p:cNvPr>
          <p:cNvSpPr>
            <a:spLocks noGrp="1"/>
          </p:cNvSpPr>
          <p:nvPr>
            <p:ph type="sldNum" sz="quarter" idx="12"/>
          </p:nvPr>
        </p:nvSpPr>
        <p:spPr/>
        <p:txBody>
          <a:bodyPr/>
          <a:lstStyle/>
          <a:p>
            <a:fld id="{ABBBE2D8-CC41-484E-96B7-D30DAFF0A7B7}" type="slidenum">
              <a:rPr lang="en-US" smtClean="0"/>
              <a:t>‹#›</a:t>
            </a:fld>
            <a:endParaRPr lang="en-US" dirty="0"/>
          </a:p>
        </p:txBody>
      </p:sp>
    </p:spTree>
    <p:extLst>
      <p:ext uri="{BB962C8B-B14F-4D97-AF65-F5344CB8AC3E}">
        <p14:creationId xmlns:p14="http://schemas.microsoft.com/office/powerpoint/2010/main" val="12770836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3043D-FEEF-49C2-A97C-79D5486C5BC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85B2A2A-E6C5-4E96-98E0-C89B763F5093}"/>
              </a:ext>
            </a:extLst>
          </p:cNvPr>
          <p:cNvSpPr>
            <a:spLocks noGrp="1"/>
          </p:cNvSpPr>
          <p:nvPr>
            <p:ph type="dt" sz="half" idx="10"/>
          </p:nvPr>
        </p:nvSpPr>
        <p:spPr/>
        <p:txBody>
          <a:bodyPr/>
          <a:lstStyle/>
          <a:p>
            <a:fld id="{9D0E0207-6047-4838-A216-8B2524539720}" type="datetimeFigureOut">
              <a:rPr lang="en-US" smtClean="0"/>
              <a:t>11/25/2021</a:t>
            </a:fld>
            <a:endParaRPr lang="en-US" dirty="0"/>
          </a:p>
        </p:txBody>
      </p:sp>
      <p:sp>
        <p:nvSpPr>
          <p:cNvPr id="4" name="Footer Placeholder 3">
            <a:extLst>
              <a:ext uri="{FF2B5EF4-FFF2-40B4-BE49-F238E27FC236}">
                <a16:creationId xmlns:a16="http://schemas.microsoft.com/office/drawing/2014/main" id="{FE02CFA6-EB4E-489B-BC30-3D35E56DA2C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45CB5BE-81CF-4D97-B384-E5A16D3C31C1}"/>
              </a:ext>
            </a:extLst>
          </p:cNvPr>
          <p:cNvSpPr>
            <a:spLocks noGrp="1"/>
          </p:cNvSpPr>
          <p:nvPr>
            <p:ph type="sldNum" sz="quarter" idx="12"/>
          </p:nvPr>
        </p:nvSpPr>
        <p:spPr/>
        <p:txBody>
          <a:bodyPr/>
          <a:lstStyle/>
          <a:p>
            <a:fld id="{ABBBE2D8-CC41-484E-96B7-D30DAFF0A7B7}" type="slidenum">
              <a:rPr lang="en-US" smtClean="0"/>
              <a:t>‹#›</a:t>
            </a:fld>
            <a:endParaRPr lang="en-US" dirty="0"/>
          </a:p>
        </p:txBody>
      </p:sp>
    </p:spTree>
    <p:extLst>
      <p:ext uri="{BB962C8B-B14F-4D97-AF65-F5344CB8AC3E}">
        <p14:creationId xmlns:p14="http://schemas.microsoft.com/office/powerpoint/2010/main" val="14737385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A0A9D5-4616-4397-84F2-558C0B904D37}"/>
              </a:ext>
            </a:extLst>
          </p:cNvPr>
          <p:cNvSpPr>
            <a:spLocks noGrp="1"/>
          </p:cNvSpPr>
          <p:nvPr>
            <p:ph type="dt" sz="half" idx="10"/>
          </p:nvPr>
        </p:nvSpPr>
        <p:spPr/>
        <p:txBody>
          <a:bodyPr/>
          <a:lstStyle/>
          <a:p>
            <a:fld id="{9D0E0207-6047-4838-A216-8B2524539720}" type="datetimeFigureOut">
              <a:rPr lang="en-US" smtClean="0"/>
              <a:t>11/25/2021</a:t>
            </a:fld>
            <a:endParaRPr lang="en-US" dirty="0"/>
          </a:p>
        </p:txBody>
      </p:sp>
      <p:sp>
        <p:nvSpPr>
          <p:cNvPr id="3" name="Footer Placeholder 2">
            <a:extLst>
              <a:ext uri="{FF2B5EF4-FFF2-40B4-BE49-F238E27FC236}">
                <a16:creationId xmlns:a16="http://schemas.microsoft.com/office/drawing/2014/main" id="{DF9F5932-03B4-4555-A415-758D38008F38}"/>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C1FFF5E-422B-462E-A77A-0FEF0B7F6AD8}"/>
              </a:ext>
            </a:extLst>
          </p:cNvPr>
          <p:cNvSpPr>
            <a:spLocks noGrp="1"/>
          </p:cNvSpPr>
          <p:nvPr>
            <p:ph type="sldNum" sz="quarter" idx="12"/>
          </p:nvPr>
        </p:nvSpPr>
        <p:spPr/>
        <p:txBody>
          <a:bodyPr/>
          <a:lstStyle/>
          <a:p>
            <a:fld id="{ABBBE2D8-CC41-484E-96B7-D30DAFF0A7B7}" type="slidenum">
              <a:rPr lang="en-US" smtClean="0"/>
              <a:t>‹#›</a:t>
            </a:fld>
            <a:endParaRPr lang="en-US" dirty="0"/>
          </a:p>
        </p:txBody>
      </p:sp>
    </p:spTree>
    <p:extLst>
      <p:ext uri="{BB962C8B-B14F-4D97-AF65-F5344CB8AC3E}">
        <p14:creationId xmlns:p14="http://schemas.microsoft.com/office/powerpoint/2010/main" val="10516122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181D1-3702-4E2F-AD1B-ADE1488D3F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BF44274-07F8-4E6B-8728-7B524CEEFA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296CF0B-9015-41C8-8E2B-D6CE9C0692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88DF3A-B540-4DD2-89F8-57C713DC4242}"/>
              </a:ext>
            </a:extLst>
          </p:cNvPr>
          <p:cNvSpPr>
            <a:spLocks noGrp="1"/>
          </p:cNvSpPr>
          <p:nvPr>
            <p:ph type="dt" sz="half" idx="10"/>
          </p:nvPr>
        </p:nvSpPr>
        <p:spPr/>
        <p:txBody>
          <a:bodyPr/>
          <a:lstStyle/>
          <a:p>
            <a:fld id="{9D0E0207-6047-4838-A216-8B2524539720}" type="datetimeFigureOut">
              <a:rPr lang="en-US" smtClean="0"/>
              <a:t>11/25/2021</a:t>
            </a:fld>
            <a:endParaRPr lang="en-US" dirty="0"/>
          </a:p>
        </p:txBody>
      </p:sp>
      <p:sp>
        <p:nvSpPr>
          <p:cNvPr id="6" name="Footer Placeholder 5">
            <a:extLst>
              <a:ext uri="{FF2B5EF4-FFF2-40B4-BE49-F238E27FC236}">
                <a16:creationId xmlns:a16="http://schemas.microsoft.com/office/drawing/2014/main" id="{258B64D7-A752-4C10-AD39-89A0EFC7610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66DC0A2-F6C3-4EC6-A9D1-C82315FAA5C8}"/>
              </a:ext>
            </a:extLst>
          </p:cNvPr>
          <p:cNvSpPr>
            <a:spLocks noGrp="1"/>
          </p:cNvSpPr>
          <p:nvPr>
            <p:ph type="sldNum" sz="quarter" idx="12"/>
          </p:nvPr>
        </p:nvSpPr>
        <p:spPr/>
        <p:txBody>
          <a:bodyPr/>
          <a:lstStyle/>
          <a:p>
            <a:fld id="{ABBBE2D8-CC41-484E-96B7-D30DAFF0A7B7}" type="slidenum">
              <a:rPr lang="en-US" smtClean="0"/>
              <a:t>‹#›</a:t>
            </a:fld>
            <a:endParaRPr lang="en-US" dirty="0"/>
          </a:p>
        </p:txBody>
      </p:sp>
    </p:spTree>
    <p:extLst>
      <p:ext uri="{BB962C8B-B14F-4D97-AF65-F5344CB8AC3E}">
        <p14:creationId xmlns:p14="http://schemas.microsoft.com/office/powerpoint/2010/main" val="3758641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0EBA9-E02E-4865-931A-3C5059E8AF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367D015-7C4D-42E7-A261-4D556D3E61C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012B6BF2-5064-4C39-9591-F220BB5D6A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6D1780-26A2-4083-B9D3-5E570626F340}"/>
              </a:ext>
            </a:extLst>
          </p:cNvPr>
          <p:cNvSpPr>
            <a:spLocks noGrp="1"/>
          </p:cNvSpPr>
          <p:nvPr>
            <p:ph type="dt" sz="half" idx="10"/>
          </p:nvPr>
        </p:nvSpPr>
        <p:spPr/>
        <p:txBody>
          <a:bodyPr/>
          <a:lstStyle/>
          <a:p>
            <a:fld id="{9D0E0207-6047-4838-A216-8B2524539720}" type="datetimeFigureOut">
              <a:rPr lang="en-US" smtClean="0"/>
              <a:t>11/25/2021</a:t>
            </a:fld>
            <a:endParaRPr lang="en-US" dirty="0"/>
          </a:p>
        </p:txBody>
      </p:sp>
      <p:sp>
        <p:nvSpPr>
          <p:cNvPr id="6" name="Footer Placeholder 5">
            <a:extLst>
              <a:ext uri="{FF2B5EF4-FFF2-40B4-BE49-F238E27FC236}">
                <a16:creationId xmlns:a16="http://schemas.microsoft.com/office/drawing/2014/main" id="{1E5E32EE-334F-4592-8F56-DAA913C58E9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20D12B0-2274-4B24-A8B4-0721BE0623D8}"/>
              </a:ext>
            </a:extLst>
          </p:cNvPr>
          <p:cNvSpPr>
            <a:spLocks noGrp="1"/>
          </p:cNvSpPr>
          <p:nvPr>
            <p:ph type="sldNum" sz="quarter" idx="12"/>
          </p:nvPr>
        </p:nvSpPr>
        <p:spPr/>
        <p:txBody>
          <a:bodyPr/>
          <a:lstStyle/>
          <a:p>
            <a:fld id="{ABBBE2D8-CC41-484E-96B7-D30DAFF0A7B7}" type="slidenum">
              <a:rPr lang="en-US" smtClean="0"/>
              <a:t>‹#›</a:t>
            </a:fld>
            <a:endParaRPr lang="en-US" dirty="0"/>
          </a:p>
        </p:txBody>
      </p:sp>
    </p:spTree>
    <p:extLst>
      <p:ext uri="{BB962C8B-B14F-4D97-AF65-F5344CB8AC3E}">
        <p14:creationId xmlns:p14="http://schemas.microsoft.com/office/powerpoint/2010/main" val="34416707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E88234-AC4A-4E2C-84DB-CF9A4CC348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C07C919-8B4C-479A-8ADE-F8089D41BA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91CC2E-A6FF-4908-AA1F-125C449181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0E0207-6047-4838-A216-8B2524539720}" type="datetimeFigureOut">
              <a:rPr lang="en-US" smtClean="0"/>
              <a:t>11/25/2021</a:t>
            </a:fld>
            <a:endParaRPr lang="en-US" dirty="0"/>
          </a:p>
        </p:txBody>
      </p:sp>
      <p:sp>
        <p:nvSpPr>
          <p:cNvPr id="5" name="Footer Placeholder 4">
            <a:extLst>
              <a:ext uri="{FF2B5EF4-FFF2-40B4-BE49-F238E27FC236}">
                <a16:creationId xmlns:a16="http://schemas.microsoft.com/office/drawing/2014/main" id="{57782FAF-3834-4316-802D-534B4A7EDD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C487335-DF38-4961-B588-5D5799B126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BBE2D8-CC41-484E-96B7-D30DAFF0A7B7}" type="slidenum">
              <a:rPr lang="en-US" smtClean="0"/>
              <a:t>‹#›</a:t>
            </a:fld>
            <a:endParaRPr lang="en-US" dirty="0"/>
          </a:p>
        </p:txBody>
      </p:sp>
    </p:spTree>
    <p:extLst>
      <p:ext uri="{BB962C8B-B14F-4D97-AF65-F5344CB8AC3E}">
        <p14:creationId xmlns:p14="http://schemas.microsoft.com/office/powerpoint/2010/main" val="23808753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hyperlink" Target="https://www.theguardian.com/world/2018/oct/16/india-uttar-pradesh-allahabad-name-changed-prayagraj-muslim-hindu"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0.bin"/><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arsenalofexclusion.blogspot.com/2017/11/the-arsenal-of-exclusion-inclusion-book.html" TargetMode="External"/><Relationship Id="rId2" Type="http://schemas.openxmlformats.org/officeDocument/2006/relationships/hyperlink" Target="https://interestingengineering.com/15-examples-anti-homeless-hostile-architecture-that-you-probably-never-noticed-before" TargetMode="Externa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vox.com/videos/2017/3/1/14780034/black-belt-great-migration-mapped"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0.jpg"/><Relationship Id="rId5" Type="http://schemas.openxmlformats.org/officeDocument/2006/relationships/hyperlink" Target="https://www.youtube.com/watch?time_continue=79&amp;v=_NMYwWs0vIk&amp;feature=emb_logo" TargetMode="External"/><Relationship Id="rId4" Type="http://schemas.openxmlformats.org/officeDocument/2006/relationships/hyperlink" Target="https://www.pbs.org/video/black-america-mlk-and-still-i-rise-white-flight/"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hyperlink" Target="https://www.youtube.com/watch?time_continue=73&amp;v=0Uk9IUQqhYc&amp;feature=emb_logo" TargetMode="Externa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hyperlink" Target="https://www.youtube.com/watch?time_continue=14&amp;v=7qwml-F7zKQ&amp;feature=emb_logo"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8B46C-0369-43C9-87F1-802881FE1E64}"/>
              </a:ext>
            </a:extLst>
          </p:cNvPr>
          <p:cNvSpPr>
            <a:spLocks noGrp="1"/>
          </p:cNvSpPr>
          <p:nvPr>
            <p:ph type="title"/>
          </p:nvPr>
        </p:nvSpPr>
        <p:spPr/>
        <p:txBody>
          <a:bodyPr/>
          <a:lstStyle/>
          <a:p>
            <a:r>
              <a:rPr lang="en-US" dirty="0"/>
              <a:t>Terms</a:t>
            </a:r>
          </a:p>
        </p:txBody>
      </p:sp>
      <p:sp>
        <p:nvSpPr>
          <p:cNvPr id="3" name="Content Placeholder 2">
            <a:extLst>
              <a:ext uri="{FF2B5EF4-FFF2-40B4-BE49-F238E27FC236}">
                <a16:creationId xmlns:a16="http://schemas.microsoft.com/office/drawing/2014/main" id="{CE41A605-2651-4F59-AC69-00AD750EF5EA}"/>
              </a:ext>
            </a:extLst>
          </p:cNvPr>
          <p:cNvSpPr>
            <a:spLocks noGrp="1"/>
          </p:cNvSpPr>
          <p:nvPr>
            <p:ph idx="1"/>
          </p:nvPr>
        </p:nvSpPr>
        <p:spPr>
          <a:xfrm>
            <a:off x="7233686" y="1804609"/>
            <a:ext cx="4588967" cy="4351338"/>
          </a:xfrm>
        </p:spPr>
        <p:txBody>
          <a:bodyPr>
            <a:normAutofit fontScale="40000" lnSpcReduction="20000"/>
          </a:bodyPr>
          <a:lstStyle/>
          <a:p>
            <a:pPr marL="1143000" indent="-1143000">
              <a:buFont typeface="+mj-lt"/>
              <a:buAutoNum type="arabicPeriod" startAt="11"/>
            </a:pPr>
            <a:r>
              <a:rPr lang="en-US" sz="6000" dirty="0"/>
              <a:t>sprawl</a:t>
            </a:r>
          </a:p>
          <a:p>
            <a:pPr marL="1143000" indent="-1143000">
              <a:buFont typeface="+mj-lt"/>
              <a:buAutoNum type="arabicPeriod" startAt="11"/>
            </a:pPr>
            <a:r>
              <a:rPr lang="en-US" sz="6000" dirty="0"/>
              <a:t>greenbelt</a:t>
            </a:r>
          </a:p>
          <a:p>
            <a:pPr marL="1143000" indent="-1143000">
              <a:buFont typeface="+mj-lt"/>
              <a:buAutoNum type="arabicPeriod" startAt="11"/>
            </a:pPr>
            <a:r>
              <a:rPr lang="en-US" sz="5800" dirty="0"/>
              <a:t>urban growth boundary</a:t>
            </a:r>
          </a:p>
          <a:p>
            <a:pPr marL="1143000" indent="-1143000">
              <a:buFont typeface="+mj-lt"/>
              <a:buAutoNum type="arabicPeriod" startAt="11"/>
            </a:pPr>
            <a:r>
              <a:rPr lang="en-US" sz="5800" dirty="0"/>
              <a:t>infill</a:t>
            </a:r>
          </a:p>
          <a:p>
            <a:pPr marL="1143000" indent="-1143000">
              <a:buFont typeface="+mj-lt"/>
              <a:buAutoNum type="arabicPeriod" startAt="11"/>
            </a:pPr>
            <a:r>
              <a:rPr lang="en-US" sz="5800" dirty="0"/>
              <a:t>financialization of housing</a:t>
            </a:r>
          </a:p>
          <a:p>
            <a:pPr marL="1143000" indent="-1143000">
              <a:buFont typeface="+mj-lt"/>
              <a:buAutoNum type="arabicPeriod" startAt="11"/>
            </a:pPr>
            <a:r>
              <a:rPr lang="en-US" sz="5800" dirty="0"/>
              <a:t>Great Recession of 2008</a:t>
            </a:r>
          </a:p>
          <a:p>
            <a:pPr marL="1143000" indent="-1143000">
              <a:buFont typeface="+mj-lt"/>
              <a:buAutoNum type="arabicPeriod" startAt="11"/>
            </a:pPr>
            <a:r>
              <a:rPr lang="en-US" sz="5800" dirty="0"/>
              <a:t>slumburbia</a:t>
            </a:r>
          </a:p>
          <a:p>
            <a:pPr marL="1143000" indent="-1143000">
              <a:buFont typeface="+mj-lt"/>
              <a:buAutoNum type="arabicPeriod" startAt="11"/>
            </a:pPr>
            <a:r>
              <a:rPr lang="en-US" sz="5800" dirty="0"/>
              <a:t>Great Migration</a:t>
            </a:r>
          </a:p>
          <a:p>
            <a:pPr marL="1143000" indent="-1143000">
              <a:buFont typeface="+mj-lt"/>
              <a:buAutoNum type="arabicPeriod" startAt="11"/>
            </a:pPr>
            <a:r>
              <a:rPr lang="en-US" sz="5800" dirty="0"/>
              <a:t>White Flight</a:t>
            </a:r>
          </a:p>
          <a:p>
            <a:pPr marL="1143000" indent="-1143000">
              <a:buFont typeface="+mj-lt"/>
              <a:buAutoNum type="arabicPeriod" startAt="11"/>
            </a:pPr>
            <a:r>
              <a:rPr lang="en-US" sz="5800" dirty="0"/>
              <a:t>blockbusting</a:t>
            </a:r>
          </a:p>
          <a:p>
            <a:pPr marL="1143000" indent="-1143000">
              <a:buFont typeface="+mj-lt"/>
              <a:buAutoNum type="arabicPeriod" startAt="11"/>
            </a:pPr>
            <a:r>
              <a:rPr lang="en-US" sz="5800" dirty="0"/>
              <a:t>The Great Inversion</a:t>
            </a:r>
            <a:br>
              <a:rPr lang="en-US" dirty="0"/>
            </a:br>
            <a:br>
              <a:rPr lang="en-US" dirty="0"/>
            </a:br>
            <a:endParaRPr lang="en-US" dirty="0"/>
          </a:p>
        </p:txBody>
      </p:sp>
      <p:sp>
        <p:nvSpPr>
          <p:cNvPr id="4" name="Content Placeholder 2">
            <a:extLst>
              <a:ext uri="{FF2B5EF4-FFF2-40B4-BE49-F238E27FC236}">
                <a16:creationId xmlns:a16="http://schemas.microsoft.com/office/drawing/2014/main" id="{F5DF3518-ECD3-4ECA-A85D-124E25F26F70}"/>
              </a:ext>
            </a:extLst>
          </p:cNvPr>
          <p:cNvSpPr txBox="1">
            <a:spLocks/>
          </p:cNvSpPr>
          <p:nvPr/>
        </p:nvSpPr>
        <p:spPr>
          <a:xfrm>
            <a:off x="838200" y="1804609"/>
            <a:ext cx="10515600" cy="435133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0" indent="-914400">
              <a:buFont typeface="+mj-lt"/>
              <a:buAutoNum type="arabicPeriod"/>
            </a:pPr>
            <a:r>
              <a:rPr lang="en-US" sz="2400" dirty="0"/>
              <a:t>central place theory </a:t>
            </a:r>
          </a:p>
          <a:p>
            <a:pPr marL="914400" indent="-914400">
              <a:buFont typeface="+mj-lt"/>
              <a:buAutoNum type="arabicPeriod"/>
            </a:pPr>
            <a:r>
              <a:rPr lang="en-US" sz="2400" dirty="0"/>
              <a:t>cultural hearth</a:t>
            </a:r>
          </a:p>
          <a:p>
            <a:pPr marL="914400" indent="-914400">
              <a:buFont typeface="+mj-lt"/>
              <a:buAutoNum type="arabicPeriod"/>
            </a:pPr>
            <a:r>
              <a:rPr lang="en-US" sz="2400" dirty="0"/>
              <a:t>formal, functional and perceptual regions</a:t>
            </a:r>
          </a:p>
          <a:p>
            <a:pPr marL="914400" indent="-914400">
              <a:buFont typeface="+mj-lt"/>
              <a:buAutoNum type="arabicPeriod"/>
            </a:pPr>
            <a:r>
              <a:rPr lang="en-US" sz="2400" dirty="0"/>
              <a:t>topophilia </a:t>
            </a:r>
          </a:p>
          <a:p>
            <a:pPr marL="914400" indent="-914400">
              <a:buFont typeface="+mj-lt"/>
              <a:buAutoNum type="arabicPeriod"/>
            </a:pPr>
            <a:r>
              <a:rPr lang="en-US" sz="2400" dirty="0"/>
              <a:t>toponym</a:t>
            </a:r>
          </a:p>
          <a:p>
            <a:pPr marL="914400" indent="-914400">
              <a:buFont typeface="+mj-lt"/>
              <a:buAutoNum type="arabicPeriod"/>
            </a:pPr>
            <a:r>
              <a:rPr lang="en-US" sz="2400" dirty="0"/>
              <a:t>edge cities</a:t>
            </a:r>
          </a:p>
          <a:p>
            <a:pPr marL="914400" indent="-914400">
              <a:buFont typeface="+mj-lt"/>
              <a:buAutoNum type="arabicPeriod"/>
            </a:pPr>
            <a:r>
              <a:rPr lang="en-US" sz="2400" dirty="0"/>
              <a:t>boomburbs</a:t>
            </a:r>
          </a:p>
          <a:p>
            <a:pPr marL="914400" indent="-914400">
              <a:buFont typeface="+mj-lt"/>
              <a:buAutoNum type="arabicPeriod"/>
            </a:pPr>
            <a:r>
              <a:rPr lang="en-US" sz="2400" dirty="0"/>
              <a:t>ethnoburbs </a:t>
            </a:r>
          </a:p>
          <a:p>
            <a:pPr marL="914400" indent="-914400">
              <a:buFont typeface="+mj-lt"/>
              <a:buAutoNum type="arabicPeriod"/>
            </a:pPr>
            <a:r>
              <a:rPr lang="en-US" sz="2400" dirty="0"/>
              <a:t>landscapes of exclusion</a:t>
            </a:r>
          </a:p>
          <a:p>
            <a:pPr marL="914400" indent="-914400">
              <a:buFont typeface="+mj-lt"/>
              <a:buAutoNum type="arabicPeriod"/>
            </a:pPr>
            <a:r>
              <a:rPr lang="en-US" sz="2400" dirty="0"/>
              <a:t>exurbia</a:t>
            </a:r>
          </a:p>
          <a:p>
            <a:endParaRPr lang="en-US" sz="3600" dirty="0"/>
          </a:p>
          <a:p>
            <a:endParaRPr lang="en-US" sz="4800" dirty="0"/>
          </a:p>
        </p:txBody>
      </p:sp>
    </p:spTree>
    <p:extLst>
      <p:ext uri="{BB962C8B-B14F-4D97-AF65-F5344CB8AC3E}">
        <p14:creationId xmlns:p14="http://schemas.microsoft.com/office/powerpoint/2010/main" val="31801387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Allahabad To Prayagraj: The Politics Of Name Change">
            <a:extLst>
              <a:ext uri="{FF2B5EF4-FFF2-40B4-BE49-F238E27FC236}">
                <a16:creationId xmlns:a16="http://schemas.microsoft.com/office/drawing/2014/main" id="{99001714-83A9-41F9-95AD-0E4F62ED520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6611"/>
          <a:stretch/>
        </p:blipFill>
        <p:spPr bwMode="auto">
          <a:xfrm>
            <a:off x="5845860" y="711528"/>
            <a:ext cx="6192426" cy="4953547"/>
          </a:xfrm>
          <a:prstGeom prst="rect">
            <a:avLst/>
          </a:prstGeom>
          <a:noFill/>
          <a:extLst>
            <a:ext uri="{909E8E84-426E-40DD-AFC4-6F175D3DCCD1}">
              <a14:hiddenFill xmlns:a14="http://schemas.microsoft.com/office/drawing/2010/main">
                <a:solidFill>
                  <a:srgbClr val="FFFFFF"/>
                </a:solidFill>
              </a14:hiddenFill>
            </a:ext>
          </a:extLst>
        </p:spPr>
      </p:pic>
      <p:pic>
        <p:nvPicPr>
          <p:cNvPr id="12" name="Content Placeholder 11">
            <a:hlinkClick r:id="rId4"/>
            <a:extLst>
              <a:ext uri="{FF2B5EF4-FFF2-40B4-BE49-F238E27FC236}">
                <a16:creationId xmlns:a16="http://schemas.microsoft.com/office/drawing/2014/main" id="{7688BF47-83EC-433E-A968-1451E0B58660}"/>
              </a:ext>
            </a:extLst>
          </p:cNvPr>
          <p:cNvPicPr>
            <a:picLocks noGrp="1" noChangeAspect="1"/>
          </p:cNvPicPr>
          <p:nvPr>
            <p:ph idx="1"/>
          </p:nvPr>
        </p:nvPicPr>
        <p:blipFill>
          <a:blip r:embed="rId5"/>
          <a:stretch>
            <a:fillRect/>
          </a:stretch>
        </p:blipFill>
        <p:spPr>
          <a:xfrm>
            <a:off x="153714" y="636916"/>
            <a:ext cx="5464363" cy="5584168"/>
          </a:xfrm>
          <a:prstGeom prst="rect">
            <a:avLst/>
          </a:prstGeom>
          <a:ln w="34925">
            <a:solidFill>
              <a:schemeClr val="accent1"/>
            </a:solidFill>
          </a:ln>
        </p:spPr>
      </p:pic>
    </p:spTree>
    <p:extLst>
      <p:ext uri="{BB962C8B-B14F-4D97-AF65-F5344CB8AC3E}">
        <p14:creationId xmlns:p14="http://schemas.microsoft.com/office/powerpoint/2010/main" val="25791408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1225C-7D73-415C-B17B-43AE80E26AC7}"/>
              </a:ext>
            </a:extLst>
          </p:cNvPr>
          <p:cNvSpPr>
            <a:spLocks noGrp="1"/>
          </p:cNvSpPr>
          <p:nvPr>
            <p:ph type="title"/>
          </p:nvPr>
        </p:nvSpPr>
        <p:spPr/>
        <p:txBody>
          <a:bodyPr/>
          <a:lstStyle/>
          <a:p>
            <a:r>
              <a:rPr lang="en-US" dirty="0"/>
              <a:t>Edge cities</a:t>
            </a:r>
          </a:p>
        </p:txBody>
      </p:sp>
      <p:sp>
        <p:nvSpPr>
          <p:cNvPr id="3" name="Content Placeholder 2">
            <a:extLst>
              <a:ext uri="{FF2B5EF4-FFF2-40B4-BE49-F238E27FC236}">
                <a16:creationId xmlns:a16="http://schemas.microsoft.com/office/drawing/2014/main" id="{80E26045-7126-4F92-B4E9-DFCEB3FFD497}"/>
              </a:ext>
            </a:extLst>
          </p:cNvPr>
          <p:cNvSpPr>
            <a:spLocks noGrp="1"/>
          </p:cNvSpPr>
          <p:nvPr>
            <p:ph idx="1"/>
          </p:nvPr>
        </p:nvSpPr>
        <p:spPr>
          <a:xfrm>
            <a:off x="838200" y="1825625"/>
            <a:ext cx="5864441" cy="4351338"/>
          </a:xfrm>
        </p:spPr>
        <p:txBody>
          <a:bodyPr>
            <a:normAutofit fontScale="92500" lnSpcReduction="20000"/>
          </a:bodyPr>
          <a:lstStyle/>
          <a:p>
            <a:r>
              <a:rPr lang="en-US" dirty="0"/>
              <a:t>Edge city is a term that originated in the United States for a concentration of urban development outside a traditional downtown or central business district, in what had previously been a suburban residential or rural area.</a:t>
            </a:r>
          </a:p>
          <a:p>
            <a:r>
              <a:rPr lang="en-US" dirty="0"/>
              <a:t>It was coined in the 1991 book </a:t>
            </a:r>
            <a:r>
              <a:rPr lang="en-US" i="1" dirty="0"/>
              <a:t>Edge City: Life on the New Frontier</a:t>
            </a:r>
            <a:endParaRPr lang="en-US" dirty="0"/>
          </a:p>
          <a:p>
            <a:r>
              <a:rPr lang="en-US" dirty="0"/>
              <a:t>An edge city is not as suburban or ‘horizontal’ as a boomburb.</a:t>
            </a:r>
          </a:p>
          <a:p>
            <a:r>
              <a:rPr lang="en-US" dirty="0"/>
              <a:t>An edge city will have taller buildings – it is a newer urban core that emerges outside of an older one. </a:t>
            </a:r>
          </a:p>
          <a:p>
            <a:pPr marL="0" indent="0">
              <a:buNone/>
            </a:pPr>
            <a:endParaRPr lang="en-US" dirty="0"/>
          </a:p>
        </p:txBody>
      </p:sp>
      <p:pic>
        <p:nvPicPr>
          <p:cNvPr id="8" name="Picture 7">
            <a:extLst>
              <a:ext uri="{FF2B5EF4-FFF2-40B4-BE49-F238E27FC236}">
                <a16:creationId xmlns:a16="http://schemas.microsoft.com/office/drawing/2014/main" id="{C283035C-9E63-4F06-8532-BC482A8A1E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9664" y="0"/>
            <a:ext cx="4384190" cy="6858000"/>
          </a:xfrm>
          <a:prstGeom prst="rect">
            <a:avLst/>
          </a:prstGeom>
        </p:spPr>
      </p:pic>
    </p:spTree>
    <p:extLst>
      <p:ext uri="{BB962C8B-B14F-4D97-AF65-F5344CB8AC3E}">
        <p14:creationId xmlns:p14="http://schemas.microsoft.com/office/powerpoint/2010/main" val="22936890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1225C-7D73-415C-B17B-43AE80E26AC7}"/>
              </a:ext>
            </a:extLst>
          </p:cNvPr>
          <p:cNvSpPr>
            <a:spLocks noGrp="1"/>
          </p:cNvSpPr>
          <p:nvPr>
            <p:ph type="title"/>
          </p:nvPr>
        </p:nvSpPr>
        <p:spPr/>
        <p:txBody>
          <a:bodyPr/>
          <a:lstStyle/>
          <a:p>
            <a:r>
              <a:rPr lang="en-US" dirty="0"/>
              <a:t>Boomburbs</a:t>
            </a:r>
          </a:p>
        </p:txBody>
      </p:sp>
      <p:sp>
        <p:nvSpPr>
          <p:cNvPr id="3" name="Content Placeholder 2">
            <a:extLst>
              <a:ext uri="{FF2B5EF4-FFF2-40B4-BE49-F238E27FC236}">
                <a16:creationId xmlns:a16="http://schemas.microsoft.com/office/drawing/2014/main" id="{80E26045-7126-4F92-B4E9-DFCEB3FFD497}"/>
              </a:ext>
            </a:extLst>
          </p:cNvPr>
          <p:cNvSpPr>
            <a:spLocks noGrp="1"/>
          </p:cNvSpPr>
          <p:nvPr>
            <p:ph idx="1"/>
          </p:nvPr>
        </p:nvSpPr>
        <p:spPr>
          <a:xfrm>
            <a:off x="838200" y="1825625"/>
            <a:ext cx="5976257" cy="4351338"/>
          </a:xfrm>
        </p:spPr>
        <p:txBody>
          <a:bodyPr>
            <a:normAutofit fontScale="92500" lnSpcReduction="20000"/>
          </a:bodyPr>
          <a:lstStyle/>
          <a:p>
            <a:r>
              <a:rPr lang="en-US" dirty="0"/>
              <a:t>A large, rapidly growing city in the United States (and now in many other countries) that remains essentially suburban in character, even as it reaches populations more typical of urban core cities.</a:t>
            </a:r>
          </a:p>
          <a:p>
            <a:r>
              <a:rPr lang="en-US" dirty="0"/>
              <a:t>They are located outside of a larger urban center that remains the biggest city in their region</a:t>
            </a:r>
          </a:p>
          <a:p>
            <a:r>
              <a:rPr lang="en-US" dirty="0"/>
              <a:t>Often referred to as accidental cities,  boomburbs have housing, retailing, and offices, but lack the tall buildings and  infrastructural core that resides at the center of older urban areas.</a:t>
            </a:r>
          </a:p>
          <a:p>
            <a:pPr marL="0" indent="0">
              <a:buNone/>
            </a:pPr>
            <a:endParaRPr lang="en-US" dirty="0"/>
          </a:p>
          <a:p>
            <a:endParaRPr lang="en-US" dirty="0"/>
          </a:p>
        </p:txBody>
      </p:sp>
      <p:pic>
        <p:nvPicPr>
          <p:cNvPr id="5" name="Picture 4" descr="A house that has a sign on the side of a building&#10;&#10;Description automatically generated">
            <a:extLst>
              <a:ext uri="{FF2B5EF4-FFF2-40B4-BE49-F238E27FC236}">
                <a16:creationId xmlns:a16="http://schemas.microsoft.com/office/drawing/2014/main" id="{460AAF0E-92BE-4962-B8E9-47EAB1921F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9885" y="-124287"/>
            <a:ext cx="5072115" cy="6858000"/>
          </a:xfrm>
          <a:prstGeom prst="rect">
            <a:avLst/>
          </a:prstGeom>
        </p:spPr>
      </p:pic>
    </p:spTree>
    <p:extLst>
      <p:ext uri="{BB962C8B-B14F-4D97-AF65-F5344CB8AC3E}">
        <p14:creationId xmlns:p14="http://schemas.microsoft.com/office/powerpoint/2010/main" val="29490118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1225C-7D73-415C-B17B-43AE80E26AC7}"/>
              </a:ext>
            </a:extLst>
          </p:cNvPr>
          <p:cNvSpPr>
            <a:spLocks noGrp="1"/>
          </p:cNvSpPr>
          <p:nvPr>
            <p:ph type="title"/>
          </p:nvPr>
        </p:nvSpPr>
        <p:spPr/>
        <p:txBody>
          <a:bodyPr/>
          <a:lstStyle/>
          <a:p>
            <a:r>
              <a:rPr lang="en-US" dirty="0"/>
              <a:t>Ethnoburbs</a:t>
            </a:r>
          </a:p>
        </p:txBody>
      </p:sp>
      <p:sp>
        <p:nvSpPr>
          <p:cNvPr id="3" name="Content Placeholder 2">
            <a:extLst>
              <a:ext uri="{FF2B5EF4-FFF2-40B4-BE49-F238E27FC236}">
                <a16:creationId xmlns:a16="http://schemas.microsoft.com/office/drawing/2014/main" id="{80E26045-7126-4F92-B4E9-DFCEB3FFD497}"/>
              </a:ext>
            </a:extLst>
          </p:cNvPr>
          <p:cNvSpPr>
            <a:spLocks noGrp="1"/>
          </p:cNvSpPr>
          <p:nvPr>
            <p:ph idx="1"/>
          </p:nvPr>
        </p:nvSpPr>
        <p:spPr>
          <a:xfrm>
            <a:off x="838200" y="1825625"/>
            <a:ext cx="4133193" cy="4351338"/>
          </a:xfrm>
        </p:spPr>
        <p:txBody>
          <a:bodyPr>
            <a:normAutofit fontScale="92500"/>
          </a:bodyPr>
          <a:lstStyle/>
          <a:p>
            <a:r>
              <a:rPr lang="en-US" dirty="0"/>
              <a:t>Suburban ethnic clusters comprised of residential areas and business districts that have emerged outside of large cities.</a:t>
            </a:r>
          </a:p>
          <a:p>
            <a:r>
              <a:rPr lang="en-US" dirty="0"/>
              <a:t>They reflect what is known as the Great Inversion, the movement of ethnic groups from urban centers to outlying suburbs that were formerly dominantly white</a:t>
            </a:r>
          </a:p>
          <a:p>
            <a:pPr marL="0" indent="0">
              <a:buNone/>
            </a:pPr>
            <a:endParaRPr lang="en-US" dirty="0"/>
          </a:p>
        </p:txBody>
      </p:sp>
      <p:pic>
        <p:nvPicPr>
          <p:cNvPr id="5" name="Picture 4" descr="A sign on the side of a road&#10;&#10;Description automatically generated">
            <a:extLst>
              <a:ext uri="{FF2B5EF4-FFF2-40B4-BE49-F238E27FC236}">
                <a16:creationId xmlns:a16="http://schemas.microsoft.com/office/drawing/2014/main" id="{2727F896-D918-4D3E-8129-E5C734C694FF}"/>
              </a:ext>
            </a:extLst>
          </p:cNvPr>
          <p:cNvPicPr>
            <a:picLocks noChangeAspect="1"/>
          </p:cNvPicPr>
          <p:nvPr/>
        </p:nvPicPr>
        <p:blipFill rotWithShape="1">
          <a:blip r:embed="rId2">
            <a:extLst>
              <a:ext uri="{28A0092B-C50C-407E-A947-70E740481C1C}">
                <a14:useLocalDpi xmlns:a14="http://schemas.microsoft.com/office/drawing/2010/main" val="0"/>
              </a:ext>
            </a:extLst>
          </a:blip>
          <a:srcRect r="50817"/>
          <a:stretch/>
        </p:blipFill>
        <p:spPr>
          <a:xfrm>
            <a:off x="8534671" y="578068"/>
            <a:ext cx="3415591" cy="4629807"/>
          </a:xfrm>
          <a:prstGeom prst="rect">
            <a:avLst/>
          </a:prstGeom>
        </p:spPr>
      </p:pic>
      <p:pic>
        <p:nvPicPr>
          <p:cNvPr id="7" name="Picture 6" descr="A sign on a pole&#10;&#10;Description automatically generated">
            <a:extLst>
              <a:ext uri="{FF2B5EF4-FFF2-40B4-BE49-F238E27FC236}">
                <a16:creationId xmlns:a16="http://schemas.microsoft.com/office/drawing/2014/main" id="{3CE6DE22-30A6-4058-9FC9-C2B53133FA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7699" y="578068"/>
            <a:ext cx="2986972" cy="4629806"/>
          </a:xfrm>
          <a:prstGeom prst="rect">
            <a:avLst/>
          </a:prstGeom>
        </p:spPr>
      </p:pic>
    </p:spTree>
    <p:extLst>
      <p:ext uri="{BB962C8B-B14F-4D97-AF65-F5344CB8AC3E}">
        <p14:creationId xmlns:p14="http://schemas.microsoft.com/office/powerpoint/2010/main" val="20586792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71C9F-54CD-47D5-85A4-0E811A0A5482}"/>
              </a:ext>
            </a:extLst>
          </p:cNvPr>
          <p:cNvSpPr>
            <a:spLocks noGrp="1"/>
          </p:cNvSpPr>
          <p:nvPr>
            <p:ph type="title"/>
          </p:nvPr>
        </p:nvSpPr>
        <p:spPr/>
        <p:txBody>
          <a:bodyPr/>
          <a:lstStyle/>
          <a:p>
            <a:r>
              <a:rPr lang="en-US" dirty="0">
                <a:hlinkClick r:id="rId2"/>
              </a:rPr>
              <a:t>Landscapes of exclusion</a:t>
            </a:r>
            <a:endParaRPr lang="en-US" dirty="0"/>
          </a:p>
        </p:txBody>
      </p:sp>
      <p:sp>
        <p:nvSpPr>
          <p:cNvPr id="3" name="Content Placeholder 2">
            <a:extLst>
              <a:ext uri="{FF2B5EF4-FFF2-40B4-BE49-F238E27FC236}">
                <a16:creationId xmlns:a16="http://schemas.microsoft.com/office/drawing/2014/main" id="{3B663DA1-7D34-4917-AE63-E6A3A091F513}"/>
              </a:ext>
            </a:extLst>
          </p:cNvPr>
          <p:cNvSpPr>
            <a:spLocks noGrp="1"/>
          </p:cNvSpPr>
          <p:nvPr>
            <p:ph idx="1"/>
          </p:nvPr>
        </p:nvSpPr>
        <p:spPr>
          <a:xfrm>
            <a:off x="838200" y="1825625"/>
            <a:ext cx="5508979" cy="4351338"/>
          </a:xfrm>
        </p:spPr>
        <p:txBody>
          <a:bodyPr>
            <a:normAutofit fontScale="85000" lnSpcReduction="10000"/>
          </a:bodyPr>
          <a:lstStyle/>
          <a:p>
            <a:r>
              <a:rPr lang="en-US" dirty="0"/>
              <a:t>Cities exist to bring people together, and their design can reflect this</a:t>
            </a:r>
          </a:p>
          <a:p>
            <a:r>
              <a:rPr lang="en-US" dirty="0"/>
              <a:t>But cities may also attempt to keep some people apart</a:t>
            </a:r>
          </a:p>
          <a:p>
            <a:r>
              <a:rPr lang="en-US" dirty="0"/>
              <a:t>Cities deploy </a:t>
            </a:r>
            <a:r>
              <a:rPr lang="en-US" dirty="0">
                <a:hlinkClick r:id="rId3"/>
              </a:rPr>
              <a:t>arsenals of exclusion </a:t>
            </a:r>
            <a:r>
              <a:rPr lang="en-US" dirty="0"/>
              <a:t>and other forms of hostile architecture to manage where people are allowed or where they are excluded</a:t>
            </a:r>
          </a:p>
          <a:p>
            <a:r>
              <a:rPr lang="en-US" dirty="0"/>
              <a:t>These are tactics used by architects, planners, policy-makers, developers, real estate brokers, and other urban actors to make some people feel they belong while others do not and should be excluded</a:t>
            </a:r>
          </a:p>
        </p:txBody>
      </p:sp>
      <p:pic>
        <p:nvPicPr>
          <p:cNvPr id="5" name="Picture 4" descr="Graffiti on the side of a building&#10;&#10;Description automatically generated">
            <a:extLst>
              <a:ext uri="{FF2B5EF4-FFF2-40B4-BE49-F238E27FC236}">
                <a16:creationId xmlns:a16="http://schemas.microsoft.com/office/drawing/2014/main" id="{DC608054-22F9-4941-8E0C-6799F85078C6}"/>
              </a:ext>
            </a:extLst>
          </p:cNvPr>
          <p:cNvPicPr>
            <a:picLocks noChangeAspect="1"/>
          </p:cNvPicPr>
          <p:nvPr/>
        </p:nvPicPr>
        <p:blipFill rotWithShape="1">
          <a:blip r:embed="rId4">
            <a:extLst>
              <a:ext uri="{28A0092B-C50C-407E-A947-70E740481C1C}">
                <a14:useLocalDpi xmlns:a14="http://schemas.microsoft.com/office/drawing/2010/main" val="0"/>
              </a:ext>
            </a:extLst>
          </a:blip>
          <a:srcRect r="14439"/>
          <a:stretch/>
        </p:blipFill>
        <p:spPr>
          <a:xfrm>
            <a:off x="6683022" y="1347968"/>
            <a:ext cx="5508978" cy="4828995"/>
          </a:xfrm>
          <a:prstGeom prst="rect">
            <a:avLst/>
          </a:prstGeom>
        </p:spPr>
      </p:pic>
    </p:spTree>
    <p:extLst>
      <p:ext uri="{BB962C8B-B14F-4D97-AF65-F5344CB8AC3E}">
        <p14:creationId xmlns:p14="http://schemas.microsoft.com/office/powerpoint/2010/main" val="36852945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building, outdoor, bench, man&#10;&#10;Description automatically generated">
            <a:extLst>
              <a:ext uri="{FF2B5EF4-FFF2-40B4-BE49-F238E27FC236}">
                <a16:creationId xmlns:a16="http://schemas.microsoft.com/office/drawing/2014/main" id="{183F859A-DFCE-4B0C-B392-F91A84CD32B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683176"/>
            <a:ext cx="12133634" cy="5190499"/>
          </a:xfrm>
        </p:spPr>
      </p:pic>
    </p:spTree>
    <p:extLst>
      <p:ext uri="{BB962C8B-B14F-4D97-AF65-F5344CB8AC3E}">
        <p14:creationId xmlns:p14="http://schemas.microsoft.com/office/powerpoint/2010/main" val="41899552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1225C-7D73-415C-B17B-43AE80E26AC7}"/>
              </a:ext>
            </a:extLst>
          </p:cNvPr>
          <p:cNvSpPr>
            <a:spLocks noGrp="1"/>
          </p:cNvSpPr>
          <p:nvPr>
            <p:ph type="title"/>
          </p:nvPr>
        </p:nvSpPr>
        <p:spPr>
          <a:xfrm>
            <a:off x="838200" y="312574"/>
            <a:ext cx="10515600" cy="1325563"/>
          </a:xfrm>
        </p:spPr>
        <p:txBody>
          <a:bodyPr/>
          <a:lstStyle/>
          <a:p>
            <a:r>
              <a:rPr lang="en-US" dirty="0"/>
              <a:t>Exurbia</a:t>
            </a:r>
          </a:p>
        </p:txBody>
      </p:sp>
      <p:sp>
        <p:nvSpPr>
          <p:cNvPr id="3" name="Content Placeholder 2">
            <a:extLst>
              <a:ext uri="{FF2B5EF4-FFF2-40B4-BE49-F238E27FC236}">
                <a16:creationId xmlns:a16="http://schemas.microsoft.com/office/drawing/2014/main" id="{80E26045-7126-4F92-B4E9-DFCEB3FFD497}"/>
              </a:ext>
            </a:extLst>
          </p:cNvPr>
          <p:cNvSpPr>
            <a:spLocks noGrp="1"/>
          </p:cNvSpPr>
          <p:nvPr>
            <p:ph idx="1"/>
          </p:nvPr>
        </p:nvSpPr>
        <p:spPr>
          <a:xfrm>
            <a:off x="838200" y="1825625"/>
            <a:ext cx="5394434" cy="4351338"/>
          </a:xfrm>
        </p:spPr>
        <p:txBody>
          <a:bodyPr>
            <a:normAutofit fontScale="92500" lnSpcReduction="10000"/>
          </a:bodyPr>
          <a:lstStyle/>
          <a:p>
            <a:r>
              <a:rPr lang="en-US" dirty="0"/>
              <a:t>The region beyond the suburbs that is rural</a:t>
            </a:r>
          </a:p>
          <a:p>
            <a:r>
              <a:rPr lang="en-US" dirty="0"/>
              <a:t>Less densely developed than suburban areas, this is the leading edge of new housing construction. Sewer and water service may not yet be widely established there</a:t>
            </a:r>
          </a:p>
          <a:p>
            <a:r>
              <a:rPr lang="en-US" dirty="0"/>
              <a:t>Fewer amenities and large commuting times</a:t>
            </a:r>
          </a:p>
          <a:p>
            <a:r>
              <a:rPr lang="en-US" dirty="0"/>
              <a:t>However, it is here that development poses a direct threat to rural livelihoods </a:t>
            </a:r>
          </a:p>
        </p:txBody>
      </p:sp>
      <p:pic>
        <p:nvPicPr>
          <p:cNvPr id="7" name="Picture 6" descr="A black sign with white text&#10;&#10;Description automatically generated">
            <a:extLst>
              <a:ext uri="{FF2B5EF4-FFF2-40B4-BE49-F238E27FC236}">
                <a16:creationId xmlns:a16="http://schemas.microsoft.com/office/drawing/2014/main" id="{94FA2318-1554-4C5E-B312-03F993FC90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4301" y="1638137"/>
            <a:ext cx="5472387" cy="4104290"/>
          </a:xfrm>
          <a:prstGeom prst="rect">
            <a:avLst/>
          </a:prstGeom>
        </p:spPr>
      </p:pic>
    </p:spTree>
    <p:extLst>
      <p:ext uri="{BB962C8B-B14F-4D97-AF65-F5344CB8AC3E}">
        <p14:creationId xmlns:p14="http://schemas.microsoft.com/office/powerpoint/2010/main" val="10366057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erson on a horse on a beach&#10;&#10;Description automatically generated">
            <a:extLst>
              <a:ext uri="{FF2B5EF4-FFF2-40B4-BE49-F238E27FC236}">
                <a16:creationId xmlns:a16="http://schemas.microsoft.com/office/drawing/2014/main" id="{C3F2C8A3-DDA8-4802-91F5-96369B72832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25285" y="-36286"/>
            <a:ext cx="10341429" cy="6894286"/>
          </a:xfrm>
        </p:spPr>
      </p:pic>
    </p:spTree>
    <p:extLst>
      <p:ext uri="{BB962C8B-B14F-4D97-AF65-F5344CB8AC3E}">
        <p14:creationId xmlns:p14="http://schemas.microsoft.com/office/powerpoint/2010/main" val="15064285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outdoor, grass, field, open&#10;&#10;Description automatically generated">
            <a:extLst>
              <a:ext uri="{FF2B5EF4-FFF2-40B4-BE49-F238E27FC236}">
                <a16:creationId xmlns:a16="http://schemas.microsoft.com/office/drawing/2014/main" id="{3FF9ECEE-4FC9-457E-8679-5CE8B96C99A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81743" y="-54429"/>
            <a:ext cx="10428514" cy="6945101"/>
          </a:xfrm>
        </p:spPr>
      </p:pic>
    </p:spTree>
    <p:extLst>
      <p:ext uri="{BB962C8B-B14F-4D97-AF65-F5344CB8AC3E}">
        <p14:creationId xmlns:p14="http://schemas.microsoft.com/office/powerpoint/2010/main" val="17536838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1225C-7D73-415C-B17B-43AE80E26AC7}"/>
              </a:ext>
            </a:extLst>
          </p:cNvPr>
          <p:cNvSpPr>
            <a:spLocks noGrp="1"/>
          </p:cNvSpPr>
          <p:nvPr>
            <p:ph type="title"/>
          </p:nvPr>
        </p:nvSpPr>
        <p:spPr/>
        <p:txBody>
          <a:bodyPr/>
          <a:lstStyle/>
          <a:p>
            <a:r>
              <a:rPr lang="en-US" dirty="0"/>
              <a:t>Sprawl </a:t>
            </a:r>
          </a:p>
        </p:txBody>
      </p:sp>
      <p:sp>
        <p:nvSpPr>
          <p:cNvPr id="3" name="Content Placeholder 2">
            <a:extLst>
              <a:ext uri="{FF2B5EF4-FFF2-40B4-BE49-F238E27FC236}">
                <a16:creationId xmlns:a16="http://schemas.microsoft.com/office/drawing/2014/main" id="{80E26045-7126-4F92-B4E9-DFCEB3FFD497}"/>
              </a:ext>
            </a:extLst>
          </p:cNvPr>
          <p:cNvSpPr>
            <a:spLocks noGrp="1"/>
          </p:cNvSpPr>
          <p:nvPr>
            <p:ph idx="1"/>
          </p:nvPr>
        </p:nvSpPr>
        <p:spPr>
          <a:xfrm>
            <a:off x="476956" y="1690688"/>
            <a:ext cx="4478867" cy="4351338"/>
          </a:xfrm>
        </p:spPr>
        <p:txBody>
          <a:bodyPr>
            <a:normAutofit fontScale="92500" lnSpcReduction="20000"/>
          </a:bodyPr>
          <a:lstStyle/>
          <a:p>
            <a:r>
              <a:rPr lang="en-US" dirty="0"/>
              <a:t>Typically refers to the unrestricted growth in housing, commercial development, and roads over large expanses of land, with little concern for planning</a:t>
            </a:r>
          </a:p>
          <a:p>
            <a:r>
              <a:rPr lang="en-US" dirty="0"/>
              <a:t>It almost always has negative connotations. It is criticized for causing environmental degradation, auto dependency, urban heat islands, intensifying segregation, and is attacked on aesthetic grounds</a:t>
            </a:r>
          </a:p>
        </p:txBody>
      </p:sp>
      <p:pic>
        <p:nvPicPr>
          <p:cNvPr id="5" name="Picture 4" descr="A car driving down a busy highway&#10;&#10;Description automatically generated">
            <a:extLst>
              <a:ext uri="{FF2B5EF4-FFF2-40B4-BE49-F238E27FC236}">
                <a16:creationId xmlns:a16="http://schemas.microsoft.com/office/drawing/2014/main" id="{249F7B04-11E3-4123-B35C-AC6D58B51727}"/>
              </a:ext>
            </a:extLst>
          </p:cNvPr>
          <p:cNvPicPr>
            <a:picLocks noChangeAspect="1"/>
          </p:cNvPicPr>
          <p:nvPr/>
        </p:nvPicPr>
        <p:blipFill rotWithShape="1">
          <a:blip r:embed="rId2">
            <a:extLst>
              <a:ext uri="{28A0092B-C50C-407E-A947-70E740481C1C}">
                <a14:useLocalDpi xmlns:a14="http://schemas.microsoft.com/office/drawing/2010/main" val="0"/>
              </a:ext>
            </a:extLst>
          </a:blip>
          <a:srcRect t="-10057" b="10057"/>
          <a:stretch/>
        </p:blipFill>
        <p:spPr>
          <a:xfrm>
            <a:off x="5317067" y="947385"/>
            <a:ext cx="6662053" cy="4963230"/>
          </a:xfrm>
          <a:prstGeom prst="rect">
            <a:avLst/>
          </a:prstGeom>
        </p:spPr>
      </p:pic>
    </p:spTree>
    <p:extLst>
      <p:ext uri="{BB962C8B-B14F-4D97-AF65-F5344CB8AC3E}">
        <p14:creationId xmlns:p14="http://schemas.microsoft.com/office/powerpoint/2010/main" val="1168699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1225C-7D73-415C-B17B-43AE80E26AC7}"/>
              </a:ext>
            </a:extLst>
          </p:cNvPr>
          <p:cNvSpPr>
            <a:spLocks noGrp="1"/>
          </p:cNvSpPr>
          <p:nvPr>
            <p:ph type="title"/>
          </p:nvPr>
        </p:nvSpPr>
        <p:spPr/>
        <p:txBody>
          <a:bodyPr/>
          <a:lstStyle/>
          <a:p>
            <a:r>
              <a:rPr lang="en-US" dirty="0"/>
              <a:t>Central place theory</a:t>
            </a:r>
          </a:p>
        </p:txBody>
      </p:sp>
      <p:sp>
        <p:nvSpPr>
          <p:cNvPr id="3" name="Content Placeholder 2">
            <a:extLst>
              <a:ext uri="{FF2B5EF4-FFF2-40B4-BE49-F238E27FC236}">
                <a16:creationId xmlns:a16="http://schemas.microsoft.com/office/drawing/2014/main" id="{80E26045-7126-4F92-B4E9-DFCEB3FFD497}"/>
              </a:ext>
            </a:extLst>
          </p:cNvPr>
          <p:cNvSpPr>
            <a:spLocks noGrp="1"/>
          </p:cNvSpPr>
          <p:nvPr>
            <p:ph idx="1"/>
          </p:nvPr>
        </p:nvSpPr>
        <p:spPr>
          <a:xfrm>
            <a:off x="838200" y="1825625"/>
            <a:ext cx="4543097" cy="4351338"/>
          </a:xfrm>
        </p:spPr>
        <p:txBody>
          <a:bodyPr>
            <a:normAutofit fontScale="92500"/>
          </a:bodyPr>
          <a:lstStyle/>
          <a:p>
            <a:r>
              <a:rPr lang="en-US" dirty="0"/>
              <a:t>Theory that aimed to explain the reasons behind the spatial arrangement, size, and number of towns and cities</a:t>
            </a:r>
          </a:p>
          <a:p>
            <a:r>
              <a:rPr lang="en-US" dirty="0"/>
              <a:t>Developed by the German geographer Walter Christaller in 1933. </a:t>
            </a:r>
          </a:p>
          <a:p>
            <a:r>
              <a:rPr lang="en-US" dirty="0"/>
              <a:t>Assumptions were simplistic, but it was one of the first studies to theorize about the processes of urban geography. </a:t>
            </a:r>
          </a:p>
          <a:p>
            <a:endParaRPr lang="en-US" dirty="0"/>
          </a:p>
        </p:txBody>
      </p:sp>
      <p:pic>
        <p:nvPicPr>
          <p:cNvPr id="7" name="Picture 6" descr="A close up of a logo&#10;&#10;Description automatically generated">
            <a:extLst>
              <a:ext uri="{FF2B5EF4-FFF2-40B4-BE49-F238E27FC236}">
                <a16:creationId xmlns:a16="http://schemas.microsoft.com/office/drawing/2014/main" id="{111A0FBB-60D0-44D6-AFF5-1E961C594E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5525" y="1690688"/>
            <a:ext cx="6350000" cy="4006850"/>
          </a:xfrm>
          <a:prstGeom prst="rect">
            <a:avLst/>
          </a:prstGeom>
        </p:spPr>
      </p:pic>
    </p:spTree>
    <p:extLst>
      <p:ext uri="{BB962C8B-B14F-4D97-AF65-F5344CB8AC3E}">
        <p14:creationId xmlns:p14="http://schemas.microsoft.com/office/powerpoint/2010/main" val="3576935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83222A1-A90B-4EF7-9849-5485E76B04EA}"/>
              </a:ext>
            </a:extLst>
          </p:cNvPr>
          <p:cNvPicPr>
            <a:picLocks noGrp="1" noChangeAspect="1"/>
          </p:cNvPicPr>
          <p:nvPr>
            <p:ph idx="1"/>
          </p:nvPr>
        </p:nvPicPr>
        <p:blipFill>
          <a:blip r:embed="rId3"/>
          <a:stretch>
            <a:fillRect/>
          </a:stretch>
        </p:blipFill>
        <p:spPr>
          <a:xfrm>
            <a:off x="2152891" y="30496"/>
            <a:ext cx="7917084" cy="6329299"/>
          </a:xfrm>
          <a:prstGeom prst="rect">
            <a:avLst/>
          </a:prstGeom>
        </p:spPr>
      </p:pic>
    </p:spTree>
    <p:extLst>
      <p:ext uri="{BB962C8B-B14F-4D97-AF65-F5344CB8AC3E}">
        <p14:creationId xmlns:p14="http://schemas.microsoft.com/office/powerpoint/2010/main" val="12140999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7880C3CE-F331-433B-A3B3-0D6DC72CEA88}"/>
              </a:ext>
            </a:extLst>
          </p:cNvPr>
          <p:cNvSpPr>
            <a:spLocks noGrp="1"/>
          </p:cNvSpPr>
          <p:nvPr>
            <p:ph idx="1"/>
          </p:nvPr>
        </p:nvSpPr>
        <p:spPr>
          <a:xfrm>
            <a:off x="485571" y="1553533"/>
            <a:ext cx="4166886" cy="4911720"/>
          </a:xfrm>
        </p:spPr>
        <p:txBody>
          <a:bodyPr>
            <a:normAutofit lnSpcReduction="10000"/>
          </a:bodyPr>
          <a:lstStyle/>
          <a:p>
            <a:r>
              <a:rPr lang="en-US" dirty="0"/>
              <a:t>A </a:t>
            </a:r>
            <a:r>
              <a:rPr lang="en-US" b="1" dirty="0"/>
              <a:t>greenbelt</a:t>
            </a:r>
            <a:r>
              <a:rPr lang="en-US" dirty="0"/>
              <a:t> is a land use zone designation used in urban planning to retain areas of largely undeveloped, wild, or agricultural land surrounding or neighboring urban areas.</a:t>
            </a:r>
          </a:p>
          <a:p>
            <a:r>
              <a:rPr lang="en-US" dirty="0"/>
              <a:t>The urban growth boundary demarcates this border between developed and conserved land</a:t>
            </a:r>
          </a:p>
        </p:txBody>
      </p:sp>
      <p:pic>
        <p:nvPicPr>
          <p:cNvPr id="4" name="Content Placeholder 4" descr="A close up of a map&#10;&#10;Description automatically generated">
            <a:extLst>
              <a:ext uri="{FF2B5EF4-FFF2-40B4-BE49-F238E27FC236}">
                <a16:creationId xmlns:a16="http://schemas.microsoft.com/office/drawing/2014/main" id="{0B11752D-1F0D-4982-AFA7-B599CBC0688C}"/>
              </a:ext>
            </a:extLst>
          </p:cNvPr>
          <p:cNvPicPr>
            <a:picLocks noChangeAspect="1"/>
          </p:cNvPicPr>
          <p:nvPr/>
        </p:nvPicPr>
        <p:blipFill rotWithShape="1">
          <a:blip r:embed="rId3">
            <a:extLst>
              <a:ext uri="{28A0092B-C50C-407E-A947-70E740481C1C}">
                <a14:useLocalDpi xmlns:a14="http://schemas.microsoft.com/office/drawing/2010/main" val="0"/>
              </a:ext>
            </a:extLst>
          </a:blip>
          <a:srcRect l="9800" r="17424"/>
          <a:stretch/>
        </p:blipFill>
        <p:spPr>
          <a:xfrm>
            <a:off x="4952831" y="1553532"/>
            <a:ext cx="7082660" cy="5173883"/>
          </a:xfrm>
          <a:prstGeom prst="rect">
            <a:avLst/>
          </a:prstGeom>
        </p:spPr>
      </p:pic>
      <p:sp>
        <p:nvSpPr>
          <p:cNvPr id="5" name="Title 1">
            <a:extLst>
              <a:ext uri="{FF2B5EF4-FFF2-40B4-BE49-F238E27FC236}">
                <a16:creationId xmlns:a16="http://schemas.microsoft.com/office/drawing/2014/main" id="{E1EB4640-7491-406E-87B2-092BCC443331}"/>
              </a:ext>
            </a:extLst>
          </p:cNvPr>
          <p:cNvSpPr>
            <a:spLocks noGrp="1"/>
          </p:cNvSpPr>
          <p:nvPr>
            <p:ph type="title"/>
          </p:nvPr>
        </p:nvSpPr>
        <p:spPr>
          <a:xfrm>
            <a:off x="721809" y="227969"/>
            <a:ext cx="11443820" cy="1325563"/>
          </a:xfrm>
        </p:spPr>
        <p:txBody>
          <a:bodyPr>
            <a:normAutofit/>
          </a:bodyPr>
          <a:lstStyle/>
          <a:p>
            <a:r>
              <a:rPr lang="en-US" dirty="0"/>
              <a:t>Greenbelts, urban growth boundaries, and infill</a:t>
            </a:r>
          </a:p>
        </p:txBody>
      </p:sp>
    </p:spTree>
    <p:extLst>
      <p:ext uri="{BB962C8B-B14F-4D97-AF65-F5344CB8AC3E}">
        <p14:creationId xmlns:p14="http://schemas.microsoft.com/office/powerpoint/2010/main" val="33473000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E26045-7126-4F92-B4E9-DFCEB3FFD497}"/>
              </a:ext>
            </a:extLst>
          </p:cNvPr>
          <p:cNvSpPr>
            <a:spLocks noGrp="1"/>
          </p:cNvSpPr>
          <p:nvPr>
            <p:ph idx="1"/>
          </p:nvPr>
        </p:nvSpPr>
        <p:spPr>
          <a:xfrm>
            <a:off x="96938" y="681036"/>
            <a:ext cx="3891505" cy="5986463"/>
          </a:xfrm>
        </p:spPr>
        <p:txBody>
          <a:bodyPr>
            <a:normAutofit/>
          </a:bodyPr>
          <a:lstStyle/>
          <a:p>
            <a:r>
              <a:rPr lang="en-US" dirty="0"/>
              <a:t>A greenbelt is intended to increase </a:t>
            </a:r>
            <a:r>
              <a:rPr lang="en-US" b="1" dirty="0"/>
              <a:t>infill</a:t>
            </a:r>
            <a:r>
              <a:rPr lang="en-US" dirty="0"/>
              <a:t>, the building of new housing in formerly unused land in the city</a:t>
            </a:r>
          </a:p>
          <a:p>
            <a:r>
              <a:rPr lang="en-US" dirty="0"/>
              <a:t>This allows the surrounding greenbelt to retain its less developed character. </a:t>
            </a:r>
          </a:p>
          <a:p>
            <a:r>
              <a:rPr lang="en-US" dirty="0"/>
              <a:t>The apartment built in the backyard of another home is an example of infill.</a:t>
            </a:r>
          </a:p>
          <a:p>
            <a:endParaRPr lang="en-US" dirty="0"/>
          </a:p>
        </p:txBody>
      </p:sp>
      <p:pic>
        <p:nvPicPr>
          <p:cNvPr id="4" name="Picture 3" descr="A house with a wooden fence&#10;&#10;Description automatically generated">
            <a:extLst>
              <a:ext uri="{FF2B5EF4-FFF2-40B4-BE49-F238E27FC236}">
                <a16:creationId xmlns:a16="http://schemas.microsoft.com/office/drawing/2014/main" id="{1EFAD1B8-3D9B-4439-B3C4-375E86DA2B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9297" y="681037"/>
            <a:ext cx="7925765" cy="5283843"/>
          </a:xfrm>
          <a:prstGeom prst="rect">
            <a:avLst/>
          </a:prstGeom>
        </p:spPr>
      </p:pic>
    </p:spTree>
    <p:extLst>
      <p:ext uri="{BB962C8B-B14F-4D97-AF65-F5344CB8AC3E}">
        <p14:creationId xmlns:p14="http://schemas.microsoft.com/office/powerpoint/2010/main" val="18982905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large white building&#10;&#10;Description automatically generated">
            <a:extLst>
              <a:ext uri="{FF2B5EF4-FFF2-40B4-BE49-F238E27FC236}">
                <a16:creationId xmlns:a16="http://schemas.microsoft.com/office/drawing/2014/main" id="{BF7E18D2-FA44-42CD-8DD6-0FBFA638CD7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51378" y="170533"/>
            <a:ext cx="8689244" cy="6516933"/>
          </a:xfrm>
        </p:spPr>
      </p:pic>
    </p:spTree>
    <p:extLst>
      <p:ext uri="{BB962C8B-B14F-4D97-AF65-F5344CB8AC3E}">
        <p14:creationId xmlns:p14="http://schemas.microsoft.com/office/powerpoint/2010/main" val="23919523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1225C-7D73-415C-B17B-43AE80E26AC7}"/>
              </a:ext>
            </a:extLst>
          </p:cNvPr>
          <p:cNvSpPr>
            <a:spLocks noGrp="1"/>
          </p:cNvSpPr>
          <p:nvPr>
            <p:ph type="title"/>
          </p:nvPr>
        </p:nvSpPr>
        <p:spPr/>
        <p:txBody>
          <a:bodyPr/>
          <a:lstStyle/>
          <a:p>
            <a:r>
              <a:rPr lang="en-US" dirty="0"/>
              <a:t>Financialization of housing</a:t>
            </a:r>
          </a:p>
        </p:txBody>
      </p:sp>
      <p:sp>
        <p:nvSpPr>
          <p:cNvPr id="3" name="Content Placeholder 2">
            <a:extLst>
              <a:ext uri="{FF2B5EF4-FFF2-40B4-BE49-F238E27FC236}">
                <a16:creationId xmlns:a16="http://schemas.microsoft.com/office/drawing/2014/main" id="{80E26045-7126-4F92-B4E9-DFCEB3FFD497}"/>
              </a:ext>
            </a:extLst>
          </p:cNvPr>
          <p:cNvSpPr>
            <a:spLocks noGrp="1"/>
          </p:cNvSpPr>
          <p:nvPr>
            <p:ph idx="1"/>
          </p:nvPr>
        </p:nvSpPr>
        <p:spPr>
          <a:xfrm>
            <a:off x="405114" y="1825625"/>
            <a:ext cx="6921661" cy="4351338"/>
          </a:xfrm>
        </p:spPr>
        <p:txBody>
          <a:bodyPr>
            <a:normAutofit fontScale="92500"/>
          </a:bodyPr>
          <a:lstStyle/>
          <a:p>
            <a:r>
              <a:rPr lang="en-US" dirty="0"/>
              <a:t>Reflects the expanding role of financial markets and corporations in the housing sector</a:t>
            </a:r>
          </a:p>
          <a:p>
            <a:r>
              <a:rPr lang="en-US" dirty="0"/>
              <a:t>Housing is now treated as a commodity, a means of accumulating wealth for homeowners, but also through financial instruments that are traded and sold on global markets. </a:t>
            </a:r>
          </a:p>
          <a:p>
            <a:r>
              <a:rPr lang="en-US" dirty="0"/>
              <a:t>A mortgage may be a loan that helps buy a home. But investors see a mortgage as a stream of future cash flows. House mortgages become securitized and incorporated into a secondary mortgage market. </a:t>
            </a:r>
          </a:p>
        </p:txBody>
      </p:sp>
      <p:pic>
        <p:nvPicPr>
          <p:cNvPr id="5" name="Picture 4">
            <a:extLst>
              <a:ext uri="{FF2B5EF4-FFF2-40B4-BE49-F238E27FC236}">
                <a16:creationId xmlns:a16="http://schemas.microsoft.com/office/drawing/2014/main" id="{190594D5-BD42-4B5B-89C1-949C4F548E52}"/>
              </a:ext>
            </a:extLst>
          </p:cNvPr>
          <p:cNvPicPr>
            <a:picLocks noChangeAspect="1"/>
          </p:cNvPicPr>
          <p:nvPr/>
        </p:nvPicPr>
        <p:blipFill rotWithShape="1">
          <a:blip r:embed="rId2"/>
          <a:srcRect b="36551"/>
          <a:stretch/>
        </p:blipFill>
        <p:spPr>
          <a:xfrm>
            <a:off x="7296455" y="365125"/>
            <a:ext cx="4895545" cy="6038066"/>
          </a:xfrm>
          <a:prstGeom prst="rect">
            <a:avLst/>
          </a:prstGeom>
        </p:spPr>
      </p:pic>
    </p:spTree>
    <p:extLst>
      <p:ext uri="{BB962C8B-B14F-4D97-AF65-F5344CB8AC3E}">
        <p14:creationId xmlns:p14="http://schemas.microsoft.com/office/powerpoint/2010/main" val="15124957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4C787-256E-4444-9E25-CB5FC8D5E1DC}"/>
              </a:ext>
            </a:extLst>
          </p:cNvPr>
          <p:cNvSpPr>
            <a:spLocks noGrp="1"/>
          </p:cNvSpPr>
          <p:nvPr>
            <p:ph type="title"/>
          </p:nvPr>
        </p:nvSpPr>
        <p:spPr>
          <a:xfrm>
            <a:off x="0" y="365125"/>
            <a:ext cx="6574088" cy="1325563"/>
          </a:xfrm>
        </p:spPr>
        <p:txBody>
          <a:bodyPr/>
          <a:lstStyle/>
          <a:p>
            <a:pPr algn="ctr"/>
            <a:r>
              <a:rPr lang="en-US" dirty="0"/>
              <a:t>The Great Recession of 2008</a:t>
            </a:r>
          </a:p>
        </p:txBody>
      </p:sp>
      <p:sp>
        <p:nvSpPr>
          <p:cNvPr id="3" name="Content Placeholder 2">
            <a:extLst>
              <a:ext uri="{FF2B5EF4-FFF2-40B4-BE49-F238E27FC236}">
                <a16:creationId xmlns:a16="http://schemas.microsoft.com/office/drawing/2014/main" id="{7A3B56D7-1B0C-4034-8F8F-927CDE9FB924}"/>
              </a:ext>
            </a:extLst>
          </p:cNvPr>
          <p:cNvSpPr>
            <a:spLocks noGrp="1"/>
          </p:cNvSpPr>
          <p:nvPr>
            <p:ph idx="1"/>
          </p:nvPr>
        </p:nvSpPr>
        <p:spPr>
          <a:xfrm>
            <a:off x="191386" y="1825624"/>
            <a:ext cx="6305107" cy="5032375"/>
          </a:xfrm>
        </p:spPr>
        <p:txBody>
          <a:bodyPr>
            <a:noAutofit/>
          </a:bodyPr>
          <a:lstStyle/>
          <a:p>
            <a:r>
              <a:rPr lang="en-US" sz="2000" dirty="0">
                <a:latin typeface="+mj-lt"/>
              </a:rPr>
              <a:t>Caused by the financialization of housing</a:t>
            </a:r>
          </a:p>
          <a:p>
            <a:r>
              <a:rPr lang="en-US" sz="2000" dirty="0">
                <a:latin typeface="+mj-lt"/>
              </a:rPr>
              <a:t>Because mortgages were sold and used in financial speculation, the more an investment firm sold and traded them the more profit</a:t>
            </a:r>
          </a:p>
          <a:p>
            <a:r>
              <a:rPr lang="en-US" sz="2000" dirty="0">
                <a:latin typeface="+mj-lt"/>
              </a:rPr>
              <a:t>As they wanted more mortgage loans to be issued, standards for lending fell. </a:t>
            </a:r>
          </a:p>
          <a:p>
            <a:r>
              <a:rPr lang="en-US" sz="2000" dirty="0">
                <a:latin typeface="+mj-lt"/>
              </a:rPr>
              <a:t>Those of modest income were often offered a subprime mortgage loan, which is also known as an adjustable rate mortgage. No money was needed up front for the mortgage loan, but interest rates could increase over the life of the loan and make the payments balloon.</a:t>
            </a:r>
          </a:p>
          <a:p>
            <a:r>
              <a:rPr lang="en-US" sz="2000" dirty="0">
                <a:latin typeface="+mj-lt"/>
              </a:rPr>
              <a:t>When defaults occurred on these mortgages due to a drop in housing value, the financial markets around the world became unstable and started to fail.</a:t>
            </a:r>
          </a:p>
        </p:txBody>
      </p:sp>
      <p:pic>
        <p:nvPicPr>
          <p:cNvPr id="7" name="Picture 6" descr="A sign on the side of a road&#10;&#10;Description automatically generated">
            <a:extLst>
              <a:ext uri="{FF2B5EF4-FFF2-40B4-BE49-F238E27FC236}">
                <a16:creationId xmlns:a16="http://schemas.microsoft.com/office/drawing/2014/main" id="{15D1EEBB-39C0-4C23-AB3C-FFC25E4D68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4088" y="0"/>
            <a:ext cx="9929537" cy="6858000"/>
          </a:xfrm>
          <a:prstGeom prst="rect">
            <a:avLst/>
          </a:prstGeom>
        </p:spPr>
      </p:pic>
    </p:spTree>
    <p:extLst>
      <p:ext uri="{BB962C8B-B14F-4D97-AF65-F5344CB8AC3E}">
        <p14:creationId xmlns:p14="http://schemas.microsoft.com/office/powerpoint/2010/main" val="24280340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1225C-7D73-415C-B17B-43AE80E26AC7}"/>
              </a:ext>
            </a:extLst>
          </p:cNvPr>
          <p:cNvSpPr>
            <a:spLocks noGrp="1"/>
          </p:cNvSpPr>
          <p:nvPr>
            <p:ph type="title"/>
          </p:nvPr>
        </p:nvSpPr>
        <p:spPr/>
        <p:txBody>
          <a:bodyPr/>
          <a:lstStyle/>
          <a:p>
            <a:r>
              <a:rPr lang="en-US" dirty="0"/>
              <a:t>Slumburbia</a:t>
            </a:r>
          </a:p>
        </p:txBody>
      </p:sp>
      <p:sp>
        <p:nvSpPr>
          <p:cNvPr id="3" name="Content Placeholder 2">
            <a:extLst>
              <a:ext uri="{FF2B5EF4-FFF2-40B4-BE49-F238E27FC236}">
                <a16:creationId xmlns:a16="http://schemas.microsoft.com/office/drawing/2014/main" id="{80E26045-7126-4F92-B4E9-DFCEB3FFD497}"/>
              </a:ext>
            </a:extLst>
          </p:cNvPr>
          <p:cNvSpPr>
            <a:spLocks noGrp="1"/>
          </p:cNvSpPr>
          <p:nvPr>
            <p:ph idx="1"/>
          </p:nvPr>
        </p:nvSpPr>
        <p:spPr>
          <a:xfrm>
            <a:off x="457200" y="1890877"/>
            <a:ext cx="5121166" cy="4351338"/>
          </a:xfrm>
        </p:spPr>
        <p:txBody>
          <a:bodyPr>
            <a:normAutofit fontScale="92500" lnSpcReduction="10000"/>
          </a:bodyPr>
          <a:lstStyle/>
          <a:p>
            <a:r>
              <a:rPr lang="en-US" dirty="0"/>
              <a:t>A term for suburbs that are declining into poverty. </a:t>
            </a:r>
          </a:p>
          <a:p>
            <a:r>
              <a:rPr lang="en-US" dirty="0"/>
              <a:t>It was a term that became widely used after the Great Recession of 2008 left wide swatch of suburban neighborhoods abandoned because their owners could no longer afford to make payments</a:t>
            </a:r>
          </a:p>
          <a:p>
            <a:r>
              <a:rPr lang="en-US" dirty="0"/>
              <a:t>These owners were ‘upside down’ and paying for a house that was worth far less than what they bought it for.</a:t>
            </a:r>
          </a:p>
          <a:p>
            <a:endParaRPr lang="en-US" dirty="0"/>
          </a:p>
        </p:txBody>
      </p:sp>
      <p:pic>
        <p:nvPicPr>
          <p:cNvPr id="5" name="Picture 4" descr="A group of people sitting in front of a house&#10;&#10;Description automatically generated">
            <a:extLst>
              <a:ext uri="{FF2B5EF4-FFF2-40B4-BE49-F238E27FC236}">
                <a16:creationId xmlns:a16="http://schemas.microsoft.com/office/drawing/2014/main" id="{DBEA7A85-9E6E-4462-80A3-82BF838EDA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7179" y="1229710"/>
            <a:ext cx="6271172" cy="4703379"/>
          </a:xfrm>
          <a:prstGeom prst="rect">
            <a:avLst/>
          </a:prstGeom>
        </p:spPr>
      </p:pic>
    </p:spTree>
    <p:extLst>
      <p:ext uri="{BB962C8B-B14F-4D97-AF65-F5344CB8AC3E}">
        <p14:creationId xmlns:p14="http://schemas.microsoft.com/office/powerpoint/2010/main" val="5858796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2123A-39CE-4AD8-BDA6-C56DBB21AB99}"/>
              </a:ext>
            </a:extLst>
          </p:cNvPr>
          <p:cNvSpPr>
            <a:spLocks noGrp="1"/>
          </p:cNvSpPr>
          <p:nvPr>
            <p:ph type="title"/>
          </p:nvPr>
        </p:nvSpPr>
        <p:spPr>
          <a:xfrm>
            <a:off x="401472" y="201351"/>
            <a:ext cx="4730087" cy="1325563"/>
          </a:xfrm>
        </p:spPr>
        <p:txBody>
          <a:bodyPr/>
          <a:lstStyle/>
          <a:p>
            <a:r>
              <a:rPr lang="en-US" dirty="0">
                <a:hlinkClick r:id="rId3"/>
              </a:rPr>
              <a:t>The Great Migration</a:t>
            </a:r>
            <a:endParaRPr lang="en-US" dirty="0"/>
          </a:p>
        </p:txBody>
      </p:sp>
      <p:sp>
        <p:nvSpPr>
          <p:cNvPr id="3" name="Content Placeholder 2">
            <a:extLst>
              <a:ext uri="{FF2B5EF4-FFF2-40B4-BE49-F238E27FC236}">
                <a16:creationId xmlns:a16="http://schemas.microsoft.com/office/drawing/2014/main" id="{88E0A9C8-14E7-4803-89B8-72EE99020008}"/>
              </a:ext>
            </a:extLst>
          </p:cNvPr>
          <p:cNvSpPr>
            <a:spLocks noGrp="1"/>
          </p:cNvSpPr>
          <p:nvPr>
            <p:ph idx="1"/>
          </p:nvPr>
        </p:nvSpPr>
        <p:spPr>
          <a:xfrm>
            <a:off x="289561" y="1825625"/>
            <a:ext cx="4841998" cy="4351338"/>
          </a:xfrm>
        </p:spPr>
        <p:txBody>
          <a:bodyPr>
            <a:normAutofit lnSpcReduction="10000"/>
          </a:bodyPr>
          <a:lstStyle/>
          <a:p>
            <a:r>
              <a:rPr lang="en-US" dirty="0"/>
              <a:t>Between 1917 and 1970, more than seven million African Americans left homes in the South to resettle in northern and western states.</a:t>
            </a:r>
          </a:p>
          <a:p>
            <a:r>
              <a:rPr lang="en-US" dirty="0"/>
              <a:t>Once a people of the South, Black Americans became increasingly part of the big cities of all regions and in those urban settings steadily gained political and cultural influence. </a:t>
            </a:r>
          </a:p>
        </p:txBody>
      </p:sp>
      <p:pic>
        <p:nvPicPr>
          <p:cNvPr id="5" name="Picture 4" descr="A group of people posing for a photo&#10;&#10;Description automatically generated">
            <a:extLst>
              <a:ext uri="{FF2B5EF4-FFF2-40B4-BE49-F238E27FC236}">
                <a16:creationId xmlns:a16="http://schemas.microsoft.com/office/drawing/2014/main" id="{86072DCF-AD4A-46EF-B53B-7BB354D93E9A}"/>
              </a:ext>
            </a:extLst>
          </p:cNvPr>
          <p:cNvPicPr>
            <a:picLocks noChangeAspect="1"/>
          </p:cNvPicPr>
          <p:nvPr/>
        </p:nvPicPr>
        <p:blipFill rotWithShape="1">
          <a:blip r:embed="rId4">
            <a:extLst>
              <a:ext uri="{28A0092B-C50C-407E-A947-70E740481C1C}">
                <a14:useLocalDpi xmlns:a14="http://schemas.microsoft.com/office/drawing/2010/main" val="0"/>
              </a:ext>
            </a:extLst>
          </a:blip>
          <a:srcRect r="12035"/>
          <a:stretch/>
        </p:blipFill>
        <p:spPr>
          <a:xfrm>
            <a:off x="5567150" y="741978"/>
            <a:ext cx="6223378" cy="5571462"/>
          </a:xfrm>
          <a:prstGeom prst="rect">
            <a:avLst/>
          </a:prstGeom>
        </p:spPr>
      </p:pic>
    </p:spTree>
    <p:extLst>
      <p:ext uri="{BB962C8B-B14F-4D97-AF65-F5344CB8AC3E}">
        <p14:creationId xmlns:p14="http://schemas.microsoft.com/office/powerpoint/2010/main" val="5615760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close up of a map&#10;&#10;Description automatically generated">
            <a:extLst>
              <a:ext uri="{FF2B5EF4-FFF2-40B4-BE49-F238E27FC236}">
                <a16:creationId xmlns:a16="http://schemas.microsoft.com/office/drawing/2014/main" id="{52A95939-3FA7-4BE7-B10D-912ECCB84B4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43152" y="237686"/>
            <a:ext cx="10297947" cy="5938483"/>
          </a:xfrm>
        </p:spPr>
      </p:pic>
    </p:spTree>
    <p:extLst>
      <p:ext uri="{BB962C8B-B14F-4D97-AF65-F5344CB8AC3E}">
        <p14:creationId xmlns:p14="http://schemas.microsoft.com/office/powerpoint/2010/main" val="42230385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photo, old, black, train&#10;&#10;Description automatically generated">
            <a:extLst>
              <a:ext uri="{FF2B5EF4-FFF2-40B4-BE49-F238E27FC236}">
                <a16:creationId xmlns:a16="http://schemas.microsoft.com/office/drawing/2014/main" id="{4FF1DF77-5F7B-4070-96A9-3D879CBB3C38}"/>
              </a:ext>
            </a:extLst>
          </p:cNvPr>
          <p:cNvPicPr>
            <a:picLocks noChangeAspect="1"/>
          </p:cNvPicPr>
          <p:nvPr/>
        </p:nvPicPr>
        <p:blipFill rotWithShape="1">
          <a:blip r:embed="rId3">
            <a:extLst>
              <a:ext uri="{28A0092B-C50C-407E-A947-70E740481C1C}">
                <a14:useLocalDpi xmlns:a14="http://schemas.microsoft.com/office/drawing/2010/main" val="0"/>
              </a:ext>
            </a:extLst>
          </a:blip>
          <a:srcRect t="12898" b="20551"/>
          <a:stretch/>
        </p:blipFill>
        <p:spPr>
          <a:xfrm>
            <a:off x="6286500" y="2858294"/>
            <a:ext cx="5905500" cy="3999706"/>
          </a:xfrm>
          <a:prstGeom prst="rect">
            <a:avLst/>
          </a:prstGeom>
        </p:spPr>
      </p:pic>
      <p:sp>
        <p:nvSpPr>
          <p:cNvPr id="2" name="Title 1">
            <a:extLst>
              <a:ext uri="{FF2B5EF4-FFF2-40B4-BE49-F238E27FC236}">
                <a16:creationId xmlns:a16="http://schemas.microsoft.com/office/drawing/2014/main" id="{B22CF2A5-6E1C-42E2-AEBD-4B4D9581D9B5}"/>
              </a:ext>
            </a:extLst>
          </p:cNvPr>
          <p:cNvSpPr>
            <a:spLocks noGrp="1"/>
          </p:cNvSpPr>
          <p:nvPr>
            <p:ph type="title"/>
          </p:nvPr>
        </p:nvSpPr>
        <p:spPr>
          <a:xfrm>
            <a:off x="838200" y="365125"/>
            <a:ext cx="4811973" cy="1325563"/>
          </a:xfrm>
        </p:spPr>
        <p:txBody>
          <a:bodyPr/>
          <a:lstStyle/>
          <a:p>
            <a:pPr algn="ctr"/>
            <a:r>
              <a:rPr lang="en-US" dirty="0">
                <a:hlinkClick r:id="rId4"/>
              </a:rPr>
              <a:t>White flight</a:t>
            </a:r>
            <a:endParaRPr lang="en-US" dirty="0"/>
          </a:p>
        </p:txBody>
      </p:sp>
      <p:sp>
        <p:nvSpPr>
          <p:cNvPr id="3" name="Content Placeholder 2">
            <a:extLst>
              <a:ext uri="{FF2B5EF4-FFF2-40B4-BE49-F238E27FC236}">
                <a16:creationId xmlns:a16="http://schemas.microsoft.com/office/drawing/2014/main" id="{3D0A053C-AA3D-4EE9-BB76-56892CF1F00F}"/>
              </a:ext>
            </a:extLst>
          </p:cNvPr>
          <p:cNvSpPr>
            <a:spLocks noGrp="1"/>
          </p:cNvSpPr>
          <p:nvPr>
            <p:ph idx="1"/>
          </p:nvPr>
        </p:nvSpPr>
        <p:spPr>
          <a:xfrm>
            <a:off x="382137" y="1825624"/>
            <a:ext cx="5523364" cy="4765675"/>
          </a:xfrm>
        </p:spPr>
        <p:txBody>
          <a:bodyPr>
            <a:normAutofit fontScale="92500" lnSpcReduction="10000"/>
          </a:bodyPr>
          <a:lstStyle/>
          <a:p>
            <a:r>
              <a:rPr lang="en-US" dirty="0">
                <a:latin typeface="Calibri Light" panose="020F0302020204030204" pitchFamily="34" charset="0"/>
                <a:cs typeface="Calibri Light" panose="020F0302020204030204" pitchFamily="34" charset="0"/>
              </a:rPr>
              <a:t>Large-scale migration of white people from cities and the first suburbs as they became more racially or ethnoculturally diverse</a:t>
            </a:r>
          </a:p>
          <a:p>
            <a:r>
              <a:rPr lang="en-US" dirty="0">
                <a:latin typeface="Calibri Light" panose="020F0302020204030204" pitchFamily="34" charset="0"/>
                <a:cs typeface="Calibri Light" panose="020F0302020204030204" pitchFamily="34" charset="0"/>
              </a:rPr>
              <a:t>Started in the 1950s and 1960s but has reversed as part of the Great Inversion</a:t>
            </a:r>
          </a:p>
          <a:p>
            <a:r>
              <a:rPr lang="en-US" dirty="0">
                <a:latin typeface="Calibri Light" panose="020F0302020204030204" pitchFamily="34" charset="0"/>
                <a:cs typeface="Calibri Light" panose="020F0302020204030204" pitchFamily="34" charset="0"/>
              </a:rPr>
              <a:t>Rioting in several large American cities in the 1960s hastened the departure of whites as well as many businesses – these riots, like those in </a:t>
            </a:r>
            <a:r>
              <a:rPr lang="en-US" dirty="0">
                <a:latin typeface="Calibri Light" panose="020F0302020204030204" pitchFamily="34" charset="0"/>
                <a:cs typeface="Calibri Light" panose="020F0302020204030204" pitchFamily="34" charset="0"/>
                <a:hlinkClick r:id="rId5"/>
              </a:rPr>
              <a:t>Newark NJ </a:t>
            </a:r>
            <a:r>
              <a:rPr lang="en-US" dirty="0">
                <a:latin typeface="Calibri Light" panose="020F0302020204030204" pitchFamily="34" charset="0"/>
                <a:cs typeface="Calibri Light" panose="020F0302020204030204" pitchFamily="34" charset="0"/>
              </a:rPr>
              <a:t>(right) were in response to decades of racism toward African-Americans</a:t>
            </a:r>
          </a:p>
        </p:txBody>
      </p:sp>
      <p:pic>
        <p:nvPicPr>
          <p:cNvPr id="5" name="Picture 4" descr="A group of people standing outside of a building&#10;&#10;Description automatically generated">
            <a:extLst>
              <a:ext uri="{FF2B5EF4-FFF2-40B4-BE49-F238E27FC236}">
                <a16:creationId xmlns:a16="http://schemas.microsoft.com/office/drawing/2014/main" id="{2E875DCA-FF2B-48C7-BB02-DD55CF55BFE3}"/>
              </a:ext>
            </a:extLst>
          </p:cNvPr>
          <p:cNvPicPr>
            <a:picLocks noChangeAspect="1"/>
          </p:cNvPicPr>
          <p:nvPr/>
        </p:nvPicPr>
        <p:blipFill rotWithShape="1">
          <a:blip r:embed="rId6">
            <a:extLst>
              <a:ext uri="{28A0092B-C50C-407E-A947-70E740481C1C}">
                <a14:useLocalDpi xmlns:a14="http://schemas.microsoft.com/office/drawing/2010/main" val="0"/>
              </a:ext>
            </a:extLst>
          </a:blip>
          <a:srcRect t="24979"/>
          <a:stretch/>
        </p:blipFill>
        <p:spPr>
          <a:xfrm>
            <a:off x="6286500" y="-95276"/>
            <a:ext cx="5905500" cy="2953570"/>
          </a:xfrm>
          <a:prstGeom prst="rect">
            <a:avLst/>
          </a:prstGeom>
        </p:spPr>
      </p:pic>
    </p:spTree>
    <p:extLst>
      <p:ext uri="{BB962C8B-B14F-4D97-AF65-F5344CB8AC3E}">
        <p14:creationId xmlns:p14="http://schemas.microsoft.com/office/powerpoint/2010/main" val="37710950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1225C-7D73-415C-B17B-43AE80E26AC7}"/>
              </a:ext>
            </a:extLst>
          </p:cNvPr>
          <p:cNvSpPr>
            <a:spLocks noGrp="1"/>
          </p:cNvSpPr>
          <p:nvPr>
            <p:ph type="title"/>
          </p:nvPr>
        </p:nvSpPr>
        <p:spPr/>
        <p:txBody>
          <a:bodyPr/>
          <a:lstStyle/>
          <a:p>
            <a:r>
              <a:rPr lang="en-US" dirty="0"/>
              <a:t>Cultural hearth</a:t>
            </a:r>
          </a:p>
        </p:txBody>
      </p:sp>
      <p:sp>
        <p:nvSpPr>
          <p:cNvPr id="3" name="Content Placeholder 2">
            <a:extLst>
              <a:ext uri="{FF2B5EF4-FFF2-40B4-BE49-F238E27FC236}">
                <a16:creationId xmlns:a16="http://schemas.microsoft.com/office/drawing/2014/main" id="{80E26045-7126-4F92-B4E9-DFCEB3FFD497}"/>
              </a:ext>
            </a:extLst>
          </p:cNvPr>
          <p:cNvSpPr>
            <a:spLocks noGrp="1"/>
          </p:cNvSpPr>
          <p:nvPr>
            <p:ph idx="1"/>
          </p:nvPr>
        </p:nvSpPr>
        <p:spPr/>
        <p:txBody>
          <a:bodyPr>
            <a:normAutofit/>
          </a:bodyPr>
          <a:lstStyle/>
          <a:p>
            <a:r>
              <a:rPr lang="en-US" dirty="0">
                <a:latin typeface="Calibri Light" panose="020F0302020204030204" pitchFamily="34" charset="0"/>
                <a:cs typeface="Calibri Light" panose="020F0302020204030204" pitchFamily="34" charset="0"/>
              </a:rPr>
              <a:t>A heartland, source area, or innovation center; a place of origin of a culture or cultural practice</a:t>
            </a:r>
          </a:p>
          <a:p>
            <a:r>
              <a:rPr lang="en-US" dirty="0">
                <a:latin typeface="Calibri Light" panose="020F0302020204030204" pitchFamily="34" charset="0"/>
                <a:cs typeface="Calibri Light" panose="020F0302020204030204" pitchFamily="34" charset="0"/>
              </a:rPr>
              <a:t>A common example is the domestication of agriculture: there are several cultural hearths around the world where agriculture arose independently</a:t>
            </a:r>
          </a:p>
          <a:p>
            <a:r>
              <a:rPr lang="en-US" dirty="0">
                <a:latin typeface="Calibri Light" panose="020F0302020204030204" pitchFamily="34" charset="0"/>
                <a:cs typeface="Calibri Light" panose="020F0302020204030204" pitchFamily="34" charset="0"/>
              </a:rPr>
              <a:t>Can be applied to many cultural phenomena, not just ancient ones. One of punk rock’s cultural hearth’s is the Lower East Side of Manhattan. One of rap’s hearths is the Bronx is NYC. </a:t>
            </a:r>
          </a:p>
        </p:txBody>
      </p:sp>
    </p:spTree>
    <p:extLst>
      <p:ext uri="{BB962C8B-B14F-4D97-AF65-F5344CB8AC3E}">
        <p14:creationId xmlns:p14="http://schemas.microsoft.com/office/powerpoint/2010/main" val="22788896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B2603-E12E-4D79-8ECB-BC25478C7D96}"/>
              </a:ext>
            </a:extLst>
          </p:cNvPr>
          <p:cNvSpPr>
            <a:spLocks noGrp="1"/>
          </p:cNvSpPr>
          <p:nvPr>
            <p:ph type="title"/>
          </p:nvPr>
        </p:nvSpPr>
        <p:spPr>
          <a:xfrm>
            <a:off x="838200" y="365125"/>
            <a:ext cx="4469524" cy="1325563"/>
          </a:xfrm>
        </p:spPr>
        <p:txBody>
          <a:bodyPr/>
          <a:lstStyle/>
          <a:p>
            <a:pPr algn="ctr"/>
            <a:r>
              <a:rPr lang="en-US" dirty="0"/>
              <a:t>Blockbusting</a:t>
            </a:r>
          </a:p>
        </p:txBody>
      </p:sp>
      <p:sp>
        <p:nvSpPr>
          <p:cNvPr id="3" name="Content Placeholder 2">
            <a:extLst>
              <a:ext uri="{FF2B5EF4-FFF2-40B4-BE49-F238E27FC236}">
                <a16:creationId xmlns:a16="http://schemas.microsoft.com/office/drawing/2014/main" id="{E29B4195-03CE-45FF-8F44-9543973D5A45}"/>
              </a:ext>
            </a:extLst>
          </p:cNvPr>
          <p:cNvSpPr>
            <a:spLocks noGrp="1"/>
          </p:cNvSpPr>
          <p:nvPr>
            <p:ph idx="1"/>
          </p:nvPr>
        </p:nvSpPr>
        <p:spPr>
          <a:xfrm>
            <a:off x="838200" y="1825625"/>
            <a:ext cx="4469524" cy="4351338"/>
          </a:xfrm>
        </p:spPr>
        <p:txBody>
          <a:bodyPr/>
          <a:lstStyle/>
          <a:p>
            <a:r>
              <a:rPr lang="en-US" dirty="0"/>
              <a:t>The practice of persuading owners to sell property cheaply because of the fear of people of another race or class moving into the neighborhood, and thus profiting by reselling at a higher price.</a:t>
            </a:r>
          </a:p>
        </p:txBody>
      </p:sp>
      <p:pic>
        <p:nvPicPr>
          <p:cNvPr id="5" name="Picture 4" descr="A person in a newspaper&#10;&#10;Description automatically generated">
            <a:extLst>
              <a:ext uri="{FF2B5EF4-FFF2-40B4-BE49-F238E27FC236}">
                <a16:creationId xmlns:a16="http://schemas.microsoft.com/office/drawing/2014/main" id="{5B62A78B-9ED0-40C5-AF2A-FF528CD3F1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5261" y="0"/>
            <a:ext cx="6736739" cy="6858000"/>
          </a:xfrm>
          <a:prstGeom prst="rect">
            <a:avLst/>
          </a:prstGeom>
        </p:spPr>
      </p:pic>
    </p:spTree>
    <p:extLst>
      <p:ext uri="{BB962C8B-B14F-4D97-AF65-F5344CB8AC3E}">
        <p14:creationId xmlns:p14="http://schemas.microsoft.com/office/powerpoint/2010/main" val="24136390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2940F-F808-4825-B8F3-D33568572DC0}"/>
              </a:ext>
            </a:extLst>
          </p:cNvPr>
          <p:cNvSpPr>
            <a:spLocks noGrp="1"/>
          </p:cNvSpPr>
          <p:nvPr>
            <p:ph type="title"/>
          </p:nvPr>
        </p:nvSpPr>
        <p:spPr/>
        <p:txBody>
          <a:bodyPr/>
          <a:lstStyle/>
          <a:p>
            <a:r>
              <a:rPr lang="en-US" dirty="0"/>
              <a:t>The Great Inversion</a:t>
            </a:r>
          </a:p>
        </p:txBody>
      </p:sp>
      <p:sp>
        <p:nvSpPr>
          <p:cNvPr id="3" name="Content Placeholder 2">
            <a:extLst>
              <a:ext uri="{FF2B5EF4-FFF2-40B4-BE49-F238E27FC236}">
                <a16:creationId xmlns:a16="http://schemas.microsoft.com/office/drawing/2014/main" id="{ACE8FBD0-0956-4F4E-A566-B39FA9B10172}"/>
              </a:ext>
            </a:extLst>
          </p:cNvPr>
          <p:cNvSpPr>
            <a:spLocks noGrp="1"/>
          </p:cNvSpPr>
          <p:nvPr>
            <p:ph idx="1"/>
          </p:nvPr>
        </p:nvSpPr>
        <p:spPr>
          <a:xfrm>
            <a:off x="838200" y="1825625"/>
            <a:ext cx="5835869" cy="4351338"/>
          </a:xfrm>
        </p:spPr>
        <p:txBody>
          <a:bodyPr/>
          <a:lstStyle/>
          <a:p>
            <a:r>
              <a:rPr lang="en-US" dirty="0"/>
              <a:t>The more recent change in American cities in which whites and older Americans have returned to live in urban centers while ethnic groups have moved out of the city into the surrounding suburbs to form ethnoburbs. </a:t>
            </a:r>
          </a:p>
        </p:txBody>
      </p:sp>
      <p:pic>
        <p:nvPicPr>
          <p:cNvPr id="5" name="Picture 4" descr="A store front at day&#10;&#10;Description automatically generated">
            <a:extLst>
              <a:ext uri="{FF2B5EF4-FFF2-40B4-BE49-F238E27FC236}">
                <a16:creationId xmlns:a16="http://schemas.microsoft.com/office/drawing/2014/main" id="{A1175467-9DA9-45A6-8D40-F1AFFE40A0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6728" y="3505529"/>
            <a:ext cx="4469961" cy="3352471"/>
          </a:xfrm>
          <a:prstGeom prst="rect">
            <a:avLst/>
          </a:prstGeom>
        </p:spPr>
      </p:pic>
      <p:pic>
        <p:nvPicPr>
          <p:cNvPr id="7" name="Picture 6" descr="A group of people riding on the back of a motorcycle&#10;&#10;Description automatically generated">
            <a:extLst>
              <a:ext uri="{FF2B5EF4-FFF2-40B4-BE49-F238E27FC236}">
                <a16:creationId xmlns:a16="http://schemas.microsoft.com/office/drawing/2014/main" id="{84614115-D8A1-4B06-958A-F4DEF08479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90027" y="0"/>
            <a:ext cx="4475197" cy="3352472"/>
          </a:xfrm>
          <a:prstGeom prst="rect">
            <a:avLst/>
          </a:prstGeom>
        </p:spPr>
      </p:pic>
    </p:spTree>
    <p:extLst>
      <p:ext uri="{BB962C8B-B14F-4D97-AF65-F5344CB8AC3E}">
        <p14:creationId xmlns:p14="http://schemas.microsoft.com/office/powerpoint/2010/main" val="34372372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map&#10;&#10;Description automatically generated">
            <a:extLst>
              <a:ext uri="{FF2B5EF4-FFF2-40B4-BE49-F238E27FC236}">
                <a16:creationId xmlns:a16="http://schemas.microsoft.com/office/drawing/2014/main" id="{E73CB208-ACBB-4665-B3AA-0CF9A57B56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683" y="557049"/>
            <a:ext cx="11815434" cy="5749158"/>
          </a:xfrm>
          <a:prstGeom prst="rect">
            <a:avLst/>
          </a:prstGeom>
        </p:spPr>
      </p:pic>
    </p:spTree>
    <p:extLst>
      <p:ext uri="{BB962C8B-B14F-4D97-AF65-F5344CB8AC3E}">
        <p14:creationId xmlns:p14="http://schemas.microsoft.com/office/powerpoint/2010/main" val="8184644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black and silver text on a newspaper&#10;&#10;Description automatically generated">
            <a:hlinkClick r:id="rId2"/>
            <a:extLst>
              <a:ext uri="{FF2B5EF4-FFF2-40B4-BE49-F238E27FC236}">
                <a16:creationId xmlns:a16="http://schemas.microsoft.com/office/drawing/2014/main" id="{ADCD7408-A561-4596-9D28-28A47CE5A57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91842" y="217541"/>
            <a:ext cx="4963330" cy="6452329"/>
          </a:xfrm>
          <a:ln w="50800">
            <a:solidFill>
              <a:schemeClr val="accent1"/>
            </a:solidFill>
          </a:ln>
        </p:spPr>
      </p:pic>
      <p:pic>
        <p:nvPicPr>
          <p:cNvPr id="4" name="Picture 3">
            <a:hlinkClick r:id="rId4"/>
            <a:extLst>
              <a:ext uri="{FF2B5EF4-FFF2-40B4-BE49-F238E27FC236}">
                <a16:creationId xmlns:a16="http://schemas.microsoft.com/office/drawing/2014/main" id="{15A4249A-7AC4-4A8D-B8B1-3070FEEB2A9F}"/>
              </a:ext>
            </a:extLst>
          </p:cNvPr>
          <p:cNvPicPr>
            <a:picLocks noChangeAspect="1"/>
          </p:cNvPicPr>
          <p:nvPr/>
        </p:nvPicPr>
        <p:blipFill>
          <a:blip r:embed="rId5"/>
          <a:stretch>
            <a:fillRect/>
          </a:stretch>
        </p:blipFill>
        <p:spPr>
          <a:xfrm>
            <a:off x="5454126" y="1180099"/>
            <a:ext cx="6619073" cy="4497801"/>
          </a:xfrm>
          <a:prstGeom prst="rect">
            <a:avLst/>
          </a:prstGeom>
          <a:ln w="60325">
            <a:solidFill>
              <a:schemeClr val="accent1"/>
            </a:solidFill>
          </a:ln>
        </p:spPr>
      </p:pic>
    </p:spTree>
    <p:extLst>
      <p:ext uri="{BB962C8B-B14F-4D97-AF65-F5344CB8AC3E}">
        <p14:creationId xmlns:p14="http://schemas.microsoft.com/office/powerpoint/2010/main" val="19408044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1225C-7D73-415C-B17B-43AE80E26AC7}"/>
              </a:ext>
            </a:extLst>
          </p:cNvPr>
          <p:cNvSpPr>
            <a:spLocks noGrp="1"/>
          </p:cNvSpPr>
          <p:nvPr>
            <p:ph type="title"/>
          </p:nvPr>
        </p:nvSpPr>
        <p:spPr/>
        <p:txBody>
          <a:bodyPr/>
          <a:lstStyle/>
          <a:p>
            <a:r>
              <a:rPr lang="en-US" dirty="0"/>
              <a:t>Formal and functional regions</a:t>
            </a:r>
          </a:p>
        </p:txBody>
      </p:sp>
      <p:sp>
        <p:nvSpPr>
          <p:cNvPr id="3" name="Content Placeholder 2">
            <a:extLst>
              <a:ext uri="{FF2B5EF4-FFF2-40B4-BE49-F238E27FC236}">
                <a16:creationId xmlns:a16="http://schemas.microsoft.com/office/drawing/2014/main" id="{80E26045-7126-4F92-B4E9-DFCEB3FFD497}"/>
              </a:ext>
            </a:extLst>
          </p:cNvPr>
          <p:cNvSpPr>
            <a:spLocks noGrp="1"/>
          </p:cNvSpPr>
          <p:nvPr>
            <p:ph idx="1"/>
          </p:nvPr>
        </p:nvSpPr>
        <p:spPr/>
        <p:txBody>
          <a:bodyPr>
            <a:normAutofit/>
          </a:bodyPr>
          <a:lstStyle/>
          <a:p>
            <a:r>
              <a:rPr lang="en-US" dirty="0"/>
              <a:t>A formal region may be characterized by human-centered properties, such as a common political system (the United States), or by physical properties, such as a particular landform (the southern Appalachians). </a:t>
            </a:r>
          </a:p>
          <a:p>
            <a:r>
              <a:rPr lang="en-US" dirty="0"/>
              <a:t>A functional region is a defined geographical area centered around a specific feature with a specific function. Trade routes, transportation corridors, or the area served by a shopping mall would be considered functional regions. </a:t>
            </a:r>
          </a:p>
        </p:txBody>
      </p:sp>
    </p:spTree>
    <p:extLst>
      <p:ext uri="{BB962C8B-B14F-4D97-AF65-F5344CB8AC3E}">
        <p14:creationId xmlns:p14="http://schemas.microsoft.com/office/powerpoint/2010/main" val="9550450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1225C-7D73-415C-B17B-43AE80E26AC7}"/>
              </a:ext>
            </a:extLst>
          </p:cNvPr>
          <p:cNvSpPr>
            <a:spLocks noGrp="1"/>
          </p:cNvSpPr>
          <p:nvPr>
            <p:ph type="title"/>
          </p:nvPr>
        </p:nvSpPr>
        <p:spPr>
          <a:xfrm>
            <a:off x="6519135" y="225276"/>
            <a:ext cx="4496696" cy="1325563"/>
          </a:xfrm>
        </p:spPr>
        <p:txBody>
          <a:bodyPr/>
          <a:lstStyle/>
          <a:p>
            <a:r>
              <a:rPr lang="en-US" dirty="0"/>
              <a:t>Perceptual regions</a:t>
            </a:r>
          </a:p>
        </p:txBody>
      </p:sp>
      <p:sp>
        <p:nvSpPr>
          <p:cNvPr id="3" name="Content Placeholder 2">
            <a:extLst>
              <a:ext uri="{FF2B5EF4-FFF2-40B4-BE49-F238E27FC236}">
                <a16:creationId xmlns:a16="http://schemas.microsoft.com/office/drawing/2014/main" id="{80E26045-7126-4F92-B4E9-DFCEB3FFD497}"/>
              </a:ext>
            </a:extLst>
          </p:cNvPr>
          <p:cNvSpPr>
            <a:spLocks noGrp="1"/>
          </p:cNvSpPr>
          <p:nvPr>
            <p:ph idx="1"/>
          </p:nvPr>
        </p:nvSpPr>
        <p:spPr>
          <a:xfrm>
            <a:off x="507179" y="376518"/>
            <a:ext cx="5257800" cy="6282465"/>
          </a:xfrm>
        </p:spPr>
        <p:txBody>
          <a:bodyPr>
            <a:normAutofit fontScale="92500" lnSpcReduction="10000"/>
          </a:bodyPr>
          <a:lstStyle/>
          <a:p>
            <a:r>
              <a:rPr lang="en-US" dirty="0">
                <a:latin typeface="+mj-lt"/>
              </a:rPr>
              <a:t>A perceptual region is based on the shared feelings and attitudes of the people who live in the area. Perceptual regions reflect the cultural identity of the people in the region. </a:t>
            </a:r>
          </a:p>
          <a:p>
            <a:r>
              <a:rPr lang="en-US" dirty="0">
                <a:latin typeface="+mj-lt"/>
              </a:rPr>
              <a:t>The Bible Belt of the southeastern US is an example of a perceptual region. The ‘South’ or the ‘North’ of the USA are perceptual regions. </a:t>
            </a:r>
          </a:p>
          <a:p>
            <a:r>
              <a:rPr lang="en-US" dirty="0">
                <a:latin typeface="+mj-lt"/>
              </a:rPr>
              <a:t>The boundaries of perceptual regions are not always distinct, as they may be perceived differently from person to person. For example, whether one considers Kentucky and specifically Lexington or Louisville to be in the South or the North will vary among individuals. </a:t>
            </a:r>
          </a:p>
          <a:p>
            <a:pPr marL="0" indent="0">
              <a:buNone/>
            </a:pPr>
            <a:endParaRPr lang="en-US" dirty="0">
              <a:latin typeface="+mj-lt"/>
            </a:endParaRPr>
          </a:p>
        </p:txBody>
      </p:sp>
      <p:pic>
        <p:nvPicPr>
          <p:cNvPr id="5" name="Picture 4" descr="A close up of a map&#10;&#10;Description automatically generated">
            <a:extLst>
              <a:ext uri="{FF2B5EF4-FFF2-40B4-BE49-F238E27FC236}">
                <a16:creationId xmlns:a16="http://schemas.microsoft.com/office/drawing/2014/main" id="{F0EA7EC8-B2E1-4B0C-B973-11654871B0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9448" y="1690688"/>
            <a:ext cx="5875875" cy="3811101"/>
          </a:xfrm>
          <a:prstGeom prst="rect">
            <a:avLst/>
          </a:prstGeom>
        </p:spPr>
      </p:pic>
    </p:spTree>
    <p:extLst>
      <p:ext uri="{BB962C8B-B14F-4D97-AF65-F5344CB8AC3E}">
        <p14:creationId xmlns:p14="http://schemas.microsoft.com/office/powerpoint/2010/main" val="19059695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FE00B-13CC-4E3D-9575-2F2364F5F1A3}"/>
              </a:ext>
            </a:extLst>
          </p:cNvPr>
          <p:cNvSpPr>
            <a:spLocks noGrp="1"/>
          </p:cNvSpPr>
          <p:nvPr>
            <p:ph type="title"/>
          </p:nvPr>
        </p:nvSpPr>
        <p:spPr/>
        <p:txBody>
          <a:bodyPr/>
          <a:lstStyle/>
          <a:p>
            <a:r>
              <a:rPr lang="en-US" dirty="0"/>
              <a:t>Topophilia</a:t>
            </a:r>
          </a:p>
        </p:txBody>
      </p:sp>
      <p:sp>
        <p:nvSpPr>
          <p:cNvPr id="3" name="Content Placeholder 2">
            <a:extLst>
              <a:ext uri="{FF2B5EF4-FFF2-40B4-BE49-F238E27FC236}">
                <a16:creationId xmlns:a16="http://schemas.microsoft.com/office/drawing/2014/main" id="{A08CCBD0-554F-4DD9-826B-A1207322463C}"/>
              </a:ext>
            </a:extLst>
          </p:cNvPr>
          <p:cNvSpPr>
            <a:spLocks noGrp="1"/>
          </p:cNvSpPr>
          <p:nvPr>
            <p:ph idx="1"/>
          </p:nvPr>
        </p:nvSpPr>
        <p:spPr>
          <a:xfrm>
            <a:off x="838200" y="1825625"/>
            <a:ext cx="5620473" cy="4351338"/>
          </a:xfrm>
        </p:spPr>
        <p:txBody>
          <a:bodyPr>
            <a:normAutofit/>
          </a:bodyPr>
          <a:lstStyle/>
          <a:p>
            <a:r>
              <a:rPr lang="en-US" dirty="0"/>
              <a:t>The affective bond between people and place</a:t>
            </a:r>
          </a:p>
          <a:p>
            <a:r>
              <a:rPr lang="en-US" dirty="0"/>
              <a:t>A strong sense of place, which often becomes mixed with the sense of cultural identity</a:t>
            </a:r>
          </a:p>
          <a:p>
            <a:r>
              <a:rPr lang="en-US" dirty="0"/>
              <a:t>Topophilia also has a darker side, serving as a motive force behind nationalism and social exclusion, and even extending sometimes to the racist celebrations of homelands </a:t>
            </a:r>
          </a:p>
        </p:txBody>
      </p:sp>
      <p:pic>
        <p:nvPicPr>
          <p:cNvPr id="5" name="Picture 4" descr="A close up of a sign&#10;&#10;Description automatically generated">
            <a:extLst>
              <a:ext uri="{FF2B5EF4-FFF2-40B4-BE49-F238E27FC236}">
                <a16:creationId xmlns:a16="http://schemas.microsoft.com/office/drawing/2014/main" id="{8D62EC1E-B5C4-40DC-9CAD-3165B7172202}"/>
              </a:ext>
            </a:extLst>
          </p:cNvPr>
          <p:cNvPicPr>
            <a:picLocks noChangeAspect="1"/>
          </p:cNvPicPr>
          <p:nvPr/>
        </p:nvPicPr>
        <p:blipFill rotWithShape="1">
          <a:blip r:embed="rId2">
            <a:extLst>
              <a:ext uri="{28A0092B-C50C-407E-A947-70E740481C1C}">
                <a14:useLocalDpi xmlns:a14="http://schemas.microsoft.com/office/drawing/2010/main" val="0"/>
              </a:ext>
            </a:extLst>
          </a:blip>
          <a:srcRect l="12082" r="9944"/>
          <a:stretch/>
        </p:blipFill>
        <p:spPr>
          <a:xfrm>
            <a:off x="6458673" y="0"/>
            <a:ext cx="5347504" cy="6858000"/>
          </a:xfrm>
          <a:prstGeom prst="rect">
            <a:avLst/>
          </a:prstGeom>
        </p:spPr>
      </p:pic>
    </p:spTree>
    <p:extLst>
      <p:ext uri="{BB962C8B-B14F-4D97-AF65-F5344CB8AC3E}">
        <p14:creationId xmlns:p14="http://schemas.microsoft.com/office/powerpoint/2010/main" val="31837888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A72D8-C263-43E9-B522-7DA12EBD5A73}"/>
              </a:ext>
            </a:extLst>
          </p:cNvPr>
          <p:cNvSpPr>
            <a:spLocks noGrp="1"/>
          </p:cNvSpPr>
          <p:nvPr>
            <p:ph type="title"/>
          </p:nvPr>
        </p:nvSpPr>
        <p:spPr/>
        <p:txBody>
          <a:bodyPr/>
          <a:lstStyle/>
          <a:p>
            <a:r>
              <a:rPr lang="en-US" dirty="0"/>
              <a:t>Toponymy</a:t>
            </a:r>
          </a:p>
        </p:txBody>
      </p:sp>
      <p:sp>
        <p:nvSpPr>
          <p:cNvPr id="3" name="Content Placeholder 2">
            <a:extLst>
              <a:ext uri="{FF2B5EF4-FFF2-40B4-BE49-F238E27FC236}">
                <a16:creationId xmlns:a16="http://schemas.microsoft.com/office/drawing/2014/main" id="{F2871348-70AD-48CA-960F-E61AF8D75EEA}"/>
              </a:ext>
            </a:extLst>
          </p:cNvPr>
          <p:cNvSpPr>
            <a:spLocks noGrp="1"/>
          </p:cNvSpPr>
          <p:nvPr>
            <p:ph idx="1"/>
          </p:nvPr>
        </p:nvSpPr>
        <p:spPr>
          <a:xfrm>
            <a:off x="596462" y="1690688"/>
            <a:ext cx="7824952" cy="5027612"/>
          </a:xfrm>
        </p:spPr>
        <p:txBody>
          <a:bodyPr>
            <a:normAutofit/>
          </a:bodyPr>
          <a:lstStyle/>
          <a:p>
            <a:r>
              <a:rPr lang="en-US" dirty="0"/>
              <a:t>Toponymy is the study of geographic place names </a:t>
            </a:r>
          </a:p>
          <a:p>
            <a:r>
              <a:rPr lang="en-US" dirty="0"/>
              <a:t>Origins, values and aspirations of residents, recognition of past events, the physical character of a place, as well as literary device can inform the naming of places</a:t>
            </a:r>
          </a:p>
          <a:p>
            <a:r>
              <a:rPr lang="en-US" dirty="0"/>
              <a:t>Naming expresses ownership; it implies legitimacy of the namer’s historical and cultural legacy</a:t>
            </a:r>
          </a:p>
          <a:p>
            <a:r>
              <a:rPr lang="en-US" dirty="0"/>
              <a:t>Thus toponymy can be very political and reflect past struggles as well as changes in how history is understood</a:t>
            </a:r>
          </a:p>
          <a:p>
            <a:pPr marL="457200" lvl="1" indent="0">
              <a:buNone/>
            </a:pPr>
            <a:endParaRPr lang="en-US" dirty="0"/>
          </a:p>
        </p:txBody>
      </p:sp>
      <p:pic>
        <p:nvPicPr>
          <p:cNvPr id="2050" name="Picture 2">
            <a:extLst>
              <a:ext uri="{FF2B5EF4-FFF2-40B4-BE49-F238E27FC236}">
                <a16:creationId xmlns:a16="http://schemas.microsoft.com/office/drawing/2014/main" id="{E5944753-FB8C-4D83-B767-B4764892DB3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869" r="32345"/>
          <a:stretch/>
        </p:blipFill>
        <p:spPr bwMode="auto">
          <a:xfrm>
            <a:off x="9035681" y="252412"/>
            <a:ext cx="2932387" cy="6353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94124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Calibri Light"/>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916</TotalTime>
  <Words>2622</Words>
  <Application>Microsoft Office PowerPoint</Application>
  <PresentationFormat>Widescreen</PresentationFormat>
  <Paragraphs>154</Paragraphs>
  <Slides>31</Slides>
  <Notes>19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Arial</vt:lpstr>
      <vt:lpstr>Calibri</vt:lpstr>
      <vt:lpstr>Calibri Light</vt:lpstr>
      <vt:lpstr>Times New Roman</vt:lpstr>
      <vt:lpstr>Office Theme</vt:lpstr>
      <vt:lpstr>Terms</vt:lpstr>
      <vt:lpstr>Central place theory</vt:lpstr>
      <vt:lpstr>Cultural hearth</vt:lpstr>
      <vt:lpstr>PowerPoint Presentation</vt:lpstr>
      <vt:lpstr>PowerPoint Presentation</vt:lpstr>
      <vt:lpstr>Formal and functional regions</vt:lpstr>
      <vt:lpstr>Perceptual regions</vt:lpstr>
      <vt:lpstr>Topophilia</vt:lpstr>
      <vt:lpstr>Toponymy</vt:lpstr>
      <vt:lpstr>PowerPoint Presentation</vt:lpstr>
      <vt:lpstr>Edge cities</vt:lpstr>
      <vt:lpstr>Boomburbs</vt:lpstr>
      <vt:lpstr>Ethnoburbs</vt:lpstr>
      <vt:lpstr>Landscapes of exclusion</vt:lpstr>
      <vt:lpstr>PowerPoint Presentation</vt:lpstr>
      <vt:lpstr>Exurbia</vt:lpstr>
      <vt:lpstr>PowerPoint Presentation</vt:lpstr>
      <vt:lpstr>PowerPoint Presentation</vt:lpstr>
      <vt:lpstr>Sprawl </vt:lpstr>
      <vt:lpstr>PowerPoint Presentation</vt:lpstr>
      <vt:lpstr>Greenbelts, urban growth boundaries, and infill</vt:lpstr>
      <vt:lpstr>PowerPoint Presentation</vt:lpstr>
      <vt:lpstr>PowerPoint Presentation</vt:lpstr>
      <vt:lpstr>Financialization of housing</vt:lpstr>
      <vt:lpstr>The Great Recession of 2008</vt:lpstr>
      <vt:lpstr>Slumburbia</vt:lpstr>
      <vt:lpstr>The Great Migration</vt:lpstr>
      <vt:lpstr>PowerPoint Presentation</vt:lpstr>
      <vt:lpstr>White flight</vt:lpstr>
      <vt:lpstr>Blockbusting</vt:lpstr>
      <vt:lpstr>The Great Inversion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Stallins, Jon A.</dc:creator>
  <cp:lastModifiedBy>Tony Stallins</cp:lastModifiedBy>
  <cp:revision>64</cp:revision>
  <dcterms:created xsi:type="dcterms:W3CDTF">2020-04-11T15:11:08Z</dcterms:created>
  <dcterms:modified xsi:type="dcterms:W3CDTF">2021-11-25T18:40:20Z</dcterms:modified>
</cp:coreProperties>
</file>