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7" r:id="rId3"/>
    <p:sldId id="262" r:id="rId4"/>
    <p:sldId id="283" r:id="rId5"/>
    <p:sldId id="264" r:id="rId6"/>
    <p:sldId id="266" r:id="rId7"/>
    <p:sldId id="275" r:id="rId8"/>
    <p:sldId id="277" r:id="rId9"/>
    <p:sldId id="276" r:id="rId10"/>
    <p:sldId id="279" r:id="rId11"/>
    <p:sldId id="282" r:id="rId12"/>
    <p:sldId id="259" r:id="rId13"/>
    <p:sldId id="271" r:id="rId14"/>
    <p:sldId id="284" r:id="rId15"/>
    <p:sldId id="267" r:id="rId16"/>
    <p:sldId id="270" r:id="rId17"/>
    <p:sldId id="272" r:id="rId18"/>
    <p:sldId id="278" r:id="rId19"/>
    <p:sldId id="268" r:id="rId20"/>
    <p:sldId id="288" r:id="rId21"/>
    <p:sldId id="269" r:id="rId22"/>
    <p:sldId id="261" r:id="rId23"/>
    <p:sldId id="285"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2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969" autoAdjust="0"/>
  </p:normalViewPr>
  <p:slideViewPr>
    <p:cSldViewPr snapToGrid="0">
      <p:cViewPr varScale="1">
        <p:scale>
          <a:sx n="80" d="100"/>
          <a:sy n="80" d="100"/>
        </p:scale>
        <p:origin x="48" y="86"/>
      </p:cViewPr>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9BD56-D625-47DB-9EF8-68770175059F}" type="datetimeFigureOut">
              <a:rPr lang="en-US" smtClean="0"/>
              <a:t>11/8/2021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A1C99-2366-4B69-A72D-8C059827A734}" type="slidenum">
              <a:rPr lang="en-US" smtClean="0"/>
              <a:t>‹#›</a:t>
            </a:fld>
            <a:endParaRPr lang="en-US" dirty="0"/>
          </a:p>
        </p:txBody>
      </p:sp>
    </p:spTree>
    <p:extLst>
      <p:ext uri="{BB962C8B-B14F-4D97-AF65-F5344CB8AC3E}">
        <p14:creationId xmlns:p14="http://schemas.microsoft.com/office/powerpoint/2010/main" val="299054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https://plato.stanford.edu/entries/identity-politics/</a:t>
            </a:r>
          </a:p>
          <a:p>
            <a:endParaRPr lang="en-US" dirty="0"/>
          </a:p>
        </p:txBody>
      </p:sp>
      <p:sp>
        <p:nvSpPr>
          <p:cNvPr id="4" name="Slide Number Placeholder 3"/>
          <p:cNvSpPr>
            <a:spLocks noGrp="1"/>
          </p:cNvSpPr>
          <p:nvPr>
            <p:ph type="sldNum" sz="quarter" idx="5"/>
          </p:nvPr>
        </p:nvSpPr>
        <p:spPr/>
        <p:txBody>
          <a:bodyPr/>
          <a:lstStyle/>
          <a:p>
            <a:fld id="{6C0A1C99-2366-4B69-A72D-8C059827A734}" type="slidenum">
              <a:rPr lang="en-US" smtClean="0"/>
              <a:t>2</a:t>
            </a:fld>
            <a:endParaRPr lang="en-US" dirty="0"/>
          </a:p>
        </p:txBody>
      </p:sp>
    </p:spTree>
    <p:extLst>
      <p:ext uri="{BB962C8B-B14F-4D97-AF65-F5344CB8AC3E}">
        <p14:creationId xmlns:p14="http://schemas.microsoft.com/office/powerpoint/2010/main" val="44218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F618042-D5F0-4D58-8AF6-271C7A389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33CFD05-0F45-43E5-A056-92C2AEF6D9FB}" type="slidenum">
              <a:rPr lang="en-US" altLang="en-US" sz="1200"/>
              <a:pPr eaLnBrk="1" hangingPunct="1"/>
              <a:t>18</a:t>
            </a:fld>
            <a:endParaRPr lang="en-US" altLang="en-US" sz="1200" dirty="0"/>
          </a:p>
        </p:txBody>
      </p:sp>
      <p:sp>
        <p:nvSpPr>
          <p:cNvPr id="30723" name="Rectangle 2">
            <a:extLst>
              <a:ext uri="{FF2B5EF4-FFF2-40B4-BE49-F238E27FC236}">
                <a16:creationId xmlns:a16="http://schemas.microsoft.com/office/drawing/2014/main" id="{9EC0F4E5-D690-41D2-82A5-6D8BE8ADED2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F947390-066F-4195-8CD7-D84333CCED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https://www.youtube.com/watch?time_continue=58&amp;v=CJkE_CxUHaI&amp;feature=emb_logo</a:t>
            </a:r>
          </a:p>
        </p:txBody>
      </p:sp>
      <p:sp>
        <p:nvSpPr>
          <p:cNvPr id="4" name="Slide Number Placeholder 3"/>
          <p:cNvSpPr>
            <a:spLocks noGrp="1"/>
          </p:cNvSpPr>
          <p:nvPr>
            <p:ph type="sldNum" sz="quarter" idx="5"/>
          </p:nvPr>
        </p:nvSpPr>
        <p:spPr/>
        <p:txBody>
          <a:bodyPr/>
          <a:lstStyle/>
          <a:p>
            <a:fld id="{6C0A1C99-2366-4B69-A72D-8C059827A734}" type="slidenum">
              <a:rPr lang="en-US" smtClean="0"/>
              <a:t>21</a:t>
            </a:fld>
            <a:endParaRPr lang="en-US" dirty="0"/>
          </a:p>
        </p:txBody>
      </p:sp>
    </p:spTree>
    <p:extLst>
      <p:ext uri="{BB962C8B-B14F-4D97-AF65-F5344CB8AC3E}">
        <p14:creationId xmlns:p14="http://schemas.microsoft.com/office/powerpoint/2010/main" val="296972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self help book title illustrates an essentializing discourse about men, women and their respective behaviors in relationships.</a:t>
            </a:r>
          </a:p>
        </p:txBody>
      </p:sp>
      <p:sp>
        <p:nvSpPr>
          <p:cNvPr id="4" name="Slide Number Placeholder 3"/>
          <p:cNvSpPr>
            <a:spLocks noGrp="1"/>
          </p:cNvSpPr>
          <p:nvPr>
            <p:ph type="sldNum" sz="quarter" idx="5"/>
          </p:nvPr>
        </p:nvSpPr>
        <p:spPr/>
        <p:txBody>
          <a:bodyPr/>
          <a:lstStyle/>
          <a:p>
            <a:fld id="{6C0A1C99-2366-4B69-A72D-8C059827A734}" type="slidenum">
              <a:rPr lang="en-US" smtClean="0"/>
              <a:t>24</a:t>
            </a:fld>
            <a:endParaRPr lang="en-US" dirty="0"/>
          </a:p>
        </p:txBody>
      </p:sp>
    </p:spTree>
    <p:extLst>
      <p:ext uri="{BB962C8B-B14F-4D97-AF65-F5344CB8AC3E}">
        <p14:creationId xmlns:p14="http://schemas.microsoft.com/office/powerpoint/2010/main" val="185389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quote illustrating the logic underlying poststructuralist interpretations of identity. Identity in the poststructuralist view is decentered and the product of discourses. </a:t>
            </a:r>
          </a:p>
        </p:txBody>
      </p:sp>
      <p:sp>
        <p:nvSpPr>
          <p:cNvPr id="4" name="Slide Number Placeholder 3"/>
          <p:cNvSpPr>
            <a:spLocks noGrp="1"/>
          </p:cNvSpPr>
          <p:nvPr>
            <p:ph type="sldNum" sz="quarter" idx="5"/>
          </p:nvPr>
        </p:nvSpPr>
        <p:spPr/>
        <p:txBody>
          <a:bodyPr/>
          <a:lstStyle/>
          <a:p>
            <a:fld id="{6C0A1C99-2366-4B69-A72D-8C059827A734}" type="slidenum">
              <a:rPr lang="en-US" smtClean="0"/>
              <a:t>4</a:t>
            </a:fld>
            <a:endParaRPr lang="en-US" dirty="0"/>
          </a:p>
        </p:txBody>
      </p:sp>
    </p:spTree>
    <p:extLst>
      <p:ext uri="{BB962C8B-B14F-4D97-AF65-F5344CB8AC3E}">
        <p14:creationId xmlns:p14="http://schemas.microsoft.com/office/powerpoint/2010/main" val="21071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view, there is no real identity—individual or group-based—that is separable from its conditions of possibility. Any political appeal to identity formations must engage with the paradox of acting from the very subject-positions it must also oppose.   In other words, any claim to identity must organize itself around a constitutive exclusion</a:t>
            </a:r>
          </a:p>
          <a:p>
            <a:endParaRPr lang="en-US" dirty="0"/>
          </a:p>
        </p:txBody>
      </p:sp>
      <p:sp>
        <p:nvSpPr>
          <p:cNvPr id="4" name="Slide Number Placeholder 3"/>
          <p:cNvSpPr>
            <a:spLocks noGrp="1"/>
          </p:cNvSpPr>
          <p:nvPr>
            <p:ph type="sldNum" sz="quarter" idx="5"/>
          </p:nvPr>
        </p:nvSpPr>
        <p:spPr/>
        <p:txBody>
          <a:bodyPr/>
          <a:lstStyle/>
          <a:p>
            <a:fld id="{6C0A1C99-2366-4B69-A72D-8C059827A734}" type="slidenum">
              <a:rPr lang="en-US" smtClean="0"/>
              <a:t>6</a:t>
            </a:fld>
            <a:endParaRPr lang="en-US" dirty="0"/>
          </a:p>
        </p:txBody>
      </p:sp>
    </p:spTree>
    <p:extLst>
      <p:ext uri="{BB962C8B-B14F-4D97-AF65-F5344CB8AC3E}">
        <p14:creationId xmlns:p14="http://schemas.microsoft.com/office/powerpoint/2010/main" val="169454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Australia, it is against the law to sell Aboriginal art unless it has been created by Aboriginals. This allows them to profit from the works of their culture. It is cultural appropriation to make fake Aboriginal art that looks the part, but is sold to profit those whose cultural forms are being copied. </a:t>
            </a:r>
            <a:br>
              <a:rPr lang="en-US" dirty="0"/>
            </a:br>
            <a:br>
              <a:rPr lang="en-US" dirty="0"/>
            </a:br>
            <a:r>
              <a:rPr lang="en-US" dirty="0"/>
              <a:t>https://www.theatlantic.com/entertainment/archive/2015/10/the-dos-and-donts-of-cultural-appropriation/411292/</a:t>
            </a:r>
          </a:p>
          <a:p>
            <a:endParaRPr lang="en-US" dirty="0"/>
          </a:p>
          <a:p>
            <a:r>
              <a:rPr lang="en-US" dirty="0"/>
              <a:t>https://www.reclaimindigenousarts.com/home</a:t>
            </a:r>
          </a:p>
        </p:txBody>
      </p:sp>
      <p:sp>
        <p:nvSpPr>
          <p:cNvPr id="4" name="Slide Number Placeholder 3"/>
          <p:cNvSpPr>
            <a:spLocks noGrp="1"/>
          </p:cNvSpPr>
          <p:nvPr>
            <p:ph type="sldNum" sz="quarter" idx="5"/>
          </p:nvPr>
        </p:nvSpPr>
        <p:spPr/>
        <p:txBody>
          <a:bodyPr/>
          <a:lstStyle/>
          <a:p>
            <a:fld id="{6C0A1C99-2366-4B69-A72D-8C059827A734}" type="slidenum">
              <a:rPr lang="en-US" smtClean="0"/>
              <a:t>7</a:t>
            </a:fld>
            <a:endParaRPr lang="en-US" dirty="0"/>
          </a:p>
        </p:txBody>
      </p:sp>
    </p:spTree>
    <p:extLst>
      <p:ext uri="{BB962C8B-B14F-4D97-AF65-F5344CB8AC3E}">
        <p14:creationId xmlns:p14="http://schemas.microsoft.com/office/powerpoint/2010/main" val="116291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bodt images like this influence your sense of identity?</a:t>
            </a:r>
          </a:p>
        </p:txBody>
      </p:sp>
      <p:sp>
        <p:nvSpPr>
          <p:cNvPr id="4" name="Slide Number Placeholder 3"/>
          <p:cNvSpPr>
            <a:spLocks noGrp="1"/>
          </p:cNvSpPr>
          <p:nvPr>
            <p:ph type="sldNum" sz="quarter" idx="5"/>
          </p:nvPr>
        </p:nvSpPr>
        <p:spPr/>
        <p:txBody>
          <a:bodyPr/>
          <a:lstStyle/>
          <a:p>
            <a:fld id="{6C0A1C99-2366-4B69-A72D-8C059827A734}" type="slidenum">
              <a:rPr lang="en-US" smtClean="0"/>
              <a:t>8</a:t>
            </a:fld>
            <a:endParaRPr lang="en-US" dirty="0"/>
          </a:p>
        </p:txBody>
      </p:sp>
    </p:spTree>
    <p:extLst>
      <p:ext uri="{BB962C8B-B14F-4D97-AF65-F5344CB8AC3E}">
        <p14:creationId xmlns:p14="http://schemas.microsoft.com/office/powerpoint/2010/main" val="301244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Embodiment usually refers to how the body and its  processes of perception contribute to identity. Identity is grounded in physical experience, through bodily form, gaze, gesture, body posture, facial expression, and movement. A person can also embody an identity, or a particular set of identities, by the way one moves, interacts, communicates and perceives.</a:t>
            </a:r>
          </a:p>
        </p:txBody>
      </p:sp>
      <p:sp>
        <p:nvSpPr>
          <p:cNvPr id="4" name="Slide Number Placeholder 3"/>
          <p:cNvSpPr>
            <a:spLocks noGrp="1"/>
          </p:cNvSpPr>
          <p:nvPr>
            <p:ph type="sldNum" sz="quarter" idx="5"/>
          </p:nvPr>
        </p:nvSpPr>
        <p:spPr/>
        <p:txBody>
          <a:bodyPr/>
          <a:lstStyle/>
          <a:p>
            <a:fld id="{6C0A1C99-2366-4B69-A72D-8C059827A734}" type="slidenum">
              <a:rPr lang="en-US" smtClean="0"/>
              <a:t>9</a:t>
            </a:fld>
            <a:endParaRPr lang="en-US" dirty="0"/>
          </a:p>
        </p:txBody>
      </p:sp>
    </p:spTree>
    <p:extLst>
      <p:ext uri="{BB962C8B-B14F-4D97-AF65-F5344CB8AC3E}">
        <p14:creationId xmlns:p14="http://schemas.microsoft.com/office/powerpoint/2010/main" val="32383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http://www.otheringandbelonging.org/subverting-established-views-oppose-othering/</a:t>
            </a:r>
          </a:p>
        </p:txBody>
      </p:sp>
      <p:sp>
        <p:nvSpPr>
          <p:cNvPr id="4" name="Slide Number Placeholder 3"/>
          <p:cNvSpPr>
            <a:spLocks noGrp="1"/>
          </p:cNvSpPr>
          <p:nvPr>
            <p:ph type="sldNum" sz="quarter" idx="5"/>
          </p:nvPr>
        </p:nvSpPr>
        <p:spPr/>
        <p:txBody>
          <a:bodyPr/>
          <a:lstStyle/>
          <a:p>
            <a:fld id="{6C0A1C99-2366-4B69-A72D-8C059827A734}" type="slidenum">
              <a:rPr lang="en-US" smtClean="0"/>
              <a:t>10</a:t>
            </a:fld>
            <a:endParaRPr lang="en-US" dirty="0"/>
          </a:p>
        </p:txBody>
      </p:sp>
    </p:spTree>
    <p:extLst>
      <p:ext uri="{BB962C8B-B14F-4D97-AF65-F5344CB8AC3E}">
        <p14:creationId xmlns:p14="http://schemas.microsoft.com/office/powerpoint/2010/main" val="296099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https://www.pbs.org/race/000_About/002_04-experts-03-02.htm</a:t>
            </a:r>
            <a:br>
              <a:rPr lang="en-US" dirty="0"/>
            </a:br>
            <a:br>
              <a:rPr lang="en-US" dirty="0"/>
            </a:br>
            <a:r>
              <a:rPr lang="en-US" dirty="0"/>
              <a:t>Someone with an Algerian background who lives in France occupies a specific ethnic role that depends completely on the history of occupation and colonization between France and Algeria. In France, the ethnic distinction of “Algerian” carries specific connotations.  But that ethnic role disappears once they move to the United States. Once in the U.S., this person would gain a new and/or different ethnicity, since their national context changes when they move. Now, they fit into American racial and ethnic categories. So while this person might be Algerian in France, they may be categorized as Muslim in the United States. While this person would personally continue to have the ethnic and national identity of an Algerian, they would be perceived and treated, by and large, as a Saudi or Iraqi might be treated. They would perhaps even be called “Middle Eastern,” even though they are actually African.</a:t>
            </a:r>
            <a:br>
              <a:rPr lang="en-US" dirty="0"/>
            </a:br>
            <a:br>
              <a:rPr lang="en-US" dirty="0"/>
            </a:br>
            <a:r>
              <a:rPr lang="en-US" dirty="0"/>
              <a:t>https://blog.prepscholar.com/race-vs-ethnicity-vs-nationality</a:t>
            </a:r>
          </a:p>
        </p:txBody>
      </p:sp>
      <p:sp>
        <p:nvSpPr>
          <p:cNvPr id="4" name="Slide Number Placeholder 3"/>
          <p:cNvSpPr>
            <a:spLocks noGrp="1"/>
          </p:cNvSpPr>
          <p:nvPr>
            <p:ph type="sldNum" sz="quarter" idx="5"/>
          </p:nvPr>
        </p:nvSpPr>
        <p:spPr/>
        <p:txBody>
          <a:bodyPr/>
          <a:lstStyle/>
          <a:p>
            <a:fld id="{6C0A1C99-2366-4B69-A72D-8C059827A734}" type="slidenum">
              <a:rPr lang="en-US" smtClean="0"/>
              <a:t>13</a:t>
            </a:fld>
            <a:endParaRPr lang="en-US" dirty="0"/>
          </a:p>
        </p:txBody>
      </p:sp>
    </p:spTree>
    <p:extLst>
      <p:ext uri="{BB962C8B-B14F-4D97-AF65-F5344CB8AC3E}">
        <p14:creationId xmlns:p14="http://schemas.microsoft.com/office/powerpoint/2010/main" val="261322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https://www.pbs.org/race/000_About/002_04-experts-03-02.htm</a:t>
            </a:r>
            <a:br>
              <a:rPr lang="en-US" dirty="0"/>
            </a:br>
            <a:br>
              <a:rPr lang="en-US" dirty="0"/>
            </a:br>
            <a:r>
              <a:rPr lang="en-US" dirty="0"/>
              <a:t>Someone with an Algerian background who lives in France occupies a specific ethnic role that depends completely on the history of occupation and colonization between France and Algeria. In France, the ethnic distinction of “Algerian” carries specific connotations.  But that ethnic role disappears once they move to the United States. Once in the U.S., this person would gain a new and/or different ethnicity, since their national context changes when they move. Now, they fit into American racial and ethnic categories. So while this person might be Algerian in France, they may be categorized as Muslim in the United States. While this person would personally continue to have the ethnic and national identity of an Algerian, they would be perceived and treated, by and large, as a Saudi or Iraqi might be treated. They would perhaps even be called “Middle Eastern,” even though they are actually African.</a:t>
            </a:r>
            <a:br>
              <a:rPr lang="en-US" dirty="0"/>
            </a:br>
            <a:br>
              <a:rPr lang="en-US" dirty="0"/>
            </a:br>
            <a:r>
              <a:rPr lang="en-US" dirty="0"/>
              <a:t>https://blog.prepscholar.com/race-vs-ethnicity-vs-nationality</a:t>
            </a:r>
          </a:p>
        </p:txBody>
      </p:sp>
      <p:sp>
        <p:nvSpPr>
          <p:cNvPr id="4" name="Slide Number Placeholder 3"/>
          <p:cNvSpPr>
            <a:spLocks noGrp="1"/>
          </p:cNvSpPr>
          <p:nvPr>
            <p:ph type="sldNum" sz="quarter" idx="5"/>
          </p:nvPr>
        </p:nvSpPr>
        <p:spPr/>
        <p:txBody>
          <a:bodyPr/>
          <a:lstStyle/>
          <a:p>
            <a:fld id="{6C0A1C99-2366-4B69-A72D-8C059827A734}" type="slidenum">
              <a:rPr lang="en-US" smtClean="0"/>
              <a:t>14</a:t>
            </a:fld>
            <a:endParaRPr lang="en-US" dirty="0"/>
          </a:p>
        </p:txBody>
      </p:sp>
    </p:spTree>
    <p:extLst>
      <p:ext uri="{BB962C8B-B14F-4D97-AF65-F5344CB8AC3E}">
        <p14:creationId xmlns:p14="http://schemas.microsoft.com/office/powerpoint/2010/main" val="405876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55AD-F50C-4E45-A0A3-90945D77AD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F2D576-8E30-4F15-B5D5-24D160E39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9C5EC2-678D-44C0-8292-FED94222BDD1}"/>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5" name="Footer Placeholder 4">
            <a:extLst>
              <a:ext uri="{FF2B5EF4-FFF2-40B4-BE49-F238E27FC236}">
                <a16:creationId xmlns:a16="http://schemas.microsoft.com/office/drawing/2014/main" id="{785D4297-491D-433B-80D6-F4DA07CB05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10CA40-B36C-4A5A-B042-5C03DFB507CB}"/>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333298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35B3-0D57-44A8-A466-8CF495627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EB7CE-CFFA-4F81-AC0F-D1A0A75CB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D6C05-5BBC-4421-B414-1E1EE0665EA1}"/>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5" name="Footer Placeholder 4">
            <a:extLst>
              <a:ext uri="{FF2B5EF4-FFF2-40B4-BE49-F238E27FC236}">
                <a16:creationId xmlns:a16="http://schemas.microsoft.com/office/drawing/2014/main" id="{FABF5922-61C3-4005-BF52-FA2DC809F2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BD815-F6E0-400B-87F0-D710027DDBDB}"/>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285357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3124E4-9C58-4393-8FCC-0024D8B6CC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66209-BD8F-4BA2-B844-9D80F0A90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ECCD9-B59A-465F-860D-373E101EBB56}"/>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5" name="Footer Placeholder 4">
            <a:extLst>
              <a:ext uri="{FF2B5EF4-FFF2-40B4-BE49-F238E27FC236}">
                <a16:creationId xmlns:a16="http://schemas.microsoft.com/office/drawing/2014/main" id="{2BB29314-6254-4BD6-8FDE-CF9C46CA7D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B1337-2D31-44FE-BD28-15F8BDAE1D8A}"/>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145702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9050-A9F8-49BB-A5F6-D034EDB9B0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C3317-C2DF-4F88-8C5F-B2B210339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9905C-02FE-4248-87C6-42C31402F6DD}"/>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5" name="Footer Placeholder 4">
            <a:extLst>
              <a:ext uri="{FF2B5EF4-FFF2-40B4-BE49-F238E27FC236}">
                <a16:creationId xmlns:a16="http://schemas.microsoft.com/office/drawing/2014/main" id="{09F463AB-7019-4C05-8C75-2107A99847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B8A124-EF03-4DBC-A7C1-37F1FB1CC93A}"/>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92158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5D21-5742-4F94-9F19-7DA87B3A9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115CF6-A3B1-4973-9490-F3BB689BC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5A6050-00AD-4C38-BA5B-7F4C6132F747}"/>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5" name="Footer Placeholder 4">
            <a:extLst>
              <a:ext uri="{FF2B5EF4-FFF2-40B4-BE49-F238E27FC236}">
                <a16:creationId xmlns:a16="http://schemas.microsoft.com/office/drawing/2014/main" id="{205C275B-39A3-4BBC-8D15-772A645DA0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1F5241-30B9-4BDE-AB99-90951FDEBF7A}"/>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226514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BF0F-D16F-4A6C-9F4A-70429E0EA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8D9E4-C5AA-4AB1-859F-15D33793F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02C76-D88B-43C9-8BFA-E7E1C11A4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09ED0B-CFB7-4412-8FF2-2CD30EFDC7AD}"/>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6" name="Footer Placeholder 5">
            <a:extLst>
              <a:ext uri="{FF2B5EF4-FFF2-40B4-BE49-F238E27FC236}">
                <a16:creationId xmlns:a16="http://schemas.microsoft.com/office/drawing/2014/main" id="{7CA9578F-06CD-42F7-9C9A-1D04DB314D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3F1C90-303E-46AC-89EA-44F4F4F015DF}"/>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89109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ECA9-94FA-4B3A-8C63-BF3D426FE1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499486-444A-44ED-80E6-A9C776FA3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D4A10F-9559-4B7C-B1FD-8C52496B69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A0B738-0ADB-43A8-8147-D3295E03C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D13CA0-286F-4E95-94BF-0119821A7B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29CBD9-1E60-4032-8658-9298AC9F0C47}"/>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8" name="Footer Placeholder 7">
            <a:extLst>
              <a:ext uri="{FF2B5EF4-FFF2-40B4-BE49-F238E27FC236}">
                <a16:creationId xmlns:a16="http://schemas.microsoft.com/office/drawing/2014/main" id="{36A99DE5-1E6D-4C76-A043-2A9362175D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7D2B47E-3D18-43AE-80DE-2D2AC00FB827}"/>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5369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30D9-99DD-40FF-BAE9-6096E4EB8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1A538-7BAD-4A51-ADC8-4D8F15B1C67F}"/>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4" name="Footer Placeholder 3">
            <a:extLst>
              <a:ext uri="{FF2B5EF4-FFF2-40B4-BE49-F238E27FC236}">
                <a16:creationId xmlns:a16="http://schemas.microsoft.com/office/drawing/2014/main" id="{BBD4F514-5FDA-49FB-A1A9-AD12F9EF27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4A1A38-5A29-450A-AB2C-D9FE88280B3B}"/>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398700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A9F06-ADFF-4C80-9ED8-97EDBA311CE1}"/>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3" name="Footer Placeholder 2">
            <a:extLst>
              <a:ext uri="{FF2B5EF4-FFF2-40B4-BE49-F238E27FC236}">
                <a16:creationId xmlns:a16="http://schemas.microsoft.com/office/drawing/2014/main" id="{CAA00809-547B-4E1D-B971-B2B9E1E20D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C660873-6821-47B7-95B1-2FC69109AAF7}"/>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210126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D4D-1221-4A2D-9AAC-FFEC9E99B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0166F-E89C-4742-A86E-3FEEDDBE0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716BC0-BE30-435C-A94D-9F120000C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FDAB7-8B3C-41DD-B881-61C176CD5020}"/>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6" name="Footer Placeholder 5">
            <a:extLst>
              <a:ext uri="{FF2B5EF4-FFF2-40B4-BE49-F238E27FC236}">
                <a16:creationId xmlns:a16="http://schemas.microsoft.com/office/drawing/2014/main" id="{B3DD6DE0-C00C-4E9B-9C7A-E61BD7F9F5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130CD9-016F-482B-B9B5-CC5E39088365}"/>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36663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748B-4DDB-44C4-8A20-F63EED3B7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CA7BC-48BB-4333-AF66-5772036EF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7AA08E-808A-4EEB-8B35-4D7BA8C30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A6180-5706-49A0-B911-3BC9F080052B}"/>
              </a:ext>
            </a:extLst>
          </p:cNvPr>
          <p:cNvSpPr>
            <a:spLocks noGrp="1"/>
          </p:cNvSpPr>
          <p:nvPr>
            <p:ph type="dt" sz="half" idx="10"/>
          </p:nvPr>
        </p:nvSpPr>
        <p:spPr/>
        <p:txBody>
          <a:bodyPr/>
          <a:lstStyle/>
          <a:p>
            <a:fld id="{115C9048-AC8E-4138-AABD-F59A01D12550}" type="datetimeFigureOut">
              <a:rPr lang="en-US" smtClean="0"/>
              <a:t>11/8/2021</a:t>
            </a:fld>
            <a:endParaRPr lang="en-US" dirty="0"/>
          </a:p>
        </p:txBody>
      </p:sp>
      <p:sp>
        <p:nvSpPr>
          <p:cNvPr id="6" name="Footer Placeholder 5">
            <a:extLst>
              <a:ext uri="{FF2B5EF4-FFF2-40B4-BE49-F238E27FC236}">
                <a16:creationId xmlns:a16="http://schemas.microsoft.com/office/drawing/2014/main" id="{A0A68869-A0CD-49F2-8FC2-84D16CA599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041ACD-1241-423B-9FEC-CEB712954CFE}"/>
              </a:ext>
            </a:extLst>
          </p:cNvPr>
          <p:cNvSpPr>
            <a:spLocks noGrp="1"/>
          </p:cNvSpPr>
          <p:nvPr>
            <p:ph type="sldNum" sz="quarter" idx="12"/>
          </p:nvPr>
        </p:nvSpPr>
        <p:spPr/>
        <p:txBody>
          <a:bodyPr/>
          <a:lstStyle/>
          <a:p>
            <a:fld id="{0A213B97-0F38-477C-8975-C83319163ADA}" type="slidenum">
              <a:rPr lang="en-US" smtClean="0"/>
              <a:t>‹#›</a:t>
            </a:fld>
            <a:endParaRPr lang="en-US" dirty="0"/>
          </a:p>
        </p:txBody>
      </p:sp>
    </p:spTree>
    <p:extLst>
      <p:ext uri="{BB962C8B-B14F-4D97-AF65-F5344CB8AC3E}">
        <p14:creationId xmlns:p14="http://schemas.microsoft.com/office/powerpoint/2010/main" val="87652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3ED0A4-6209-451F-9138-00ED99AED2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F4FE5C-2A18-4166-B2A6-2F6F19D6B8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59DF3-B630-4367-8C4E-B0861E8B3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C9048-AC8E-4138-AABD-F59A01D12550}" type="datetimeFigureOut">
              <a:rPr lang="en-US" smtClean="0"/>
              <a:t>11/8/2021</a:t>
            </a:fld>
            <a:endParaRPr lang="en-US" dirty="0"/>
          </a:p>
        </p:txBody>
      </p:sp>
      <p:sp>
        <p:nvSpPr>
          <p:cNvPr id="5" name="Footer Placeholder 4">
            <a:extLst>
              <a:ext uri="{FF2B5EF4-FFF2-40B4-BE49-F238E27FC236}">
                <a16:creationId xmlns:a16="http://schemas.microsoft.com/office/drawing/2014/main" id="{7503688A-3F66-4EBE-AAD1-BE5B4C4EA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A93C9A-1FF4-4939-AB7C-46EBA13F7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13B97-0F38-477C-8975-C83319163ADA}" type="slidenum">
              <a:rPr lang="en-US" smtClean="0"/>
              <a:t>‹#›</a:t>
            </a:fld>
            <a:endParaRPr lang="en-US" dirty="0"/>
          </a:p>
        </p:txBody>
      </p:sp>
    </p:spTree>
    <p:extLst>
      <p:ext uri="{BB962C8B-B14F-4D97-AF65-F5344CB8AC3E}">
        <p14:creationId xmlns:p14="http://schemas.microsoft.com/office/powerpoint/2010/main" val="3152345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Ksqfn8aH8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Bo7o2LYATD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time_continue=58&amp;v=CJkE_CxUHaI&amp;feature=emb_log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816B-D30E-4994-8426-4D5616A06A93}"/>
              </a:ext>
            </a:extLst>
          </p:cNvPr>
          <p:cNvSpPr>
            <a:spLocks noGrp="1"/>
          </p:cNvSpPr>
          <p:nvPr>
            <p:ph type="title"/>
          </p:nvPr>
        </p:nvSpPr>
        <p:spPr/>
        <p:txBody>
          <a:bodyPr/>
          <a:lstStyle/>
          <a:p>
            <a:pPr algn="ctr"/>
            <a:r>
              <a:rPr lang="en-US" dirty="0"/>
              <a:t>Identities</a:t>
            </a:r>
          </a:p>
        </p:txBody>
      </p:sp>
      <p:sp>
        <p:nvSpPr>
          <p:cNvPr id="3" name="Content Placeholder 2">
            <a:extLst>
              <a:ext uri="{FF2B5EF4-FFF2-40B4-BE49-F238E27FC236}">
                <a16:creationId xmlns:a16="http://schemas.microsoft.com/office/drawing/2014/main" id="{C1201C74-F43C-43AF-B6A1-8DACBEF51364}"/>
              </a:ext>
            </a:extLst>
          </p:cNvPr>
          <p:cNvSpPr>
            <a:spLocks noGrp="1"/>
          </p:cNvSpPr>
          <p:nvPr>
            <p:ph idx="1"/>
          </p:nvPr>
        </p:nvSpPr>
        <p:spPr/>
        <p:txBody>
          <a:bodyPr>
            <a:normAutofit lnSpcReduction="10000"/>
          </a:bodyPr>
          <a:lstStyle/>
          <a:p>
            <a:r>
              <a:rPr lang="en-US" dirty="0"/>
              <a:t>Our two films were selected because they powerfully reveal the dynamism of the borders and boundaries of identities amongst their lead characters. The films convey the way in which they (and us) perceive, negotiate and find resolution with who they are. </a:t>
            </a:r>
          </a:p>
          <a:p>
            <a:r>
              <a:rPr lang="en-US" dirty="0"/>
              <a:t>Race, class, gender, are commonly used to ascribe identities. They invoke lines and boundaries in that they shape whether and how someone belongs, participates, and is accepted in multiple ways</a:t>
            </a:r>
          </a:p>
          <a:p>
            <a:r>
              <a:rPr lang="en-US" dirty="0"/>
              <a:t>However, identity can also be performed by an individual. Identities are made by our everyday actions and choices. Identities can be spontaneous and subconscious, yet they can also be scripted, even forced by our social, political, and economic contexts.</a:t>
            </a:r>
          </a:p>
          <a:p>
            <a:endParaRPr lang="en-US" dirty="0"/>
          </a:p>
        </p:txBody>
      </p:sp>
    </p:spTree>
    <p:extLst>
      <p:ext uri="{BB962C8B-B14F-4D97-AF65-F5344CB8AC3E}">
        <p14:creationId xmlns:p14="http://schemas.microsoft.com/office/powerpoint/2010/main" val="387643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B54C-F5DF-41CC-AEB4-680860BC7B61}"/>
              </a:ext>
            </a:extLst>
          </p:cNvPr>
          <p:cNvSpPr>
            <a:spLocks noGrp="1"/>
          </p:cNvSpPr>
          <p:nvPr>
            <p:ph type="title"/>
          </p:nvPr>
        </p:nvSpPr>
        <p:spPr>
          <a:xfrm>
            <a:off x="515471" y="190313"/>
            <a:ext cx="2389094" cy="1325563"/>
          </a:xfrm>
        </p:spPr>
        <p:txBody>
          <a:bodyPr/>
          <a:lstStyle/>
          <a:p>
            <a:r>
              <a:rPr lang="en-US" dirty="0"/>
              <a:t>Othering</a:t>
            </a:r>
          </a:p>
        </p:txBody>
      </p:sp>
      <p:sp>
        <p:nvSpPr>
          <p:cNvPr id="3" name="Content Placeholder 2">
            <a:extLst>
              <a:ext uri="{FF2B5EF4-FFF2-40B4-BE49-F238E27FC236}">
                <a16:creationId xmlns:a16="http://schemas.microsoft.com/office/drawing/2014/main" id="{FE1D6B14-3B48-4DD8-9102-E656A3AF21CF}"/>
              </a:ext>
            </a:extLst>
          </p:cNvPr>
          <p:cNvSpPr>
            <a:spLocks noGrp="1"/>
          </p:cNvSpPr>
          <p:nvPr>
            <p:ph idx="1"/>
          </p:nvPr>
        </p:nvSpPr>
        <p:spPr>
          <a:xfrm>
            <a:off x="202952" y="1690688"/>
            <a:ext cx="6155001" cy="4992500"/>
          </a:xfrm>
        </p:spPr>
        <p:txBody>
          <a:bodyPr>
            <a:normAutofit/>
          </a:bodyPr>
          <a:lstStyle/>
          <a:p>
            <a:r>
              <a:rPr lang="en-US" dirty="0"/>
              <a:t>Used to define someone's own 'normal' identity by distancing oneself from the ‘other’.  This ‘other’ means someone else that is ‘not us’, often our opposite. </a:t>
            </a:r>
          </a:p>
          <a:p>
            <a:r>
              <a:rPr lang="en-US" dirty="0"/>
              <a:t>While categorization of people and things in relation to oneself is necessary as part of communication, these differences can also be the basis for prolonging conflict. </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EB782C4C-B8DE-4DBB-9CDD-BFF37D3C85B4}"/>
              </a:ext>
            </a:extLst>
          </p:cNvPr>
          <p:cNvPicPr>
            <a:picLocks noChangeAspect="1"/>
          </p:cNvPicPr>
          <p:nvPr/>
        </p:nvPicPr>
        <p:blipFill>
          <a:blip r:embed="rId3"/>
          <a:stretch>
            <a:fillRect/>
          </a:stretch>
        </p:blipFill>
        <p:spPr>
          <a:xfrm>
            <a:off x="6357955" y="60836"/>
            <a:ext cx="5631093" cy="2931459"/>
          </a:xfrm>
          <a:prstGeom prst="rect">
            <a:avLst/>
          </a:prstGeom>
        </p:spPr>
      </p:pic>
      <p:pic>
        <p:nvPicPr>
          <p:cNvPr id="7" name="Picture 6">
            <a:extLst>
              <a:ext uri="{FF2B5EF4-FFF2-40B4-BE49-F238E27FC236}">
                <a16:creationId xmlns:a16="http://schemas.microsoft.com/office/drawing/2014/main" id="{C258814A-2150-4D49-A848-820BE9452233}"/>
              </a:ext>
            </a:extLst>
          </p:cNvPr>
          <p:cNvPicPr>
            <a:picLocks noChangeAspect="1"/>
          </p:cNvPicPr>
          <p:nvPr/>
        </p:nvPicPr>
        <p:blipFill>
          <a:blip r:embed="rId4"/>
          <a:stretch>
            <a:fillRect/>
          </a:stretch>
        </p:blipFill>
        <p:spPr>
          <a:xfrm>
            <a:off x="6357954" y="3044391"/>
            <a:ext cx="5631093" cy="3813609"/>
          </a:xfrm>
          <a:prstGeom prst="rect">
            <a:avLst/>
          </a:prstGeom>
        </p:spPr>
      </p:pic>
    </p:spTree>
    <p:extLst>
      <p:ext uri="{BB962C8B-B14F-4D97-AF65-F5344CB8AC3E}">
        <p14:creationId xmlns:p14="http://schemas.microsoft.com/office/powerpoint/2010/main" val="203869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drawing&#10;&#10;Description automatically generated">
            <a:extLst>
              <a:ext uri="{FF2B5EF4-FFF2-40B4-BE49-F238E27FC236}">
                <a16:creationId xmlns:a16="http://schemas.microsoft.com/office/drawing/2014/main" id="{8B4040FF-0224-4A59-A4E9-27191A214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553" y="1650048"/>
            <a:ext cx="11456894" cy="3557903"/>
          </a:xfrm>
          <a:prstGeom prst="rect">
            <a:avLst/>
          </a:prstGeom>
        </p:spPr>
      </p:pic>
    </p:spTree>
    <p:extLst>
      <p:ext uri="{BB962C8B-B14F-4D97-AF65-F5344CB8AC3E}">
        <p14:creationId xmlns:p14="http://schemas.microsoft.com/office/powerpoint/2010/main" val="395728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541D-D5E7-46D4-93AA-B9541FB36342}"/>
              </a:ext>
            </a:extLst>
          </p:cNvPr>
          <p:cNvSpPr>
            <a:spLocks noGrp="1"/>
          </p:cNvSpPr>
          <p:nvPr>
            <p:ph type="title"/>
          </p:nvPr>
        </p:nvSpPr>
        <p:spPr/>
        <p:txBody>
          <a:bodyPr/>
          <a:lstStyle/>
          <a:p>
            <a:r>
              <a:rPr lang="en-US" dirty="0"/>
              <a:t>Sex, gender, gender identity, and sexuality</a:t>
            </a:r>
          </a:p>
        </p:txBody>
      </p:sp>
      <p:sp>
        <p:nvSpPr>
          <p:cNvPr id="3" name="Content Placeholder 2">
            <a:extLst>
              <a:ext uri="{FF2B5EF4-FFF2-40B4-BE49-F238E27FC236}">
                <a16:creationId xmlns:a16="http://schemas.microsoft.com/office/drawing/2014/main" id="{2649AF1E-90E0-40C8-A850-3FE25F8E1B42}"/>
              </a:ext>
            </a:extLst>
          </p:cNvPr>
          <p:cNvSpPr>
            <a:spLocks noGrp="1"/>
          </p:cNvSpPr>
          <p:nvPr>
            <p:ph idx="1"/>
          </p:nvPr>
        </p:nvSpPr>
        <p:spPr/>
        <p:txBody>
          <a:bodyPr>
            <a:normAutofit fontScale="92500"/>
          </a:bodyPr>
          <a:lstStyle/>
          <a:p>
            <a:r>
              <a:rPr lang="en-US" dirty="0"/>
              <a:t>Sex is a label, male or female, that you’re assigned by a doctor at birth based on the genitals you’re born with and the chromosomes you have. </a:t>
            </a:r>
          </a:p>
          <a:p>
            <a:r>
              <a:rPr lang="en-US" dirty="0"/>
              <a:t>Gender is the social set of expectations from society, about behaviors, characteristics, and thoughts that are ascribed to a gender. Cultures vary in the way that people are expected behave based on their gender. </a:t>
            </a:r>
          </a:p>
          <a:p>
            <a:r>
              <a:rPr lang="en-US" dirty="0"/>
              <a:t>Gender identity is how you feel inside and how you express your gender through clothing, behavior, and personal appearance.</a:t>
            </a:r>
          </a:p>
          <a:p>
            <a:r>
              <a:rPr lang="en-US" dirty="0"/>
              <a:t>Sexuality is the way people experience and express themselves sexually. It can involve biological, erotic, physical, emotional, social, or spiritual feelings and behaviors</a:t>
            </a:r>
          </a:p>
        </p:txBody>
      </p:sp>
    </p:spTree>
    <p:extLst>
      <p:ext uri="{BB962C8B-B14F-4D97-AF65-F5344CB8AC3E}">
        <p14:creationId xmlns:p14="http://schemas.microsoft.com/office/powerpoint/2010/main" val="18798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5B07-EDB1-49CA-9BBB-54CA356C7F09}"/>
              </a:ext>
            </a:extLst>
          </p:cNvPr>
          <p:cNvSpPr>
            <a:spLocks noGrp="1"/>
          </p:cNvSpPr>
          <p:nvPr>
            <p:ph type="title"/>
          </p:nvPr>
        </p:nvSpPr>
        <p:spPr/>
        <p:txBody>
          <a:bodyPr/>
          <a:lstStyle/>
          <a:p>
            <a:r>
              <a:rPr lang="en-US" dirty="0"/>
              <a:t>Race, ethnicity, nationality</a:t>
            </a:r>
          </a:p>
        </p:txBody>
      </p:sp>
      <p:sp>
        <p:nvSpPr>
          <p:cNvPr id="3" name="Content Placeholder 2">
            <a:extLst>
              <a:ext uri="{FF2B5EF4-FFF2-40B4-BE49-F238E27FC236}">
                <a16:creationId xmlns:a16="http://schemas.microsoft.com/office/drawing/2014/main" id="{9BAB5D89-FEE7-4985-A745-4A78636C9BAE}"/>
              </a:ext>
            </a:extLst>
          </p:cNvPr>
          <p:cNvSpPr>
            <a:spLocks noGrp="1"/>
          </p:cNvSpPr>
          <p:nvPr>
            <p:ph idx="1"/>
          </p:nvPr>
        </p:nvSpPr>
        <p:spPr/>
        <p:txBody>
          <a:bodyPr>
            <a:normAutofit/>
          </a:bodyPr>
          <a:lstStyle/>
          <a:p>
            <a:r>
              <a:rPr lang="en-US" dirty="0"/>
              <a:t>Often, “race” is conceived as a biological quality reflecting physical features and “ethnicity” as a cultural phenomenon.  </a:t>
            </a:r>
          </a:p>
          <a:p>
            <a:r>
              <a:rPr lang="en-US" dirty="0"/>
              <a:t>However, genetic differences within any designated racial group are often greater than differences between racial groups. </a:t>
            </a:r>
          </a:p>
          <a:p>
            <a:r>
              <a:rPr lang="en-US" dirty="0"/>
              <a:t>Ethnicity can reflect race, but it is not bound to it. Ethnicity is more a question of choice regarding shared ancestry, language, or culture, as well as memories of migration or colonization. </a:t>
            </a:r>
          </a:p>
          <a:p>
            <a:r>
              <a:rPr lang="en-US" dirty="0"/>
              <a:t>Although both can be socially constructed and hierarchical, race has more often been the basis of institutionalized discrimination</a:t>
            </a:r>
          </a:p>
        </p:txBody>
      </p:sp>
    </p:spTree>
    <p:extLst>
      <p:ext uri="{BB962C8B-B14F-4D97-AF65-F5344CB8AC3E}">
        <p14:creationId xmlns:p14="http://schemas.microsoft.com/office/powerpoint/2010/main" val="60750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B5D89-FEE7-4985-A745-4A78636C9BAE}"/>
              </a:ext>
            </a:extLst>
          </p:cNvPr>
          <p:cNvSpPr>
            <a:spLocks noGrp="1"/>
          </p:cNvSpPr>
          <p:nvPr>
            <p:ph idx="1"/>
          </p:nvPr>
        </p:nvSpPr>
        <p:spPr>
          <a:xfrm>
            <a:off x="542366" y="534660"/>
            <a:ext cx="4540623" cy="5921469"/>
          </a:xfrm>
        </p:spPr>
        <p:txBody>
          <a:bodyPr>
            <a:normAutofit lnSpcReduction="10000"/>
          </a:bodyPr>
          <a:lstStyle/>
          <a:p>
            <a:r>
              <a:rPr lang="en-US" dirty="0"/>
              <a:t>Race is primarily unitary – you are often designated as belonging to one race, while you can more flexibly claim multiple ethnic affiliations. </a:t>
            </a:r>
          </a:p>
          <a:p>
            <a:r>
              <a:rPr lang="en-US" dirty="0"/>
              <a:t>Nationality is citizenship, your legal ties to a country.</a:t>
            </a:r>
          </a:p>
          <a:p>
            <a:r>
              <a:rPr lang="en-US" dirty="0"/>
              <a:t>Race and ethnicity exist within the cultural context of a specific national environment. In other words, racial and ethnic categories can differ between countries, and they even differ within countries</a:t>
            </a:r>
          </a:p>
        </p:txBody>
      </p:sp>
      <p:pic>
        <p:nvPicPr>
          <p:cNvPr id="4" name="Picture 3">
            <a:hlinkClick r:id="rId3"/>
            <a:extLst>
              <a:ext uri="{FF2B5EF4-FFF2-40B4-BE49-F238E27FC236}">
                <a16:creationId xmlns:a16="http://schemas.microsoft.com/office/drawing/2014/main" id="{19D7B714-934B-473D-9C40-1D77BF4B2AB2}"/>
              </a:ext>
            </a:extLst>
          </p:cNvPr>
          <p:cNvPicPr>
            <a:picLocks noChangeAspect="1"/>
          </p:cNvPicPr>
          <p:nvPr/>
        </p:nvPicPr>
        <p:blipFill>
          <a:blip r:embed="rId4"/>
          <a:stretch>
            <a:fillRect/>
          </a:stretch>
        </p:blipFill>
        <p:spPr>
          <a:xfrm>
            <a:off x="5369859" y="642236"/>
            <a:ext cx="6407566" cy="3768398"/>
          </a:xfrm>
          <a:prstGeom prst="rect">
            <a:avLst/>
          </a:prstGeom>
          <a:ln w="28575">
            <a:solidFill>
              <a:schemeClr val="accent1"/>
            </a:solidFill>
          </a:ln>
        </p:spPr>
      </p:pic>
    </p:spTree>
    <p:extLst>
      <p:ext uri="{BB962C8B-B14F-4D97-AF65-F5344CB8AC3E}">
        <p14:creationId xmlns:p14="http://schemas.microsoft.com/office/powerpoint/2010/main" val="370440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541D-D5E7-46D4-93AA-B9541FB36342}"/>
              </a:ext>
            </a:extLst>
          </p:cNvPr>
          <p:cNvSpPr>
            <a:spLocks noGrp="1"/>
          </p:cNvSpPr>
          <p:nvPr>
            <p:ph type="title"/>
          </p:nvPr>
        </p:nvSpPr>
        <p:spPr/>
        <p:txBody>
          <a:bodyPr/>
          <a:lstStyle/>
          <a:p>
            <a:r>
              <a:rPr lang="en-US" dirty="0"/>
              <a:t>Performativity</a:t>
            </a:r>
          </a:p>
        </p:txBody>
      </p:sp>
      <p:sp>
        <p:nvSpPr>
          <p:cNvPr id="3" name="Content Placeholder 2">
            <a:extLst>
              <a:ext uri="{FF2B5EF4-FFF2-40B4-BE49-F238E27FC236}">
                <a16:creationId xmlns:a16="http://schemas.microsoft.com/office/drawing/2014/main" id="{2649AF1E-90E0-40C8-A850-3FE25F8E1B42}"/>
              </a:ext>
            </a:extLst>
          </p:cNvPr>
          <p:cNvSpPr>
            <a:spLocks noGrp="1"/>
          </p:cNvSpPr>
          <p:nvPr>
            <p:ph idx="1"/>
          </p:nvPr>
        </p:nvSpPr>
        <p:spPr>
          <a:xfrm>
            <a:off x="762785" y="1690688"/>
            <a:ext cx="5051611" cy="4938247"/>
          </a:xfrm>
        </p:spPr>
        <p:txBody>
          <a:bodyPr>
            <a:normAutofit fontScale="85000" lnSpcReduction="10000"/>
          </a:bodyPr>
          <a:lstStyle/>
          <a:p>
            <a:r>
              <a:rPr lang="en-US" sz="3100" dirty="0">
                <a:latin typeface="+mj-lt"/>
              </a:rPr>
              <a:t>To construct identity in terms of an intended or spontaneous performance</a:t>
            </a:r>
          </a:p>
          <a:p>
            <a:r>
              <a:rPr lang="en-US" sz="3100" dirty="0">
                <a:latin typeface="+mj-lt"/>
              </a:rPr>
              <a:t>Identity arises from performance, and can be performed differently in different areas. </a:t>
            </a:r>
          </a:p>
          <a:p>
            <a:r>
              <a:rPr lang="en-US" sz="3100" dirty="0">
                <a:latin typeface="+mj-lt"/>
              </a:rPr>
              <a:t>For example, students perform their roles when they come to class, so do I and this becomes part of the border between us.</a:t>
            </a:r>
          </a:p>
          <a:p>
            <a:r>
              <a:rPr lang="en-US" sz="3100" dirty="0">
                <a:latin typeface="+mj-lt"/>
              </a:rPr>
              <a:t>We are constantly performing identities of gender, race, occupation, and family roles.</a:t>
            </a:r>
            <a:br>
              <a:rPr lang="en-US" dirty="0"/>
            </a:br>
            <a:endParaRPr lang="en-US" dirty="0"/>
          </a:p>
        </p:txBody>
      </p:sp>
      <p:pic>
        <p:nvPicPr>
          <p:cNvPr id="4" name="Picture 3">
            <a:hlinkClick r:id="rId2"/>
            <a:extLst>
              <a:ext uri="{FF2B5EF4-FFF2-40B4-BE49-F238E27FC236}">
                <a16:creationId xmlns:a16="http://schemas.microsoft.com/office/drawing/2014/main" id="{116F3612-B0C6-4D07-9878-39AD74599C53}"/>
              </a:ext>
            </a:extLst>
          </p:cNvPr>
          <p:cNvPicPr>
            <a:picLocks noChangeAspect="1"/>
          </p:cNvPicPr>
          <p:nvPr/>
        </p:nvPicPr>
        <p:blipFill>
          <a:blip r:embed="rId3"/>
          <a:stretch>
            <a:fillRect/>
          </a:stretch>
        </p:blipFill>
        <p:spPr>
          <a:xfrm>
            <a:off x="6190217" y="1592682"/>
            <a:ext cx="5442609" cy="3349718"/>
          </a:xfrm>
          <a:prstGeom prst="rect">
            <a:avLst/>
          </a:prstGeom>
          <a:ln w="47625">
            <a:solidFill>
              <a:schemeClr val="accent1"/>
            </a:solidFill>
          </a:ln>
        </p:spPr>
      </p:pic>
    </p:spTree>
    <p:extLst>
      <p:ext uri="{BB962C8B-B14F-4D97-AF65-F5344CB8AC3E}">
        <p14:creationId xmlns:p14="http://schemas.microsoft.com/office/powerpoint/2010/main" val="41440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5189-8B67-48A3-BB90-A1B5BA3AAF85}"/>
              </a:ext>
            </a:extLst>
          </p:cNvPr>
          <p:cNvSpPr>
            <a:spLocks noGrp="1"/>
          </p:cNvSpPr>
          <p:nvPr>
            <p:ph type="title"/>
          </p:nvPr>
        </p:nvSpPr>
        <p:spPr/>
        <p:txBody>
          <a:bodyPr/>
          <a:lstStyle/>
          <a:p>
            <a:r>
              <a:rPr lang="en-US" dirty="0"/>
              <a:t>Performativity</a:t>
            </a:r>
          </a:p>
        </p:txBody>
      </p:sp>
      <p:sp>
        <p:nvSpPr>
          <p:cNvPr id="3" name="Content Placeholder 2">
            <a:extLst>
              <a:ext uri="{FF2B5EF4-FFF2-40B4-BE49-F238E27FC236}">
                <a16:creationId xmlns:a16="http://schemas.microsoft.com/office/drawing/2014/main" id="{25DBDB9A-95AB-4086-9BCE-C2278F4F065C}"/>
              </a:ext>
            </a:extLst>
          </p:cNvPr>
          <p:cNvSpPr>
            <a:spLocks noGrp="1"/>
          </p:cNvSpPr>
          <p:nvPr>
            <p:ph idx="1"/>
          </p:nvPr>
        </p:nvSpPr>
        <p:spPr>
          <a:xfrm>
            <a:off x="676836" y="1798731"/>
            <a:ext cx="10676964" cy="4351338"/>
          </a:xfrm>
        </p:spPr>
        <p:txBody>
          <a:bodyPr>
            <a:normAutofit/>
          </a:bodyPr>
          <a:lstStyle/>
          <a:p>
            <a:r>
              <a:rPr lang="en-US" dirty="0"/>
              <a:t>Performativity reveals that identities are not really “our own” and that we are not really “what we are”</a:t>
            </a:r>
          </a:p>
          <a:p>
            <a:r>
              <a:rPr lang="en-US" dirty="0"/>
              <a:t>Instead, we are how we identify—a process that is mutable and changeable. </a:t>
            </a:r>
          </a:p>
          <a:p>
            <a:r>
              <a:rPr lang="en-US" dirty="0"/>
              <a:t>We make our identities in reaction to the signs and practices that signify it</a:t>
            </a:r>
          </a:p>
          <a:p>
            <a:r>
              <a:rPr lang="en-US" dirty="0"/>
              <a:t>As a practice, performativity can refigure available norms as contingent and open to change.</a:t>
            </a:r>
          </a:p>
          <a:p>
            <a:endParaRPr lang="en-US" dirty="0"/>
          </a:p>
        </p:txBody>
      </p:sp>
    </p:spTree>
    <p:extLst>
      <p:ext uri="{BB962C8B-B14F-4D97-AF65-F5344CB8AC3E}">
        <p14:creationId xmlns:p14="http://schemas.microsoft.com/office/powerpoint/2010/main" val="195233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5428-F2A7-4A9E-AC00-86AECB2150AA}"/>
              </a:ext>
            </a:extLst>
          </p:cNvPr>
          <p:cNvSpPr>
            <a:spLocks noGrp="1"/>
          </p:cNvSpPr>
          <p:nvPr>
            <p:ph type="title"/>
          </p:nvPr>
        </p:nvSpPr>
        <p:spPr/>
        <p:txBody>
          <a:bodyPr/>
          <a:lstStyle/>
          <a:p>
            <a:r>
              <a:rPr lang="en-US" dirty="0"/>
              <a:t>Normative</a:t>
            </a:r>
          </a:p>
        </p:txBody>
      </p:sp>
      <p:sp>
        <p:nvSpPr>
          <p:cNvPr id="3" name="Content Placeholder 2">
            <a:extLst>
              <a:ext uri="{FF2B5EF4-FFF2-40B4-BE49-F238E27FC236}">
                <a16:creationId xmlns:a16="http://schemas.microsoft.com/office/drawing/2014/main" id="{559A7DEB-D961-4F35-B52C-5B2894A91FD0}"/>
              </a:ext>
            </a:extLst>
          </p:cNvPr>
          <p:cNvSpPr>
            <a:spLocks noGrp="1"/>
          </p:cNvSpPr>
          <p:nvPr>
            <p:ph idx="1"/>
          </p:nvPr>
        </p:nvSpPr>
        <p:spPr>
          <a:xfrm>
            <a:off x="838200" y="1825625"/>
            <a:ext cx="5966012" cy="4667250"/>
          </a:xfrm>
        </p:spPr>
        <p:txBody>
          <a:bodyPr>
            <a:normAutofit/>
          </a:bodyPr>
          <a:lstStyle/>
          <a:p>
            <a:r>
              <a:rPr lang="en-US" dirty="0"/>
              <a:t>Normative means of, relating to, or prescribing a norm or standard. If something is normative, it is what is held up as a standard or expectation to follow. Examples:</a:t>
            </a:r>
          </a:p>
          <a:p>
            <a:pPr lvl="1"/>
            <a:r>
              <a:rPr lang="en-US" dirty="0"/>
              <a:t>Heteronormativity is the belief that heterosexuality is the only normal or natural form of sexual and marital relations</a:t>
            </a:r>
          </a:p>
          <a:p>
            <a:pPr lvl="1"/>
            <a:r>
              <a:rPr lang="en-US" dirty="0"/>
              <a:t>In some social circles, aggressive, competitive behavior is taken to be the  normative model of masculinity </a:t>
            </a:r>
          </a:p>
        </p:txBody>
      </p:sp>
      <p:pic>
        <p:nvPicPr>
          <p:cNvPr id="5" name="Picture 4" descr="A close up of text on a white background&#10;&#10;Description automatically generated">
            <a:extLst>
              <a:ext uri="{FF2B5EF4-FFF2-40B4-BE49-F238E27FC236}">
                <a16:creationId xmlns:a16="http://schemas.microsoft.com/office/drawing/2014/main" id="{9E3566B6-75A3-4D10-837E-26A927792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12" y="1158240"/>
            <a:ext cx="5013366" cy="4541520"/>
          </a:xfrm>
          <a:prstGeom prst="rect">
            <a:avLst/>
          </a:prstGeom>
        </p:spPr>
      </p:pic>
    </p:spTree>
    <p:extLst>
      <p:ext uri="{BB962C8B-B14F-4D97-AF65-F5344CB8AC3E}">
        <p14:creationId xmlns:p14="http://schemas.microsoft.com/office/powerpoint/2010/main" val="130936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ds">
            <a:extLst>
              <a:ext uri="{FF2B5EF4-FFF2-40B4-BE49-F238E27FC236}">
                <a16:creationId xmlns:a16="http://schemas.microsoft.com/office/drawing/2014/main" id="{02EFA9F6-E6BB-4727-A6D6-189478B8D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4614"/>
            <a:ext cx="8077200" cy="672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541D-D5E7-46D4-93AA-B9541FB36342}"/>
              </a:ext>
            </a:extLst>
          </p:cNvPr>
          <p:cNvSpPr>
            <a:spLocks noGrp="1"/>
          </p:cNvSpPr>
          <p:nvPr>
            <p:ph type="title"/>
          </p:nvPr>
        </p:nvSpPr>
        <p:spPr/>
        <p:txBody>
          <a:bodyPr/>
          <a:lstStyle/>
          <a:p>
            <a:r>
              <a:rPr lang="en-US" dirty="0"/>
              <a:t>Situated knowledges</a:t>
            </a:r>
          </a:p>
        </p:txBody>
      </p:sp>
      <p:sp>
        <p:nvSpPr>
          <p:cNvPr id="3" name="Content Placeholder 2">
            <a:extLst>
              <a:ext uri="{FF2B5EF4-FFF2-40B4-BE49-F238E27FC236}">
                <a16:creationId xmlns:a16="http://schemas.microsoft.com/office/drawing/2014/main" id="{2649AF1E-90E0-40C8-A850-3FE25F8E1B42}"/>
              </a:ext>
            </a:extLst>
          </p:cNvPr>
          <p:cNvSpPr>
            <a:spLocks noGrp="1"/>
          </p:cNvSpPr>
          <p:nvPr>
            <p:ph idx="1"/>
          </p:nvPr>
        </p:nvSpPr>
        <p:spPr>
          <a:xfrm>
            <a:off x="838199" y="1825625"/>
            <a:ext cx="10954871" cy="4351338"/>
          </a:xfrm>
        </p:spPr>
        <p:txBody>
          <a:bodyPr>
            <a:normAutofit/>
          </a:bodyPr>
          <a:lstStyle/>
          <a:p>
            <a:r>
              <a:rPr lang="en-US" dirty="0"/>
              <a:t>This is the understanding that all knowledge comes from positional perspectives. Our positionality inherently determines what it is possible to know about an object of interest.</a:t>
            </a:r>
          </a:p>
          <a:p>
            <a:r>
              <a:rPr lang="en-US" dirty="0"/>
              <a:t>Situated knowledges asks us to be accountable to learn what we may not necessarily be immediately able to see </a:t>
            </a:r>
          </a:p>
          <a:p>
            <a:r>
              <a:rPr lang="en-US" dirty="0"/>
              <a:t>Without this accountability, the implicit biases and societal stigmas of one’s own identity can lead us to build assumptions and generalizations that obscure the unique knowledge identities of others</a:t>
            </a:r>
          </a:p>
        </p:txBody>
      </p:sp>
    </p:spTree>
    <p:extLst>
      <p:ext uri="{BB962C8B-B14F-4D97-AF65-F5344CB8AC3E}">
        <p14:creationId xmlns:p14="http://schemas.microsoft.com/office/powerpoint/2010/main" val="64822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9E30-A8C3-49C1-88BB-DDA9B901731A}"/>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40BB6507-6EE7-42B6-9336-74D61C534431}"/>
              </a:ext>
            </a:extLst>
          </p:cNvPr>
          <p:cNvSpPr>
            <a:spLocks noGrp="1"/>
          </p:cNvSpPr>
          <p:nvPr>
            <p:ph idx="1"/>
          </p:nvPr>
        </p:nvSpPr>
        <p:spPr>
          <a:xfrm>
            <a:off x="838200" y="1825625"/>
            <a:ext cx="4310849" cy="4351338"/>
          </a:xfrm>
        </p:spPr>
        <p:txBody>
          <a:bodyPr>
            <a:normAutofit fontScale="92500" lnSpcReduction="20000"/>
          </a:bodyPr>
          <a:lstStyle/>
          <a:p>
            <a:pPr marL="514350" indent="-514350">
              <a:buFont typeface="+mj-lt"/>
              <a:buAutoNum type="arabicPeriod"/>
            </a:pPr>
            <a:r>
              <a:rPr lang="en-US" dirty="0"/>
              <a:t>identity politics</a:t>
            </a:r>
          </a:p>
          <a:p>
            <a:pPr marL="514350" indent="-514350">
              <a:buFont typeface="+mj-lt"/>
              <a:buAutoNum type="arabicPeriod"/>
            </a:pPr>
            <a:r>
              <a:rPr lang="en-US" dirty="0"/>
              <a:t>deconstructive identity</a:t>
            </a:r>
          </a:p>
          <a:p>
            <a:pPr marL="514350" indent="-514350">
              <a:buFont typeface="+mj-lt"/>
              <a:buAutoNum type="arabicPeriod"/>
            </a:pPr>
            <a:r>
              <a:rPr lang="en-US" dirty="0"/>
              <a:t>poststructuralist identity</a:t>
            </a:r>
          </a:p>
          <a:p>
            <a:pPr marL="514350" indent="-514350">
              <a:buFont typeface="+mj-lt"/>
              <a:buAutoNum type="arabicPeriod"/>
            </a:pPr>
            <a:r>
              <a:rPr lang="en-US" dirty="0"/>
              <a:t>sex </a:t>
            </a:r>
          </a:p>
          <a:p>
            <a:pPr marL="514350" indent="-514350">
              <a:buFont typeface="+mj-lt"/>
              <a:buAutoNum type="arabicPeriod"/>
            </a:pPr>
            <a:r>
              <a:rPr lang="en-US" dirty="0"/>
              <a:t>gender </a:t>
            </a:r>
          </a:p>
          <a:p>
            <a:pPr marL="514350" indent="-514350">
              <a:buFont typeface="+mj-lt"/>
              <a:buAutoNum type="arabicPeriod"/>
            </a:pPr>
            <a:r>
              <a:rPr lang="en-US" dirty="0"/>
              <a:t>gender identity</a:t>
            </a:r>
          </a:p>
          <a:p>
            <a:pPr marL="514350" indent="-514350">
              <a:buFont typeface="+mj-lt"/>
              <a:buAutoNum type="arabicPeriod"/>
            </a:pPr>
            <a:r>
              <a:rPr lang="en-US" dirty="0"/>
              <a:t>race </a:t>
            </a:r>
          </a:p>
          <a:p>
            <a:pPr marL="514350" indent="-514350">
              <a:buFont typeface="+mj-lt"/>
              <a:buAutoNum type="arabicPeriod"/>
            </a:pPr>
            <a:r>
              <a:rPr lang="en-US" dirty="0"/>
              <a:t>ethnicity</a:t>
            </a:r>
          </a:p>
          <a:p>
            <a:pPr marL="514350" indent="-514350">
              <a:buFont typeface="+mj-lt"/>
              <a:buAutoNum type="arabicPeriod"/>
            </a:pPr>
            <a:r>
              <a:rPr lang="en-US" dirty="0"/>
              <a:t>nationality</a:t>
            </a:r>
          </a:p>
          <a:p>
            <a:pPr marL="514350" indent="-514350">
              <a:buFont typeface="+mj-lt"/>
              <a:buAutoNum type="arabicPeriod"/>
            </a:pPr>
            <a:r>
              <a:rPr lang="en-US" dirty="0"/>
              <a:t>normative</a:t>
            </a:r>
          </a:p>
          <a:p>
            <a:pPr marL="0" indent="0">
              <a:buNone/>
            </a:pPr>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D4F6BB83-8ACD-4A3C-A158-B85CBDC4541F}"/>
              </a:ext>
            </a:extLst>
          </p:cNvPr>
          <p:cNvSpPr txBox="1">
            <a:spLocks/>
          </p:cNvSpPr>
          <p:nvPr/>
        </p:nvSpPr>
        <p:spPr>
          <a:xfrm>
            <a:off x="5822250" y="1715793"/>
            <a:ext cx="431084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3"/>
            </a:pPr>
            <a:r>
              <a:rPr lang="en-US" dirty="0"/>
              <a:t>othering</a:t>
            </a:r>
          </a:p>
          <a:p>
            <a:pPr marL="514350" indent="-514350">
              <a:buFont typeface="+mj-lt"/>
              <a:buAutoNum type="arabicPeriod" startAt="13"/>
            </a:pPr>
            <a:r>
              <a:rPr lang="en-US" dirty="0"/>
              <a:t>cultural appropriation</a:t>
            </a:r>
          </a:p>
          <a:p>
            <a:pPr marL="514350" indent="-514350">
              <a:buFont typeface="+mj-lt"/>
              <a:buAutoNum type="arabicPeriod" startAt="13"/>
            </a:pPr>
            <a:r>
              <a:rPr lang="en-US" dirty="0"/>
              <a:t>embodiment</a:t>
            </a:r>
          </a:p>
          <a:p>
            <a:pPr marL="514350" indent="-514350">
              <a:buFont typeface="+mj-lt"/>
              <a:buAutoNum type="arabicPeriod" startAt="13"/>
            </a:pPr>
            <a:r>
              <a:rPr lang="en-US" dirty="0"/>
              <a:t>performativity</a:t>
            </a:r>
          </a:p>
          <a:p>
            <a:pPr marL="514350" indent="-514350">
              <a:buFont typeface="+mj-lt"/>
              <a:buAutoNum type="arabicPeriod" startAt="13"/>
            </a:pPr>
            <a:r>
              <a:rPr lang="en-US" dirty="0"/>
              <a:t>situated knowledge</a:t>
            </a:r>
          </a:p>
          <a:p>
            <a:pPr marL="514350" indent="-514350">
              <a:buFont typeface="+mj-lt"/>
              <a:buAutoNum type="arabicPeriod" startAt="13"/>
            </a:pPr>
            <a:r>
              <a:rPr lang="en-US" dirty="0"/>
              <a:t>standpoint theory</a:t>
            </a:r>
          </a:p>
          <a:p>
            <a:pPr marL="514350" indent="-514350">
              <a:buFont typeface="+mj-lt"/>
              <a:buAutoNum type="arabicPeriod" startAt="13"/>
            </a:pPr>
            <a:r>
              <a:rPr lang="en-US" dirty="0"/>
              <a:t>code switching</a:t>
            </a:r>
          </a:p>
          <a:p>
            <a:pPr marL="514350" indent="-514350">
              <a:buFont typeface="+mj-lt"/>
              <a:buAutoNum type="arabicPeriod" startAt="13"/>
            </a:pPr>
            <a:r>
              <a:rPr lang="en-US" dirty="0"/>
              <a:t>double consciousness</a:t>
            </a:r>
          </a:p>
          <a:p>
            <a:pPr marL="514350" indent="-514350">
              <a:buFont typeface="+mj-lt"/>
              <a:buAutoNum type="arabicPeriod" startAt="13"/>
            </a:pPr>
            <a:r>
              <a:rPr lang="en-US" dirty="0"/>
              <a:t>essentialism</a:t>
            </a:r>
          </a:p>
          <a:p>
            <a:endParaRPr lang="en-US" dirty="0"/>
          </a:p>
          <a:p>
            <a:pPr marL="0" indent="0">
              <a:buNone/>
            </a:pPr>
            <a:endParaRPr lang="en-US" dirty="0"/>
          </a:p>
        </p:txBody>
      </p:sp>
    </p:spTree>
    <p:extLst>
      <p:ext uri="{BB962C8B-B14F-4D97-AF65-F5344CB8AC3E}">
        <p14:creationId xmlns:p14="http://schemas.microsoft.com/office/powerpoint/2010/main" val="287644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D6DB-7D21-4498-AD43-A5B9C40D7916}"/>
              </a:ext>
            </a:extLst>
          </p:cNvPr>
          <p:cNvSpPr>
            <a:spLocks noGrp="1"/>
          </p:cNvSpPr>
          <p:nvPr>
            <p:ph type="title"/>
          </p:nvPr>
        </p:nvSpPr>
        <p:spPr/>
        <p:txBody>
          <a:bodyPr/>
          <a:lstStyle/>
          <a:p>
            <a:r>
              <a:rPr lang="en-US" dirty="0"/>
              <a:t>Standpoint theory</a:t>
            </a:r>
          </a:p>
        </p:txBody>
      </p:sp>
      <p:sp>
        <p:nvSpPr>
          <p:cNvPr id="3" name="Content Placeholder 2">
            <a:extLst>
              <a:ext uri="{FF2B5EF4-FFF2-40B4-BE49-F238E27FC236}">
                <a16:creationId xmlns:a16="http://schemas.microsoft.com/office/drawing/2014/main" id="{11BEFB7F-0A3C-42A1-8A1F-A669E0DC677C}"/>
              </a:ext>
            </a:extLst>
          </p:cNvPr>
          <p:cNvSpPr>
            <a:spLocks noGrp="1"/>
          </p:cNvSpPr>
          <p:nvPr>
            <p:ph idx="1"/>
          </p:nvPr>
        </p:nvSpPr>
        <p:spPr>
          <a:xfrm>
            <a:off x="838200" y="1825625"/>
            <a:ext cx="5864258" cy="4351338"/>
          </a:xfrm>
        </p:spPr>
        <p:txBody>
          <a:bodyPr>
            <a:normAutofit lnSpcReduction="10000"/>
          </a:bodyPr>
          <a:lstStyle/>
          <a:p>
            <a:r>
              <a:rPr lang="en-US" dirty="0"/>
              <a:t>This theory posits that one’s social position relative to systemic power confers additional insight or access to knowledge(s) that allows the oppressed to understand both oppression and the society or systems it operates within better than the privileged are able to</a:t>
            </a:r>
          </a:p>
          <a:p>
            <a:r>
              <a:rPr lang="en-US" dirty="0"/>
              <a:t>We cannot experience the standpoint of another – we can’t comprehend or understand it fully</a:t>
            </a:r>
          </a:p>
        </p:txBody>
      </p:sp>
      <p:grpSp>
        <p:nvGrpSpPr>
          <p:cNvPr id="7" name="Group 6">
            <a:extLst>
              <a:ext uri="{FF2B5EF4-FFF2-40B4-BE49-F238E27FC236}">
                <a16:creationId xmlns:a16="http://schemas.microsoft.com/office/drawing/2014/main" id="{EC6DA22E-6ACA-46A3-926D-22F9D23EA630}"/>
              </a:ext>
            </a:extLst>
          </p:cNvPr>
          <p:cNvGrpSpPr/>
          <p:nvPr/>
        </p:nvGrpSpPr>
        <p:grpSpPr>
          <a:xfrm>
            <a:off x="6890994" y="1825625"/>
            <a:ext cx="5249131" cy="3674392"/>
            <a:chOff x="6890994" y="1825625"/>
            <a:chExt cx="5249131" cy="3674392"/>
          </a:xfrm>
        </p:grpSpPr>
        <p:pic>
          <p:nvPicPr>
            <p:cNvPr id="5" name="Picture 4" descr="Text&#10;&#10;Description automatically generated with low confidence">
              <a:extLst>
                <a:ext uri="{FF2B5EF4-FFF2-40B4-BE49-F238E27FC236}">
                  <a16:creationId xmlns:a16="http://schemas.microsoft.com/office/drawing/2014/main" id="{45FAED0C-0BAC-4940-BE49-BA60D704D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994" y="1825625"/>
              <a:ext cx="5249131" cy="3674392"/>
            </a:xfrm>
            <a:prstGeom prst="rect">
              <a:avLst/>
            </a:prstGeom>
          </p:spPr>
        </p:pic>
        <p:sp>
          <p:nvSpPr>
            <p:cNvPr id="6" name="Rectangle 5">
              <a:extLst>
                <a:ext uri="{FF2B5EF4-FFF2-40B4-BE49-F238E27FC236}">
                  <a16:creationId xmlns:a16="http://schemas.microsoft.com/office/drawing/2014/main" id="{5D49393E-E7C7-4F3E-9E9D-C0BA5493E344}"/>
                </a:ext>
              </a:extLst>
            </p:cNvPr>
            <p:cNvSpPr/>
            <p:nvPr/>
          </p:nvSpPr>
          <p:spPr>
            <a:xfrm>
              <a:off x="7107810" y="4817097"/>
              <a:ext cx="1706252" cy="452487"/>
            </a:xfrm>
            <a:prstGeom prst="rect">
              <a:avLst/>
            </a:prstGeom>
            <a:solidFill>
              <a:srgbClr val="BD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488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6F3C-5E28-467E-9994-981421C6B0AA}"/>
              </a:ext>
            </a:extLst>
          </p:cNvPr>
          <p:cNvSpPr>
            <a:spLocks noGrp="1"/>
          </p:cNvSpPr>
          <p:nvPr>
            <p:ph type="title"/>
          </p:nvPr>
        </p:nvSpPr>
        <p:spPr/>
        <p:txBody>
          <a:bodyPr/>
          <a:lstStyle/>
          <a:p>
            <a:r>
              <a:rPr lang="en-US" dirty="0"/>
              <a:t>Code switching</a:t>
            </a:r>
          </a:p>
        </p:txBody>
      </p:sp>
      <p:sp>
        <p:nvSpPr>
          <p:cNvPr id="3" name="Content Placeholder 2">
            <a:extLst>
              <a:ext uri="{FF2B5EF4-FFF2-40B4-BE49-F238E27FC236}">
                <a16:creationId xmlns:a16="http://schemas.microsoft.com/office/drawing/2014/main" id="{49B76939-3AF3-47B1-9180-67CEA5972DDB}"/>
              </a:ext>
            </a:extLst>
          </p:cNvPr>
          <p:cNvSpPr>
            <a:spLocks noGrp="1"/>
          </p:cNvSpPr>
          <p:nvPr>
            <p:ph idx="1"/>
          </p:nvPr>
        </p:nvSpPr>
        <p:spPr>
          <a:xfrm>
            <a:off x="659091" y="1690688"/>
            <a:ext cx="4970929" cy="4351338"/>
          </a:xfrm>
        </p:spPr>
        <p:txBody>
          <a:bodyPr>
            <a:normAutofit lnSpcReduction="10000"/>
          </a:bodyPr>
          <a:lstStyle/>
          <a:p>
            <a:r>
              <a:rPr lang="en-US" dirty="0"/>
              <a:t>Code-switching is a linguistic phenomenon which a communicatively competent speaker alternates or switches between two languages or more commonly, in the dialects and colloquialisms of a single language</a:t>
            </a:r>
          </a:p>
          <a:p>
            <a:r>
              <a:rPr lang="en-US" dirty="0"/>
              <a:t>It can also encompass the modes of dress and behavior that accompany these linguistic changes</a:t>
            </a:r>
          </a:p>
        </p:txBody>
      </p:sp>
      <p:pic>
        <p:nvPicPr>
          <p:cNvPr id="4" name="Picture 3">
            <a:hlinkClick r:id="rId3"/>
            <a:extLst>
              <a:ext uri="{FF2B5EF4-FFF2-40B4-BE49-F238E27FC236}">
                <a16:creationId xmlns:a16="http://schemas.microsoft.com/office/drawing/2014/main" id="{FD945309-F32E-44FB-8B4E-2E5C1AF6A919}"/>
              </a:ext>
            </a:extLst>
          </p:cNvPr>
          <p:cNvPicPr>
            <a:picLocks noChangeAspect="1"/>
          </p:cNvPicPr>
          <p:nvPr/>
        </p:nvPicPr>
        <p:blipFill>
          <a:blip r:embed="rId4"/>
          <a:stretch>
            <a:fillRect/>
          </a:stretch>
        </p:blipFill>
        <p:spPr>
          <a:xfrm>
            <a:off x="6096000" y="1690688"/>
            <a:ext cx="5892158" cy="3678890"/>
          </a:xfrm>
          <a:prstGeom prst="rect">
            <a:avLst/>
          </a:prstGeom>
          <a:ln w="47625">
            <a:solidFill>
              <a:schemeClr val="accent1"/>
            </a:solidFill>
          </a:ln>
        </p:spPr>
      </p:pic>
    </p:spTree>
    <p:extLst>
      <p:ext uri="{BB962C8B-B14F-4D97-AF65-F5344CB8AC3E}">
        <p14:creationId xmlns:p14="http://schemas.microsoft.com/office/powerpoint/2010/main" val="424714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25FA-42EA-42BE-8533-E8BDF7957A85}"/>
              </a:ext>
            </a:extLst>
          </p:cNvPr>
          <p:cNvSpPr>
            <a:spLocks noGrp="1"/>
          </p:cNvSpPr>
          <p:nvPr>
            <p:ph type="title"/>
          </p:nvPr>
        </p:nvSpPr>
        <p:spPr>
          <a:xfrm>
            <a:off x="838200" y="365125"/>
            <a:ext cx="5257800" cy="1325563"/>
          </a:xfrm>
        </p:spPr>
        <p:txBody>
          <a:bodyPr/>
          <a:lstStyle/>
          <a:p>
            <a:r>
              <a:rPr lang="en-US" dirty="0"/>
              <a:t>Double consciousness</a:t>
            </a:r>
          </a:p>
        </p:txBody>
      </p:sp>
      <p:sp>
        <p:nvSpPr>
          <p:cNvPr id="3" name="Content Placeholder 2">
            <a:extLst>
              <a:ext uri="{FF2B5EF4-FFF2-40B4-BE49-F238E27FC236}">
                <a16:creationId xmlns:a16="http://schemas.microsoft.com/office/drawing/2014/main" id="{88461089-1D0A-4202-9D16-08AE7C33F577}"/>
              </a:ext>
            </a:extLst>
          </p:cNvPr>
          <p:cNvSpPr>
            <a:spLocks noGrp="1"/>
          </p:cNvSpPr>
          <p:nvPr>
            <p:ph idx="1"/>
          </p:nvPr>
        </p:nvSpPr>
        <p:spPr>
          <a:xfrm>
            <a:off x="838200" y="1825625"/>
            <a:ext cx="4632960" cy="4351338"/>
          </a:xfrm>
        </p:spPr>
        <p:txBody>
          <a:bodyPr>
            <a:normAutofit lnSpcReduction="10000"/>
          </a:bodyPr>
          <a:lstStyle/>
          <a:p>
            <a:r>
              <a:rPr lang="en-US" dirty="0"/>
              <a:t>Coined by the writer-scholar W. E. B. Du Bois</a:t>
            </a:r>
          </a:p>
          <a:p>
            <a:r>
              <a:rPr lang="en-US" dirty="0"/>
              <a:t>Speaks to this sense that we do not merely negotiate identities but these can be “warring” and at odds with each other</a:t>
            </a:r>
          </a:p>
          <a:p>
            <a:r>
              <a:rPr lang="en-US" dirty="0"/>
              <a:t>This conflict revolves around keeping “who I am” intact and unrestrained by “who society thinks I should be”</a:t>
            </a:r>
          </a:p>
        </p:txBody>
      </p:sp>
      <p:pic>
        <p:nvPicPr>
          <p:cNvPr id="7" name="Picture 6">
            <a:extLst>
              <a:ext uri="{FF2B5EF4-FFF2-40B4-BE49-F238E27FC236}">
                <a16:creationId xmlns:a16="http://schemas.microsoft.com/office/drawing/2014/main" id="{6C682DD4-884C-42E2-BCAC-6CE7939540DF}"/>
              </a:ext>
            </a:extLst>
          </p:cNvPr>
          <p:cNvPicPr>
            <a:picLocks noChangeAspect="1"/>
          </p:cNvPicPr>
          <p:nvPr/>
        </p:nvPicPr>
        <p:blipFill rotWithShape="1">
          <a:blip r:embed="rId2"/>
          <a:srcRect t="30328"/>
          <a:stretch/>
        </p:blipFill>
        <p:spPr>
          <a:xfrm>
            <a:off x="5568654" y="1485900"/>
            <a:ext cx="6477568" cy="4351338"/>
          </a:xfrm>
          <a:prstGeom prst="rect">
            <a:avLst/>
          </a:prstGeom>
        </p:spPr>
      </p:pic>
    </p:spTree>
    <p:extLst>
      <p:ext uri="{BB962C8B-B14F-4D97-AF65-F5344CB8AC3E}">
        <p14:creationId xmlns:p14="http://schemas.microsoft.com/office/powerpoint/2010/main" val="2166233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977192-8910-406E-A254-627822A95109}"/>
              </a:ext>
            </a:extLst>
          </p:cNvPr>
          <p:cNvPicPr>
            <a:picLocks noGrp="1" noChangeAspect="1"/>
          </p:cNvPicPr>
          <p:nvPr>
            <p:ph idx="1"/>
          </p:nvPr>
        </p:nvPicPr>
        <p:blipFill>
          <a:blip r:embed="rId2"/>
          <a:stretch>
            <a:fillRect/>
          </a:stretch>
        </p:blipFill>
        <p:spPr>
          <a:xfrm>
            <a:off x="834739" y="1197689"/>
            <a:ext cx="10522521" cy="4462622"/>
          </a:xfrm>
          <a:prstGeom prst="rect">
            <a:avLst/>
          </a:prstGeom>
        </p:spPr>
      </p:pic>
    </p:spTree>
    <p:extLst>
      <p:ext uri="{BB962C8B-B14F-4D97-AF65-F5344CB8AC3E}">
        <p14:creationId xmlns:p14="http://schemas.microsoft.com/office/powerpoint/2010/main" val="150439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F6CB-43D7-4272-8F21-8A4A1C270C9A}"/>
              </a:ext>
            </a:extLst>
          </p:cNvPr>
          <p:cNvSpPr>
            <a:spLocks noGrp="1"/>
          </p:cNvSpPr>
          <p:nvPr>
            <p:ph type="title"/>
          </p:nvPr>
        </p:nvSpPr>
        <p:spPr/>
        <p:txBody>
          <a:bodyPr/>
          <a:lstStyle/>
          <a:p>
            <a:r>
              <a:rPr lang="en-US" dirty="0"/>
              <a:t>Essentialism</a:t>
            </a:r>
          </a:p>
        </p:txBody>
      </p:sp>
      <p:sp>
        <p:nvSpPr>
          <p:cNvPr id="3" name="Content Placeholder 2">
            <a:extLst>
              <a:ext uri="{FF2B5EF4-FFF2-40B4-BE49-F238E27FC236}">
                <a16:creationId xmlns:a16="http://schemas.microsoft.com/office/drawing/2014/main" id="{8408FB37-BDF8-4FEC-A3E1-EE61AFA7A542}"/>
              </a:ext>
            </a:extLst>
          </p:cNvPr>
          <p:cNvSpPr>
            <a:spLocks noGrp="1"/>
          </p:cNvSpPr>
          <p:nvPr>
            <p:ph idx="1"/>
          </p:nvPr>
        </p:nvSpPr>
        <p:spPr>
          <a:xfrm>
            <a:off x="838200" y="1825625"/>
            <a:ext cx="6745941" cy="4351338"/>
          </a:xfrm>
        </p:spPr>
        <p:txBody>
          <a:bodyPr/>
          <a:lstStyle/>
          <a:p>
            <a:r>
              <a:rPr lang="en-US" dirty="0"/>
              <a:t>Essentialism is the belief that a person has a certain quality by virtue of what they seem to be </a:t>
            </a:r>
          </a:p>
          <a:p>
            <a:r>
              <a:rPr lang="en-US" dirty="0"/>
              <a:t>The term is used more to imply, most commonly, an illegitimate generalization about identity</a:t>
            </a:r>
          </a:p>
          <a:p>
            <a:r>
              <a:rPr lang="en-US" dirty="0"/>
              <a:t>If I am &gt;this&lt;, then in an essentialist point of view, it logically follows that I have these &gt;specific&lt; properties.</a:t>
            </a:r>
          </a:p>
          <a:p>
            <a:pPr marL="0" indent="0">
              <a:buNone/>
            </a:pPr>
            <a:endParaRPr lang="en-US" dirty="0"/>
          </a:p>
        </p:txBody>
      </p:sp>
      <p:pic>
        <p:nvPicPr>
          <p:cNvPr id="5" name="Picture 4" descr="A close up of a sign&#10;&#10;Description automatically generated">
            <a:extLst>
              <a:ext uri="{FF2B5EF4-FFF2-40B4-BE49-F238E27FC236}">
                <a16:creationId xmlns:a16="http://schemas.microsoft.com/office/drawing/2014/main" id="{33F6FBA2-8A10-467E-A172-C0A96E24A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061" y="563244"/>
            <a:ext cx="3845859" cy="6095611"/>
          </a:xfrm>
          <a:prstGeom prst="rect">
            <a:avLst/>
          </a:prstGeom>
        </p:spPr>
      </p:pic>
    </p:spTree>
    <p:extLst>
      <p:ext uri="{BB962C8B-B14F-4D97-AF65-F5344CB8AC3E}">
        <p14:creationId xmlns:p14="http://schemas.microsoft.com/office/powerpoint/2010/main" val="162531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C2B3-9E03-4EE4-A058-2B7BA63B48D4}"/>
              </a:ext>
            </a:extLst>
          </p:cNvPr>
          <p:cNvSpPr>
            <a:spLocks noGrp="1"/>
          </p:cNvSpPr>
          <p:nvPr>
            <p:ph type="title"/>
          </p:nvPr>
        </p:nvSpPr>
        <p:spPr/>
        <p:txBody>
          <a:bodyPr/>
          <a:lstStyle/>
          <a:p>
            <a:r>
              <a:rPr lang="en-US" dirty="0"/>
              <a:t>Identity politics</a:t>
            </a:r>
          </a:p>
        </p:txBody>
      </p:sp>
      <p:sp>
        <p:nvSpPr>
          <p:cNvPr id="3" name="Content Placeholder 2">
            <a:extLst>
              <a:ext uri="{FF2B5EF4-FFF2-40B4-BE49-F238E27FC236}">
                <a16:creationId xmlns:a16="http://schemas.microsoft.com/office/drawing/2014/main" id="{65FD5D2E-E014-4482-A773-443C6ED43829}"/>
              </a:ext>
            </a:extLst>
          </p:cNvPr>
          <p:cNvSpPr>
            <a:spLocks noGrp="1"/>
          </p:cNvSpPr>
          <p:nvPr>
            <p:ph idx="1"/>
          </p:nvPr>
        </p:nvSpPr>
        <p:spPr/>
        <p:txBody>
          <a:bodyPr>
            <a:normAutofit/>
          </a:bodyPr>
          <a:lstStyle/>
          <a:p>
            <a:r>
              <a:rPr lang="en-US" dirty="0"/>
              <a:t>Emerged in North American-European social movements that culminated in the 1960s, including the women’s rights movement, the civil rights movement, gay rights struggles, and leftist labor movements. </a:t>
            </a:r>
          </a:p>
          <a:p>
            <a:r>
              <a:rPr lang="en-US" dirty="0"/>
              <a:t>Their actions created new conceptualizations of the importance of recognizing and valuing previously denigrated or devalued identities. </a:t>
            </a:r>
          </a:p>
          <a:p>
            <a:r>
              <a:rPr lang="en-US" dirty="0"/>
              <a:t>At the same time, identity politics articulated coalitional strategies for linking social identities to one another in struggles for justice, equity, and rights</a:t>
            </a:r>
          </a:p>
        </p:txBody>
      </p:sp>
    </p:spTree>
    <p:extLst>
      <p:ext uri="{BB962C8B-B14F-4D97-AF65-F5344CB8AC3E}">
        <p14:creationId xmlns:p14="http://schemas.microsoft.com/office/powerpoint/2010/main" val="89462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wearing glasses&#10;&#10;Description automatically generated">
            <a:extLst>
              <a:ext uri="{FF2B5EF4-FFF2-40B4-BE49-F238E27FC236}">
                <a16:creationId xmlns:a16="http://schemas.microsoft.com/office/drawing/2014/main" id="{2C79C7BE-14F5-4293-899E-5D581CF7BC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627" y="738001"/>
            <a:ext cx="11436745" cy="5381998"/>
          </a:xfrm>
          <a:prstGeom prst="rect">
            <a:avLst/>
          </a:prstGeom>
        </p:spPr>
      </p:pic>
    </p:spTree>
    <p:extLst>
      <p:ext uri="{BB962C8B-B14F-4D97-AF65-F5344CB8AC3E}">
        <p14:creationId xmlns:p14="http://schemas.microsoft.com/office/powerpoint/2010/main" val="203159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5E34-C52C-426D-B64C-F54BBC531934}"/>
              </a:ext>
            </a:extLst>
          </p:cNvPr>
          <p:cNvSpPr>
            <a:spLocks noGrp="1"/>
          </p:cNvSpPr>
          <p:nvPr>
            <p:ph type="title"/>
          </p:nvPr>
        </p:nvSpPr>
        <p:spPr/>
        <p:txBody>
          <a:bodyPr/>
          <a:lstStyle/>
          <a:p>
            <a:r>
              <a:rPr lang="en-US" dirty="0"/>
              <a:t>Deconstructive identity</a:t>
            </a:r>
          </a:p>
        </p:txBody>
      </p:sp>
      <p:sp>
        <p:nvSpPr>
          <p:cNvPr id="3" name="Content Placeholder 2">
            <a:extLst>
              <a:ext uri="{FF2B5EF4-FFF2-40B4-BE49-F238E27FC236}">
                <a16:creationId xmlns:a16="http://schemas.microsoft.com/office/drawing/2014/main" id="{6A78CD6F-55B5-4793-B144-BD2C1BA38E6E}"/>
              </a:ext>
            </a:extLst>
          </p:cNvPr>
          <p:cNvSpPr>
            <a:spLocks noGrp="1"/>
          </p:cNvSpPr>
          <p:nvPr>
            <p:ph idx="1"/>
          </p:nvPr>
        </p:nvSpPr>
        <p:spPr/>
        <p:txBody>
          <a:bodyPr>
            <a:normAutofit/>
          </a:bodyPr>
          <a:lstStyle/>
          <a:p>
            <a:r>
              <a:rPr lang="en-US" dirty="0"/>
              <a:t>Identity is neither something we possess nor something that defines us but is instead a linguistic process of becoming. </a:t>
            </a:r>
          </a:p>
          <a:p>
            <a:r>
              <a:rPr lang="en-US" dirty="0"/>
              <a:t>Whereas identity politics can insist that a lack of affirmation for some identities is a social insult needing rectification, a deconstructive perspective names identity itself as the problem. </a:t>
            </a:r>
          </a:p>
          <a:p>
            <a:r>
              <a:rPr lang="en-US" dirty="0"/>
              <a:t>When identities are placed onto individuals and groups by others, and when those identities limit or constrain the personal and social identities one might wish to claim, recognition of our identities no longer seems a mechanism of social justice but rather seems to be the social insult.</a:t>
            </a:r>
          </a:p>
          <a:p>
            <a:endParaRPr lang="en-US" dirty="0"/>
          </a:p>
        </p:txBody>
      </p:sp>
    </p:spTree>
    <p:extLst>
      <p:ext uri="{BB962C8B-B14F-4D97-AF65-F5344CB8AC3E}">
        <p14:creationId xmlns:p14="http://schemas.microsoft.com/office/powerpoint/2010/main" val="382008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9AAE-3415-4AFD-A919-32821621BE1F}"/>
              </a:ext>
            </a:extLst>
          </p:cNvPr>
          <p:cNvSpPr>
            <a:spLocks noGrp="1"/>
          </p:cNvSpPr>
          <p:nvPr>
            <p:ph type="title"/>
          </p:nvPr>
        </p:nvSpPr>
        <p:spPr>
          <a:xfrm>
            <a:off x="838200" y="365125"/>
            <a:ext cx="10332720" cy="1325563"/>
          </a:xfrm>
        </p:spPr>
        <p:txBody>
          <a:bodyPr/>
          <a:lstStyle/>
          <a:p>
            <a:pPr algn="ctr"/>
            <a:r>
              <a:rPr lang="en-US" dirty="0"/>
              <a:t>Poststructuralist identity</a:t>
            </a:r>
          </a:p>
        </p:txBody>
      </p:sp>
      <p:sp>
        <p:nvSpPr>
          <p:cNvPr id="3" name="Content Placeholder 2">
            <a:extLst>
              <a:ext uri="{FF2B5EF4-FFF2-40B4-BE49-F238E27FC236}">
                <a16:creationId xmlns:a16="http://schemas.microsoft.com/office/drawing/2014/main" id="{836592D4-A7F6-4E69-9988-106D26AB97FB}"/>
              </a:ext>
            </a:extLst>
          </p:cNvPr>
          <p:cNvSpPr>
            <a:spLocks noGrp="1"/>
          </p:cNvSpPr>
          <p:nvPr>
            <p:ph idx="1"/>
          </p:nvPr>
        </p:nvSpPr>
        <p:spPr>
          <a:xfrm>
            <a:off x="243442" y="1825625"/>
            <a:ext cx="5700158" cy="4351338"/>
          </a:xfrm>
        </p:spPr>
        <p:txBody>
          <a:bodyPr>
            <a:normAutofit/>
          </a:bodyPr>
          <a:lstStyle/>
          <a:p>
            <a:r>
              <a:rPr lang="en-US" dirty="0"/>
              <a:t>Identity is a product of discourse, the stories and images around us which construct identity, as well as our own performance of an identity</a:t>
            </a:r>
          </a:p>
          <a:p>
            <a:r>
              <a:rPr lang="en-US" dirty="0"/>
              <a:t>A poststructuralist view recognizes the conditions of possibility for  different identities to form, yet at the same time recognizes that there are constraints on what forms of self-making individuals may engage. </a:t>
            </a:r>
          </a:p>
        </p:txBody>
      </p:sp>
      <p:pic>
        <p:nvPicPr>
          <p:cNvPr id="7" name="Picture 6" descr="A screenshot of a cell phone screen with text&#10;&#10;Description automatically generated">
            <a:extLst>
              <a:ext uri="{FF2B5EF4-FFF2-40B4-BE49-F238E27FC236}">
                <a16:creationId xmlns:a16="http://schemas.microsoft.com/office/drawing/2014/main" id="{68BEEF83-66F2-46E6-A9E2-995C7DABE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2" y="1825625"/>
            <a:ext cx="5700156" cy="3429000"/>
          </a:xfrm>
          <a:prstGeom prst="rect">
            <a:avLst/>
          </a:prstGeom>
        </p:spPr>
      </p:pic>
    </p:spTree>
    <p:extLst>
      <p:ext uri="{BB962C8B-B14F-4D97-AF65-F5344CB8AC3E}">
        <p14:creationId xmlns:p14="http://schemas.microsoft.com/office/powerpoint/2010/main" val="355696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F7E3-B7AE-498B-AAB4-5828CC7C438F}"/>
              </a:ext>
            </a:extLst>
          </p:cNvPr>
          <p:cNvSpPr>
            <a:spLocks noGrp="1"/>
          </p:cNvSpPr>
          <p:nvPr>
            <p:ph type="title"/>
          </p:nvPr>
        </p:nvSpPr>
        <p:spPr>
          <a:xfrm>
            <a:off x="600636" y="417676"/>
            <a:ext cx="10515600" cy="1325563"/>
          </a:xfrm>
        </p:spPr>
        <p:txBody>
          <a:bodyPr/>
          <a:lstStyle/>
          <a:p>
            <a:r>
              <a:rPr lang="en-US" dirty="0"/>
              <a:t>Cultural appropriation</a:t>
            </a:r>
          </a:p>
        </p:txBody>
      </p:sp>
      <p:sp>
        <p:nvSpPr>
          <p:cNvPr id="3" name="Content Placeholder 2">
            <a:extLst>
              <a:ext uri="{FF2B5EF4-FFF2-40B4-BE49-F238E27FC236}">
                <a16:creationId xmlns:a16="http://schemas.microsoft.com/office/drawing/2014/main" id="{9D6CC642-6957-4388-A75C-FACA9D13E421}"/>
              </a:ext>
            </a:extLst>
          </p:cNvPr>
          <p:cNvSpPr>
            <a:spLocks noGrp="1"/>
          </p:cNvSpPr>
          <p:nvPr>
            <p:ph idx="1"/>
          </p:nvPr>
        </p:nvSpPr>
        <p:spPr>
          <a:xfrm>
            <a:off x="403412" y="1825625"/>
            <a:ext cx="5217459" cy="4351338"/>
          </a:xfrm>
        </p:spPr>
        <p:txBody>
          <a:bodyPr>
            <a:normAutofit fontScale="92500" lnSpcReduction="20000"/>
          </a:bodyPr>
          <a:lstStyle/>
          <a:p>
            <a:r>
              <a:rPr lang="en-US" dirty="0"/>
              <a:t>Occurs when a dominant culture takes, uses, or borrows things from another culture that is experiencing oppression. </a:t>
            </a:r>
          </a:p>
          <a:p>
            <a:r>
              <a:rPr lang="en-US" dirty="0"/>
              <a:t>In this way it differs from cultural exchange (baseball in Japan) and cultural assimilation (sushi in the university dining hall) because these assume a more neutral power relationship.</a:t>
            </a:r>
          </a:p>
          <a:p>
            <a:r>
              <a:rPr lang="en-US" dirty="0"/>
              <a:t>Cultural appropriation continues the oppression of the non-dominant culture.</a:t>
            </a:r>
          </a:p>
        </p:txBody>
      </p:sp>
      <p:pic>
        <p:nvPicPr>
          <p:cNvPr id="5" name="Picture 4">
            <a:extLst>
              <a:ext uri="{FF2B5EF4-FFF2-40B4-BE49-F238E27FC236}">
                <a16:creationId xmlns:a16="http://schemas.microsoft.com/office/drawing/2014/main" id="{A8C6F42B-FCD9-4A46-AD45-FCFE811D78B6}"/>
              </a:ext>
            </a:extLst>
          </p:cNvPr>
          <p:cNvPicPr>
            <a:picLocks noChangeAspect="1"/>
          </p:cNvPicPr>
          <p:nvPr/>
        </p:nvPicPr>
        <p:blipFill>
          <a:blip r:embed="rId3"/>
          <a:stretch>
            <a:fillRect/>
          </a:stretch>
        </p:blipFill>
        <p:spPr>
          <a:xfrm>
            <a:off x="6096000" y="470228"/>
            <a:ext cx="6146396" cy="2546022"/>
          </a:xfrm>
          <a:prstGeom prst="rect">
            <a:avLst/>
          </a:prstGeom>
        </p:spPr>
      </p:pic>
      <p:pic>
        <p:nvPicPr>
          <p:cNvPr id="6" name="Picture 5" descr="A picture containing newspaper, text, man, standing&#10;&#10;Description automatically generated">
            <a:extLst>
              <a:ext uri="{FF2B5EF4-FFF2-40B4-BE49-F238E27FC236}">
                <a16:creationId xmlns:a16="http://schemas.microsoft.com/office/drawing/2014/main" id="{47535B7B-5AA4-45D3-846C-D2C116FAB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7267" y="3016250"/>
            <a:ext cx="6184733" cy="3476625"/>
          </a:xfrm>
          <a:prstGeom prst="rect">
            <a:avLst/>
          </a:prstGeom>
        </p:spPr>
      </p:pic>
    </p:spTree>
    <p:extLst>
      <p:ext uri="{BB962C8B-B14F-4D97-AF65-F5344CB8AC3E}">
        <p14:creationId xmlns:p14="http://schemas.microsoft.com/office/powerpoint/2010/main" val="350594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holding a sign&#10;&#10;Description automatically generated">
            <a:extLst>
              <a:ext uri="{FF2B5EF4-FFF2-40B4-BE49-F238E27FC236}">
                <a16:creationId xmlns:a16="http://schemas.microsoft.com/office/drawing/2014/main" id="{17E54F06-DDA0-4D26-9F4B-126C45C147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0839" y="192913"/>
            <a:ext cx="4741396" cy="6450275"/>
          </a:xfrm>
          <a:prstGeom prst="rect">
            <a:avLst/>
          </a:prstGeom>
        </p:spPr>
      </p:pic>
      <p:pic>
        <p:nvPicPr>
          <p:cNvPr id="6" name="Picture 5" descr="A picture containing newspaper, text, building, man&#10;&#10;Description automatically generated">
            <a:extLst>
              <a:ext uri="{FF2B5EF4-FFF2-40B4-BE49-F238E27FC236}">
                <a16:creationId xmlns:a16="http://schemas.microsoft.com/office/drawing/2014/main" id="{B0E4D5AA-D212-4EB5-95DA-2C42CB7E5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221" y="192913"/>
            <a:ext cx="4914450" cy="6498446"/>
          </a:xfrm>
          <a:prstGeom prst="rect">
            <a:avLst/>
          </a:prstGeom>
        </p:spPr>
      </p:pic>
    </p:spTree>
    <p:extLst>
      <p:ext uri="{BB962C8B-B14F-4D97-AF65-F5344CB8AC3E}">
        <p14:creationId xmlns:p14="http://schemas.microsoft.com/office/powerpoint/2010/main" val="11733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2709-185E-42AC-8E77-990C9C097935}"/>
              </a:ext>
            </a:extLst>
          </p:cNvPr>
          <p:cNvSpPr>
            <a:spLocks noGrp="1"/>
          </p:cNvSpPr>
          <p:nvPr>
            <p:ph type="title"/>
          </p:nvPr>
        </p:nvSpPr>
        <p:spPr/>
        <p:txBody>
          <a:bodyPr/>
          <a:lstStyle/>
          <a:p>
            <a:r>
              <a:rPr lang="en-US" dirty="0"/>
              <a:t>Embodiment</a:t>
            </a:r>
          </a:p>
        </p:txBody>
      </p:sp>
      <p:sp>
        <p:nvSpPr>
          <p:cNvPr id="3" name="Content Placeholder 2">
            <a:extLst>
              <a:ext uri="{FF2B5EF4-FFF2-40B4-BE49-F238E27FC236}">
                <a16:creationId xmlns:a16="http://schemas.microsoft.com/office/drawing/2014/main" id="{F2631070-F51A-495C-9100-6EA539B19A31}"/>
              </a:ext>
            </a:extLst>
          </p:cNvPr>
          <p:cNvSpPr>
            <a:spLocks noGrp="1"/>
          </p:cNvSpPr>
          <p:nvPr>
            <p:ph idx="1"/>
          </p:nvPr>
        </p:nvSpPr>
        <p:spPr>
          <a:xfrm>
            <a:off x="838200" y="1825625"/>
            <a:ext cx="5710518" cy="4351338"/>
          </a:xfrm>
        </p:spPr>
        <p:txBody>
          <a:bodyPr>
            <a:normAutofit lnSpcReduction="10000"/>
          </a:bodyPr>
          <a:lstStyle/>
          <a:p>
            <a:r>
              <a:rPr lang="en-US" dirty="0"/>
              <a:t>The way in which our bodies play a role in identity</a:t>
            </a:r>
          </a:p>
          <a:p>
            <a:r>
              <a:rPr lang="en-US" dirty="0"/>
              <a:t>A person can embody an identity, or a particular set of identities, by the way one moves, interacts, communicates and perceives.</a:t>
            </a:r>
          </a:p>
          <a:p>
            <a:r>
              <a:rPr lang="en-US" dirty="0"/>
              <a:t>Our bodies give us identity as in they are us, the body-as-self</a:t>
            </a:r>
          </a:p>
          <a:p>
            <a:r>
              <a:rPr lang="en-US" dirty="0"/>
              <a:t>But our bodies shape our identity through the way in which bodies are given larger cultural meaning</a:t>
            </a:r>
          </a:p>
        </p:txBody>
      </p:sp>
      <p:pic>
        <p:nvPicPr>
          <p:cNvPr id="5" name="Picture 4" descr="A screenshot of a cell phone&#10;&#10;Description automatically generated">
            <a:extLst>
              <a:ext uri="{FF2B5EF4-FFF2-40B4-BE49-F238E27FC236}">
                <a16:creationId xmlns:a16="http://schemas.microsoft.com/office/drawing/2014/main" id="{29B79871-692C-4CE0-A8A7-AC454F797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256" y="261937"/>
            <a:ext cx="4762500" cy="6334125"/>
          </a:xfrm>
          <a:prstGeom prst="rect">
            <a:avLst/>
          </a:prstGeom>
        </p:spPr>
      </p:pic>
    </p:spTree>
    <p:extLst>
      <p:ext uri="{BB962C8B-B14F-4D97-AF65-F5344CB8AC3E}">
        <p14:creationId xmlns:p14="http://schemas.microsoft.com/office/powerpoint/2010/main" val="1517125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2145</Words>
  <Application>Microsoft Office PowerPoint</Application>
  <PresentationFormat>Widescreen</PresentationFormat>
  <Paragraphs>119</Paragraphs>
  <Slides>24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Identities</vt:lpstr>
      <vt:lpstr>Terms</vt:lpstr>
      <vt:lpstr>Identity politics</vt:lpstr>
      <vt:lpstr>PowerPoint Presentation</vt:lpstr>
      <vt:lpstr>Deconstructive identity</vt:lpstr>
      <vt:lpstr>Poststructuralist identity</vt:lpstr>
      <vt:lpstr>Cultural appropriation</vt:lpstr>
      <vt:lpstr>PowerPoint Presentation</vt:lpstr>
      <vt:lpstr>Embodiment</vt:lpstr>
      <vt:lpstr>Othering</vt:lpstr>
      <vt:lpstr>PowerPoint Presentation</vt:lpstr>
      <vt:lpstr>Sex, gender, gender identity, and sexuality</vt:lpstr>
      <vt:lpstr>Race, ethnicity, nationality</vt:lpstr>
      <vt:lpstr>PowerPoint Presentation</vt:lpstr>
      <vt:lpstr>Performativity</vt:lpstr>
      <vt:lpstr>Performativity</vt:lpstr>
      <vt:lpstr>Normative</vt:lpstr>
      <vt:lpstr>PowerPoint Presentation</vt:lpstr>
      <vt:lpstr>Situated knowledges</vt:lpstr>
      <vt:lpstr>Standpoint theory</vt:lpstr>
      <vt:lpstr>Code switching</vt:lpstr>
      <vt:lpstr>Double consciousness</vt:lpstr>
      <vt:lpstr>PowerPoint Presentation</vt:lpstr>
      <vt:lpstr>Essentialism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Stallins, Jon A.</dc:creator>
  <cp:lastModifiedBy>Tony Stallins</cp:lastModifiedBy>
  <cp:revision>54</cp:revision>
  <dcterms:created xsi:type="dcterms:W3CDTF">2020-03-28T13:39:57Z</dcterms:created>
  <dcterms:modified xsi:type="dcterms:W3CDTF">2021-11-08T16:00:48Z</dcterms:modified>
</cp:coreProperties>
</file>