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handoutMasterIdLst>
    <p:handoutMasterId r:id="rId20"/>
  </p:handoutMasterIdLst>
  <p:sldIdLst>
    <p:sldId id="297" r:id="rId2"/>
    <p:sldId id="446" r:id="rId3"/>
    <p:sldId id="273" r:id="rId4"/>
    <p:sldId id="276" r:id="rId5"/>
    <p:sldId id="441" r:id="rId6"/>
    <p:sldId id="275" r:id="rId7"/>
    <p:sldId id="280" r:id="rId8"/>
    <p:sldId id="281" r:id="rId9"/>
    <p:sldId id="291" r:id="rId10"/>
    <p:sldId id="283" r:id="rId11"/>
    <p:sldId id="447" r:id="rId12"/>
    <p:sldId id="285" r:id="rId13"/>
    <p:sldId id="286" r:id="rId14"/>
    <p:sldId id="296" r:id="rId15"/>
    <p:sldId id="289" r:id="rId16"/>
    <p:sldId id="300" r:id="rId17"/>
    <p:sldId id="290" r:id="rId18"/>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724" autoAdjust="0"/>
    <p:restoredTop sz="72544" autoAdjust="0"/>
  </p:normalViewPr>
  <p:slideViewPr>
    <p:cSldViewPr snapToGrid="0" showGuides="1">
      <p:cViewPr varScale="1">
        <p:scale>
          <a:sx n="83" d="100"/>
          <a:sy n="83" d="100"/>
        </p:scale>
        <p:origin x="900"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323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7FCEEF6C-1FDA-49E4-828A-4FFD09D02958}" type="datetimeFigureOut">
              <a:rPr lang="en-US" smtClean="0"/>
              <a:t>8/23/2021</a:t>
            </a:fld>
            <a:endParaRPr lang="en-US" dirty="0"/>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32BF8B6B-C1C6-435D-9005-D0535C8756AB}" type="slidenum">
              <a:rPr lang="en-US" smtClean="0"/>
              <a:t>‹#›</a:t>
            </a:fld>
            <a:endParaRPr lang="en-US" dirty="0"/>
          </a:p>
        </p:txBody>
      </p:sp>
    </p:spTree>
    <p:extLst>
      <p:ext uri="{BB962C8B-B14F-4D97-AF65-F5344CB8AC3E}">
        <p14:creationId xmlns:p14="http://schemas.microsoft.com/office/powerpoint/2010/main" val="1738131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718D9B1-F634-480C-A18E-B894642DF959}" type="datetimeFigureOut">
              <a:rPr lang="en-US" smtClean="0"/>
              <a:t>8/23/2021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91D5B91-50F8-4969-903B-C9F8C828690D}" type="slidenum">
              <a:rPr lang="en-US" smtClean="0"/>
              <a:t>‹#›</a:t>
            </a:fld>
            <a:endParaRPr lang="en-US" dirty="0"/>
          </a:p>
        </p:txBody>
      </p:sp>
    </p:spTree>
    <p:extLst>
      <p:ext uri="{BB962C8B-B14F-4D97-AF65-F5344CB8AC3E}">
        <p14:creationId xmlns:p14="http://schemas.microsoft.com/office/powerpoint/2010/main" val="256943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2FHi2n9NPP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1D5B91-50F8-4969-903B-C9F8C828690D}" type="slidenum">
              <a:rPr lang="en-US" smtClean="0"/>
              <a:t>1</a:t>
            </a:fld>
            <a:endParaRPr lang="en-US" dirty="0"/>
          </a:p>
        </p:txBody>
      </p:sp>
    </p:spTree>
    <p:extLst>
      <p:ext uri="{BB962C8B-B14F-4D97-AF65-F5344CB8AC3E}">
        <p14:creationId xmlns:p14="http://schemas.microsoft.com/office/powerpoint/2010/main" val="1056681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Is place idiographic? Is each individual place unique to the point of exclusivity? What is shared?</a:t>
            </a:r>
          </a:p>
        </p:txBody>
      </p:sp>
      <p:sp>
        <p:nvSpPr>
          <p:cNvPr id="4" name="Slide Number Placeholder 3"/>
          <p:cNvSpPr>
            <a:spLocks noGrp="1"/>
          </p:cNvSpPr>
          <p:nvPr>
            <p:ph type="sldNum" sz="quarter" idx="5"/>
          </p:nvPr>
        </p:nvSpPr>
        <p:spPr/>
        <p:txBody>
          <a:bodyPr/>
          <a:lstStyle/>
          <a:p>
            <a:fld id="{B91D5B91-50F8-4969-903B-C9F8C828690D}" type="slidenum">
              <a:rPr lang="en-US" smtClean="0"/>
              <a:t>10</a:t>
            </a:fld>
            <a:endParaRPr lang="en-US" dirty="0"/>
          </a:p>
        </p:txBody>
      </p:sp>
    </p:spTree>
    <p:extLst>
      <p:ext uri="{BB962C8B-B14F-4D97-AF65-F5344CB8AC3E}">
        <p14:creationId xmlns:p14="http://schemas.microsoft.com/office/powerpoint/2010/main" val="2425577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What was the cause of World War 2?</a:t>
            </a:r>
            <a:br>
              <a:rPr lang="en-US" dirty="0"/>
            </a:br>
            <a:endParaRPr lang="en-US" dirty="0" smtClean="0"/>
          </a:p>
          <a:p>
            <a:r>
              <a:rPr lang="en-US" dirty="0" smtClean="0"/>
              <a:t>Where </a:t>
            </a:r>
            <a:r>
              <a:rPr lang="en-US" dirty="0"/>
              <a:t>is the border of a city</a:t>
            </a:r>
            <a:r>
              <a:rPr lang="en-US" dirty="0" smtClean="0"/>
              <a:t>?</a:t>
            </a:r>
            <a:r>
              <a:rPr lang="en-US" dirty="0"/>
              <a:t/>
            </a:r>
            <a:br>
              <a:rPr lang="en-US" dirty="0"/>
            </a:br>
            <a:r>
              <a:rPr lang="en-US" dirty="0"/>
              <a:t/>
            </a:r>
            <a:br>
              <a:rPr lang="en-US" dirty="0"/>
            </a:br>
            <a:r>
              <a:rPr lang="en-US" dirty="0"/>
              <a:t>MAUP is a constraint imposed on us by our senses and technology – we can’t know everything simultaneously. </a:t>
            </a:r>
            <a:r>
              <a:rPr lang="en-US" dirty="0" smtClean="0"/>
              <a:t/>
            </a:r>
            <a:br>
              <a:rPr lang="en-US" dirty="0" smtClean="0"/>
            </a:br>
            <a:r>
              <a:rPr lang="en-US" dirty="0" smtClean="0"/>
              <a:t/>
            </a:r>
            <a:br>
              <a:rPr lang="en-US" dirty="0" smtClean="0"/>
            </a:br>
            <a:r>
              <a:rPr lang="en-US" dirty="0" smtClean="0"/>
              <a:t>Films about people who cross</a:t>
            </a:r>
            <a:r>
              <a:rPr lang="en-US" baseline="0" dirty="0" smtClean="0"/>
              <a:t> boundaries and categories</a:t>
            </a:r>
            <a:endParaRPr lang="en-US" dirty="0"/>
          </a:p>
        </p:txBody>
      </p:sp>
      <p:sp>
        <p:nvSpPr>
          <p:cNvPr id="4" name="Slide Number Placeholder 3"/>
          <p:cNvSpPr>
            <a:spLocks noGrp="1"/>
          </p:cNvSpPr>
          <p:nvPr>
            <p:ph type="sldNum" sz="quarter" idx="5"/>
          </p:nvPr>
        </p:nvSpPr>
        <p:spPr/>
        <p:txBody>
          <a:bodyPr/>
          <a:lstStyle/>
          <a:p>
            <a:fld id="{B91D5B91-50F8-4969-903B-C9F8C828690D}" type="slidenum">
              <a:rPr lang="en-US" smtClean="0"/>
              <a:t>11</a:t>
            </a:fld>
            <a:endParaRPr lang="en-US" dirty="0"/>
          </a:p>
        </p:txBody>
      </p:sp>
    </p:spTree>
    <p:extLst>
      <p:ext uri="{BB962C8B-B14F-4D97-AF65-F5344CB8AC3E}">
        <p14:creationId xmlns:p14="http://schemas.microsoft.com/office/powerpoint/2010/main" val="698273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91D5B91-50F8-4969-903B-C9F8C828690D}" type="slidenum">
              <a:rPr lang="en-US" smtClean="0"/>
              <a:t>12</a:t>
            </a:fld>
            <a:endParaRPr lang="en-US" dirty="0"/>
          </a:p>
        </p:txBody>
      </p:sp>
    </p:spTree>
    <p:extLst>
      <p:ext uri="{BB962C8B-B14F-4D97-AF65-F5344CB8AC3E}">
        <p14:creationId xmlns:p14="http://schemas.microsoft.com/office/powerpoint/2010/main" val="2810270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1D5B91-50F8-4969-903B-C9F8C828690D}" type="slidenum">
              <a:rPr lang="en-US" smtClean="0"/>
              <a:t>13</a:t>
            </a:fld>
            <a:endParaRPr lang="en-US" dirty="0"/>
          </a:p>
        </p:txBody>
      </p:sp>
    </p:spTree>
    <p:extLst>
      <p:ext uri="{BB962C8B-B14F-4D97-AF65-F5344CB8AC3E}">
        <p14:creationId xmlns:p14="http://schemas.microsoft.com/office/powerpoint/2010/main" val="1457978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A film that puts you in the place of someone else – you live their experience</a:t>
            </a:r>
          </a:p>
        </p:txBody>
      </p:sp>
      <p:sp>
        <p:nvSpPr>
          <p:cNvPr id="4" name="Slide Number Placeholder 3"/>
          <p:cNvSpPr>
            <a:spLocks noGrp="1"/>
          </p:cNvSpPr>
          <p:nvPr>
            <p:ph type="sldNum" sz="quarter" idx="5"/>
          </p:nvPr>
        </p:nvSpPr>
        <p:spPr/>
        <p:txBody>
          <a:bodyPr/>
          <a:lstStyle/>
          <a:p>
            <a:fld id="{B91D5B91-50F8-4969-903B-C9F8C828690D}" type="slidenum">
              <a:rPr lang="en-US" smtClean="0"/>
              <a:t>14</a:t>
            </a:fld>
            <a:endParaRPr lang="en-US" dirty="0"/>
          </a:p>
        </p:txBody>
      </p:sp>
    </p:spTree>
    <p:extLst>
      <p:ext uri="{BB962C8B-B14F-4D97-AF65-F5344CB8AC3E}">
        <p14:creationId xmlns:p14="http://schemas.microsoft.com/office/powerpoint/2010/main" val="1188991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Structuration theory holds that social and spatial change occurs through intentional action, but not intentionally: in forming their biographies everyday, people unintentionally reproduce and transform their social worlds. Thus, everyday thought and behavior do not simply mirror the world, they constitute it. Societies and regions are neither reducible to, nor independent of, the everyday lives of their inhabitants. </a:t>
            </a:r>
            <a:r>
              <a:rPr lang="en-US" dirty="0" smtClean="0"/>
              <a:t/>
            </a:r>
            <a:br>
              <a:rPr lang="en-US" dirty="0" smtClean="0"/>
            </a:br>
            <a:r>
              <a:rPr lang="en-US" dirty="0" smtClean="0"/>
              <a:t/>
            </a:r>
            <a:br>
              <a:rPr lang="en-US" dirty="0" smtClean="0"/>
            </a:br>
            <a:r>
              <a:rPr lang="en-US" dirty="0" smtClean="0"/>
              <a:t/>
            </a:r>
            <a:br>
              <a:rPr lang="en-US" dirty="0" smtClean="0"/>
            </a:br>
            <a:r>
              <a:rPr lang="en-US" dirty="0" smtClean="0"/>
              <a:t>Live by the sword, die by the sword – gangster</a:t>
            </a:r>
            <a:r>
              <a:rPr lang="en-US" baseline="0" dirty="0" smtClean="0"/>
              <a:t> movies. </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Going to work so as to reproduce capitalism</a:t>
            </a:r>
            <a:endParaRPr lang="en-US" dirty="0"/>
          </a:p>
        </p:txBody>
      </p:sp>
      <p:sp>
        <p:nvSpPr>
          <p:cNvPr id="4" name="Slide Number Placeholder 3"/>
          <p:cNvSpPr>
            <a:spLocks noGrp="1"/>
          </p:cNvSpPr>
          <p:nvPr>
            <p:ph type="sldNum" sz="quarter" idx="5"/>
          </p:nvPr>
        </p:nvSpPr>
        <p:spPr/>
        <p:txBody>
          <a:bodyPr/>
          <a:lstStyle/>
          <a:p>
            <a:fld id="{95170A9A-E232-4CBA-B0D1-49734FF8517F}" type="slidenum">
              <a:rPr lang="en-US" smtClean="0"/>
              <a:t>16</a:t>
            </a:fld>
            <a:endParaRPr lang="en-US"/>
          </a:p>
        </p:txBody>
      </p:sp>
    </p:spTree>
    <p:extLst>
      <p:ext uri="{BB962C8B-B14F-4D97-AF65-F5344CB8AC3E}">
        <p14:creationId xmlns:p14="http://schemas.microsoft.com/office/powerpoint/2010/main" val="1553399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Jakob von Uexkell</a:t>
            </a:r>
            <a:r>
              <a:rPr lang="en-US" baseline="0" dirty="0"/>
              <a:t> (1934), A Tick’s </a:t>
            </a:r>
            <a:r>
              <a:rPr lang="en-US" baseline="0" dirty="0" smtClean="0"/>
              <a:t>Umwelt</a:t>
            </a:r>
            <a:br>
              <a:rPr lang="en-US" baseline="0" dirty="0" smtClean="0"/>
            </a:br>
            <a:r>
              <a:rPr lang="en-US" baseline="0" dirty="0" smtClean="0"/>
              <a:t/>
            </a:r>
            <a:br>
              <a:rPr lang="en-US" baseline="0" dirty="0" smtClean="0"/>
            </a:br>
            <a:r>
              <a:rPr lang="en-US" baseline="0" dirty="0" smtClean="0"/>
              <a:t>Film in which you are perceiving the world from within their Umwelt – Blair Witch Project.  </a:t>
            </a:r>
            <a:endParaRPr lang="en-US" dirty="0"/>
          </a:p>
        </p:txBody>
      </p:sp>
      <p:sp>
        <p:nvSpPr>
          <p:cNvPr id="4" name="Slide Number Placeholder 3"/>
          <p:cNvSpPr>
            <a:spLocks noGrp="1"/>
          </p:cNvSpPr>
          <p:nvPr>
            <p:ph type="sldNum" sz="quarter" idx="10"/>
          </p:nvPr>
        </p:nvSpPr>
        <p:spPr/>
        <p:txBody>
          <a:bodyPr/>
          <a:lstStyle/>
          <a:p>
            <a:fld id="{B91D5B91-50F8-4969-903B-C9F8C828690D}" type="slidenum">
              <a:rPr lang="en-US" smtClean="0"/>
              <a:t>17</a:t>
            </a:fld>
            <a:endParaRPr lang="en-US" dirty="0"/>
          </a:p>
        </p:txBody>
      </p:sp>
    </p:spTree>
    <p:extLst>
      <p:ext uri="{BB962C8B-B14F-4D97-AF65-F5344CB8AC3E}">
        <p14:creationId xmlns:p14="http://schemas.microsoft.com/office/powerpoint/2010/main" val="1485226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hlinkClick r:id="rId3"/>
              </a:rPr>
              <a:t>https://www.youtube.com/watch?v=2FHi2n9NPPY</a:t>
            </a:r>
            <a:endParaRPr lang="en-US" dirty="0"/>
          </a:p>
        </p:txBody>
      </p:sp>
      <p:sp>
        <p:nvSpPr>
          <p:cNvPr id="4" name="Slide Number Placeholder 3"/>
          <p:cNvSpPr>
            <a:spLocks noGrp="1"/>
          </p:cNvSpPr>
          <p:nvPr>
            <p:ph type="sldNum" sz="quarter" idx="5"/>
          </p:nvPr>
        </p:nvSpPr>
        <p:spPr/>
        <p:txBody>
          <a:bodyPr/>
          <a:lstStyle/>
          <a:p>
            <a:fld id="{B91D5B91-50F8-4969-903B-C9F8C828690D}" type="slidenum">
              <a:rPr lang="en-US" smtClean="0"/>
              <a:t>2</a:t>
            </a:fld>
            <a:endParaRPr lang="en-US" dirty="0"/>
          </a:p>
        </p:txBody>
      </p:sp>
    </p:spTree>
    <p:extLst>
      <p:ext uri="{BB962C8B-B14F-4D97-AF65-F5344CB8AC3E}">
        <p14:creationId xmlns:p14="http://schemas.microsoft.com/office/powerpoint/2010/main" val="4009583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1D5B91-50F8-4969-903B-C9F8C828690D}" type="slidenum">
              <a:rPr lang="en-US" smtClean="0"/>
              <a:t>3</a:t>
            </a:fld>
            <a:endParaRPr lang="en-US" dirty="0"/>
          </a:p>
        </p:txBody>
      </p:sp>
    </p:spTree>
    <p:extLst>
      <p:ext uri="{BB962C8B-B14F-4D97-AF65-F5344CB8AC3E}">
        <p14:creationId xmlns:p14="http://schemas.microsoft.com/office/powerpoint/2010/main" val="1269876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Name</a:t>
            </a:r>
            <a:r>
              <a:rPr lang="en-US" baseline="0" dirty="0"/>
              <a:t> an “atmospheric” film.</a:t>
            </a:r>
            <a:br>
              <a:rPr lang="en-US" baseline="0" dirty="0"/>
            </a:br>
            <a:endParaRPr lang="en-US" dirty="0"/>
          </a:p>
        </p:txBody>
      </p:sp>
      <p:sp>
        <p:nvSpPr>
          <p:cNvPr id="4" name="Slide Number Placeholder 3"/>
          <p:cNvSpPr>
            <a:spLocks noGrp="1"/>
          </p:cNvSpPr>
          <p:nvPr>
            <p:ph type="sldNum" sz="quarter" idx="10"/>
          </p:nvPr>
        </p:nvSpPr>
        <p:spPr/>
        <p:txBody>
          <a:bodyPr/>
          <a:lstStyle/>
          <a:p>
            <a:fld id="{B91D5B91-50F8-4969-903B-C9F8C828690D}" type="slidenum">
              <a:rPr lang="en-US" smtClean="0"/>
              <a:t>4</a:t>
            </a:fld>
            <a:endParaRPr lang="en-US" dirty="0"/>
          </a:p>
        </p:txBody>
      </p:sp>
    </p:spTree>
    <p:extLst>
      <p:ext uri="{BB962C8B-B14F-4D97-AF65-F5344CB8AC3E}">
        <p14:creationId xmlns:p14="http://schemas.microsoft.com/office/powerpoint/2010/main" val="748196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777875" y="1200150"/>
            <a:ext cx="5759450" cy="3240088"/>
          </a:xfrm>
          <a:ln/>
        </p:spPr>
      </p:sp>
      <p:sp>
        <p:nvSpPr>
          <p:cNvPr id="3" name="Notes Placeholder 2"/>
          <p:cNvSpPr>
            <a:spLocks noGrp="1"/>
          </p:cNvSpPr>
          <p:nvPr>
            <p:ph type="body" idx="1"/>
          </p:nvPr>
        </p:nvSpPr>
        <p:spPr/>
        <p:txBody>
          <a:bodyPr>
            <a:normAutofit/>
          </a:bodyPr>
          <a:lstStyle/>
          <a:p>
            <a:pPr>
              <a:defRPr/>
            </a:pPr>
            <a:r>
              <a:rPr lang="en-US" dirty="0">
                <a:latin typeface="+mn-lt"/>
              </a:rPr>
              <a:t>Individualistic fallacy – 1941, an early Steven Spielberg comedy in which a siting of a Japanese sub off the coast of LA leads to zaniness in the city</a:t>
            </a:r>
            <a:br>
              <a:rPr lang="en-US" dirty="0">
                <a:latin typeface="+mn-lt"/>
              </a:rPr>
            </a:br>
            <a:endParaRPr lang="en-US" dirty="0">
              <a:latin typeface="+mn-lt"/>
            </a:endParaRPr>
          </a:p>
          <a:p>
            <a:pPr>
              <a:defRPr/>
            </a:pPr>
            <a:r>
              <a:rPr lang="en-US" dirty="0">
                <a:latin typeface="+mn-lt"/>
              </a:rPr>
              <a:t>War of the Worlds – ecological fallacy</a:t>
            </a:r>
          </a:p>
          <a:p>
            <a:pPr>
              <a:defRPr/>
            </a:pPr>
            <a:endParaRPr lang="en-US" dirty="0">
              <a:latin typeface="+mn-lt"/>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latin typeface="Arial" panose="020B0604020202020204" pitchFamily="34" charset="0"/>
              </a:defRPr>
            </a:lvl1pPr>
            <a:lvl2pPr marL="742950" indent="-285750">
              <a:defRPr sz="2800">
                <a:solidFill>
                  <a:schemeClr val="tx2"/>
                </a:solidFill>
                <a:latin typeface="Arial" panose="020B0604020202020204" pitchFamily="34" charset="0"/>
              </a:defRPr>
            </a:lvl2pPr>
            <a:lvl3pPr marL="1143000" indent="-228600">
              <a:defRPr sz="2800">
                <a:solidFill>
                  <a:schemeClr val="tx2"/>
                </a:solidFill>
                <a:latin typeface="Arial" panose="020B0604020202020204" pitchFamily="34" charset="0"/>
              </a:defRPr>
            </a:lvl3pPr>
            <a:lvl4pPr marL="1600200" indent="-228600">
              <a:defRPr sz="2800">
                <a:solidFill>
                  <a:schemeClr val="tx2"/>
                </a:solidFill>
                <a:latin typeface="Arial" panose="020B0604020202020204" pitchFamily="34" charset="0"/>
              </a:defRPr>
            </a:lvl4pPr>
            <a:lvl5pPr marL="2057400" indent="-228600">
              <a:defRPr sz="2800">
                <a:solidFill>
                  <a:schemeClr val="tx2"/>
                </a:solidFill>
                <a:latin typeface="Arial" panose="020B0604020202020204" pitchFamily="34" charset="0"/>
              </a:defRPr>
            </a:lvl5pPr>
            <a:lvl6pPr marL="2514600" indent="-228600" eaLnBrk="0" fontAlgn="base" hangingPunct="0">
              <a:spcBef>
                <a:spcPct val="0"/>
              </a:spcBef>
              <a:spcAft>
                <a:spcPct val="0"/>
              </a:spcAft>
              <a:defRPr sz="2800">
                <a:solidFill>
                  <a:schemeClr val="tx2"/>
                </a:solidFill>
                <a:latin typeface="Arial" panose="020B0604020202020204" pitchFamily="34" charset="0"/>
              </a:defRPr>
            </a:lvl6pPr>
            <a:lvl7pPr marL="2971800" indent="-228600" eaLnBrk="0" fontAlgn="base" hangingPunct="0">
              <a:spcBef>
                <a:spcPct val="0"/>
              </a:spcBef>
              <a:spcAft>
                <a:spcPct val="0"/>
              </a:spcAft>
              <a:defRPr sz="2800">
                <a:solidFill>
                  <a:schemeClr val="tx2"/>
                </a:solidFill>
                <a:latin typeface="Arial" panose="020B0604020202020204" pitchFamily="34" charset="0"/>
              </a:defRPr>
            </a:lvl7pPr>
            <a:lvl8pPr marL="3429000" indent="-228600" eaLnBrk="0" fontAlgn="base" hangingPunct="0">
              <a:spcBef>
                <a:spcPct val="0"/>
              </a:spcBef>
              <a:spcAft>
                <a:spcPct val="0"/>
              </a:spcAft>
              <a:defRPr sz="2800">
                <a:solidFill>
                  <a:schemeClr val="tx2"/>
                </a:solidFill>
                <a:latin typeface="Arial" panose="020B0604020202020204" pitchFamily="34" charset="0"/>
              </a:defRPr>
            </a:lvl8pPr>
            <a:lvl9pPr marL="3886200" indent="-228600" eaLnBrk="0" fontAlgn="base" hangingPunct="0">
              <a:spcBef>
                <a:spcPct val="0"/>
              </a:spcBef>
              <a:spcAft>
                <a:spcPct val="0"/>
              </a:spcAft>
              <a:defRPr sz="2800">
                <a:solidFill>
                  <a:schemeClr val="tx2"/>
                </a:solidFill>
                <a:latin typeface="Arial" panose="020B0604020202020204" pitchFamily="34" charset="0"/>
              </a:defRPr>
            </a:lvl9pPr>
          </a:lstStyle>
          <a:p>
            <a:fld id="{231BC2A1-2966-4FBB-92F3-E24FAF03B8C3}" type="slidenum">
              <a:rPr lang="en-US" altLang="en-US" sz="1200">
                <a:solidFill>
                  <a:schemeClr val="tx1"/>
                </a:solidFill>
                <a:latin typeface="Times New Roman" panose="02020603050405020304" pitchFamily="18" charset="0"/>
              </a:rPr>
              <a:pPr/>
              <a:t>5</a:t>
            </a:fld>
            <a:endParaRPr lang="en-US" altLang="en-US" sz="12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816673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A prominent environmental determinist of the early 20</a:t>
            </a:r>
            <a:r>
              <a:rPr lang="en-US" altLang="en-US" baseline="30000" dirty="0">
                <a:latin typeface="Arial" panose="020B0604020202020204" pitchFamily="34" charset="0"/>
              </a:rPr>
              <a:t>th</a:t>
            </a:r>
            <a:r>
              <a:rPr lang="en-US" altLang="en-US" dirty="0">
                <a:latin typeface="Arial" panose="020B0604020202020204" pitchFamily="34" charset="0"/>
              </a:rPr>
              <a:t> century was Ellsworth Huntington. “Civilization,” according to him, could thrive only where allowed by climate. The ideal environment was a temperate one: free from extremes of heat or cold, yet blessed with a bracing seasonal contrast between winter and summer. Rainfall should be spread throughout the year, as prolonged dry seasons sapped both human health and mental acuity. Short-term alternations between wet and dry, on the other hand, were regarded as a positive force, refreshing the mind and spirit. Huntington translated these favorable conditions into numbers and then mapped them across the world. As seen in the map reproduced above, he concluded that climatic energy peaked in western Europe and northeastern North America. New Haven, Connecticut, where he made his home, was in the ideal range, making Huntington a lucky man indeed. Huntington next compared the map to one showing the “level of civilization.”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 Matrix, or any movie in which the events and outcomes are pre-ordained or locked in by their environment. </a:t>
            </a:r>
            <a:br>
              <a:rPr lang="en-US" altLang="en-US" dirty="0">
                <a:latin typeface="Arial" panose="020B0604020202020204" pitchFamily="34" charset="0"/>
              </a:rPr>
            </a:br>
            <a:r>
              <a:rPr lang="en-US" altLang="en-US" dirty="0">
                <a:latin typeface="Arial" panose="020B0604020202020204" pitchFamily="34" charset="0"/>
              </a:rPr>
              <a:t/>
            </a:r>
            <a:br>
              <a:rPr lang="en-US" altLang="en-US" dirty="0">
                <a:latin typeface="Arial" panose="020B0604020202020204" pitchFamily="34" charset="0"/>
              </a:rPr>
            </a:br>
            <a:r>
              <a:rPr lang="en-US" altLang="en-US" dirty="0">
                <a:latin typeface="Arial" panose="020B0604020202020204" pitchFamily="34" charset="0"/>
              </a:rPr>
              <a:t>Trading Places</a:t>
            </a:r>
          </a:p>
          <a:p>
            <a:endParaRPr lang="en-US" dirty="0"/>
          </a:p>
        </p:txBody>
      </p:sp>
      <p:sp>
        <p:nvSpPr>
          <p:cNvPr id="4" name="Slide Number Placeholder 3"/>
          <p:cNvSpPr>
            <a:spLocks noGrp="1"/>
          </p:cNvSpPr>
          <p:nvPr>
            <p:ph type="sldNum" sz="quarter" idx="5"/>
          </p:nvPr>
        </p:nvSpPr>
        <p:spPr/>
        <p:txBody>
          <a:bodyPr/>
          <a:lstStyle/>
          <a:p>
            <a:fld id="{B91D5B91-50F8-4969-903B-C9F8C828690D}" type="slidenum">
              <a:rPr lang="en-US" smtClean="0"/>
              <a:t>6</a:t>
            </a:fld>
            <a:endParaRPr lang="en-US" dirty="0"/>
          </a:p>
        </p:txBody>
      </p:sp>
    </p:spTree>
    <p:extLst>
      <p:ext uri="{BB962C8B-B14F-4D97-AF65-F5344CB8AC3E}">
        <p14:creationId xmlns:p14="http://schemas.microsoft.com/office/powerpoint/2010/main" val="4036886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The underdog overcoming their environment </a:t>
            </a:r>
            <a:r>
              <a:rPr lang="en-US" dirty="0" smtClean="0"/>
              <a:t>story, movies</a:t>
            </a:r>
            <a:r>
              <a:rPr lang="en-US" baseline="0" dirty="0" smtClean="0"/>
              <a:t> where the protagonist escapes what seemed to be there destiny</a:t>
            </a:r>
            <a:endParaRPr lang="en-US" dirty="0"/>
          </a:p>
        </p:txBody>
      </p:sp>
      <p:sp>
        <p:nvSpPr>
          <p:cNvPr id="4" name="Slide Number Placeholder 3"/>
          <p:cNvSpPr>
            <a:spLocks noGrp="1"/>
          </p:cNvSpPr>
          <p:nvPr>
            <p:ph type="sldNum" sz="quarter" idx="5"/>
          </p:nvPr>
        </p:nvSpPr>
        <p:spPr/>
        <p:txBody>
          <a:bodyPr/>
          <a:lstStyle/>
          <a:p>
            <a:fld id="{B91D5B91-50F8-4969-903B-C9F8C828690D}" type="slidenum">
              <a:rPr lang="en-US" smtClean="0"/>
              <a:t>7</a:t>
            </a:fld>
            <a:endParaRPr lang="en-US" dirty="0"/>
          </a:p>
        </p:txBody>
      </p:sp>
    </p:spTree>
    <p:extLst>
      <p:ext uri="{BB962C8B-B14F-4D97-AF65-F5344CB8AC3E}">
        <p14:creationId xmlns:p14="http://schemas.microsoft.com/office/powerpoint/2010/main" val="711475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A person who views the world </a:t>
            </a:r>
            <a:r>
              <a:rPr lang="en-US" dirty="0" smtClean="0"/>
              <a:t>through a universal </a:t>
            </a:r>
            <a:r>
              <a:rPr lang="en-US" dirty="0"/>
              <a:t>logic versus a person who views the world through </a:t>
            </a:r>
            <a:r>
              <a:rPr lang="en-US" dirty="0" smtClean="0"/>
              <a:t>emotion and</a:t>
            </a:r>
            <a:r>
              <a:rPr lang="en-US" baseline="0" dirty="0" smtClean="0"/>
              <a:t> individuality</a:t>
            </a:r>
            <a:r>
              <a:rPr lang="en-US" dirty="0" smtClean="0"/>
              <a:t> – these are two broad</a:t>
            </a:r>
            <a:r>
              <a:rPr lang="en-US" baseline="0" dirty="0" smtClean="0"/>
              <a:t> categories of epistemology</a:t>
            </a:r>
            <a:r>
              <a:rPr lang="en-US" dirty="0"/>
              <a:t/>
            </a:r>
            <a:br>
              <a:rPr lang="en-US" dirty="0"/>
            </a:br>
            <a:r>
              <a:rPr lang="en-US" dirty="0"/>
              <a:t/>
            </a:r>
            <a:br>
              <a:rPr lang="en-US" dirty="0"/>
            </a:br>
            <a:r>
              <a:rPr lang="en-US" dirty="0"/>
              <a:t>A Jedi versus someone without the </a:t>
            </a:r>
            <a:r>
              <a:rPr lang="en-US" dirty="0" smtClean="0"/>
              <a:t>Force</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5"/>
          </p:nvPr>
        </p:nvSpPr>
        <p:spPr/>
        <p:txBody>
          <a:bodyPr/>
          <a:lstStyle/>
          <a:p>
            <a:fld id="{B91D5B91-50F8-4969-903B-C9F8C828690D}" type="slidenum">
              <a:rPr lang="en-US" smtClean="0"/>
              <a:t>8</a:t>
            </a:fld>
            <a:endParaRPr lang="en-US" dirty="0"/>
          </a:p>
        </p:txBody>
      </p:sp>
    </p:spTree>
    <p:extLst>
      <p:ext uri="{BB962C8B-B14F-4D97-AF65-F5344CB8AC3E}">
        <p14:creationId xmlns:p14="http://schemas.microsoft.com/office/powerpoint/2010/main" val="2008842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returning war movie veteran who sees the world through the war, or someone who sees the world through a past traumatic event. What might be one place to you will be different to someone else. </a:t>
            </a:r>
            <a:br>
              <a:rPr lang="en-US" dirty="0"/>
            </a:br>
            <a:r>
              <a:rPr lang="en-US" dirty="0"/>
              <a:t/>
            </a:r>
            <a:br>
              <a:rPr lang="en-US" dirty="0"/>
            </a:br>
            <a:r>
              <a:rPr lang="en-US" dirty="0"/>
              <a:t>The Witch</a:t>
            </a:r>
          </a:p>
          <a:p>
            <a:endParaRPr lang="en-US" dirty="0"/>
          </a:p>
        </p:txBody>
      </p:sp>
      <p:sp>
        <p:nvSpPr>
          <p:cNvPr id="4" name="Slide Number Placeholder 3"/>
          <p:cNvSpPr>
            <a:spLocks noGrp="1"/>
          </p:cNvSpPr>
          <p:nvPr>
            <p:ph type="sldNum" sz="quarter" idx="10"/>
          </p:nvPr>
        </p:nvSpPr>
        <p:spPr/>
        <p:txBody>
          <a:bodyPr/>
          <a:lstStyle/>
          <a:p>
            <a:fld id="{B91D5B91-50F8-4969-903B-C9F8C828690D}" type="slidenum">
              <a:rPr lang="en-US" smtClean="0"/>
              <a:t>9</a:t>
            </a:fld>
            <a:endParaRPr lang="en-US" dirty="0"/>
          </a:p>
        </p:txBody>
      </p:sp>
    </p:spTree>
    <p:extLst>
      <p:ext uri="{BB962C8B-B14F-4D97-AF65-F5344CB8AC3E}">
        <p14:creationId xmlns:p14="http://schemas.microsoft.com/office/powerpoint/2010/main" val="119461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C83ADA-3DAC-4146-B4DC-B2A6229D8F2C}" type="datetimeFigureOut">
              <a:rPr lang="en-US" smtClean="0"/>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298013-C5DC-4FC2-AD87-5FD775075DEE}" type="slidenum">
              <a:rPr lang="en-US" smtClean="0"/>
              <a:t>‹#›</a:t>
            </a:fld>
            <a:endParaRPr lang="en-US" dirty="0"/>
          </a:p>
        </p:txBody>
      </p:sp>
    </p:spTree>
    <p:extLst>
      <p:ext uri="{BB962C8B-B14F-4D97-AF65-F5344CB8AC3E}">
        <p14:creationId xmlns:p14="http://schemas.microsoft.com/office/powerpoint/2010/main" val="182886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C83ADA-3DAC-4146-B4DC-B2A6229D8F2C}" type="datetimeFigureOut">
              <a:rPr lang="en-US" smtClean="0"/>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298013-C5DC-4FC2-AD87-5FD775075DEE}" type="slidenum">
              <a:rPr lang="en-US" smtClean="0"/>
              <a:t>‹#›</a:t>
            </a:fld>
            <a:endParaRPr lang="en-US" dirty="0"/>
          </a:p>
        </p:txBody>
      </p:sp>
    </p:spTree>
    <p:extLst>
      <p:ext uri="{BB962C8B-B14F-4D97-AF65-F5344CB8AC3E}">
        <p14:creationId xmlns:p14="http://schemas.microsoft.com/office/powerpoint/2010/main" val="4054712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C83ADA-3DAC-4146-B4DC-B2A6229D8F2C}" type="datetimeFigureOut">
              <a:rPr lang="en-US" smtClean="0"/>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298013-C5DC-4FC2-AD87-5FD775075DEE}" type="slidenum">
              <a:rPr lang="en-US" smtClean="0"/>
              <a:t>‹#›</a:t>
            </a:fld>
            <a:endParaRPr lang="en-US" dirty="0"/>
          </a:p>
        </p:txBody>
      </p:sp>
    </p:spTree>
    <p:extLst>
      <p:ext uri="{BB962C8B-B14F-4D97-AF65-F5344CB8AC3E}">
        <p14:creationId xmlns:p14="http://schemas.microsoft.com/office/powerpoint/2010/main" val="3536766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C83ADA-3DAC-4146-B4DC-B2A6229D8F2C}" type="datetimeFigureOut">
              <a:rPr lang="en-US" smtClean="0"/>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298013-C5DC-4FC2-AD87-5FD775075DEE}" type="slidenum">
              <a:rPr lang="en-US" smtClean="0"/>
              <a:t>‹#›</a:t>
            </a:fld>
            <a:endParaRPr lang="en-US" dirty="0"/>
          </a:p>
        </p:txBody>
      </p:sp>
    </p:spTree>
    <p:extLst>
      <p:ext uri="{BB962C8B-B14F-4D97-AF65-F5344CB8AC3E}">
        <p14:creationId xmlns:p14="http://schemas.microsoft.com/office/powerpoint/2010/main" val="59651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C83ADA-3DAC-4146-B4DC-B2A6229D8F2C}" type="datetimeFigureOut">
              <a:rPr lang="en-US" smtClean="0"/>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298013-C5DC-4FC2-AD87-5FD775075DEE}" type="slidenum">
              <a:rPr lang="en-US" smtClean="0"/>
              <a:t>‹#›</a:t>
            </a:fld>
            <a:endParaRPr lang="en-US" dirty="0"/>
          </a:p>
        </p:txBody>
      </p:sp>
    </p:spTree>
    <p:extLst>
      <p:ext uri="{BB962C8B-B14F-4D97-AF65-F5344CB8AC3E}">
        <p14:creationId xmlns:p14="http://schemas.microsoft.com/office/powerpoint/2010/main" val="41839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C83ADA-3DAC-4146-B4DC-B2A6229D8F2C}" type="datetimeFigureOut">
              <a:rPr lang="en-US" smtClean="0"/>
              <a:t>8/23/2021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298013-C5DC-4FC2-AD87-5FD775075DEE}" type="slidenum">
              <a:rPr lang="en-US" smtClean="0"/>
              <a:t>‹#›</a:t>
            </a:fld>
            <a:endParaRPr lang="en-US" dirty="0"/>
          </a:p>
        </p:txBody>
      </p:sp>
    </p:spTree>
    <p:extLst>
      <p:ext uri="{BB962C8B-B14F-4D97-AF65-F5344CB8AC3E}">
        <p14:creationId xmlns:p14="http://schemas.microsoft.com/office/powerpoint/2010/main" val="3266306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C83ADA-3DAC-4146-B4DC-B2A6229D8F2C}" type="datetimeFigureOut">
              <a:rPr lang="en-US" smtClean="0"/>
              <a:t>8/23/2021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5298013-C5DC-4FC2-AD87-5FD775075DEE}" type="slidenum">
              <a:rPr lang="en-US" smtClean="0"/>
              <a:t>‹#›</a:t>
            </a:fld>
            <a:endParaRPr lang="en-US" dirty="0"/>
          </a:p>
        </p:txBody>
      </p:sp>
    </p:spTree>
    <p:extLst>
      <p:ext uri="{BB962C8B-B14F-4D97-AF65-F5344CB8AC3E}">
        <p14:creationId xmlns:p14="http://schemas.microsoft.com/office/powerpoint/2010/main" val="847630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C83ADA-3DAC-4146-B4DC-B2A6229D8F2C}" type="datetimeFigureOut">
              <a:rPr lang="en-US" smtClean="0"/>
              <a:t>8/23/2021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5298013-C5DC-4FC2-AD87-5FD775075DEE}" type="slidenum">
              <a:rPr lang="en-US" smtClean="0"/>
              <a:t>‹#›</a:t>
            </a:fld>
            <a:endParaRPr lang="en-US" dirty="0"/>
          </a:p>
        </p:txBody>
      </p:sp>
    </p:spTree>
    <p:extLst>
      <p:ext uri="{BB962C8B-B14F-4D97-AF65-F5344CB8AC3E}">
        <p14:creationId xmlns:p14="http://schemas.microsoft.com/office/powerpoint/2010/main" val="391900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83ADA-3DAC-4146-B4DC-B2A6229D8F2C}" type="datetimeFigureOut">
              <a:rPr lang="en-US" smtClean="0"/>
              <a:t>8/23/2021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5298013-C5DC-4FC2-AD87-5FD775075DEE}" type="slidenum">
              <a:rPr lang="en-US" smtClean="0"/>
              <a:t>‹#›</a:t>
            </a:fld>
            <a:endParaRPr lang="en-US" dirty="0"/>
          </a:p>
        </p:txBody>
      </p:sp>
    </p:spTree>
    <p:extLst>
      <p:ext uri="{BB962C8B-B14F-4D97-AF65-F5344CB8AC3E}">
        <p14:creationId xmlns:p14="http://schemas.microsoft.com/office/powerpoint/2010/main" val="744716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C83ADA-3DAC-4146-B4DC-B2A6229D8F2C}" type="datetimeFigureOut">
              <a:rPr lang="en-US" smtClean="0"/>
              <a:t>8/23/2021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298013-C5DC-4FC2-AD87-5FD775075DEE}" type="slidenum">
              <a:rPr lang="en-US" smtClean="0"/>
              <a:t>‹#›</a:t>
            </a:fld>
            <a:endParaRPr lang="en-US" dirty="0"/>
          </a:p>
        </p:txBody>
      </p:sp>
    </p:spTree>
    <p:extLst>
      <p:ext uri="{BB962C8B-B14F-4D97-AF65-F5344CB8AC3E}">
        <p14:creationId xmlns:p14="http://schemas.microsoft.com/office/powerpoint/2010/main" val="99681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C83ADA-3DAC-4146-B4DC-B2A6229D8F2C}" type="datetimeFigureOut">
              <a:rPr lang="en-US" smtClean="0"/>
              <a:t>8/23/2021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298013-C5DC-4FC2-AD87-5FD775075DEE}" type="slidenum">
              <a:rPr lang="en-US" smtClean="0"/>
              <a:t>‹#›</a:t>
            </a:fld>
            <a:endParaRPr lang="en-US" dirty="0"/>
          </a:p>
        </p:txBody>
      </p:sp>
    </p:spTree>
    <p:extLst>
      <p:ext uri="{BB962C8B-B14F-4D97-AF65-F5344CB8AC3E}">
        <p14:creationId xmlns:p14="http://schemas.microsoft.com/office/powerpoint/2010/main" val="1694211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83ADA-3DAC-4146-B4DC-B2A6229D8F2C}" type="datetimeFigureOut">
              <a:rPr lang="en-US" smtClean="0"/>
              <a:t>8/23/2021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298013-C5DC-4FC2-AD87-5FD775075DEE}" type="slidenum">
              <a:rPr lang="en-US" smtClean="0"/>
              <a:t>‹#›</a:t>
            </a:fld>
            <a:endParaRPr lang="en-US" dirty="0"/>
          </a:p>
        </p:txBody>
      </p:sp>
    </p:spTree>
    <p:extLst>
      <p:ext uri="{BB962C8B-B14F-4D97-AF65-F5344CB8AC3E}">
        <p14:creationId xmlns:p14="http://schemas.microsoft.com/office/powerpoint/2010/main" val="39089228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2FHi2n9NPP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65114-1C7A-422E-BB51-2FF81787DF15}"/>
              </a:ext>
            </a:extLst>
          </p:cNvPr>
          <p:cNvSpPr>
            <a:spLocks noGrp="1"/>
          </p:cNvSpPr>
          <p:nvPr>
            <p:ph type="title"/>
          </p:nvPr>
        </p:nvSpPr>
        <p:spPr/>
        <p:txBody>
          <a:bodyPr/>
          <a:lstStyle/>
          <a:p>
            <a:pPr algn="ctr"/>
            <a:r>
              <a:rPr lang="en-US" dirty="0"/>
              <a:t>Introduction: Environment and Film</a:t>
            </a:r>
          </a:p>
        </p:txBody>
      </p:sp>
      <p:sp>
        <p:nvSpPr>
          <p:cNvPr id="3" name="Content Placeholder 2">
            <a:extLst>
              <a:ext uri="{FF2B5EF4-FFF2-40B4-BE49-F238E27FC236}">
                <a16:creationId xmlns:a16="http://schemas.microsoft.com/office/drawing/2014/main" id="{7D6ECEEB-78D2-4126-8F11-9B30FF2C2766}"/>
              </a:ext>
            </a:extLst>
          </p:cNvPr>
          <p:cNvSpPr>
            <a:spLocks noGrp="1"/>
          </p:cNvSpPr>
          <p:nvPr>
            <p:ph idx="1"/>
          </p:nvPr>
        </p:nvSpPr>
        <p:spPr/>
        <p:txBody>
          <a:bodyPr>
            <a:normAutofit/>
          </a:bodyPr>
          <a:lstStyle/>
          <a:p>
            <a:r>
              <a:rPr lang="en-US" dirty="0"/>
              <a:t>Geographers theorize the world through concepts like  ‘environment’, ‘space’, and ‘place’.</a:t>
            </a:r>
          </a:p>
          <a:p>
            <a:r>
              <a:rPr lang="en-US" dirty="0"/>
              <a:t>In this course we employ film to describe the processes by which place, space and environment acquire form and meaning. </a:t>
            </a:r>
          </a:p>
          <a:p>
            <a:r>
              <a:rPr lang="en-US" dirty="0"/>
              <a:t>How are class, economics, identity (gender, race, ethnicity), religion, justice, conservation, and concepts of home illustrated in </a:t>
            </a:r>
            <a:r>
              <a:rPr lang="en-US" dirty="0" smtClean="0"/>
              <a:t>the following video?</a:t>
            </a:r>
            <a:endParaRPr lang="en-US" dirty="0"/>
          </a:p>
          <a:p>
            <a:endParaRPr lang="en-US" dirty="0"/>
          </a:p>
        </p:txBody>
      </p:sp>
    </p:spTree>
    <p:extLst>
      <p:ext uri="{BB962C8B-B14F-4D97-AF65-F5344CB8AC3E}">
        <p14:creationId xmlns:p14="http://schemas.microsoft.com/office/powerpoint/2010/main" val="1123924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Idiographic</a:t>
            </a:r>
          </a:p>
        </p:txBody>
      </p:sp>
      <p:sp>
        <p:nvSpPr>
          <p:cNvPr id="3" name="Content Placeholder 2"/>
          <p:cNvSpPr>
            <a:spLocks noGrp="1"/>
          </p:cNvSpPr>
          <p:nvPr>
            <p:ph idx="1"/>
          </p:nvPr>
        </p:nvSpPr>
        <p:spPr/>
        <p:txBody>
          <a:bodyPr/>
          <a:lstStyle/>
          <a:p>
            <a:r>
              <a:rPr lang="en-US" dirty="0"/>
              <a:t>Unique, not the result of general trends or laws.</a:t>
            </a:r>
          </a:p>
          <a:p>
            <a:r>
              <a:rPr lang="en-US" dirty="0"/>
              <a:t>The opposite of nomothetic. </a:t>
            </a:r>
          </a:p>
          <a:p>
            <a:pPr marL="0" indent="0">
              <a:buNone/>
            </a:pPr>
            <a:endParaRPr lang="en-US" dirty="0"/>
          </a:p>
        </p:txBody>
      </p:sp>
    </p:spTree>
    <p:extLst>
      <p:ext uri="{BB962C8B-B14F-4D97-AF65-F5344CB8AC3E}">
        <p14:creationId xmlns:p14="http://schemas.microsoft.com/office/powerpoint/2010/main" val="2622130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95CA0-788C-4350-ABB3-F9E64822BC26}"/>
              </a:ext>
            </a:extLst>
          </p:cNvPr>
          <p:cNvSpPr>
            <a:spLocks noGrp="1"/>
          </p:cNvSpPr>
          <p:nvPr>
            <p:ph type="title"/>
          </p:nvPr>
        </p:nvSpPr>
        <p:spPr/>
        <p:txBody>
          <a:bodyPr/>
          <a:lstStyle/>
          <a:p>
            <a:r>
              <a:rPr lang="en-US" dirty="0"/>
              <a:t>MAUP</a:t>
            </a:r>
          </a:p>
        </p:txBody>
      </p:sp>
      <p:sp>
        <p:nvSpPr>
          <p:cNvPr id="3" name="Content Placeholder 2">
            <a:extLst>
              <a:ext uri="{FF2B5EF4-FFF2-40B4-BE49-F238E27FC236}">
                <a16:creationId xmlns:a16="http://schemas.microsoft.com/office/drawing/2014/main" id="{075000AB-C1E8-4243-A4B8-2EC78D9FEB78}"/>
              </a:ext>
            </a:extLst>
          </p:cNvPr>
          <p:cNvSpPr>
            <a:spLocks noGrp="1"/>
          </p:cNvSpPr>
          <p:nvPr>
            <p:ph idx="1"/>
          </p:nvPr>
        </p:nvSpPr>
        <p:spPr/>
        <p:txBody>
          <a:bodyPr/>
          <a:lstStyle/>
          <a:p>
            <a:r>
              <a:rPr lang="en-US" dirty="0"/>
              <a:t>Modifiable areal unit problem</a:t>
            </a:r>
          </a:p>
          <a:p>
            <a:r>
              <a:rPr lang="en-US" dirty="0"/>
              <a:t>How boundaries are drawn determines meaning and interpretation</a:t>
            </a:r>
          </a:p>
          <a:p>
            <a:r>
              <a:rPr lang="en-US" dirty="0"/>
              <a:t>Based originally on the idea of gerrymandering, but applies to any aspects of space and time</a:t>
            </a:r>
          </a:p>
        </p:txBody>
      </p:sp>
    </p:spTree>
    <p:extLst>
      <p:ext uri="{BB962C8B-B14F-4D97-AF65-F5344CB8AC3E}">
        <p14:creationId xmlns:p14="http://schemas.microsoft.com/office/powerpoint/2010/main" val="2571816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Nomothetic</a:t>
            </a:r>
          </a:p>
        </p:txBody>
      </p:sp>
      <p:sp>
        <p:nvSpPr>
          <p:cNvPr id="3" name="Content Placeholder 2"/>
          <p:cNvSpPr>
            <a:spLocks noGrp="1"/>
          </p:cNvSpPr>
          <p:nvPr>
            <p:ph idx="1"/>
          </p:nvPr>
        </p:nvSpPr>
        <p:spPr>
          <a:xfrm>
            <a:off x="1018572" y="1825625"/>
            <a:ext cx="10335228" cy="4351338"/>
          </a:xfrm>
        </p:spPr>
        <p:txBody>
          <a:bodyPr/>
          <a:lstStyle/>
          <a:p>
            <a:r>
              <a:rPr lang="en-US" dirty="0"/>
              <a:t>The result of laws that apply everywhere – they are universal.</a:t>
            </a:r>
          </a:p>
          <a:p>
            <a:r>
              <a:rPr lang="en-US" dirty="0"/>
              <a:t>Explanation is based on general laws and relationships that always hold true</a:t>
            </a:r>
          </a:p>
          <a:p>
            <a:pPr marL="0" indent="0">
              <a:buNone/>
            </a:pPr>
            <a:endParaRPr lang="en-US" dirty="0"/>
          </a:p>
          <a:p>
            <a:endParaRPr lang="en-US" dirty="0"/>
          </a:p>
        </p:txBody>
      </p:sp>
    </p:spTree>
    <p:extLst>
      <p:ext uri="{BB962C8B-B14F-4D97-AF65-F5344CB8AC3E}">
        <p14:creationId xmlns:p14="http://schemas.microsoft.com/office/powerpoint/2010/main" val="417392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a:t>
            </a:r>
          </a:p>
        </p:txBody>
      </p:sp>
      <p:sp>
        <p:nvSpPr>
          <p:cNvPr id="3" name="Content Placeholder 2"/>
          <p:cNvSpPr>
            <a:spLocks noGrp="1"/>
          </p:cNvSpPr>
          <p:nvPr>
            <p:ph idx="1"/>
          </p:nvPr>
        </p:nvSpPr>
        <p:spPr/>
        <p:txBody>
          <a:bodyPr/>
          <a:lstStyle/>
          <a:p>
            <a:r>
              <a:rPr lang="en-US" dirty="0"/>
              <a:t>A portion of geographical space, sometimes called “territories of meaning” </a:t>
            </a:r>
          </a:p>
          <a:p>
            <a:r>
              <a:rPr lang="en-US" dirty="0"/>
              <a:t>The difference between ‘space’ and ‘place’ can be described as the extent to which human beings have given meaning to a specific area. </a:t>
            </a:r>
          </a:p>
          <a:p>
            <a:endParaRPr lang="en-US" dirty="0"/>
          </a:p>
        </p:txBody>
      </p:sp>
    </p:spTree>
    <p:extLst>
      <p:ext uri="{BB962C8B-B14F-4D97-AF65-F5344CB8AC3E}">
        <p14:creationId xmlns:p14="http://schemas.microsoft.com/office/powerpoint/2010/main" val="676121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Phenomenology</a:t>
            </a:r>
          </a:p>
        </p:txBody>
      </p:sp>
      <p:sp>
        <p:nvSpPr>
          <p:cNvPr id="3" name="Content Placeholder 2"/>
          <p:cNvSpPr>
            <a:spLocks noGrp="1"/>
          </p:cNvSpPr>
          <p:nvPr>
            <p:ph idx="1"/>
          </p:nvPr>
        </p:nvSpPr>
        <p:spPr/>
        <p:txBody>
          <a:bodyPr/>
          <a:lstStyle/>
          <a:p>
            <a:r>
              <a:rPr lang="en-US" dirty="0"/>
              <a:t>Phenomenology is the study of the ways we experience things and the meanings things have in our experience.</a:t>
            </a:r>
          </a:p>
          <a:p>
            <a:r>
              <a:rPr lang="en-US" dirty="0"/>
              <a:t>Phenomenology studies conscious experience from the subjective or first-person point of view</a:t>
            </a:r>
          </a:p>
        </p:txBody>
      </p:sp>
    </p:spTree>
    <p:extLst>
      <p:ext uri="{BB962C8B-B14F-4D97-AF65-F5344CB8AC3E}">
        <p14:creationId xmlns:p14="http://schemas.microsoft.com/office/powerpoint/2010/main" val="3375935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a:t>
            </a:r>
          </a:p>
        </p:txBody>
      </p:sp>
      <p:sp>
        <p:nvSpPr>
          <p:cNvPr id="3" name="Content Placeholder 2"/>
          <p:cNvSpPr>
            <a:spLocks noGrp="1"/>
          </p:cNvSpPr>
          <p:nvPr>
            <p:ph idx="1"/>
          </p:nvPr>
        </p:nvSpPr>
        <p:spPr>
          <a:xfrm>
            <a:off x="1284790" y="1868488"/>
            <a:ext cx="9826906" cy="4351338"/>
          </a:xfrm>
        </p:spPr>
        <p:txBody>
          <a:bodyPr/>
          <a:lstStyle/>
          <a:p>
            <a:r>
              <a:rPr lang="en-US" dirty="0"/>
              <a:t>Space can be described as a location which has no social connections for a human being. </a:t>
            </a:r>
          </a:p>
          <a:p>
            <a:r>
              <a:rPr lang="en-US" dirty="0"/>
              <a:t>It can also be thought of as a container that holds entities, which is a Cartesian form of space. </a:t>
            </a:r>
          </a:p>
          <a:p>
            <a:pPr marL="0" indent="0">
              <a:buNone/>
            </a:pPr>
            <a:endParaRPr lang="en-US" dirty="0"/>
          </a:p>
        </p:txBody>
      </p:sp>
    </p:spTree>
    <p:extLst>
      <p:ext uri="{BB962C8B-B14F-4D97-AF65-F5344CB8AC3E}">
        <p14:creationId xmlns:p14="http://schemas.microsoft.com/office/powerpoint/2010/main" val="4131053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44CD-87F5-48A6-BAE9-5F753A613083}"/>
              </a:ext>
            </a:extLst>
          </p:cNvPr>
          <p:cNvSpPr>
            <a:spLocks noGrp="1"/>
          </p:cNvSpPr>
          <p:nvPr>
            <p:ph type="title"/>
          </p:nvPr>
        </p:nvSpPr>
        <p:spPr/>
        <p:txBody>
          <a:bodyPr/>
          <a:lstStyle/>
          <a:p>
            <a:r>
              <a:rPr lang="en-US" dirty="0"/>
              <a:t>Structuration theory</a:t>
            </a:r>
          </a:p>
        </p:txBody>
      </p:sp>
      <p:sp>
        <p:nvSpPr>
          <p:cNvPr id="3" name="Content Placeholder 2">
            <a:extLst>
              <a:ext uri="{FF2B5EF4-FFF2-40B4-BE49-F238E27FC236}">
                <a16:creationId xmlns:a16="http://schemas.microsoft.com/office/drawing/2014/main" id="{A482A8C6-F9FA-4364-AEDB-8150677A4B81}"/>
              </a:ext>
            </a:extLst>
          </p:cNvPr>
          <p:cNvSpPr>
            <a:spLocks noGrp="1"/>
          </p:cNvSpPr>
          <p:nvPr>
            <p:ph idx="1"/>
          </p:nvPr>
        </p:nvSpPr>
        <p:spPr>
          <a:xfrm>
            <a:off x="1087395" y="2226469"/>
            <a:ext cx="9910119" cy="3263504"/>
          </a:xfrm>
        </p:spPr>
        <p:txBody>
          <a:bodyPr/>
          <a:lstStyle/>
          <a:p>
            <a:r>
              <a:rPr lang="en-US" dirty="0"/>
              <a:t>Human agency and social structure reinforce one another</a:t>
            </a:r>
          </a:p>
          <a:p>
            <a:r>
              <a:rPr lang="en-US" dirty="0"/>
              <a:t>We make the world by our choices and actions</a:t>
            </a:r>
          </a:p>
          <a:p>
            <a:r>
              <a:rPr lang="en-US" dirty="0"/>
              <a:t>Individuals are simultaneously produced by, and producers of, their geography as well as history. </a:t>
            </a:r>
          </a:p>
          <a:p>
            <a:endParaRPr lang="en-US" dirty="0"/>
          </a:p>
          <a:p>
            <a:endParaRPr lang="en-US" dirty="0"/>
          </a:p>
        </p:txBody>
      </p:sp>
    </p:spTree>
    <p:extLst>
      <p:ext uri="{BB962C8B-B14F-4D97-AF65-F5344CB8AC3E}">
        <p14:creationId xmlns:p14="http://schemas.microsoft.com/office/powerpoint/2010/main" val="3177655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Umwelt</a:t>
            </a:r>
          </a:p>
        </p:txBody>
      </p:sp>
      <p:sp>
        <p:nvSpPr>
          <p:cNvPr id="3" name="Content Placeholder 2"/>
          <p:cNvSpPr>
            <a:spLocks noGrp="1"/>
          </p:cNvSpPr>
          <p:nvPr>
            <p:ph idx="1"/>
          </p:nvPr>
        </p:nvSpPr>
        <p:spPr>
          <a:xfrm>
            <a:off x="1099595" y="1825625"/>
            <a:ext cx="10254205" cy="4351338"/>
          </a:xfrm>
        </p:spPr>
        <p:txBody>
          <a:bodyPr/>
          <a:lstStyle/>
          <a:p>
            <a:r>
              <a:rPr lang="en-US" dirty="0"/>
              <a:t>Self-world</a:t>
            </a:r>
          </a:p>
          <a:p>
            <a:r>
              <a:rPr lang="en-US" dirty="0"/>
              <a:t>A bubble around each organism that represents its own world and how it experiences it</a:t>
            </a:r>
          </a:p>
        </p:txBody>
      </p:sp>
      <p:pic>
        <p:nvPicPr>
          <p:cNvPr id="2050" name="Picture 2" descr="Image result for umwelt uexkü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675" y="3271837"/>
            <a:ext cx="7486650" cy="335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426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hlinkClick r:id="rId3"/>
            <a:extLst>
              <a:ext uri="{FF2B5EF4-FFF2-40B4-BE49-F238E27FC236}">
                <a16:creationId xmlns:a16="http://schemas.microsoft.com/office/drawing/2014/main" id="{11DBC2C9-3C29-4356-A853-E0FF9133A6A2}"/>
              </a:ext>
            </a:extLst>
          </p:cNvPr>
          <p:cNvPicPr>
            <a:picLocks noGrp="1" noChangeAspect="1"/>
          </p:cNvPicPr>
          <p:nvPr>
            <p:ph idx="1"/>
          </p:nvPr>
        </p:nvPicPr>
        <p:blipFill>
          <a:blip r:embed="rId4"/>
          <a:stretch>
            <a:fillRect/>
          </a:stretch>
        </p:blipFill>
        <p:spPr>
          <a:xfrm>
            <a:off x="1079627" y="119854"/>
            <a:ext cx="10814073" cy="6454566"/>
          </a:xfrm>
          <a:prstGeom prst="rect">
            <a:avLst/>
          </a:prstGeom>
          <a:ln w="28575">
            <a:solidFill>
              <a:schemeClr val="accent1"/>
            </a:solidFill>
          </a:ln>
        </p:spPr>
      </p:pic>
    </p:spTree>
    <p:extLst>
      <p:ext uri="{BB962C8B-B14F-4D97-AF65-F5344CB8AC3E}">
        <p14:creationId xmlns:p14="http://schemas.microsoft.com/office/powerpoint/2010/main" val="2068412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0260" y="1"/>
            <a:ext cx="1891481" cy="1325563"/>
          </a:xfrm>
        </p:spPr>
        <p:txBody>
          <a:bodyPr/>
          <a:lstStyle/>
          <a:p>
            <a:r>
              <a:rPr lang="en-US" dirty="0"/>
              <a:t>Terms</a:t>
            </a:r>
          </a:p>
        </p:txBody>
      </p:sp>
      <p:sp>
        <p:nvSpPr>
          <p:cNvPr id="4" name="Rectangle 3"/>
          <p:cNvSpPr/>
          <p:nvPr/>
        </p:nvSpPr>
        <p:spPr>
          <a:xfrm>
            <a:off x="1921398" y="1325563"/>
            <a:ext cx="5120344" cy="4308872"/>
          </a:xfrm>
          <a:prstGeom prst="rect">
            <a:avLst/>
          </a:prstGeom>
        </p:spPr>
        <p:txBody>
          <a:bodyPr wrap="square">
            <a:spAutoFit/>
          </a:bodyPr>
          <a:lstStyle/>
          <a:p>
            <a:r>
              <a:rPr lang="en-US" sz="3200" dirty="0"/>
              <a:t>atmosphere</a:t>
            </a:r>
          </a:p>
          <a:p>
            <a:r>
              <a:rPr lang="en-US" sz="3200" dirty="0"/>
              <a:t>ecological fallacy</a:t>
            </a:r>
          </a:p>
          <a:p>
            <a:r>
              <a:rPr lang="en-US" sz="3200" dirty="0"/>
              <a:t>environmental determinism </a:t>
            </a:r>
          </a:p>
          <a:p>
            <a:r>
              <a:rPr lang="en-US" sz="3200" dirty="0"/>
              <a:t>environmental possibilism </a:t>
            </a:r>
          </a:p>
          <a:p>
            <a:r>
              <a:rPr lang="en-US" sz="3200" dirty="0"/>
              <a:t>epistemology</a:t>
            </a:r>
            <a:br>
              <a:rPr lang="en-US" sz="3200" dirty="0"/>
            </a:br>
            <a:r>
              <a:rPr lang="en-US" sz="3200" dirty="0"/>
              <a:t>habitus</a:t>
            </a:r>
          </a:p>
          <a:p>
            <a:r>
              <a:rPr lang="en-US" sz="3200" dirty="0"/>
              <a:t>idiographic</a:t>
            </a:r>
            <a:br>
              <a:rPr lang="en-US" sz="3200" dirty="0"/>
            </a:br>
            <a:r>
              <a:rPr lang="en-US" sz="3200" dirty="0"/>
              <a:t>individualistic fallacy</a:t>
            </a:r>
          </a:p>
          <a:p>
            <a:endParaRPr lang="en-US" dirty="0"/>
          </a:p>
        </p:txBody>
      </p:sp>
      <p:sp>
        <p:nvSpPr>
          <p:cNvPr id="6" name="Rectangle 5"/>
          <p:cNvSpPr/>
          <p:nvPr/>
        </p:nvSpPr>
        <p:spPr>
          <a:xfrm>
            <a:off x="7179084" y="1325563"/>
            <a:ext cx="3071813" cy="3046988"/>
          </a:xfrm>
          <a:prstGeom prst="rect">
            <a:avLst/>
          </a:prstGeom>
        </p:spPr>
        <p:txBody>
          <a:bodyPr wrap="square">
            <a:spAutoFit/>
          </a:bodyPr>
          <a:lstStyle/>
          <a:p>
            <a:r>
              <a:rPr lang="en-US" sz="3200" dirty="0"/>
              <a:t>MAUP nomothetic</a:t>
            </a:r>
          </a:p>
          <a:p>
            <a:r>
              <a:rPr lang="en-US" sz="3200" dirty="0"/>
              <a:t>phenomenology</a:t>
            </a:r>
          </a:p>
          <a:p>
            <a:r>
              <a:rPr lang="en-US" sz="3200" dirty="0"/>
              <a:t>place</a:t>
            </a:r>
          </a:p>
          <a:p>
            <a:r>
              <a:rPr lang="en-US" sz="3200" dirty="0"/>
              <a:t>space </a:t>
            </a:r>
          </a:p>
          <a:p>
            <a:r>
              <a:rPr lang="en-US" sz="3200" dirty="0"/>
              <a:t>umwelt </a:t>
            </a:r>
          </a:p>
        </p:txBody>
      </p:sp>
    </p:spTree>
    <p:extLst>
      <p:ext uri="{BB962C8B-B14F-4D97-AF65-F5344CB8AC3E}">
        <p14:creationId xmlns:p14="http://schemas.microsoft.com/office/powerpoint/2010/main" val="4032427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Atmosphere</a:t>
            </a:r>
          </a:p>
        </p:txBody>
      </p:sp>
      <p:sp>
        <p:nvSpPr>
          <p:cNvPr id="3" name="Content Placeholder 2"/>
          <p:cNvSpPr>
            <a:spLocks noGrp="1"/>
          </p:cNvSpPr>
          <p:nvPr>
            <p:ph idx="1"/>
          </p:nvPr>
        </p:nvSpPr>
        <p:spPr>
          <a:xfrm>
            <a:off x="636608" y="1825625"/>
            <a:ext cx="10868627" cy="4351338"/>
          </a:xfrm>
        </p:spPr>
        <p:txBody>
          <a:bodyPr>
            <a:normAutofit/>
          </a:bodyPr>
          <a:lstStyle/>
          <a:p>
            <a:r>
              <a:rPr lang="en-US" dirty="0"/>
              <a:t>An atmosphere can refer to anything ranging from a room to a political climate, from a person’s presence to the feel of a city.</a:t>
            </a:r>
          </a:p>
          <a:p>
            <a:r>
              <a:rPr lang="en-US" dirty="0"/>
              <a:t>To speak of the atmosphere of a room (or city or landscape) is to speak of a dialogue that takes place between the inhabitants and the space itself</a:t>
            </a:r>
          </a:p>
        </p:txBody>
      </p:sp>
    </p:spTree>
    <p:extLst>
      <p:ext uri="{BB962C8B-B14F-4D97-AF65-F5344CB8AC3E}">
        <p14:creationId xmlns:p14="http://schemas.microsoft.com/office/powerpoint/2010/main" val="2055734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p:nvPr>
        </p:nvSpPr>
        <p:spPr>
          <a:xfrm>
            <a:off x="2152650" y="365127"/>
            <a:ext cx="8345668" cy="1325563"/>
          </a:xfrm>
        </p:spPr>
        <p:txBody>
          <a:bodyPr/>
          <a:lstStyle/>
          <a:p>
            <a:r>
              <a:rPr lang="en-US" altLang="en-US" sz="4000" dirty="0">
                <a:cs typeface="Arial" panose="020B0604020202020204" pitchFamily="34" charset="0"/>
              </a:rPr>
              <a:t>Ecological fallacy/individualistic fallacy</a:t>
            </a:r>
          </a:p>
        </p:txBody>
      </p:sp>
      <p:sp>
        <p:nvSpPr>
          <p:cNvPr id="43012" name="Content Placeholder 2"/>
          <p:cNvSpPr>
            <a:spLocks noGrp="1"/>
          </p:cNvSpPr>
          <p:nvPr>
            <p:ph idx="1"/>
          </p:nvPr>
        </p:nvSpPr>
        <p:spPr>
          <a:xfrm>
            <a:off x="1076447" y="2112721"/>
            <a:ext cx="10313042" cy="4114800"/>
          </a:xfrm>
        </p:spPr>
        <p:txBody>
          <a:bodyPr/>
          <a:lstStyle/>
          <a:p>
            <a:r>
              <a:rPr lang="en-US" altLang="en-US" dirty="0">
                <a:latin typeface="+mj-lt"/>
                <a:cs typeface="Arial" panose="020B0604020202020204" pitchFamily="34" charset="0"/>
              </a:rPr>
              <a:t>Individualistic fallacy: extrapolating to broad extents based on observations made at small, local extents</a:t>
            </a:r>
          </a:p>
          <a:p>
            <a:r>
              <a:rPr lang="en-US" altLang="en-US" dirty="0">
                <a:latin typeface="+mj-lt"/>
                <a:cs typeface="Arial" panose="020B0604020202020204" pitchFamily="34" charset="0"/>
              </a:rPr>
              <a:t>Ecological fallacy:  making local-scale characterizations based on observations at broad extents. </a:t>
            </a:r>
          </a:p>
          <a:p>
            <a:endParaRPr lang="en-US" altLang="en-US" sz="2400" dirty="0">
              <a:latin typeface="+mj-lt"/>
              <a:cs typeface="Arial" panose="020B0604020202020204" pitchFamily="34" charset="0"/>
            </a:endParaRPr>
          </a:p>
          <a:p>
            <a:endParaRPr lang="en-US" altLang="en-US" sz="2400" dirty="0">
              <a:latin typeface="+mj-lt"/>
              <a:cs typeface="Arial" panose="020B0604020202020204" pitchFamily="34" charset="0"/>
            </a:endParaRPr>
          </a:p>
          <a:p>
            <a:pPr>
              <a:buFontTx/>
              <a:buNone/>
            </a:pPr>
            <a:endParaRPr lang="en-US" altLang="en-US" sz="2400" dirty="0">
              <a:latin typeface="+mj-lt"/>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74326" cy="1325563"/>
          </a:xfrm>
        </p:spPr>
        <p:txBody>
          <a:bodyPr/>
          <a:lstStyle/>
          <a:p>
            <a:r>
              <a:rPr lang="en-US" dirty="0"/>
              <a:t>Environmental determinism</a:t>
            </a:r>
          </a:p>
        </p:txBody>
      </p:sp>
      <p:sp>
        <p:nvSpPr>
          <p:cNvPr id="3" name="Content Placeholder 2"/>
          <p:cNvSpPr>
            <a:spLocks noGrp="1"/>
          </p:cNvSpPr>
          <p:nvPr>
            <p:ph idx="1"/>
          </p:nvPr>
        </p:nvSpPr>
        <p:spPr>
          <a:xfrm>
            <a:off x="879676" y="1978025"/>
            <a:ext cx="10590835" cy="4351338"/>
          </a:xfrm>
        </p:spPr>
        <p:txBody>
          <a:bodyPr>
            <a:normAutofit/>
          </a:bodyPr>
          <a:lstStyle/>
          <a:p>
            <a:r>
              <a:rPr lang="en-US" dirty="0"/>
              <a:t>The idea that the environment shapes individuals, groups, societies and states towards particular development trajectories</a:t>
            </a:r>
          </a:p>
        </p:txBody>
      </p:sp>
    </p:spTree>
    <p:extLst>
      <p:ext uri="{BB962C8B-B14F-4D97-AF65-F5344CB8AC3E}">
        <p14:creationId xmlns:p14="http://schemas.microsoft.com/office/powerpoint/2010/main" val="362147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possibilism</a:t>
            </a:r>
          </a:p>
        </p:txBody>
      </p:sp>
      <p:sp>
        <p:nvSpPr>
          <p:cNvPr id="3" name="Content Placeholder 2"/>
          <p:cNvSpPr>
            <a:spLocks noGrp="1"/>
          </p:cNvSpPr>
          <p:nvPr>
            <p:ph idx="1"/>
          </p:nvPr>
        </p:nvSpPr>
        <p:spPr>
          <a:xfrm>
            <a:off x="960699" y="1825625"/>
            <a:ext cx="10393101" cy="4351338"/>
          </a:xfrm>
        </p:spPr>
        <p:txBody>
          <a:bodyPr/>
          <a:lstStyle/>
          <a:p>
            <a:r>
              <a:rPr lang="en-US" dirty="0"/>
              <a:t>The ideas that the environment exerts an influence on us, but the outcomes are more open-ended due to human agency and the availability of choices</a:t>
            </a:r>
          </a:p>
          <a:p>
            <a:pPr marL="0" indent="0">
              <a:buNone/>
            </a:pPr>
            <a:endParaRPr lang="en-US" dirty="0"/>
          </a:p>
        </p:txBody>
      </p:sp>
    </p:spTree>
    <p:extLst>
      <p:ext uri="{BB962C8B-B14F-4D97-AF65-F5344CB8AC3E}">
        <p14:creationId xmlns:p14="http://schemas.microsoft.com/office/powerpoint/2010/main" val="121064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Epistemology</a:t>
            </a:r>
          </a:p>
        </p:txBody>
      </p:sp>
      <p:sp>
        <p:nvSpPr>
          <p:cNvPr id="3" name="Content Placeholder 2"/>
          <p:cNvSpPr>
            <a:spLocks noGrp="1"/>
          </p:cNvSpPr>
          <p:nvPr>
            <p:ph idx="1"/>
          </p:nvPr>
        </p:nvSpPr>
        <p:spPr>
          <a:xfrm>
            <a:off x="740780" y="1825625"/>
            <a:ext cx="10613020" cy="4667249"/>
          </a:xfrm>
        </p:spPr>
        <p:txBody>
          <a:bodyPr>
            <a:normAutofit/>
          </a:bodyPr>
          <a:lstStyle/>
          <a:p>
            <a:r>
              <a:rPr lang="en-US" dirty="0"/>
              <a:t>An epistemology is a way of thinking which sets the boundaries of what can and can’t be known or what is possible and what is not within a particular place </a:t>
            </a:r>
          </a:p>
          <a:p>
            <a:pPr marL="0" indent="0">
              <a:buNone/>
            </a:pPr>
            <a:endParaRPr lang="en-US" dirty="0"/>
          </a:p>
        </p:txBody>
      </p:sp>
    </p:spTree>
    <p:extLst>
      <p:ext uri="{BB962C8B-B14F-4D97-AF65-F5344CB8AC3E}">
        <p14:creationId xmlns:p14="http://schemas.microsoft.com/office/powerpoint/2010/main" val="4160649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Habitus</a:t>
            </a:r>
          </a:p>
        </p:txBody>
      </p:sp>
      <p:sp>
        <p:nvSpPr>
          <p:cNvPr id="3" name="Content Placeholder 2"/>
          <p:cNvSpPr>
            <a:spLocks noGrp="1"/>
          </p:cNvSpPr>
          <p:nvPr>
            <p:ph idx="1"/>
          </p:nvPr>
        </p:nvSpPr>
        <p:spPr/>
        <p:txBody>
          <a:bodyPr/>
          <a:lstStyle/>
          <a:p>
            <a:r>
              <a:rPr lang="en-US" dirty="0"/>
              <a:t>The mental structures of thought that individuals develop over the course of the varying circumstances of their lifetime</a:t>
            </a:r>
          </a:p>
          <a:p>
            <a:r>
              <a:rPr lang="en-US" dirty="0"/>
              <a:t>These mental structures guide the way individuals observe, appreciate, and </a:t>
            </a:r>
            <a:r>
              <a:rPr lang="en-US" dirty="0" smtClean="0"/>
              <a:t>act.</a:t>
            </a:r>
            <a:endParaRPr lang="en-US" dirty="0"/>
          </a:p>
          <a:p>
            <a:endParaRPr lang="en-US" dirty="0"/>
          </a:p>
        </p:txBody>
      </p:sp>
    </p:spTree>
    <p:extLst>
      <p:ext uri="{BB962C8B-B14F-4D97-AF65-F5344CB8AC3E}">
        <p14:creationId xmlns:p14="http://schemas.microsoft.com/office/powerpoint/2010/main" val="27245400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390</TotalTime>
  <Words>1106</Words>
  <Application>Microsoft Office PowerPoint</Application>
  <PresentationFormat>Widescreen</PresentationFormat>
  <Paragraphs>90</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Introduction: Environment and Film</vt:lpstr>
      <vt:lpstr>PowerPoint Presentation</vt:lpstr>
      <vt:lpstr>Terms</vt:lpstr>
      <vt:lpstr>Atmosphere</vt:lpstr>
      <vt:lpstr>Ecological fallacy/individualistic fallacy</vt:lpstr>
      <vt:lpstr>Environmental determinism</vt:lpstr>
      <vt:lpstr>Environmental possibilism</vt:lpstr>
      <vt:lpstr>Epistemology</vt:lpstr>
      <vt:lpstr>Habitus</vt:lpstr>
      <vt:lpstr>Idiographic</vt:lpstr>
      <vt:lpstr>MAUP</vt:lpstr>
      <vt:lpstr>Nomothetic</vt:lpstr>
      <vt:lpstr>Place</vt:lpstr>
      <vt:lpstr>Phenomenology</vt:lpstr>
      <vt:lpstr>Space</vt:lpstr>
      <vt:lpstr>Structuration theory</vt:lpstr>
      <vt:lpstr>Umwelt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Stallins</dc:creator>
  <cp:lastModifiedBy>Stallins, Jon</cp:lastModifiedBy>
  <cp:revision>63</cp:revision>
  <cp:lastPrinted>2016-08-25T18:19:28Z</cp:lastPrinted>
  <dcterms:created xsi:type="dcterms:W3CDTF">2016-08-23T13:22:23Z</dcterms:created>
  <dcterms:modified xsi:type="dcterms:W3CDTF">2021-08-23T15:20:17Z</dcterms:modified>
</cp:coreProperties>
</file>