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jpe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58" r:id="rId3"/>
    <p:sldId id="259" r:id="rId4"/>
    <p:sldId id="261" r:id="rId5"/>
    <p:sldId id="287" r:id="rId6"/>
    <p:sldId id="275" r:id="rId7"/>
    <p:sldId id="268" r:id="rId8"/>
    <p:sldId id="396" r:id="rId9"/>
    <p:sldId id="394" r:id="rId10"/>
    <p:sldId id="386" r:id="rId11"/>
    <p:sldId id="385" r:id="rId12"/>
    <p:sldId id="388" r:id="rId13"/>
    <p:sldId id="389" r:id="rId14"/>
    <p:sldId id="390" r:id="rId15"/>
    <p:sldId id="397" r:id="rId16"/>
    <p:sldId id="392" r:id="rId17"/>
    <p:sldId id="391"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76730" autoAdjust="0"/>
  </p:normalViewPr>
  <p:slideViewPr>
    <p:cSldViewPr snapToGrid="0">
      <p:cViewPr varScale="1">
        <p:scale>
          <a:sx n="66" d="100"/>
          <a:sy n="66" d="100"/>
        </p:scale>
        <p:origin x="1310" y="43"/>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5" d="100"/>
          <a:sy n="65" d="100"/>
        </p:scale>
        <p:origin x="2299" y="4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36D231-E44D-4091-AF5A-F3812385E608}" type="datetimeFigureOut">
              <a:rPr lang="en-US" smtClean="0"/>
              <a:t>9/18/2021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AA310D-6D34-42A0-8A6A-1D02AA9A9E72}" type="slidenum">
              <a:rPr lang="en-US" smtClean="0"/>
              <a:t>‹#›</a:t>
            </a:fld>
            <a:endParaRPr lang="en-US" dirty="0"/>
          </a:p>
        </p:txBody>
      </p:sp>
    </p:spTree>
    <p:extLst>
      <p:ext uri="{BB962C8B-B14F-4D97-AF65-F5344CB8AC3E}">
        <p14:creationId xmlns:p14="http://schemas.microsoft.com/office/powerpoint/2010/main" val="18899837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180ism</a:t>
            </a:r>
          </a:p>
        </p:txBody>
      </p:sp>
      <p:sp>
        <p:nvSpPr>
          <p:cNvPr id="4" name="Slide Number Placeholder 3"/>
          <p:cNvSpPr>
            <a:spLocks noGrp="1"/>
          </p:cNvSpPr>
          <p:nvPr>
            <p:ph type="sldNum" sz="quarter" idx="5"/>
          </p:nvPr>
        </p:nvSpPr>
        <p:spPr/>
        <p:txBody>
          <a:bodyPr/>
          <a:lstStyle/>
          <a:p>
            <a:fld id="{ADAA310D-6D34-42A0-8A6A-1D02AA9A9E72}" type="slidenum">
              <a:rPr lang="en-US" smtClean="0"/>
              <a:t>1</a:t>
            </a:fld>
            <a:endParaRPr lang="en-US" dirty="0"/>
          </a:p>
        </p:txBody>
      </p:sp>
    </p:spTree>
    <p:extLst>
      <p:ext uri="{BB962C8B-B14F-4D97-AF65-F5344CB8AC3E}">
        <p14:creationId xmlns:p14="http://schemas.microsoft.com/office/powerpoint/2010/main" val="6941154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https://prospect.org/labor/cultures-impunity/</a:t>
            </a:r>
          </a:p>
        </p:txBody>
      </p:sp>
      <p:sp>
        <p:nvSpPr>
          <p:cNvPr id="4" name="Slide Number Placeholder 3"/>
          <p:cNvSpPr>
            <a:spLocks noGrp="1"/>
          </p:cNvSpPr>
          <p:nvPr>
            <p:ph type="sldNum" sz="quarter" idx="5"/>
          </p:nvPr>
        </p:nvSpPr>
        <p:spPr/>
        <p:txBody>
          <a:bodyPr/>
          <a:lstStyle/>
          <a:p>
            <a:fld id="{ADAA310D-6D34-42A0-8A6A-1D02AA9A9E72}" type="slidenum">
              <a:rPr lang="en-US" smtClean="0"/>
              <a:t>13</a:t>
            </a:fld>
            <a:endParaRPr lang="en-US" dirty="0"/>
          </a:p>
        </p:txBody>
      </p:sp>
    </p:spTree>
    <p:extLst>
      <p:ext uri="{BB962C8B-B14F-4D97-AF65-F5344CB8AC3E}">
        <p14:creationId xmlns:p14="http://schemas.microsoft.com/office/powerpoint/2010/main" val="1082087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Think of how this term is geographical and spatial in the sense of being ‘outside’ the law. There is an environment in which the law works legally and a context where it operates outside of these legalities</a:t>
            </a:r>
          </a:p>
        </p:txBody>
      </p:sp>
      <p:sp>
        <p:nvSpPr>
          <p:cNvPr id="4" name="Slide Number Placeholder 3"/>
          <p:cNvSpPr>
            <a:spLocks noGrp="1"/>
          </p:cNvSpPr>
          <p:nvPr>
            <p:ph type="sldNum" sz="quarter" idx="5"/>
          </p:nvPr>
        </p:nvSpPr>
        <p:spPr/>
        <p:txBody>
          <a:bodyPr/>
          <a:lstStyle/>
          <a:p>
            <a:fld id="{ADAA310D-6D34-42A0-8A6A-1D02AA9A9E72}" type="slidenum">
              <a:rPr lang="en-US" smtClean="0"/>
              <a:t>14</a:t>
            </a:fld>
            <a:endParaRPr lang="en-US" dirty="0"/>
          </a:p>
        </p:txBody>
      </p:sp>
    </p:spTree>
    <p:extLst>
      <p:ext uri="{BB962C8B-B14F-4D97-AF65-F5344CB8AC3E}">
        <p14:creationId xmlns:p14="http://schemas.microsoft.com/office/powerpoint/2010/main" val="42295294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https://qz.com/india/1396785/drone-photos-capture-the-staggering-inequality-in-mumbai/</a:t>
            </a:r>
          </a:p>
        </p:txBody>
      </p:sp>
      <p:sp>
        <p:nvSpPr>
          <p:cNvPr id="4" name="Slide Number Placeholder 3"/>
          <p:cNvSpPr>
            <a:spLocks noGrp="1"/>
          </p:cNvSpPr>
          <p:nvPr>
            <p:ph type="sldNum" sz="quarter" idx="5"/>
          </p:nvPr>
        </p:nvSpPr>
        <p:spPr/>
        <p:txBody>
          <a:bodyPr/>
          <a:lstStyle/>
          <a:p>
            <a:fld id="{ADAA310D-6D34-42A0-8A6A-1D02AA9A9E72}" type="slidenum">
              <a:rPr lang="en-US" smtClean="0"/>
              <a:t>15</a:t>
            </a:fld>
            <a:endParaRPr lang="en-US" dirty="0"/>
          </a:p>
        </p:txBody>
      </p:sp>
    </p:spTree>
    <p:extLst>
      <p:ext uri="{BB962C8B-B14F-4D97-AF65-F5344CB8AC3E}">
        <p14:creationId xmlns:p14="http://schemas.microsoft.com/office/powerpoint/2010/main" val="9139780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http://www.nytimes.com/projects/2013/invisible-child/index.html#/?chapt=1</a:t>
            </a:r>
          </a:p>
          <a:p>
            <a:endParaRPr lang="en-US" dirty="0"/>
          </a:p>
          <a:p>
            <a:endParaRPr lang="en-US" dirty="0"/>
          </a:p>
        </p:txBody>
      </p:sp>
      <p:sp>
        <p:nvSpPr>
          <p:cNvPr id="4" name="Slide Number Placeholder 3"/>
          <p:cNvSpPr>
            <a:spLocks noGrp="1"/>
          </p:cNvSpPr>
          <p:nvPr>
            <p:ph type="sldNum" sz="quarter" idx="5"/>
          </p:nvPr>
        </p:nvSpPr>
        <p:spPr/>
        <p:txBody>
          <a:bodyPr/>
          <a:lstStyle/>
          <a:p>
            <a:fld id="{ADAA310D-6D34-42A0-8A6A-1D02AA9A9E72}" type="slidenum">
              <a:rPr lang="en-US" smtClean="0"/>
              <a:t>16</a:t>
            </a:fld>
            <a:endParaRPr lang="en-US" dirty="0"/>
          </a:p>
        </p:txBody>
      </p:sp>
    </p:spTree>
    <p:extLst>
      <p:ext uri="{BB962C8B-B14F-4D97-AF65-F5344CB8AC3E}">
        <p14:creationId xmlns:p14="http://schemas.microsoft.com/office/powerpoint/2010/main" val="2263751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https://www.urban.org/features/too-far-jobs-spatial-mismatch-and-hourly-workers</a:t>
            </a:r>
          </a:p>
        </p:txBody>
      </p:sp>
      <p:sp>
        <p:nvSpPr>
          <p:cNvPr id="4" name="Slide Number Placeholder 3"/>
          <p:cNvSpPr>
            <a:spLocks noGrp="1"/>
          </p:cNvSpPr>
          <p:nvPr>
            <p:ph type="sldNum" sz="quarter" idx="5"/>
          </p:nvPr>
        </p:nvSpPr>
        <p:spPr/>
        <p:txBody>
          <a:bodyPr/>
          <a:lstStyle/>
          <a:p>
            <a:fld id="{ADAA310D-6D34-42A0-8A6A-1D02AA9A9E72}" type="slidenum">
              <a:rPr lang="en-US" smtClean="0"/>
              <a:t>17</a:t>
            </a:fld>
            <a:endParaRPr lang="en-US" dirty="0"/>
          </a:p>
        </p:txBody>
      </p:sp>
    </p:spTree>
    <p:extLst>
      <p:ext uri="{BB962C8B-B14F-4D97-AF65-F5344CB8AC3E}">
        <p14:creationId xmlns:p14="http://schemas.microsoft.com/office/powerpoint/2010/main" val="3829114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https://andrewscampbell.com/2019/09/15/teaching-and-educating-in-a-post-truth-world/</a:t>
            </a:r>
          </a:p>
        </p:txBody>
      </p:sp>
      <p:sp>
        <p:nvSpPr>
          <p:cNvPr id="4" name="Slide Number Placeholder 3"/>
          <p:cNvSpPr>
            <a:spLocks noGrp="1"/>
          </p:cNvSpPr>
          <p:nvPr>
            <p:ph type="sldNum" sz="quarter" idx="5"/>
          </p:nvPr>
        </p:nvSpPr>
        <p:spPr/>
        <p:txBody>
          <a:bodyPr/>
          <a:lstStyle/>
          <a:p>
            <a:fld id="{ADAA310D-6D34-42A0-8A6A-1D02AA9A9E72}" type="slidenum">
              <a:rPr lang="en-US" smtClean="0"/>
              <a:t>2</a:t>
            </a:fld>
            <a:endParaRPr lang="en-US" dirty="0"/>
          </a:p>
        </p:txBody>
      </p:sp>
    </p:spTree>
    <p:extLst>
      <p:ext uri="{BB962C8B-B14F-4D97-AF65-F5344CB8AC3E}">
        <p14:creationId xmlns:p14="http://schemas.microsoft.com/office/powerpoint/2010/main" val="2114134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https://www.pnas.org/content/113/2/310</a:t>
            </a:r>
            <a:br>
              <a:rPr lang="en-US" dirty="0"/>
            </a:br>
            <a:br>
              <a:rPr lang="en-US" dirty="0"/>
            </a:br>
            <a:r>
              <a:rPr lang="en-US" dirty="0"/>
              <a:t>Williams, K. E., Sng, O., &amp; Neuberg, S. L. (2016). Ecology-driven stereotypes override race stereotypes. </a:t>
            </a:r>
            <a:r>
              <a:rPr lang="en-US" i="1" dirty="0"/>
              <a:t>Proceedings of the National Academy of Sciences</a:t>
            </a:r>
            <a:r>
              <a:rPr lang="en-US" dirty="0"/>
              <a:t>, </a:t>
            </a:r>
            <a:r>
              <a:rPr lang="en-US" i="1" dirty="0"/>
              <a:t>113</a:t>
            </a:r>
            <a:r>
              <a:rPr lang="en-US" dirty="0"/>
              <a:t>(2), 310-315.</a:t>
            </a:r>
          </a:p>
        </p:txBody>
      </p:sp>
      <p:sp>
        <p:nvSpPr>
          <p:cNvPr id="4" name="Slide Number Placeholder 3"/>
          <p:cNvSpPr>
            <a:spLocks noGrp="1"/>
          </p:cNvSpPr>
          <p:nvPr>
            <p:ph type="sldNum" sz="quarter" idx="5"/>
          </p:nvPr>
        </p:nvSpPr>
        <p:spPr/>
        <p:txBody>
          <a:bodyPr/>
          <a:lstStyle/>
          <a:p>
            <a:fld id="{ADAA310D-6D34-42A0-8A6A-1D02AA9A9E72}" type="slidenum">
              <a:rPr lang="en-US" smtClean="0"/>
              <a:t>3</a:t>
            </a:fld>
            <a:endParaRPr lang="en-US" dirty="0"/>
          </a:p>
        </p:txBody>
      </p:sp>
    </p:spTree>
    <p:extLst>
      <p:ext uri="{BB962C8B-B14F-4D97-AF65-F5344CB8AC3E}">
        <p14:creationId xmlns:p14="http://schemas.microsoft.com/office/powerpoint/2010/main" val="1397873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Gentrification</a:t>
            </a:r>
            <a:r>
              <a:rPr lang="en-US" baseline="0" dirty="0"/>
              <a:t> is sometimes called “social cleansing” by its critics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https://nymag.com/intelligencer/2014/02/spike-lee-amazing-rant-against-gentrification.html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https://www.theatlantic.com/politics/archive/2015/09/this-is-what-happens-after-a-neighborhood-gets-gentrified/432813/</a:t>
            </a:r>
            <a:br>
              <a:rPr lang="en-US" dirty="0"/>
            </a:br>
            <a:r>
              <a:rPr lang="en-US" dirty="0"/>
              <a:t>https://www.kentucky.com/news/local/counties/fayette-county/article211819979.html</a:t>
            </a:r>
          </a:p>
        </p:txBody>
      </p:sp>
      <p:sp>
        <p:nvSpPr>
          <p:cNvPr id="4" name="Slide Number Placeholder 3"/>
          <p:cNvSpPr>
            <a:spLocks noGrp="1"/>
          </p:cNvSpPr>
          <p:nvPr>
            <p:ph type="sldNum" sz="quarter" idx="5"/>
          </p:nvPr>
        </p:nvSpPr>
        <p:spPr/>
        <p:txBody>
          <a:bodyPr/>
          <a:lstStyle/>
          <a:p>
            <a:fld id="{ADAA310D-6D34-42A0-8A6A-1D02AA9A9E72}" type="slidenum">
              <a:rPr lang="en-US" smtClean="0"/>
              <a:t>5</a:t>
            </a:fld>
            <a:endParaRPr lang="en-US" dirty="0"/>
          </a:p>
        </p:txBody>
      </p:sp>
    </p:spTree>
    <p:extLst>
      <p:ext uri="{BB962C8B-B14F-4D97-AF65-F5344CB8AC3E}">
        <p14:creationId xmlns:p14="http://schemas.microsoft.com/office/powerpoint/2010/main" val="1805474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A discriminatory practice by which banks, insurance companies, etc., refuse or limit loans, mortgages, insurance, etc., within specific geographic areas, especially inner-city neighborhoods</a:t>
            </a:r>
            <a:r>
              <a:rPr lang="en-US" baseline="0" dirty="0"/>
              <a:t>. Redlining can be used as a tool of segregation</a:t>
            </a:r>
            <a:r>
              <a:rPr lang="en-US" dirty="0"/>
              <a:t>. </a:t>
            </a:r>
          </a:p>
          <a:p>
            <a:endParaRPr lang="en-US" dirty="0"/>
          </a:p>
        </p:txBody>
      </p:sp>
      <p:sp>
        <p:nvSpPr>
          <p:cNvPr id="4" name="Slide Number Placeholder 3"/>
          <p:cNvSpPr>
            <a:spLocks noGrp="1"/>
          </p:cNvSpPr>
          <p:nvPr>
            <p:ph type="sldNum" sz="quarter" idx="10"/>
          </p:nvPr>
        </p:nvSpPr>
        <p:spPr/>
        <p:txBody>
          <a:bodyPr/>
          <a:lstStyle/>
          <a:p>
            <a:fld id="{6E4D61E9-C9DC-4D4D-878D-003639EE0748}" type="slidenum">
              <a:rPr lang="en-US" smtClean="0"/>
              <a:pPr/>
              <a:t>7</a:t>
            </a:fld>
            <a:endParaRPr lang="en-US" dirty="0"/>
          </a:p>
        </p:txBody>
      </p:sp>
    </p:spTree>
    <p:extLst>
      <p:ext uri="{BB962C8B-B14F-4D97-AF65-F5344CB8AC3E}">
        <p14:creationId xmlns:p14="http://schemas.microsoft.com/office/powerpoint/2010/main" val="532107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Power is everywhere, not because it embraces everything, but because it comes from everywhere</a:t>
            </a:r>
          </a:p>
        </p:txBody>
      </p:sp>
      <p:sp>
        <p:nvSpPr>
          <p:cNvPr id="4" name="Slide Number Placeholder 3"/>
          <p:cNvSpPr>
            <a:spLocks noGrp="1"/>
          </p:cNvSpPr>
          <p:nvPr>
            <p:ph type="sldNum" sz="quarter" idx="5"/>
          </p:nvPr>
        </p:nvSpPr>
        <p:spPr/>
        <p:txBody>
          <a:bodyPr/>
          <a:lstStyle/>
          <a:p>
            <a:fld id="{ADAA310D-6D34-42A0-8A6A-1D02AA9A9E72}" type="slidenum">
              <a:rPr lang="en-US" smtClean="0"/>
              <a:t>8</a:t>
            </a:fld>
            <a:endParaRPr lang="en-US" dirty="0"/>
          </a:p>
        </p:txBody>
      </p:sp>
    </p:spTree>
    <p:extLst>
      <p:ext uri="{BB962C8B-B14F-4D97-AF65-F5344CB8AC3E}">
        <p14:creationId xmlns:p14="http://schemas.microsoft.com/office/powerpoint/2010/main" val="16208404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driver, for example, might stop at a red light even when there are no other cars or police present. Even though there are not necessarily any repercussions, the police are an internalized authority. They are in effect watching everywhere all the time through this internalized control (as well as through the increasing prevalence of surveillance cameras)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Panopticon is a type of institutional building designed by the English philosopher and social theorist Jeremy Bentham in the late 18th century. The concept of the design is to allow all inmates of an institution to be observed by a single watchman without the inmates being able to tell whether or not they are being watched. Although it is physically impossible for the single watchman to observe all cells at once, the fact that the inmates cannot know when they are being watched means that all inmates must act as though they are watched at all times, effectively controlling their own behavior constantly.</a:t>
            </a:r>
          </a:p>
          <a:p>
            <a:endParaRPr lang="en-US" dirty="0"/>
          </a:p>
        </p:txBody>
      </p:sp>
      <p:sp>
        <p:nvSpPr>
          <p:cNvPr id="4" name="Slide Number Placeholder 3"/>
          <p:cNvSpPr>
            <a:spLocks noGrp="1"/>
          </p:cNvSpPr>
          <p:nvPr>
            <p:ph type="sldNum" sz="quarter" idx="5"/>
          </p:nvPr>
        </p:nvSpPr>
        <p:spPr/>
        <p:txBody>
          <a:bodyPr/>
          <a:lstStyle/>
          <a:p>
            <a:fld id="{ADAA310D-6D34-42A0-8A6A-1D02AA9A9E72}" type="slidenum">
              <a:rPr lang="en-US" smtClean="0"/>
              <a:t>9</a:t>
            </a:fld>
            <a:endParaRPr lang="en-US" dirty="0"/>
          </a:p>
        </p:txBody>
      </p:sp>
    </p:spTree>
    <p:extLst>
      <p:ext uri="{BB962C8B-B14F-4D97-AF65-F5344CB8AC3E}">
        <p14:creationId xmlns:p14="http://schemas.microsoft.com/office/powerpoint/2010/main" val="2915932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https://www.nytimes.com/2016/08/22/business/dealbook/rent-to-own-homes-a-win-win-for-landlords-a-risk-for-struggling-tenants.html</a:t>
            </a:r>
          </a:p>
        </p:txBody>
      </p:sp>
      <p:sp>
        <p:nvSpPr>
          <p:cNvPr id="4" name="Slide Number Placeholder 3"/>
          <p:cNvSpPr>
            <a:spLocks noGrp="1"/>
          </p:cNvSpPr>
          <p:nvPr>
            <p:ph type="sldNum" sz="quarter" idx="10"/>
          </p:nvPr>
        </p:nvSpPr>
        <p:spPr/>
        <p:txBody>
          <a:bodyPr/>
          <a:lstStyle/>
          <a:p>
            <a:fld id="{94D0FD8A-5DF6-4509-B927-55EB1802D495}" type="slidenum">
              <a:rPr lang="en-US" smtClean="0"/>
              <a:t>10</a:t>
            </a:fld>
            <a:endParaRPr lang="en-US" dirty="0"/>
          </a:p>
        </p:txBody>
      </p:sp>
    </p:spTree>
    <p:extLst>
      <p:ext uri="{BB962C8B-B14F-4D97-AF65-F5344CB8AC3E}">
        <p14:creationId xmlns:p14="http://schemas.microsoft.com/office/powerpoint/2010/main" val="4111759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Nutritional standards, trade practices, medical guidelines, including how diseases are diagnosed and covered by insurance are ways in which biopower operates</a:t>
            </a:r>
          </a:p>
        </p:txBody>
      </p:sp>
      <p:sp>
        <p:nvSpPr>
          <p:cNvPr id="4" name="Slide Number Placeholder 3"/>
          <p:cNvSpPr>
            <a:spLocks noGrp="1"/>
          </p:cNvSpPr>
          <p:nvPr>
            <p:ph type="sldNum" sz="quarter" idx="10"/>
          </p:nvPr>
        </p:nvSpPr>
        <p:spPr/>
        <p:txBody>
          <a:bodyPr/>
          <a:lstStyle/>
          <a:p>
            <a:fld id="{94D0FD8A-5DF6-4509-B927-55EB1802D495}" type="slidenum">
              <a:rPr lang="en-US" smtClean="0"/>
              <a:t>11</a:t>
            </a:fld>
            <a:endParaRPr lang="en-US" dirty="0"/>
          </a:p>
        </p:txBody>
      </p:sp>
    </p:spTree>
    <p:extLst>
      <p:ext uri="{BB962C8B-B14F-4D97-AF65-F5344CB8AC3E}">
        <p14:creationId xmlns:p14="http://schemas.microsoft.com/office/powerpoint/2010/main" val="455105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75229-0097-4B80-9D56-B07F8A908B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10576E9-9B6D-451C-BAD1-34664080A5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CD61CD8-00E2-4188-A237-628976F12E1F}"/>
              </a:ext>
            </a:extLst>
          </p:cNvPr>
          <p:cNvSpPr>
            <a:spLocks noGrp="1"/>
          </p:cNvSpPr>
          <p:nvPr>
            <p:ph type="dt" sz="half" idx="10"/>
          </p:nvPr>
        </p:nvSpPr>
        <p:spPr/>
        <p:txBody>
          <a:bodyPr/>
          <a:lstStyle/>
          <a:p>
            <a:fld id="{C6C257B2-FDFF-4335-A213-1ED27A4AF281}" type="datetimeFigureOut">
              <a:rPr lang="en-US" smtClean="0"/>
              <a:t>9/18/2021</a:t>
            </a:fld>
            <a:endParaRPr lang="en-US" dirty="0"/>
          </a:p>
        </p:txBody>
      </p:sp>
      <p:sp>
        <p:nvSpPr>
          <p:cNvPr id="5" name="Footer Placeholder 4">
            <a:extLst>
              <a:ext uri="{FF2B5EF4-FFF2-40B4-BE49-F238E27FC236}">
                <a16:creationId xmlns:a16="http://schemas.microsoft.com/office/drawing/2014/main" id="{E889B882-FF3F-4682-ADAC-52C0ADF2D8C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D5A288B-80E7-4186-8BA8-4EBFC46EDF84}"/>
              </a:ext>
            </a:extLst>
          </p:cNvPr>
          <p:cNvSpPr>
            <a:spLocks noGrp="1"/>
          </p:cNvSpPr>
          <p:nvPr>
            <p:ph type="sldNum" sz="quarter" idx="12"/>
          </p:nvPr>
        </p:nvSpPr>
        <p:spPr/>
        <p:txBody>
          <a:bodyPr/>
          <a:lstStyle/>
          <a:p>
            <a:fld id="{0BF8FD23-0A75-4C66-A337-80BA338516FF}" type="slidenum">
              <a:rPr lang="en-US" smtClean="0"/>
              <a:t>‹#›</a:t>
            </a:fld>
            <a:endParaRPr lang="en-US" dirty="0"/>
          </a:p>
        </p:txBody>
      </p:sp>
    </p:spTree>
    <p:extLst>
      <p:ext uri="{BB962C8B-B14F-4D97-AF65-F5344CB8AC3E}">
        <p14:creationId xmlns:p14="http://schemas.microsoft.com/office/powerpoint/2010/main" val="26800658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9C634-AB71-4442-AC78-58CEED9BCF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5A603AB-D9F9-4746-A193-AF2E6E5FDF5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81C4D6-FDE0-4777-812A-A11F926603E5}"/>
              </a:ext>
            </a:extLst>
          </p:cNvPr>
          <p:cNvSpPr>
            <a:spLocks noGrp="1"/>
          </p:cNvSpPr>
          <p:nvPr>
            <p:ph type="dt" sz="half" idx="10"/>
          </p:nvPr>
        </p:nvSpPr>
        <p:spPr/>
        <p:txBody>
          <a:bodyPr/>
          <a:lstStyle/>
          <a:p>
            <a:fld id="{C6C257B2-FDFF-4335-A213-1ED27A4AF281}" type="datetimeFigureOut">
              <a:rPr lang="en-US" smtClean="0"/>
              <a:t>9/18/2021</a:t>
            </a:fld>
            <a:endParaRPr lang="en-US" dirty="0"/>
          </a:p>
        </p:txBody>
      </p:sp>
      <p:sp>
        <p:nvSpPr>
          <p:cNvPr id="5" name="Footer Placeholder 4">
            <a:extLst>
              <a:ext uri="{FF2B5EF4-FFF2-40B4-BE49-F238E27FC236}">
                <a16:creationId xmlns:a16="http://schemas.microsoft.com/office/drawing/2014/main" id="{F23F4DCF-8C91-41BE-A493-D46B795CF34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B76ED2-0313-469E-AD64-C160791B1FBF}"/>
              </a:ext>
            </a:extLst>
          </p:cNvPr>
          <p:cNvSpPr>
            <a:spLocks noGrp="1"/>
          </p:cNvSpPr>
          <p:nvPr>
            <p:ph type="sldNum" sz="quarter" idx="12"/>
          </p:nvPr>
        </p:nvSpPr>
        <p:spPr/>
        <p:txBody>
          <a:bodyPr/>
          <a:lstStyle/>
          <a:p>
            <a:fld id="{0BF8FD23-0A75-4C66-A337-80BA338516FF}" type="slidenum">
              <a:rPr lang="en-US" smtClean="0"/>
              <a:t>‹#›</a:t>
            </a:fld>
            <a:endParaRPr lang="en-US" dirty="0"/>
          </a:p>
        </p:txBody>
      </p:sp>
    </p:spTree>
    <p:extLst>
      <p:ext uri="{BB962C8B-B14F-4D97-AF65-F5344CB8AC3E}">
        <p14:creationId xmlns:p14="http://schemas.microsoft.com/office/powerpoint/2010/main" val="1255066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693B43B-13A3-46A1-9800-D29EBDEF57D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1B03B6-EE26-4169-9EAE-A1A0F1F64A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C0CF04-B410-483C-9C62-1DDC98FD40DD}"/>
              </a:ext>
            </a:extLst>
          </p:cNvPr>
          <p:cNvSpPr>
            <a:spLocks noGrp="1"/>
          </p:cNvSpPr>
          <p:nvPr>
            <p:ph type="dt" sz="half" idx="10"/>
          </p:nvPr>
        </p:nvSpPr>
        <p:spPr/>
        <p:txBody>
          <a:bodyPr/>
          <a:lstStyle/>
          <a:p>
            <a:fld id="{C6C257B2-FDFF-4335-A213-1ED27A4AF281}" type="datetimeFigureOut">
              <a:rPr lang="en-US" smtClean="0"/>
              <a:t>9/18/2021</a:t>
            </a:fld>
            <a:endParaRPr lang="en-US" dirty="0"/>
          </a:p>
        </p:txBody>
      </p:sp>
      <p:sp>
        <p:nvSpPr>
          <p:cNvPr id="5" name="Footer Placeholder 4">
            <a:extLst>
              <a:ext uri="{FF2B5EF4-FFF2-40B4-BE49-F238E27FC236}">
                <a16:creationId xmlns:a16="http://schemas.microsoft.com/office/drawing/2014/main" id="{715E42A2-0C17-450B-A3EC-DCE5D696324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C960FD4-953B-4D3E-A13C-2D8006CD25E6}"/>
              </a:ext>
            </a:extLst>
          </p:cNvPr>
          <p:cNvSpPr>
            <a:spLocks noGrp="1"/>
          </p:cNvSpPr>
          <p:nvPr>
            <p:ph type="sldNum" sz="quarter" idx="12"/>
          </p:nvPr>
        </p:nvSpPr>
        <p:spPr/>
        <p:txBody>
          <a:bodyPr/>
          <a:lstStyle/>
          <a:p>
            <a:fld id="{0BF8FD23-0A75-4C66-A337-80BA338516FF}" type="slidenum">
              <a:rPr lang="en-US" smtClean="0"/>
              <a:t>‹#›</a:t>
            </a:fld>
            <a:endParaRPr lang="en-US" dirty="0"/>
          </a:p>
        </p:txBody>
      </p:sp>
    </p:spTree>
    <p:extLst>
      <p:ext uri="{BB962C8B-B14F-4D97-AF65-F5344CB8AC3E}">
        <p14:creationId xmlns:p14="http://schemas.microsoft.com/office/powerpoint/2010/main" val="3839787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E547CB-BC5F-46CA-A67E-99C38DC22D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1B5C48-B3BC-4021-AE9B-011EB51B10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6B154D-E8E6-4BC7-AC40-ED3346770E42}"/>
              </a:ext>
            </a:extLst>
          </p:cNvPr>
          <p:cNvSpPr>
            <a:spLocks noGrp="1"/>
          </p:cNvSpPr>
          <p:nvPr>
            <p:ph type="dt" sz="half" idx="10"/>
          </p:nvPr>
        </p:nvSpPr>
        <p:spPr/>
        <p:txBody>
          <a:bodyPr/>
          <a:lstStyle/>
          <a:p>
            <a:fld id="{C6C257B2-FDFF-4335-A213-1ED27A4AF281}" type="datetimeFigureOut">
              <a:rPr lang="en-US" smtClean="0"/>
              <a:t>9/18/2021</a:t>
            </a:fld>
            <a:endParaRPr lang="en-US" dirty="0"/>
          </a:p>
        </p:txBody>
      </p:sp>
      <p:sp>
        <p:nvSpPr>
          <p:cNvPr id="5" name="Footer Placeholder 4">
            <a:extLst>
              <a:ext uri="{FF2B5EF4-FFF2-40B4-BE49-F238E27FC236}">
                <a16:creationId xmlns:a16="http://schemas.microsoft.com/office/drawing/2014/main" id="{B5C6AB11-0792-4C5D-AC8B-E3FF5F5421B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B564C0-8280-4ACF-A1C2-5C4EACFFE243}"/>
              </a:ext>
            </a:extLst>
          </p:cNvPr>
          <p:cNvSpPr>
            <a:spLocks noGrp="1"/>
          </p:cNvSpPr>
          <p:nvPr>
            <p:ph type="sldNum" sz="quarter" idx="12"/>
          </p:nvPr>
        </p:nvSpPr>
        <p:spPr/>
        <p:txBody>
          <a:bodyPr/>
          <a:lstStyle/>
          <a:p>
            <a:fld id="{0BF8FD23-0A75-4C66-A337-80BA338516FF}" type="slidenum">
              <a:rPr lang="en-US" smtClean="0"/>
              <a:t>‹#›</a:t>
            </a:fld>
            <a:endParaRPr lang="en-US" dirty="0"/>
          </a:p>
        </p:txBody>
      </p:sp>
    </p:spTree>
    <p:extLst>
      <p:ext uri="{BB962C8B-B14F-4D97-AF65-F5344CB8AC3E}">
        <p14:creationId xmlns:p14="http://schemas.microsoft.com/office/powerpoint/2010/main" val="2211698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E0C0D-762C-483F-81F1-A257469A94C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B6A2DF1-2114-454E-B517-8F732A1EB9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06ADA7-9B10-40DF-87D7-FBF4C819A13B}"/>
              </a:ext>
            </a:extLst>
          </p:cNvPr>
          <p:cNvSpPr>
            <a:spLocks noGrp="1"/>
          </p:cNvSpPr>
          <p:nvPr>
            <p:ph type="dt" sz="half" idx="10"/>
          </p:nvPr>
        </p:nvSpPr>
        <p:spPr/>
        <p:txBody>
          <a:bodyPr/>
          <a:lstStyle/>
          <a:p>
            <a:fld id="{C6C257B2-FDFF-4335-A213-1ED27A4AF281}" type="datetimeFigureOut">
              <a:rPr lang="en-US" smtClean="0"/>
              <a:t>9/18/2021</a:t>
            </a:fld>
            <a:endParaRPr lang="en-US" dirty="0"/>
          </a:p>
        </p:txBody>
      </p:sp>
      <p:sp>
        <p:nvSpPr>
          <p:cNvPr id="5" name="Footer Placeholder 4">
            <a:extLst>
              <a:ext uri="{FF2B5EF4-FFF2-40B4-BE49-F238E27FC236}">
                <a16:creationId xmlns:a16="http://schemas.microsoft.com/office/drawing/2014/main" id="{6335BB3B-7C44-4519-A08C-DFBF427D77B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A6803DE-9672-4BCC-AD51-5082F5D6DB25}"/>
              </a:ext>
            </a:extLst>
          </p:cNvPr>
          <p:cNvSpPr>
            <a:spLocks noGrp="1"/>
          </p:cNvSpPr>
          <p:nvPr>
            <p:ph type="sldNum" sz="quarter" idx="12"/>
          </p:nvPr>
        </p:nvSpPr>
        <p:spPr/>
        <p:txBody>
          <a:bodyPr/>
          <a:lstStyle/>
          <a:p>
            <a:fld id="{0BF8FD23-0A75-4C66-A337-80BA338516FF}" type="slidenum">
              <a:rPr lang="en-US" smtClean="0"/>
              <a:t>‹#›</a:t>
            </a:fld>
            <a:endParaRPr lang="en-US" dirty="0"/>
          </a:p>
        </p:txBody>
      </p:sp>
    </p:spTree>
    <p:extLst>
      <p:ext uri="{BB962C8B-B14F-4D97-AF65-F5344CB8AC3E}">
        <p14:creationId xmlns:p14="http://schemas.microsoft.com/office/powerpoint/2010/main" val="2455503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51A39-7F95-45CD-A4EE-3D60D52697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191A1F-7006-4FC4-8981-E6FA6BDA741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A6580E6-1E2B-428E-ACD2-267E3019E69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0B43C59-D2CF-4F0C-9CE4-A109D721DD81}"/>
              </a:ext>
            </a:extLst>
          </p:cNvPr>
          <p:cNvSpPr>
            <a:spLocks noGrp="1"/>
          </p:cNvSpPr>
          <p:nvPr>
            <p:ph type="dt" sz="half" idx="10"/>
          </p:nvPr>
        </p:nvSpPr>
        <p:spPr/>
        <p:txBody>
          <a:bodyPr/>
          <a:lstStyle/>
          <a:p>
            <a:fld id="{C6C257B2-FDFF-4335-A213-1ED27A4AF281}" type="datetimeFigureOut">
              <a:rPr lang="en-US" smtClean="0"/>
              <a:t>9/18/2021</a:t>
            </a:fld>
            <a:endParaRPr lang="en-US" dirty="0"/>
          </a:p>
        </p:txBody>
      </p:sp>
      <p:sp>
        <p:nvSpPr>
          <p:cNvPr id="6" name="Footer Placeholder 5">
            <a:extLst>
              <a:ext uri="{FF2B5EF4-FFF2-40B4-BE49-F238E27FC236}">
                <a16:creationId xmlns:a16="http://schemas.microsoft.com/office/drawing/2014/main" id="{17D3EB2B-A214-4DC6-B815-D2A91EA2425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85398B6-4BFC-4FE2-9B96-4DE86FF0144E}"/>
              </a:ext>
            </a:extLst>
          </p:cNvPr>
          <p:cNvSpPr>
            <a:spLocks noGrp="1"/>
          </p:cNvSpPr>
          <p:nvPr>
            <p:ph type="sldNum" sz="quarter" idx="12"/>
          </p:nvPr>
        </p:nvSpPr>
        <p:spPr/>
        <p:txBody>
          <a:bodyPr/>
          <a:lstStyle/>
          <a:p>
            <a:fld id="{0BF8FD23-0A75-4C66-A337-80BA338516FF}" type="slidenum">
              <a:rPr lang="en-US" smtClean="0"/>
              <a:t>‹#›</a:t>
            </a:fld>
            <a:endParaRPr lang="en-US" dirty="0"/>
          </a:p>
        </p:txBody>
      </p:sp>
    </p:spTree>
    <p:extLst>
      <p:ext uri="{BB962C8B-B14F-4D97-AF65-F5344CB8AC3E}">
        <p14:creationId xmlns:p14="http://schemas.microsoft.com/office/powerpoint/2010/main" val="23514430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40DB7-92AC-42AA-A296-1691D3971E5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9C43A66-00E5-4754-853D-D35DECB7C0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CBEBBDA-86FB-4778-8FA5-E416F56165A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78281DF-B0BF-43CD-B427-33CE31DA70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BB28D8-7464-4043-847E-EB8126FAAD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828C77-C888-4258-A40D-34116DE0B03F}"/>
              </a:ext>
            </a:extLst>
          </p:cNvPr>
          <p:cNvSpPr>
            <a:spLocks noGrp="1"/>
          </p:cNvSpPr>
          <p:nvPr>
            <p:ph type="dt" sz="half" idx="10"/>
          </p:nvPr>
        </p:nvSpPr>
        <p:spPr/>
        <p:txBody>
          <a:bodyPr/>
          <a:lstStyle/>
          <a:p>
            <a:fld id="{C6C257B2-FDFF-4335-A213-1ED27A4AF281}" type="datetimeFigureOut">
              <a:rPr lang="en-US" smtClean="0"/>
              <a:t>9/18/2021</a:t>
            </a:fld>
            <a:endParaRPr lang="en-US" dirty="0"/>
          </a:p>
        </p:txBody>
      </p:sp>
      <p:sp>
        <p:nvSpPr>
          <p:cNvPr id="8" name="Footer Placeholder 7">
            <a:extLst>
              <a:ext uri="{FF2B5EF4-FFF2-40B4-BE49-F238E27FC236}">
                <a16:creationId xmlns:a16="http://schemas.microsoft.com/office/drawing/2014/main" id="{385BA4BA-08A1-4B6A-A3C7-1889417F6786}"/>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75A2157-036C-49C3-9158-530EB5538021}"/>
              </a:ext>
            </a:extLst>
          </p:cNvPr>
          <p:cNvSpPr>
            <a:spLocks noGrp="1"/>
          </p:cNvSpPr>
          <p:nvPr>
            <p:ph type="sldNum" sz="quarter" idx="12"/>
          </p:nvPr>
        </p:nvSpPr>
        <p:spPr/>
        <p:txBody>
          <a:bodyPr/>
          <a:lstStyle/>
          <a:p>
            <a:fld id="{0BF8FD23-0A75-4C66-A337-80BA338516FF}" type="slidenum">
              <a:rPr lang="en-US" smtClean="0"/>
              <a:t>‹#›</a:t>
            </a:fld>
            <a:endParaRPr lang="en-US" dirty="0"/>
          </a:p>
        </p:txBody>
      </p:sp>
    </p:spTree>
    <p:extLst>
      <p:ext uri="{BB962C8B-B14F-4D97-AF65-F5344CB8AC3E}">
        <p14:creationId xmlns:p14="http://schemas.microsoft.com/office/powerpoint/2010/main" val="158836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603CC3-1F37-4D38-9B6B-8FF7F32FA86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6B455DF-FC6C-4368-9089-FEEFA55A5E2B}"/>
              </a:ext>
            </a:extLst>
          </p:cNvPr>
          <p:cNvSpPr>
            <a:spLocks noGrp="1"/>
          </p:cNvSpPr>
          <p:nvPr>
            <p:ph type="dt" sz="half" idx="10"/>
          </p:nvPr>
        </p:nvSpPr>
        <p:spPr/>
        <p:txBody>
          <a:bodyPr/>
          <a:lstStyle/>
          <a:p>
            <a:fld id="{C6C257B2-FDFF-4335-A213-1ED27A4AF281}" type="datetimeFigureOut">
              <a:rPr lang="en-US" smtClean="0"/>
              <a:t>9/18/2021</a:t>
            </a:fld>
            <a:endParaRPr lang="en-US" dirty="0"/>
          </a:p>
        </p:txBody>
      </p:sp>
      <p:sp>
        <p:nvSpPr>
          <p:cNvPr id="4" name="Footer Placeholder 3">
            <a:extLst>
              <a:ext uri="{FF2B5EF4-FFF2-40B4-BE49-F238E27FC236}">
                <a16:creationId xmlns:a16="http://schemas.microsoft.com/office/drawing/2014/main" id="{009F27BE-2EA4-4BC1-983E-CC6314586F20}"/>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F504D0D5-C77B-4A4D-B212-82C21EEECE52}"/>
              </a:ext>
            </a:extLst>
          </p:cNvPr>
          <p:cNvSpPr>
            <a:spLocks noGrp="1"/>
          </p:cNvSpPr>
          <p:nvPr>
            <p:ph type="sldNum" sz="quarter" idx="12"/>
          </p:nvPr>
        </p:nvSpPr>
        <p:spPr/>
        <p:txBody>
          <a:bodyPr/>
          <a:lstStyle/>
          <a:p>
            <a:fld id="{0BF8FD23-0A75-4C66-A337-80BA338516FF}" type="slidenum">
              <a:rPr lang="en-US" smtClean="0"/>
              <a:t>‹#›</a:t>
            </a:fld>
            <a:endParaRPr lang="en-US" dirty="0"/>
          </a:p>
        </p:txBody>
      </p:sp>
    </p:spTree>
    <p:extLst>
      <p:ext uri="{BB962C8B-B14F-4D97-AF65-F5344CB8AC3E}">
        <p14:creationId xmlns:p14="http://schemas.microsoft.com/office/powerpoint/2010/main" val="4090020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ACCD05D-3E91-41AB-9A3C-9E7370A8F967}"/>
              </a:ext>
            </a:extLst>
          </p:cNvPr>
          <p:cNvSpPr>
            <a:spLocks noGrp="1"/>
          </p:cNvSpPr>
          <p:nvPr>
            <p:ph type="dt" sz="half" idx="10"/>
          </p:nvPr>
        </p:nvSpPr>
        <p:spPr/>
        <p:txBody>
          <a:bodyPr/>
          <a:lstStyle/>
          <a:p>
            <a:fld id="{C6C257B2-FDFF-4335-A213-1ED27A4AF281}" type="datetimeFigureOut">
              <a:rPr lang="en-US" smtClean="0"/>
              <a:t>9/18/2021</a:t>
            </a:fld>
            <a:endParaRPr lang="en-US" dirty="0"/>
          </a:p>
        </p:txBody>
      </p:sp>
      <p:sp>
        <p:nvSpPr>
          <p:cNvPr id="3" name="Footer Placeholder 2">
            <a:extLst>
              <a:ext uri="{FF2B5EF4-FFF2-40B4-BE49-F238E27FC236}">
                <a16:creationId xmlns:a16="http://schemas.microsoft.com/office/drawing/2014/main" id="{E490E415-69F9-4FC7-8859-8915B6B42E4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113CBFDB-7B60-4805-9CEE-F60CEA191D3D}"/>
              </a:ext>
            </a:extLst>
          </p:cNvPr>
          <p:cNvSpPr>
            <a:spLocks noGrp="1"/>
          </p:cNvSpPr>
          <p:nvPr>
            <p:ph type="sldNum" sz="quarter" idx="12"/>
          </p:nvPr>
        </p:nvSpPr>
        <p:spPr/>
        <p:txBody>
          <a:bodyPr/>
          <a:lstStyle/>
          <a:p>
            <a:fld id="{0BF8FD23-0A75-4C66-A337-80BA338516FF}" type="slidenum">
              <a:rPr lang="en-US" smtClean="0"/>
              <a:t>‹#›</a:t>
            </a:fld>
            <a:endParaRPr lang="en-US" dirty="0"/>
          </a:p>
        </p:txBody>
      </p:sp>
    </p:spTree>
    <p:extLst>
      <p:ext uri="{BB962C8B-B14F-4D97-AF65-F5344CB8AC3E}">
        <p14:creationId xmlns:p14="http://schemas.microsoft.com/office/powerpoint/2010/main" val="1513198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10774-3E1A-4AEC-830E-DD5746FD36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C852D9-3BD7-4E97-A529-7EB6CD797ED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3B119C6-55D9-4F54-B7EA-DD5F6EF2E5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C74B22-1569-4050-808D-CDBA19512873}"/>
              </a:ext>
            </a:extLst>
          </p:cNvPr>
          <p:cNvSpPr>
            <a:spLocks noGrp="1"/>
          </p:cNvSpPr>
          <p:nvPr>
            <p:ph type="dt" sz="half" idx="10"/>
          </p:nvPr>
        </p:nvSpPr>
        <p:spPr/>
        <p:txBody>
          <a:bodyPr/>
          <a:lstStyle/>
          <a:p>
            <a:fld id="{C6C257B2-FDFF-4335-A213-1ED27A4AF281}" type="datetimeFigureOut">
              <a:rPr lang="en-US" smtClean="0"/>
              <a:t>9/18/2021</a:t>
            </a:fld>
            <a:endParaRPr lang="en-US" dirty="0"/>
          </a:p>
        </p:txBody>
      </p:sp>
      <p:sp>
        <p:nvSpPr>
          <p:cNvPr id="6" name="Footer Placeholder 5">
            <a:extLst>
              <a:ext uri="{FF2B5EF4-FFF2-40B4-BE49-F238E27FC236}">
                <a16:creationId xmlns:a16="http://schemas.microsoft.com/office/drawing/2014/main" id="{59F2F9F5-2687-4B23-B9E6-F637BA42ECA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4E2121E-3914-4DB8-8F58-E636A8C946AE}"/>
              </a:ext>
            </a:extLst>
          </p:cNvPr>
          <p:cNvSpPr>
            <a:spLocks noGrp="1"/>
          </p:cNvSpPr>
          <p:nvPr>
            <p:ph type="sldNum" sz="quarter" idx="12"/>
          </p:nvPr>
        </p:nvSpPr>
        <p:spPr/>
        <p:txBody>
          <a:bodyPr/>
          <a:lstStyle/>
          <a:p>
            <a:fld id="{0BF8FD23-0A75-4C66-A337-80BA338516FF}" type="slidenum">
              <a:rPr lang="en-US" smtClean="0"/>
              <a:t>‹#›</a:t>
            </a:fld>
            <a:endParaRPr lang="en-US" dirty="0"/>
          </a:p>
        </p:txBody>
      </p:sp>
    </p:spTree>
    <p:extLst>
      <p:ext uri="{BB962C8B-B14F-4D97-AF65-F5344CB8AC3E}">
        <p14:creationId xmlns:p14="http://schemas.microsoft.com/office/powerpoint/2010/main" val="2430666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607BAF-9AC6-402E-8683-58501EFAC6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639ECC8-B8B1-4E86-8FFA-D27C306142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05F9EAB-4B4F-4549-AA29-BB7227733E7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ABFC14-4B92-4E51-96A0-0EE528C34C32}"/>
              </a:ext>
            </a:extLst>
          </p:cNvPr>
          <p:cNvSpPr>
            <a:spLocks noGrp="1"/>
          </p:cNvSpPr>
          <p:nvPr>
            <p:ph type="dt" sz="half" idx="10"/>
          </p:nvPr>
        </p:nvSpPr>
        <p:spPr/>
        <p:txBody>
          <a:bodyPr/>
          <a:lstStyle/>
          <a:p>
            <a:fld id="{C6C257B2-FDFF-4335-A213-1ED27A4AF281}" type="datetimeFigureOut">
              <a:rPr lang="en-US" smtClean="0"/>
              <a:t>9/18/2021</a:t>
            </a:fld>
            <a:endParaRPr lang="en-US" dirty="0"/>
          </a:p>
        </p:txBody>
      </p:sp>
      <p:sp>
        <p:nvSpPr>
          <p:cNvPr id="6" name="Footer Placeholder 5">
            <a:extLst>
              <a:ext uri="{FF2B5EF4-FFF2-40B4-BE49-F238E27FC236}">
                <a16:creationId xmlns:a16="http://schemas.microsoft.com/office/drawing/2014/main" id="{BA696AB7-306E-486C-A60F-2014C8EAE52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6A3052D-CDAC-493B-AA5A-F8109BD228B5}"/>
              </a:ext>
            </a:extLst>
          </p:cNvPr>
          <p:cNvSpPr>
            <a:spLocks noGrp="1"/>
          </p:cNvSpPr>
          <p:nvPr>
            <p:ph type="sldNum" sz="quarter" idx="12"/>
          </p:nvPr>
        </p:nvSpPr>
        <p:spPr/>
        <p:txBody>
          <a:bodyPr/>
          <a:lstStyle/>
          <a:p>
            <a:fld id="{0BF8FD23-0A75-4C66-A337-80BA338516FF}" type="slidenum">
              <a:rPr lang="en-US" smtClean="0"/>
              <a:t>‹#›</a:t>
            </a:fld>
            <a:endParaRPr lang="en-US" dirty="0"/>
          </a:p>
        </p:txBody>
      </p:sp>
    </p:spTree>
    <p:extLst>
      <p:ext uri="{BB962C8B-B14F-4D97-AF65-F5344CB8AC3E}">
        <p14:creationId xmlns:p14="http://schemas.microsoft.com/office/powerpoint/2010/main" val="29344096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24885C-DC6E-4904-9AA1-A85E6C2414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2C6904-9F87-4C09-83EC-23166D5BFC7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DFB3F0-FFAE-40BD-BBF1-A6CAE9BB007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C257B2-FDFF-4335-A213-1ED27A4AF281}" type="datetimeFigureOut">
              <a:rPr lang="en-US" smtClean="0"/>
              <a:t>9/18/2021</a:t>
            </a:fld>
            <a:endParaRPr lang="en-US" dirty="0"/>
          </a:p>
        </p:txBody>
      </p:sp>
      <p:sp>
        <p:nvSpPr>
          <p:cNvPr id="5" name="Footer Placeholder 4">
            <a:extLst>
              <a:ext uri="{FF2B5EF4-FFF2-40B4-BE49-F238E27FC236}">
                <a16:creationId xmlns:a16="http://schemas.microsoft.com/office/drawing/2014/main" id="{F65EE9BA-B803-40DA-8362-D812CDD453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0056BAB-B2F7-456C-A1DD-302870E9C9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F8FD23-0A75-4C66-A337-80BA338516FF}" type="slidenum">
              <a:rPr lang="en-US" smtClean="0"/>
              <a:t>‹#›</a:t>
            </a:fld>
            <a:endParaRPr lang="en-US" dirty="0"/>
          </a:p>
        </p:txBody>
      </p:sp>
    </p:spTree>
    <p:extLst>
      <p:ext uri="{BB962C8B-B14F-4D97-AF65-F5344CB8AC3E}">
        <p14:creationId xmlns:p14="http://schemas.microsoft.com/office/powerpoint/2010/main" val="15702585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www.nytimes.com/2016/08/22/business/dealbook/rent-to-own-homes-a-win-win-for-landlords-a-risk-for-struggling-tenants.html"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AOc0cOGElB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6.webp"/></Relationships>
</file>

<file path=ppt/slides/_rels/slide14.xml.rels><?xml version="1.0" encoding="UTF-8" standalone="yes"?>
<Relationships xmlns="http://schemas.openxmlformats.org/package/2006/relationships"><Relationship Id="rId3" Type="http://schemas.openxmlformats.org/officeDocument/2006/relationships/hyperlink" Target="https://www.youtube.com/watch?v=OVFlR1xIuVE"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webp"/><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web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efQYga3l7V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https://www.theatlantic.com/video/index/529137/environmental-racism-is-the-new-jim-crow/"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hyperlink" Target="https://www.bbc.com/news/av/magazine-16827855/how-gentrification-transformed-a-brooklyn-neighbourhood"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O6u015wlVj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XvWsIR5_bOs"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11.webp"/><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2F213-4329-4410-8F78-7038962B7DB9}"/>
              </a:ext>
            </a:extLst>
          </p:cNvPr>
          <p:cNvSpPr>
            <a:spLocks noGrp="1"/>
          </p:cNvSpPr>
          <p:nvPr>
            <p:ph type="title"/>
          </p:nvPr>
        </p:nvSpPr>
        <p:spPr/>
        <p:txBody>
          <a:bodyPr/>
          <a:lstStyle/>
          <a:p>
            <a:r>
              <a:rPr lang="en-US" dirty="0"/>
              <a:t>Justice</a:t>
            </a:r>
          </a:p>
        </p:txBody>
      </p:sp>
      <p:sp>
        <p:nvSpPr>
          <p:cNvPr id="3" name="Content Placeholder 2">
            <a:extLst>
              <a:ext uri="{FF2B5EF4-FFF2-40B4-BE49-F238E27FC236}">
                <a16:creationId xmlns:a16="http://schemas.microsoft.com/office/drawing/2014/main" id="{DD120015-0DB3-47FD-9744-C8CB6085B018}"/>
              </a:ext>
            </a:extLst>
          </p:cNvPr>
          <p:cNvSpPr>
            <a:spLocks noGrp="1"/>
          </p:cNvSpPr>
          <p:nvPr>
            <p:ph idx="1"/>
          </p:nvPr>
        </p:nvSpPr>
        <p:spPr>
          <a:xfrm>
            <a:off x="838200" y="1825625"/>
            <a:ext cx="4416706" cy="4351338"/>
          </a:xfrm>
        </p:spPr>
        <p:txBody>
          <a:bodyPr>
            <a:normAutofit fontScale="92500" lnSpcReduction="20000"/>
          </a:bodyPr>
          <a:lstStyle/>
          <a:p>
            <a:pPr marL="514350" indent="-514350">
              <a:buFont typeface="+mj-lt"/>
              <a:buAutoNum type="arabicPeriod"/>
            </a:pPr>
            <a:r>
              <a:rPr lang="en-US" dirty="0"/>
              <a:t>post-truth politics </a:t>
            </a:r>
          </a:p>
          <a:p>
            <a:pPr marL="514350" indent="-514350">
              <a:buFont typeface="+mj-lt"/>
              <a:buAutoNum type="arabicPeriod"/>
            </a:pPr>
            <a:r>
              <a:rPr lang="en-US" dirty="0"/>
              <a:t>ecological stereotyping</a:t>
            </a:r>
          </a:p>
          <a:p>
            <a:pPr marL="514350" indent="-514350">
              <a:buFont typeface="+mj-lt"/>
              <a:buAutoNum type="arabicPeriod"/>
            </a:pPr>
            <a:r>
              <a:rPr lang="en-US" dirty="0"/>
              <a:t>Dumping in Dixie</a:t>
            </a:r>
          </a:p>
          <a:p>
            <a:pPr marL="514350" indent="-514350">
              <a:buFont typeface="+mj-lt"/>
              <a:buAutoNum type="arabicPeriod"/>
            </a:pPr>
            <a:r>
              <a:rPr lang="en-US" dirty="0"/>
              <a:t>gentrification</a:t>
            </a:r>
          </a:p>
          <a:p>
            <a:pPr marL="514350" indent="-514350">
              <a:buFont typeface="+mj-lt"/>
              <a:buAutoNum type="arabicPeriod"/>
            </a:pPr>
            <a:r>
              <a:rPr lang="en-US" dirty="0"/>
              <a:t>redlining </a:t>
            </a:r>
          </a:p>
          <a:p>
            <a:pPr marL="514350" indent="-514350">
              <a:buFont typeface="+mj-lt"/>
              <a:buAutoNum type="arabicPeriod"/>
            </a:pPr>
            <a:r>
              <a:rPr lang="en-US" dirty="0"/>
              <a:t>sovereign power</a:t>
            </a:r>
          </a:p>
          <a:p>
            <a:pPr marL="514350" indent="-514350">
              <a:buFont typeface="+mj-lt"/>
              <a:buAutoNum type="arabicPeriod"/>
            </a:pPr>
            <a:r>
              <a:rPr lang="en-US" dirty="0"/>
              <a:t>disciplinary power</a:t>
            </a:r>
          </a:p>
          <a:p>
            <a:pPr marL="514350" indent="-514350">
              <a:buFont typeface="+mj-lt"/>
              <a:buAutoNum type="arabicPeriod"/>
            </a:pPr>
            <a:r>
              <a:rPr lang="en-US" dirty="0"/>
              <a:t>governmentality</a:t>
            </a:r>
          </a:p>
          <a:p>
            <a:pPr marL="514350" indent="-514350">
              <a:buFont typeface="+mj-lt"/>
              <a:buAutoNum type="arabicPeriod"/>
            </a:pPr>
            <a:r>
              <a:rPr lang="en-US" dirty="0"/>
              <a:t>biopower</a:t>
            </a:r>
          </a:p>
          <a:p>
            <a:pPr marL="514350" indent="-514350">
              <a:buFont typeface="+mj-lt"/>
              <a:buAutoNum type="arabicPeriod"/>
            </a:pPr>
            <a:r>
              <a:rPr lang="en-US" dirty="0"/>
              <a:t>structural violence</a:t>
            </a:r>
          </a:p>
          <a:p>
            <a:endParaRPr lang="en-US" dirty="0"/>
          </a:p>
        </p:txBody>
      </p:sp>
      <p:sp>
        <p:nvSpPr>
          <p:cNvPr id="4" name="Content Placeholder 2">
            <a:extLst>
              <a:ext uri="{FF2B5EF4-FFF2-40B4-BE49-F238E27FC236}">
                <a16:creationId xmlns:a16="http://schemas.microsoft.com/office/drawing/2014/main" id="{A6722B46-ED9F-474D-A999-5AD7C44E67B0}"/>
              </a:ext>
            </a:extLst>
          </p:cNvPr>
          <p:cNvSpPr txBox="1">
            <a:spLocks/>
          </p:cNvSpPr>
          <p:nvPr/>
        </p:nvSpPr>
        <p:spPr>
          <a:xfrm>
            <a:off x="6342928" y="1807279"/>
            <a:ext cx="3914172"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11"/>
            </a:pPr>
            <a:r>
              <a:rPr lang="en-US" sz="2600" dirty="0"/>
              <a:t>slow violence</a:t>
            </a:r>
          </a:p>
          <a:p>
            <a:pPr marL="514350" indent="-514350">
              <a:buFont typeface="+mj-lt"/>
              <a:buAutoNum type="arabicPeriod" startAt="11"/>
            </a:pPr>
            <a:r>
              <a:rPr lang="en-US" sz="2600" dirty="0"/>
              <a:t>panopticon</a:t>
            </a:r>
          </a:p>
          <a:p>
            <a:pPr marL="514350" indent="-514350">
              <a:buFont typeface="+mj-lt"/>
              <a:buAutoNum type="arabicPeriod" startAt="11"/>
            </a:pPr>
            <a:r>
              <a:rPr lang="en-US" sz="2600" dirty="0"/>
              <a:t>culture of impunity</a:t>
            </a:r>
          </a:p>
          <a:p>
            <a:pPr marL="514350" indent="-514350">
              <a:buFont typeface="+mj-lt"/>
              <a:buAutoNum type="arabicPeriod" startAt="11"/>
            </a:pPr>
            <a:r>
              <a:rPr lang="en-US" sz="2600" dirty="0"/>
              <a:t>extrajudicial</a:t>
            </a:r>
          </a:p>
          <a:p>
            <a:pPr marL="514350" indent="-514350">
              <a:buFont typeface="+mj-lt"/>
              <a:buAutoNum type="arabicPeriod" startAt="11"/>
            </a:pPr>
            <a:r>
              <a:rPr lang="en-US" sz="2600" dirty="0"/>
              <a:t>spatial inequality</a:t>
            </a:r>
          </a:p>
          <a:p>
            <a:pPr marL="514350" indent="-514350">
              <a:buFont typeface="+mj-lt"/>
              <a:buAutoNum type="arabicPeriod" startAt="11"/>
            </a:pPr>
            <a:r>
              <a:rPr lang="en-US" sz="2600" dirty="0"/>
              <a:t>spatial mismatch</a:t>
            </a:r>
          </a:p>
          <a:p>
            <a:pPr marL="0" indent="0">
              <a:buNone/>
            </a:pPr>
            <a:endParaRPr lang="en-US" dirty="0"/>
          </a:p>
        </p:txBody>
      </p:sp>
    </p:spTree>
    <p:extLst>
      <p:ext uri="{BB962C8B-B14F-4D97-AF65-F5344CB8AC3E}">
        <p14:creationId xmlns:p14="http://schemas.microsoft.com/office/powerpoint/2010/main" val="1045504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7712" y="202708"/>
            <a:ext cx="10515600" cy="1325563"/>
          </a:xfrm>
        </p:spPr>
        <p:txBody>
          <a:bodyPr>
            <a:normAutofit/>
          </a:bodyPr>
          <a:lstStyle/>
          <a:p>
            <a:r>
              <a:rPr lang="en-US" dirty="0"/>
              <a:t>Structural violence</a:t>
            </a:r>
          </a:p>
        </p:txBody>
      </p:sp>
      <p:sp>
        <p:nvSpPr>
          <p:cNvPr id="3" name="Content Placeholder 2"/>
          <p:cNvSpPr>
            <a:spLocks noGrp="1"/>
          </p:cNvSpPr>
          <p:nvPr>
            <p:ph idx="1"/>
          </p:nvPr>
        </p:nvSpPr>
        <p:spPr>
          <a:xfrm>
            <a:off x="208344" y="1622916"/>
            <a:ext cx="4826644" cy="5032376"/>
          </a:xfrm>
        </p:spPr>
        <p:txBody>
          <a:bodyPr>
            <a:normAutofit/>
          </a:bodyPr>
          <a:lstStyle/>
          <a:p>
            <a:pPr lvl="1"/>
            <a:r>
              <a:rPr lang="en-US" sz="2800" dirty="0">
                <a:latin typeface="+mj-lt"/>
              </a:rPr>
              <a:t>A form of violence wherein social structure or a social institution can bring harm.</a:t>
            </a:r>
          </a:p>
          <a:p>
            <a:pPr lvl="1"/>
            <a:r>
              <a:rPr lang="en-US" sz="2800" dirty="0">
                <a:latin typeface="+mj-lt"/>
              </a:rPr>
              <a:t>It is not direct violence, but the form of violence that can be financial, psychological, or deprivational in a way that causes harm.</a:t>
            </a:r>
          </a:p>
          <a:p>
            <a:pPr marL="457200" lvl="1" indent="0">
              <a:buNone/>
            </a:pPr>
            <a:endParaRPr lang="en-US" sz="2800" dirty="0">
              <a:latin typeface="+mj-lt"/>
            </a:endParaRPr>
          </a:p>
        </p:txBody>
      </p:sp>
      <p:pic>
        <p:nvPicPr>
          <p:cNvPr id="5" name="Picture 4">
            <a:hlinkClick r:id="rId3"/>
            <a:extLst>
              <a:ext uri="{FF2B5EF4-FFF2-40B4-BE49-F238E27FC236}">
                <a16:creationId xmlns:a16="http://schemas.microsoft.com/office/drawing/2014/main" id="{7142D7D5-DDC2-49E9-8EC9-119E13F8CD67}"/>
              </a:ext>
            </a:extLst>
          </p:cNvPr>
          <p:cNvPicPr>
            <a:picLocks noChangeAspect="1"/>
          </p:cNvPicPr>
          <p:nvPr/>
        </p:nvPicPr>
        <p:blipFill>
          <a:blip r:embed="rId4"/>
          <a:stretch>
            <a:fillRect/>
          </a:stretch>
        </p:blipFill>
        <p:spPr>
          <a:xfrm>
            <a:off x="5445998" y="676049"/>
            <a:ext cx="6445059" cy="5505901"/>
          </a:xfrm>
          <a:prstGeom prst="rect">
            <a:avLst/>
          </a:prstGeom>
          <a:ln w="31750">
            <a:solidFill>
              <a:schemeClr val="accent1"/>
            </a:solidFill>
          </a:ln>
        </p:spPr>
      </p:pic>
    </p:spTree>
    <p:extLst>
      <p:ext uri="{BB962C8B-B14F-4D97-AF65-F5344CB8AC3E}">
        <p14:creationId xmlns:p14="http://schemas.microsoft.com/office/powerpoint/2010/main" val="31138105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Biopower</a:t>
            </a:r>
          </a:p>
        </p:txBody>
      </p:sp>
      <p:sp>
        <p:nvSpPr>
          <p:cNvPr id="3" name="Content Placeholder 2"/>
          <p:cNvSpPr>
            <a:spLocks noGrp="1"/>
          </p:cNvSpPr>
          <p:nvPr>
            <p:ph idx="1"/>
          </p:nvPr>
        </p:nvSpPr>
        <p:spPr>
          <a:xfrm>
            <a:off x="462986" y="1622916"/>
            <a:ext cx="5633014" cy="5032376"/>
          </a:xfrm>
        </p:spPr>
        <p:txBody>
          <a:bodyPr>
            <a:normAutofit lnSpcReduction="10000"/>
          </a:bodyPr>
          <a:lstStyle/>
          <a:p>
            <a:pPr lvl="1"/>
            <a:r>
              <a:rPr lang="en-US" sz="2800" dirty="0"/>
              <a:t>The power and control over bodies and populations through </a:t>
            </a:r>
            <a:r>
              <a:rPr lang="en-US" sz="2800" dirty="0">
                <a:latin typeface="+mj-lt"/>
              </a:rPr>
              <a:t>legal, economic, and governmental policies</a:t>
            </a:r>
          </a:p>
          <a:p>
            <a:pPr lvl="1"/>
            <a:r>
              <a:rPr lang="en-US" sz="2800" dirty="0">
                <a:latin typeface="+mj-lt"/>
              </a:rPr>
              <a:t>These policies ultimately shape the way in which live at a fundamental level </a:t>
            </a:r>
          </a:p>
          <a:p>
            <a:pPr lvl="1"/>
            <a:r>
              <a:rPr lang="en-US" sz="2800" dirty="0">
                <a:latin typeface="+mj-lt"/>
              </a:rPr>
              <a:t>Our health and well being are tied to policies that shape what we eat, where we live, the access and quality of health care, our environmental exposures, and our safety at work and at home. </a:t>
            </a:r>
            <a:endParaRPr lang="en-US" dirty="0"/>
          </a:p>
        </p:txBody>
      </p:sp>
      <p:pic>
        <p:nvPicPr>
          <p:cNvPr id="7" name="Picture 6" descr="A store filled with lots of food&#10;&#10;Description automatically generated">
            <a:extLst>
              <a:ext uri="{FF2B5EF4-FFF2-40B4-BE49-F238E27FC236}">
                <a16:creationId xmlns:a16="http://schemas.microsoft.com/office/drawing/2014/main" id="{FA7C85B2-D5F3-418B-96D1-7EB621B992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58672" y="2540119"/>
            <a:ext cx="5270341" cy="3952756"/>
          </a:xfrm>
          <a:prstGeom prst="rect">
            <a:avLst/>
          </a:prstGeom>
        </p:spPr>
      </p:pic>
    </p:spTree>
    <p:extLst>
      <p:ext uri="{BB962C8B-B14F-4D97-AF65-F5344CB8AC3E}">
        <p14:creationId xmlns:p14="http://schemas.microsoft.com/office/powerpoint/2010/main" val="3441580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176188-863A-4B4A-88D4-A54E76031A1C}"/>
              </a:ext>
            </a:extLst>
          </p:cNvPr>
          <p:cNvSpPr>
            <a:spLocks noGrp="1"/>
          </p:cNvSpPr>
          <p:nvPr>
            <p:ph type="title"/>
          </p:nvPr>
        </p:nvSpPr>
        <p:spPr/>
        <p:txBody>
          <a:bodyPr/>
          <a:lstStyle/>
          <a:p>
            <a:r>
              <a:rPr lang="en-US" dirty="0"/>
              <a:t>Slow violence</a:t>
            </a:r>
          </a:p>
        </p:txBody>
      </p:sp>
      <p:sp>
        <p:nvSpPr>
          <p:cNvPr id="3" name="Content Placeholder 2">
            <a:extLst>
              <a:ext uri="{FF2B5EF4-FFF2-40B4-BE49-F238E27FC236}">
                <a16:creationId xmlns:a16="http://schemas.microsoft.com/office/drawing/2014/main" id="{585CD361-B351-4ED8-8259-A9C8A0EFC3E4}"/>
              </a:ext>
            </a:extLst>
          </p:cNvPr>
          <p:cNvSpPr>
            <a:spLocks noGrp="1"/>
          </p:cNvSpPr>
          <p:nvPr>
            <p:ph idx="1"/>
          </p:nvPr>
        </p:nvSpPr>
        <p:spPr>
          <a:xfrm>
            <a:off x="838200" y="1825625"/>
            <a:ext cx="5539451" cy="4351338"/>
          </a:xfrm>
        </p:spPr>
        <p:txBody>
          <a:bodyPr>
            <a:normAutofit/>
          </a:bodyPr>
          <a:lstStyle/>
          <a:p>
            <a:r>
              <a:rPr lang="en-US" dirty="0"/>
              <a:t>Violence that is invisible or slow</a:t>
            </a:r>
          </a:p>
          <a:p>
            <a:r>
              <a:rPr lang="en-US" dirty="0"/>
              <a:t>Examples include climate change, deforestation, habitat fragmentation, and accumulation of pollutants</a:t>
            </a:r>
          </a:p>
          <a:p>
            <a:r>
              <a:rPr lang="en-US" dirty="0"/>
              <a:t>These may occur gradually, at a distance, such that their effects are not immediately known until much of the damage has been done.   </a:t>
            </a:r>
          </a:p>
        </p:txBody>
      </p:sp>
      <p:pic>
        <p:nvPicPr>
          <p:cNvPr id="8" name="Content Placeholder 4">
            <a:extLst>
              <a:ext uri="{FF2B5EF4-FFF2-40B4-BE49-F238E27FC236}">
                <a16:creationId xmlns:a16="http://schemas.microsoft.com/office/drawing/2014/main" id="{088BFCEE-3BCE-4170-9C5A-2831B1A204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6857" y="365125"/>
            <a:ext cx="4121248" cy="6227666"/>
          </a:xfrm>
          <a:prstGeom prst="rect">
            <a:avLst/>
          </a:prstGeom>
        </p:spPr>
      </p:pic>
    </p:spTree>
    <p:extLst>
      <p:ext uri="{BB962C8B-B14F-4D97-AF65-F5344CB8AC3E}">
        <p14:creationId xmlns:p14="http://schemas.microsoft.com/office/powerpoint/2010/main" val="30052985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E3197-11E7-4919-9D09-3FB30FD234A3}"/>
              </a:ext>
            </a:extLst>
          </p:cNvPr>
          <p:cNvSpPr>
            <a:spLocks noGrp="1"/>
          </p:cNvSpPr>
          <p:nvPr>
            <p:ph type="title"/>
          </p:nvPr>
        </p:nvSpPr>
        <p:spPr/>
        <p:txBody>
          <a:bodyPr/>
          <a:lstStyle/>
          <a:p>
            <a:pPr algn="ctr"/>
            <a:r>
              <a:rPr lang="en-US" dirty="0"/>
              <a:t>Culture of impunity</a:t>
            </a:r>
          </a:p>
        </p:txBody>
      </p:sp>
      <p:sp>
        <p:nvSpPr>
          <p:cNvPr id="3" name="Content Placeholder 2">
            <a:extLst>
              <a:ext uri="{FF2B5EF4-FFF2-40B4-BE49-F238E27FC236}">
                <a16:creationId xmlns:a16="http://schemas.microsoft.com/office/drawing/2014/main" id="{FCD6C846-311C-4B5C-80F8-4158712AD37D}"/>
              </a:ext>
            </a:extLst>
          </p:cNvPr>
          <p:cNvSpPr>
            <a:spLocks noGrp="1"/>
          </p:cNvSpPr>
          <p:nvPr>
            <p:ph idx="1"/>
          </p:nvPr>
        </p:nvSpPr>
        <p:spPr>
          <a:xfrm>
            <a:off x="0" y="1779326"/>
            <a:ext cx="4324108" cy="4351338"/>
          </a:xfrm>
        </p:spPr>
        <p:txBody>
          <a:bodyPr>
            <a:normAutofit lnSpcReduction="10000"/>
          </a:bodyPr>
          <a:lstStyle/>
          <a:p>
            <a:r>
              <a:rPr lang="en-US" dirty="0"/>
              <a:t>The concept that some people are above the law </a:t>
            </a:r>
          </a:p>
          <a:p>
            <a:r>
              <a:rPr lang="en-US" dirty="0"/>
              <a:t> International human rights and anti-corruption reformers talk about "cultures of impunity" in countries where murder, the looting of economic resources, and other crimes by the powerful regularly go unpunished.</a:t>
            </a:r>
          </a:p>
        </p:txBody>
      </p:sp>
      <p:pic>
        <p:nvPicPr>
          <p:cNvPr id="6" name="Picture 5" descr="A group of people holding a sign&#10;&#10;Description automatically generated">
            <a:hlinkClick r:id="rId3"/>
            <a:extLst>
              <a:ext uri="{FF2B5EF4-FFF2-40B4-BE49-F238E27FC236}">
                <a16:creationId xmlns:a16="http://schemas.microsoft.com/office/drawing/2014/main" id="{171886E2-FA2E-431C-909C-FE1FC8C045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3276" y="1956906"/>
            <a:ext cx="7230291" cy="3795903"/>
          </a:xfrm>
          <a:prstGeom prst="rect">
            <a:avLst/>
          </a:prstGeom>
          <a:ln w="69850">
            <a:solidFill>
              <a:schemeClr val="accent1"/>
            </a:solidFill>
          </a:ln>
        </p:spPr>
      </p:pic>
    </p:spTree>
    <p:extLst>
      <p:ext uri="{BB962C8B-B14F-4D97-AF65-F5344CB8AC3E}">
        <p14:creationId xmlns:p14="http://schemas.microsoft.com/office/powerpoint/2010/main" val="2092941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5F752-AAEF-40C5-A9D5-E31F2DDD253D}"/>
              </a:ext>
            </a:extLst>
          </p:cNvPr>
          <p:cNvSpPr>
            <a:spLocks noGrp="1"/>
          </p:cNvSpPr>
          <p:nvPr>
            <p:ph type="title"/>
          </p:nvPr>
        </p:nvSpPr>
        <p:spPr>
          <a:xfrm>
            <a:off x="838200" y="150471"/>
            <a:ext cx="10515600" cy="1325563"/>
          </a:xfrm>
        </p:spPr>
        <p:txBody>
          <a:bodyPr/>
          <a:lstStyle/>
          <a:p>
            <a:r>
              <a:rPr lang="en-US" dirty="0"/>
              <a:t>Extrajudicial</a:t>
            </a:r>
          </a:p>
        </p:txBody>
      </p:sp>
      <p:sp>
        <p:nvSpPr>
          <p:cNvPr id="3" name="Content Placeholder 2">
            <a:extLst>
              <a:ext uri="{FF2B5EF4-FFF2-40B4-BE49-F238E27FC236}">
                <a16:creationId xmlns:a16="http://schemas.microsoft.com/office/drawing/2014/main" id="{98EF9898-8393-4859-96EB-E8B9DB60AA5E}"/>
              </a:ext>
            </a:extLst>
          </p:cNvPr>
          <p:cNvSpPr>
            <a:spLocks noGrp="1"/>
          </p:cNvSpPr>
          <p:nvPr>
            <p:ph idx="1"/>
          </p:nvPr>
        </p:nvSpPr>
        <p:spPr>
          <a:xfrm>
            <a:off x="838200" y="1455235"/>
            <a:ext cx="10515600" cy="4351338"/>
          </a:xfrm>
        </p:spPr>
        <p:txBody>
          <a:bodyPr/>
          <a:lstStyle/>
          <a:p>
            <a:r>
              <a:rPr lang="en-US" dirty="0"/>
              <a:t>Done without the permission of or without using the official legal system  </a:t>
            </a:r>
          </a:p>
        </p:txBody>
      </p:sp>
      <p:pic>
        <p:nvPicPr>
          <p:cNvPr id="4" name="Picture 3">
            <a:hlinkClick r:id="rId3"/>
            <a:extLst>
              <a:ext uri="{FF2B5EF4-FFF2-40B4-BE49-F238E27FC236}">
                <a16:creationId xmlns:a16="http://schemas.microsoft.com/office/drawing/2014/main" id="{BF1A6C1E-4E73-4409-A577-AE2F4CA9C0E4}"/>
              </a:ext>
            </a:extLst>
          </p:cNvPr>
          <p:cNvPicPr>
            <a:picLocks noChangeAspect="1"/>
          </p:cNvPicPr>
          <p:nvPr/>
        </p:nvPicPr>
        <p:blipFill>
          <a:blip r:embed="rId4"/>
          <a:stretch>
            <a:fillRect/>
          </a:stretch>
        </p:blipFill>
        <p:spPr>
          <a:xfrm>
            <a:off x="2476983" y="2463054"/>
            <a:ext cx="6658835" cy="4070854"/>
          </a:xfrm>
          <a:prstGeom prst="rect">
            <a:avLst/>
          </a:prstGeom>
          <a:ln w="73025">
            <a:solidFill>
              <a:schemeClr val="accent1"/>
            </a:solidFill>
          </a:ln>
        </p:spPr>
      </p:pic>
    </p:spTree>
    <p:extLst>
      <p:ext uri="{BB962C8B-B14F-4D97-AF65-F5344CB8AC3E}">
        <p14:creationId xmlns:p14="http://schemas.microsoft.com/office/powerpoint/2010/main" val="3549817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picture containing circuit&#10;&#10;Description automatically generated">
            <a:extLst>
              <a:ext uri="{FF2B5EF4-FFF2-40B4-BE49-F238E27FC236}">
                <a16:creationId xmlns:a16="http://schemas.microsoft.com/office/drawing/2014/main" id="{6D3207D9-49F0-46CE-91BF-7D6A61CDE45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78468" cy="6858000"/>
          </a:xfrm>
          <a:prstGeom prst="rect">
            <a:avLst/>
          </a:prstGeom>
        </p:spPr>
      </p:pic>
    </p:spTree>
    <p:extLst>
      <p:ext uri="{BB962C8B-B14F-4D97-AF65-F5344CB8AC3E}">
        <p14:creationId xmlns:p14="http://schemas.microsoft.com/office/powerpoint/2010/main" val="1534818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50A71-4269-4C96-8645-E24A08F80193}"/>
              </a:ext>
            </a:extLst>
          </p:cNvPr>
          <p:cNvSpPr>
            <a:spLocks noGrp="1"/>
          </p:cNvSpPr>
          <p:nvPr>
            <p:ph type="title"/>
          </p:nvPr>
        </p:nvSpPr>
        <p:spPr/>
        <p:txBody>
          <a:bodyPr/>
          <a:lstStyle/>
          <a:p>
            <a:r>
              <a:rPr lang="en-US" dirty="0"/>
              <a:t>Spatial inequality</a:t>
            </a:r>
          </a:p>
        </p:txBody>
      </p:sp>
      <p:sp>
        <p:nvSpPr>
          <p:cNvPr id="3" name="Content Placeholder 2">
            <a:extLst>
              <a:ext uri="{FF2B5EF4-FFF2-40B4-BE49-F238E27FC236}">
                <a16:creationId xmlns:a16="http://schemas.microsoft.com/office/drawing/2014/main" id="{8350871C-DB1D-4E98-A7FF-859CF7360716}"/>
              </a:ext>
            </a:extLst>
          </p:cNvPr>
          <p:cNvSpPr>
            <a:spLocks noGrp="1"/>
          </p:cNvSpPr>
          <p:nvPr>
            <p:ph idx="1"/>
          </p:nvPr>
        </p:nvSpPr>
        <p:spPr>
          <a:xfrm>
            <a:off x="838200" y="1825625"/>
            <a:ext cx="6477000" cy="4351338"/>
          </a:xfrm>
        </p:spPr>
        <p:txBody>
          <a:bodyPr/>
          <a:lstStyle/>
          <a:p>
            <a:r>
              <a:rPr lang="en-US" dirty="0"/>
              <a:t>Unequal spatial distribution of resources and services</a:t>
            </a:r>
          </a:p>
          <a:p>
            <a:r>
              <a:rPr lang="en-US" dirty="0"/>
              <a:t>Healthcare, public transportation, household income, and infrastructure are spatially structured</a:t>
            </a:r>
          </a:p>
          <a:p>
            <a:r>
              <a:rPr lang="en-US" dirty="0"/>
              <a:t>Space is fundamental to inequality, it is implicit in its expression</a:t>
            </a:r>
          </a:p>
        </p:txBody>
      </p:sp>
      <p:pic>
        <p:nvPicPr>
          <p:cNvPr id="8" name="Picture 7" descr="A close up of a sign&#10;&#10;Description automatically generated">
            <a:extLst>
              <a:ext uri="{FF2B5EF4-FFF2-40B4-BE49-F238E27FC236}">
                <a16:creationId xmlns:a16="http://schemas.microsoft.com/office/drawing/2014/main" id="{A658EB29-D4D2-4B8D-BFDA-855EF45955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0948" y="365125"/>
            <a:ext cx="3895846" cy="6024504"/>
          </a:xfrm>
          <a:prstGeom prst="rect">
            <a:avLst/>
          </a:prstGeom>
        </p:spPr>
      </p:pic>
    </p:spTree>
    <p:extLst>
      <p:ext uri="{BB962C8B-B14F-4D97-AF65-F5344CB8AC3E}">
        <p14:creationId xmlns:p14="http://schemas.microsoft.com/office/powerpoint/2010/main" val="24388302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863A8-540F-42D6-A4B8-0C9FE74D710B}"/>
              </a:ext>
            </a:extLst>
          </p:cNvPr>
          <p:cNvSpPr>
            <a:spLocks noGrp="1"/>
          </p:cNvSpPr>
          <p:nvPr>
            <p:ph type="title"/>
          </p:nvPr>
        </p:nvSpPr>
        <p:spPr/>
        <p:txBody>
          <a:bodyPr/>
          <a:lstStyle/>
          <a:p>
            <a:r>
              <a:rPr lang="en-US" dirty="0"/>
              <a:t>Spatial mismatch</a:t>
            </a:r>
          </a:p>
        </p:txBody>
      </p:sp>
      <p:sp>
        <p:nvSpPr>
          <p:cNvPr id="3" name="Content Placeholder 2">
            <a:extLst>
              <a:ext uri="{FF2B5EF4-FFF2-40B4-BE49-F238E27FC236}">
                <a16:creationId xmlns:a16="http://schemas.microsoft.com/office/drawing/2014/main" id="{B3601F0D-89FA-4C37-9365-DB1D0F2323B0}"/>
              </a:ext>
            </a:extLst>
          </p:cNvPr>
          <p:cNvSpPr>
            <a:spLocks noGrp="1"/>
          </p:cNvSpPr>
          <p:nvPr>
            <p:ph idx="1"/>
          </p:nvPr>
        </p:nvSpPr>
        <p:spPr>
          <a:xfrm>
            <a:off x="196770" y="1825625"/>
            <a:ext cx="5094558" cy="4351338"/>
          </a:xfrm>
        </p:spPr>
        <p:txBody>
          <a:bodyPr>
            <a:normAutofit/>
          </a:bodyPr>
          <a:lstStyle/>
          <a:p>
            <a:r>
              <a:rPr lang="en-US" dirty="0"/>
              <a:t>How low-income residents in many cities  live far from available jobs, and employers can’t find people to fill open positions. </a:t>
            </a:r>
          </a:p>
          <a:p>
            <a:r>
              <a:rPr lang="en-US" dirty="0"/>
              <a:t>This mismatch between where jobs are located and where job seekers live can cause higher unemployment rates and lead to longer spells of joblessness.</a:t>
            </a:r>
          </a:p>
        </p:txBody>
      </p:sp>
      <p:pic>
        <p:nvPicPr>
          <p:cNvPr id="4" name="Picture 3">
            <a:extLst>
              <a:ext uri="{FF2B5EF4-FFF2-40B4-BE49-F238E27FC236}">
                <a16:creationId xmlns:a16="http://schemas.microsoft.com/office/drawing/2014/main" id="{B2900476-882C-4E20-8C91-4A9559F7F411}"/>
              </a:ext>
            </a:extLst>
          </p:cNvPr>
          <p:cNvPicPr>
            <a:picLocks noChangeAspect="1"/>
          </p:cNvPicPr>
          <p:nvPr/>
        </p:nvPicPr>
        <p:blipFill>
          <a:blip r:embed="rId3"/>
          <a:stretch>
            <a:fillRect/>
          </a:stretch>
        </p:blipFill>
        <p:spPr>
          <a:xfrm>
            <a:off x="5456841" y="902843"/>
            <a:ext cx="6259671" cy="5590032"/>
          </a:xfrm>
          <a:prstGeom prst="rect">
            <a:avLst/>
          </a:prstGeom>
        </p:spPr>
      </p:pic>
    </p:spTree>
    <p:extLst>
      <p:ext uri="{BB962C8B-B14F-4D97-AF65-F5344CB8AC3E}">
        <p14:creationId xmlns:p14="http://schemas.microsoft.com/office/powerpoint/2010/main" val="170561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ED4EDA-F820-492F-B05E-5E2F20625909}"/>
              </a:ext>
            </a:extLst>
          </p:cNvPr>
          <p:cNvSpPr>
            <a:spLocks noGrp="1"/>
          </p:cNvSpPr>
          <p:nvPr>
            <p:ph type="title"/>
          </p:nvPr>
        </p:nvSpPr>
        <p:spPr/>
        <p:txBody>
          <a:bodyPr/>
          <a:lstStyle/>
          <a:p>
            <a:r>
              <a:rPr lang="en-US" dirty="0"/>
              <a:t>Post-truth politics</a:t>
            </a:r>
          </a:p>
        </p:txBody>
      </p:sp>
      <p:sp>
        <p:nvSpPr>
          <p:cNvPr id="3" name="Content Placeholder 2">
            <a:extLst>
              <a:ext uri="{FF2B5EF4-FFF2-40B4-BE49-F238E27FC236}">
                <a16:creationId xmlns:a16="http://schemas.microsoft.com/office/drawing/2014/main" id="{72A08821-0B2D-496C-A411-FF17987C82B7}"/>
              </a:ext>
            </a:extLst>
          </p:cNvPr>
          <p:cNvSpPr>
            <a:spLocks noGrp="1"/>
          </p:cNvSpPr>
          <p:nvPr>
            <p:ph idx="1"/>
          </p:nvPr>
        </p:nvSpPr>
        <p:spPr>
          <a:xfrm>
            <a:off x="838200" y="1825624"/>
            <a:ext cx="3363410" cy="4887691"/>
          </a:xfrm>
        </p:spPr>
        <p:txBody>
          <a:bodyPr>
            <a:normAutofit/>
          </a:bodyPr>
          <a:lstStyle/>
          <a:p>
            <a:r>
              <a:rPr lang="en-US" dirty="0"/>
              <a:t>Politics in which objective facts are less influential in shaping public opinion than appeals to emotion and personal belief</a:t>
            </a:r>
          </a:p>
          <a:p>
            <a:r>
              <a:rPr lang="en-US" dirty="0"/>
              <a:t>Reliance on assertions that “feel true” but have no basis in fact</a:t>
            </a:r>
          </a:p>
        </p:txBody>
      </p:sp>
      <p:pic>
        <p:nvPicPr>
          <p:cNvPr id="5" name="Picture 4" descr="A close up of text on a black background&#10;&#10;Description automatically generated">
            <a:extLst>
              <a:ext uri="{FF2B5EF4-FFF2-40B4-BE49-F238E27FC236}">
                <a16:creationId xmlns:a16="http://schemas.microsoft.com/office/drawing/2014/main" id="{E89F2B83-A84C-4662-A3F8-7C0B203BEA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62525" y="1690688"/>
            <a:ext cx="7229475" cy="3686175"/>
          </a:xfrm>
          <a:prstGeom prst="rect">
            <a:avLst/>
          </a:prstGeom>
        </p:spPr>
      </p:pic>
    </p:spTree>
    <p:extLst>
      <p:ext uri="{BB962C8B-B14F-4D97-AF65-F5344CB8AC3E}">
        <p14:creationId xmlns:p14="http://schemas.microsoft.com/office/powerpoint/2010/main" val="13533410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15274-0417-4E3D-9155-4320A9F8A497}"/>
              </a:ext>
            </a:extLst>
          </p:cNvPr>
          <p:cNvSpPr>
            <a:spLocks noGrp="1"/>
          </p:cNvSpPr>
          <p:nvPr>
            <p:ph type="title"/>
          </p:nvPr>
        </p:nvSpPr>
        <p:spPr>
          <a:xfrm>
            <a:off x="838200" y="194940"/>
            <a:ext cx="10515600" cy="1325563"/>
          </a:xfrm>
        </p:spPr>
        <p:txBody>
          <a:bodyPr/>
          <a:lstStyle/>
          <a:p>
            <a:pPr algn="ctr"/>
            <a:r>
              <a:rPr lang="en-US" dirty="0"/>
              <a:t>Ecological stereotyping</a:t>
            </a:r>
          </a:p>
        </p:txBody>
      </p:sp>
      <p:sp>
        <p:nvSpPr>
          <p:cNvPr id="3" name="Content Placeholder 2">
            <a:extLst>
              <a:ext uri="{FF2B5EF4-FFF2-40B4-BE49-F238E27FC236}">
                <a16:creationId xmlns:a16="http://schemas.microsoft.com/office/drawing/2014/main" id="{5DB11C86-4ABA-4850-A0AB-9CF0ECBB7120}"/>
              </a:ext>
            </a:extLst>
          </p:cNvPr>
          <p:cNvSpPr>
            <a:spLocks noGrp="1"/>
          </p:cNvSpPr>
          <p:nvPr>
            <p:ph idx="1"/>
          </p:nvPr>
        </p:nvSpPr>
        <p:spPr>
          <a:xfrm>
            <a:off x="606224" y="5622121"/>
            <a:ext cx="10979552" cy="4351338"/>
          </a:xfrm>
        </p:spPr>
        <p:txBody>
          <a:bodyPr>
            <a:normAutofit/>
          </a:bodyPr>
          <a:lstStyle/>
          <a:p>
            <a:r>
              <a:rPr lang="en-US" dirty="0"/>
              <a:t>Generalizing the characteristics of people who live in a particular area based on the appearance of their environment</a:t>
            </a:r>
          </a:p>
          <a:p>
            <a:pPr marL="0" indent="0">
              <a:buNone/>
            </a:pPr>
            <a:endParaRPr lang="en-US" dirty="0"/>
          </a:p>
        </p:txBody>
      </p:sp>
      <p:pic>
        <p:nvPicPr>
          <p:cNvPr id="4" name="Picture 3">
            <a:hlinkClick r:id="rId3"/>
            <a:extLst>
              <a:ext uri="{FF2B5EF4-FFF2-40B4-BE49-F238E27FC236}">
                <a16:creationId xmlns:a16="http://schemas.microsoft.com/office/drawing/2014/main" id="{53F54A56-4D5D-454F-9159-07A0D54A4B68}"/>
              </a:ext>
            </a:extLst>
          </p:cNvPr>
          <p:cNvPicPr>
            <a:picLocks noChangeAspect="1"/>
          </p:cNvPicPr>
          <p:nvPr/>
        </p:nvPicPr>
        <p:blipFill>
          <a:blip r:embed="rId4"/>
          <a:stretch>
            <a:fillRect/>
          </a:stretch>
        </p:blipFill>
        <p:spPr>
          <a:xfrm>
            <a:off x="2901804" y="1520503"/>
            <a:ext cx="6199454" cy="3816993"/>
          </a:xfrm>
          <a:prstGeom prst="rect">
            <a:avLst/>
          </a:prstGeom>
          <a:ln w="53975">
            <a:solidFill>
              <a:schemeClr val="accent1"/>
            </a:solidFill>
          </a:ln>
        </p:spPr>
      </p:pic>
    </p:spTree>
    <p:extLst>
      <p:ext uri="{BB962C8B-B14F-4D97-AF65-F5344CB8AC3E}">
        <p14:creationId xmlns:p14="http://schemas.microsoft.com/office/powerpoint/2010/main" val="4482953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62EDE-3F9A-4573-A3B5-E28FA5CA8CD3}"/>
              </a:ext>
            </a:extLst>
          </p:cNvPr>
          <p:cNvSpPr>
            <a:spLocks noGrp="1"/>
          </p:cNvSpPr>
          <p:nvPr>
            <p:ph type="title"/>
          </p:nvPr>
        </p:nvSpPr>
        <p:spPr>
          <a:xfrm>
            <a:off x="208344" y="365125"/>
            <a:ext cx="11239018" cy="1325563"/>
          </a:xfrm>
        </p:spPr>
        <p:txBody>
          <a:bodyPr>
            <a:normAutofit/>
          </a:bodyPr>
          <a:lstStyle/>
          <a:p>
            <a:pPr algn="ctr"/>
            <a:r>
              <a:rPr lang="en-US" dirty="0">
                <a:hlinkClick r:id="rId2"/>
              </a:rPr>
              <a:t>Environmental racism</a:t>
            </a:r>
            <a:endParaRPr lang="en-US" dirty="0"/>
          </a:p>
        </p:txBody>
      </p:sp>
      <p:sp>
        <p:nvSpPr>
          <p:cNvPr id="3" name="Content Placeholder 2">
            <a:extLst>
              <a:ext uri="{FF2B5EF4-FFF2-40B4-BE49-F238E27FC236}">
                <a16:creationId xmlns:a16="http://schemas.microsoft.com/office/drawing/2014/main" id="{3E188EF3-AB76-41CE-8068-97A3945A8C3F}"/>
              </a:ext>
            </a:extLst>
          </p:cNvPr>
          <p:cNvSpPr>
            <a:spLocks noGrp="1"/>
          </p:cNvSpPr>
          <p:nvPr>
            <p:ph idx="1"/>
          </p:nvPr>
        </p:nvSpPr>
        <p:spPr>
          <a:xfrm>
            <a:off x="208344" y="1825625"/>
            <a:ext cx="4190036" cy="4351338"/>
          </a:xfrm>
        </p:spPr>
        <p:txBody>
          <a:bodyPr>
            <a:normAutofit/>
          </a:bodyPr>
          <a:lstStyle/>
          <a:p>
            <a:r>
              <a:rPr lang="en-US" dirty="0"/>
              <a:t>The poor have greater exposures to environmental pollutants.</a:t>
            </a:r>
          </a:p>
          <a:p>
            <a:r>
              <a:rPr lang="en-US" i="1" dirty="0"/>
              <a:t>Dumping in Dixie </a:t>
            </a:r>
            <a:r>
              <a:rPr lang="en-US" dirty="0"/>
              <a:t>was the seminal book that drew broad sustained public attention in the U.S. to environmental racism</a:t>
            </a:r>
          </a:p>
          <a:p>
            <a:endParaRPr lang="en-US" dirty="0"/>
          </a:p>
        </p:txBody>
      </p:sp>
      <p:pic>
        <p:nvPicPr>
          <p:cNvPr id="6" name="Picture 5" descr="A person holding a sign&#10;&#10;Description automatically generated">
            <a:extLst>
              <a:ext uri="{FF2B5EF4-FFF2-40B4-BE49-F238E27FC236}">
                <a16:creationId xmlns:a16="http://schemas.microsoft.com/office/drawing/2014/main" id="{8B094815-7A20-4DF4-B5E6-4FB5721D839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7878" y="1422119"/>
            <a:ext cx="3445778" cy="5158350"/>
          </a:xfrm>
          <a:prstGeom prst="rect">
            <a:avLst/>
          </a:prstGeom>
        </p:spPr>
      </p:pic>
      <p:pic>
        <p:nvPicPr>
          <p:cNvPr id="7" name="Picture 6">
            <a:extLst>
              <a:ext uri="{FF2B5EF4-FFF2-40B4-BE49-F238E27FC236}">
                <a16:creationId xmlns:a16="http://schemas.microsoft.com/office/drawing/2014/main" id="{05A66671-0AB1-4400-A542-5BCB6541A533}"/>
              </a:ext>
            </a:extLst>
          </p:cNvPr>
          <p:cNvPicPr>
            <a:picLocks noChangeAspect="1"/>
          </p:cNvPicPr>
          <p:nvPr/>
        </p:nvPicPr>
        <p:blipFill>
          <a:blip r:embed="rId4"/>
          <a:stretch>
            <a:fillRect/>
          </a:stretch>
        </p:blipFill>
        <p:spPr>
          <a:xfrm>
            <a:off x="4866392" y="1453447"/>
            <a:ext cx="3445778" cy="5161829"/>
          </a:xfrm>
          <a:prstGeom prst="rect">
            <a:avLst/>
          </a:prstGeom>
        </p:spPr>
      </p:pic>
    </p:spTree>
    <p:extLst>
      <p:ext uri="{BB962C8B-B14F-4D97-AF65-F5344CB8AC3E}">
        <p14:creationId xmlns:p14="http://schemas.microsoft.com/office/powerpoint/2010/main" val="1226293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E63C7A-3FBD-48CC-BA30-B2CD2E3C3198}"/>
              </a:ext>
            </a:extLst>
          </p:cNvPr>
          <p:cNvSpPr>
            <a:spLocks noGrp="1"/>
          </p:cNvSpPr>
          <p:nvPr>
            <p:ph type="title"/>
          </p:nvPr>
        </p:nvSpPr>
        <p:spPr/>
        <p:txBody>
          <a:bodyPr/>
          <a:lstStyle/>
          <a:p>
            <a:r>
              <a:rPr lang="en-US" dirty="0">
                <a:hlinkClick r:id="rId3"/>
              </a:rPr>
              <a:t>Gentrification</a:t>
            </a:r>
            <a:endParaRPr lang="en-US" dirty="0"/>
          </a:p>
        </p:txBody>
      </p:sp>
      <p:sp>
        <p:nvSpPr>
          <p:cNvPr id="3" name="Content Placeholder 2">
            <a:extLst>
              <a:ext uri="{FF2B5EF4-FFF2-40B4-BE49-F238E27FC236}">
                <a16:creationId xmlns:a16="http://schemas.microsoft.com/office/drawing/2014/main" id="{47EAEDC3-7590-4CE6-9016-CDD3B35F1830}"/>
              </a:ext>
            </a:extLst>
          </p:cNvPr>
          <p:cNvSpPr>
            <a:spLocks noGrp="1"/>
          </p:cNvSpPr>
          <p:nvPr>
            <p:ph idx="1"/>
          </p:nvPr>
        </p:nvSpPr>
        <p:spPr>
          <a:xfrm>
            <a:off x="838200" y="1825625"/>
            <a:ext cx="3861122" cy="4351338"/>
          </a:xfrm>
        </p:spPr>
        <p:txBody>
          <a:bodyPr/>
          <a:lstStyle/>
          <a:p>
            <a:r>
              <a:rPr lang="en-US" dirty="0"/>
              <a:t>Revitalization of a neighborhood that on one hand may bring more amenities and a middle class quality of life, but on the other hand it may displace residents due to rising prices and changes in the social and cultural fabric</a:t>
            </a:r>
          </a:p>
        </p:txBody>
      </p:sp>
      <p:pic>
        <p:nvPicPr>
          <p:cNvPr id="4" name="Picture 3">
            <a:extLst>
              <a:ext uri="{FF2B5EF4-FFF2-40B4-BE49-F238E27FC236}">
                <a16:creationId xmlns:a16="http://schemas.microsoft.com/office/drawing/2014/main" id="{FB7EA409-4A1D-43BF-8FAB-345631359325}"/>
              </a:ext>
            </a:extLst>
          </p:cNvPr>
          <p:cNvPicPr>
            <a:picLocks noChangeAspect="1"/>
          </p:cNvPicPr>
          <p:nvPr/>
        </p:nvPicPr>
        <p:blipFill>
          <a:blip r:embed="rId4"/>
          <a:stretch>
            <a:fillRect/>
          </a:stretch>
        </p:blipFill>
        <p:spPr>
          <a:xfrm>
            <a:off x="5320808" y="730250"/>
            <a:ext cx="6378288" cy="5397500"/>
          </a:xfrm>
          <a:prstGeom prst="rect">
            <a:avLst/>
          </a:prstGeom>
        </p:spPr>
      </p:pic>
    </p:spTree>
    <p:extLst>
      <p:ext uri="{BB962C8B-B14F-4D97-AF65-F5344CB8AC3E}">
        <p14:creationId xmlns:p14="http://schemas.microsoft.com/office/powerpoint/2010/main" val="2087457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cstate="print"/>
          <a:stretch>
            <a:fillRect/>
          </a:stretch>
        </p:blipFill>
        <p:spPr>
          <a:xfrm>
            <a:off x="2779922" y="2206"/>
            <a:ext cx="7257187" cy="6855794"/>
          </a:xfrm>
          <a:prstGeom prst="rect">
            <a:avLst/>
          </a:prstGeom>
        </p:spPr>
      </p:pic>
    </p:spTree>
    <p:extLst>
      <p:ext uri="{BB962C8B-B14F-4D97-AF65-F5344CB8AC3E}">
        <p14:creationId xmlns:p14="http://schemas.microsoft.com/office/powerpoint/2010/main" val="4060324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0709" y="67023"/>
            <a:ext cx="10903467" cy="1325563"/>
          </a:xfrm>
        </p:spPr>
        <p:txBody>
          <a:bodyPr/>
          <a:lstStyle/>
          <a:p>
            <a:pPr algn="ctr"/>
            <a:r>
              <a:rPr lang="en-US" dirty="0">
                <a:hlinkClick r:id="rId3"/>
              </a:rPr>
              <a:t>Redlining</a:t>
            </a:r>
            <a:endParaRPr lang="en-US" dirty="0"/>
          </a:p>
        </p:txBody>
      </p:sp>
      <p:pic>
        <p:nvPicPr>
          <p:cNvPr id="4" name="Content Placeholder 3"/>
          <p:cNvPicPr>
            <a:picLocks noGrp="1" noChangeAspect="1"/>
          </p:cNvPicPr>
          <p:nvPr>
            <p:ph idx="1"/>
          </p:nvPr>
        </p:nvPicPr>
        <p:blipFill>
          <a:blip r:embed="rId4" cstate="print"/>
          <a:stretch>
            <a:fillRect/>
          </a:stretch>
        </p:blipFill>
        <p:spPr>
          <a:xfrm>
            <a:off x="6307026" y="1800010"/>
            <a:ext cx="2841450" cy="3776427"/>
          </a:xfrm>
          <a:prstGeom prst="rect">
            <a:avLst/>
          </a:prstGeom>
        </p:spPr>
      </p:pic>
      <p:pic>
        <p:nvPicPr>
          <p:cNvPr id="11266" name="Picture 2" descr="http://www.c4sa.org/wp-content/uploads/2011/08/Fair-Housi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259919" y="1776857"/>
            <a:ext cx="2932081" cy="3781960"/>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hispanicprwire.com/wp-content/uploads/importacion/23/25148_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57511" y="1776857"/>
            <a:ext cx="2849515" cy="3822734"/>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a:extLst>
              <a:ext uri="{FF2B5EF4-FFF2-40B4-BE49-F238E27FC236}">
                <a16:creationId xmlns:a16="http://schemas.microsoft.com/office/drawing/2014/main" id="{9203BF86-E133-4758-90F4-3D0B12B426EB}"/>
              </a:ext>
            </a:extLst>
          </p:cNvPr>
          <p:cNvSpPr txBox="1">
            <a:spLocks/>
          </p:cNvSpPr>
          <p:nvPr/>
        </p:nvSpPr>
        <p:spPr>
          <a:xfrm>
            <a:off x="0" y="1776857"/>
            <a:ext cx="3465576"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 discriminatory practice by which banks or insurance companies refuse or limit loans, mortgages, or insurance within specific geographic areas, especially inner-city neighborhoods.</a:t>
            </a:r>
          </a:p>
          <a:p>
            <a:r>
              <a:rPr lang="en-US" dirty="0"/>
              <a:t>Redlining can be used as a tool of segregation. </a:t>
            </a:r>
          </a:p>
          <a:p>
            <a:endParaRPr lang="en-US" dirty="0"/>
          </a:p>
        </p:txBody>
      </p:sp>
    </p:spTree>
    <p:extLst>
      <p:ext uri="{BB962C8B-B14F-4D97-AF65-F5344CB8AC3E}">
        <p14:creationId xmlns:p14="http://schemas.microsoft.com/office/powerpoint/2010/main" val="3465633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F0554-2E82-43E9-B3CD-2EE8327B9C09}"/>
              </a:ext>
            </a:extLst>
          </p:cNvPr>
          <p:cNvSpPr>
            <a:spLocks noGrp="1"/>
          </p:cNvSpPr>
          <p:nvPr>
            <p:ph type="title"/>
          </p:nvPr>
        </p:nvSpPr>
        <p:spPr/>
        <p:txBody>
          <a:bodyPr/>
          <a:lstStyle/>
          <a:p>
            <a:r>
              <a:rPr lang="en-US" dirty="0">
                <a:hlinkClick r:id="rId3"/>
              </a:rPr>
              <a:t>Power</a:t>
            </a:r>
            <a:endParaRPr lang="en-US" dirty="0"/>
          </a:p>
        </p:txBody>
      </p:sp>
      <p:sp>
        <p:nvSpPr>
          <p:cNvPr id="3" name="Content Placeholder 2">
            <a:extLst>
              <a:ext uri="{FF2B5EF4-FFF2-40B4-BE49-F238E27FC236}">
                <a16:creationId xmlns:a16="http://schemas.microsoft.com/office/drawing/2014/main" id="{7B781755-12AC-40E8-B402-5B2FA8AB4068}"/>
              </a:ext>
            </a:extLst>
          </p:cNvPr>
          <p:cNvSpPr>
            <a:spLocks noGrp="1"/>
          </p:cNvSpPr>
          <p:nvPr>
            <p:ph idx="1"/>
          </p:nvPr>
        </p:nvSpPr>
        <p:spPr>
          <a:xfrm>
            <a:off x="838200" y="1825625"/>
            <a:ext cx="6208776" cy="4351338"/>
          </a:xfrm>
        </p:spPr>
        <p:txBody>
          <a:bodyPr/>
          <a:lstStyle/>
          <a:p>
            <a:r>
              <a:rPr lang="en-US" b="1" dirty="0"/>
              <a:t>Sovereign power </a:t>
            </a:r>
            <a:r>
              <a:rPr lang="en-US" dirty="0"/>
              <a:t>– power that is taken as absolute and cannot be challenged</a:t>
            </a:r>
          </a:p>
          <a:p>
            <a:r>
              <a:rPr lang="en-US" b="1" dirty="0"/>
              <a:t>Disciplinary power </a:t>
            </a:r>
            <a:r>
              <a:rPr lang="en-US" dirty="0"/>
              <a:t>– evolved out of sovereign power in which schools, jails, mental institutions discipline citizens to behave according to a body of knowledge shaped by those in power</a:t>
            </a:r>
          </a:p>
          <a:p>
            <a:r>
              <a:rPr lang="en-US" b="1" dirty="0"/>
              <a:t>Governmentality</a:t>
            </a:r>
            <a:r>
              <a:rPr lang="en-US" dirty="0"/>
              <a:t> – the government of the self in response to their awareness of this body of knowledge</a:t>
            </a:r>
          </a:p>
        </p:txBody>
      </p:sp>
      <p:pic>
        <p:nvPicPr>
          <p:cNvPr id="5" name="Picture 4" descr="A picture containing mirror, clock&#10;&#10;Description automatically generated">
            <a:extLst>
              <a:ext uri="{FF2B5EF4-FFF2-40B4-BE49-F238E27FC236}">
                <a16:creationId xmlns:a16="http://schemas.microsoft.com/office/drawing/2014/main" id="{390EEA90-0001-4C15-9ACA-8547ED1F7C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9632" y="205641"/>
            <a:ext cx="4134168" cy="6446718"/>
          </a:xfrm>
          <a:prstGeom prst="rect">
            <a:avLst/>
          </a:prstGeom>
        </p:spPr>
      </p:pic>
    </p:spTree>
    <p:extLst>
      <p:ext uri="{BB962C8B-B14F-4D97-AF65-F5344CB8AC3E}">
        <p14:creationId xmlns:p14="http://schemas.microsoft.com/office/powerpoint/2010/main" val="15781920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C65FED-F449-4594-BED1-37ECC62E4C3C}"/>
              </a:ext>
            </a:extLst>
          </p:cNvPr>
          <p:cNvSpPr>
            <a:spLocks noGrp="1"/>
          </p:cNvSpPr>
          <p:nvPr>
            <p:ph type="title"/>
          </p:nvPr>
        </p:nvSpPr>
        <p:spPr>
          <a:xfrm>
            <a:off x="2273461" y="116570"/>
            <a:ext cx="10515600" cy="1325563"/>
          </a:xfrm>
        </p:spPr>
        <p:txBody>
          <a:bodyPr/>
          <a:lstStyle/>
          <a:p>
            <a:pPr algn="ctr"/>
            <a:r>
              <a:rPr lang="en-US" dirty="0"/>
              <a:t>Panopticon</a:t>
            </a:r>
          </a:p>
        </p:txBody>
      </p:sp>
      <p:sp>
        <p:nvSpPr>
          <p:cNvPr id="3" name="Content Placeholder 2">
            <a:extLst>
              <a:ext uri="{FF2B5EF4-FFF2-40B4-BE49-F238E27FC236}">
                <a16:creationId xmlns:a16="http://schemas.microsoft.com/office/drawing/2014/main" id="{4AEC13BE-813C-4BF2-8664-85F266077D41}"/>
              </a:ext>
            </a:extLst>
          </p:cNvPr>
          <p:cNvSpPr>
            <a:spLocks noGrp="1"/>
          </p:cNvSpPr>
          <p:nvPr>
            <p:ph idx="1"/>
          </p:nvPr>
        </p:nvSpPr>
        <p:spPr>
          <a:xfrm>
            <a:off x="444660" y="277792"/>
            <a:ext cx="2842549" cy="6423950"/>
          </a:xfrm>
        </p:spPr>
        <p:txBody>
          <a:bodyPr>
            <a:normAutofit fontScale="92500" lnSpcReduction="10000"/>
          </a:bodyPr>
          <a:lstStyle/>
          <a:p>
            <a:r>
              <a:rPr lang="en-US" dirty="0"/>
              <a:t>A metaphor for modern disciplinary societies and their inclination to observe, monitor and normalize</a:t>
            </a:r>
          </a:p>
          <a:p>
            <a:r>
              <a:rPr lang="en-US" dirty="0"/>
              <a:t>Social citizens internalize authority as a form of self-discipline out of a fear of being watched. </a:t>
            </a:r>
          </a:p>
          <a:p>
            <a:r>
              <a:rPr lang="en-US" dirty="0"/>
              <a:t>This becomes a source of power for prevailing norms and institutions. </a:t>
            </a:r>
          </a:p>
        </p:txBody>
      </p:sp>
      <p:pic>
        <p:nvPicPr>
          <p:cNvPr id="7" name="Picture 6" descr="A traffic light on a pole&#10;&#10;Description automatically generated">
            <a:extLst>
              <a:ext uri="{FF2B5EF4-FFF2-40B4-BE49-F238E27FC236}">
                <a16:creationId xmlns:a16="http://schemas.microsoft.com/office/drawing/2014/main" id="{DE9E3FED-2348-4542-A577-A4242B9B5F51}"/>
              </a:ext>
            </a:extLst>
          </p:cNvPr>
          <p:cNvPicPr>
            <a:picLocks noChangeAspect="1"/>
          </p:cNvPicPr>
          <p:nvPr/>
        </p:nvPicPr>
        <p:blipFill rotWithShape="1">
          <a:blip r:embed="rId3">
            <a:extLst>
              <a:ext uri="{28A0092B-C50C-407E-A947-70E740481C1C}">
                <a14:useLocalDpi xmlns:a14="http://schemas.microsoft.com/office/drawing/2010/main" val="0"/>
              </a:ext>
            </a:extLst>
          </a:blip>
          <a:srcRect l="22734"/>
          <a:stretch/>
        </p:blipFill>
        <p:spPr>
          <a:xfrm>
            <a:off x="8228155" y="1524000"/>
            <a:ext cx="3925104" cy="3810000"/>
          </a:xfrm>
          <a:prstGeom prst="rect">
            <a:avLst/>
          </a:prstGeom>
        </p:spPr>
      </p:pic>
      <p:pic>
        <p:nvPicPr>
          <p:cNvPr id="9" name="Picture 8" descr="A picture containing indoor, building, metal, large&#10;&#10;Description automatically generated">
            <a:extLst>
              <a:ext uri="{FF2B5EF4-FFF2-40B4-BE49-F238E27FC236}">
                <a16:creationId xmlns:a16="http://schemas.microsoft.com/office/drawing/2014/main" id="{C2A50358-FBAC-41A7-B020-E460B120CE4B}"/>
              </a:ext>
            </a:extLst>
          </p:cNvPr>
          <p:cNvPicPr>
            <a:picLocks noChangeAspect="1"/>
          </p:cNvPicPr>
          <p:nvPr/>
        </p:nvPicPr>
        <p:blipFill rotWithShape="1">
          <a:blip r:embed="rId4">
            <a:extLst>
              <a:ext uri="{28A0092B-C50C-407E-A947-70E740481C1C}">
                <a14:useLocalDpi xmlns:a14="http://schemas.microsoft.com/office/drawing/2010/main" val="0"/>
              </a:ext>
            </a:extLst>
          </a:blip>
          <a:srcRect b="4862"/>
          <a:stretch/>
        </p:blipFill>
        <p:spPr>
          <a:xfrm>
            <a:off x="3391275" y="1360267"/>
            <a:ext cx="4919348" cy="3960163"/>
          </a:xfrm>
          <a:prstGeom prst="rect">
            <a:avLst/>
          </a:prstGeom>
        </p:spPr>
      </p:pic>
    </p:spTree>
    <p:extLst>
      <p:ext uri="{BB962C8B-B14F-4D97-AF65-F5344CB8AC3E}">
        <p14:creationId xmlns:p14="http://schemas.microsoft.com/office/powerpoint/2010/main" val="39345693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3">
      <a:majorFont>
        <a:latin typeface="Calibri Light"/>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1375</TotalTime>
  <Words>1113</Words>
  <Application>Microsoft Office PowerPoint</Application>
  <PresentationFormat>Widescreen</PresentationFormat>
  <Paragraphs>94</Paragraphs>
  <Slides>17</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Justice</vt:lpstr>
      <vt:lpstr>Post-truth politics</vt:lpstr>
      <vt:lpstr>Ecological stereotyping</vt:lpstr>
      <vt:lpstr>Environmental racism</vt:lpstr>
      <vt:lpstr>Gentrification</vt:lpstr>
      <vt:lpstr>PowerPoint Presentation</vt:lpstr>
      <vt:lpstr>Redlining</vt:lpstr>
      <vt:lpstr>Power</vt:lpstr>
      <vt:lpstr>Panopticon</vt:lpstr>
      <vt:lpstr>Structural violence</vt:lpstr>
      <vt:lpstr>Biopower</vt:lpstr>
      <vt:lpstr>Slow violence</vt:lpstr>
      <vt:lpstr>Culture of impunity</vt:lpstr>
      <vt:lpstr>Extrajudicial</vt:lpstr>
      <vt:lpstr>PowerPoint Presentation</vt:lpstr>
      <vt:lpstr>Spatial inequality</vt:lpstr>
      <vt:lpstr>Spatial mismatch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Stallins, Jon A.</dc:creator>
  <cp:lastModifiedBy>Tony Stallins</cp:lastModifiedBy>
  <cp:revision>46</cp:revision>
  <dcterms:created xsi:type="dcterms:W3CDTF">2020-02-08T18:43:42Z</dcterms:created>
  <dcterms:modified xsi:type="dcterms:W3CDTF">2021-09-18T16:10:12Z</dcterms:modified>
</cp:coreProperties>
</file>