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404" r:id="rId3"/>
    <p:sldId id="407" r:id="rId4"/>
    <p:sldId id="258" r:id="rId5"/>
    <p:sldId id="262" r:id="rId6"/>
    <p:sldId id="263" r:id="rId7"/>
    <p:sldId id="275" r:id="rId8"/>
    <p:sldId id="261" r:id="rId9"/>
    <p:sldId id="393" r:id="rId10"/>
    <p:sldId id="397" r:id="rId11"/>
    <p:sldId id="405" r:id="rId12"/>
    <p:sldId id="264" r:id="rId13"/>
    <p:sldId id="265" r:id="rId14"/>
    <p:sldId id="399" r:id="rId15"/>
    <p:sldId id="401" r:id="rId16"/>
    <p:sldId id="402" r:id="rId17"/>
    <p:sldId id="398" r:id="rId18"/>
    <p:sldId id="4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65" autoAdjust="0"/>
    <p:restoredTop sz="70063" autoAdjust="0"/>
  </p:normalViewPr>
  <p:slideViewPr>
    <p:cSldViewPr>
      <p:cViewPr varScale="1">
        <p:scale>
          <a:sx n="60" d="100"/>
          <a:sy n="60" d="100"/>
        </p:scale>
        <p:origin x="941" y="43"/>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866FE-1729-48E2-B19E-56E4D8A7FB16}" type="datetimeFigureOut">
              <a:rPr lang="en-US" smtClean="0"/>
              <a:t>10/4/2021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80028-2E6F-4383-9B88-B477860E737A}" type="slidenum">
              <a:rPr lang="en-US" smtClean="0"/>
              <a:t>‹#›</a:t>
            </a:fld>
            <a:endParaRPr lang="en-US" dirty="0"/>
          </a:p>
        </p:txBody>
      </p:sp>
    </p:spTree>
    <p:extLst>
      <p:ext uri="{BB962C8B-B14F-4D97-AF65-F5344CB8AC3E}">
        <p14:creationId xmlns:p14="http://schemas.microsoft.com/office/powerpoint/2010/main" val="9502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Until relatively recently, however, much of the world’s geographic information was tethered to particular parts of the world. Some of it passed orally, from person to person. Information, or content (for instance, directions, a description, a story), was stuck to its container (the person who spoke about it, who heard about it. The internet greatly changed that. </a:t>
            </a:r>
          </a:p>
          <a:p>
            <a:endParaRPr lang="en-US" dirty="0"/>
          </a:p>
        </p:txBody>
      </p:sp>
      <p:sp>
        <p:nvSpPr>
          <p:cNvPr id="4" name="Slide Number Placeholder 3"/>
          <p:cNvSpPr>
            <a:spLocks noGrp="1"/>
          </p:cNvSpPr>
          <p:nvPr>
            <p:ph type="sldNum" sz="quarter" idx="5"/>
          </p:nvPr>
        </p:nvSpPr>
        <p:spPr/>
        <p:txBody>
          <a:bodyPr/>
          <a:lstStyle/>
          <a:p>
            <a:fld id="{70780028-2E6F-4383-9B88-B477860E737A}" type="slidenum">
              <a:rPr lang="en-US" smtClean="0"/>
              <a:t>1</a:t>
            </a:fld>
            <a:endParaRPr lang="en-US" dirty="0"/>
          </a:p>
        </p:txBody>
      </p:sp>
    </p:spTree>
    <p:extLst>
      <p:ext uri="{BB962C8B-B14F-4D97-AF65-F5344CB8AC3E}">
        <p14:creationId xmlns:p14="http://schemas.microsoft.com/office/powerpoint/2010/main" val="2797066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 simple analogy for understanding blockchain technology is a Google Doc. When we create a document and share it with a group of people, the document is distributed instead of copied or transferred. This creates a decentralized distribution chain that gives everyone access to the document at the same time. No one is locked out awaiting changes from another party, while all modifications to the doc are being recorded in real-time, making changes completely transparent.</a:t>
            </a:r>
          </a:p>
          <a:p>
            <a:endParaRPr lang="en-US" dirty="0"/>
          </a:p>
        </p:txBody>
      </p:sp>
      <p:sp>
        <p:nvSpPr>
          <p:cNvPr id="4" name="Slide Number Placeholder 3"/>
          <p:cNvSpPr>
            <a:spLocks noGrp="1"/>
          </p:cNvSpPr>
          <p:nvPr>
            <p:ph type="sldNum" sz="quarter" idx="5"/>
          </p:nvPr>
        </p:nvSpPr>
        <p:spPr/>
        <p:txBody>
          <a:bodyPr/>
          <a:lstStyle/>
          <a:p>
            <a:fld id="{70780028-2E6F-4383-9B88-B477860E737A}" type="slidenum">
              <a:rPr lang="en-US" smtClean="0"/>
              <a:t>17</a:t>
            </a:fld>
            <a:endParaRPr lang="en-US" dirty="0"/>
          </a:p>
        </p:txBody>
      </p:sp>
    </p:spTree>
    <p:extLst>
      <p:ext uri="{BB962C8B-B14F-4D97-AF65-F5344CB8AC3E}">
        <p14:creationId xmlns:p14="http://schemas.microsoft.com/office/powerpoint/2010/main" val="332590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More broadly, this quote reminds us to look beyond the obvious and seek the non-obvious changes or effects that are enabled, enhanced, accelerated or extended by the new thing.</a:t>
            </a:r>
            <a:br>
              <a:rPr lang="en-US" sz="1200" dirty="0"/>
            </a:br>
            <a:br>
              <a:rPr lang="en-US" sz="1200" dirty="0"/>
            </a:br>
            <a:r>
              <a:rPr lang="en-US" sz="1200" dirty="0"/>
              <a:t>How did Twitter change the world beyond simply the content of its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https://individual.utoronto.ca/markfederman/article_mediumisthemessage.htm</a:t>
            </a:r>
          </a:p>
          <a:p>
            <a:endParaRPr lang="en-US" dirty="0"/>
          </a:p>
        </p:txBody>
      </p:sp>
      <p:sp>
        <p:nvSpPr>
          <p:cNvPr id="4" name="Slide Number Placeholder 3"/>
          <p:cNvSpPr>
            <a:spLocks noGrp="1"/>
          </p:cNvSpPr>
          <p:nvPr>
            <p:ph type="sldNum" sz="quarter" idx="5"/>
          </p:nvPr>
        </p:nvSpPr>
        <p:spPr/>
        <p:txBody>
          <a:bodyPr/>
          <a:lstStyle/>
          <a:p>
            <a:fld id="{70780028-2E6F-4383-9B88-B477860E737A}" type="slidenum">
              <a:rPr lang="en-US" smtClean="0"/>
              <a:t>3</a:t>
            </a:fld>
            <a:endParaRPr lang="en-US" dirty="0"/>
          </a:p>
        </p:txBody>
      </p:sp>
    </p:spTree>
    <p:extLst>
      <p:ext uri="{BB962C8B-B14F-4D97-AF65-F5344CB8AC3E}">
        <p14:creationId xmlns:p14="http://schemas.microsoft.com/office/powerpoint/2010/main" val="406992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Media are continually commenting on, reproducing, and replacing each other. This process is integral to media.</a:t>
            </a:r>
            <a:r>
              <a:rPr lang="en-US" baseline="30000" dirty="0"/>
              <a:t> </a:t>
            </a:r>
            <a:r>
              <a:rPr lang="en-US" dirty="0"/>
              <a:t>Media constantly interacts with other media by reproducing and replacing and making other changes. New digital media constantly justifies itself by remediating old media. </a:t>
            </a:r>
            <a:br>
              <a:rPr lang="en-US" dirty="0"/>
            </a:br>
            <a:br>
              <a:rPr lang="en-US" dirty="0"/>
            </a:br>
            <a:r>
              <a:rPr lang="en-US" dirty="0"/>
              <a:t>How have the ways in which listening to music changed from first listening to live music to how it can be experienced in diverse ways today?</a:t>
            </a:r>
          </a:p>
        </p:txBody>
      </p:sp>
      <p:sp>
        <p:nvSpPr>
          <p:cNvPr id="4" name="Slide Number Placeholder 3"/>
          <p:cNvSpPr>
            <a:spLocks noGrp="1"/>
          </p:cNvSpPr>
          <p:nvPr>
            <p:ph type="sldNum" sz="quarter" idx="10"/>
          </p:nvPr>
        </p:nvSpPr>
        <p:spPr/>
        <p:txBody>
          <a:bodyPr/>
          <a:lstStyle/>
          <a:p>
            <a:fld id="{70780028-2E6F-4383-9B88-B477860E737A}" type="slidenum">
              <a:rPr lang="en-US" smtClean="0"/>
              <a:t>4</a:t>
            </a:fld>
            <a:endParaRPr lang="en-US" dirty="0"/>
          </a:p>
        </p:txBody>
      </p:sp>
    </p:spTree>
    <p:extLst>
      <p:ext uri="{BB962C8B-B14F-4D97-AF65-F5344CB8AC3E}">
        <p14:creationId xmlns:p14="http://schemas.microsoft.com/office/powerpoint/2010/main" val="425511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considerable evidence that people do not, naturally, seek truth. Rather than a model in which people gather facts and then, based on those facts, form opinions the reverse is true. Instead, people form their opinions and then accept facts that support those opinions and reject those that don’t. Filter bubbles lead people to become increasingly isolated in their own “information bubble” where they never encounter any dissenting information</a:t>
            </a:r>
          </a:p>
        </p:txBody>
      </p:sp>
      <p:sp>
        <p:nvSpPr>
          <p:cNvPr id="4" name="Slide Number Placeholder 3"/>
          <p:cNvSpPr>
            <a:spLocks noGrp="1"/>
          </p:cNvSpPr>
          <p:nvPr>
            <p:ph type="sldNum" sz="quarter" idx="5"/>
          </p:nvPr>
        </p:nvSpPr>
        <p:spPr/>
        <p:txBody>
          <a:bodyPr/>
          <a:lstStyle/>
          <a:p>
            <a:fld id="{70780028-2E6F-4383-9B88-B477860E737A}" type="slidenum">
              <a:rPr lang="en-US" smtClean="0"/>
              <a:t>7</a:t>
            </a:fld>
            <a:endParaRPr lang="en-US" dirty="0"/>
          </a:p>
        </p:txBody>
      </p:sp>
    </p:spTree>
    <p:extLst>
      <p:ext uri="{BB962C8B-B14F-4D97-AF65-F5344CB8AC3E}">
        <p14:creationId xmlns:p14="http://schemas.microsoft.com/office/powerpoint/2010/main" val="41037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https://www.nytimes.com/2019/11/15/technology/algorithmic-ai-bias.html</a:t>
            </a:r>
            <a:br>
              <a:rPr lang="en-US" dirty="0"/>
            </a:br>
            <a:r>
              <a:rPr lang="en-US" dirty="0"/>
              <a:t>https://www.nytimes.com/2016/06/26/opinion/sunday/artificial-intelligences-white-guy-problem.html</a:t>
            </a:r>
            <a:br>
              <a:rPr lang="en-US" dirty="0"/>
            </a:br>
            <a:r>
              <a:rPr lang="en-US" dirty="0"/>
              <a:t>https://www.youtube.com/watch?v=59bMh59JQDo&amp;t=70s&amp;ab_channel=Google</a:t>
            </a:r>
            <a:br>
              <a:rPr lang="en-US" dirty="0"/>
            </a:br>
            <a:br>
              <a:rPr lang="en-US" dirty="0"/>
            </a:br>
            <a:r>
              <a:rPr lang="en-US" dirty="0"/>
              <a:t>Examples:  </a:t>
            </a:r>
            <a:br>
              <a:rPr lang="en-US" dirty="0"/>
            </a:br>
            <a:r>
              <a:rPr lang="en-US" dirty="0"/>
              <a:t>Women were less likely than men to be shown ads on Google for highly paid jobs. </a:t>
            </a:r>
            <a:br>
              <a:rPr lang="en-US" dirty="0"/>
            </a:br>
            <a:br>
              <a:rPr lang="en-US" dirty="0"/>
            </a:br>
            <a:r>
              <a:rPr lang="en-US" dirty="0"/>
              <a:t>Widely used software to access the risk of recidivism in criminals  was twice as likely to mistakenly flag black defendants as being at a higher risk of committing future crimes. It was also twice as likely to incorrectly flag white defendants as low risk.</a:t>
            </a:r>
          </a:p>
          <a:p>
            <a:endParaRPr lang="en-US" dirty="0"/>
          </a:p>
          <a:p>
            <a:r>
              <a:rPr lang="en-US" dirty="0"/>
              <a:t>It is often thought that machines are neutral arbiters: cold objects, calculators that can distinguish patterns which our human minds cannot (or refuse to) distinguish and make an optimal decision. However, algorithmic decisions can also be a way of unintentionally amplifying and extending prejudice and discrimination</a:t>
            </a:r>
          </a:p>
          <a:p>
            <a:endParaRPr lang="en-US" dirty="0"/>
          </a:p>
        </p:txBody>
      </p:sp>
      <p:sp>
        <p:nvSpPr>
          <p:cNvPr id="4" name="Slide Number Placeholder 3"/>
          <p:cNvSpPr>
            <a:spLocks noGrp="1"/>
          </p:cNvSpPr>
          <p:nvPr>
            <p:ph type="sldNum" sz="quarter" idx="5"/>
          </p:nvPr>
        </p:nvSpPr>
        <p:spPr/>
        <p:txBody>
          <a:bodyPr/>
          <a:lstStyle/>
          <a:p>
            <a:fld id="{ADAA310D-6D34-42A0-8A6A-1D02AA9A9E72}" type="slidenum">
              <a:rPr lang="en-US" smtClean="0"/>
              <a:t>9</a:t>
            </a:fld>
            <a:endParaRPr lang="en-US" dirty="0"/>
          </a:p>
        </p:txBody>
      </p:sp>
    </p:spTree>
    <p:extLst>
      <p:ext uri="{BB962C8B-B14F-4D97-AF65-F5344CB8AC3E}">
        <p14:creationId xmlns:p14="http://schemas.microsoft.com/office/powerpoint/2010/main" val="334066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0028-2E6F-4383-9B88-B477860E737A}" type="slidenum">
              <a:rPr lang="en-US" smtClean="0"/>
              <a:t>10</a:t>
            </a:fld>
            <a:endParaRPr lang="en-US" dirty="0"/>
          </a:p>
        </p:txBody>
      </p:sp>
    </p:spTree>
    <p:extLst>
      <p:ext uri="{BB962C8B-B14F-4D97-AF65-F5344CB8AC3E}">
        <p14:creationId xmlns:p14="http://schemas.microsoft.com/office/powerpoint/2010/main" val="13516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https://www.youtube.com/watch?v=Pjm1uYbuyk4</a:t>
            </a:r>
            <a:br>
              <a:rPr lang="en-US" dirty="0"/>
            </a:br>
            <a:br>
              <a:rPr lang="en-US" dirty="0"/>
            </a:br>
            <a:r>
              <a:rPr lang="en-US" dirty="0"/>
              <a:t>https://thehustle.co/making-money-on-amazon-mechanical-turk/</a:t>
            </a:r>
          </a:p>
        </p:txBody>
      </p:sp>
      <p:sp>
        <p:nvSpPr>
          <p:cNvPr id="4" name="Slide Number Placeholder 3"/>
          <p:cNvSpPr>
            <a:spLocks noGrp="1"/>
          </p:cNvSpPr>
          <p:nvPr>
            <p:ph type="sldNum" sz="quarter" idx="10"/>
          </p:nvPr>
        </p:nvSpPr>
        <p:spPr/>
        <p:txBody>
          <a:bodyPr/>
          <a:lstStyle/>
          <a:p>
            <a:fld id="{70780028-2E6F-4383-9B88-B477860E737A}" type="slidenum">
              <a:rPr lang="en-US" smtClean="0"/>
              <a:t>12</a:t>
            </a:fld>
            <a:endParaRPr lang="en-US" dirty="0"/>
          </a:p>
        </p:txBody>
      </p:sp>
    </p:spTree>
    <p:extLst>
      <p:ext uri="{BB962C8B-B14F-4D97-AF65-F5344CB8AC3E}">
        <p14:creationId xmlns:p14="http://schemas.microsoft.com/office/powerpoint/2010/main" val="32080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0028-2E6F-4383-9B88-B477860E737A}" type="slidenum">
              <a:rPr lang="en-US" smtClean="0"/>
              <a:t>13</a:t>
            </a:fld>
            <a:endParaRPr lang="en-US" dirty="0"/>
          </a:p>
        </p:txBody>
      </p:sp>
    </p:spTree>
    <p:extLst>
      <p:ext uri="{BB962C8B-B14F-4D97-AF65-F5344CB8AC3E}">
        <p14:creationId xmlns:p14="http://schemas.microsoft.com/office/powerpoint/2010/main" val="251143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secret world of the Darknet is not entered through any gate, but through the TOR: TOR stands for "The Onion Router". The word "onion" refers to the layers that must be penetrated by the data: Unlike normal surfing, the computer does not connect directly to the server where the website is located. Instead, a whole series of servers are involved in the connection in order to create the greatest possible anonymity.</a:t>
            </a:r>
          </a:p>
        </p:txBody>
      </p:sp>
      <p:sp>
        <p:nvSpPr>
          <p:cNvPr id="4" name="Slide Number Placeholder 3"/>
          <p:cNvSpPr>
            <a:spLocks noGrp="1"/>
          </p:cNvSpPr>
          <p:nvPr>
            <p:ph type="sldNum" sz="quarter" idx="5"/>
          </p:nvPr>
        </p:nvSpPr>
        <p:spPr/>
        <p:txBody>
          <a:bodyPr/>
          <a:lstStyle/>
          <a:p>
            <a:fld id="{70780028-2E6F-4383-9B88-B477860E737A}" type="slidenum">
              <a:rPr lang="en-US" smtClean="0"/>
              <a:t>16</a:t>
            </a:fld>
            <a:endParaRPr lang="en-US" dirty="0"/>
          </a:p>
        </p:txBody>
      </p:sp>
    </p:spTree>
    <p:extLst>
      <p:ext uri="{BB962C8B-B14F-4D97-AF65-F5344CB8AC3E}">
        <p14:creationId xmlns:p14="http://schemas.microsoft.com/office/powerpoint/2010/main" val="285196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83F799-1B88-4F2E-A394-C9A9007355A2}" type="datetimeFigureOut">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A0DA20-61B9-4402-B955-4CE299B54F9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3F799-1B88-4F2E-A394-C9A9007355A2}" type="datetimeFigureOut">
              <a:rPr lang="en-US" smtClean="0"/>
              <a:t>10/4/2021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0DA20-61B9-4402-B955-4CE299B54F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turk.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time_continue=48&amp;v=u72kp9oT0rc&amp;feature=emb_log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mDzqdv3VjK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Geographies of media and information</a:t>
            </a:r>
          </a:p>
        </p:txBody>
      </p:sp>
      <p:sp>
        <p:nvSpPr>
          <p:cNvPr id="6" name="Content Placeholder 5"/>
          <p:cNvSpPr>
            <a:spLocks noGrp="1"/>
          </p:cNvSpPr>
          <p:nvPr>
            <p:ph idx="1"/>
          </p:nvPr>
        </p:nvSpPr>
        <p:spPr>
          <a:xfrm>
            <a:off x="609600" y="1417638"/>
            <a:ext cx="6019800" cy="4678362"/>
          </a:xfrm>
        </p:spPr>
        <p:txBody>
          <a:bodyPr>
            <a:noAutofit/>
          </a:bodyPr>
          <a:lstStyle/>
          <a:p>
            <a:r>
              <a:rPr lang="en-US" sz="2400" dirty="0"/>
              <a:t>Information is from somewhere; about somewhere; it evolves and is transformed somewhere</a:t>
            </a:r>
          </a:p>
          <a:p>
            <a:r>
              <a:rPr lang="en-US" sz="2400" dirty="0"/>
              <a:t>Information is mediated by networks, infrastructures, and technologies: all of which exist in physical, material places. </a:t>
            </a:r>
          </a:p>
          <a:p>
            <a:r>
              <a:rPr lang="en-US" sz="2400" dirty="0"/>
              <a:t>Information – ‘the imparting of knowledge’ – encompasses its transmission and movement of information</a:t>
            </a:r>
          </a:p>
          <a:p>
            <a:pPr marL="0" indent="0">
              <a:buNone/>
            </a:pPr>
            <a:endParaRPr lang="en-US" sz="2000" dirty="0"/>
          </a:p>
        </p:txBody>
      </p:sp>
      <p:pic>
        <p:nvPicPr>
          <p:cNvPr id="4" name="Picture 3" descr="A close up of a flower&#10;&#10;Description automatically generated">
            <a:extLst>
              <a:ext uri="{FF2B5EF4-FFF2-40B4-BE49-F238E27FC236}">
                <a16:creationId xmlns:a16="http://schemas.microsoft.com/office/drawing/2014/main" id="{CD2B7FD1-3E09-4E14-8276-49F16F062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740" y="1143000"/>
            <a:ext cx="5623560" cy="5623560"/>
          </a:xfrm>
          <a:prstGeom prst="rect">
            <a:avLst/>
          </a:prstGeom>
        </p:spPr>
      </p:pic>
    </p:spTree>
    <p:extLst>
      <p:ext uri="{BB962C8B-B14F-4D97-AF65-F5344CB8AC3E}">
        <p14:creationId xmlns:p14="http://schemas.microsoft.com/office/powerpoint/2010/main" val="428987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F797-DFD8-47D1-B8A6-723C015D7C58}"/>
              </a:ext>
            </a:extLst>
          </p:cNvPr>
          <p:cNvSpPr>
            <a:spLocks noGrp="1"/>
          </p:cNvSpPr>
          <p:nvPr>
            <p:ph type="title"/>
          </p:nvPr>
        </p:nvSpPr>
        <p:spPr>
          <a:xfrm>
            <a:off x="-2209800" y="23019"/>
            <a:ext cx="10972800" cy="1143000"/>
          </a:xfrm>
        </p:spPr>
        <p:txBody>
          <a:bodyPr/>
          <a:lstStyle/>
          <a:p>
            <a:r>
              <a:rPr lang="en-US" dirty="0"/>
              <a:t>Reputation economy</a:t>
            </a:r>
          </a:p>
        </p:txBody>
      </p:sp>
      <p:sp>
        <p:nvSpPr>
          <p:cNvPr id="3" name="Content Placeholder 2">
            <a:extLst>
              <a:ext uri="{FF2B5EF4-FFF2-40B4-BE49-F238E27FC236}">
                <a16:creationId xmlns:a16="http://schemas.microsoft.com/office/drawing/2014/main" id="{D47862E6-B74E-4D2F-8550-40A4CFD0F33F}"/>
              </a:ext>
            </a:extLst>
          </p:cNvPr>
          <p:cNvSpPr>
            <a:spLocks noGrp="1"/>
          </p:cNvSpPr>
          <p:nvPr>
            <p:ph idx="1"/>
          </p:nvPr>
        </p:nvSpPr>
        <p:spPr>
          <a:xfrm>
            <a:off x="410147" y="1309023"/>
            <a:ext cx="5675243" cy="4525963"/>
          </a:xfrm>
        </p:spPr>
        <p:txBody>
          <a:bodyPr>
            <a:normAutofit fontScale="92500" lnSpcReduction="10000"/>
          </a:bodyPr>
          <a:lstStyle/>
          <a:p>
            <a:r>
              <a:rPr lang="en-US" dirty="0"/>
              <a:t>Through social media, digital reputations acquire economic influence</a:t>
            </a:r>
          </a:p>
          <a:p>
            <a:r>
              <a:rPr lang="en-US" dirty="0"/>
              <a:t>Criticism is that there is not necessarily an equivalence between online reputation and reality</a:t>
            </a:r>
          </a:p>
          <a:p>
            <a:r>
              <a:rPr lang="en-US" dirty="0"/>
              <a:t>Reviews of products and how we portray ourselves as customers can be readily manipulated</a:t>
            </a:r>
          </a:p>
        </p:txBody>
      </p:sp>
      <p:pic>
        <p:nvPicPr>
          <p:cNvPr id="5" name="Picture 4" descr="A close up of a sign&#10;&#10;Description automatically generated">
            <a:extLst>
              <a:ext uri="{FF2B5EF4-FFF2-40B4-BE49-F238E27FC236}">
                <a16:creationId xmlns:a16="http://schemas.microsoft.com/office/drawing/2014/main" id="{1BCAAEBD-BD2A-41F0-9C44-5CB613E9EF4C}"/>
              </a:ext>
            </a:extLst>
          </p:cNvPr>
          <p:cNvPicPr>
            <a:picLocks noChangeAspect="1"/>
          </p:cNvPicPr>
          <p:nvPr/>
        </p:nvPicPr>
        <p:blipFill rotWithShape="1">
          <a:blip r:embed="rId3">
            <a:extLst>
              <a:ext uri="{28A0092B-C50C-407E-A947-70E740481C1C}">
                <a14:useLocalDpi xmlns:a14="http://schemas.microsoft.com/office/drawing/2010/main" val="0"/>
              </a:ext>
            </a:extLst>
          </a:blip>
          <a:srcRect l="12999" r="11001"/>
          <a:stretch/>
        </p:blipFill>
        <p:spPr>
          <a:xfrm>
            <a:off x="6248400" y="731837"/>
            <a:ext cx="5791200" cy="5080000"/>
          </a:xfrm>
          <a:prstGeom prst="rect">
            <a:avLst/>
          </a:prstGeom>
        </p:spPr>
      </p:pic>
    </p:spTree>
    <p:extLst>
      <p:ext uri="{BB962C8B-B14F-4D97-AF65-F5344CB8AC3E}">
        <p14:creationId xmlns:p14="http://schemas.microsoft.com/office/powerpoint/2010/main" val="119008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5532-57D5-41AE-A8CC-25BD0707F08C}"/>
              </a:ext>
            </a:extLst>
          </p:cNvPr>
          <p:cNvSpPr>
            <a:spLocks noGrp="1"/>
          </p:cNvSpPr>
          <p:nvPr>
            <p:ph type="title"/>
          </p:nvPr>
        </p:nvSpPr>
        <p:spPr>
          <a:xfrm>
            <a:off x="457200" y="274638"/>
            <a:ext cx="4419600" cy="1143000"/>
          </a:xfrm>
        </p:spPr>
        <p:txBody>
          <a:bodyPr/>
          <a:lstStyle/>
          <a:p>
            <a:r>
              <a:rPr lang="en-US" dirty="0"/>
              <a:t>Gamification</a:t>
            </a:r>
          </a:p>
        </p:txBody>
      </p:sp>
      <p:sp>
        <p:nvSpPr>
          <p:cNvPr id="3" name="Content Placeholder 2">
            <a:extLst>
              <a:ext uri="{FF2B5EF4-FFF2-40B4-BE49-F238E27FC236}">
                <a16:creationId xmlns:a16="http://schemas.microsoft.com/office/drawing/2014/main" id="{74A3900E-878B-4904-A15C-BC73ABD1A87A}"/>
              </a:ext>
            </a:extLst>
          </p:cNvPr>
          <p:cNvSpPr>
            <a:spLocks noGrp="1"/>
          </p:cNvSpPr>
          <p:nvPr>
            <p:ph idx="1"/>
          </p:nvPr>
        </p:nvSpPr>
        <p:spPr>
          <a:xfrm>
            <a:off x="457200" y="1443681"/>
            <a:ext cx="5410200" cy="4525963"/>
          </a:xfrm>
        </p:spPr>
        <p:txBody>
          <a:bodyPr>
            <a:normAutofit/>
          </a:bodyPr>
          <a:lstStyle/>
          <a:p>
            <a:r>
              <a:rPr lang="en-US" dirty="0"/>
              <a:t>The way in which interactive online design plays on people’s competitive instincts and incorporates the use of rewards to drive action— friend counts, retweets, the ability to “level up.”</a:t>
            </a:r>
          </a:p>
        </p:txBody>
      </p:sp>
      <p:pic>
        <p:nvPicPr>
          <p:cNvPr id="7" name="Picture 6" descr="A picture containing drawing&#10;&#10;Description automatically generated">
            <a:extLst>
              <a:ext uri="{FF2B5EF4-FFF2-40B4-BE49-F238E27FC236}">
                <a16:creationId xmlns:a16="http://schemas.microsoft.com/office/drawing/2014/main" id="{23F5D93B-C0D6-4459-A659-73148F9C7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76400"/>
            <a:ext cx="4993148" cy="2902267"/>
          </a:xfrm>
          <a:prstGeom prst="rect">
            <a:avLst/>
          </a:prstGeom>
        </p:spPr>
      </p:pic>
    </p:spTree>
    <p:extLst>
      <p:ext uri="{BB962C8B-B14F-4D97-AF65-F5344CB8AC3E}">
        <p14:creationId xmlns:p14="http://schemas.microsoft.com/office/powerpoint/2010/main" val="266103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Microwork</a:t>
            </a:r>
          </a:p>
        </p:txBody>
      </p:sp>
      <p:sp>
        <p:nvSpPr>
          <p:cNvPr id="3" name="Content Placeholder 2"/>
          <p:cNvSpPr>
            <a:spLocks noGrp="1"/>
          </p:cNvSpPr>
          <p:nvPr>
            <p:ph idx="1"/>
          </p:nvPr>
        </p:nvSpPr>
        <p:spPr>
          <a:xfrm>
            <a:off x="533400" y="1471695"/>
            <a:ext cx="5562600" cy="4525963"/>
          </a:xfrm>
        </p:spPr>
        <p:txBody>
          <a:bodyPr>
            <a:normAutofit fontScale="85000" lnSpcReduction="10000"/>
          </a:bodyPr>
          <a:lstStyle/>
          <a:p>
            <a:r>
              <a:rPr lang="en-US" dirty="0"/>
              <a:t>Work tasks that are crowdsourced out to individuals over the internet for pay</a:t>
            </a:r>
          </a:p>
          <a:p>
            <a:r>
              <a:rPr lang="en-US" dirty="0"/>
              <a:t>Typically these tasks are best done by humans, such as moderating content, tagging photos, or cleaning up data</a:t>
            </a:r>
          </a:p>
          <a:p>
            <a:r>
              <a:rPr lang="en-US" dirty="0"/>
              <a:t>Amazon’s </a:t>
            </a:r>
            <a:r>
              <a:rPr lang="en-US" dirty="0">
                <a:hlinkClick r:id="rId3"/>
              </a:rPr>
              <a:t>Mechanical Turk </a:t>
            </a:r>
            <a:r>
              <a:rPr lang="en-US" dirty="0"/>
              <a:t>is a web site where tasks can be assigned to project, and are completed by many people over the Internet.</a:t>
            </a:r>
          </a:p>
        </p:txBody>
      </p:sp>
      <p:pic>
        <p:nvPicPr>
          <p:cNvPr id="5" name="Picture 4" descr="A screenshot of a cell phone&#10;&#10;Description automatically generated">
            <a:extLst>
              <a:ext uri="{FF2B5EF4-FFF2-40B4-BE49-F238E27FC236}">
                <a16:creationId xmlns:a16="http://schemas.microsoft.com/office/drawing/2014/main" id="{30DC19F9-8FF4-4FBE-AD8B-B48238301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449510"/>
            <a:ext cx="5715000" cy="4324350"/>
          </a:xfrm>
          <a:prstGeom prst="rect">
            <a:avLst/>
          </a:prstGeom>
        </p:spPr>
      </p:pic>
    </p:spTree>
    <p:extLst>
      <p:ext uri="{BB962C8B-B14F-4D97-AF65-F5344CB8AC3E}">
        <p14:creationId xmlns:p14="http://schemas.microsoft.com/office/powerpoint/2010/main" val="2626763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shadows</a:t>
            </a:r>
          </a:p>
        </p:txBody>
      </p:sp>
      <p:sp>
        <p:nvSpPr>
          <p:cNvPr id="3" name="Content Placeholder 2"/>
          <p:cNvSpPr>
            <a:spLocks noGrp="1"/>
          </p:cNvSpPr>
          <p:nvPr>
            <p:ph idx="1"/>
          </p:nvPr>
        </p:nvSpPr>
        <p:spPr>
          <a:xfrm>
            <a:off x="304800" y="1600201"/>
            <a:ext cx="4953000" cy="5257799"/>
          </a:xfrm>
        </p:spPr>
        <p:txBody>
          <a:bodyPr>
            <a:normAutofit fontScale="77500" lnSpcReduction="20000"/>
          </a:bodyPr>
          <a:lstStyle/>
          <a:p>
            <a:r>
              <a:rPr lang="en-US" dirty="0"/>
              <a:t>In a network, data cannot travel directly from one device to another – it has to go through many other devices on the network. </a:t>
            </a:r>
          </a:p>
          <a:p>
            <a:r>
              <a:rPr lang="en-US" dirty="0"/>
              <a:t>All digital activity travels through multiple servers in a network until it reaches its destination. </a:t>
            </a:r>
          </a:p>
          <a:p>
            <a:r>
              <a:rPr lang="en-US" dirty="0"/>
              <a:t>These third party actors can have access to our digital shadow</a:t>
            </a:r>
          </a:p>
          <a:p>
            <a:r>
              <a:rPr lang="en-US" dirty="0"/>
              <a:t>Data shadows are this trackable data that a person creates by using digital networks</a:t>
            </a:r>
          </a:p>
        </p:txBody>
      </p:sp>
      <p:pic>
        <p:nvPicPr>
          <p:cNvPr id="7" name="Picture 6" descr="A screenshot of a cell phone&#10;&#10;Description automatically generated">
            <a:extLst>
              <a:ext uri="{FF2B5EF4-FFF2-40B4-BE49-F238E27FC236}">
                <a16:creationId xmlns:a16="http://schemas.microsoft.com/office/drawing/2014/main" id="{F6D141FA-D686-439F-B5D8-90BAD7552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417638"/>
            <a:ext cx="6155196" cy="4678362"/>
          </a:xfrm>
          <a:prstGeom prst="rect">
            <a:avLst/>
          </a:prstGeom>
        </p:spPr>
      </p:pic>
    </p:spTree>
    <p:extLst>
      <p:ext uri="{BB962C8B-B14F-4D97-AF65-F5344CB8AC3E}">
        <p14:creationId xmlns:p14="http://schemas.microsoft.com/office/powerpoint/2010/main" val="353817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AD47-9A89-4AC8-92B1-02B91AF5077A}"/>
              </a:ext>
            </a:extLst>
          </p:cNvPr>
          <p:cNvSpPr>
            <a:spLocks noGrp="1"/>
          </p:cNvSpPr>
          <p:nvPr>
            <p:ph type="title"/>
          </p:nvPr>
        </p:nvSpPr>
        <p:spPr>
          <a:xfrm>
            <a:off x="609600" y="274638"/>
            <a:ext cx="3733800" cy="1143000"/>
          </a:xfrm>
        </p:spPr>
        <p:txBody>
          <a:bodyPr/>
          <a:lstStyle/>
          <a:p>
            <a:r>
              <a:rPr lang="en-US" dirty="0"/>
              <a:t>Semantic web</a:t>
            </a:r>
          </a:p>
        </p:txBody>
      </p:sp>
      <p:sp>
        <p:nvSpPr>
          <p:cNvPr id="3" name="Content Placeholder 2">
            <a:extLst>
              <a:ext uri="{FF2B5EF4-FFF2-40B4-BE49-F238E27FC236}">
                <a16:creationId xmlns:a16="http://schemas.microsoft.com/office/drawing/2014/main" id="{26FBABC4-9D5D-440B-8F49-345CE6B42B08}"/>
              </a:ext>
            </a:extLst>
          </p:cNvPr>
          <p:cNvSpPr>
            <a:spLocks noGrp="1"/>
          </p:cNvSpPr>
          <p:nvPr>
            <p:ph idx="1"/>
          </p:nvPr>
        </p:nvSpPr>
        <p:spPr>
          <a:xfrm>
            <a:off x="228600" y="1600201"/>
            <a:ext cx="4114800" cy="4983161"/>
          </a:xfrm>
        </p:spPr>
        <p:txBody>
          <a:bodyPr>
            <a:normAutofit fontScale="85000" lnSpcReduction="10000"/>
          </a:bodyPr>
          <a:lstStyle/>
          <a:p>
            <a:r>
              <a:rPr lang="en-US" dirty="0"/>
              <a:t>The web of connections between different forms of data that allow our devices to do something they weren’t able to do directly.</a:t>
            </a:r>
          </a:p>
          <a:p>
            <a:r>
              <a:rPr lang="en-US" dirty="0"/>
              <a:t>Automates the way in which the internet works so that it can in a sense ‘think’ for you and better manipulate information on our behalf.</a:t>
            </a:r>
          </a:p>
        </p:txBody>
      </p:sp>
      <p:pic>
        <p:nvPicPr>
          <p:cNvPr id="6" name="Picture 5" descr="A close up of a sign&#10;&#10;Description automatically generated">
            <a:extLst>
              <a:ext uri="{FF2B5EF4-FFF2-40B4-BE49-F238E27FC236}">
                <a16:creationId xmlns:a16="http://schemas.microsoft.com/office/drawing/2014/main" id="{A29AE481-CD51-47DF-8CD0-9C7956F58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726" y="1417638"/>
            <a:ext cx="7550552" cy="3775276"/>
          </a:xfrm>
          <a:prstGeom prst="rect">
            <a:avLst/>
          </a:prstGeom>
        </p:spPr>
      </p:pic>
    </p:spTree>
    <p:extLst>
      <p:ext uri="{BB962C8B-B14F-4D97-AF65-F5344CB8AC3E}">
        <p14:creationId xmlns:p14="http://schemas.microsoft.com/office/powerpoint/2010/main" val="325719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6012-7288-440B-89CA-57161842A979}"/>
              </a:ext>
            </a:extLst>
          </p:cNvPr>
          <p:cNvSpPr>
            <a:spLocks noGrp="1"/>
          </p:cNvSpPr>
          <p:nvPr>
            <p:ph type="title"/>
          </p:nvPr>
        </p:nvSpPr>
        <p:spPr>
          <a:xfrm>
            <a:off x="609600" y="274638"/>
            <a:ext cx="4495800" cy="1143000"/>
          </a:xfrm>
        </p:spPr>
        <p:txBody>
          <a:bodyPr/>
          <a:lstStyle/>
          <a:p>
            <a:r>
              <a:rPr lang="en-US" dirty="0"/>
              <a:t>Internet of things</a:t>
            </a:r>
          </a:p>
        </p:txBody>
      </p:sp>
      <p:pic>
        <p:nvPicPr>
          <p:cNvPr id="7" name="Content Placeholder 6" descr="A circuit board&#10;&#10;Description automatically generated">
            <a:extLst>
              <a:ext uri="{FF2B5EF4-FFF2-40B4-BE49-F238E27FC236}">
                <a16:creationId xmlns:a16="http://schemas.microsoft.com/office/drawing/2014/main" id="{59BC4EAC-D010-4930-B5ED-DB71D80D16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496" r="17387"/>
          <a:stretch/>
        </p:blipFill>
        <p:spPr>
          <a:xfrm>
            <a:off x="5334000" y="685800"/>
            <a:ext cx="6172199" cy="5912949"/>
          </a:xfrm>
        </p:spPr>
      </p:pic>
      <p:sp>
        <p:nvSpPr>
          <p:cNvPr id="8" name="Content Placeholder 2">
            <a:extLst>
              <a:ext uri="{FF2B5EF4-FFF2-40B4-BE49-F238E27FC236}">
                <a16:creationId xmlns:a16="http://schemas.microsoft.com/office/drawing/2014/main" id="{361EC769-4059-416D-98BC-254D075D9D10}"/>
              </a:ext>
            </a:extLst>
          </p:cNvPr>
          <p:cNvSpPr txBox="1">
            <a:spLocks/>
          </p:cNvSpPr>
          <p:nvPr/>
        </p:nvSpPr>
        <p:spPr>
          <a:xfrm>
            <a:off x="609600" y="1600201"/>
            <a:ext cx="4038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system of interrelated computing devices, mechanical and digital machines that are provided with unique identifiers and the ability to exchange and monitor data over a network</a:t>
            </a:r>
          </a:p>
        </p:txBody>
      </p:sp>
    </p:spTree>
    <p:extLst>
      <p:ext uri="{BB962C8B-B14F-4D97-AF65-F5344CB8AC3E}">
        <p14:creationId xmlns:p14="http://schemas.microsoft.com/office/powerpoint/2010/main" val="53961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B4EC-4C4D-4FB2-916F-E5C257A59F54}"/>
              </a:ext>
            </a:extLst>
          </p:cNvPr>
          <p:cNvSpPr>
            <a:spLocks noGrp="1"/>
          </p:cNvSpPr>
          <p:nvPr>
            <p:ph type="title"/>
          </p:nvPr>
        </p:nvSpPr>
        <p:spPr>
          <a:xfrm>
            <a:off x="609600" y="274638"/>
            <a:ext cx="3886200" cy="1143000"/>
          </a:xfrm>
        </p:spPr>
        <p:txBody>
          <a:bodyPr>
            <a:normAutofit/>
          </a:bodyPr>
          <a:lstStyle/>
          <a:p>
            <a:r>
              <a:rPr lang="en-US" dirty="0">
                <a:hlinkClick r:id="rId3"/>
              </a:rPr>
              <a:t>Dark Web</a:t>
            </a:r>
            <a:endParaRPr lang="en-US" dirty="0"/>
          </a:p>
        </p:txBody>
      </p:sp>
      <p:sp>
        <p:nvSpPr>
          <p:cNvPr id="3" name="Content Placeholder 2">
            <a:extLst>
              <a:ext uri="{FF2B5EF4-FFF2-40B4-BE49-F238E27FC236}">
                <a16:creationId xmlns:a16="http://schemas.microsoft.com/office/drawing/2014/main" id="{7742A9C8-BA86-46E6-B28B-A81D4ED2576E}"/>
              </a:ext>
            </a:extLst>
          </p:cNvPr>
          <p:cNvSpPr>
            <a:spLocks noGrp="1"/>
          </p:cNvSpPr>
          <p:nvPr>
            <p:ph idx="1"/>
          </p:nvPr>
        </p:nvSpPr>
        <p:spPr>
          <a:xfrm>
            <a:off x="609600" y="1600201"/>
            <a:ext cx="4114800" cy="4525963"/>
          </a:xfrm>
        </p:spPr>
        <p:txBody>
          <a:bodyPr>
            <a:normAutofit fontScale="92500" lnSpcReduction="20000"/>
          </a:bodyPr>
          <a:lstStyle/>
          <a:p>
            <a:r>
              <a:rPr lang="en-US" dirty="0">
                <a:hlinkClick r:id="rId4"/>
              </a:rPr>
              <a:t>Site of illegal activity </a:t>
            </a:r>
            <a:r>
              <a:rPr lang="en-US" dirty="0"/>
              <a:t>– drug sales, trade in stolen data, human trafficking – on the internet</a:t>
            </a:r>
          </a:p>
          <a:p>
            <a:r>
              <a:rPr lang="en-US" dirty="0"/>
              <a:t>To access it requires special software (like the Tor browser and network)that allows users to remain difficult to trace</a:t>
            </a:r>
          </a:p>
          <a:p>
            <a:pPr marL="0" indent="0">
              <a:buNone/>
            </a:pPr>
            <a:endParaRPr lang="en-US" dirty="0"/>
          </a:p>
        </p:txBody>
      </p:sp>
      <p:pic>
        <p:nvPicPr>
          <p:cNvPr id="7" name="Picture 6" descr="A screenshot of a cell phone&#10;&#10;Description automatically generated">
            <a:extLst>
              <a:ext uri="{FF2B5EF4-FFF2-40B4-BE49-F238E27FC236}">
                <a16:creationId xmlns:a16="http://schemas.microsoft.com/office/drawing/2014/main" id="{C0DCC977-D9AA-47EC-86FA-7E62864E6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36653"/>
            <a:ext cx="6858000" cy="6858000"/>
          </a:xfrm>
          <a:prstGeom prst="rect">
            <a:avLst/>
          </a:prstGeom>
        </p:spPr>
      </p:pic>
    </p:spTree>
    <p:extLst>
      <p:ext uri="{BB962C8B-B14F-4D97-AF65-F5344CB8AC3E}">
        <p14:creationId xmlns:p14="http://schemas.microsoft.com/office/powerpoint/2010/main" val="109262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3D35-C9D6-4C64-8245-1F330FB9C089}"/>
              </a:ext>
            </a:extLst>
          </p:cNvPr>
          <p:cNvSpPr>
            <a:spLocks noGrp="1"/>
          </p:cNvSpPr>
          <p:nvPr>
            <p:ph type="title"/>
          </p:nvPr>
        </p:nvSpPr>
        <p:spPr/>
        <p:txBody>
          <a:bodyPr/>
          <a:lstStyle/>
          <a:p>
            <a:r>
              <a:rPr lang="en-US" dirty="0"/>
              <a:t>Blockchain</a:t>
            </a:r>
          </a:p>
        </p:txBody>
      </p:sp>
      <p:sp>
        <p:nvSpPr>
          <p:cNvPr id="3" name="Content Placeholder 2">
            <a:extLst>
              <a:ext uri="{FF2B5EF4-FFF2-40B4-BE49-F238E27FC236}">
                <a16:creationId xmlns:a16="http://schemas.microsoft.com/office/drawing/2014/main" id="{FC6A765C-487A-4ECF-8A43-65688C3D98EE}"/>
              </a:ext>
            </a:extLst>
          </p:cNvPr>
          <p:cNvSpPr>
            <a:spLocks noGrp="1"/>
          </p:cNvSpPr>
          <p:nvPr>
            <p:ph idx="1"/>
          </p:nvPr>
        </p:nvSpPr>
        <p:spPr>
          <a:xfrm>
            <a:off x="609600" y="1600201"/>
            <a:ext cx="3657600" cy="4525963"/>
          </a:xfrm>
        </p:spPr>
        <p:txBody>
          <a:bodyPr>
            <a:normAutofit fontScale="85000" lnSpcReduction="10000"/>
          </a:bodyPr>
          <a:lstStyle/>
          <a:p>
            <a:r>
              <a:rPr lang="en-US" dirty="0"/>
              <a:t>Online method for recordkeeping and validation of identity</a:t>
            </a:r>
          </a:p>
          <a:p>
            <a:r>
              <a:rPr lang="en-US" dirty="0"/>
              <a:t>Digital records are distributed instead of copied or transferred.</a:t>
            </a:r>
          </a:p>
          <a:p>
            <a:r>
              <a:rPr lang="en-US" dirty="0"/>
              <a:t>Decentralization allows full real-time access and maintains transparency and integrity of the data.</a:t>
            </a:r>
          </a:p>
        </p:txBody>
      </p:sp>
      <p:pic>
        <p:nvPicPr>
          <p:cNvPr id="5" name="Picture 4" descr="A picture containing text, map&#10;&#10;Description automatically generated">
            <a:extLst>
              <a:ext uri="{FF2B5EF4-FFF2-40B4-BE49-F238E27FC236}">
                <a16:creationId xmlns:a16="http://schemas.microsoft.com/office/drawing/2014/main" id="{7CB0E698-BF8F-4DAD-B5EC-7E24A337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00200"/>
            <a:ext cx="7669728" cy="4267199"/>
          </a:xfrm>
          <a:prstGeom prst="rect">
            <a:avLst/>
          </a:prstGeom>
        </p:spPr>
      </p:pic>
    </p:spTree>
    <p:extLst>
      <p:ext uri="{BB962C8B-B14F-4D97-AF65-F5344CB8AC3E}">
        <p14:creationId xmlns:p14="http://schemas.microsoft.com/office/powerpoint/2010/main" val="81300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597E-8CA4-456E-93F7-EB78BB5A1A35}"/>
              </a:ext>
            </a:extLst>
          </p:cNvPr>
          <p:cNvSpPr>
            <a:spLocks noGrp="1"/>
          </p:cNvSpPr>
          <p:nvPr>
            <p:ph type="title"/>
          </p:nvPr>
        </p:nvSpPr>
        <p:spPr>
          <a:xfrm>
            <a:off x="609600" y="274638"/>
            <a:ext cx="5715000" cy="1143000"/>
          </a:xfrm>
        </p:spPr>
        <p:txBody>
          <a:bodyPr>
            <a:normAutofit/>
          </a:bodyPr>
          <a:lstStyle/>
          <a:p>
            <a:r>
              <a:rPr lang="en-US" dirty="0"/>
              <a:t>Surveillance capitalism</a:t>
            </a:r>
          </a:p>
        </p:txBody>
      </p:sp>
      <p:sp>
        <p:nvSpPr>
          <p:cNvPr id="3" name="Content Placeholder 2">
            <a:extLst>
              <a:ext uri="{FF2B5EF4-FFF2-40B4-BE49-F238E27FC236}">
                <a16:creationId xmlns:a16="http://schemas.microsoft.com/office/drawing/2014/main" id="{41CA9728-36B6-494F-9E53-4512CD8B2A46}"/>
              </a:ext>
            </a:extLst>
          </p:cNvPr>
          <p:cNvSpPr>
            <a:spLocks noGrp="1"/>
          </p:cNvSpPr>
          <p:nvPr>
            <p:ph idx="1"/>
          </p:nvPr>
        </p:nvSpPr>
        <p:spPr>
          <a:xfrm>
            <a:off x="609600" y="1600201"/>
            <a:ext cx="5943600" cy="4525963"/>
          </a:xfrm>
        </p:spPr>
        <p:txBody>
          <a:bodyPr>
            <a:normAutofit fontScale="92500" lnSpcReduction="10000"/>
          </a:bodyPr>
          <a:lstStyle/>
          <a:p>
            <a:r>
              <a:rPr lang="en-US" dirty="0"/>
              <a:t>Instead of simply selling products, online vendors collect details about people to create massive predictive engines </a:t>
            </a:r>
          </a:p>
          <a:p>
            <a:r>
              <a:rPr lang="en-US" dirty="0"/>
              <a:t>These are meant to anticipate what and how you think in order to  direct and control individuals along paths that will benefit the companies and all the other parties they sell data to.</a:t>
            </a:r>
          </a:p>
        </p:txBody>
      </p:sp>
      <p:pic>
        <p:nvPicPr>
          <p:cNvPr id="5" name="Picture 4" descr="A picture containing table, photo, man, woman&#10;&#10;Description automatically generated">
            <a:extLst>
              <a:ext uri="{FF2B5EF4-FFF2-40B4-BE49-F238E27FC236}">
                <a16:creationId xmlns:a16="http://schemas.microsoft.com/office/drawing/2014/main" id="{1B302485-210C-4D9D-8B0A-4C5DCE4E0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85898"/>
            <a:ext cx="4324109" cy="5686203"/>
          </a:xfrm>
          <a:prstGeom prst="rect">
            <a:avLst/>
          </a:prstGeom>
        </p:spPr>
      </p:pic>
    </p:spTree>
    <p:extLst>
      <p:ext uri="{BB962C8B-B14F-4D97-AF65-F5344CB8AC3E}">
        <p14:creationId xmlns:p14="http://schemas.microsoft.com/office/powerpoint/2010/main" val="263570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84A2-8AB2-496F-85E7-913AE25C71D7}"/>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AF7124D5-4455-4858-B210-BC79A0097B10}"/>
              </a:ext>
            </a:extLst>
          </p:cNvPr>
          <p:cNvSpPr>
            <a:spLocks noGrp="1"/>
          </p:cNvSpPr>
          <p:nvPr>
            <p:ph idx="1"/>
          </p:nvPr>
        </p:nvSpPr>
        <p:spPr>
          <a:xfrm>
            <a:off x="1485900" y="1430338"/>
            <a:ext cx="4457700" cy="4853354"/>
          </a:xfrm>
        </p:spPr>
        <p:txBody>
          <a:bodyPr>
            <a:normAutofit fontScale="92500" lnSpcReduction="10000"/>
          </a:bodyPr>
          <a:lstStyle/>
          <a:p>
            <a:pPr marL="514350" indent="-514350">
              <a:buFont typeface="+mj-lt"/>
              <a:buAutoNum type="arabicPeriod"/>
            </a:pPr>
            <a:r>
              <a:rPr lang="en-US" b="1" dirty="0"/>
              <a:t>medium is the message</a:t>
            </a:r>
          </a:p>
          <a:p>
            <a:pPr marL="514350" indent="-514350">
              <a:buFont typeface="+mj-lt"/>
              <a:buAutoNum type="arabicPeriod"/>
            </a:pPr>
            <a:r>
              <a:rPr lang="en-US" b="1" dirty="0"/>
              <a:t>remediation</a:t>
            </a:r>
          </a:p>
          <a:p>
            <a:pPr marL="514350" indent="-514350">
              <a:buFont typeface="+mj-lt"/>
              <a:buAutoNum type="arabicPeriod"/>
            </a:pPr>
            <a:r>
              <a:rPr lang="en-US" dirty="0"/>
              <a:t>network society</a:t>
            </a:r>
          </a:p>
          <a:p>
            <a:pPr marL="514350" indent="-514350">
              <a:buFont typeface="+mj-lt"/>
              <a:buAutoNum type="arabicPeriod"/>
            </a:pPr>
            <a:r>
              <a:rPr lang="en-US" dirty="0"/>
              <a:t>time-space convergence</a:t>
            </a:r>
          </a:p>
          <a:p>
            <a:pPr marL="514350" indent="-514350">
              <a:buFont typeface="+mj-lt"/>
              <a:buAutoNum type="arabicPeriod"/>
            </a:pPr>
            <a:r>
              <a:rPr lang="en-US" dirty="0"/>
              <a:t>convergence culture</a:t>
            </a:r>
          </a:p>
          <a:p>
            <a:pPr marL="514350" indent="-514350">
              <a:buFont typeface="+mj-lt"/>
              <a:buAutoNum type="arabicPeriod"/>
            </a:pPr>
            <a:r>
              <a:rPr lang="en-US" dirty="0"/>
              <a:t>filter bubbles </a:t>
            </a:r>
          </a:p>
          <a:p>
            <a:pPr marL="514350" indent="-514350">
              <a:buFont typeface="+mj-lt"/>
              <a:buAutoNum type="arabicPeriod"/>
            </a:pPr>
            <a:r>
              <a:rPr lang="en-US" dirty="0"/>
              <a:t>algorithmic society</a:t>
            </a:r>
          </a:p>
          <a:p>
            <a:pPr marL="514350" indent="-514350">
              <a:buFont typeface="+mj-lt"/>
              <a:buAutoNum type="arabicPeriod"/>
            </a:pPr>
            <a:r>
              <a:rPr lang="en-US" dirty="0"/>
              <a:t>algorithmic bias</a:t>
            </a:r>
          </a:p>
          <a:p>
            <a:pPr marL="514350" indent="-514350">
              <a:buFont typeface="+mj-lt"/>
              <a:buAutoNum type="arabicPeriod"/>
            </a:pPr>
            <a:r>
              <a:rPr lang="en-US" dirty="0"/>
              <a:t>cybertyping</a:t>
            </a:r>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82801BD3-7295-4818-BA53-901686569B8F}"/>
              </a:ext>
            </a:extLst>
          </p:cNvPr>
          <p:cNvSpPr txBox="1">
            <a:spLocks/>
          </p:cNvSpPr>
          <p:nvPr/>
        </p:nvSpPr>
        <p:spPr>
          <a:xfrm>
            <a:off x="6172200" y="1417638"/>
            <a:ext cx="5257800" cy="47545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13"/>
            </a:pPr>
            <a:r>
              <a:rPr lang="en-US" sz="3000" dirty="0"/>
              <a:t>reputation economy</a:t>
            </a:r>
          </a:p>
          <a:p>
            <a:pPr marL="457200" indent="-457200">
              <a:buFont typeface="+mj-lt"/>
              <a:buAutoNum type="arabicPeriod" startAt="13"/>
            </a:pPr>
            <a:r>
              <a:rPr lang="en-US" sz="3000" dirty="0"/>
              <a:t>gamification</a:t>
            </a:r>
          </a:p>
          <a:p>
            <a:pPr marL="457200" indent="-457200">
              <a:buFont typeface="+mj-lt"/>
              <a:buAutoNum type="arabicPeriod" startAt="13"/>
            </a:pPr>
            <a:r>
              <a:rPr lang="en-US" sz="3000" dirty="0"/>
              <a:t>microwork</a:t>
            </a:r>
          </a:p>
          <a:p>
            <a:pPr marL="457200" indent="-457200">
              <a:buFont typeface="+mj-lt"/>
              <a:buAutoNum type="arabicPeriod" startAt="13"/>
            </a:pPr>
            <a:r>
              <a:rPr lang="en-US" sz="3000" dirty="0"/>
              <a:t>data shadows</a:t>
            </a:r>
          </a:p>
          <a:p>
            <a:pPr marL="457200" indent="-457200">
              <a:buFont typeface="+mj-lt"/>
              <a:buAutoNum type="arabicPeriod" startAt="13"/>
            </a:pPr>
            <a:r>
              <a:rPr lang="en-US" sz="3000" b="1" dirty="0"/>
              <a:t>semantic web</a:t>
            </a:r>
          </a:p>
          <a:p>
            <a:pPr marL="457200" indent="-457200">
              <a:buFont typeface="+mj-lt"/>
              <a:buAutoNum type="arabicPeriod" startAt="13"/>
            </a:pPr>
            <a:r>
              <a:rPr lang="en-US" sz="3000" dirty="0"/>
              <a:t>internet of things</a:t>
            </a:r>
          </a:p>
          <a:p>
            <a:pPr marL="457200" indent="-457200">
              <a:buFont typeface="+mj-lt"/>
              <a:buAutoNum type="arabicPeriod" startAt="13"/>
            </a:pPr>
            <a:r>
              <a:rPr lang="en-US" sz="3000" b="1" dirty="0"/>
              <a:t>dark web</a:t>
            </a:r>
          </a:p>
          <a:p>
            <a:pPr marL="457200" indent="-457200">
              <a:buFont typeface="+mj-lt"/>
              <a:buAutoNum type="arabicPeriod" startAt="13"/>
            </a:pPr>
            <a:r>
              <a:rPr lang="en-US" sz="3000" b="1" dirty="0"/>
              <a:t>block chain</a:t>
            </a:r>
          </a:p>
          <a:p>
            <a:pPr marL="457200" indent="-457200">
              <a:buFont typeface="+mj-lt"/>
              <a:buAutoNum type="arabicPeriod" startAt="13"/>
            </a:pPr>
            <a:r>
              <a:rPr lang="en-US" sz="3000" dirty="0"/>
              <a:t>surveillance capitalism</a:t>
            </a:r>
          </a:p>
          <a:p>
            <a:endParaRPr lang="en-US" sz="2200" dirty="0"/>
          </a:p>
          <a:p>
            <a:endParaRPr lang="en-US" dirty="0"/>
          </a:p>
        </p:txBody>
      </p:sp>
    </p:spTree>
    <p:extLst>
      <p:ext uri="{BB962C8B-B14F-4D97-AF65-F5344CB8AC3E}">
        <p14:creationId xmlns:p14="http://schemas.microsoft.com/office/powerpoint/2010/main" val="10151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635B-9009-4C65-98D0-EB4CE4EB4A5C}"/>
              </a:ext>
            </a:extLst>
          </p:cNvPr>
          <p:cNvSpPr>
            <a:spLocks noGrp="1"/>
          </p:cNvSpPr>
          <p:nvPr>
            <p:ph type="title"/>
          </p:nvPr>
        </p:nvSpPr>
        <p:spPr>
          <a:xfrm>
            <a:off x="609600" y="274638"/>
            <a:ext cx="7086600" cy="1143000"/>
          </a:xfrm>
        </p:spPr>
        <p:txBody>
          <a:bodyPr>
            <a:normAutofit/>
          </a:bodyPr>
          <a:lstStyle/>
          <a:p>
            <a:r>
              <a:rPr lang="en-US" dirty="0"/>
              <a:t>The medium is the message </a:t>
            </a:r>
          </a:p>
        </p:txBody>
      </p:sp>
      <p:sp>
        <p:nvSpPr>
          <p:cNvPr id="3" name="Content Placeholder 2">
            <a:extLst>
              <a:ext uri="{FF2B5EF4-FFF2-40B4-BE49-F238E27FC236}">
                <a16:creationId xmlns:a16="http://schemas.microsoft.com/office/drawing/2014/main" id="{880B6DDA-C307-4D0F-974D-9089E1FA3F64}"/>
              </a:ext>
            </a:extLst>
          </p:cNvPr>
          <p:cNvSpPr>
            <a:spLocks noGrp="1"/>
          </p:cNvSpPr>
          <p:nvPr>
            <p:ph idx="1"/>
          </p:nvPr>
        </p:nvSpPr>
        <p:spPr>
          <a:xfrm>
            <a:off x="533400" y="1600200"/>
            <a:ext cx="7467600" cy="4983162"/>
          </a:xfrm>
        </p:spPr>
        <p:txBody>
          <a:bodyPr>
            <a:normAutofit fontScale="62500" lnSpcReduction="20000"/>
          </a:bodyPr>
          <a:lstStyle/>
          <a:p>
            <a:r>
              <a:rPr lang="en-US" sz="4300" dirty="0"/>
              <a:t>Phrase coined by Marshall McLuhan in his 1964 book</a:t>
            </a:r>
          </a:p>
          <a:p>
            <a:r>
              <a:rPr lang="en-US" sz="4300" dirty="0"/>
              <a:t>The ‘message’ is the change of scale or pace or pattern that a new invention or innovation (the ‘medium’) introduces. </a:t>
            </a:r>
          </a:p>
          <a:p>
            <a:r>
              <a:rPr lang="en-US" sz="4300" dirty="0"/>
              <a:t>The ‘message’ is the change in inter-personal dynamics that the innovation brings with it</a:t>
            </a:r>
          </a:p>
          <a:p>
            <a:r>
              <a:rPr lang="en-US" sz="4300" dirty="0"/>
              <a:t>Original intent of this expression was meant to apply to many different innovations, not just communications media. </a:t>
            </a:r>
          </a:p>
          <a:p>
            <a:r>
              <a:rPr lang="en-US" sz="4300" dirty="0"/>
              <a:t>However, it is has lived on most familiarly to imply that how we communicate our information is as important as the message. </a:t>
            </a:r>
          </a:p>
          <a:p>
            <a:pPr marL="0" indent="0">
              <a:buNone/>
            </a:pPr>
            <a:endParaRPr lang="en-US" sz="4300" dirty="0"/>
          </a:p>
          <a:p>
            <a:endParaRPr lang="en-US" dirty="0"/>
          </a:p>
        </p:txBody>
      </p:sp>
      <p:pic>
        <p:nvPicPr>
          <p:cNvPr id="5" name="Picture 4" descr="A close up of a piece of paper&#10;&#10;Description automatically generated">
            <a:extLst>
              <a:ext uri="{FF2B5EF4-FFF2-40B4-BE49-F238E27FC236}">
                <a16:creationId xmlns:a16="http://schemas.microsoft.com/office/drawing/2014/main" id="{87DA8577-C588-4FE1-8386-DCBE8C8B8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267939"/>
            <a:ext cx="4038600" cy="6232800"/>
          </a:xfrm>
          <a:prstGeom prst="rect">
            <a:avLst/>
          </a:prstGeom>
        </p:spPr>
      </p:pic>
    </p:spTree>
    <p:extLst>
      <p:ext uri="{BB962C8B-B14F-4D97-AF65-F5344CB8AC3E}">
        <p14:creationId xmlns:p14="http://schemas.microsoft.com/office/powerpoint/2010/main" val="167576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572000" cy="1143000"/>
          </a:xfrm>
        </p:spPr>
        <p:txBody>
          <a:bodyPr/>
          <a:lstStyle/>
          <a:p>
            <a:r>
              <a:rPr lang="en-US" dirty="0"/>
              <a:t>Remediation</a:t>
            </a:r>
          </a:p>
        </p:txBody>
      </p:sp>
      <p:sp>
        <p:nvSpPr>
          <p:cNvPr id="3" name="Content Placeholder 2"/>
          <p:cNvSpPr>
            <a:spLocks noGrp="1"/>
          </p:cNvSpPr>
          <p:nvPr>
            <p:ph idx="1"/>
          </p:nvPr>
        </p:nvSpPr>
        <p:spPr>
          <a:xfrm>
            <a:off x="381000" y="1600201"/>
            <a:ext cx="6019800" cy="4525963"/>
          </a:xfrm>
        </p:spPr>
        <p:txBody>
          <a:bodyPr>
            <a:normAutofit/>
          </a:bodyPr>
          <a:lstStyle/>
          <a:p>
            <a:r>
              <a:rPr lang="en-US" dirty="0"/>
              <a:t>How media constantly remediates its predecessors. </a:t>
            </a:r>
          </a:p>
          <a:p>
            <a:r>
              <a:rPr lang="en-US" dirty="0"/>
              <a:t>New digital media reincorporate aspects of older media forms</a:t>
            </a:r>
          </a:p>
          <a:p>
            <a:pPr lvl="1"/>
            <a:r>
              <a:rPr lang="en-US" dirty="0"/>
              <a:t>Books incorporated oration</a:t>
            </a:r>
          </a:p>
          <a:p>
            <a:pPr lvl="1"/>
            <a:r>
              <a:rPr lang="en-US" dirty="0"/>
              <a:t>Radio is contained within television</a:t>
            </a:r>
          </a:p>
          <a:p>
            <a:pPr lvl="1"/>
            <a:r>
              <a:rPr lang="en-US" dirty="0"/>
              <a:t>The internet subsumes all of these </a:t>
            </a:r>
          </a:p>
          <a:p>
            <a:pPr marL="457200" lvl="1" indent="0">
              <a:buNone/>
            </a:pPr>
            <a:endParaRPr lang="en-US" dirty="0"/>
          </a:p>
        </p:txBody>
      </p:sp>
      <p:pic>
        <p:nvPicPr>
          <p:cNvPr id="1028" name="Picture 4" descr="https://mitpress.mit.edu/sites/default/files/9780262522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11080"/>
            <a:ext cx="5182738" cy="608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41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029200" cy="1143000"/>
          </a:xfrm>
        </p:spPr>
        <p:txBody>
          <a:bodyPr/>
          <a:lstStyle/>
          <a:p>
            <a:r>
              <a:rPr lang="en-US" dirty="0"/>
              <a:t>Network society</a:t>
            </a:r>
          </a:p>
        </p:txBody>
      </p:sp>
      <p:sp>
        <p:nvSpPr>
          <p:cNvPr id="3" name="Content Placeholder 2"/>
          <p:cNvSpPr>
            <a:spLocks noGrp="1"/>
          </p:cNvSpPr>
          <p:nvPr>
            <p:ph idx="1"/>
          </p:nvPr>
        </p:nvSpPr>
        <p:spPr>
          <a:xfrm>
            <a:off x="762000" y="1600201"/>
            <a:ext cx="5715000" cy="4525963"/>
          </a:xfrm>
        </p:spPr>
        <p:txBody>
          <a:bodyPr/>
          <a:lstStyle/>
          <a:p>
            <a:r>
              <a:rPr lang="en-US" dirty="0"/>
              <a:t>The expression coined in 1981 related to the social, political, economic and cultural changes caused by the spread of networked, digital information and communications technologies.</a:t>
            </a:r>
          </a:p>
        </p:txBody>
      </p:sp>
      <p:pic>
        <p:nvPicPr>
          <p:cNvPr id="4098" name="Picture 2" descr="http://ecx.images-amazon.com/images/I/51ztsapMD5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81264"/>
            <a:ext cx="4267200" cy="612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0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019800" cy="1143000"/>
          </a:xfrm>
        </p:spPr>
        <p:txBody>
          <a:bodyPr/>
          <a:lstStyle/>
          <a:p>
            <a:r>
              <a:rPr lang="en-US" dirty="0"/>
              <a:t>Time-space convergence</a:t>
            </a:r>
          </a:p>
        </p:txBody>
      </p:sp>
      <p:sp>
        <p:nvSpPr>
          <p:cNvPr id="3" name="Content Placeholder 2"/>
          <p:cNvSpPr>
            <a:spLocks noGrp="1"/>
          </p:cNvSpPr>
          <p:nvPr>
            <p:ph idx="1"/>
          </p:nvPr>
        </p:nvSpPr>
        <p:spPr>
          <a:xfrm>
            <a:off x="304800" y="1600201"/>
            <a:ext cx="6324600" cy="2743200"/>
          </a:xfrm>
        </p:spPr>
        <p:txBody>
          <a:bodyPr>
            <a:normAutofit fontScale="92500" lnSpcReduction="10000"/>
          </a:bodyPr>
          <a:lstStyle/>
          <a:p>
            <a:r>
              <a:rPr lang="en-US" dirty="0"/>
              <a:t>With improvements in communication systems (and methods of transport), the barrier of geographic distance is lessening.  You can be simultaneously everywhere or anywhere on the internet</a:t>
            </a:r>
          </a:p>
        </p:txBody>
      </p:sp>
      <p:pic>
        <p:nvPicPr>
          <p:cNvPr id="5122" name="Picture 2" descr="http://www.thegeographeronline.net/uploads/2/6/6/2/26629356/2884128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7768"/>
            <a:ext cx="4495800" cy="640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80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597E-8CA4-456E-93F7-EB78BB5A1A35}"/>
              </a:ext>
            </a:extLst>
          </p:cNvPr>
          <p:cNvSpPr>
            <a:spLocks noGrp="1"/>
          </p:cNvSpPr>
          <p:nvPr>
            <p:ph type="title"/>
          </p:nvPr>
        </p:nvSpPr>
        <p:spPr>
          <a:xfrm>
            <a:off x="4343400" y="274638"/>
            <a:ext cx="7239000" cy="1143000"/>
          </a:xfrm>
        </p:spPr>
        <p:txBody>
          <a:bodyPr/>
          <a:lstStyle/>
          <a:p>
            <a:r>
              <a:rPr lang="en-US" dirty="0"/>
              <a:t>Filter bubbles</a:t>
            </a:r>
          </a:p>
        </p:txBody>
      </p:sp>
      <p:sp>
        <p:nvSpPr>
          <p:cNvPr id="3" name="Content Placeholder 2">
            <a:extLst>
              <a:ext uri="{FF2B5EF4-FFF2-40B4-BE49-F238E27FC236}">
                <a16:creationId xmlns:a16="http://schemas.microsoft.com/office/drawing/2014/main" id="{41CA9728-36B6-494F-9E53-4512CD8B2A46}"/>
              </a:ext>
            </a:extLst>
          </p:cNvPr>
          <p:cNvSpPr>
            <a:spLocks noGrp="1"/>
          </p:cNvSpPr>
          <p:nvPr>
            <p:ph idx="1"/>
          </p:nvPr>
        </p:nvSpPr>
        <p:spPr>
          <a:xfrm>
            <a:off x="0" y="667991"/>
            <a:ext cx="3791012" cy="5935966"/>
          </a:xfrm>
        </p:spPr>
        <p:txBody>
          <a:bodyPr>
            <a:normAutofit fontScale="85000" lnSpcReduction="20000"/>
          </a:bodyPr>
          <a:lstStyle/>
          <a:p>
            <a:r>
              <a:rPr lang="en-US" dirty="0"/>
              <a:t>How search algorithms use personal information such as location, past click behavior and search history to shape what information it provides users. </a:t>
            </a:r>
          </a:p>
          <a:p>
            <a:r>
              <a:rPr lang="en-US" dirty="0"/>
              <a:t>As a result users become separated from information that disagrees with their viewpoints, effectively isolating them in their own cultural or ideological bubble.</a:t>
            </a:r>
            <a:br>
              <a:rPr lang="en-US" dirty="0"/>
            </a:br>
            <a:endParaRPr lang="en-US" dirty="0"/>
          </a:p>
        </p:txBody>
      </p:sp>
      <p:pic>
        <p:nvPicPr>
          <p:cNvPr id="5" name="Picture 4" descr="A close up of a logo&#10;&#10;Description automatically generated">
            <a:extLst>
              <a:ext uri="{FF2B5EF4-FFF2-40B4-BE49-F238E27FC236}">
                <a16:creationId xmlns:a16="http://schemas.microsoft.com/office/drawing/2014/main" id="{E729614C-CDB0-446B-82B4-66C227FF7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620796"/>
            <a:ext cx="7905812" cy="4158457"/>
          </a:xfrm>
          <a:prstGeom prst="rect">
            <a:avLst/>
          </a:prstGeom>
        </p:spPr>
      </p:pic>
    </p:spTree>
    <p:extLst>
      <p:ext uri="{BB962C8B-B14F-4D97-AF65-F5344CB8AC3E}">
        <p14:creationId xmlns:p14="http://schemas.microsoft.com/office/powerpoint/2010/main" val="386940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18"/>
            <a:ext cx="4114800" cy="1143000"/>
          </a:xfrm>
        </p:spPr>
        <p:txBody>
          <a:bodyPr>
            <a:normAutofit fontScale="90000"/>
          </a:bodyPr>
          <a:lstStyle/>
          <a:p>
            <a:r>
              <a:rPr lang="en-US" dirty="0"/>
              <a:t>Algorithmic society</a:t>
            </a:r>
          </a:p>
        </p:txBody>
      </p:sp>
      <p:sp>
        <p:nvSpPr>
          <p:cNvPr id="3" name="Content Placeholder 2"/>
          <p:cNvSpPr>
            <a:spLocks noGrp="1"/>
          </p:cNvSpPr>
          <p:nvPr>
            <p:ph idx="1"/>
          </p:nvPr>
        </p:nvSpPr>
        <p:spPr>
          <a:xfrm>
            <a:off x="475450" y="1600201"/>
            <a:ext cx="5239550" cy="5017770"/>
          </a:xfrm>
        </p:spPr>
        <p:txBody>
          <a:bodyPr>
            <a:normAutofit lnSpcReduction="10000"/>
          </a:bodyPr>
          <a:lstStyle/>
          <a:p>
            <a:r>
              <a:rPr lang="en-US" dirty="0"/>
              <a:t>How the algorithms of the internet and our computational devices shape how we live collectively and individually</a:t>
            </a:r>
          </a:p>
          <a:p>
            <a:r>
              <a:rPr lang="en-US" dirty="0"/>
              <a:t>The information we see, the decisions made about finances, public safety, transportation, and health have a basis in software</a:t>
            </a:r>
          </a:p>
        </p:txBody>
      </p:sp>
      <p:pic>
        <p:nvPicPr>
          <p:cNvPr id="5" name="Picture 4" descr="Text&#10;&#10;Description automatically generated">
            <a:extLst>
              <a:ext uri="{FF2B5EF4-FFF2-40B4-BE49-F238E27FC236}">
                <a16:creationId xmlns:a16="http://schemas.microsoft.com/office/drawing/2014/main" id="{2E04757E-7D5C-4BDF-8A3E-E9DD40EF3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600201"/>
            <a:ext cx="6096000" cy="3200400"/>
          </a:xfrm>
          <a:prstGeom prst="rect">
            <a:avLst/>
          </a:prstGeom>
        </p:spPr>
      </p:pic>
    </p:spTree>
    <p:extLst>
      <p:ext uri="{BB962C8B-B14F-4D97-AF65-F5344CB8AC3E}">
        <p14:creationId xmlns:p14="http://schemas.microsoft.com/office/powerpoint/2010/main" val="294950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F0069-34A5-417A-A07F-C05CA36D2A96}"/>
              </a:ext>
            </a:extLst>
          </p:cNvPr>
          <p:cNvSpPr>
            <a:spLocks noGrp="1"/>
          </p:cNvSpPr>
          <p:nvPr>
            <p:ph idx="1"/>
          </p:nvPr>
        </p:nvSpPr>
        <p:spPr>
          <a:xfrm>
            <a:off x="0" y="990600"/>
            <a:ext cx="3990841" cy="6019800"/>
          </a:xfrm>
        </p:spPr>
        <p:txBody>
          <a:bodyPr>
            <a:normAutofit fontScale="92500" lnSpcReduction="10000"/>
          </a:bodyPr>
          <a:lstStyle/>
          <a:p>
            <a:r>
              <a:rPr lang="en-US" dirty="0"/>
              <a:t>Algorithmic bias encompasses the forms of discrimination that arise when software is used to predict behaviors.</a:t>
            </a:r>
          </a:p>
          <a:p>
            <a:r>
              <a:rPr lang="en-US" dirty="0"/>
              <a:t>Software is trained on data that contains all kinds of human biases, which can then appear in its own inferences.</a:t>
            </a:r>
          </a:p>
        </p:txBody>
      </p:sp>
      <p:pic>
        <p:nvPicPr>
          <p:cNvPr id="4" name="Picture 3">
            <a:extLst>
              <a:ext uri="{FF2B5EF4-FFF2-40B4-BE49-F238E27FC236}">
                <a16:creationId xmlns:a16="http://schemas.microsoft.com/office/drawing/2014/main" id="{9A50EFC6-B09F-406F-B314-E7A0A7557EFC}"/>
              </a:ext>
            </a:extLst>
          </p:cNvPr>
          <p:cNvPicPr>
            <a:picLocks noChangeAspect="1"/>
          </p:cNvPicPr>
          <p:nvPr/>
        </p:nvPicPr>
        <p:blipFill rotWithShape="1">
          <a:blip r:embed="rId3"/>
          <a:srcRect l="9375" r="9375"/>
          <a:stretch/>
        </p:blipFill>
        <p:spPr>
          <a:xfrm>
            <a:off x="4339513" y="1104900"/>
            <a:ext cx="7723295" cy="4648200"/>
          </a:xfrm>
          <a:prstGeom prst="rect">
            <a:avLst/>
          </a:prstGeom>
          <a:ln w="60325">
            <a:solidFill>
              <a:schemeClr val="accent1"/>
            </a:solidFill>
          </a:ln>
        </p:spPr>
      </p:pic>
      <p:sp>
        <p:nvSpPr>
          <p:cNvPr id="5" name="Title 1">
            <a:extLst>
              <a:ext uri="{FF2B5EF4-FFF2-40B4-BE49-F238E27FC236}">
                <a16:creationId xmlns:a16="http://schemas.microsoft.com/office/drawing/2014/main" id="{3A46C4E6-7607-4E49-AA02-9A049BBA6483}"/>
              </a:ext>
            </a:extLst>
          </p:cNvPr>
          <p:cNvSpPr>
            <a:spLocks noGrp="1"/>
          </p:cNvSpPr>
          <p:nvPr>
            <p:ph type="title"/>
          </p:nvPr>
        </p:nvSpPr>
        <p:spPr>
          <a:xfrm>
            <a:off x="609600" y="274638"/>
            <a:ext cx="10972800" cy="1143000"/>
          </a:xfrm>
        </p:spPr>
        <p:txBody>
          <a:bodyPr>
            <a:normAutofit fontScale="90000"/>
          </a:bodyPr>
          <a:lstStyle/>
          <a:p>
            <a:r>
              <a:rPr lang="en-US" dirty="0"/>
              <a:t>Algorithmic bias</a:t>
            </a:r>
            <a:br>
              <a:rPr lang="en-US" dirty="0"/>
            </a:br>
            <a:endParaRPr lang="en-US" dirty="0"/>
          </a:p>
        </p:txBody>
      </p:sp>
    </p:spTree>
    <p:extLst>
      <p:ext uri="{BB962C8B-B14F-4D97-AF65-F5344CB8AC3E}">
        <p14:creationId xmlns:p14="http://schemas.microsoft.com/office/powerpoint/2010/main" val="2496171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0">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1504</Words>
  <Application>Microsoft Office PowerPoint</Application>
  <PresentationFormat>Widescreen</PresentationFormat>
  <Paragraphs>101</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Geographies of media and information</vt:lpstr>
      <vt:lpstr>Terms</vt:lpstr>
      <vt:lpstr>The medium is the message </vt:lpstr>
      <vt:lpstr>Remediation</vt:lpstr>
      <vt:lpstr>Network society</vt:lpstr>
      <vt:lpstr>Time-space convergence</vt:lpstr>
      <vt:lpstr>Filter bubbles</vt:lpstr>
      <vt:lpstr>Algorithmic society</vt:lpstr>
      <vt:lpstr>Algorithmic bias </vt:lpstr>
      <vt:lpstr>Reputation economy</vt:lpstr>
      <vt:lpstr>Gamification</vt:lpstr>
      <vt:lpstr>Microwork</vt:lpstr>
      <vt:lpstr>Data shadows</vt:lpstr>
      <vt:lpstr>Semantic web</vt:lpstr>
      <vt:lpstr>Internet of things</vt:lpstr>
      <vt:lpstr>Dark Web</vt:lpstr>
      <vt:lpstr>Blockchain</vt:lpstr>
      <vt:lpstr>Surveillance capitalism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dc:creator>
  <cp:lastModifiedBy>Tony Stallins</cp:lastModifiedBy>
  <cp:revision>85</cp:revision>
  <dcterms:created xsi:type="dcterms:W3CDTF">2015-12-04T18:16:35Z</dcterms:created>
  <dcterms:modified xsi:type="dcterms:W3CDTF">2021-10-04T17:00:36Z</dcterms:modified>
</cp:coreProperties>
</file>