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81" r:id="rId2"/>
    <p:sldId id="285" r:id="rId3"/>
    <p:sldId id="294" r:id="rId4"/>
    <p:sldId id="295" r:id="rId5"/>
    <p:sldId id="296" r:id="rId6"/>
    <p:sldId id="297" r:id="rId7"/>
    <p:sldId id="298" r:id="rId8"/>
    <p:sldId id="299" r:id="rId9"/>
    <p:sldId id="308" r:id="rId10"/>
    <p:sldId id="300" r:id="rId11"/>
    <p:sldId id="301" r:id="rId12"/>
    <p:sldId id="303" r:id="rId13"/>
    <p:sldId id="302" r:id="rId14"/>
    <p:sldId id="304" r:id="rId15"/>
    <p:sldId id="269" r:id="rId16"/>
    <p:sldId id="257" r:id="rId17"/>
    <p:sldId id="258" r:id="rId18"/>
    <p:sldId id="260" r:id="rId19"/>
    <p:sldId id="262" r:id="rId20"/>
    <p:sldId id="263" r:id="rId21"/>
    <p:sldId id="264" r:id="rId22"/>
    <p:sldId id="279" r:id="rId23"/>
    <p:sldId id="259" r:id="rId24"/>
    <p:sldId id="266" r:id="rId25"/>
    <p:sldId id="268" r:id="rId26"/>
    <p:sldId id="289" r:id="rId27"/>
    <p:sldId id="313" r:id="rId28"/>
    <p:sldId id="272" r:id="rId29"/>
    <p:sldId id="286" r:id="rId30"/>
    <p:sldId id="287" r:id="rId31"/>
    <p:sldId id="270" r:id="rId32"/>
    <p:sldId id="288" r:id="rId33"/>
    <p:sldId id="312" r:id="rId34"/>
    <p:sldId id="290" r:id="rId35"/>
    <p:sldId id="275" r:id="rId36"/>
    <p:sldId id="29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11" autoAdjust="0"/>
    <p:restoredTop sz="82915" autoAdjust="0"/>
  </p:normalViewPr>
  <p:slideViewPr>
    <p:cSldViewPr snapToGrid="0" showGuides="1">
      <p:cViewPr>
        <p:scale>
          <a:sx n="66" d="100"/>
          <a:sy n="66" d="100"/>
        </p:scale>
        <p:origin x="1080" y="163"/>
      </p:cViewPr>
      <p:guideLst>
        <p:guide orient="horz" pos="2160"/>
        <p:guide pos="3840"/>
      </p:guideLst>
    </p:cSldViewPr>
  </p:slideViewPr>
  <p:outlineViewPr>
    <p:cViewPr>
      <p:scale>
        <a:sx n="33" d="100"/>
        <a:sy n="33" d="100"/>
      </p:scale>
      <p:origin x="0" y="-9821"/>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A6FFB-06EE-44E8-8DC8-2B85A083CD67}" type="datetimeFigureOut">
              <a:rPr lang="en-US" smtClean="0"/>
              <a:pPr/>
              <a:t>8/30/2021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87A80-AF05-4CEF-BA38-EC22DDC86705}" type="slidenum">
              <a:rPr lang="en-US" smtClean="0"/>
              <a:pPr/>
              <a:t>‹#›</a:t>
            </a:fld>
            <a:endParaRPr lang="en-US" dirty="0"/>
          </a:p>
        </p:txBody>
      </p:sp>
    </p:spTree>
    <p:extLst>
      <p:ext uri="{BB962C8B-B14F-4D97-AF65-F5344CB8AC3E}">
        <p14:creationId xmlns:p14="http://schemas.microsoft.com/office/powerpoint/2010/main" val="399009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heguardian.com/cities/2018/jun/25/tourists-go-home-refugees-welcome-why-barcelona-chose-migrants-over-visitor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Guatemalan immigrants riding a train to Mexico, top</a:t>
            </a:r>
            <a:br>
              <a:rPr lang="en-US" dirty="0"/>
            </a:br>
            <a:r>
              <a:rPr lang="en-US" dirty="0"/>
              <a:t>March against tourist crowds in Barcelona, Spain.</a:t>
            </a:r>
            <a:br>
              <a:rPr lang="en-US" dirty="0"/>
            </a:br>
            <a:br>
              <a:rPr lang="en-US" dirty="0"/>
            </a:br>
            <a:r>
              <a:rPr lang="en-US" dirty="0"/>
              <a:t>Geographers study movement and mobility as they constitute place. </a:t>
            </a:r>
          </a:p>
        </p:txBody>
      </p:sp>
      <p:sp>
        <p:nvSpPr>
          <p:cNvPr id="4" name="Slide Number Placeholder 3"/>
          <p:cNvSpPr>
            <a:spLocks noGrp="1"/>
          </p:cNvSpPr>
          <p:nvPr>
            <p:ph type="sldNum" sz="quarter" idx="5"/>
          </p:nvPr>
        </p:nvSpPr>
        <p:spPr/>
        <p:txBody>
          <a:bodyPr/>
          <a:lstStyle/>
          <a:p>
            <a:fld id="{82087A80-AF05-4CEF-BA38-EC22DDC86705}" type="slidenum">
              <a:rPr lang="en-US" smtClean="0"/>
              <a:pPr/>
              <a:t>1</a:t>
            </a:fld>
            <a:endParaRPr lang="en-US" dirty="0"/>
          </a:p>
        </p:txBody>
      </p:sp>
    </p:spTree>
    <p:extLst>
      <p:ext uri="{BB962C8B-B14F-4D97-AF65-F5344CB8AC3E}">
        <p14:creationId xmlns:p14="http://schemas.microsoft.com/office/powerpoint/2010/main" val="4185740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Remittance  ‘architecture’ can be seen in countries in which a large amount of money is sent back to build homes and support families. </a:t>
            </a:r>
          </a:p>
        </p:txBody>
      </p:sp>
      <p:sp>
        <p:nvSpPr>
          <p:cNvPr id="4" name="Slide Number Placeholder 3"/>
          <p:cNvSpPr>
            <a:spLocks noGrp="1"/>
          </p:cNvSpPr>
          <p:nvPr>
            <p:ph type="sldNum" sz="quarter" idx="5"/>
          </p:nvPr>
        </p:nvSpPr>
        <p:spPr/>
        <p:txBody>
          <a:bodyPr/>
          <a:lstStyle/>
          <a:p>
            <a:fld id="{82087A80-AF05-4CEF-BA38-EC22DDC86705}" type="slidenum">
              <a:rPr lang="en-US" smtClean="0"/>
              <a:pPr/>
              <a:t>13</a:t>
            </a:fld>
            <a:endParaRPr lang="en-US" dirty="0"/>
          </a:p>
        </p:txBody>
      </p:sp>
    </p:spTree>
    <p:extLst>
      <p:ext uri="{BB962C8B-B14F-4D97-AF65-F5344CB8AC3E}">
        <p14:creationId xmlns:p14="http://schemas.microsoft.com/office/powerpoint/2010/main" val="1993243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https://www.newyorker.com/news/dispatch/the-dream-homes-of-guatemalan-migrants</a:t>
            </a:r>
          </a:p>
        </p:txBody>
      </p:sp>
      <p:sp>
        <p:nvSpPr>
          <p:cNvPr id="4" name="Slide Number Placeholder 3"/>
          <p:cNvSpPr>
            <a:spLocks noGrp="1"/>
          </p:cNvSpPr>
          <p:nvPr>
            <p:ph type="sldNum" sz="quarter" idx="5"/>
          </p:nvPr>
        </p:nvSpPr>
        <p:spPr/>
        <p:txBody>
          <a:bodyPr/>
          <a:lstStyle/>
          <a:p>
            <a:fld id="{82087A80-AF05-4CEF-BA38-EC22DDC86705}" type="slidenum">
              <a:rPr lang="en-US" smtClean="0"/>
              <a:pPr/>
              <a:t>14</a:t>
            </a:fld>
            <a:endParaRPr lang="en-US" dirty="0"/>
          </a:p>
        </p:txBody>
      </p:sp>
    </p:spTree>
    <p:extLst>
      <p:ext uri="{BB962C8B-B14F-4D97-AF65-F5344CB8AC3E}">
        <p14:creationId xmlns:p14="http://schemas.microsoft.com/office/powerpoint/2010/main" val="2729348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087A80-AF05-4CEF-BA38-EC22DDC86705}" type="slidenum">
              <a:rPr lang="en-US" smtClean="0"/>
              <a:pPr/>
              <a:t>15</a:t>
            </a:fld>
            <a:endParaRPr lang="en-US" dirty="0"/>
          </a:p>
        </p:txBody>
      </p:sp>
    </p:spTree>
    <p:extLst>
      <p:ext uri="{BB962C8B-B14F-4D97-AF65-F5344CB8AC3E}">
        <p14:creationId xmlns:p14="http://schemas.microsoft.com/office/powerpoint/2010/main" val="502320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United Nation World Tourism Organization nearly 1 billion people cross international borders each year.</a:t>
            </a:r>
          </a:p>
          <a:p>
            <a:endParaRPr lang="en-US" dirty="0"/>
          </a:p>
        </p:txBody>
      </p:sp>
      <p:sp>
        <p:nvSpPr>
          <p:cNvPr id="4" name="Slide Number Placeholder 3"/>
          <p:cNvSpPr>
            <a:spLocks noGrp="1"/>
          </p:cNvSpPr>
          <p:nvPr>
            <p:ph type="sldNum" sz="quarter" idx="10"/>
          </p:nvPr>
        </p:nvSpPr>
        <p:spPr/>
        <p:txBody>
          <a:bodyPr/>
          <a:lstStyle/>
          <a:p>
            <a:fld id="{82087A80-AF05-4CEF-BA38-EC22DDC86705}" type="slidenum">
              <a:rPr lang="en-US" smtClean="0"/>
              <a:pPr/>
              <a:t>16</a:t>
            </a:fld>
            <a:endParaRPr lang="en-US" dirty="0"/>
          </a:p>
        </p:txBody>
      </p:sp>
    </p:spTree>
    <p:extLst>
      <p:ext uri="{BB962C8B-B14F-4D97-AF65-F5344CB8AC3E}">
        <p14:creationId xmlns:p14="http://schemas.microsoft.com/office/powerpoint/2010/main" val="3342697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The Gringo Trail refers to a string of the most frequently visited places by “gringos", US-Americans and other foreigners in Latin America</a:t>
            </a:r>
            <a:r>
              <a:rPr lang="en-US" sz="900" baseline="0" dirty="0"/>
              <a:t>.  </a:t>
            </a:r>
            <a:endParaRPr lang="en-US" sz="900" dirty="0"/>
          </a:p>
          <a:p>
            <a:endParaRPr lang="en-US" dirty="0"/>
          </a:p>
        </p:txBody>
      </p:sp>
      <p:sp>
        <p:nvSpPr>
          <p:cNvPr id="4" name="Slide Number Placeholder 3"/>
          <p:cNvSpPr>
            <a:spLocks noGrp="1"/>
          </p:cNvSpPr>
          <p:nvPr>
            <p:ph type="sldNum" sz="quarter" idx="10"/>
          </p:nvPr>
        </p:nvSpPr>
        <p:spPr/>
        <p:txBody>
          <a:bodyPr/>
          <a:lstStyle/>
          <a:p>
            <a:fld id="{82087A80-AF05-4CEF-BA38-EC22DDC86705}" type="slidenum">
              <a:rPr lang="en-US" smtClean="0"/>
              <a:pPr/>
              <a:t>28</a:t>
            </a:fld>
            <a:endParaRPr lang="en-US" dirty="0"/>
          </a:p>
        </p:txBody>
      </p:sp>
    </p:spTree>
    <p:extLst>
      <p:ext uri="{BB962C8B-B14F-4D97-AF65-F5344CB8AC3E}">
        <p14:creationId xmlns:p14="http://schemas.microsoft.com/office/powerpoint/2010/main" val="408291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Colonialism was control of a country by direct means, often through the military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Tourism can control of the worldview of a country and take representations of its culture out of the hands of its people and give it to people of more developed and dominating countries</a:t>
            </a:r>
          </a:p>
          <a:p>
            <a:endParaRPr lang="en-US" dirty="0"/>
          </a:p>
        </p:txBody>
      </p:sp>
      <p:sp>
        <p:nvSpPr>
          <p:cNvPr id="4" name="Slide Number Placeholder 3"/>
          <p:cNvSpPr>
            <a:spLocks noGrp="1"/>
          </p:cNvSpPr>
          <p:nvPr>
            <p:ph type="sldNum" sz="quarter" idx="5"/>
          </p:nvPr>
        </p:nvSpPr>
        <p:spPr/>
        <p:txBody>
          <a:bodyPr/>
          <a:lstStyle/>
          <a:p>
            <a:fld id="{82087A80-AF05-4CEF-BA38-EC22DDC86705}" type="slidenum">
              <a:rPr lang="en-US" smtClean="0"/>
              <a:pPr/>
              <a:t>29</a:t>
            </a:fld>
            <a:endParaRPr lang="en-US" dirty="0"/>
          </a:p>
        </p:txBody>
      </p:sp>
    </p:spTree>
    <p:extLst>
      <p:ext uri="{BB962C8B-B14F-4D97-AF65-F5344CB8AC3E}">
        <p14:creationId xmlns:p14="http://schemas.microsoft.com/office/powerpoint/2010/main" val="4231764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did Max socially construct, or imagine, his trip? What shaped it? How did it differ from what he originally envisioned? </a:t>
            </a:r>
          </a:p>
          <a:p>
            <a:br>
              <a:rPr lang="en-US" dirty="0"/>
            </a:br>
            <a:r>
              <a:rPr lang="en-US" dirty="0"/>
              <a:t>Throughout the film there are motifs of</a:t>
            </a:r>
            <a:r>
              <a:rPr lang="en-US" baseline="0" dirty="0"/>
              <a:t> what is real and what is fake – the reality of cruise ships versus how they are advertised to the public, the paintings being auctioned on the boat were mass produced by ‘slaves’.   Max was seeking an authentic experience – but is such an experience possible?</a:t>
            </a:r>
          </a:p>
          <a:p>
            <a:endParaRPr lang="en-US" dirty="0"/>
          </a:p>
        </p:txBody>
      </p:sp>
      <p:sp>
        <p:nvSpPr>
          <p:cNvPr id="4" name="Slide Number Placeholder 3"/>
          <p:cNvSpPr>
            <a:spLocks noGrp="1"/>
          </p:cNvSpPr>
          <p:nvPr>
            <p:ph type="sldNum" sz="quarter" idx="10"/>
          </p:nvPr>
        </p:nvSpPr>
        <p:spPr/>
        <p:txBody>
          <a:bodyPr/>
          <a:lstStyle/>
          <a:p>
            <a:fld id="{82087A80-AF05-4CEF-BA38-EC22DDC86705}" type="slidenum">
              <a:rPr lang="en-US" smtClean="0"/>
              <a:pPr/>
              <a:t>31</a:t>
            </a:fld>
            <a:endParaRPr lang="en-US" dirty="0"/>
          </a:p>
        </p:txBody>
      </p:sp>
    </p:spTree>
    <p:extLst>
      <p:ext uri="{BB962C8B-B14F-4D97-AF65-F5344CB8AC3E}">
        <p14:creationId xmlns:p14="http://schemas.microsoft.com/office/powerpoint/2010/main" val="38608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Think about the way the Rasta</a:t>
            </a:r>
            <a:r>
              <a:rPr lang="en-US" baseline="0" dirty="0"/>
              <a:t> tries to get Max to “see”, to lose his tourist gaze for a moment…</a:t>
            </a:r>
          </a:p>
          <a:p>
            <a:endParaRPr lang="en-US" baseline="0" dirty="0"/>
          </a:p>
          <a:p>
            <a:r>
              <a:rPr lang="en-US" baseline="0" dirty="0"/>
              <a:t>Even the idea of tourism is in itself a recent invention….</a:t>
            </a:r>
            <a:endParaRPr lang="en-US" dirty="0"/>
          </a:p>
          <a:p>
            <a:endParaRPr lang="en-US" dirty="0"/>
          </a:p>
        </p:txBody>
      </p:sp>
      <p:sp>
        <p:nvSpPr>
          <p:cNvPr id="4" name="Slide Number Placeholder 3"/>
          <p:cNvSpPr>
            <a:spLocks noGrp="1"/>
          </p:cNvSpPr>
          <p:nvPr>
            <p:ph type="sldNum" sz="quarter" idx="5"/>
          </p:nvPr>
        </p:nvSpPr>
        <p:spPr/>
        <p:txBody>
          <a:bodyPr/>
          <a:lstStyle/>
          <a:p>
            <a:fld id="{82087A80-AF05-4CEF-BA38-EC22DDC86705}" type="slidenum">
              <a:rPr lang="en-US" smtClean="0"/>
              <a:pPr/>
              <a:t>32</a:t>
            </a:fld>
            <a:endParaRPr lang="en-US" dirty="0"/>
          </a:p>
        </p:txBody>
      </p:sp>
    </p:spTree>
    <p:extLst>
      <p:ext uri="{BB962C8B-B14F-4D97-AF65-F5344CB8AC3E}">
        <p14:creationId xmlns:p14="http://schemas.microsoft.com/office/powerpoint/2010/main" val="2602754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tourist gaze can also be programmed or scripted. People they take photographs of the same monuments and sites </a:t>
            </a:r>
            <a:r>
              <a:rPr lang="en-US" i="0" dirty="0"/>
              <a:t>in the same way. </a:t>
            </a:r>
            <a:r>
              <a:rPr lang="en-US" dirty="0"/>
              <a:t>This applies to tourist sites, public spaces and ordinary buildings. The same gestures and vantage points and compositions are repeated, and the images come out so uncannily similar that it’s as though everyone were subject to the same set of instructions.</a:t>
            </a:r>
          </a:p>
          <a:p>
            <a:endParaRPr lang="en-US" dirty="0"/>
          </a:p>
          <a:p>
            <a:r>
              <a:rPr lang="en-US" dirty="0"/>
              <a:t>We think we are moving through the world, while the whole time the world is pulling us along, telling us where to walk, where to stop, where to take a photo.</a:t>
            </a:r>
          </a:p>
          <a:p>
            <a:endParaRPr lang="en-US" dirty="0"/>
          </a:p>
          <a:p>
            <a:r>
              <a:rPr lang="en-US" dirty="0"/>
              <a:t>Views are arranged through turnstiles, paths, guardrails, signs and walls. A visitor might think she’s simply experiencing a set of archaeological ruins or a natural feature of the landscape, but she is in fact subject to whatever the tourist board, landscape designer or architect has prepared for her. This preparation of the site has a major but often unnoticed influence on the photos she might end up taking at the site.</a:t>
            </a:r>
          </a:p>
          <a:p>
            <a:endParaRPr lang="en-US" dirty="0"/>
          </a:p>
          <a:p>
            <a:r>
              <a:rPr lang="en-US" dirty="0"/>
              <a:t>https://www.nytimes.com/2018/06/27/magazine/take-a-photo-here.html?rref=collection%2Fbyline%2Fteju-cole&amp;action=click&amp;contentCollection=undefined&amp;region=stream&amp;module=stream_unit&amp;version=latest&amp;contentPlacement=1&amp;pgtype=collection</a:t>
            </a:r>
          </a:p>
        </p:txBody>
      </p:sp>
      <p:sp>
        <p:nvSpPr>
          <p:cNvPr id="4" name="Slide Number Placeholder 3"/>
          <p:cNvSpPr>
            <a:spLocks noGrp="1"/>
          </p:cNvSpPr>
          <p:nvPr>
            <p:ph type="sldNum" sz="quarter" idx="5"/>
          </p:nvPr>
        </p:nvSpPr>
        <p:spPr/>
        <p:txBody>
          <a:bodyPr/>
          <a:lstStyle/>
          <a:p>
            <a:fld id="{82087A80-AF05-4CEF-BA38-EC22DDC86705}" type="slidenum">
              <a:rPr lang="en-US" smtClean="0"/>
              <a:pPr/>
              <a:t>33</a:t>
            </a:fld>
            <a:endParaRPr lang="en-US" dirty="0"/>
          </a:p>
        </p:txBody>
      </p:sp>
    </p:spTree>
    <p:extLst>
      <p:ext uri="{BB962C8B-B14F-4D97-AF65-F5344CB8AC3E}">
        <p14:creationId xmlns:p14="http://schemas.microsoft.com/office/powerpoint/2010/main" val="2385814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Max fetishized</a:t>
            </a:r>
            <a:r>
              <a:rPr lang="en-US" baseline="0" dirty="0"/>
              <a:t> his experience of the beach – it was just the presence of the people, the clean sand, a Red Stripe, the clear water, and not anything with the underlying social realities of the people who live there. </a:t>
            </a:r>
            <a:br>
              <a:rPr lang="en-US" baseline="0" dirty="0"/>
            </a:br>
            <a:br>
              <a:rPr lang="en-US" baseline="0" dirty="0"/>
            </a:br>
            <a:endParaRPr lang="en-US" dirty="0"/>
          </a:p>
        </p:txBody>
      </p:sp>
      <p:sp>
        <p:nvSpPr>
          <p:cNvPr id="4" name="Slide Number Placeholder 3"/>
          <p:cNvSpPr>
            <a:spLocks noGrp="1"/>
          </p:cNvSpPr>
          <p:nvPr>
            <p:ph type="sldNum" sz="quarter" idx="5"/>
          </p:nvPr>
        </p:nvSpPr>
        <p:spPr/>
        <p:txBody>
          <a:bodyPr/>
          <a:lstStyle/>
          <a:p>
            <a:fld id="{82087A80-AF05-4CEF-BA38-EC22DDC86705}" type="slidenum">
              <a:rPr lang="en-US" smtClean="0"/>
              <a:pPr/>
              <a:t>34</a:t>
            </a:fld>
            <a:endParaRPr lang="en-US" dirty="0"/>
          </a:p>
        </p:txBody>
      </p:sp>
    </p:spTree>
    <p:extLst>
      <p:ext uri="{BB962C8B-B14F-4D97-AF65-F5344CB8AC3E}">
        <p14:creationId xmlns:p14="http://schemas.microsoft.com/office/powerpoint/2010/main" val="3532230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Also sometimes titled “The Golden Cage”. </a:t>
            </a:r>
          </a:p>
        </p:txBody>
      </p:sp>
      <p:sp>
        <p:nvSpPr>
          <p:cNvPr id="4" name="Slide Number Placeholder 3"/>
          <p:cNvSpPr>
            <a:spLocks noGrp="1"/>
          </p:cNvSpPr>
          <p:nvPr>
            <p:ph type="sldNum" sz="quarter" idx="5"/>
          </p:nvPr>
        </p:nvSpPr>
        <p:spPr/>
        <p:txBody>
          <a:bodyPr/>
          <a:lstStyle/>
          <a:p>
            <a:fld id="{82087A80-AF05-4CEF-BA38-EC22DDC86705}" type="slidenum">
              <a:rPr lang="en-US" smtClean="0"/>
              <a:pPr/>
              <a:t>2</a:t>
            </a:fld>
            <a:endParaRPr lang="en-US" dirty="0"/>
          </a:p>
        </p:txBody>
      </p:sp>
    </p:spTree>
    <p:extLst>
      <p:ext uri="{BB962C8B-B14F-4D97-AF65-F5344CB8AC3E}">
        <p14:creationId xmlns:p14="http://schemas.microsoft.com/office/powerpoint/2010/main" val="1794573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Fetishism in the film – the banquets, the pool, the ‘escape’ of the cruise: they mask the underlying labor and unequal</a:t>
            </a:r>
            <a:r>
              <a:rPr lang="en-US" baseline="0" dirty="0"/>
              <a:t> power relations</a:t>
            </a:r>
            <a:br>
              <a:rPr lang="en-US" baseline="0" dirty="0"/>
            </a:br>
            <a:br>
              <a:rPr lang="en-US" dirty="0"/>
            </a:br>
            <a:r>
              <a:rPr lang="en-US" dirty="0"/>
              <a:t>Max fetishized</a:t>
            </a:r>
            <a:r>
              <a:rPr lang="en-US" baseline="0" dirty="0"/>
              <a:t> his experience of the beach – it was just the presence of the people, the clean sand, a Red Stripe, the clear water, and not anything with the underlying social realities of the people who live there. </a:t>
            </a:r>
            <a:endParaRPr lang="en-US" dirty="0"/>
          </a:p>
        </p:txBody>
      </p:sp>
      <p:sp>
        <p:nvSpPr>
          <p:cNvPr id="4" name="Slide Number Placeholder 3"/>
          <p:cNvSpPr>
            <a:spLocks noGrp="1"/>
          </p:cNvSpPr>
          <p:nvPr>
            <p:ph type="sldNum" sz="quarter" idx="10"/>
          </p:nvPr>
        </p:nvSpPr>
        <p:spPr/>
        <p:txBody>
          <a:bodyPr/>
          <a:lstStyle/>
          <a:p>
            <a:fld id="{82087A80-AF05-4CEF-BA38-EC22DDC86705}" type="slidenum">
              <a:rPr lang="en-US" smtClean="0"/>
              <a:pPr/>
              <a:t>35</a:t>
            </a:fld>
            <a:endParaRPr lang="en-US" dirty="0"/>
          </a:p>
        </p:txBody>
      </p:sp>
    </p:spTree>
    <p:extLst>
      <p:ext uri="{BB962C8B-B14F-4D97-AF65-F5344CB8AC3E}">
        <p14:creationId xmlns:p14="http://schemas.microsoft.com/office/powerpoint/2010/main" val="3138412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https://www.theguardian.com/cities/2018/jun/25/tourists-go-home-refugees-welcome-why-barcelona-chose-migrants-over-visitors</a:t>
            </a:r>
            <a:endParaRPr lang="en-US" dirty="0"/>
          </a:p>
          <a:p>
            <a:endParaRPr lang="en-US" dirty="0"/>
          </a:p>
        </p:txBody>
      </p:sp>
      <p:sp>
        <p:nvSpPr>
          <p:cNvPr id="4" name="Slide Number Placeholder 3"/>
          <p:cNvSpPr>
            <a:spLocks noGrp="1"/>
          </p:cNvSpPr>
          <p:nvPr>
            <p:ph type="sldNum" sz="quarter" idx="5"/>
          </p:nvPr>
        </p:nvSpPr>
        <p:spPr/>
        <p:txBody>
          <a:bodyPr/>
          <a:lstStyle/>
          <a:p>
            <a:fld id="{82087A80-AF05-4CEF-BA38-EC22DDC86705}" type="slidenum">
              <a:rPr lang="en-US" smtClean="0"/>
              <a:pPr/>
              <a:t>36</a:t>
            </a:fld>
            <a:endParaRPr lang="en-US" dirty="0"/>
          </a:p>
        </p:txBody>
      </p:sp>
    </p:spTree>
    <p:extLst>
      <p:ext uri="{BB962C8B-B14F-4D97-AF65-F5344CB8AC3E}">
        <p14:creationId xmlns:p14="http://schemas.microsoft.com/office/powerpoint/2010/main" val="4259645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migrants arrive in destinations where they craft new, often permanent lives, they do not sever all ties to their home countries, hometowns, or families. </a:t>
            </a:r>
            <a:br>
              <a:rPr lang="en-US" dirty="0"/>
            </a:br>
            <a:br>
              <a:rPr lang="en-US" dirty="0"/>
            </a:br>
            <a:r>
              <a:rPr lang="en-US" dirty="0"/>
              <a:t>I have highlighted culture  (food) here, but there are many other ways transnationalism is expressed. Maintaining aspects of one’s immigrant identity through dress and language is also part of migrant transnationalism. </a:t>
            </a:r>
          </a:p>
          <a:p>
            <a:endParaRPr lang="en-US" dirty="0"/>
          </a:p>
        </p:txBody>
      </p:sp>
      <p:sp>
        <p:nvSpPr>
          <p:cNvPr id="4" name="Slide Number Placeholder 3"/>
          <p:cNvSpPr>
            <a:spLocks noGrp="1"/>
          </p:cNvSpPr>
          <p:nvPr>
            <p:ph type="sldNum" sz="quarter" idx="5"/>
          </p:nvPr>
        </p:nvSpPr>
        <p:spPr/>
        <p:txBody>
          <a:bodyPr/>
          <a:lstStyle/>
          <a:p>
            <a:fld id="{82087A80-AF05-4CEF-BA38-EC22DDC86705}" type="slidenum">
              <a:rPr lang="en-US" smtClean="0"/>
              <a:pPr/>
              <a:t>3</a:t>
            </a:fld>
            <a:endParaRPr lang="en-US" dirty="0"/>
          </a:p>
        </p:txBody>
      </p:sp>
    </p:spTree>
    <p:extLst>
      <p:ext uri="{BB962C8B-B14F-4D97-AF65-F5344CB8AC3E}">
        <p14:creationId xmlns:p14="http://schemas.microsoft.com/office/powerpoint/2010/main" val="376497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a State of the Union address, President Trump claimed, “Under the current broken system, a single immigrant can bring in virtually unlimited numbers of distant relatives.” In reality, America’s immigration laws strictly limit the types and numbers of family-sponsored immigrants. The laws allow U.S. citizens and legal residents to sponsor only immigrants who are their immediate relatives — spouses, children, siblings and parents — and the spouses and minor children of those immigrants.</a:t>
            </a:r>
          </a:p>
          <a:p>
            <a:endParaRPr lang="en-US" dirty="0"/>
          </a:p>
          <a:p>
            <a:r>
              <a:rPr lang="en-US" dirty="0"/>
              <a:t>https://www.washingtonpost.com/outlook/five-myths/five-myths-about-chain-migration/2018/02/14/42d35276-1009-11e8-8ea1-c1d91fcec3fe_story.html</a:t>
            </a:r>
          </a:p>
          <a:p>
            <a:endParaRPr lang="en-US" dirty="0"/>
          </a:p>
          <a:p>
            <a:r>
              <a:rPr lang="en-US" dirty="0"/>
              <a:t>https://www.washingtonpost.com/politics/2019/06/19/adding-troops-mexicos-border-with-guatemala-wont-block-migrants-coming-us-heres-why/</a:t>
            </a:r>
            <a:br>
              <a:rPr lang="en-US" dirty="0"/>
            </a:br>
            <a:br>
              <a:rPr lang="en-US" dirty="0"/>
            </a:br>
            <a:r>
              <a:rPr lang="en-US" dirty="0"/>
              <a:t>Guatemalans crossing into Mexico</a:t>
            </a:r>
          </a:p>
        </p:txBody>
      </p:sp>
      <p:sp>
        <p:nvSpPr>
          <p:cNvPr id="4" name="Slide Number Placeholder 3"/>
          <p:cNvSpPr>
            <a:spLocks noGrp="1"/>
          </p:cNvSpPr>
          <p:nvPr>
            <p:ph type="sldNum" sz="quarter" idx="5"/>
          </p:nvPr>
        </p:nvSpPr>
        <p:spPr/>
        <p:txBody>
          <a:bodyPr/>
          <a:lstStyle/>
          <a:p>
            <a:fld id="{82087A80-AF05-4CEF-BA38-EC22DDC86705}" type="slidenum">
              <a:rPr lang="en-US" smtClean="0"/>
              <a:pPr/>
              <a:t>5</a:t>
            </a:fld>
            <a:endParaRPr lang="en-US" dirty="0"/>
          </a:p>
        </p:txBody>
      </p:sp>
    </p:spTree>
    <p:extLst>
      <p:ext uri="{BB962C8B-B14F-4D97-AF65-F5344CB8AC3E}">
        <p14:creationId xmlns:p14="http://schemas.microsoft.com/office/powerpoint/2010/main" val="315086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Migration is rarely a single move but may consist of several steps, often beginning with movement from rural areas to smaller towns and then to larger cities before crossing national boundaries. Once arrived, step movements continue as immigrants move from initial temporary housing to more fixed and permanent homes. </a:t>
            </a:r>
            <a:endParaRPr lang="en-US" dirty="0"/>
          </a:p>
        </p:txBody>
      </p:sp>
      <p:sp>
        <p:nvSpPr>
          <p:cNvPr id="4" name="Slide Number Placeholder 3"/>
          <p:cNvSpPr>
            <a:spLocks noGrp="1"/>
          </p:cNvSpPr>
          <p:nvPr>
            <p:ph type="sldNum" sz="quarter" idx="5"/>
          </p:nvPr>
        </p:nvSpPr>
        <p:spPr/>
        <p:txBody>
          <a:bodyPr/>
          <a:lstStyle/>
          <a:p>
            <a:fld id="{82087A80-AF05-4CEF-BA38-EC22DDC86705}" type="slidenum">
              <a:rPr lang="en-US" smtClean="0"/>
              <a:pPr/>
              <a:t>6</a:t>
            </a:fld>
            <a:endParaRPr lang="en-US" dirty="0"/>
          </a:p>
        </p:txBody>
      </p:sp>
    </p:spTree>
    <p:extLst>
      <p:ext uri="{BB962C8B-B14F-4D97-AF65-F5344CB8AC3E}">
        <p14:creationId xmlns:p14="http://schemas.microsoft.com/office/powerpoint/2010/main" val="2059981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example, native residents may feel threatened that immigrants live in clusters of their own culture and commerce and advocate that they do more to assimilate. </a:t>
            </a:r>
          </a:p>
          <a:p>
            <a:endParaRPr lang="en-US" dirty="0"/>
          </a:p>
          <a:p>
            <a:r>
              <a:rPr lang="en-US" dirty="0"/>
              <a:t>However, immigrants may contest this assimilation discourse because these ethnic enclaves offer advantages not seen by outsiders. </a:t>
            </a:r>
          </a:p>
          <a:p>
            <a:endParaRPr lang="en-US" dirty="0"/>
          </a:p>
        </p:txBody>
      </p:sp>
      <p:sp>
        <p:nvSpPr>
          <p:cNvPr id="4" name="Slide Number Placeholder 3"/>
          <p:cNvSpPr>
            <a:spLocks noGrp="1"/>
          </p:cNvSpPr>
          <p:nvPr>
            <p:ph type="sldNum" sz="quarter" idx="5"/>
          </p:nvPr>
        </p:nvSpPr>
        <p:spPr/>
        <p:txBody>
          <a:bodyPr/>
          <a:lstStyle/>
          <a:p>
            <a:fld id="{82087A80-AF05-4CEF-BA38-EC22DDC86705}" type="slidenum">
              <a:rPr lang="en-US" smtClean="0"/>
              <a:pPr/>
              <a:t>7</a:t>
            </a:fld>
            <a:endParaRPr lang="en-US" dirty="0"/>
          </a:p>
        </p:txBody>
      </p:sp>
    </p:spTree>
    <p:extLst>
      <p:ext uri="{BB962C8B-B14F-4D97-AF65-F5344CB8AC3E}">
        <p14:creationId xmlns:p14="http://schemas.microsoft.com/office/powerpoint/2010/main" val="515561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Concepts such as “UN identity card” and “self-sovereign identity” are being discussed among experts groups to create the idea of transnational citizenship for stateless people.</a:t>
            </a:r>
          </a:p>
          <a:p>
            <a:endParaRPr lang="en-US" dirty="0"/>
          </a:p>
          <a:p>
            <a:r>
              <a:rPr lang="en-US" dirty="0"/>
              <a:t>https://blogs.worldbank.org/digital-development/world-citizen-transforming-statelessness-global-citizenship</a:t>
            </a:r>
          </a:p>
        </p:txBody>
      </p:sp>
      <p:sp>
        <p:nvSpPr>
          <p:cNvPr id="4" name="Slide Number Placeholder 3"/>
          <p:cNvSpPr>
            <a:spLocks noGrp="1"/>
          </p:cNvSpPr>
          <p:nvPr>
            <p:ph type="sldNum" sz="quarter" idx="5"/>
          </p:nvPr>
        </p:nvSpPr>
        <p:spPr/>
        <p:txBody>
          <a:bodyPr/>
          <a:lstStyle/>
          <a:p>
            <a:fld id="{82087A80-AF05-4CEF-BA38-EC22DDC86705}" type="slidenum">
              <a:rPr lang="en-US" smtClean="0"/>
              <a:pPr/>
              <a:t>9</a:t>
            </a:fld>
            <a:endParaRPr lang="en-US" dirty="0"/>
          </a:p>
        </p:txBody>
      </p:sp>
    </p:spTree>
    <p:extLst>
      <p:ext uri="{BB962C8B-B14F-4D97-AF65-F5344CB8AC3E}">
        <p14:creationId xmlns:p14="http://schemas.microsoft.com/office/powerpoint/2010/main" val="61460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Immigrants held in the Manus Island holding facility have been relocated to a major city in New Guinea</a:t>
            </a:r>
          </a:p>
        </p:txBody>
      </p:sp>
      <p:sp>
        <p:nvSpPr>
          <p:cNvPr id="4" name="Slide Number Placeholder 3"/>
          <p:cNvSpPr>
            <a:spLocks noGrp="1"/>
          </p:cNvSpPr>
          <p:nvPr>
            <p:ph type="sldNum" sz="quarter" idx="5"/>
          </p:nvPr>
        </p:nvSpPr>
        <p:spPr/>
        <p:txBody>
          <a:bodyPr/>
          <a:lstStyle/>
          <a:p>
            <a:fld id="{82087A80-AF05-4CEF-BA38-EC22DDC86705}" type="slidenum">
              <a:rPr lang="en-US" smtClean="0"/>
              <a:pPr/>
              <a:t>10</a:t>
            </a:fld>
            <a:endParaRPr lang="en-US" dirty="0"/>
          </a:p>
        </p:txBody>
      </p:sp>
    </p:spTree>
    <p:extLst>
      <p:ext uri="{BB962C8B-B14F-4D97-AF65-F5344CB8AC3E}">
        <p14:creationId xmlns:p14="http://schemas.microsoft.com/office/powerpoint/2010/main" val="427381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Fingerprint pattern searches that take much longer, may require filtering, and may return multiple candidate matches. Furthermore, there are additional user variability limitations with fingerprint identification such as skin integrity and age that are not a factor in the performance when using iris recognition.</a:t>
            </a:r>
            <a:endParaRPr lang="en-US" dirty="0"/>
          </a:p>
        </p:txBody>
      </p:sp>
      <p:sp>
        <p:nvSpPr>
          <p:cNvPr id="4" name="Slide Number Placeholder 3"/>
          <p:cNvSpPr>
            <a:spLocks noGrp="1"/>
          </p:cNvSpPr>
          <p:nvPr>
            <p:ph type="sldNum" sz="quarter" idx="5"/>
          </p:nvPr>
        </p:nvSpPr>
        <p:spPr/>
        <p:txBody>
          <a:bodyPr/>
          <a:lstStyle/>
          <a:p>
            <a:fld id="{82087A80-AF05-4CEF-BA38-EC22DDC86705}" type="slidenum">
              <a:rPr lang="en-US" smtClean="0"/>
              <a:pPr/>
              <a:t>11</a:t>
            </a:fld>
            <a:endParaRPr lang="en-US" dirty="0"/>
          </a:p>
        </p:txBody>
      </p:sp>
    </p:spTree>
    <p:extLst>
      <p:ext uri="{BB962C8B-B14F-4D97-AF65-F5344CB8AC3E}">
        <p14:creationId xmlns:p14="http://schemas.microsoft.com/office/powerpoint/2010/main" val="3492634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C7670E-1FEB-410C-8A60-FB69BFA6A700}" type="datetimeFigureOut">
              <a:rPr lang="en-US" smtClean="0"/>
              <a:pPr/>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DBE57-4768-45B1-8122-30A54C5666D0}" type="slidenum">
              <a:rPr lang="en-US" smtClean="0"/>
              <a:pPr/>
              <a:t>‹#›</a:t>
            </a:fld>
            <a:endParaRPr lang="en-US" dirty="0"/>
          </a:p>
        </p:txBody>
      </p:sp>
    </p:spTree>
    <p:extLst>
      <p:ext uri="{BB962C8B-B14F-4D97-AF65-F5344CB8AC3E}">
        <p14:creationId xmlns:p14="http://schemas.microsoft.com/office/powerpoint/2010/main" val="1618993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C7670E-1FEB-410C-8A60-FB69BFA6A700}" type="datetimeFigureOut">
              <a:rPr lang="en-US" smtClean="0"/>
              <a:pPr/>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DBE57-4768-45B1-8122-30A54C5666D0}" type="slidenum">
              <a:rPr lang="en-US" smtClean="0"/>
              <a:pPr/>
              <a:t>‹#›</a:t>
            </a:fld>
            <a:endParaRPr lang="en-US" dirty="0"/>
          </a:p>
        </p:txBody>
      </p:sp>
    </p:spTree>
    <p:extLst>
      <p:ext uri="{BB962C8B-B14F-4D97-AF65-F5344CB8AC3E}">
        <p14:creationId xmlns:p14="http://schemas.microsoft.com/office/powerpoint/2010/main" val="573592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C7670E-1FEB-410C-8A60-FB69BFA6A700}" type="datetimeFigureOut">
              <a:rPr lang="en-US" smtClean="0"/>
              <a:pPr/>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DBE57-4768-45B1-8122-30A54C5666D0}" type="slidenum">
              <a:rPr lang="en-US" smtClean="0"/>
              <a:pPr/>
              <a:t>‹#›</a:t>
            </a:fld>
            <a:endParaRPr lang="en-US" dirty="0"/>
          </a:p>
        </p:txBody>
      </p:sp>
    </p:spTree>
    <p:extLst>
      <p:ext uri="{BB962C8B-B14F-4D97-AF65-F5344CB8AC3E}">
        <p14:creationId xmlns:p14="http://schemas.microsoft.com/office/powerpoint/2010/main" val="2241337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C7670E-1FEB-410C-8A60-FB69BFA6A700}" type="datetimeFigureOut">
              <a:rPr lang="en-US" smtClean="0"/>
              <a:pPr/>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DBE57-4768-45B1-8122-30A54C5666D0}" type="slidenum">
              <a:rPr lang="en-US" smtClean="0"/>
              <a:pPr/>
              <a:t>‹#›</a:t>
            </a:fld>
            <a:endParaRPr lang="en-US" dirty="0"/>
          </a:p>
        </p:txBody>
      </p:sp>
    </p:spTree>
    <p:extLst>
      <p:ext uri="{BB962C8B-B14F-4D97-AF65-F5344CB8AC3E}">
        <p14:creationId xmlns:p14="http://schemas.microsoft.com/office/powerpoint/2010/main" val="1831328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7670E-1FEB-410C-8A60-FB69BFA6A700}" type="datetimeFigureOut">
              <a:rPr lang="en-US" smtClean="0"/>
              <a:pPr/>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DBE57-4768-45B1-8122-30A54C5666D0}" type="slidenum">
              <a:rPr lang="en-US" smtClean="0"/>
              <a:pPr/>
              <a:t>‹#›</a:t>
            </a:fld>
            <a:endParaRPr lang="en-US" dirty="0"/>
          </a:p>
        </p:txBody>
      </p:sp>
    </p:spTree>
    <p:extLst>
      <p:ext uri="{BB962C8B-B14F-4D97-AF65-F5344CB8AC3E}">
        <p14:creationId xmlns:p14="http://schemas.microsoft.com/office/powerpoint/2010/main" val="227431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C7670E-1FEB-410C-8A60-FB69BFA6A700}" type="datetimeFigureOut">
              <a:rPr lang="en-US" smtClean="0"/>
              <a:pPr/>
              <a:t>8/30/2021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9DBE57-4768-45B1-8122-30A54C5666D0}" type="slidenum">
              <a:rPr lang="en-US" smtClean="0"/>
              <a:pPr/>
              <a:t>‹#›</a:t>
            </a:fld>
            <a:endParaRPr lang="en-US" dirty="0"/>
          </a:p>
        </p:txBody>
      </p:sp>
    </p:spTree>
    <p:extLst>
      <p:ext uri="{BB962C8B-B14F-4D97-AF65-F5344CB8AC3E}">
        <p14:creationId xmlns:p14="http://schemas.microsoft.com/office/powerpoint/2010/main" val="152579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C7670E-1FEB-410C-8A60-FB69BFA6A700}" type="datetimeFigureOut">
              <a:rPr lang="en-US" smtClean="0"/>
              <a:pPr/>
              <a:t>8/30/2021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9DBE57-4768-45B1-8122-30A54C5666D0}" type="slidenum">
              <a:rPr lang="en-US" smtClean="0"/>
              <a:pPr/>
              <a:t>‹#›</a:t>
            </a:fld>
            <a:endParaRPr lang="en-US" dirty="0"/>
          </a:p>
        </p:txBody>
      </p:sp>
    </p:spTree>
    <p:extLst>
      <p:ext uri="{BB962C8B-B14F-4D97-AF65-F5344CB8AC3E}">
        <p14:creationId xmlns:p14="http://schemas.microsoft.com/office/powerpoint/2010/main" val="3848330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C7670E-1FEB-410C-8A60-FB69BFA6A700}" type="datetimeFigureOut">
              <a:rPr lang="en-US" smtClean="0"/>
              <a:pPr/>
              <a:t>8/30/2021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9DBE57-4768-45B1-8122-30A54C5666D0}" type="slidenum">
              <a:rPr lang="en-US" smtClean="0"/>
              <a:pPr/>
              <a:t>‹#›</a:t>
            </a:fld>
            <a:endParaRPr lang="en-US" dirty="0"/>
          </a:p>
        </p:txBody>
      </p:sp>
    </p:spTree>
    <p:extLst>
      <p:ext uri="{BB962C8B-B14F-4D97-AF65-F5344CB8AC3E}">
        <p14:creationId xmlns:p14="http://schemas.microsoft.com/office/powerpoint/2010/main" val="203735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7670E-1FEB-410C-8A60-FB69BFA6A700}" type="datetimeFigureOut">
              <a:rPr lang="en-US" smtClean="0"/>
              <a:pPr/>
              <a:t>8/30/2021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9DBE57-4768-45B1-8122-30A54C5666D0}" type="slidenum">
              <a:rPr lang="en-US" smtClean="0"/>
              <a:pPr/>
              <a:t>‹#›</a:t>
            </a:fld>
            <a:endParaRPr lang="en-US" dirty="0"/>
          </a:p>
        </p:txBody>
      </p:sp>
    </p:spTree>
    <p:extLst>
      <p:ext uri="{BB962C8B-B14F-4D97-AF65-F5344CB8AC3E}">
        <p14:creationId xmlns:p14="http://schemas.microsoft.com/office/powerpoint/2010/main" val="59471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C7670E-1FEB-410C-8A60-FB69BFA6A700}" type="datetimeFigureOut">
              <a:rPr lang="en-US" smtClean="0"/>
              <a:pPr/>
              <a:t>8/30/2021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9DBE57-4768-45B1-8122-30A54C5666D0}" type="slidenum">
              <a:rPr lang="en-US" smtClean="0"/>
              <a:pPr/>
              <a:t>‹#›</a:t>
            </a:fld>
            <a:endParaRPr lang="en-US" dirty="0"/>
          </a:p>
        </p:txBody>
      </p:sp>
    </p:spTree>
    <p:extLst>
      <p:ext uri="{BB962C8B-B14F-4D97-AF65-F5344CB8AC3E}">
        <p14:creationId xmlns:p14="http://schemas.microsoft.com/office/powerpoint/2010/main" val="3744272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C7670E-1FEB-410C-8A60-FB69BFA6A700}" type="datetimeFigureOut">
              <a:rPr lang="en-US" smtClean="0"/>
              <a:pPr/>
              <a:t>8/30/2021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9DBE57-4768-45B1-8122-30A54C5666D0}" type="slidenum">
              <a:rPr lang="en-US" smtClean="0"/>
              <a:pPr/>
              <a:t>‹#›</a:t>
            </a:fld>
            <a:endParaRPr lang="en-US" dirty="0"/>
          </a:p>
        </p:txBody>
      </p:sp>
    </p:spTree>
    <p:extLst>
      <p:ext uri="{BB962C8B-B14F-4D97-AF65-F5344CB8AC3E}">
        <p14:creationId xmlns:p14="http://schemas.microsoft.com/office/powerpoint/2010/main" val="122816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7670E-1FEB-410C-8A60-FB69BFA6A700}" type="datetimeFigureOut">
              <a:rPr lang="en-US" smtClean="0"/>
              <a:pPr/>
              <a:t>8/30/2021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DBE57-4768-45B1-8122-30A54C5666D0}" type="slidenum">
              <a:rPr lang="en-US" smtClean="0"/>
              <a:pPr/>
              <a:t>‹#›</a:t>
            </a:fld>
            <a:endParaRPr lang="en-US" dirty="0"/>
          </a:p>
        </p:txBody>
      </p:sp>
    </p:spTree>
    <p:extLst>
      <p:ext uri="{BB962C8B-B14F-4D97-AF65-F5344CB8AC3E}">
        <p14:creationId xmlns:p14="http://schemas.microsoft.com/office/powerpoint/2010/main" val="27880026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www.theguardian.com/australia-news/2018/nov/17/nothing-has-changed-the-men-who-remain-in-limbo-on-manus-islan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cbp.gov/travel/biometric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ewyorker.com/news/dispatch/the-dream-homes-of-guatemalan-migrant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webp"/></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nbc.com/2014/03/12/top-destinations-for-health-tourism.html"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vimeo.com/7176461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hyperlink" Target="https://vimeo.com/6574612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https://tortilleria-y-taqueria-ramirez.business.sit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theguardian.com/cities/2018/jun/25/tourists-go-home-refugees-welcome-why-barcelona-chose-migrants-over-visitor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webp"/></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adiffdc.eventive.org/film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7A405-3543-4FE4-A922-4FA27C99DC9C}"/>
              </a:ext>
            </a:extLst>
          </p:cNvPr>
          <p:cNvSpPr>
            <a:spLocks noGrp="1"/>
          </p:cNvSpPr>
          <p:nvPr>
            <p:ph type="title"/>
          </p:nvPr>
        </p:nvSpPr>
        <p:spPr>
          <a:xfrm>
            <a:off x="212943" y="352064"/>
            <a:ext cx="4666580" cy="1325563"/>
          </a:xfrm>
        </p:spPr>
        <p:txBody>
          <a:bodyPr/>
          <a:lstStyle/>
          <a:p>
            <a:pPr algn="ctr"/>
            <a:r>
              <a:rPr lang="en-US" dirty="0"/>
              <a:t>Mobility and</a:t>
            </a:r>
            <a:br>
              <a:rPr lang="en-US" dirty="0"/>
            </a:br>
            <a:r>
              <a:rPr lang="en-US" dirty="0"/>
              <a:t> environment</a:t>
            </a:r>
          </a:p>
        </p:txBody>
      </p:sp>
      <p:sp>
        <p:nvSpPr>
          <p:cNvPr id="3" name="Content Placeholder 2">
            <a:extLst>
              <a:ext uri="{FF2B5EF4-FFF2-40B4-BE49-F238E27FC236}">
                <a16:creationId xmlns:a16="http://schemas.microsoft.com/office/drawing/2014/main" id="{FAACD149-BED1-4A95-82E3-5801FCB43B69}"/>
              </a:ext>
            </a:extLst>
          </p:cNvPr>
          <p:cNvSpPr>
            <a:spLocks noGrp="1"/>
          </p:cNvSpPr>
          <p:nvPr>
            <p:ph idx="1"/>
          </p:nvPr>
        </p:nvSpPr>
        <p:spPr>
          <a:xfrm>
            <a:off x="212942" y="2037310"/>
            <a:ext cx="4756925" cy="4820690"/>
          </a:xfrm>
        </p:spPr>
        <p:txBody>
          <a:bodyPr>
            <a:normAutofit/>
          </a:bodyPr>
          <a:lstStyle/>
          <a:p>
            <a:r>
              <a:rPr lang="en-US" dirty="0"/>
              <a:t>Movement of people, objects, and materials shape environments and landscapes. </a:t>
            </a:r>
          </a:p>
          <a:p>
            <a:r>
              <a:rPr lang="en-US" dirty="0"/>
              <a:t>Places are not static, but in flux, dynamic</a:t>
            </a:r>
          </a:p>
          <a:p>
            <a:pPr marL="0" indent="0">
              <a:buNone/>
            </a:pPr>
            <a:endParaRPr lang="en-US" dirty="0"/>
          </a:p>
          <a:p>
            <a:pPr marL="0" indent="0">
              <a:buNone/>
            </a:pPr>
            <a:endParaRPr lang="en-US" dirty="0"/>
          </a:p>
          <a:p>
            <a:pPr marL="0" indent="0">
              <a:buNone/>
            </a:pPr>
            <a:endParaRPr lang="en-US" dirty="0"/>
          </a:p>
        </p:txBody>
      </p:sp>
      <p:pic>
        <p:nvPicPr>
          <p:cNvPr id="2050" name="Picture 2" descr="Image result for migrant train guatemala">
            <a:extLst>
              <a:ext uri="{FF2B5EF4-FFF2-40B4-BE49-F238E27FC236}">
                <a16:creationId xmlns:a16="http://schemas.microsoft.com/office/drawing/2014/main" id="{40773ADF-CF04-4BEE-B9A0-63B8096A8F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34"/>
          <a:stretch/>
        </p:blipFill>
        <p:spPr bwMode="auto">
          <a:xfrm>
            <a:off x="5062403" y="109312"/>
            <a:ext cx="5515253" cy="33196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walking down a street next to a sign&#10;&#10;Description automatically generated">
            <a:extLst>
              <a:ext uri="{FF2B5EF4-FFF2-40B4-BE49-F238E27FC236}">
                <a16:creationId xmlns:a16="http://schemas.microsoft.com/office/drawing/2014/main" id="{B48FB85E-2E84-48A1-BD72-24807AE10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403" y="3449342"/>
            <a:ext cx="5596045" cy="3319688"/>
          </a:xfrm>
          <a:prstGeom prst="rect">
            <a:avLst/>
          </a:prstGeom>
        </p:spPr>
      </p:pic>
    </p:spTree>
    <p:extLst>
      <p:ext uri="{BB962C8B-B14F-4D97-AF65-F5344CB8AC3E}">
        <p14:creationId xmlns:p14="http://schemas.microsoft.com/office/powerpoint/2010/main" val="531816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0E4F-A8FC-41B0-BFE6-7EBE1C2CF1E4}"/>
              </a:ext>
            </a:extLst>
          </p:cNvPr>
          <p:cNvSpPr>
            <a:spLocks noGrp="1"/>
          </p:cNvSpPr>
          <p:nvPr>
            <p:ph type="title"/>
          </p:nvPr>
        </p:nvSpPr>
        <p:spPr/>
        <p:txBody>
          <a:bodyPr/>
          <a:lstStyle/>
          <a:p>
            <a:pPr algn="ctr"/>
            <a:r>
              <a:rPr lang="en-US" dirty="0"/>
              <a:t>Liminal spaces</a:t>
            </a:r>
          </a:p>
        </p:txBody>
      </p:sp>
      <p:sp>
        <p:nvSpPr>
          <p:cNvPr id="3" name="Content Placeholder 2">
            <a:extLst>
              <a:ext uri="{FF2B5EF4-FFF2-40B4-BE49-F238E27FC236}">
                <a16:creationId xmlns:a16="http://schemas.microsoft.com/office/drawing/2014/main" id="{3710A65C-0CB5-4612-8DD3-8C37A235CE9F}"/>
              </a:ext>
            </a:extLst>
          </p:cNvPr>
          <p:cNvSpPr>
            <a:spLocks noGrp="1"/>
          </p:cNvSpPr>
          <p:nvPr>
            <p:ph idx="1"/>
          </p:nvPr>
        </p:nvSpPr>
        <p:spPr>
          <a:xfrm>
            <a:off x="388308" y="1881676"/>
            <a:ext cx="4636540" cy="4351338"/>
          </a:xfrm>
        </p:spPr>
        <p:txBody>
          <a:bodyPr>
            <a:normAutofit/>
          </a:bodyPr>
          <a:lstStyle/>
          <a:p>
            <a:r>
              <a:rPr lang="en-US" dirty="0"/>
              <a:t>Liminal means ‘in between’</a:t>
            </a:r>
          </a:p>
          <a:p>
            <a:r>
              <a:rPr lang="en-US" dirty="0"/>
              <a:t>Places can emerge that are in between formal nation-states</a:t>
            </a:r>
          </a:p>
          <a:p>
            <a:r>
              <a:rPr lang="en-US" dirty="0"/>
              <a:t>Administration of justice and provisioning of basic human rights are difficult to define and monitor here</a:t>
            </a:r>
          </a:p>
          <a:p>
            <a:endParaRPr lang="en-US" dirty="0"/>
          </a:p>
        </p:txBody>
      </p:sp>
      <p:pic>
        <p:nvPicPr>
          <p:cNvPr id="4" name="Picture 3">
            <a:hlinkClick r:id="rId3"/>
            <a:extLst>
              <a:ext uri="{FF2B5EF4-FFF2-40B4-BE49-F238E27FC236}">
                <a16:creationId xmlns:a16="http://schemas.microsoft.com/office/drawing/2014/main" id="{6D2872B1-E024-43CC-80A8-6556962CFF67}"/>
              </a:ext>
            </a:extLst>
          </p:cNvPr>
          <p:cNvPicPr>
            <a:picLocks noChangeAspect="1"/>
          </p:cNvPicPr>
          <p:nvPr/>
        </p:nvPicPr>
        <p:blipFill>
          <a:blip r:embed="rId4"/>
          <a:stretch>
            <a:fillRect/>
          </a:stretch>
        </p:blipFill>
        <p:spPr>
          <a:xfrm>
            <a:off x="5093338" y="1881676"/>
            <a:ext cx="6710354" cy="4124597"/>
          </a:xfrm>
          <a:prstGeom prst="rect">
            <a:avLst/>
          </a:prstGeom>
          <a:ln w="57150">
            <a:solidFill>
              <a:schemeClr val="accent1">
                <a:shade val="50000"/>
              </a:schemeClr>
            </a:solidFill>
          </a:ln>
        </p:spPr>
      </p:pic>
    </p:spTree>
    <p:extLst>
      <p:ext uri="{BB962C8B-B14F-4D97-AF65-F5344CB8AC3E}">
        <p14:creationId xmlns:p14="http://schemas.microsoft.com/office/powerpoint/2010/main" val="609106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064F-7EB6-498E-A22B-1B35A3AC2FC2}"/>
              </a:ext>
            </a:extLst>
          </p:cNvPr>
          <p:cNvSpPr>
            <a:spLocks noGrp="1"/>
          </p:cNvSpPr>
          <p:nvPr>
            <p:ph type="title"/>
          </p:nvPr>
        </p:nvSpPr>
        <p:spPr/>
        <p:txBody>
          <a:bodyPr/>
          <a:lstStyle/>
          <a:p>
            <a:r>
              <a:rPr lang="en-US" dirty="0"/>
              <a:t>Biometric border</a:t>
            </a:r>
          </a:p>
        </p:txBody>
      </p:sp>
      <p:sp>
        <p:nvSpPr>
          <p:cNvPr id="3" name="Content Placeholder 2">
            <a:extLst>
              <a:ext uri="{FF2B5EF4-FFF2-40B4-BE49-F238E27FC236}">
                <a16:creationId xmlns:a16="http://schemas.microsoft.com/office/drawing/2014/main" id="{0FC0EBBF-3591-4331-80C4-B449A5133346}"/>
              </a:ext>
            </a:extLst>
          </p:cNvPr>
          <p:cNvSpPr>
            <a:spLocks noGrp="1"/>
          </p:cNvSpPr>
          <p:nvPr>
            <p:ph idx="1"/>
          </p:nvPr>
        </p:nvSpPr>
        <p:spPr>
          <a:xfrm>
            <a:off x="400833" y="1825625"/>
            <a:ext cx="7105957" cy="4351338"/>
          </a:xfrm>
        </p:spPr>
        <p:txBody>
          <a:bodyPr>
            <a:normAutofit/>
          </a:bodyPr>
          <a:lstStyle/>
          <a:p>
            <a:r>
              <a:rPr lang="en-US" dirty="0"/>
              <a:t>Traditionally, identification of travelers at national borders has been done with paper-based documents. </a:t>
            </a:r>
          </a:p>
          <a:p>
            <a:r>
              <a:rPr lang="en-US" dirty="0"/>
              <a:t>However, now more technologically advanced methods such as facial recognition and iris scans are being leveraged for screening people trying to enter a country.</a:t>
            </a:r>
          </a:p>
          <a:p>
            <a:r>
              <a:rPr lang="en-US" dirty="0"/>
              <a:t>Algorithms would lessen the role of human decision-making in who can cross borders</a:t>
            </a:r>
          </a:p>
        </p:txBody>
      </p:sp>
      <p:pic>
        <p:nvPicPr>
          <p:cNvPr id="1026" name="Picture 2" descr="facial recognition (Shutterstock.com)">
            <a:hlinkClick r:id="rId3"/>
            <a:extLst>
              <a:ext uri="{FF2B5EF4-FFF2-40B4-BE49-F238E27FC236}">
                <a16:creationId xmlns:a16="http://schemas.microsoft.com/office/drawing/2014/main" id="{E4C9713A-B298-44C3-931A-899FB15415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913" r="9299"/>
          <a:stretch/>
        </p:blipFill>
        <p:spPr bwMode="auto">
          <a:xfrm>
            <a:off x="7506790" y="614636"/>
            <a:ext cx="2787235" cy="2945447"/>
          </a:xfrm>
          <a:prstGeom prst="rect">
            <a:avLst/>
          </a:prstGeom>
          <a:noFill/>
          <a:ln w="44450">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028" name="Picture 4" descr="Image result for iris scans">
            <a:extLst>
              <a:ext uri="{FF2B5EF4-FFF2-40B4-BE49-F238E27FC236}">
                <a16:creationId xmlns:a16="http://schemas.microsoft.com/office/drawing/2014/main" id="{C372AB4F-1CF1-4639-B544-9D06CDDA91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6789" y="3777071"/>
            <a:ext cx="2870458" cy="253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418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map, food, drawing&#10;&#10;Description automatically generated">
            <a:extLst>
              <a:ext uri="{FF2B5EF4-FFF2-40B4-BE49-F238E27FC236}">
                <a16:creationId xmlns:a16="http://schemas.microsoft.com/office/drawing/2014/main" id="{B58F5B41-9BA3-4147-90F1-D76571BF037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1135" y="651555"/>
            <a:ext cx="8329731" cy="5554890"/>
          </a:xfrm>
        </p:spPr>
      </p:pic>
    </p:spTree>
    <p:extLst>
      <p:ext uri="{BB962C8B-B14F-4D97-AF65-F5344CB8AC3E}">
        <p14:creationId xmlns:p14="http://schemas.microsoft.com/office/powerpoint/2010/main" val="1704899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B4E1-E908-4D60-8E2A-66BDB974E6AF}"/>
              </a:ext>
            </a:extLst>
          </p:cNvPr>
          <p:cNvSpPr>
            <a:spLocks noGrp="1"/>
          </p:cNvSpPr>
          <p:nvPr>
            <p:ph type="title"/>
          </p:nvPr>
        </p:nvSpPr>
        <p:spPr>
          <a:xfrm>
            <a:off x="338203" y="258084"/>
            <a:ext cx="10014753" cy="1325563"/>
          </a:xfrm>
        </p:spPr>
        <p:txBody>
          <a:bodyPr/>
          <a:lstStyle/>
          <a:p>
            <a:r>
              <a:rPr lang="en-US" dirty="0"/>
              <a:t>Remittance landscapes</a:t>
            </a:r>
          </a:p>
        </p:txBody>
      </p:sp>
      <p:sp>
        <p:nvSpPr>
          <p:cNvPr id="3" name="Content Placeholder 2">
            <a:extLst>
              <a:ext uri="{FF2B5EF4-FFF2-40B4-BE49-F238E27FC236}">
                <a16:creationId xmlns:a16="http://schemas.microsoft.com/office/drawing/2014/main" id="{2E6099CE-EFE5-4173-8749-49BD2ACE76C9}"/>
              </a:ext>
            </a:extLst>
          </p:cNvPr>
          <p:cNvSpPr>
            <a:spLocks noGrp="1"/>
          </p:cNvSpPr>
          <p:nvPr>
            <p:ph idx="1"/>
          </p:nvPr>
        </p:nvSpPr>
        <p:spPr>
          <a:xfrm>
            <a:off x="237995" y="1692595"/>
            <a:ext cx="5988634" cy="4695142"/>
          </a:xfrm>
        </p:spPr>
        <p:txBody>
          <a:bodyPr>
            <a:noAutofit/>
          </a:bodyPr>
          <a:lstStyle/>
          <a:p>
            <a:r>
              <a:rPr lang="en-US" sz="2400" dirty="0"/>
              <a:t>A remittance is the transfer of money, often by a foreign worker, to an individual in their home country. </a:t>
            </a:r>
          </a:p>
          <a:p>
            <a:r>
              <a:rPr lang="en-US" sz="2400" dirty="0"/>
              <a:t>Families in less developed countries are often supported on income made by migrants working in another</a:t>
            </a:r>
          </a:p>
          <a:p>
            <a:r>
              <a:rPr lang="en-US" sz="2400" dirty="0"/>
              <a:t>The homes they build and the communities shaped by this money often stand in contrast to what is around them – leading to the concept of the remittance landscape</a:t>
            </a:r>
          </a:p>
        </p:txBody>
      </p:sp>
      <p:pic>
        <p:nvPicPr>
          <p:cNvPr id="4" name="Content Placeholder 4" descr="A person holding a sign&#10;&#10;Description automatically generated">
            <a:extLst>
              <a:ext uri="{FF2B5EF4-FFF2-40B4-BE49-F238E27FC236}">
                <a16:creationId xmlns:a16="http://schemas.microsoft.com/office/drawing/2014/main" id="{91032BE2-E0D9-4B5E-A93F-7312693A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607" y="258083"/>
            <a:ext cx="4084839" cy="6129654"/>
          </a:xfrm>
          <a:prstGeom prst="rect">
            <a:avLst/>
          </a:prstGeom>
        </p:spPr>
      </p:pic>
    </p:spTree>
    <p:extLst>
      <p:ext uri="{BB962C8B-B14F-4D97-AF65-F5344CB8AC3E}">
        <p14:creationId xmlns:p14="http://schemas.microsoft.com/office/powerpoint/2010/main" val="1769614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building, front, water&#10;&#10;Description automatically generated">
            <a:hlinkClick r:id="rId3"/>
            <a:extLst>
              <a:ext uri="{FF2B5EF4-FFF2-40B4-BE49-F238E27FC236}">
                <a16:creationId xmlns:a16="http://schemas.microsoft.com/office/drawing/2014/main" id="{D1EE10C8-D69F-4732-9985-818BF2F9AD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125" y="196322"/>
            <a:ext cx="9992518" cy="6661678"/>
          </a:xfrm>
          <a:prstGeom prst="rect">
            <a:avLst/>
          </a:prstGeom>
          <a:ln w="41275">
            <a:solidFill>
              <a:schemeClr val="accent1"/>
            </a:solidFill>
          </a:ln>
        </p:spPr>
      </p:pic>
    </p:spTree>
    <p:extLst>
      <p:ext uri="{BB962C8B-B14F-4D97-AF65-F5344CB8AC3E}">
        <p14:creationId xmlns:p14="http://schemas.microsoft.com/office/powerpoint/2010/main" val="4258581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184737" cy="1325563"/>
          </a:xfrm>
        </p:spPr>
        <p:txBody>
          <a:bodyPr/>
          <a:lstStyle/>
          <a:p>
            <a:pPr algn="ctr"/>
            <a:r>
              <a:rPr lang="en-US" dirty="0"/>
              <a:t>Tourism</a:t>
            </a:r>
          </a:p>
        </p:txBody>
      </p:sp>
      <p:sp>
        <p:nvSpPr>
          <p:cNvPr id="3" name="Content Placeholder 2"/>
          <p:cNvSpPr>
            <a:spLocks noGrp="1"/>
          </p:cNvSpPr>
          <p:nvPr>
            <p:ph idx="1"/>
          </p:nvPr>
        </p:nvSpPr>
        <p:spPr/>
        <p:txBody>
          <a:bodyPr>
            <a:normAutofit/>
          </a:bodyPr>
          <a:lstStyle/>
          <a:p>
            <a:r>
              <a:rPr lang="en-US" dirty="0"/>
              <a:t>types of tourism</a:t>
            </a:r>
          </a:p>
          <a:p>
            <a:r>
              <a:rPr lang="en-US" dirty="0"/>
              <a:t>gringo trail</a:t>
            </a:r>
          </a:p>
          <a:p>
            <a:r>
              <a:rPr lang="en-US" dirty="0"/>
              <a:t>neocolonialism</a:t>
            </a:r>
          </a:p>
          <a:p>
            <a:r>
              <a:rPr lang="en-US" dirty="0"/>
              <a:t>social construction</a:t>
            </a:r>
          </a:p>
          <a:p>
            <a:r>
              <a:rPr lang="en-US" dirty="0"/>
              <a:t>tourist gaze</a:t>
            </a:r>
          </a:p>
          <a:p>
            <a:r>
              <a:rPr lang="en-US" dirty="0"/>
              <a:t>commodity fetishism</a:t>
            </a:r>
          </a:p>
          <a:p>
            <a:r>
              <a:rPr lang="en-US" dirty="0"/>
              <a:t>landscape as representation</a:t>
            </a:r>
          </a:p>
          <a:p>
            <a:pPr marL="457200" lvl="1" indent="0">
              <a:buNone/>
            </a:pPr>
            <a:endParaRPr lang="en-US" dirty="0"/>
          </a:p>
          <a:p>
            <a:pPr marL="457200" lvl="1" indent="0">
              <a:buNone/>
            </a:pPr>
            <a:endParaRPr lang="en-US" dirty="0"/>
          </a:p>
          <a:p>
            <a:endParaRPr lang="en-US" dirty="0"/>
          </a:p>
        </p:txBody>
      </p:sp>
      <p:pic>
        <p:nvPicPr>
          <p:cNvPr id="3074" name="Picture 2" descr="http://ecx.images-amazon.com/images/I/51ZcU%2Bb1sQL._SX348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2728" y="175292"/>
            <a:ext cx="4567130" cy="6507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482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7CF924-0864-45FB-B61C-957BED36D150}"/>
              </a:ext>
            </a:extLst>
          </p:cNvPr>
          <p:cNvSpPr>
            <a:spLocks noGrp="1"/>
          </p:cNvSpPr>
          <p:nvPr>
            <p:ph type="title"/>
          </p:nvPr>
        </p:nvSpPr>
        <p:spPr>
          <a:xfrm>
            <a:off x="739037" y="365127"/>
            <a:ext cx="4677696" cy="1325563"/>
          </a:xfrm>
        </p:spPr>
        <p:txBody>
          <a:bodyPr/>
          <a:lstStyle/>
          <a:p>
            <a:pPr algn="ctr"/>
            <a:r>
              <a:rPr lang="en-US" dirty="0"/>
              <a:t>Types of tourism</a:t>
            </a:r>
          </a:p>
        </p:txBody>
      </p:sp>
      <p:sp>
        <p:nvSpPr>
          <p:cNvPr id="3" name="Content Placeholder 2"/>
          <p:cNvSpPr>
            <a:spLocks noGrp="1"/>
          </p:cNvSpPr>
          <p:nvPr>
            <p:ph idx="1"/>
          </p:nvPr>
        </p:nvSpPr>
        <p:spPr>
          <a:xfrm>
            <a:off x="300626" y="1984664"/>
            <a:ext cx="5651684" cy="4638204"/>
          </a:xfrm>
        </p:spPr>
        <p:txBody>
          <a:bodyPr>
            <a:normAutofit/>
          </a:bodyPr>
          <a:lstStyle/>
          <a:p>
            <a:r>
              <a:rPr lang="en-US" dirty="0"/>
              <a:t>Tourism encompasses diverse forms and has diverse effects in the places where it takes place</a:t>
            </a:r>
          </a:p>
          <a:p>
            <a:pPr lvl="1"/>
            <a:r>
              <a:rPr lang="en-US" dirty="0"/>
              <a:t>agricultural tourism </a:t>
            </a:r>
          </a:p>
          <a:p>
            <a:pPr lvl="1"/>
            <a:r>
              <a:rPr lang="en-US" dirty="0"/>
              <a:t>rural tourism</a:t>
            </a:r>
          </a:p>
          <a:p>
            <a:pPr lvl="1"/>
            <a:r>
              <a:rPr lang="en-US" dirty="0"/>
              <a:t>ecotourism</a:t>
            </a:r>
          </a:p>
          <a:p>
            <a:pPr lvl="1"/>
            <a:r>
              <a:rPr lang="en-US" dirty="0"/>
              <a:t>medical tourism</a:t>
            </a:r>
          </a:p>
          <a:p>
            <a:pPr lvl="1"/>
            <a:r>
              <a:rPr lang="en-US" dirty="0"/>
              <a:t>service tourism</a:t>
            </a:r>
          </a:p>
          <a:p>
            <a:pPr lvl="1"/>
            <a:r>
              <a:rPr lang="en-US" dirty="0"/>
              <a:t>reality tourism</a:t>
            </a:r>
          </a:p>
        </p:txBody>
      </p:sp>
      <p:pic>
        <p:nvPicPr>
          <p:cNvPr id="2052" name="Picture 4" descr="http://ecx.images-amazon.com/images/I/51bgtZvKMHL._SY344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1" y="228371"/>
            <a:ext cx="4351353" cy="648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471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77638"/>
            <a:ext cx="9144000" cy="6858000"/>
          </a:xfrm>
          <a:prstGeom prst="rect">
            <a:avLst/>
          </a:prstGeom>
        </p:spPr>
      </p:pic>
    </p:spTree>
    <p:extLst>
      <p:ext uri="{BB962C8B-B14F-4D97-AF65-F5344CB8AC3E}">
        <p14:creationId xmlns:p14="http://schemas.microsoft.com/office/powerpoint/2010/main" val="3756272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0"/>
            <a:ext cx="5143499" cy="6858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500" y="0"/>
            <a:ext cx="5143500" cy="6858000"/>
          </a:xfrm>
          <a:prstGeom prst="rect">
            <a:avLst/>
          </a:prstGeom>
        </p:spPr>
      </p:pic>
    </p:spTree>
    <p:extLst>
      <p:ext uri="{BB962C8B-B14F-4D97-AF65-F5344CB8AC3E}">
        <p14:creationId xmlns:p14="http://schemas.microsoft.com/office/powerpoint/2010/main" val="1429109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03529" cy="6829276"/>
          </a:xfrm>
        </p:spPr>
      </p:pic>
    </p:spTree>
    <p:extLst>
      <p:ext uri="{BB962C8B-B14F-4D97-AF65-F5344CB8AC3E}">
        <p14:creationId xmlns:p14="http://schemas.microsoft.com/office/powerpoint/2010/main" val="2060164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2433-85AC-4F45-8142-783542691933}"/>
              </a:ext>
            </a:extLst>
          </p:cNvPr>
          <p:cNvSpPr>
            <a:spLocks noGrp="1"/>
          </p:cNvSpPr>
          <p:nvPr>
            <p:ph type="title"/>
          </p:nvPr>
        </p:nvSpPr>
        <p:spPr>
          <a:xfrm>
            <a:off x="2152650" y="365127"/>
            <a:ext cx="3577590" cy="1325563"/>
          </a:xfrm>
        </p:spPr>
        <p:txBody>
          <a:bodyPr/>
          <a:lstStyle/>
          <a:p>
            <a:pPr algn="ctr"/>
            <a:r>
              <a:rPr lang="en-US" dirty="0"/>
              <a:t>Migration</a:t>
            </a:r>
          </a:p>
        </p:txBody>
      </p:sp>
      <p:sp>
        <p:nvSpPr>
          <p:cNvPr id="3" name="Content Placeholder 2">
            <a:extLst>
              <a:ext uri="{FF2B5EF4-FFF2-40B4-BE49-F238E27FC236}">
                <a16:creationId xmlns:a16="http://schemas.microsoft.com/office/drawing/2014/main" id="{5C07F399-1916-4306-AC46-AD458C0A4655}"/>
              </a:ext>
            </a:extLst>
          </p:cNvPr>
          <p:cNvSpPr>
            <a:spLocks noGrp="1"/>
          </p:cNvSpPr>
          <p:nvPr>
            <p:ph idx="1"/>
          </p:nvPr>
        </p:nvSpPr>
        <p:spPr>
          <a:xfrm>
            <a:off x="526093" y="1825625"/>
            <a:ext cx="9136067" cy="4351338"/>
          </a:xfrm>
        </p:spPr>
        <p:txBody>
          <a:bodyPr>
            <a:normAutofit lnSpcReduction="10000"/>
          </a:bodyPr>
          <a:lstStyle/>
          <a:p>
            <a:r>
              <a:rPr lang="en-US" dirty="0"/>
              <a:t>migrant transnationalism </a:t>
            </a:r>
          </a:p>
          <a:p>
            <a:r>
              <a:rPr lang="en-US" dirty="0"/>
              <a:t>diaspora </a:t>
            </a:r>
          </a:p>
          <a:p>
            <a:r>
              <a:rPr lang="en-US" dirty="0"/>
              <a:t>chain migration </a:t>
            </a:r>
          </a:p>
          <a:p>
            <a:r>
              <a:rPr lang="en-US" dirty="0"/>
              <a:t>step migration</a:t>
            </a:r>
          </a:p>
          <a:p>
            <a:r>
              <a:rPr lang="en-US" dirty="0"/>
              <a:t>assimilation discourses</a:t>
            </a:r>
          </a:p>
          <a:p>
            <a:r>
              <a:rPr lang="en-US" dirty="0"/>
              <a:t>transnational citizenship</a:t>
            </a:r>
          </a:p>
          <a:p>
            <a:r>
              <a:rPr lang="en-US" dirty="0"/>
              <a:t>liminal spaces </a:t>
            </a:r>
          </a:p>
          <a:p>
            <a:r>
              <a:rPr lang="en-US" dirty="0"/>
              <a:t>biometric border</a:t>
            </a:r>
          </a:p>
          <a:p>
            <a:r>
              <a:rPr lang="en-US" dirty="0"/>
              <a:t>remittance landscapes</a:t>
            </a:r>
          </a:p>
        </p:txBody>
      </p:sp>
      <p:pic>
        <p:nvPicPr>
          <p:cNvPr id="3074" name="Picture 2" descr="Image result for golden dream movie">
            <a:extLst>
              <a:ext uri="{FF2B5EF4-FFF2-40B4-BE49-F238E27FC236}">
                <a16:creationId xmlns:a16="http://schemas.microsoft.com/office/drawing/2014/main" id="{938BECE7-9523-4087-8A82-65C2E3033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410" y="365126"/>
            <a:ext cx="4116977" cy="614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334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1199" y="-1"/>
            <a:ext cx="9206801" cy="6905101"/>
          </a:xfrm>
        </p:spPr>
      </p:pic>
    </p:spTree>
    <p:extLst>
      <p:ext uri="{BB962C8B-B14F-4D97-AF65-F5344CB8AC3E}">
        <p14:creationId xmlns:p14="http://schemas.microsoft.com/office/powerpoint/2010/main" val="3406302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4439" y="0"/>
            <a:ext cx="5143499" cy="6858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500" y="0"/>
            <a:ext cx="5143500" cy="6858000"/>
          </a:xfrm>
          <a:prstGeom prst="rect">
            <a:avLst/>
          </a:prstGeom>
        </p:spPr>
      </p:pic>
    </p:spTree>
    <p:extLst>
      <p:ext uri="{BB962C8B-B14F-4D97-AF65-F5344CB8AC3E}">
        <p14:creationId xmlns:p14="http://schemas.microsoft.com/office/powerpoint/2010/main" val="3315895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srcRect t="5180" b="6982"/>
          <a:stretch/>
        </p:blipFill>
        <p:spPr>
          <a:xfrm>
            <a:off x="608832" y="0"/>
            <a:ext cx="10974335" cy="6858000"/>
          </a:xfrm>
          <a:prstGeom prst="rect">
            <a:avLst/>
          </a:prstGeom>
        </p:spPr>
      </p:pic>
    </p:spTree>
    <p:extLst>
      <p:ext uri="{BB962C8B-B14F-4D97-AF65-F5344CB8AC3E}">
        <p14:creationId xmlns:p14="http://schemas.microsoft.com/office/powerpoint/2010/main" val="3037475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9249" y="86437"/>
            <a:ext cx="8913503" cy="6685127"/>
          </a:xfrm>
        </p:spPr>
      </p:pic>
    </p:spTree>
    <p:extLst>
      <p:ext uri="{BB962C8B-B14F-4D97-AF65-F5344CB8AC3E}">
        <p14:creationId xmlns:p14="http://schemas.microsoft.com/office/powerpoint/2010/main" val="3178451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uravida.com/wp-content/themes/_stylebook/timthumb.php?src=http%3A%2F%2Fpuravida.com%2Fwp-content%2Fuploads%2F2014%2F02%2Fmedical-tourism-costarica.jpg&amp;q=90&amp;w=795&amp;zc=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054314"/>
            <a:ext cx="12340883" cy="5308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689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EBD2F4-E96E-49E8-BBD0-8C85284975E1}"/>
              </a:ext>
            </a:extLst>
          </p:cNvPr>
          <p:cNvPicPr>
            <a:picLocks noChangeAspect="1"/>
          </p:cNvPicPr>
          <p:nvPr/>
        </p:nvPicPr>
        <p:blipFill rotWithShape="1">
          <a:blip r:embed="rId2"/>
          <a:srcRect t="5443"/>
          <a:stretch/>
        </p:blipFill>
        <p:spPr>
          <a:xfrm>
            <a:off x="1873432" y="1436914"/>
            <a:ext cx="7883434" cy="5316583"/>
          </a:xfrm>
          <a:prstGeom prst="rect">
            <a:avLst/>
          </a:prstGeom>
        </p:spPr>
      </p:pic>
      <p:pic>
        <p:nvPicPr>
          <p:cNvPr id="5" name="Content Placeholder 4">
            <a:hlinkClick r:id="rId3"/>
            <a:extLst>
              <a:ext uri="{FF2B5EF4-FFF2-40B4-BE49-F238E27FC236}">
                <a16:creationId xmlns:a16="http://schemas.microsoft.com/office/drawing/2014/main" id="{95261996-A0BC-47BC-9D58-5842AAB8322C}"/>
              </a:ext>
            </a:extLst>
          </p:cNvPr>
          <p:cNvPicPr>
            <a:picLocks noGrp="1" noChangeAspect="1"/>
          </p:cNvPicPr>
          <p:nvPr>
            <p:ph idx="1"/>
          </p:nvPr>
        </p:nvPicPr>
        <p:blipFill rotWithShape="1">
          <a:blip r:embed="rId4"/>
          <a:srcRect t="4658"/>
          <a:stretch/>
        </p:blipFill>
        <p:spPr>
          <a:xfrm>
            <a:off x="3855720" y="104504"/>
            <a:ext cx="4140926" cy="1215938"/>
          </a:xfrm>
          <a:prstGeom prst="rect">
            <a:avLst/>
          </a:prstGeom>
          <a:ln w="53975">
            <a:solidFill>
              <a:schemeClr val="accent1"/>
            </a:solidFill>
          </a:ln>
        </p:spPr>
      </p:pic>
    </p:spTree>
    <p:extLst>
      <p:ext uri="{BB962C8B-B14F-4D97-AF65-F5344CB8AC3E}">
        <p14:creationId xmlns:p14="http://schemas.microsoft.com/office/powerpoint/2010/main" val="1045709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31A1-89D8-4E32-A808-A3AD2181A4D5}"/>
              </a:ext>
            </a:extLst>
          </p:cNvPr>
          <p:cNvSpPr>
            <a:spLocks noGrp="1"/>
          </p:cNvSpPr>
          <p:nvPr>
            <p:ph type="title"/>
          </p:nvPr>
        </p:nvSpPr>
        <p:spPr>
          <a:xfrm>
            <a:off x="569412" y="479641"/>
            <a:ext cx="3671171" cy="1325563"/>
          </a:xfrm>
        </p:spPr>
        <p:txBody>
          <a:bodyPr/>
          <a:lstStyle/>
          <a:p>
            <a:r>
              <a:rPr lang="en-US" dirty="0"/>
              <a:t>Reality tourism</a:t>
            </a:r>
          </a:p>
        </p:txBody>
      </p:sp>
      <p:sp>
        <p:nvSpPr>
          <p:cNvPr id="3" name="Content Placeholder 2">
            <a:extLst>
              <a:ext uri="{FF2B5EF4-FFF2-40B4-BE49-F238E27FC236}">
                <a16:creationId xmlns:a16="http://schemas.microsoft.com/office/drawing/2014/main" id="{26DE577B-F759-4512-B907-216D51A0EA53}"/>
              </a:ext>
            </a:extLst>
          </p:cNvPr>
          <p:cNvSpPr>
            <a:spLocks noGrp="1"/>
          </p:cNvSpPr>
          <p:nvPr>
            <p:ph idx="1"/>
          </p:nvPr>
        </p:nvSpPr>
        <p:spPr>
          <a:xfrm>
            <a:off x="300625" y="1825625"/>
            <a:ext cx="4208746" cy="4351338"/>
          </a:xfrm>
        </p:spPr>
        <p:txBody>
          <a:bodyPr>
            <a:normAutofit/>
          </a:bodyPr>
          <a:lstStyle/>
          <a:p>
            <a:r>
              <a:rPr lang="en-US" dirty="0"/>
              <a:t>Tourists are provided a chance to see the reality of hunger, malnutrition, terrorism, position of women in such part of society. </a:t>
            </a:r>
          </a:p>
          <a:p>
            <a:pPr marL="914400" lvl="2" indent="0">
              <a:buNone/>
            </a:pPr>
            <a:endParaRPr lang="en-US" dirty="0"/>
          </a:p>
          <a:p>
            <a:pPr lvl="2"/>
            <a:endParaRPr lang="en-US" dirty="0"/>
          </a:p>
        </p:txBody>
      </p:sp>
      <p:pic>
        <p:nvPicPr>
          <p:cNvPr id="5" name="Picture 4" descr="A picture containing sky, outdoor&#10;&#10;Description automatically generated">
            <a:extLst>
              <a:ext uri="{FF2B5EF4-FFF2-40B4-BE49-F238E27FC236}">
                <a16:creationId xmlns:a16="http://schemas.microsoft.com/office/drawing/2014/main" id="{41C8977E-A7BE-46F9-95C7-FB1657789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103" y="609144"/>
            <a:ext cx="7423759" cy="5567819"/>
          </a:xfrm>
          <a:prstGeom prst="rect">
            <a:avLst/>
          </a:prstGeom>
        </p:spPr>
      </p:pic>
    </p:spTree>
    <p:extLst>
      <p:ext uri="{BB962C8B-B14F-4D97-AF65-F5344CB8AC3E}">
        <p14:creationId xmlns:p14="http://schemas.microsoft.com/office/powerpoint/2010/main" val="2084740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0B7974-EA36-4810-B7A6-FE75E0AB7248}"/>
              </a:ext>
            </a:extLst>
          </p:cNvPr>
          <p:cNvPicPr>
            <a:picLocks noGrp="1" noChangeAspect="1"/>
          </p:cNvPicPr>
          <p:nvPr>
            <p:ph idx="1"/>
          </p:nvPr>
        </p:nvPicPr>
        <p:blipFill rotWithShape="1">
          <a:blip r:embed="rId2"/>
          <a:srcRect l="22200" r="22669"/>
          <a:stretch/>
        </p:blipFill>
        <p:spPr>
          <a:xfrm>
            <a:off x="4448194" y="851942"/>
            <a:ext cx="7443181" cy="4709614"/>
          </a:xfrm>
        </p:spPr>
      </p:pic>
      <p:sp>
        <p:nvSpPr>
          <p:cNvPr id="6" name="Content Placeholder 2">
            <a:extLst>
              <a:ext uri="{FF2B5EF4-FFF2-40B4-BE49-F238E27FC236}">
                <a16:creationId xmlns:a16="http://schemas.microsoft.com/office/drawing/2014/main" id="{88678DE7-9093-4BAE-9574-AC54AF7E2E2B}"/>
              </a:ext>
            </a:extLst>
          </p:cNvPr>
          <p:cNvSpPr txBox="1">
            <a:spLocks/>
          </p:cNvSpPr>
          <p:nvPr/>
        </p:nvSpPr>
        <p:spPr>
          <a:xfrm>
            <a:off x="300625" y="851941"/>
            <a:ext cx="3895594" cy="5325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Can have a </a:t>
            </a:r>
            <a:r>
              <a:rPr lang="en-US" b="1" dirty="0"/>
              <a:t>positive service or volunteer </a:t>
            </a:r>
            <a:r>
              <a:rPr lang="en-US" dirty="0"/>
              <a:t>aspect to the travel, or it can be more </a:t>
            </a:r>
            <a:r>
              <a:rPr lang="en-US" b="1" dirty="0"/>
              <a:t>negative - exploitative and voyeuristic</a:t>
            </a:r>
          </a:p>
          <a:p>
            <a:pPr marL="914400" lvl="2" indent="0">
              <a:buFont typeface="Arial" panose="020B0604020202020204" pitchFamily="34" charset="0"/>
              <a:buNone/>
            </a:pPr>
            <a:endParaRPr lang="en-US" dirty="0"/>
          </a:p>
          <a:p>
            <a:pPr lvl="2"/>
            <a:endParaRPr lang="en-US" dirty="0"/>
          </a:p>
        </p:txBody>
      </p:sp>
    </p:spTree>
    <p:extLst>
      <p:ext uri="{BB962C8B-B14F-4D97-AF65-F5344CB8AC3E}">
        <p14:creationId xmlns:p14="http://schemas.microsoft.com/office/powerpoint/2010/main" val="2989628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EC136A-200E-4FB6-981B-FE997180A53A}"/>
              </a:ext>
            </a:extLst>
          </p:cNvPr>
          <p:cNvSpPr>
            <a:spLocks noGrp="1"/>
          </p:cNvSpPr>
          <p:nvPr>
            <p:ph type="title"/>
          </p:nvPr>
        </p:nvSpPr>
        <p:spPr>
          <a:xfrm>
            <a:off x="2152650" y="139062"/>
            <a:ext cx="7886700" cy="1325563"/>
          </a:xfrm>
        </p:spPr>
        <p:txBody>
          <a:bodyPr/>
          <a:lstStyle/>
          <a:p>
            <a:pPr algn="ctr"/>
            <a:r>
              <a:rPr lang="en-US" dirty="0"/>
              <a:t>Gringo trail</a:t>
            </a:r>
          </a:p>
        </p:txBody>
      </p:sp>
      <p:pic>
        <p:nvPicPr>
          <p:cNvPr id="4" name="Content Placeholder 3">
            <a:hlinkClick r:id="rId3"/>
          </p:cNvPr>
          <p:cNvPicPr>
            <a:picLocks noGrp="1" noChangeAspect="1"/>
          </p:cNvPicPr>
          <p:nvPr>
            <p:ph idx="1"/>
          </p:nvPr>
        </p:nvPicPr>
        <p:blipFill>
          <a:blip r:embed="rId4" cstate="print"/>
          <a:stretch>
            <a:fillRect/>
          </a:stretch>
        </p:blipFill>
        <p:spPr>
          <a:xfrm>
            <a:off x="1970240" y="1364417"/>
            <a:ext cx="8251520" cy="5053563"/>
          </a:xfrm>
          <a:prstGeom prst="rect">
            <a:avLst/>
          </a:prstGeom>
          <a:ln w="38100">
            <a:solidFill>
              <a:schemeClr val="accent1"/>
            </a:solidFill>
          </a:ln>
        </p:spPr>
      </p:pic>
    </p:spTree>
    <p:extLst>
      <p:ext uri="{BB962C8B-B14F-4D97-AF65-F5344CB8AC3E}">
        <p14:creationId xmlns:p14="http://schemas.microsoft.com/office/powerpoint/2010/main" val="2353439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D69F1-3FF3-476F-81EB-9E2778074790}"/>
              </a:ext>
            </a:extLst>
          </p:cNvPr>
          <p:cNvSpPr>
            <a:spLocks noGrp="1"/>
          </p:cNvSpPr>
          <p:nvPr>
            <p:ph type="title"/>
          </p:nvPr>
        </p:nvSpPr>
        <p:spPr>
          <a:xfrm>
            <a:off x="838200" y="365125"/>
            <a:ext cx="3783904" cy="1325563"/>
          </a:xfrm>
        </p:spPr>
        <p:txBody>
          <a:bodyPr/>
          <a:lstStyle/>
          <a:p>
            <a:pPr algn="ctr"/>
            <a:r>
              <a:rPr lang="en-US" dirty="0"/>
              <a:t>Neocolonialism</a:t>
            </a:r>
          </a:p>
        </p:txBody>
      </p:sp>
      <p:sp>
        <p:nvSpPr>
          <p:cNvPr id="3" name="Content Placeholder 2">
            <a:extLst>
              <a:ext uri="{FF2B5EF4-FFF2-40B4-BE49-F238E27FC236}">
                <a16:creationId xmlns:a16="http://schemas.microsoft.com/office/drawing/2014/main" id="{3C9676A8-473D-4819-881B-33FCD5A9FB0F}"/>
              </a:ext>
            </a:extLst>
          </p:cNvPr>
          <p:cNvSpPr>
            <a:spLocks noGrp="1"/>
          </p:cNvSpPr>
          <p:nvPr>
            <p:ph idx="1"/>
          </p:nvPr>
        </p:nvSpPr>
        <p:spPr>
          <a:xfrm>
            <a:off x="200416" y="1642066"/>
            <a:ext cx="5676806" cy="4850808"/>
          </a:xfrm>
        </p:spPr>
        <p:txBody>
          <a:bodyPr>
            <a:normAutofit/>
          </a:bodyPr>
          <a:lstStyle/>
          <a:p>
            <a:r>
              <a:rPr lang="en-US" dirty="0"/>
              <a:t>The control of less-developed countries by developed countries through indirect means</a:t>
            </a:r>
          </a:p>
          <a:p>
            <a:r>
              <a:rPr lang="en-US" dirty="0"/>
              <a:t>These means can be political, economic, or cultural</a:t>
            </a:r>
          </a:p>
          <a:p>
            <a:r>
              <a:rPr lang="en-US" dirty="0"/>
              <a:t>Tourism can be neocolonialist in that our visit can be harmful in ways we may be unaware of – tourists indirectly wield power on those places they visit because of the money they spend</a:t>
            </a:r>
          </a:p>
          <a:p>
            <a:endParaRPr lang="en-US" dirty="0"/>
          </a:p>
        </p:txBody>
      </p:sp>
      <p:pic>
        <p:nvPicPr>
          <p:cNvPr id="4" name="Picture 3">
            <a:hlinkClick r:id="rId3"/>
            <a:extLst>
              <a:ext uri="{FF2B5EF4-FFF2-40B4-BE49-F238E27FC236}">
                <a16:creationId xmlns:a16="http://schemas.microsoft.com/office/drawing/2014/main" id="{9A5993B0-39A9-4729-8627-50FEA79F937D}"/>
              </a:ext>
            </a:extLst>
          </p:cNvPr>
          <p:cNvPicPr>
            <a:picLocks noChangeAspect="1"/>
          </p:cNvPicPr>
          <p:nvPr/>
        </p:nvPicPr>
        <p:blipFill rotWithShape="1">
          <a:blip r:embed="rId4"/>
          <a:srcRect l="21222" t="1845" r="22667" b="-1845"/>
          <a:stretch/>
        </p:blipFill>
        <p:spPr>
          <a:xfrm>
            <a:off x="5877222" y="365124"/>
            <a:ext cx="6009502" cy="6127749"/>
          </a:xfrm>
          <a:prstGeom prst="rect">
            <a:avLst/>
          </a:prstGeom>
          <a:ln w="69850">
            <a:solidFill>
              <a:schemeClr val="accent1"/>
            </a:solidFill>
          </a:ln>
        </p:spPr>
      </p:pic>
    </p:spTree>
    <p:extLst>
      <p:ext uri="{BB962C8B-B14F-4D97-AF65-F5344CB8AC3E}">
        <p14:creationId xmlns:p14="http://schemas.microsoft.com/office/powerpoint/2010/main" val="1242798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B6EE5-7C24-4541-9171-80F9770397B7}"/>
              </a:ext>
            </a:extLst>
          </p:cNvPr>
          <p:cNvSpPr>
            <a:spLocks noGrp="1"/>
          </p:cNvSpPr>
          <p:nvPr>
            <p:ph type="title"/>
          </p:nvPr>
        </p:nvSpPr>
        <p:spPr>
          <a:xfrm>
            <a:off x="424108" y="365127"/>
            <a:ext cx="5554327" cy="1325563"/>
          </a:xfrm>
        </p:spPr>
        <p:txBody>
          <a:bodyPr/>
          <a:lstStyle/>
          <a:p>
            <a:pPr algn="ctr"/>
            <a:r>
              <a:rPr lang="en-US" dirty="0"/>
              <a:t>Migrant transnationalism </a:t>
            </a:r>
          </a:p>
        </p:txBody>
      </p:sp>
      <p:sp>
        <p:nvSpPr>
          <p:cNvPr id="3" name="Content Placeholder 2">
            <a:extLst>
              <a:ext uri="{FF2B5EF4-FFF2-40B4-BE49-F238E27FC236}">
                <a16:creationId xmlns:a16="http://schemas.microsoft.com/office/drawing/2014/main" id="{0A8DCE9C-1159-4955-96F5-8BAB16DFFC2D}"/>
              </a:ext>
            </a:extLst>
          </p:cNvPr>
          <p:cNvSpPr>
            <a:spLocks noGrp="1"/>
          </p:cNvSpPr>
          <p:nvPr>
            <p:ph idx="1"/>
          </p:nvPr>
        </p:nvSpPr>
        <p:spPr>
          <a:xfrm>
            <a:off x="576197" y="1825624"/>
            <a:ext cx="5089087" cy="4351338"/>
          </a:xfrm>
        </p:spPr>
        <p:txBody>
          <a:bodyPr>
            <a:normAutofit/>
          </a:bodyPr>
          <a:lstStyle/>
          <a:p>
            <a:r>
              <a:rPr lang="en-US" dirty="0"/>
              <a:t>The process whereby immigrants establish and maintain socio-cultural connections across geopolitical borders.</a:t>
            </a:r>
          </a:p>
          <a:p>
            <a:r>
              <a:rPr lang="en-US" dirty="0"/>
              <a:t>When migrants arrive in destinations where they craft new, often permanent lives, they do not sever all ties to their culture and home countries</a:t>
            </a:r>
          </a:p>
        </p:txBody>
      </p:sp>
      <p:pic>
        <p:nvPicPr>
          <p:cNvPr id="4" name="Picture 3">
            <a:hlinkClick r:id="rId3"/>
            <a:extLst>
              <a:ext uri="{FF2B5EF4-FFF2-40B4-BE49-F238E27FC236}">
                <a16:creationId xmlns:a16="http://schemas.microsoft.com/office/drawing/2014/main" id="{7A0DCCE9-3AB1-4F24-9DD8-06BAC58527FD}"/>
              </a:ext>
            </a:extLst>
          </p:cNvPr>
          <p:cNvPicPr>
            <a:picLocks noChangeAspect="1"/>
          </p:cNvPicPr>
          <p:nvPr/>
        </p:nvPicPr>
        <p:blipFill>
          <a:blip r:embed="rId4"/>
          <a:stretch>
            <a:fillRect/>
          </a:stretch>
        </p:blipFill>
        <p:spPr>
          <a:xfrm>
            <a:off x="6029053" y="669785"/>
            <a:ext cx="5738839" cy="5718489"/>
          </a:xfrm>
          <a:prstGeom prst="rect">
            <a:avLst/>
          </a:prstGeom>
          <a:ln w="44450">
            <a:solidFill>
              <a:schemeClr val="accent1"/>
            </a:solidFill>
          </a:ln>
        </p:spPr>
      </p:pic>
    </p:spTree>
    <p:extLst>
      <p:ext uri="{BB962C8B-B14F-4D97-AF65-F5344CB8AC3E}">
        <p14:creationId xmlns:p14="http://schemas.microsoft.com/office/powerpoint/2010/main" val="79522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5F87A-8BA7-4733-8943-FF68D5BFC834}"/>
              </a:ext>
            </a:extLst>
          </p:cNvPr>
          <p:cNvSpPr>
            <a:spLocks noGrp="1"/>
          </p:cNvSpPr>
          <p:nvPr>
            <p:ph type="title"/>
          </p:nvPr>
        </p:nvSpPr>
        <p:spPr>
          <a:xfrm>
            <a:off x="484717" y="365127"/>
            <a:ext cx="5548924" cy="1325563"/>
          </a:xfrm>
        </p:spPr>
        <p:txBody>
          <a:bodyPr/>
          <a:lstStyle/>
          <a:p>
            <a:pPr algn="ctr"/>
            <a:r>
              <a:rPr lang="en-US" dirty="0"/>
              <a:t>Social </a:t>
            </a:r>
            <a:br>
              <a:rPr lang="en-US" dirty="0"/>
            </a:br>
            <a:r>
              <a:rPr lang="en-US" dirty="0"/>
              <a:t>construction</a:t>
            </a:r>
          </a:p>
        </p:txBody>
      </p:sp>
      <p:sp>
        <p:nvSpPr>
          <p:cNvPr id="3" name="Content Placeholder 2">
            <a:extLst>
              <a:ext uri="{FF2B5EF4-FFF2-40B4-BE49-F238E27FC236}">
                <a16:creationId xmlns:a16="http://schemas.microsoft.com/office/drawing/2014/main" id="{FC8FB2AF-4AE7-409C-A88E-A9956F44D5B1}"/>
              </a:ext>
            </a:extLst>
          </p:cNvPr>
          <p:cNvSpPr>
            <a:spLocks noGrp="1"/>
          </p:cNvSpPr>
          <p:nvPr>
            <p:ph idx="1"/>
          </p:nvPr>
        </p:nvSpPr>
        <p:spPr>
          <a:xfrm>
            <a:off x="388307" y="1825625"/>
            <a:ext cx="5548925" cy="4351338"/>
          </a:xfrm>
        </p:spPr>
        <p:txBody>
          <a:bodyPr>
            <a:normAutofit/>
          </a:bodyPr>
          <a:lstStyle/>
          <a:p>
            <a:r>
              <a:rPr lang="en-US" dirty="0"/>
              <a:t>How we view a place, an environment, or even people is the result of social processes that take place in historical and cultural context</a:t>
            </a:r>
          </a:p>
          <a:p>
            <a:r>
              <a:rPr lang="en-US" dirty="0"/>
              <a:t>No such thing as a neutral or objective place</a:t>
            </a:r>
          </a:p>
          <a:p>
            <a:pPr marL="0" indent="0">
              <a:buNone/>
            </a:pPr>
            <a:endParaRPr lang="en-US" dirty="0"/>
          </a:p>
        </p:txBody>
      </p:sp>
      <p:pic>
        <p:nvPicPr>
          <p:cNvPr id="6" name="Picture 5" descr="A close up of a book&#10;&#10;Description automatically generated">
            <a:extLst>
              <a:ext uri="{FF2B5EF4-FFF2-40B4-BE49-F238E27FC236}">
                <a16:creationId xmlns:a16="http://schemas.microsoft.com/office/drawing/2014/main" id="{73A86B2B-98F0-40B5-89F2-2A3238462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769" y="0"/>
            <a:ext cx="4812632" cy="6858000"/>
          </a:xfrm>
          <a:prstGeom prst="rect">
            <a:avLst/>
          </a:prstGeom>
        </p:spPr>
      </p:pic>
    </p:spTree>
    <p:extLst>
      <p:ext uri="{BB962C8B-B14F-4D97-AF65-F5344CB8AC3E}">
        <p14:creationId xmlns:p14="http://schemas.microsoft.com/office/powerpoint/2010/main" val="537261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ewspaper, sign&#10;&#10;Description automatically generated">
            <a:extLst>
              <a:ext uri="{FF2B5EF4-FFF2-40B4-BE49-F238E27FC236}">
                <a16:creationId xmlns:a16="http://schemas.microsoft.com/office/drawing/2014/main" id="{196CF714-A6E4-4B9D-BDA2-5A2ED38A4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864" y="219210"/>
            <a:ext cx="8538212" cy="6403659"/>
          </a:xfrm>
          <a:prstGeom prst="rect">
            <a:avLst/>
          </a:prstGeom>
        </p:spPr>
      </p:pic>
    </p:spTree>
    <p:extLst>
      <p:ext uri="{BB962C8B-B14F-4D97-AF65-F5344CB8AC3E}">
        <p14:creationId xmlns:p14="http://schemas.microsoft.com/office/powerpoint/2010/main" val="739824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4C362-24CC-437A-AF5E-4D60E1509E6E}"/>
              </a:ext>
            </a:extLst>
          </p:cNvPr>
          <p:cNvSpPr>
            <a:spLocks noGrp="1"/>
          </p:cNvSpPr>
          <p:nvPr>
            <p:ph type="title"/>
          </p:nvPr>
        </p:nvSpPr>
        <p:spPr/>
        <p:txBody>
          <a:bodyPr/>
          <a:lstStyle/>
          <a:p>
            <a:r>
              <a:rPr lang="en-US" dirty="0"/>
              <a:t>The tourist gaze</a:t>
            </a:r>
          </a:p>
        </p:txBody>
      </p:sp>
      <p:sp>
        <p:nvSpPr>
          <p:cNvPr id="3" name="Content Placeholder 2">
            <a:extLst>
              <a:ext uri="{FF2B5EF4-FFF2-40B4-BE49-F238E27FC236}">
                <a16:creationId xmlns:a16="http://schemas.microsoft.com/office/drawing/2014/main" id="{3FCFE6FC-7DCD-479C-8560-BCD1629221E9}"/>
              </a:ext>
            </a:extLst>
          </p:cNvPr>
          <p:cNvSpPr>
            <a:spLocks noGrp="1"/>
          </p:cNvSpPr>
          <p:nvPr>
            <p:ph idx="1"/>
          </p:nvPr>
        </p:nvSpPr>
        <p:spPr>
          <a:xfrm>
            <a:off x="538620" y="1248252"/>
            <a:ext cx="4878332" cy="5034604"/>
          </a:xfrm>
        </p:spPr>
        <p:txBody>
          <a:bodyPr>
            <a:normAutofit/>
          </a:bodyPr>
          <a:lstStyle/>
          <a:p>
            <a:endParaRPr lang="en-US" dirty="0"/>
          </a:p>
          <a:p>
            <a:r>
              <a:rPr lang="en-US" dirty="0"/>
              <a:t>The way in which we view a landscape when we travel</a:t>
            </a:r>
          </a:p>
          <a:p>
            <a:r>
              <a:rPr lang="en-US" dirty="0"/>
              <a:t>The gaze that develops from socially constructing a place before we visit</a:t>
            </a:r>
          </a:p>
          <a:p>
            <a:r>
              <a:rPr lang="en-US" dirty="0"/>
              <a:t>We tend to see the place through a lens unique to ourselves</a:t>
            </a:r>
          </a:p>
          <a:p>
            <a:r>
              <a:rPr lang="en-US" dirty="0"/>
              <a:t>However, the tourist gaze can also be scripted and controlled </a:t>
            </a:r>
          </a:p>
          <a:p>
            <a:endParaRPr lang="en-US" dirty="0"/>
          </a:p>
          <a:p>
            <a:endParaRPr lang="en-US" dirty="0"/>
          </a:p>
        </p:txBody>
      </p:sp>
      <p:pic>
        <p:nvPicPr>
          <p:cNvPr id="4" name="Content Placeholder 3">
            <a:extLst>
              <a:ext uri="{FF2B5EF4-FFF2-40B4-BE49-F238E27FC236}">
                <a16:creationId xmlns:a16="http://schemas.microsoft.com/office/drawing/2014/main" id="{70386790-2AF9-430D-9B4C-356E6E3288DF}"/>
              </a:ext>
            </a:extLst>
          </p:cNvPr>
          <p:cNvPicPr>
            <a:picLocks noChangeAspect="1"/>
          </p:cNvPicPr>
          <p:nvPr/>
        </p:nvPicPr>
        <p:blipFill>
          <a:blip r:embed="rId3" cstate="print"/>
          <a:stretch>
            <a:fillRect/>
          </a:stretch>
        </p:blipFill>
        <p:spPr>
          <a:xfrm>
            <a:off x="7429205" y="275877"/>
            <a:ext cx="4354901" cy="6216998"/>
          </a:xfrm>
          <a:prstGeom prst="rect">
            <a:avLst/>
          </a:prstGeom>
        </p:spPr>
      </p:pic>
      <p:pic>
        <p:nvPicPr>
          <p:cNvPr id="5" name="Picture 4">
            <a:extLst>
              <a:ext uri="{FF2B5EF4-FFF2-40B4-BE49-F238E27FC236}">
                <a16:creationId xmlns:a16="http://schemas.microsoft.com/office/drawing/2014/main" id="{A78A135D-D9A7-4428-8DCB-9EA02B437B92}"/>
              </a:ext>
            </a:extLst>
          </p:cNvPr>
          <p:cNvPicPr>
            <a:picLocks noChangeAspect="1"/>
          </p:cNvPicPr>
          <p:nvPr/>
        </p:nvPicPr>
        <p:blipFill rotWithShape="1">
          <a:blip r:embed="rId4" cstate="print"/>
          <a:srcRect l="40428" t="4619" r="18114" b="21865"/>
          <a:stretch/>
        </p:blipFill>
        <p:spPr>
          <a:xfrm>
            <a:off x="5271704" y="575144"/>
            <a:ext cx="3481626" cy="3589421"/>
          </a:xfrm>
          <a:prstGeom prst="rect">
            <a:avLst/>
          </a:prstGeom>
        </p:spPr>
      </p:pic>
    </p:spTree>
    <p:extLst>
      <p:ext uri="{BB962C8B-B14F-4D97-AF65-F5344CB8AC3E}">
        <p14:creationId xmlns:p14="http://schemas.microsoft.com/office/powerpoint/2010/main" val="100888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4CC9B76-D707-4758-84F4-01A0EB40ECBA}"/>
              </a:ext>
            </a:extLst>
          </p:cNvPr>
          <p:cNvPicPr>
            <a:picLocks noGrp="1" noChangeAspect="1"/>
          </p:cNvPicPr>
          <p:nvPr>
            <p:ph idx="1"/>
          </p:nvPr>
        </p:nvPicPr>
        <p:blipFill>
          <a:blip r:embed="rId3"/>
          <a:stretch>
            <a:fillRect/>
          </a:stretch>
        </p:blipFill>
        <p:spPr>
          <a:xfrm>
            <a:off x="2487553" y="0"/>
            <a:ext cx="7256720" cy="6858000"/>
          </a:xfrm>
          <a:prstGeom prst="rect">
            <a:avLst/>
          </a:prstGeom>
        </p:spPr>
      </p:pic>
    </p:spTree>
    <p:extLst>
      <p:ext uri="{BB962C8B-B14F-4D97-AF65-F5344CB8AC3E}">
        <p14:creationId xmlns:p14="http://schemas.microsoft.com/office/powerpoint/2010/main" val="1977659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0CEB-49BE-4D12-BEBD-6F54466C8A40}"/>
              </a:ext>
            </a:extLst>
          </p:cNvPr>
          <p:cNvSpPr>
            <a:spLocks noGrp="1"/>
          </p:cNvSpPr>
          <p:nvPr>
            <p:ph type="title"/>
          </p:nvPr>
        </p:nvSpPr>
        <p:spPr>
          <a:xfrm>
            <a:off x="551147" y="365127"/>
            <a:ext cx="4918554" cy="1325563"/>
          </a:xfrm>
        </p:spPr>
        <p:txBody>
          <a:bodyPr/>
          <a:lstStyle/>
          <a:p>
            <a:pPr algn="ctr"/>
            <a:r>
              <a:rPr lang="en-US" dirty="0"/>
              <a:t>Commodity fetishism</a:t>
            </a:r>
          </a:p>
        </p:txBody>
      </p:sp>
      <p:sp>
        <p:nvSpPr>
          <p:cNvPr id="3" name="Content Placeholder 2">
            <a:extLst>
              <a:ext uri="{FF2B5EF4-FFF2-40B4-BE49-F238E27FC236}">
                <a16:creationId xmlns:a16="http://schemas.microsoft.com/office/drawing/2014/main" id="{FC33D1AE-A174-4EC8-B67D-E5C2D0DBE430}"/>
              </a:ext>
            </a:extLst>
          </p:cNvPr>
          <p:cNvSpPr>
            <a:spLocks noGrp="1"/>
          </p:cNvSpPr>
          <p:nvPr>
            <p:ph idx="1"/>
          </p:nvPr>
        </p:nvSpPr>
        <p:spPr>
          <a:xfrm>
            <a:off x="551146" y="1938359"/>
            <a:ext cx="5087656" cy="4351338"/>
          </a:xfrm>
        </p:spPr>
        <p:txBody>
          <a:bodyPr>
            <a:normAutofit/>
          </a:bodyPr>
          <a:lstStyle/>
          <a:p>
            <a:r>
              <a:rPr lang="en-US" dirty="0"/>
              <a:t>The value of something bought transcends their origins in (often hidden) human labor and resource extraction</a:t>
            </a:r>
          </a:p>
          <a:p>
            <a:r>
              <a:rPr lang="en-US" dirty="0"/>
              <a:t>An object or a landscape is something to acquire and consume without regard to the social relationships underneath it</a:t>
            </a:r>
          </a:p>
        </p:txBody>
      </p:sp>
      <p:pic>
        <p:nvPicPr>
          <p:cNvPr id="5" name="Picture 4" descr="A person standing in front of a mountain&#10;&#10;Description automatically generated">
            <a:extLst>
              <a:ext uri="{FF2B5EF4-FFF2-40B4-BE49-F238E27FC236}">
                <a16:creationId xmlns:a16="http://schemas.microsoft.com/office/drawing/2014/main" id="{C0D0037F-24D5-4553-8EB5-3EF82B4AE395}"/>
              </a:ext>
            </a:extLst>
          </p:cNvPr>
          <p:cNvPicPr>
            <a:picLocks noChangeAspect="1"/>
          </p:cNvPicPr>
          <p:nvPr/>
        </p:nvPicPr>
        <p:blipFill rotWithShape="1">
          <a:blip r:embed="rId3">
            <a:extLst>
              <a:ext uri="{28A0092B-C50C-407E-A947-70E740481C1C}">
                <a14:useLocalDpi xmlns:a14="http://schemas.microsoft.com/office/drawing/2010/main" val="0"/>
              </a:ext>
            </a:extLst>
          </a:blip>
          <a:srcRect l="33288" r="13562"/>
          <a:stretch/>
        </p:blipFill>
        <p:spPr>
          <a:xfrm>
            <a:off x="5807902" y="365126"/>
            <a:ext cx="4860099" cy="6096000"/>
          </a:xfrm>
          <a:prstGeom prst="rect">
            <a:avLst/>
          </a:prstGeom>
        </p:spPr>
      </p:pic>
    </p:spTree>
    <p:extLst>
      <p:ext uri="{BB962C8B-B14F-4D97-AF65-F5344CB8AC3E}">
        <p14:creationId xmlns:p14="http://schemas.microsoft.com/office/powerpoint/2010/main" val="3200426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stretch>
            <a:fillRect/>
          </a:stretch>
        </p:blipFill>
        <p:spPr>
          <a:xfrm>
            <a:off x="586542" y="0"/>
            <a:ext cx="10611726" cy="6682256"/>
          </a:xfrm>
          <a:prstGeom prst="rect">
            <a:avLst/>
          </a:prstGeom>
        </p:spPr>
      </p:pic>
    </p:spTree>
    <p:extLst>
      <p:ext uri="{BB962C8B-B14F-4D97-AF65-F5344CB8AC3E}">
        <p14:creationId xmlns:p14="http://schemas.microsoft.com/office/powerpoint/2010/main" val="294104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holding a sign&#10;&#10;Description automatically generated">
            <a:hlinkClick r:id="rId3"/>
            <a:extLst>
              <a:ext uri="{FF2B5EF4-FFF2-40B4-BE49-F238E27FC236}">
                <a16:creationId xmlns:a16="http://schemas.microsoft.com/office/drawing/2014/main" id="{FFEAFAAC-3B0C-4F42-8E0D-5C430101E8E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74882" y="156840"/>
            <a:ext cx="10598543" cy="6359126"/>
          </a:xfrm>
          <a:ln w="66675">
            <a:noFill/>
          </a:ln>
        </p:spPr>
      </p:pic>
    </p:spTree>
    <p:extLst>
      <p:ext uri="{BB962C8B-B14F-4D97-AF65-F5344CB8AC3E}">
        <p14:creationId xmlns:p14="http://schemas.microsoft.com/office/powerpoint/2010/main" val="678616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B6EE5-7C24-4541-9171-80F9770397B7}"/>
              </a:ext>
            </a:extLst>
          </p:cNvPr>
          <p:cNvSpPr>
            <a:spLocks noGrp="1"/>
          </p:cNvSpPr>
          <p:nvPr>
            <p:ph type="title"/>
          </p:nvPr>
        </p:nvSpPr>
        <p:spPr>
          <a:xfrm>
            <a:off x="2152650" y="365127"/>
            <a:ext cx="4975316" cy="1325563"/>
          </a:xfrm>
        </p:spPr>
        <p:txBody>
          <a:bodyPr/>
          <a:lstStyle/>
          <a:p>
            <a:pPr algn="ctr"/>
            <a:r>
              <a:rPr lang="en-US" dirty="0"/>
              <a:t>Diaspora </a:t>
            </a:r>
            <a:br>
              <a:rPr lang="en-US" dirty="0"/>
            </a:br>
            <a:endParaRPr lang="en-US" dirty="0"/>
          </a:p>
        </p:txBody>
      </p:sp>
      <p:sp>
        <p:nvSpPr>
          <p:cNvPr id="3" name="Content Placeholder 2">
            <a:extLst>
              <a:ext uri="{FF2B5EF4-FFF2-40B4-BE49-F238E27FC236}">
                <a16:creationId xmlns:a16="http://schemas.microsoft.com/office/drawing/2014/main" id="{0A8DCE9C-1159-4955-96F5-8BAB16DFFC2D}"/>
              </a:ext>
            </a:extLst>
          </p:cNvPr>
          <p:cNvSpPr>
            <a:spLocks noGrp="1"/>
          </p:cNvSpPr>
          <p:nvPr>
            <p:ph idx="1"/>
          </p:nvPr>
        </p:nvSpPr>
        <p:spPr>
          <a:xfrm>
            <a:off x="663879" y="1371601"/>
            <a:ext cx="6568591" cy="5368833"/>
          </a:xfrm>
        </p:spPr>
        <p:txBody>
          <a:bodyPr>
            <a:normAutofit/>
          </a:bodyPr>
          <a:lstStyle/>
          <a:p>
            <a:r>
              <a:rPr lang="en-US" dirty="0"/>
              <a:t>A way of thinking about a group of people dispersed from one place or region to many others – the Jewish diaspora, the African diaspora, the Palestinian diaspora</a:t>
            </a:r>
          </a:p>
          <a:p>
            <a:r>
              <a:rPr lang="en-US" dirty="0"/>
              <a:t>Can signify a collective longing where one dreams of home while living in exile in many scattered locations</a:t>
            </a:r>
          </a:p>
          <a:p>
            <a:r>
              <a:rPr lang="en-US" dirty="0"/>
              <a:t>More recent definitions recognize a more heterogeneous notion of diaspora as a result of new identities which develop</a:t>
            </a:r>
          </a:p>
        </p:txBody>
      </p:sp>
      <p:pic>
        <p:nvPicPr>
          <p:cNvPr id="7" name="Picture 6" descr="A close up of a sign&#10;&#10;Description automatically generated">
            <a:hlinkClick r:id="rId2"/>
            <a:extLst>
              <a:ext uri="{FF2B5EF4-FFF2-40B4-BE49-F238E27FC236}">
                <a16:creationId xmlns:a16="http://schemas.microsoft.com/office/drawing/2014/main" id="{D44C06BA-871D-4AE9-BD5C-42C5A0246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8027" y="163286"/>
            <a:ext cx="2901043" cy="6694715"/>
          </a:xfrm>
          <a:prstGeom prst="rect">
            <a:avLst/>
          </a:prstGeom>
          <a:ln w="44450">
            <a:solidFill>
              <a:schemeClr val="accent1"/>
            </a:solidFill>
          </a:ln>
        </p:spPr>
      </p:pic>
    </p:spTree>
    <p:extLst>
      <p:ext uri="{BB962C8B-B14F-4D97-AF65-F5344CB8AC3E}">
        <p14:creationId xmlns:p14="http://schemas.microsoft.com/office/powerpoint/2010/main" val="1455799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B6EE5-7C24-4541-9171-80F9770397B7}"/>
              </a:ext>
            </a:extLst>
          </p:cNvPr>
          <p:cNvSpPr>
            <a:spLocks noGrp="1"/>
          </p:cNvSpPr>
          <p:nvPr>
            <p:ph type="title"/>
          </p:nvPr>
        </p:nvSpPr>
        <p:spPr>
          <a:xfrm>
            <a:off x="2008958" y="365127"/>
            <a:ext cx="7886700" cy="1325563"/>
          </a:xfrm>
        </p:spPr>
        <p:txBody>
          <a:bodyPr/>
          <a:lstStyle/>
          <a:p>
            <a:pPr algn="ctr"/>
            <a:r>
              <a:rPr lang="en-US" dirty="0"/>
              <a:t>Chain migration</a:t>
            </a:r>
          </a:p>
        </p:txBody>
      </p:sp>
      <p:sp>
        <p:nvSpPr>
          <p:cNvPr id="3" name="Content Placeholder 2">
            <a:extLst>
              <a:ext uri="{FF2B5EF4-FFF2-40B4-BE49-F238E27FC236}">
                <a16:creationId xmlns:a16="http://schemas.microsoft.com/office/drawing/2014/main" id="{0A8DCE9C-1159-4955-96F5-8BAB16DFFC2D}"/>
              </a:ext>
            </a:extLst>
          </p:cNvPr>
          <p:cNvSpPr>
            <a:spLocks noGrp="1"/>
          </p:cNvSpPr>
          <p:nvPr>
            <p:ph idx="1"/>
          </p:nvPr>
        </p:nvSpPr>
        <p:spPr>
          <a:xfrm>
            <a:off x="513568" y="1599249"/>
            <a:ext cx="5386191" cy="5167311"/>
          </a:xfrm>
        </p:spPr>
        <p:txBody>
          <a:bodyPr>
            <a:normAutofit/>
          </a:bodyPr>
          <a:lstStyle/>
          <a:p>
            <a:r>
              <a:rPr lang="en-US" dirty="0"/>
              <a:t>Refers to the social process by which migrants from a particular place follow others from that place to a particular destination.</a:t>
            </a:r>
          </a:p>
          <a:p>
            <a:r>
              <a:rPr lang="en-US" dirty="0"/>
              <a:t>For example, Georgia’s Mexican immigrants came predominately from three </a:t>
            </a:r>
            <a:r>
              <a:rPr lang="es-ES" dirty="0"/>
              <a:t>states in Mexico: Guerrero, Michoacán, and Guanajuato.</a:t>
            </a:r>
          </a:p>
          <a:p>
            <a:r>
              <a:rPr lang="es-ES" dirty="0"/>
              <a:t>Social networks play a large role in chain migration</a:t>
            </a:r>
            <a:endParaRPr lang="en-US" dirty="0"/>
          </a:p>
          <a:p>
            <a:endParaRPr lang="en-US" dirty="0"/>
          </a:p>
        </p:txBody>
      </p:sp>
      <p:pic>
        <p:nvPicPr>
          <p:cNvPr id="6" name="Picture 5" descr="A group of people walking in the snow&#10;&#10;Description automatically generated">
            <a:extLst>
              <a:ext uri="{FF2B5EF4-FFF2-40B4-BE49-F238E27FC236}">
                <a16:creationId xmlns:a16="http://schemas.microsoft.com/office/drawing/2014/main" id="{53DF24BD-F9BE-4123-BC71-F5F1C5264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243" y="1690690"/>
            <a:ext cx="5786683" cy="3858340"/>
          </a:xfrm>
          <a:prstGeom prst="rect">
            <a:avLst/>
          </a:prstGeom>
        </p:spPr>
      </p:pic>
    </p:spTree>
    <p:extLst>
      <p:ext uri="{BB962C8B-B14F-4D97-AF65-F5344CB8AC3E}">
        <p14:creationId xmlns:p14="http://schemas.microsoft.com/office/powerpoint/2010/main" val="2540914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B6EE5-7C24-4541-9171-80F9770397B7}"/>
              </a:ext>
            </a:extLst>
          </p:cNvPr>
          <p:cNvSpPr>
            <a:spLocks noGrp="1"/>
          </p:cNvSpPr>
          <p:nvPr>
            <p:ph type="title"/>
          </p:nvPr>
        </p:nvSpPr>
        <p:spPr>
          <a:xfrm>
            <a:off x="1760764" y="1"/>
            <a:ext cx="7886700" cy="1325563"/>
          </a:xfrm>
        </p:spPr>
        <p:txBody>
          <a:bodyPr/>
          <a:lstStyle/>
          <a:p>
            <a:pPr algn="ctr"/>
            <a:r>
              <a:rPr lang="en-US" dirty="0"/>
              <a:t>Step migration</a:t>
            </a:r>
          </a:p>
        </p:txBody>
      </p:sp>
      <p:pic>
        <p:nvPicPr>
          <p:cNvPr id="5" name="Content Placeholder 4" descr="A picture containing screenshot&#10;&#10;Description automatically generated">
            <a:extLst>
              <a:ext uri="{FF2B5EF4-FFF2-40B4-BE49-F238E27FC236}">
                <a16:creationId xmlns:a16="http://schemas.microsoft.com/office/drawing/2014/main" id="{56958933-0E1D-4FAC-8D9E-EA27E02BA1F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25" t="17736" r="3351" b="24276"/>
          <a:stretch/>
        </p:blipFill>
        <p:spPr>
          <a:xfrm>
            <a:off x="751088" y="1358536"/>
            <a:ext cx="10752078" cy="5004685"/>
          </a:xfrm>
        </p:spPr>
      </p:pic>
    </p:spTree>
    <p:extLst>
      <p:ext uri="{BB962C8B-B14F-4D97-AF65-F5344CB8AC3E}">
        <p14:creationId xmlns:p14="http://schemas.microsoft.com/office/powerpoint/2010/main" val="4137283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B6EE5-7C24-4541-9171-80F9770397B7}"/>
              </a:ext>
            </a:extLst>
          </p:cNvPr>
          <p:cNvSpPr>
            <a:spLocks noGrp="1"/>
          </p:cNvSpPr>
          <p:nvPr>
            <p:ph type="title"/>
          </p:nvPr>
        </p:nvSpPr>
        <p:spPr>
          <a:xfrm>
            <a:off x="538619" y="365127"/>
            <a:ext cx="5931389" cy="1325563"/>
          </a:xfrm>
        </p:spPr>
        <p:txBody>
          <a:bodyPr/>
          <a:lstStyle/>
          <a:p>
            <a:pPr algn="ctr"/>
            <a:r>
              <a:rPr lang="en-US" dirty="0"/>
              <a:t>Assimilation </a:t>
            </a:r>
            <a:br>
              <a:rPr lang="en-US" dirty="0"/>
            </a:br>
            <a:r>
              <a:rPr lang="en-US" dirty="0"/>
              <a:t>discourses</a:t>
            </a:r>
          </a:p>
        </p:txBody>
      </p:sp>
      <p:sp>
        <p:nvSpPr>
          <p:cNvPr id="3" name="Content Placeholder 2">
            <a:extLst>
              <a:ext uri="{FF2B5EF4-FFF2-40B4-BE49-F238E27FC236}">
                <a16:creationId xmlns:a16="http://schemas.microsoft.com/office/drawing/2014/main" id="{0A8DCE9C-1159-4955-96F5-8BAB16DFFC2D}"/>
              </a:ext>
            </a:extLst>
          </p:cNvPr>
          <p:cNvSpPr>
            <a:spLocks noGrp="1"/>
          </p:cNvSpPr>
          <p:nvPr>
            <p:ph idx="1"/>
          </p:nvPr>
        </p:nvSpPr>
        <p:spPr>
          <a:xfrm>
            <a:off x="300626" y="1825625"/>
            <a:ext cx="6169382" cy="4351338"/>
          </a:xfrm>
        </p:spPr>
        <p:txBody>
          <a:bodyPr>
            <a:normAutofit/>
          </a:bodyPr>
          <a:lstStyle/>
          <a:p>
            <a:r>
              <a:rPr lang="en-US" dirty="0"/>
              <a:t>The ways in which politicians, media, as well as native residents formulate expectations for immigrants to adapt to prevailing norms and cultures—and the effects that such </a:t>
            </a:r>
            <a:r>
              <a:rPr lang="en-US" b="1" dirty="0"/>
              <a:t>discourses</a:t>
            </a:r>
            <a:r>
              <a:rPr lang="en-US" dirty="0"/>
              <a:t> have on social relations in immigrant-receiving societies.  </a:t>
            </a:r>
          </a:p>
        </p:txBody>
      </p:sp>
      <p:pic>
        <p:nvPicPr>
          <p:cNvPr id="7" name="Picture 6" descr="A picture containing text, book&#10;&#10;Description automatically generated">
            <a:extLst>
              <a:ext uri="{FF2B5EF4-FFF2-40B4-BE49-F238E27FC236}">
                <a16:creationId xmlns:a16="http://schemas.microsoft.com/office/drawing/2014/main" id="{A4190E8D-6D1D-407A-BD55-C7EB1F36F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626" y="365127"/>
            <a:ext cx="4093491" cy="4564243"/>
          </a:xfrm>
          <a:prstGeom prst="rect">
            <a:avLst/>
          </a:prstGeom>
        </p:spPr>
      </p:pic>
      <p:pic>
        <p:nvPicPr>
          <p:cNvPr id="8" name="Picture 7">
            <a:extLst>
              <a:ext uri="{FF2B5EF4-FFF2-40B4-BE49-F238E27FC236}">
                <a16:creationId xmlns:a16="http://schemas.microsoft.com/office/drawing/2014/main" id="{8477CDA8-9CDF-4175-AAB9-49EC24C91C99}"/>
              </a:ext>
            </a:extLst>
          </p:cNvPr>
          <p:cNvPicPr>
            <a:picLocks noChangeAspect="1"/>
          </p:cNvPicPr>
          <p:nvPr/>
        </p:nvPicPr>
        <p:blipFill>
          <a:blip r:embed="rId4"/>
          <a:stretch>
            <a:fillRect/>
          </a:stretch>
        </p:blipFill>
        <p:spPr>
          <a:xfrm>
            <a:off x="1890576" y="5140793"/>
            <a:ext cx="8410847" cy="1142442"/>
          </a:xfrm>
          <a:prstGeom prst="rect">
            <a:avLst/>
          </a:prstGeom>
        </p:spPr>
      </p:pic>
      <p:sp>
        <p:nvSpPr>
          <p:cNvPr id="9" name="Rectangle 8">
            <a:extLst>
              <a:ext uri="{FF2B5EF4-FFF2-40B4-BE49-F238E27FC236}">
                <a16:creationId xmlns:a16="http://schemas.microsoft.com/office/drawing/2014/main" id="{4F777A7F-181E-4B3F-822D-0487AC3AA17C}"/>
              </a:ext>
            </a:extLst>
          </p:cNvPr>
          <p:cNvSpPr/>
          <p:nvPr/>
        </p:nvSpPr>
        <p:spPr>
          <a:xfrm>
            <a:off x="4214949" y="6283235"/>
            <a:ext cx="4637314" cy="444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8089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B6EE5-7C24-4541-9171-80F9770397B7}"/>
              </a:ext>
            </a:extLst>
          </p:cNvPr>
          <p:cNvSpPr>
            <a:spLocks noGrp="1"/>
          </p:cNvSpPr>
          <p:nvPr>
            <p:ph type="title"/>
          </p:nvPr>
        </p:nvSpPr>
        <p:spPr/>
        <p:txBody>
          <a:bodyPr/>
          <a:lstStyle/>
          <a:p>
            <a:pPr algn="ctr"/>
            <a:r>
              <a:rPr lang="en-US" dirty="0"/>
              <a:t>Transnational citizenship</a:t>
            </a:r>
          </a:p>
        </p:txBody>
      </p:sp>
      <p:sp>
        <p:nvSpPr>
          <p:cNvPr id="3" name="Content Placeholder 2">
            <a:extLst>
              <a:ext uri="{FF2B5EF4-FFF2-40B4-BE49-F238E27FC236}">
                <a16:creationId xmlns:a16="http://schemas.microsoft.com/office/drawing/2014/main" id="{0A8DCE9C-1159-4955-96F5-8BAB16DFFC2D}"/>
              </a:ext>
            </a:extLst>
          </p:cNvPr>
          <p:cNvSpPr>
            <a:spLocks noGrp="1"/>
          </p:cNvSpPr>
          <p:nvPr>
            <p:ph idx="1"/>
          </p:nvPr>
        </p:nvSpPr>
        <p:spPr>
          <a:xfrm>
            <a:off x="526093" y="1739764"/>
            <a:ext cx="5987919" cy="5118236"/>
          </a:xfrm>
        </p:spPr>
        <p:txBody>
          <a:bodyPr>
            <a:normAutofit/>
          </a:bodyPr>
          <a:lstStyle/>
          <a:p>
            <a:r>
              <a:rPr lang="en-US" dirty="0"/>
              <a:t>Refers broadly to the enjoyment of rights, political participation, and/or membership in a community that extends beyond the borders of nation-state so that people may move more easily and safely. </a:t>
            </a:r>
          </a:p>
          <a:p>
            <a:br>
              <a:rPr lang="en-US" dirty="0"/>
            </a:br>
            <a:endParaRPr lang="en-US" dirty="0"/>
          </a:p>
        </p:txBody>
      </p:sp>
      <p:pic>
        <p:nvPicPr>
          <p:cNvPr id="5" name="Picture 4">
            <a:extLst>
              <a:ext uri="{FF2B5EF4-FFF2-40B4-BE49-F238E27FC236}">
                <a16:creationId xmlns:a16="http://schemas.microsoft.com/office/drawing/2014/main" id="{BCC18FFE-BD77-4D4B-85F7-E4D14B176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013" y="1739766"/>
            <a:ext cx="4548300" cy="4548300"/>
          </a:xfrm>
          <a:prstGeom prst="rect">
            <a:avLst/>
          </a:prstGeom>
        </p:spPr>
      </p:pic>
    </p:spTree>
    <p:extLst>
      <p:ext uri="{BB962C8B-B14F-4D97-AF65-F5344CB8AC3E}">
        <p14:creationId xmlns:p14="http://schemas.microsoft.com/office/powerpoint/2010/main" val="211530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10;&#10;Description automatically generated">
            <a:extLst>
              <a:ext uri="{FF2B5EF4-FFF2-40B4-BE49-F238E27FC236}">
                <a16:creationId xmlns:a16="http://schemas.microsoft.com/office/drawing/2014/main" id="{E0629DF1-8FEA-49DD-9DCA-12ADD2D9B8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12140" y="1511826"/>
            <a:ext cx="8679860" cy="4836433"/>
          </a:xfrm>
        </p:spPr>
      </p:pic>
      <p:sp>
        <p:nvSpPr>
          <p:cNvPr id="3" name="Title 1">
            <a:extLst>
              <a:ext uri="{FF2B5EF4-FFF2-40B4-BE49-F238E27FC236}">
                <a16:creationId xmlns:a16="http://schemas.microsoft.com/office/drawing/2014/main" id="{E713023B-B0A2-4383-940C-AA24079FE4C5}"/>
              </a:ext>
            </a:extLst>
          </p:cNvPr>
          <p:cNvSpPr>
            <a:spLocks noGrp="1"/>
          </p:cNvSpPr>
          <p:nvPr>
            <p:ph type="title"/>
          </p:nvPr>
        </p:nvSpPr>
        <p:spPr>
          <a:xfrm>
            <a:off x="1089764" y="186263"/>
            <a:ext cx="10264036" cy="1325563"/>
          </a:xfrm>
        </p:spPr>
        <p:txBody>
          <a:bodyPr/>
          <a:lstStyle/>
          <a:p>
            <a:pPr algn="ctr"/>
            <a:r>
              <a:rPr lang="en-US" dirty="0"/>
              <a:t>Stateless people</a:t>
            </a:r>
          </a:p>
        </p:txBody>
      </p:sp>
      <p:sp>
        <p:nvSpPr>
          <p:cNvPr id="4" name="Content Placeholder 2">
            <a:extLst>
              <a:ext uri="{FF2B5EF4-FFF2-40B4-BE49-F238E27FC236}">
                <a16:creationId xmlns:a16="http://schemas.microsoft.com/office/drawing/2014/main" id="{F670D777-6A2D-44F1-96F6-AA4ECBC59284}"/>
              </a:ext>
            </a:extLst>
          </p:cNvPr>
          <p:cNvSpPr txBox="1">
            <a:spLocks/>
          </p:cNvSpPr>
          <p:nvPr/>
        </p:nvSpPr>
        <p:spPr>
          <a:xfrm>
            <a:off x="87682" y="1739764"/>
            <a:ext cx="3424458" cy="51182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Individuals who by migration and/or undocumented birth no longer have legal ties to a country are ‘stateless’ </a:t>
            </a:r>
          </a:p>
          <a:p>
            <a:r>
              <a:rPr lang="en-US" dirty="0"/>
              <a:t>Concepts such as “UN identity card” and “self-sovereign identity” are being considered as a way to create the idea of transnational citizenship for stateless people.</a:t>
            </a:r>
          </a:p>
          <a:p>
            <a:br>
              <a:rPr lang="en-US" dirty="0"/>
            </a:br>
            <a:endParaRPr lang="en-US" dirty="0"/>
          </a:p>
        </p:txBody>
      </p:sp>
    </p:spTree>
    <p:extLst>
      <p:ext uri="{BB962C8B-B14F-4D97-AF65-F5344CB8AC3E}">
        <p14:creationId xmlns:p14="http://schemas.microsoft.com/office/powerpoint/2010/main" val="33997345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796</TotalTime>
  <Words>1866</Words>
  <Application>Microsoft Office PowerPoint</Application>
  <PresentationFormat>Widescreen</PresentationFormat>
  <Paragraphs>144</Paragraphs>
  <Slides>36</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Mobility and  environment</vt:lpstr>
      <vt:lpstr>Migration</vt:lpstr>
      <vt:lpstr>Migrant transnationalism </vt:lpstr>
      <vt:lpstr>Diaspora  </vt:lpstr>
      <vt:lpstr>Chain migration</vt:lpstr>
      <vt:lpstr>Step migration</vt:lpstr>
      <vt:lpstr>Assimilation  discourses</vt:lpstr>
      <vt:lpstr>Transnational citizenship</vt:lpstr>
      <vt:lpstr>Stateless people</vt:lpstr>
      <vt:lpstr>Liminal spaces</vt:lpstr>
      <vt:lpstr>Biometric border</vt:lpstr>
      <vt:lpstr>PowerPoint Presentation</vt:lpstr>
      <vt:lpstr>Remittance landscapes</vt:lpstr>
      <vt:lpstr>PowerPoint Presentation</vt:lpstr>
      <vt:lpstr>Tourism</vt:lpstr>
      <vt:lpstr>Types of tourism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Reality tourism</vt:lpstr>
      <vt:lpstr>PowerPoint Presentation</vt:lpstr>
      <vt:lpstr>Gringo trail</vt:lpstr>
      <vt:lpstr>Neocolonialism</vt:lpstr>
      <vt:lpstr>Social  construction</vt:lpstr>
      <vt:lpstr>PowerPoint Presentation</vt:lpstr>
      <vt:lpstr>The tourist gaze</vt:lpstr>
      <vt:lpstr>PowerPoint Presentation</vt:lpstr>
      <vt:lpstr>Commodity fetishism</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Tony Stallins</cp:lastModifiedBy>
  <cp:revision>90</cp:revision>
  <dcterms:created xsi:type="dcterms:W3CDTF">2015-10-08T13:22:58Z</dcterms:created>
  <dcterms:modified xsi:type="dcterms:W3CDTF">2021-08-30T16:55:06Z</dcterms:modified>
</cp:coreProperties>
</file>