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287" r:id="rId2"/>
    <p:sldId id="257" r:id="rId3"/>
    <p:sldId id="281" r:id="rId4"/>
    <p:sldId id="282" r:id="rId5"/>
    <p:sldId id="285" r:id="rId6"/>
    <p:sldId id="427" r:id="rId7"/>
    <p:sldId id="425" r:id="rId8"/>
    <p:sldId id="280" r:id="rId9"/>
    <p:sldId id="284" r:id="rId10"/>
    <p:sldId id="429" r:id="rId11"/>
    <p:sldId id="260" r:id="rId12"/>
    <p:sldId id="423" r:id="rId13"/>
    <p:sldId id="261" r:id="rId14"/>
    <p:sldId id="428" r:id="rId15"/>
    <p:sldId id="278" r:id="rId16"/>
    <p:sldId id="279" r:id="rId17"/>
    <p:sldId id="263" r:id="rId18"/>
    <p:sldId id="277" r:id="rId19"/>
    <p:sldId id="430" r:id="rId20"/>
    <p:sldId id="269" r:id="rId21"/>
    <p:sldId id="270" r:id="rId22"/>
    <p:sldId id="271" r:id="rId23"/>
    <p:sldId id="262" r:id="rId24"/>
    <p:sldId id="43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27" autoAdjust="0"/>
    <p:restoredTop sz="64528" autoAdjust="0"/>
  </p:normalViewPr>
  <p:slideViewPr>
    <p:cSldViewPr snapToGrid="0" showGuides="1">
      <p:cViewPr varScale="1">
        <p:scale>
          <a:sx n="55" d="100"/>
          <a:sy n="55" d="100"/>
        </p:scale>
        <p:origin x="1205" y="4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741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2C483-2AAF-4BB4-9F3D-25EDE32E6939}" type="datetimeFigureOut">
              <a:rPr lang="en-US" smtClean="0"/>
              <a:t>9/11/2021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BF1658-1902-49E6-8A32-4729022832A6}" type="slidenum">
              <a:rPr lang="en-US" smtClean="0"/>
              <a:t>‹#›</a:t>
            </a:fld>
            <a:endParaRPr lang="en-US" dirty="0"/>
          </a:p>
        </p:txBody>
      </p:sp>
    </p:spTree>
    <p:extLst>
      <p:ext uri="{BB962C8B-B14F-4D97-AF65-F5344CB8AC3E}">
        <p14:creationId xmlns:p14="http://schemas.microsoft.com/office/powerpoint/2010/main" val="475526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Agora illuminates the way in which reason and science conflicted with superstition, fundamentalism and political expediency. It shaped not only the spaces were people lived and worked. It also shaped politics and bounded ideas of nation and state.  </a:t>
            </a:r>
          </a:p>
          <a:p>
            <a:endParaRPr lang="en-US" dirty="0"/>
          </a:p>
        </p:txBody>
      </p:sp>
      <p:sp>
        <p:nvSpPr>
          <p:cNvPr id="4" name="Slide Number Placeholder 3"/>
          <p:cNvSpPr>
            <a:spLocks noGrp="1"/>
          </p:cNvSpPr>
          <p:nvPr>
            <p:ph type="sldNum" sz="quarter" idx="5"/>
          </p:nvPr>
        </p:nvSpPr>
        <p:spPr/>
        <p:txBody>
          <a:bodyPr/>
          <a:lstStyle/>
          <a:p>
            <a:fld id="{10BF1658-1902-49E6-8A32-4729022832A6}" type="slidenum">
              <a:rPr lang="en-US" smtClean="0"/>
              <a:t>1</a:t>
            </a:fld>
            <a:endParaRPr lang="en-US" dirty="0"/>
          </a:p>
        </p:txBody>
      </p:sp>
    </p:spTree>
    <p:extLst>
      <p:ext uri="{BB962C8B-B14F-4D97-AF65-F5344CB8AC3E}">
        <p14:creationId xmlns:p14="http://schemas.microsoft.com/office/powerpoint/2010/main" val="38751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Imperial cult of ancient Rome identified emperors and some members of their families with the divinely sanctioned authority of the Roman State. </a:t>
            </a:r>
          </a:p>
          <a:p>
            <a:endParaRPr lang="en-US" dirty="0"/>
          </a:p>
          <a:p>
            <a:r>
              <a:rPr lang="en-US" dirty="0"/>
              <a:t>http://www.bbc.co.uk/history/ancient/romans/roman_religion_gallery_06.shtml</a:t>
            </a:r>
          </a:p>
          <a:p>
            <a:endParaRPr lang="en-US" dirty="0"/>
          </a:p>
          <a:p>
            <a:endParaRPr lang="en-US" dirty="0"/>
          </a:p>
        </p:txBody>
      </p:sp>
      <p:sp>
        <p:nvSpPr>
          <p:cNvPr id="4" name="Slide Number Placeholder 3"/>
          <p:cNvSpPr>
            <a:spLocks noGrp="1"/>
          </p:cNvSpPr>
          <p:nvPr>
            <p:ph type="sldNum" sz="quarter" idx="5"/>
          </p:nvPr>
        </p:nvSpPr>
        <p:spPr/>
        <p:txBody>
          <a:bodyPr/>
          <a:lstStyle/>
          <a:p>
            <a:fld id="{10BF1658-1902-49E6-8A32-4729022832A6}" type="slidenum">
              <a:rPr lang="en-US" smtClean="0"/>
              <a:t>10</a:t>
            </a:fld>
            <a:endParaRPr lang="en-US" dirty="0"/>
          </a:p>
        </p:txBody>
      </p:sp>
    </p:spTree>
    <p:extLst>
      <p:ext uri="{BB962C8B-B14F-4D97-AF65-F5344CB8AC3E}">
        <p14:creationId xmlns:p14="http://schemas.microsoft.com/office/powerpoint/2010/main" val="339960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Christianity</a:t>
            </a:r>
            <a:r>
              <a:rPr lang="en-US" baseline="0" dirty="0"/>
              <a:t> in its initial stages was more revolutionary in that it had the aim to help the oppressed </a:t>
            </a:r>
            <a:endParaRPr lang="en-US" dirty="0"/>
          </a:p>
        </p:txBody>
      </p:sp>
      <p:sp>
        <p:nvSpPr>
          <p:cNvPr id="4" name="Slide Number Placeholder 3"/>
          <p:cNvSpPr>
            <a:spLocks noGrp="1"/>
          </p:cNvSpPr>
          <p:nvPr>
            <p:ph type="sldNum" sz="quarter" idx="10"/>
          </p:nvPr>
        </p:nvSpPr>
        <p:spPr/>
        <p:txBody>
          <a:bodyPr/>
          <a:lstStyle/>
          <a:p>
            <a:fld id="{10BF1658-1902-49E6-8A32-4729022832A6}" type="slidenum">
              <a:rPr lang="en-US" smtClean="0"/>
              <a:t>11</a:t>
            </a:fld>
            <a:endParaRPr lang="en-US" dirty="0"/>
          </a:p>
        </p:txBody>
      </p:sp>
    </p:spTree>
    <p:extLst>
      <p:ext uri="{BB962C8B-B14F-4D97-AF65-F5344CB8AC3E}">
        <p14:creationId xmlns:p14="http://schemas.microsoft.com/office/powerpoint/2010/main" val="387764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Oscar Romero, the late Bishop of San Salvador, said, “If I give food to the poor they call me a saint. If I ask why the poor have no food, they call me a Communist</a:t>
            </a:r>
            <a:br>
              <a:rPr lang="en-US" dirty="0"/>
            </a:br>
            <a:br>
              <a:rPr lang="en-US" dirty="0"/>
            </a:br>
            <a:r>
              <a:rPr lang="en-US" dirty="0"/>
              <a:t>Dorothy Day was an earlier liberation theologist:</a:t>
            </a:r>
            <a:br>
              <a:rPr lang="en-US" dirty="0"/>
            </a:br>
            <a:r>
              <a:rPr lang="en-US" dirty="0"/>
              <a:t>https://www.youtube.com/watch?v=RKiLCDaCAOU&amp;t=117s&amp;ab_channel=dorothydaydoc</a:t>
            </a:r>
          </a:p>
          <a:p>
            <a:endParaRPr lang="en-US" dirty="0"/>
          </a:p>
          <a:p>
            <a:endParaRPr lang="en-US" dirty="0"/>
          </a:p>
        </p:txBody>
      </p:sp>
      <p:sp>
        <p:nvSpPr>
          <p:cNvPr id="4" name="Slide Number Placeholder 3"/>
          <p:cNvSpPr>
            <a:spLocks noGrp="1"/>
          </p:cNvSpPr>
          <p:nvPr>
            <p:ph type="sldNum" sz="quarter" idx="10"/>
          </p:nvPr>
        </p:nvSpPr>
        <p:spPr/>
        <p:txBody>
          <a:bodyPr/>
          <a:lstStyle/>
          <a:p>
            <a:fld id="{10BF1658-1902-49E6-8A32-4729022832A6}" type="slidenum">
              <a:rPr lang="en-US" smtClean="0"/>
              <a:t>12</a:t>
            </a:fld>
            <a:endParaRPr lang="en-US" dirty="0"/>
          </a:p>
        </p:txBody>
      </p:sp>
    </p:spTree>
    <p:extLst>
      <p:ext uri="{BB962C8B-B14F-4D97-AF65-F5344CB8AC3E}">
        <p14:creationId xmlns:p14="http://schemas.microsoft.com/office/powerpoint/2010/main" val="3831368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BF1658-1902-49E6-8A32-4729022832A6}" type="slidenum">
              <a:rPr lang="en-US" smtClean="0"/>
              <a:t>14</a:t>
            </a:fld>
            <a:endParaRPr lang="en-US" dirty="0"/>
          </a:p>
        </p:txBody>
      </p:sp>
    </p:spTree>
    <p:extLst>
      <p:ext uri="{BB962C8B-B14F-4D97-AF65-F5344CB8AC3E}">
        <p14:creationId xmlns:p14="http://schemas.microsoft.com/office/powerpoint/2010/main" val="3363151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cannot question what you believe, but (I) Hypatia must…</a:t>
            </a:r>
          </a:p>
          <a:p>
            <a:endParaRPr lang="en-US" dirty="0"/>
          </a:p>
        </p:txBody>
      </p:sp>
      <p:sp>
        <p:nvSpPr>
          <p:cNvPr id="4" name="Slide Number Placeholder 3"/>
          <p:cNvSpPr>
            <a:spLocks noGrp="1"/>
          </p:cNvSpPr>
          <p:nvPr>
            <p:ph type="sldNum" sz="quarter" idx="10"/>
          </p:nvPr>
        </p:nvSpPr>
        <p:spPr/>
        <p:txBody>
          <a:bodyPr/>
          <a:lstStyle/>
          <a:p>
            <a:fld id="{10BF1658-1902-49E6-8A32-4729022832A6}" type="slidenum">
              <a:rPr lang="en-US" smtClean="0"/>
              <a:t>18</a:t>
            </a:fld>
            <a:endParaRPr lang="en-US" dirty="0"/>
          </a:p>
        </p:txBody>
      </p:sp>
    </p:spTree>
    <p:extLst>
      <p:ext uri="{BB962C8B-B14F-4D97-AF65-F5344CB8AC3E}">
        <p14:creationId xmlns:p14="http://schemas.microsoft.com/office/powerpoint/2010/main" val="3284350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BF1658-1902-49E6-8A32-4729022832A6}" type="slidenum">
              <a:rPr lang="en-US" smtClean="0"/>
              <a:t>20</a:t>
            </a:fld>
            <a:endParaRPr lang="en-US" dirty="0"/>
          </a:p>
        </p:txBody>
      </p:sp>
    </p:spTree>
    <p:extLst>
      <p:ext uri="{BB962C8B-B14F-4D97-AF65-F5344CB8AC3E}">
        <p14:creationId xmlns:p14="http://schemas.microsoft.com/office/powerpoint/2010/main" val="581824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Proselytism is illegal in some countries. However, the right to convert to another religion and to manifest religion is enshrined in Article 18 of the UN Declaration of Human Rights. The term is generally understood as pejorative (negative) by contrast with evangelism which is viewed as a term of approval</a:t>
            </a:r>
          </a:p>
        </p:txBody>
      </p:sp>
      <p:sp>
        <p:nvSpPr>
          <p:cNvPr id="4" name="Slide Number Placeholder 3"/>
          <p:cNvSpPr>
            <a:spLocks noGrp="1"/>
          </p:cNvSpPr>
          <p:nvPr>
            <p:ph type="sldNum" sz="quarter" idx="5"/>
          </p:nvPr>
        </p:nvSpPr>
        <p:spPr/>
        <p:txBody>
          <a:bodyPr/>
          <a:lstStyle/>
          <a:p>
            <a:fld id="{10BF1658-1902-49E6-8A32-4729022832A6}" type="slidenum">
              <a:rPr lang="en-US" smtClean="0"/>
              <a:t>22</a:t>
            </a:fld>
            <a:endParaRPr lang="en-US" dirty="0"/>
          </a:p>
        </p:txBody>
      </p:sp>
    </p:spTree>
    <p:extLst>
      <p:ext uri="{BB962C8B-B14F-4D97-AF65-F5344CB8AC3E}">
        <p14:creationId xmlns:p14="http://schemas.microsoft.com/office/powerpoint/2010/main" val="2186657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BF1658-1902-49E6-8A32-4729022832A6}" type="slidenum">
              <a:rPr lang="en-US" smtClean="0"/>
              <a:t>2</a:t>
            </a:fld>
            <a:endParaRPr lang="en-US" dirty="0"/>
          </a:p>
        </p:txBody>
      </p:sp>
    </p:spTree>
    <p:extLst>
      <p:ext uri="{BB962C8B-B14F-4D97-AF65-F5344CB8AC3E}">
        <p14:creationId xmlns:p14="http://schemas.microsoft.com/office/powerpoint/2010/main" val="1995517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early Romans believed in a simple animism - that there were spirits/powers, or numina, which surrounded all men. There were no temple/statues. The rites were clean and simple and they were practiced with an exactness believed pleasing to gods. </a:t>
            </a:r>
          </a:p>
        </p:txBody>
      </p:sp>
      <p:sp>
        <p:nvSpPr>
          <p:cNvPr id="4" name="Slide Number Placeholder 3"/>
          <p:cNvSpPr>
            <a:spLocks noGrp="1"/>
          </p:cNvSpPr>
          <p:nvPr>
            <p:ph type="sldNum" sz="quarter" idx="10"/>
          </p:nvPr>
        </p:nvSpPr>
        <p:spPr/>
        <p:txBody>
          <a:bodyPr/>
          <a:lstStyle/>
          <a:p>
            <a:fld id="{10BF1658-1902-49E6-8A32-4729022832A6}" type="slidenum">
              <a:rPr lang="en-US" smtClean="0"/>
              <a:t>3</a:t>
            </a:fld>
            <a:endParaRPr lang="en-US" dirty="0"/>
          </a:p>
        </p:txBody>
      </p:sp>
    </p:spTree>
    <p:extLst>
      <p:ext uri="{BB962C8B-B14F-4D97-AF65-F5344CB8AC3E}">
        <p14:creationId xmlns:p14="http://schemas.microsoft.com/office/powerpoint/2010/main" val="995926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But the Romans did not remain entirely animistic. As the Romans extended their dominance throughout the Mediterranean world, their policy in general was to absorb the deities and cults of other peoples rather than try to eradicate them, since they believed that preserving tradition promoted social stability.</a:t>
            </a:r>
          </a:p>
        </p:txBody>
      </p:sp>
      <p:sp>
        <p:nvSpPr>
          <p:cNvPr id="4" name="Slide Number Placeholder 3"/>
          <p:cNvSpPr>
            <a:spLocks noGrp="1"/>
          </p:cNvSpPr>
          <p:nvPr>
            <p:ph type="sldNum" sz="quarter" idx="5"/>
          </p:nvPr>
        </p:nvSpPr>
        <p:spPr/>
        <p:txBody>
          <a:bodyPr/>
          <a:lstStyle/>
          <a:p>
            <a:fld id="{10BF1658-1902-49E6-8A32-4729022832A6}" type="slidenum">
              <a:rPr lang="en-US" smtClean="0"/>
              <a:t>4</a:t>
            </a:fld>
            <a:endParaRPr lang="en-US" dirty="0"/>
          </a:p>
        </p:txBody>
      </p:sp>
    </p:spTree>
    <p:extLst>
      <p:ext uri="{BB962C8B-B14F-4D97-AF65-F5344CB8AC3E}">
        <p14:creationId xmlns:p14="http://schemas.microsoft.com/office/powerpoint/2010/main" val="1351141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Serapis was a Greek-Egyptian</a:t>
            </a:r>
            <a:r>
              <a:rPr lang="en-US" baseline="0" dirty="0"/>
              <a:t> god that the Romans deified, often replacing Osiris, the Egyptian god of the afterlife</a:t>
            </a:r>
          </a:p>
        </p:txBody>
      </p:sp>
      <p:sp>
        <p:nvSpPr>
          <p:cNvPr id="4" name="Slide Number Placeholder 3"/>
          <p:cNvSpPr>
            <a:spLocks noGrp="1"/>
          </p:cNvSpPr>
          <p:nvPr>
            <p:ph type="sldNum" sz="quarter" idx="10"/>
          </p:nvPr>
        </p:nvSpPr>
        <p:spPr/>
        <p:txBody>
          <a:bodyPr/>
          <a:lstStyle/>
          <a:p>
            <a:fld id="{10BF1658-1902-49E6-8A32-4729022832A6}" type="slidenum">
              <a:rPr lang="en-US" smtClean="0"/>
              <a:t>5</a:t>
            </a:fld>
            <a:endParaRPr lang="en-US" dirty="0"/>
          </a:p>
        </p:txBody>
      </p:sp>
    </p:spTree>
    <p:extLst>
      <p:ext uri="{BB962C8B-B14F-4D97-AF65-F5344CB8AC3E}">
        <p14:creationId xmlns:p14="http://schemas.microsoft.com/office/powerpoint/2010/main" val="3302902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Catholicism in many parts of Central America is syncretic in that it reflects a fusion of traditional Mayan belief with Catholicism.  </a:t>
            </a:r>
            <a:br>
              <a:rPr lang="en-US" dirty="0"/>
            </a:br>
            <a:br>
              <a:rPr lang="en-US" dirty="0"/>
            </a:br>
            <a:r>
              <a:rPr lang="en-US" dirty="0"/>
              <a:t>The Easter bunny and its eggs are symbols of reproductive fertility, which has always been celebrated in the Spring—by pagans.  Easter is an example of </a:t>
            </a:r>
            <a:r>
              <a:rPr lang="en-US" b="0" i="0" dirty="0"/>
              <a:t>religious syncretism </a:t>
            </a:r>
            <a:r>
              <a:rPr lang="en-US" dirty="0"/>
              <a:t>– the blending of different religious.  Easter was named after an ancient Germanic pagan fertility goddess.</a:t>
            </a:r>
            <a:br>
              <a:rPr lang="en-US" dirty="0"/>
            </a:br>
            <a:br>
              <a:rPr lang="en-US" dirty="0"/>
            </a:br>
            <a:r>
              <a:rPr lang="en-US" dirty="0"/>
              <a:t>Photo: The statue of the Mayan demi-god Maximon is kept in the home of one of the members of his cofradia—the traditional brotherhood that cares for the Mayan saint—on Holy Week, he is transferred to his chapel near the Catholic Church</a:t>
            </a:r>
            <a:br>
              <a:rPr lang="en-US" dirty="0"/>
            </a:br>
            <a:r>
              <a:rPr lang="en-US" dirty="0"/>
              <a:t>https://www.nbcnews.com/news/latino/mayan-catholic-easter-tradition-yes-santiago-atitl-n-guatemala-n745176</a:t>
            </a:r>
            <a:br>
              <a:rPr lang="en-US" dirty="0"/>
            </a:br>
            <a:br>
              <a:rPr lang="en-US" dirty="0"/>
            </a:br>
            <a:r>
              <a:rPr lang="en-US" dirty="0"/>
              <a:t>Religious syncretism is probably the most talked about kind of syncretism, but you can also talk about cultural, political, musical, linguistic, culinary, or other sorts of syncretism.  Any time aspects of two different cultural traditions blend and become something new, it’s syncretism.  However, syncretism is potentially quite different from polytheism.  The ideal of the ‘melting pot’ is syncretic because the things that go into a melting pot lose their original identity and become something new. </a:t>
            </a:r>
          </a:p>
          <a:p>
            <a:endParaRPr lang="en-US" dirty="0"/>
          </a:p>
        </p:txBody>
      </p:sp>
      <p:sp>
        <p:nvSpPr>
          <p:cNvPr id="4" name="Slide Number Placeholder 3"/>
          <p:cNvSpPr>
            <a:spLocks noGrp="1"/>
          </p:cNvSpPr>
          <p:nvPr>
            <p:ph type="sldNum" sz="quarter" idx="5"/>
          </p:nvPr>
        </p:nvSpPr>
        <p:spPr/>
        <p:txBody>
          <a:bodyPr/>
          <a:lstStyle/>
          <a:p>
            <a:fld id="{10BF1658-1902-49E6-8A32-4729022832A6}" type="slidenum">
              <a:rPr lang="en-US" smtClean="0"/>
              <a:t>6</a:t>
            </a:fld>
            <a:endParaRPr lang="en-US" dirty="0"/>
          </a:p>
        </p:txBody>
      </p:sp>
    </p:spTree>
    <p:extLst>
      <p:ext uri="{BB962C8B-B14F-4D97-AF65-F5344CB8AC3E}">
        <p14:creationId xmlns:p14="http://schemas.microsoft.com/office/powerpoint/2010/main" val="176894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ubiquitous yin-yang symbol holds its roots in Taoism/Daoism, a Chinese religion and philosophy. The yin, the dark swirl, is associated with shadows, femininity, and the trough of a wave; the yang, the light swirl, represents brightness, passion and growth</a:t>
            </a:r>
          </a:p>
        </p:txBody>
      </p:sp>
      <p:sp>
        <p:nvSpPr>
          <p:cNvPr id="4" name="Slide Number Placeholder 3"/>
          <p:cNvSpPr>
            <a:spLocks noGrp="1"/>
          </p:cNvSpPr>
          <p:nvPr>
            <p:ph type="sldNum" sz="quarter" idx="5"/>
          </p:nvPr>
        </p:nvSpPr>
        <p:spPr/>
        <p:txBody>
          <a:bodyPr/>
          <a:lstStyle/>
          <a:p>
            <a:fld id="{10BF1658-1902-49E6-8A32-4729022832A6}" type="slidenum">
              <a:rPr lang="en-US" smtClean="0"/>
              <a:t>7</a:t>
            </a:fld>
            <a:endParaRPr lang="en-US" dirty="0"/>
          </a:p>
        </p:txBody>
      </p:sp>
    </p:spTree>
    <p:extLst>
      <p:ext uri="{BB962C8B-B14F-4D97-AF65-F5344CB8AC3E}">
        <p14:creationId xmlns:p14="http://schemas.microsoft.com/office/powerpoint/2010/main" val="966063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ancient Rome, religion was state-sponsored. The gods were thought to have a vested interest in the health and success of the Roman state and so religious beliefs and practices were not just suggested but mandated. People were expected to participate in state-sponsored religious rituals and festivals.</a:t>
            </a:r>
          </a:p>
        </p:txBody>
      </p:sp>
      <p:sp>
        <p:nvSpPr>
          <p:cNvPr id="4" name="Slide Number Placeholder 3"/>
          <p:cNvSpPr>
            <a:spLocks noGrp="1"/>
          </p:cNvSpPr>
          <p:nvPr>
            <p:ph type="sldNum" sz="quarter" idx="10"/>
          </p:nvPr>
        </p:nvSpPr>
        <p:spPr/>
        <p:txBody>
          <a:bodyPr/>
          <a:lstStyle/>
          <a:p>
            <a:fld id="{10BF1658-1902-49E6-8A32-4729022832A6}" type="slidenum">
              <a:rPr lang="en-US" smtClean="0"/>
              <a:t>8</a:t>
            </a:fld>
            <a:endParaRPr lang="en-US" dirty="0"/>
          </a:p>
        </p:txBody>
      </p:sp>
    </p:spTree>
    <p:extLst>
      <p:ext uri="{BB962C8B-B14F-4D97-AF65-F5344CB8AC3E}">
        <p14:creationId xmlns:p14="http://schemas.microsoft.com/office/powerpoint/2010/main" val="246360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Bellona was an ancient Roman goddess of war. She was called the sister of Mars. Bellona's main attribute is the military helmet worn on her head, and she often holds a sword, a shield, or other weapons of battle.  She symbolizes how religion can meld with government and national identity to become a civil religion.   </a:t>
            </a:r>
          </a:p>
        </p:txBody>
      </p:sp>
      <p:sp>
        <p:nvSpPr>
          <p:cNvPr id="4" name="Slide Number Placeholder 3"/>
          <p:cNvSpPr>
            <a:spLocks noGrp="1"/>
          </p:cNvSpPr>
          <p:nvPr>
            <p:ph type="sldNum" sz="quarter" idx="10"/>
          </p:nvPr>
        </p:nvSpPr>
        <p:spPr/>
        <p:txBody>
          <a:bodyPr/>
          <a:lstStyle/>
          <a:p>
            <a:fld id="{10BF1658-1902-49E6-8A32-4729022832A6}" type="slidenum">
              <a:rPr lang="en-US" smtClean="0"/>
              <a:t>9</a:t>
            </a:fld>
            <a:endParaRPr lang="en-US" dirty="0"/>
          </a:p>
        </p:txBody>
      </p:sp>
    </p:spTree>
    <p:extLst>
      <p:ext uri="{BB962C8B-B14F-4D97-AF65-F5344CB8AC3E}">
        <p14:creationId xmlns:p14="http://schemas.microsoft.com/office/powerpoint/2010/main" val="2676265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7C154C-D980-4C92-A4C7-CECEAC38DE02}" type="datetimeFigureOut">
              <a:rPr lang="en-US" smtClean="0"/>
              <a:t>9/11/2021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8CA55A-8936-4AD8-A4BB-4F4D1C4F46BA}" type="slidenum">
              <a:rPr lang="en-US" smtClean="0"/>
              <a:t>‹#›</a:t>
            </a:fld>
            <a:endParaRPr lang="en-US" dirty="0"/>
          </a:p>
        </p:txBody>
      </p:sp>
    </p:spTree>
    <p:extLst>
      <p:ext uri="{BB962C8B-B14F-4D97-AF65-F5344CB8AC3E}">
        <p14:creationId xmlns:p14="http://schemas.microsoft.com/office/powerpoint/2010/main" val="2537914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C154C-D980-4C92-A4C7-CECEAC38DE02}" type="datetimeFigureOut">
              <a:rPr lang="en-US" smtClean="0"/>
              <a:t>9/11/2021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8CA55A-8936-4AD8-A4BB-4F4D1C4F46BA}" type="slidenum">
              <a:rPr lang="en-US" smtClean="0"/>
              <a:t>‹#›</a:t>
            </a:fld>
            <a:endParaRPr lang="en-US" dirty="0"/>
          </a:p>
        </p:txBody>
      </p:sp>
    </p:spTree>
    <p:extLst>
      <p:ext uri="{BB962C8B-B14F-4D97-AF65-F5344CB8AC3E}">
        <p14:creationId xmlns:p14="http://schemas.microsoft.com/office/powerpoint/2010/main" val="1985189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C154C-D980-4C92-A4C7-CECEAC38DE02}" type="datetimeFigureOut">
              <a:rPr lang="en-US" smtClean="0"/>
              <a:t>9/11/2021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8CA55A-8936-4AD8-A4BB-4F4D1C4F46BA}" type="slidenum">
              <a:rPr lang="en-US" smtClean="0"/>
              <a:t>‹#›</a:t>
            </a:fld>
            <a:endParaRPr lang="en-US" dirty="0"/>
          </a:p>
        </p:txBody>
      </p:sp>
    </p:spTree>
    <p:extLst>
      <p:ext uri="{BB962C8B-B14F-4D97-AF65-F5344CB8AC3E}">
        <p14:creationId xmlns:p14="http://schemas.microsoft.com/office/powerpoint/2010/main" val="2115723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C154C-D980-4C92-A4C7-CECEAC38DE02}" type="datetimeFigureOut">
              <a:rPr lang="en-US" smtClean="0"/>
              <a:t>9/11/2021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8CA55A-8936-4AD8-A4BB-4F4D1C4F46BA}" type="slidenum">
              <a:rPr lang="en-US" smtClean="0"/>
              <a:t>‹#›</a:t>
            </a:fld>
            <a:endParaRPr lang="en-US" dirty="0"/>
          </a:p>
        </p:txBody>
      </p:sp>
    </p:spTree>
    <p:extLst>
      <p:ext uri="{BB962C8B-B14F-4D97-AF65-F5344CB8AC3E}">
        <p14:creationId xmlns:p14="http://schemas.microsoft.com/office/powerpoint/2010/main" val="2467908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C154C-D980-4C92-A4C7-CECEAC38DE02}" type="datetimeFigureOut">
              <a:rPr lang="en-US" smtClean="0"/>
              <a:t>9/11/2021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8CA55A-8936-4AD8-A4BB-4F4D1C4F46BA}" type="slidenum">
              <a:rPr lang="en-US" smtClean="0"/>
              <a:t>‹#›</a:t>
            </a:fld>
            <a:endParaRPr lang="en-US" dirty="0"/>
          </a:p>
        </p:txBody>
      </p:sp>
    </p:spTree>
    <p:extLst>
      <p:ext uri="{BB962C8B-B14F-4D97-AF65-F5344CB8AC3E}">
        <p14:creationId xmlns:p14="http://schemas.microsoft.com/office/powerpoint/2010/main" val="864115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7C154C-D980-4C92-A4C7-CECEAC38DE02}" type="datetimeFigureOut">
              <a:rPr lang="en-US" smtClean="0"/>
              <a:t>9/11/2021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8CA55A-8936-4AD8-A4BB-4F4D1C4F46BA}" type="slidenum">
              <a:rPr lang="en-US" smtClean="0"/>
              <a:t>‹#›</a:t>
            </a:fld>
            <a:endParaRPr lang="en-US" dirty="0"/>
          </a:p>
        </p:txBody>
      </p:sp>
    </p:spTree>
    <p:extLst>
      <p:ext uri="{BB962C8B-B14F-4D97-AF65-F5344CB8AC3E}">
        <p14:creationId xmlns:p14="http://schemas.microsoft.com/office/powerpoint/2010/main" val="367361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7C154C-D980-4C92-A4C7-CECEAC38DE02}" type="datetimeFigureOut">
              <a:rPr lang="en-US" smtClean="0"/>
              <a:t>9/11/2021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28CA55A-8936-4AD8-A4BB-4F4D1C4F46BA}" type="slidenum">
              <a:rPr lang="en-US" smtClean="0"/>
              <a:t>‹#›</a:t>
            </a:fld>
            <a:endParaRPr lang="en-US" dirty="0"/>
          </a:p>
        </p:txBody>
      </p:sp>
    </p:spTree>
    <p:extLst>
      <p:ext uri="{BB962C8B-B14F-4D97-AF65-F5344CB8AC3E}">
        <p14:creationId xmlns:p14="http://schemas.microsoft.com/office/powerpoint/2010/main" val="3718903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C154C-D980-4C92-A4C7-CECEAC38DE02}" type="datetimeFigureOut">
              <a:rPr lang="en-US" smtClean="0"/>
              <a:t>9/11/2021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28CA55A-8936-4AD8-A4BB-4F4D1C4F46BA}" type="slidenum">
              <a:rPr lang="en-US" smtClean="0"/>
              <a:t>‹#›</a:t>
            </a:fld>
            <a:endParaRPr lang="en-US" dirty="0"/>
          </a:p>
        </p:txBody>
      </p:sp>
    </p:spTree>
    <p:extLst>
      <p:ext uri="{BB962C8B-B14F-4D97-AF65-F5344CB8AC3E}">
        <p14:creationId xmlns:p14="http://schemas.microsoft.com/office/powerpoint/2010/main" val="2394380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C154C-D980-4C92-A4C7-CECEAC38DE02}" type="datetimeFigureOut">
              <a:rPr lang="en-US" smtClean="0"/>
              <a:t>9/11/2021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28CA55A-8936-4AD8-A4BB-4F4D1C4F46BA}" type="slidenum">
              <a:rPr lang="en-US" smtClean="0"/>
              <a:t>‹#›</a:t>
            </a:fld>
            <a:endParaRPr lang="en-US" dirty="0"/>
          </a:p>
        </p:txBody>
      </p:sp>
    </p:spTree>
    <p:extLst>
      <p:ext uri="{BB962C8B-B14F-4D97-AF65-F5344CB8AC3E}">
        <p14:creationId xmlns:p14="http://schemas.microsoft.com/office/powerpoint/2010/main" val="377400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7C154C-D980-4C92-A4C7-CECEAC38DE02}" type="datetimeFigureOut">
              <a:rPr lang="en-US" smtClean="0"/>
              <a:t>9/11/2021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8CA55A-8936-4AD8-A4BB-4F4D1C4F46BA}" type="slidenum">
              <a:rPr lang="en-US" smtClean="0"/>
              <a:t>‹#›</a:t>
            </a:fld>
            <a:endParaRPr lang="en-US" dirty="0"/>
          </a:p>
        </p:txBody>
      </p:sp>
    </p:spTree>
    <p:extLst>
      <p:ext uri="{BB962C8B-B14F-4D97-AF65-F5344CB8AC3E}">
        <p14:creationId xmlns:p14="http://schemas.microsoft.com/office/powerpoint/2010/main" val="390922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7C154C-D980-4C92-A4C7-CECEAC38DE02}" type="datetimeFigureOut">
              <a:rPr lang="en-US" smtClean="0"/>
              <a:t>9/11/2021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8CA55A-8936-4AD8-A4BB-4F4D1C4F46BA}" type="slidenum">
              <a:rPr lang="en-US" smtClean="0"/>
              <a:t>‹#›</a:t>
            </a:fld>
            <a:endParaRPr lang="en-US" dirty="0"/>
          </a:p>
        </p:txBody>
      </p:sp>
    </p:spTree>
    <p:extLst>
      <p:ext uri="{BB962C8B-B14F-4D97-AF65-F5344CB8AC3E}">
        <p14:creationId xmlns:p14="http://schemas.microsoft.com/office/powerpoint/2010/main" val="4043929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C154C-D980-4C92-A4C7-CECEAC38DE02}" type="datetimeFigureOut">
              <a:rPr lang="en-US" smtClean="0"/>
              <a:t>9/11/2021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8CA55A-8936-4AD8-A4BB-4F4D1C4F46BA}" type="slidenum">
              <a:rPr lang="en-US" smtClean="0"/>
              <a:t>‹#›</a:t>
            </a:fld>
            <a:endParaRPr lang="en-US" dirty="0"/>
          </a:p>
        </p:txBody>
      </p:sp>
    </p:spTree>
    <p:extLst>
      <p:ext uri="{BB962C8B-B14F-4D97-AF65-F5344CB8AC3E}">
        <p14:creationId xmlns:p14="http://schemas.microsoft.com/office/powerpoint/2010/main" val="5608674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QCK-D7uTYVQ&amp;ab_channel=TRTWorld"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F8D935-3293-4856-A834-20A58DD94241}"/>
              </a:ext>
            </a:extLst>
          </p:cNvPr>
          <p:cNvSpPr>
            <a:spLocks noGrp="1"/>
          </p:cNvSpPr>
          <p:nvPr>
            <p:ph idx="1"/>
          </p:nvPr>
        </p:nvSpPr>
        <p:spPr>
          <a:xfrm>
            <a:off x="470292" y="1510579"/>
            <a:ext cx="6298415" cy="4982296"/>
          </a:xfrm>
        </p:spPr>
        <p:txBody>
          <a:bodyPr>
            <a:normAutofit fontScale="92500" lnSpcReduction="10000"/>
          </a:bodyPr>
          <a:lstStyle/>
          <a:p>
            <a:r>
              <a:rPr lang="en-US" dirty="0"/>
              <a:t>There are places of worship, sacred places, as well as secular common places and private spaces</a:t>
            </a:r>
          </a:p>
          <a:p>
            <a:r>
              <a:rPr lang="en-US" dirty="0"/>
              <a:t>We perform actions related to our spirituality in some places but not others. </a:t>
            </a:r>
          </a:p>
          <a:p>
            <a:r>
              <a:rPr lang="en-US" dirty="0"/>
              <a:t>The geography of religion is more than just a cataloging of what religions are practiced where and what those beliefs are. It is about how place and religious practice inform one another. </a:t>
            </a:r>
          </a:p>
          <a:p>
            <a:r>
              <a:rPr lang="en-US" dirty="0"/>
              <a:t>What we believe and value shapes the way in which arrange and coordinate our spaces of living.</a:t>
            </a:r>
          </a:p>
        </p:txBody>
      </p:sp>
      <p:sp>
        <p:nvSpPr>
          <p:cNvPr id="4" name="Title 1">
            <a:extLst>
              <a:ext uri="{FF2B5EF4-FFF2-40B4-BE49-F238E27FC236}">
                <a16:creationId xmlns:a16="http://schemas.microsoft.com/office/drawing/2014/main" id="{441BA2FA-73F7-424C-AFF0-13276D350E43}"/>
              </a:ext>
            </a:extLst>
          </p:cNvPr>
          <p:cNvSpPr>
            <a:spLocks noGrp="1"/>
          </p:cNvSpPr>
          <p:nvPr>
            <p:ph type="title"/>
          </p:nvPr>
        </p:nvSpPr>
        <p:spPr>
          <a:xfrm>
            <a:off x="470292" y="185016"/>
            <a:ext cx="6298415" cy="1325563"/>
          </a:xfrm>
        </p:spPr>
        <p:txBody>
          <a:bodyPr/>
          <a:lstStyle/>
          <a:p>
            <a:r>
              <a:rPr lang="en-US" dirty="0"/>
              <a:t>The sacred and the secular</a:t>
            </a:r>
          </a:p>
        </p:txBody>
      </p:sp>
      <p:pic>
        <p:nvPicPr>
          <p:cNvPr id="5" name="Picture 4" descr="A person posing for the camera&#10;&#10;Description automatically generated">
            <a:extLst>
              <a:ext uri="{FF2B5EF4-FFF2-40B4-BE49-F238E27FC236}">
                <a16:creationId xmlns:a16="http://schemas.microsoft.com/office/drawing/2014/main" id="{AF772162-ED85-44F2-A36B-4033F13EFA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6615" y="0"/>
            <a:ext cx="4762917" cy="6803591"/>
          </a:xfrm>
          <a:prstGeom prst="rect">
            <a:avLst/>
          </a:prstGeom>
        </p:spPr>
      </p:pic>
    </p:spTree>
    <p:extLst>
      <p:ext uri="{BB962C8B-B14F-4D97-AF65-F5344CB8AC3E}">
        <p14:creationId xmlns:p14="http://schemas.microsoft.com/office/powerpoint/2010/main" val="560824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descr="A picture containing outdoor, bird, building, zebra&#10;&#10;Description automatically generated">
            <a:extLst>
              <a:ext uri="{FF2B5EF4-FFF2-40B4-BE49-F238E27FC236}">
                <a16:creationId xmlns:a16="http://schemas.microsoft.com/office/drawing/2014/main" id="{E88FB49C-A6B6-4464-B2B6-592110FA052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3773" y="23120"/>
            <a:ext cx="8624455" cy="6834881"/>
          </a:xfrm>
        </p:spPr>
      </p:pic>
    </p:spTree>
    <p:extLst>
      <p:ext uri="{BB962C8B-B14F-4D97-AF65-F5344CB8AC3E}">
        <p14:creationId xmlns:p14="http://schemas.microsoft.com/office/powerpoint/2010/main" val="4193456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686" y="240434"/>
            <a:ext cx="10515600" cy="1325563"/>
          </a:xfrm>
        </p:spPr>
        <p:txBody>
          <a:bodyPr/>
          <a:lstStyle/>
          <a:p>
            <a:r>
              <a:rPr lang="en-US" dirty="0"/>
              <a:t>Liberation theology</a:t>
            </a:r>
          </a:p>
        </p:txBody>
      </p:sp>
      <p:pic>
        <p:nvPicPr>
          <p:cNvPr id="4" name="Content Placeholder 3"/>
          <p:cNvPicPr>
            <a:picLocks noGrp="1" noChangeAspect="1"/>
          </p:cNvPicPr>
          <p:nvPr>
            <p:ph idx="1"/>
          </p:nvPr>
        </p:nvPicPr>
        <p:blipFill>
          <a:blip r:embed="rId3"/>
          <a:stretch>
            <a:fillRect/>
          </a:stretch>
        </p:blipFill>
        <p:spPr>
          <a:xfrm>
            <a:off x="476686" y="1565997"/>
            <a:ext cx="11238627" cy="4802187"/>
          </a:xfrm>
          <a:prstGeom prst="rect">
            <a:avLst/>
          </a:prstGeom>
        </p:spPr>
      </p:pic>
    </p:spTree>
    <p:extLst>
      <p:ext uri="{BB962C8B-B14F-4D97-AF65-F5344CB8AC3E}">
        <p14:creationId xmlns:p14="http://schemas.microsoft.com/office/powerpoint/2010/main" val="1779522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C756842-118E-49A0-A175-D419962FB618}"/>
              </a:ext>
            </a:extLst>
          </p:cNvPr>
          <p:cNvSpPr>
            <a:spLocks noGrp="1"/>
          </p:cNvSpPr>
          <p:nvPr>
            <p:ph idx="1"/>
          </p:nvPr>
        </p:nvSpPr>
        <p:spPr>
          <a:xfrm>
            <a:off x="360218" y="4570649"/>
            <a:ext cx="11222181" cy="2287351"/>
          </a:xfrm>
        </p:spPr>
        <p:txBody>
          <a:bodyPr>
            <a:normAutofit/>
          </a:bodyPr>
          <a:lstStyle/>
          <a:p>
            <a:r>
              <a:rPr lang="en-US" dirty="0"/>
              <a:t>Liberation theology is facet of Catholicism that prioritizes the helping of the poor by actively seeking social change. Many activists and religious leaders who took this position were persecuted by the Vatican and assassinated by the dictatorships of the time.  Roots are deeper than this and are not limited to Catholicism</a:t>
            </a:r>
          </a:p>
        </p:txBody>
      </p:sp>
      <p:pic>
        <p:nvPicPr>
          <p:cNvPr id="9" name="Picture 8" descr="A picture containing building, man, sitting, front&#10;&#10;Description automatically generated">
            <a:extLst>
              <a:ext uri="{FF2B5EF4-FFF2-40B4-BE49-F238E27FC236}">
                <a16:creationId xmlns:a16="http://schemas.microsoft.com/office/drawing/2014/main" id="{C9EFA3DB-2E7F-47D9-A3BC-9DCA90D048DF}"/>
              </a:ext>
            </a:extLst>
          </p:cNvPr>
          <p:cNvPicPr>
            <a:picLocks noChangeAspect="1"/>
          </p:cNvPicPr>
          <p:nvPr/>
        </p:nvPicPr>
        <p:blipFill rotWithShape="1">
          <a:blip r:embed="rId3">
            <a:extLst>
              <a:ext uri="{28A0092B-C50C-407E-A947-70E740481C1C}">
                <a14:useLocalDpi xmlns:a14="http://schemas.microsoft.com/office/drawing/2010/main" val="0"/>
              </a:ext>
            </a:extLst>
          </a:blip>
          <a:srcRect t="25633"/>
          <a:stretch/>
        </p:blipFill>
        <p:spPr>
          <a:xfrm>
            <a:off x="1518440" y="0"/>
            <a:ext cx="8843185" cy="4378036"/>
          </a:xfrm>
          <a:prstGeom prst="rect">
            <a:avLst/>
          </a:prstGeom>
        </p:spPr>
      </p:pic>
    </p:spTree>
    <p:extLst>
      <p:ext uri="{BB962C8B-B14F-4D97-AF65-F5344CB8AC3E}">
        <p14:creationId xmlns:p14="http://schemas.microsoft.com/office/powerpoint/2010/main" val="4286120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68" y="0"/>
            <a:ext cx="7886700" cy="1325563"/>
          </a:xfrm>
        </p:spPr>
        <p:txBody>
          <a:bodyPr/>
          <a:lstStyle/>
          <a:p>
            <a:r>
              <a:rPr lang="en-US" dirty="0"/>
              <a:t>Secularism</a:t>
            </a:r>
          </a:p>
        </p:txBody>
      </p:sp>
      <p:pic>
        <p:nvPicPr>
          <p:cNvPr id="4" name="Content Placeholder 3"/>
          <p:cNvPicPr>
            <a:picLocks noGrp="1" noChangeAspect="1"/>
          </p:cNvPicPr>
          <p:nvPr>
            <p:ph idx="1"/>
          </p:nvPr>
        </p:nvPicPr>
        <p:blipFill>
          <a:blip r:embed="rId2"/>
          <a:stretch>
            <a:fillRect/>
          </a:stretch>
        </p:blipFill>
        <p:spPr>
          <a:xfrm>
            <a:off x="822613" y="1242828"/>
            <a:ext cx="10011641" cy="4241093"/>
          </a:xfrm>
          <a:prstGeom prst="rect">
            <a:avLst/>
          </a:prstGeom>
        </p:spPr>
      </p:pic>
      <p:sp>
        <p:nvSpPr>
          <p:cNvPr id="5" name="Content Placeholder 2">
            <a:extLst>
              <a:ext uri="{FF2B5EF4-FFF2-40B4-BE49-F238E27FC236}">
                <a16:creationId xmlns:a16="http://schemas.microsoft.com/office/drawing/2014/main" id="{BD0AE49E-867F-4819-9FC4-6DECBB7D9A57}"/>
              </a:ext>
            </a:extLst>
          </p:cNvPr>
          <p:cNvSpPr txBox="1">
            <a:spLocks/>
          </p:cNvSpPr>
          <p:nvPr/>
        </p:nvSpPr>
        <p:spPr>
          <a:xfrm>
            <a:off x="512618" y="5596902"/>
            <a:ext cx="11166764"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Principle of the separation of government institutions from religious institution and religious dignitaries</a:t>
            </a:r>
          </a:p>
        </p:txBody>
      </p:sp>
    </p:spTree>
    <p:extLst>
      <p:ext uri="{BB962C8B-B14F-4D97-AF65-F5344CB8AC3E}">
        <p14:creationId xmlns:p14="http://schemas.microsoft.com/office/powerpoint/2010/main" val="3001107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08A6-97C0-4A23-AE8F-21D4480E2663}"/>
              </a:ext>
            </a:extLst>
          </p:cNvPr>
          <p:cNvSpPr>
            <a:spLocks noGrp="1"/>
          </p:cNvSpPr>
          <p:nvPr>
            <p:ph type="title"/>
          </p:nvPr>
        </p:nvSpPr>
        <p:spPr/>
        <p:txBody>
          <a:bodyPr/>
          <a:lstStyle/>
          <a:p>
            <a:r>
              <a:rPr lang="en-US" dirty="0"/>
              <a:t>Secular humanism</a:t>
            </a:r>
          </a:p>
        </p:txBody>
      </p:sp>
      <p:sp>
        <p:nvSpPr>
          <p:cNvPr id="3" name="Content Placeholder 2">
            <a:extLst>
              <a:ext uri="{FF2B5EF4-FFF2-40B4-BE49-F238E27FC236}">
                <a16:creationId xmlns:a16="http://schemas.microsoft.com/office/drawing/2014/main" id="{0E5837B9-8A1B-484C-B88C-9A2BE02FD538}"/>
              </a:ext>
            </a:extLst>
          </p:cNvPr>
          <p:cNvSpPr>
            <a:spLocks noGrp="1"/>
          </p:cNvSpPr>
          <p:nvPr>
            <p:ph idx="1"/>
          </p:nvPr>
        </p:nvSpPr>
        <p:spPr>
          <a:xfrm>
            <a:off x="484909" y="1825625"/>
            <a:ext cx="5043055" cy="4351338"/>
          </a:xfrm>
        </p:spPr>
        <p:txBody>
          <a:bodyPr>
            <a:normAutofit/>
          </a:bodyPr>
          <a:lstStyle/>
          <a:p>
            <a:r>
              <a:rPr lang="en-US" dirty="0"/>
              <a:t>An outlook or system of thought attaching prime importance to human rather than divine or supernatural matters. </a:t>
            </a:r>
          </a:p>
          <a:p>
            <a:r>
              <a:rPr lang="en-US" dirty="0"/>
              <a:t>Humanist beliefs stress the potential value and goodness of human beings, emphasize common human needs, and seek solely rational ways of solving human problems.</a:t>
            </a:r>
          </a:p>
        </p:txBody>
      </p:sp>
      <p:pic>
        <p:nvPicPr>
          <p:cNvPr id="4" name="Content Placeholder 3">
            <a:extLst>
              <a:ext uri="{FF2B5EF4-FFF2-40B4-BE49-F238E27FC236}">
                <a16:creationId xmlns:a16="http://schemas.microsoft.com/office/drawing/2014/main" id="{294C763A-02AB-4B33-9AED-75F142E9DEAF}"/>
              </a:ext>
            </a:extLst>
          </p:cNvPr>
          <p:cNvPicPr>
            <a:picLocks noChangeAspect="1"/>
          </p:cNvPicPr>
          <p:nvPr/>
        </p:nvPicPr>
        <p:blipFill rotWithShape="1">
          <a:blip r:embed="rId3"/>
          <a:srcRect l="9569" r="37514"/>
          <a:stretch/>
        </p:blipFill>
        <p:spPr>
          <a:xfrm>
            <a:off x="5874328" y="1027906"/>
            <a:ext cx="6048876" cy="4819218"/>
          </a:xfrm>
          <a:prstGeom prst="rect">
            <a:avLst/>
          </a:prstGeom>
        </p:spPr>
      </p:pic>
    </p:spTree>
    <p:extLst>
      <p:ext uri="{BB962C8B-B14F-4D97-AF65-F5344CB8AC3E}">
        <p14:creationId xmlns:p14="http://schemas.microsoft.com/office/powerpoint/2010/main" val="3651295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 y="464231"/>
            <a:ext cx="12265779" cy="5160713"/>
          </a:xfrm>
          <a:prstGeom prst="rect">
            <a:avLst/>
          </a:prstGeom>
        </p:spPr>
      </p:pic>
    </p:spTree>
    <p:extLst>
      <p:ext uri="{BB962C8B-B14F-4D97-AF65-F5344CB8AC3E}">
        <p14:creationId xmlns:p14="http://schemas.microsoft.com/office/powerpoint/2010/main" val="276769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565996"/>
            <a:ext cx="12282778" cy="5183640"/>
          </a:xfrm>
          <a:prstGeom prst="rect">
            <a:avLst/>
          </a:prstGeom>
        </p:spPr>
      </p:pic>
    </p:spTree>
    <p:extLst>
      <p:ext uri="{BB962C8B-B14F-4D97-AF65-F5344CB8AC3E}">
        <p14:creationId xmlns:p14="http://schemas.microsoft.com/office/powerpoint/2010/main" val="3856134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 y="717696"/>
            <a:ext cx="12236403" cy="5115068"/>
          </a:xfrm>
          <a:prstGeom prst="rect">
            <a:avLst/>
          </a:prstGeom>
        </p:spPr>
      </p:pic>
    </p:spTree>
    <p:extLst>
      <p:ext uri="{BB962C8B-B14F-4D97-AF65-F5344CB8AC3E}">
        <p14:creationId xmlns:p14="http://schemas.microsoft.com/office/powerpoint/2010/main" val="2122340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 y="802962"/>
            <a:ext cx="12213529" cy="5085220"/>
          </a:xfrm>
          <a:prstGeom prst="rect">
            <a:avLst/>
          </a:prstGeom>
        </p:spPr>
      </p:pic>
    </p:spTree>
    <p:extLst>
      <p:ext uri="{BB962C8B-B14F-4D97-AF65-F5344CB8AC3E}">
        <p14:creationId xmlns:p14="http://schemas.microsoft.com/office/powerpoint/2010/main" val="935403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69BC-EA25-496C-824E-CF0E71C3A5E0}"/>
              </a:ext>
            </a:extLst>
          </p:cNvPr>
          <p:cNvSpPr>
            <a:spLocks noGrp="1"/>
          </p:cNvSpPr>
          <p:nvPr>
            <p:ph type="title"/>
          </p:nvPr>
        </p:nvSpPr>
        <p:spPr>
          <a:xfrm>
            <a:off x="425966" y="371762"/>
            <a:ext cx="9220200" cy="1325563"/>
          </a:xfrm>
        </p:spPr>
        <p:txBody>
          <a:bodyPr/>
          <a:lstStyle/>
          <a:p>
            <a:r>
              <a:rPr lang="en-US" dirty="0"/>
              <a:t>Cosmology</a:t>
            </a:r>
          </a:p>
        </p:txBody>
      </p:sp>
      <p:sp>
        <p:nvSpPr>
          <p:cNvPr id="3" name="Content Placeholder 2">
            <a:extLst>
              <a:ext uri="{FF2B5EF4-FFF2-40B4-BE49-F238E27FC236}">
                <a16:creationId xmlns:a16="http://schemas.microsoft.com/office/drawing/2014/main" id="{9E53942C-3D15-4EDF-967E-3310B62C0E11}"/>
              </a:ext>
            </a:extLst>
          </p:cNvPr>
          <p:cNvSpPr>
            <a:spLocks noGrp="1"/>
          </p:cNvSpPr>
          <p:nvPr>
            <p:ph idx="1"/>
          </p:nvPr>
        </p:nvSpPr>
        <p:spPr>
          <a:xfrm>
            <a:off x="360218" y="1825625"/>
            <a:ext cx="6362432" cy="4351338"/>
          </a:xfrm>
        </p:spPr>
        <p:txBody>
          <a:bodyPr>
            <a:normAutofit/>
          </a:bodyPr>
          <a:lstStyle/>
          <a:p>
            <a:r>
              <a:rPr lang="en-US" dirty="0"/>
              <a:t>Cosmology deals with the world as the totality of space, time and all phenomena and the human place in it. </a:t>
            </a:r>
          </a:p>
          <a:p>
            <a:r>
              <a:rPr lang="en-US" dirty="0"/>
              <a:t>One’s cosmology is an explanation for all that exists</a:t>
            </a:r>
          </a:p>
          <a:p>
            <a:r>
              <a:rPr lang="en-US" dirty="0"/>
              <a:t>Historically, it was  founded in religion, but now can encompass the more scientific ideas about the place of humans in the cosmos</a:t>
            </a:r>
          </a:p>
        </p:txBody>
      </p:sp>
      <p:pic>
        <p:nvPicPr>
          <p:cNvPr id="5" name="Picture 4" descr="A picture containing wire, snow&#10;&#10;Description automatically generated">
            <a:extLst>
              <a:ext uri="{FF2B5EF4-FFF2-40B4-BE49-F238E27FC236}">
                <a16:creationId xmlns:a16="http://schemas.microsoft.com/office/drawing/2014/main" id="{319D4A29-D287-414F-B974-5507116994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1975" y="64438"/>
            <a:ext cx="3252500" cy="3252500"/>
          </a:xfrm>
          <a:prstGeom prst="rect">
            <a:avLst/>
          </a:prstGeom>
        </p:spPr>
      </p:pic>
      <p:pic>
        <p:nvPicPr>
          <p:cNvPr id="6" name="Picture 3" descr="cosmas">
            <a:extLst>
              <a:ext uri="{FF2B5EF4-FFF2-40B4-BE49-F238E27FC236}">
                <a16:creationId xmlns:a16="http://schemas.microsoft.com/office/drawing/2014/main" id="{81260B0D-47B7-41CE-8F4B-B7DCE2E40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327" y="3252500"/>
            <a:ext cx="4041796" cy="32524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367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sacred and the secular</a:t>
            </a:r>
          </a:p>
        </p:txBody>
      </p:sp>
      <p:sp>
        <p:nvSpPr>
          <p:cNvPr id="3" name="Content Placeholder 2"/>
          <p:cNvSpPr>
            <a:spLocks noGrp="1"/>
          </p:cNvSpPr>
          <p:nvPr>
            <p:ph idx="1"/>
          </p:nvPr>
        </p:nvSpPr>
        <p:spPr>
          <a:xfrm>
            <a:off x="838200" y="1825625"/>
            <a:ext cx="5561178" cy="4351338"/>
          </a:xfrm>
        </p:spPr>
        <p:txBody>
          <a:bodyPr>
            <a:normAutofit/>
          </a:bodyPr>
          <a:lstStyle/>
          <a:p>
            <a:pPr marL="514350" indent="-514350">
              <a:buFont typeface="+mj-lt"/>
              <a:buAutoNum type="arabicPeriod"/>
            </a:pPr>
            <a:r>
              <a:rPr lang="en-US" dirty="0"/>
              <a:t>animism</a:t>
            </a:r>
          </a:p>
          <a:p>
            <a:pPr marL="514350" indent="-514350">
              <a:buFont typeface="+mj-lt"/>
              <a:buAutoNum type="arabicPeriod"/>
            </a:pPr>
            <a:r>
              <a:rPr lang="en-US" dirty="0"/>
              <a:t>polytheism</a:t>
            </a:r>
          </a:p>
          <a:p>
            <a:pPr marL="514350" indent="-514350">
              <a:buFont typeface="+mj-lt"/>
              <a:buAutoNum type="arabicPeriod"/>
            </a:pPr>
            <a:r>
              <a:rPr lang="en-US" dirty="0"/>
              <a:t>religious syncretism</a:t>
            </a:r>
          </a:p>
          <a:p>
            <a:pPr marL="514350" indent="-514350">
              <a:buFont typeface="+mj-lt"/>
              <a:buAutoNum type="arabicPeriod"/>
            </a:pPr>
            <a:r>
              <a:rPr lang="en-US" dirty="0"/>
              <a:t>monism</a:t>
            </a:r>
          </a:p>
          <a:p>
            <a:pPr marL="514350" indent="-514350">
              <a:buFont typeface="+mj-lt"/>
              <a:buAutoNum type="arabicPeriod"/>
            </a:pPr>
            <a:r>
              <a:rPr lang="en-US" dirty="0"/>
              <a:t>civil religion</a:t>
            </a:r>
          </a:p>
          <a:p>
            <a:pPr marL="514350" indent="-514350">
              <a:buFont typeface="+mj-lt"/>
              <a:buAutoNum type="arabicPeriod"/>
            </a:pPr>
            <a:r>
              <a:rPr lang="en-US" dirty="0"/>
              <a:t>liberation theology</a:t>
            </a:r>
          </a:p>
          <a:p>
            <a:pPr marL="514350" indent="-514350">
              <a:buFont typeface="+mj-lt"/>
              <a:buAutoNum type="arabicPeriod"/>
            </a:pPr>
            <a:r>
              <a:rPr lang="en-US" dirty="0"/>
              <a:t>secularism</a:t>
            </a:r>
          </a:p>
          <a:p>
            <a:pPr marL="0" indent="0">
              <a:buNone/>
            </a:pPr>
            <a:endParaRPr lang="en-US" dirty="0"/>
          </a:p>
        </p:txBody>
      </p:sp>
      <p:sp>
        <p:nvSpPr>
          <p:cNvPr id="7" name="Content Placeholder 2">
            <a:extLst>
              <a:ext uri="{FF2B5EF4-FFF2-40B4-BE49-F238E27FC236}">
                <a16:creationId xmlns:a16="http://schemas.microsoft.com/office/drawing/2014/main" id="{1DE1434E-6568-4950-AA15-DBDBD55E7CDB}"/>
              </a:ext>
            </a:extLst>
          </p:cNvPr>
          <p:cNvSpPr txBox="1">
            <a:spLocks/>
          </p:cNvSpPr>
          <p:nvPr/>
        </p:nvSpPr>
        <p:spPr>
          <a:xfrm>
            <a:off x="5444837" y="1825625"/>
            <a:ext cx="535964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8"/>
            </a:pPr>
            <a:r>
              <a:rPr lang="en-US" dirty="0"/>
              <a:t>secular humanist</a:t>
            </a:r>
          </a:p>
          <a:p>
            <a:pPr marL="514350" indent="-514350">
              <a:buFont typeface="+mj-lt"/>
              <a:buAutoNum type="arabicPeriod" startAt="8"/>
            </a:pPr>
            <a:r>
              <a:rPr lang="en-US" dirty="0"/>
              <a:t>cosmology</a:t>
            </a:r>
          </a:p>
          <a:p>
            <a:pPr marL="514350" indent="-514350">
              <a:buFont typeface="+mj-lt"/>
              <a:buAutoNum type="arabicPeriod" startAt="8"/>
            </a:pPr>
            <a:r>
              <a:rPr lang="en-US" dirty="0"/>
              <a:t>religious idealism</a:t>
            </a:r>
          </a:p>
          <a:p>
            <a:pPr marL="514350" indent="-514350">
              <a:buFont typeface="+mj-lt"/>
              <a:buAutoNum type="arabicPeriod" startAt="8"/>
            </a:pPr>
            <a:r>
              <a:rPr lang="en-US" dirty="0"/>
              <a:t>proselytism</a:t>
            </a:r>
          </a:p>
          <a:p>
            <a:pPr marL="514350" indent="-514350">
              <a:buFont typeface="+mj-lt"/>
              <a:buAutoNum type="arabicPeriod" startAt="8"/>
            </a:pPr>
            <a:r>
              <a:rPr lang="en-US" dirty="0"/>
              <a:t>millennialism</a:t>
            </a:r>
          </a:p>
          <a:p>
            <a:pPr marL="0" indent="0">
              <a:buNone/>
            </a:pPr>
            <a:endParaRPr lang="en-US" dirty="0"/>
          </a:p>
        </p:txBody>
      </p:sp>
    </p:spTree>
    <p:extLst>
      <p:ext uri="{BB962C8B-B14F-4D97-AF65-F5344CB8AC3E}">
        <p14:creationId xmlns:p14="http://schemas.microsoft.com/office/powerpoint/2010/main" val="2052724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Religious idealism</a:t>
            </a:r>
          </a:p>
        </p:txBody>
      </p:sp>
      <p:pic>
        <p:nvPicPr>
          <p:cNvPr id="4" name="Content Placeholder 3"/>
          <p:cNvPicPr>
            <a:picLocks noGrp="1" noChangeAspect="1"/>
          </p:cNvPicPr>
          <p:nvPr>
            <p:ph idx="1"/>
          </p:nvPr>
        </p:nvPicPr>
        <p:blipFill>
          <a:blip r:embed="rId3"/>
          <a:stretch>
            <a:fillRect/>
          </a:stretch>
        </p:blipFill>
        <p:spPr>
          <a:xfrm>
            <a:off x="1033170" y="1179801"/>
            <a:ext cx="10125660" cy="4351338"/>
          </a:xfrm>
          <a:prstGeom prst="rect">
            <a:avLst/>
          </a:prstGeom>
        </p:spPr>
      </p:pic>
      <p:sp>
        <p:nvSpPr>
          <p:cNvPr id="5" name="Content Placeholder 2">
            <a:extLst>
              <a:ext uri="{FF2B5EF4-FFF2-40B4-BE49-F238E27FC236}">
                <a16:creationId xmlns:a16="http://schemas.microsoft.com/office/drawing/2014/main" id="{1920707B-83FD-4244-BE87-4A4CEC7C8A68}"/>
              </a:ext>
            </a:extLst>
          </p:cNvPr>
          <p:cNvSpPr txBox="1">
            <a:spLocks/>
          </p:cNvSpPr>
          <p:nvPr/>
        </p:nvSpPr>
        <p:spPr>
          <a:xfrm>
            <a:off x="103909" y="5712632"/>
            <a:ext cx="11984182" cy="19002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Religious idealism holds that all knowledge is contained within religious teaching and understanding of this knowledge is what guides all manner of living.  </a:t>
            </a:r>
          </a:p>
        </p:txBody>
      </p:sp>
    </p:spTree>
    <p:extLst>
      <p:ext uri="{BB962C8B-B14F-4D97-AF65-F5344CB8AC3E}">
        <p14:creationId xmlns:p14="http://schemas.microsoft.com/office/powerpoint/2010/main" val="2203773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7630" y="956180"/>
            <a:ext cx="11756740" cy="4945639"/>
          </a:xfrm>
          <a:prstGeom prst="rect">
            <a:avLst/>
          </a:prstGeom>
        </p:spPr>
      </p:pic>
    </p:spTree>
    <p:extLst>
      <p:ext uri="{BB962C8B-B14F-4D97-AF65-F5344CB8AC3E}">
        <p14:creationId xmlns:p14="http://schemas.microsoft.com/office/powerpoint/2010/main" val="4030738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282"/>
            <a:ext cx="10515600" cy="1325563"/>
          </a:xfrm>
        </p:spPr>
        <p:txBody>
          <a:bodyPr/>
          <a:lstStyle/>
          <a:p>
            <a:r>
              <a:rPr lang="en-US" dirty="0"/>
              <a:t>Proselytism</a:t>
            </a:r>
          </a:p>
        </p:txBody>
      </p:sp>
      <p:pic>
        <p:nvPicPr>
          <p:cNvPr id="4" name="Content Placeholder 3"/>
          <p:cNvPicPr>
            <a:picLocks noGrp="1" noChangeAspect="1"/>
          </p:cNvPicPr>
          <p:nvPr>
            <p:ph idx="1"/>
          </p:nvPr>
        </p:nvPicPr>
        <p:blipFill>
          <a:blip r:embed="rId3"/>
          <a:stretch>
            <a:fillRect/>
          </a:stretch>
        </p:blipFill>
        <p:spPr>
          <a:xfrm>
            <a:off x="1565564" y="1171705"/>
            <a:ext cx="9060872" cy="3836283"/>
          </a:xfrm>
          <a:prstGeom prst="rect">
            <a:avLst/>
          </a:prstGeom>
        </p:spPr>
      </p:pic>
      <p:sp>
        <p:nvSpPr>
          <p:cNvPr id="5" name="Content Placeholder 2">
            <a:extLst>
              <a:ext uri="{FF2B5EF4-FFF2-40B4-BE49-F238E27FC236}">
                <a16:creationId xmlns:a16="http://schemas.microsoft.com/office/drawing/2014/main" id="{B0FECC49-9996-4AAC-8E61-64C131C627B3}"/>
              </a:ext>
            </a:extLst>
          </p:cNvPr>
          <p:cNvSpPr txBox="1">
            <a:spLocks/>
          </p:cNvSpPr>
          <p:nvPr/>
        </p:nvSpPr>
        <p:spPr>
          <a:xfrm>
            <a:off x="512618" y="5187973"/>
            <a:ext cx="11319164" cy="14408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Refers to the attempt of any religion or religious individuals to convert people to their beliefs, or any attempt to convert people to a different point of view, religious or not. </a:t>
            </a:r>
          </a:p>
        </p:txBody>
      </p:sp>
    </p:spTree>
    <p:extLst>
      <p:ext uri="{BB962C8B-B14F-4D97-AF65-F5344CB8AC3E}">
        <p14:creationId xmlns:p14="http://schemas.microsoft.com/office/powerpoint/2010/main" val="2485214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279" y="632172"/>
            <a:ext cx="7886700" cy="1325563"/>
          </a:xfrm>
        </p:spPr>
        <p:txBody>
          <a:bodyPr/>
          <a:lstStyle/>
          <a:p>
            <a:r>
              <a:rPr lang="en-US" dirty="0"/>
              <a:t>Millennialism</a:t>
            </a:r>
          </a:p>
        </p:txBody>
      </p:sp>
      <p:pic>
        <p:nvPicPr>
          <p:cNvPr id="4" name="Content Placeholder 3"/>
          <p:cNvPicPr>
            <a:picLocks noGrp="1" noChangeAspect="1"/>
          </p:cNvPicPr>
          <p:nvPr>
            <p:ph idx="1"/>
          </p:nvPr>
        </p:nvPicPr>
        <p:blipFill rotWithShape="1">
          <a:blip r:embed="rId2"/>
          <a:srcRect l="5239" t="25354" r="5237" b="28709"/>
          <a:stretch/>
        </p:blipFill>
        <p:spPr>
          <a:xfrm>
            <a:off x="355279" y="1957735"/>
            <a:ext cx="11272484" cy="2432476"/>
          </a:xfrm>
          <a:prstGeom prst="rect">
            <a:avLst/>
          </a:prstGeom>
        </p:spPr>
      </p:pic>
      <p:sp>
        <p:nvSpPr>
          <p:cNvPr id="5" name="Content Placeholder 2">
            <a:extLst>
              <a:ext uri="{FF2B5EF4-FFF2-40B4-BE49-F238E27FC236}">
                <a16:creationId xmlns:a16="http://schemas.microsoft.com/office/drawing/2014/main" id="{2C044097-996E-480E-A77C-BB50E069733A}"/>
              </a:ext>
            </a:extLst>
          </p:cNvPr>
          <p:cNvSpPr txBox="1">
            <a:spLocks/>
          </p:cNvSpPr>
          <p:nvPr/>
        </p:nvSpPr>
        <p:spPr>
          <a:xfrm>
            <a:off x="249381" y="4702614"/>
            <a:ext cx="11693237" cy="2432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Belief in the spiritual or physical "end of the world," generally brought about in such a way that certain favored people will survive into paradise and the rest of the world will perish. </a:t>
            </a:r>
          </a:p>
        </p:txBody>
      </p:sp>
    </p:spTree>
    <p:extLst>
      <p:ext uri="{BB962C8B-B14F-4D97-AF65-F5344CB8AC3E}">
        <p14:creationId xmlns:p14="http://schemas.microsoft.com/office/powerpoint/2010/main" val="3013854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14084-ADC7-4D83-9610-99D9D882D95D}"/>
              </a:ext>
            </a:extLst>
          </p:cNvPr>
          <p:cNvSpPr>
            <a:spLocks noGrp="1"/>
          </p:cNvSpPr>
          <p:nvPr>
            <p:ph type="title"/>
          </p:nvPr>
        </p:nvSpPr>
        <p:spPr/>
        <p:txBody>
          <a:bodyPr>
            <a:noAutofit/>
          </a:bodyPr>
          <a:lstStyle/>
          <a:p>
            <a:pPr algn="ctr"/>
            <a:r>
              <a:rPr lang="en-US" sz="3200" dirty="0"/>
              <a:t>How do these things shape space and the things and people in it? How do they make boundaries and borders? How do they create the qualities that define our environments? What terms from this unit on the sacred and the secular do they invoke?</a:t>
            </a:r>
          </a:p>
        </p:txBody>
      </p:sp>
      <p:sp>
        <p:nvSpPr>
          <p:cNvPr id="3" name="Content Placeholder 2">
            <a:extLst>
              <a:ext uri="{FF2B5EF4-FFF2-40B4-BE49-F238E27FC236}">
                <a16:creationId xmlns:a16="http://schemas.microsoft.com/office/drawing/2014/main" id="{D5CA4475-8E27-45AE-8571-9E59378F3273}"/>
              </a:ext>
            </a:extLst>
          </p:cNvPr>
          <p:cNvSpPr>
            <a:spLocks noGrp="1"/>
          </p:cNvSpPr>
          <p:nvPr>
            <p:ph idx="1"/>
          </p:nvPr>
        </p:nvSpPr>
        <p:spPr>
          <a:xfrm>
            <a:off x="838200" y="2141537"/>
            <a:ext cx="10515600" cy="4351338"/>
          </a:xfrm>
        </p:spPr>
        <p:txBody>
          <a:bodyPr>
            <a:normAutofit lnSpcReduction="10000"/>
          </a:bodyPr>
          <a:lstStyle/>
          <a:p>
            <a:r>
              <a:rPr lang="en-US" dirty="0"/>
              <a:t>Separation of church and state</a:t>
            </a:r>
          </a:p>
          <a:p>
            <a:r>
              <a:rPr lang="en-US" dirty="0"/>
              <a:t>Texas and the banning of abortions</a:t>
            </a:r>
          </a:p>
          <a:p>
            <a:r>
              <a:rPr lang="en-US" dirty="0"/>
              <a:t>Thanos and the snap</a:t>
            </a:r>
          </a:p>
          <a:p>
            <a:r>
              <a:rPr lang="en-US" dirty="0"/>
              <a:t>Ave Maria, a planned Catholic community in Florida</a:t>
            </a:r>
          </a:p>
          <a:p>
            <a:r>
              <a:rPr lang="en-US" dirty="0"/>
              <a:t>Megachurches</a:t>
            </a:r>
          </a:p>
          <a:p>
            <a:r>
              <a:rPr lang="en-US" dirty="0"/>
              <a:t>Evangelical drug gangs in Brazil</a:t>
            </a:r>
          </a:p>
          <a:p>
            <a:r>
              <a:rPr lang="en-US" dirty="0"/>
              <a:t>Hindu versus Muslim in Kashmir</a:t>
            </a:r>
          </a:p>
          <a:p>
            <a:r>
              <a:rPr lang="en-US" dirty="0"/>
              <a:t>Christian Mingle and other religious dating apps</a:t>
            </a:r>
          </a:p>
          <a:p>
            <a:r>
              <a:rPr lang="en-US" dirty="0"/>
              <a:t>Taliban and the imposition of Sharia law</a:t>
            </a:r>
          </a:p>
          <a:p>
            <a:endParaRPr lang="en-US" dirty="0"/>
          </a:p>
          <a:p>
            <a:endParaRPr lang="en-US" dirty="0"/>
          </a:p>
        </p:txBody>
      </p:sp>
    </p:spTree>
    <p:extLst>
      <p:ext uri="{BB962C8B-B14F-4D97-AF65-F5344CB8AC3E}">
        <p14:creationId xmlns:p14="http://schemas.microsoft.com/office/powerpoint/2010/main" val="3709950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392835"/>
            <a:ext cx="10515600" cy="1325563"/>
          </a:xfrm>
        </p:spPr>
        <p:txBody>
          <a:bodyPr/>
          <a:lstStyle/>
          <a:p>
            <a:r>
              <a:rPr lang="en-US" dirty="0"/>
              <a:t>Animism</a:t>
            </a:r>
          </a:p>
        </p:txBody>
      </p:sp>
      <p:pic>
        <p:nvPicPr>
          <p:cNvPr id="5" name="Content Placeholder 4" descr="A picture containing building, old, sitting, side&#10;&#10;Description automatically generated">
            <a:extLst>
              <a:ext uri="{FF2B5EF4-FFF2-40B4-BE49-F238E27FC236}">
                <a16:creationId xmlns:a16="http://schemas.microsoft.com/office/drawing/2014/main" id="{2F2725C4-B6FD-49A1-A20C-0471A0F2A3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69877" y="222739"/>
            <a:ext cx="6412522" cy="6412522"/>
          </a:xfrm>
        </p:spPr>
      </p:pic>
      <p:sp>
        <p:nvSpPr>
          <p:cNvPr id="6" name="Content Placeholder 6">
            <a:extLst>
              <a:ext uri="{FF2B5EF4-FFF2-40B4-BE49-F238E27FC236}">
                <a16:creationId xmlns:a16="http://schemas.microsoft.com/office/drawing/2014/main" id="{ACE14F6A-EC96-41E3-9EC6-DC9E3E825909}"/>
              </a:ext>
            </a:extLst>
          </p:cNvPr>
          <p:cNvSpPr txBox="1">
            <a:spLocks/>
          </p:cNvSpPr>
          <p:nvPr/>
        </p:nvSpPr>
        <p:spPr>
          <a:xfrm>
            <a:off x="609601" y="1825625"/>
            <a:ext cx="41030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attribution of a soul to plants, inanimate objects, and natural phenomena.</a:t>
            </a:r>
          </a:p>
          <a:p>
            <a:pPr marL="0" indent="0">
              <a:buNone/>
            </a:pPr>
            <a:endParaRPr lang="en-US" dirty="0"/>
          </a:p>
        </p:txBody>
      </p:sp>
    </p:spTree>
    <p:extLst>
      <p:ext uri="{BB962C8B-B14F-4D97-AF65-F5344CB8AC3E}">
        <p14:creationId xmlns:p14="http://schemas.microsoft.com/office/powerpoint/2010/main" val="3412463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97164"/>
            <a:ext cx="10515600" cy="1325563"/>
          </a:xfrm>
        </p:spPr>
        <p:txBody>
          <a:bodyPr/>
          <a:lstStyle/>
          <a:p>
            <a:r>
              <a:rPr lang="en-US" dirty="0"/>
              <a:t>Polytheism</a:t>
            </a:r>
          </a:p>
        </p:txBody>
      </p:sp>
      <p:pic>
        <p:nvPicPr>
          <p:cNvPr id="4" name="Content Placeholder 3"/>
          <p:cNvPicPr>
            <a:picLocks noGrp="1" noChangeAspect="1"/>
          </p:cNvPicPr>
          <p:nvPr>
            <p:ph idx="1"/>
          </p:nvPr>
        </p:nvPicPr>
        <p:blipFill>
          <a:blip r:embed="rId3"/>
          <a:stretch>
            <a:fillRect/>
          </a:stretch>
        </p:blipFill>
        <p:spPr>
          <a:xfrm>
            <a:off x="1443501" y="2554162"/>
            <a:ext cx="9374269" cy="3929583"/>
          </a:xfrm>
          <a:prstGeom prst="rect">
            <a:avLst/>
          </a:prstGeom>
        </p:spPr>
      </p:pic>
      <p:sp>
        <p:nvSpPr>
          <p:cNvPr id="5" name="Content Placeholder 2">
            <a:extLst>
              <a:ext uri="{FF2B5EF4-FFF2-40B4-BE49-F238E27FC236}">
                <a16:creationId xmlns:a16="http://schemas.microsoft.com/office/drawing/2014/main" id="{DB51F92D-75FD-4461-9F0D-14C08390AB5A}"/>
              </a:ext>
            </a:extLst>
          </p:cNvPr>
          <p:cNvSpPr txBox="1">
            <a:spLocks/>
          </p:cNvSpPr>
          <p:nvPr/>
        </p:nvSpPr>
        <p:spPr>
          <a:xfrm>
            <a:off x="692727" y="1505690"/>
            <a:ext cx="1087581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Worship of or belief in multiple deities, which are usually assembled into a pantheon of gods and goddesses</a:t>
            </a:r>
          </a:p>
        </p:txBody>
      </p:sp>
    </p:spTree>
    <p:extLst>
      <p:ext uri="{BB962C8B-B14F-4D97-AF65-F5344CB8AC3E}">
        <p14:creationId xmlns:p14="http://schemas.microsoft.com/office/powerpoint/2010/main" val="1943046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0" y="885789"/>
            <a:ext cx="12157354" cy="5086422"/>
          </a:xfrm>
          <a:prstGeom prst="rect">
            <a:avLst/>
          </a:prstGeom>
        </p:spPr>
      </p:pic>
    </p:spTree>
    <p:extLst>
      <p:ext uri="{BB962C8B-B14F-4D97-AF65-F5344CB8AC3E}">
        <p14:creationId xmlns:p14="http://schemas.microsoft.com/office/powerpoint/2010/main" val="1254770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6F46-5617-42A9-A7EB-A5B59AC34559}"/>
              </a:ext>
            </a:extLst>
          </p:cNvPr>
          <p:cNvSpPr>
            <a:spLocks noGrp="1"/>
          </p:cNvSpPr>
          <p:nvPr>
            <p:ph type="title"/>
          </p:nvPr>
        </p:nvSpPr>
        <p:spPr>
          <a:xfrm>
            <a:off x="609600" y="365129"/>
            <a:ext cx="5486400" cy="1325563"/>
          </a:xfrm>
        </p:spPr>
        <p:txBody>
          <a:bodyPr/>
          <a:lstStyle/>
          <a:p>
            <a:r>
              <a:rPr lang="en-US" dirty="0"/>
              <a:t>Religious syncretism</a:t>
            </a:r>
          </a:p>
        </p:txBody>
      </p:sp>
      <p:sp>
        <p:nvSpPr>
          <p:cNvPr id="6" name="Content Placeholder 2">
            <a:extLst>
              <a:ext uri="{FF2B5EF4-FFF2-40B4-BE49-F238E27FC236}">
                <a16:creationId xmlns:a16="http://schemas.microsoft.com/office/drawing/2014/main" id="{DD95D3D3-71C4-4CDB-A501-7ED8AB841ABD}"/>
              </a:ext>
            </a:extLst>
          </p:cNvPr>
          <p:cNvSpPr txBox="1">
            <a:spLocks/>
          </p:cNvSpPr>
          <p:nvPr/>
        </p:nvSpPr>
        <p:spPr>
          <a:xfrm>
            <a:off x="387927" y="1954359"/>
            <a:ext cx="4807528"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Blending of two or more religious belief systems into a new system, or the incorporation into a religious tradition of beliefs from unrelated traditions.</a:t>
            </a:r>
          </a:p>
          <a:p>
            <a:pPr lvl="1"/>
            <a:r>
              <a:rPr lang="en-US" dirty="0"/>
              <a:t>Catholic – Mayan syncretism</a:t>
            </a:r>
          </a:p>
          <a:p>
            <a:pPr lvl="1"/>
            <a:r>
              <a:rPr lang="en-US" dirty="0"/>
              <a:t>Afro-Brazilian religions like </a:t>
            </a:r>
            <a:r>
              <a:rPr lang="en-US" dirty="0">
                <a:hlinkClick r:id="rId3"/>
              </a:rPr>
              <a:t>Umbanda</a:t>
            </a:r>
            <a:r>
              <a:rPr lang="en-US" dirty="0"/>
              <a:t> blend African traditions with Catholicism and animism</a:t>
            </a:r>
          </a:p>
          <a:p>
            <a:pPr lvl="1"/>
            <a:r>
              <a:rPr lang="en-US" dirty="0"/>
              <a:t>Germanic pagan fertility goddess adopted into Christianity as Easter </a:t>
            </a:r>
          </a:p>
        </p:txBody>
      </p:sp>
      <p:pic>
        <p:nvPicPr>
          <p:cNvPr id="10" name="Picture 9" descr="A picture containing person, indoor&#10;&#10;Description automatically generated">
            <a:extLst>
              <a:ext uri="{FF2B5EF4-FFF2-40B4-BE49-F238E27FC236}">
                <a16:creationId xmlns:a16="http://schemas.microsoft.com/office/drawing/2014/main" id="{0863D4A4-28BC-43BF-BC74-64DC5FEAE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234" y="533400"/>
            <a:ext cx="6518737" cy="5791200"/>
          </a:xfrm>
          <a:prstGeom prst="rect">
            <a:avLst/>
          </a:prstGeom>
        </p:spPr>
      </p:pic>
    </p:spTree>
    <p:extLst>
      <p:ext uri="{BB962C8B-B14F-4D97-AF65-F5344CB8AC3E}">
        <p14:creationId xmlns:p14="http://schemas.microsoft.com/office/powerpoint/2010/main" val="1684149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Monism and dualism</a:t>
            </a:r>
          </a:p>
        </p:txBody>
      </p:sp>
      <p:sp>
        <p:nvSpPr>
          <p:cNvPr id="5" name="Content Placeholder 4">
            <a:extLst>
              <a:ext uri="{FF2B5EF4-FFF2-40B4-BE49-F238E27FC236}">
                <a16:creationId xmlns:a16="http://schemas.microsoft.com/office/drawing/2014/main" id="{BFC487DA-0DD7-4308-92D4-1D3528731608}"/>
              </a:ext>
            </a:extLst>
          </p:cNvPr>
          <p:cNvSpPr>
            <a:spLocks noGrp="1"/>
          </p:cNvSpPr>
          <p:nvPr>
            <p:ph idx="1"/>
          </p:nvPr>
        </p:nvSpPr>
        <p:spPr>
          <a:xfrm>
            <a:off x="651164" y="1825625"/>
            <a:ext cx="7578435" cy="4351338"/>
          </a:xfrm>
        </p:spPr>
        <p:txBody>
          <a:bodyPr>
            <a:normAutofit/>
          </a:bodyPr>
          <a:lstStyle/>
          <a:p>
            <a:r>
              <a:rPr lang="en-US" dirty="0"/>
              <a:t>All existence is universally one thing, in contrast to a dualism</a:t>
            </a:r>
          </a:p>
          <a:p>
            <a:r>
              <a:rPr lang="en-US" dirty="0"/>
              <a:t>In religious monism all things are derived from a single deity, and we interpret our reality as a single continuous whole emanating from this deity</a:t>
            </a:r>
          </a:p>
          <a:p>
            <a:r>
              <a:rPr lang="en-US" dirty="0"/>
              <a:t>Dualistic religions imply boundaries and a dynamism of forces to explain the world</a:t>
            </a:r>
          </a:p>
        </p:txBody>
      </p:sp>
      <p:pic>
        <p:nvPicPr>
          <p:cNvPr id="4" name="Picture 3" descr="A close up of a logo&#10;&#10;Description automatically generated">
            <a:extLst>
              <a:ext uri="{FF2B5EF4-FFF2-40B4-BE49-F238E27FC236}">
                <a16:creationId xmlns:a16="http://schemas.microsoft.com/office/drawing/2014/main" id="{9C02DB78-06DC-477B-B8B4-01D404F20C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4415" y="337421"/>
            <a:ext cx="2989385" cy="2989385"/>
          </a:xfrm>
          <a:prstGeom prst="rect">
            <a:avLst/>
          </a:prstGeom>
        </p:spPr>
      </p:pic>
      <p:pic>
        <p:nvPicPr>
          <p:cNvPr id="7" name="Graphic 6">
            <a:extLst>
              <a:ext uri="{FF2B5EF4-FFF2-40B4-BE49-F238E27FC236}">
                <a16:creationId xmlns:a16="http://schemas.microsoft.com/office/drawing/2014/main" id="{D951D864-C67E-4584-98A8-BD92215555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81645" y="3503489"/>
            <a:ext cx="2989386" cy="2989386"/>
          </a:xfrm>
          <a:prstGeom prst="rect">
            <a:avLst/>
          </a:prstGeom>
        </p:spPr>
      </p:pic>
    </p:spTree>
    <p:extLst>
      <p:ext uri="{BB962C8B-B14F-4D97-AF65-F5344CB8AC3E}">
        <p14:creationId xmlns:p14="http://schemas.microsoft.com/office/powerpoint/2010/main" val="1834623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878" y="216304"/>
            <a:ext cx="7886700" cy="1325563"/>
          </a:xfrm>
        </p:spPr>
        <p:txBody>
          <a:bodyPr/>
          <a:lstStyle/>
          <a:p>
            <a:pPr algn="ctr"/>
            <a:r>
              <a:rPr lang="en-US" dirty="0"/>
              <a:t>Civil religion</a:t>
            </a:r>
          </a:p>
        </p:txBody>
      </p:sp>
      <p:pic>
        <p:nvPicPr>
          <p:cNvPr id="8" name="Content Placeholder 7" descr="A close up of an animal&#10;&#10;Description automatically generated">
            <a:extLst>
              <a:ext uri="{FF2B5EF4-FFF2-40B4-BE49-F238E27FC236}">
                <a16:creationId xmlns:a16="http://schemas.microsoft.com/office/drawing/2014/main" id="{1E1E336F-A282-4D60-9983-12E9532E8A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79343" y="1503145"/>
            <a:ext cx="8208156" cy="3300867"/>
          </a:xfrm>
        </p:spPr>
      </p:pic>
      <p:sp>
        <p:nvSpPr>
          <p:cNvPr id="5" name="Content Placeholder 2">
            <a:extLst>
              <a:ext uri="{FF2B5EF4-FFF2-40B4-BE49-F238E27FC236}">
                <a16:creationId xmlns:a16="http://schemas.microsoft.com/office/drawing/2014/main" id="{71104E1D-9EBE-4B04-9069-26E4A209AF1A}"/>
              </a:ext>
            </a:extLst>
          </p:cNvPr>
          <p:cNvSpPr txBox="1">
            <a:spLocks/>
          </p:cNvSpPr>
          <p:nvPr/>
        </p:nvSpPr>
        <p:spPr>
          <a:xfrm>
            <a:off x="678873" y="5009599"/>
            <a:ext cx="11194472" cy="16322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religious faith often centered around the sacred symbols of a country and its national history. It acts as a cohesive force, a common set of values that foster social and cultural integration. </a:t>
            </a:r>
          </a:p>
          <a:p>
            <a:endParaRPr lang="en-US" dirty="0"/>
          </a:p>
        </p:txBody>
      </p:sp>
      <p:pic>
        <p:nvPicPr>
          <p:cNvPr id="9" name="Content Placeholder 3">
            <a:extLst>
              <a:ext uri="{FF2B5EF4-FFF2-40B4-BE49-F238E27FC236}">
                <a16:creationId xmlns:a16="http://schemas.microsoft.com/office/drawing/2014/main" id="{A5AC0B44-AD1A-4A91-B330-6386B1B8227E}"/>
              </a:ext>
            </a:extLst>
          </p:cNvPr>
          <p:cNvPicPr>
            <a:picLocks noChangeAspect="1"/>
          </p:cNvPicPr>
          <p:nvPr/>
        </p:nvPicPr>
        <p:blipFill rotWithShape="1">
          <a:blip r:embed="rId4"/>
          <a:srcRect l="35645" r="24826"/>
          <a:stretch/>
        </p:blipFill>
        <p:spPr>
          <a:xfrm>
            <a:off x="1661331" y="1531153"/>
            <a:ext cx="3113962" cy="3289159"/>
          </a:xfrm>
          <a:prstGeom prst="rect">
            <a:avLst/>
          </a:prstGeom>
        </p:spPr>
      </p:pic>
    </p:spTree>
    <p:extLst>
      <p:ext uri="{BB962C8B-B14F-4D97-AF65-F5344CB8AC3E}">
        <p14:creationId xmlns:p14="http://schemas.microsoft.com/office/powerpoint/2010/main" val="2158571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95475" y="569244"/>
            <a:ext cx="12092639" cy="5097265"/>
          </a:xfrm>
          <a:prstGeom prst="rect">
            <a:avLst/>
          </a:prstGeom>
        </p:spPr>
      </p:pic>
    </p:spTree>
    <p:extLst>
      <p:ext uri="{BB962C8B-B14F-4D97-AF65-F5344CB8AC3E}">
        <p14:creationId xmlns:p14="http://schemas.microsoft.com/office/powerpoint/2010/main" val="24332681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414</TotalTime>
  <Words>1440</Words>
  <Application>Microsoft Office PowerPoint</Application>
  <PresentationFormat>Widescreen</PresentationFormat>
  <Paragraphs>91</Paragraphs>
  <Slides>24</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The sacred and the secular</vt:lpstr>
      <vt:lpstr>The sacred and the secular</vt:lpstr>
      <vt:lpstr>Animism</vt:lpstr>
      <vt:lpstr>Polytheism</vt:lpstr>
      <vt:lpstr>PowerPoint Presentation</vt:lpstr>
      <vt:lpstr>Religious syncretism</vt:lpstr>
      <vt:lpstr>Monism and dualism</vt:lpstr>
      <vt:lpstr>Civil religion</vt:lpstr>
      <vt:lpstr>PowerPoint Presentation</vt:lpstr>
      <vt:lpstr>PowerPoint Presentation</vt:lpstr>
      <vt:lpstr>Liberation theology</vt:lpstr>
      <vt:lpstr>PowerPoint Presentation</vt:lpstr>
      <vt:lpstr>Secularism</vt:lpstr>
      <vt:lpstr>Secular humanism</vt:lpstr>
      <vt:lpstr>PowerPoint Presentation</vt:lpstr>
      <vt:lpstr>PowerPoint Presentation</vt:lpstr>
      <vt:lpstr>PowerPoint Presentation</vt:lpstr>
      <vt:lpstr>PowerPoint Presentation</vt:lpstr>
      <vt:lpstr>Cosmology</vt:lpstr>
      <vt:lpstr>Religious idealism</vt:lpstr>
      <vt:lpstr>PowerPoint Presentation</vt:lpstr>
      <vt:lpstr>Proselytism</vt:lpstr>
      <vt:lpstr>Millennialism</vt:lpstr>
      <vt:lpstr>How do these things shape space and the things and people in it? How do they make boundaries and borders? How do they create the qualities that define our environments? What terms from this unit on the sacred and the secular do they invoke?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Stallins</dc:creator>
  <cp:lastModifiedBy>Tony Stallins</cp:lastModifiedBy>
  <cp:revision>51</cp:revision>
  <dcterms:created xsi:type="dcterms:W3CDTF">2015-10-26T13:59:51Z</dcterms:created>
  <dcterms:modified xsi:type="dcterms:W3CDTF">2021-09-11T20:11:15Z</dcterms:modified>
</cp:coreProperties>
</file>