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8" r:id="rId2"/>
    <p:sldId id="331" r:id="rId3"/>
    <p:sldId id="268" r:id="rId4"/>
    <p:sldId id="332" r:id="rId5"/>
    <p:sldId id="281" r:id="rId6"/>
    <p:sldId id="261" r:id="rId7"/>
    <p:sldId id="264" r:id="rId8"/>
    <p:sldId id="286" r:id="rId9"/>
    <p:sldId id="285" r:id="rId10"/>
    <p:sldId id="273" r:id="rId11"/>
    <p:sldId id="337" r:id="rId12"/>
    <p:sldId id="280" r:id="rId13"/>
    <p:sldId id="284" r:id="rId14"/>
    <p:sldId id="336" r:id="rId15"/>
    <p:sldId id="301" r:id="rId16"/>
    <p:sldId id="309" r:id="rId17"/>
    <p:sldId id="28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EF0ACF-D777-4B5E-A9AB-8555AC1AD2EB}">
          <p14:sldIdLst>
            <p14:sldId id="258"/>
            <p14:sldId id="331"/>
            <p14:sldId id="268"/>
            <p14:sldId id="332"/>
            <p14:sldId id="281"/>
            <p14:sldId id="261"/>
            <p14:sldId id="264"/>
            <p14:sldId id="286"/>
            <p14:sldId id="285"/>
            <p14:sldId id="273"/>
            <p14:sldId id="337"/>
            <p14:sldId id="280"/>
            <p14:sldId id="284"/>
            <p14:sldId id="336"/>
            <p14:sldId id="301"/>
            <p14:sldId id="309"/>
            <p14:sldId id="289"/>
          </p14:sldIdLst>
        </p14:section>
      </p14:sectionLst>
    </p:ext>
    <p:ext uri="{EFAFB233-063F-42B5-8137-9DF3F51BA10A}">
      <p15:sldGuideLst xmlns:p15="http://schemas.microsoft.com/office/powerpoint/2012/main">
        <p15:guide id="1" orient="horz" pos="2160" userDrawn="1">
          <p15:clr>
            <a:srgbClr val="A4A3A4"/>
          </p15:clr>
        </p15:guide>
        <p15:guide id="2" pos="38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8" autoAdjust="0"/>
    <p:restoredTop sz="57358" autoAdjust="0"/>
  </p:normalViewPr>
  <p:slideViewPr>
    <p:cSldViewPr snapToGrid="0" showGuides="1">
      <p:cViewPr varScale="1">
        <p:scale>
          <a:sx n="49" d="100"/>
          <a:sy n="49" d="100"/>
        </p:scale>
        <p:origin x="2016" y="53"/>
      </p:cViewPr>
      <p:guideLst>
        <p:guide orient="horz" pos="2160"/>
        <p:guide pos="3872"/>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D052D7-559E-451F-BC12-B2C16BF48841}" type="datetimeFigureOut">
              <a:rPr lang="en-US" smtClean="0"/>
              <a:t>9/27/2021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70A9A-E232-4CBA-B0D1-49734FF8517F}" type="slidenum">
              <a:rPr lang="en-US" smtClean="0"/>
              <a:t>‹#›</a:t>
            </a:fld>
            <a:endParaRPr lang="en-US" dirty="0"/>
          </a:p>
        </p:txBody>
      </p:sp>
    </p:spTree>
    <p:extLst>
      <p:ext uri="{BB962C8B-B14F-4D97-AF65-F5344CB8AC3E}">
        <p14:creationId xmlns:p14="http://schemas.microsoft.com/office/powerpoint/2010/main" val="1424627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the virtual is as real as the actual. The idea of authenticity and originality have become slippery and hard to anchor.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Environment is not just around us as a physical space.  We are responding to it through representations of cities and places derived from movies and the internet. The virtual and the imaginary have become real in a way that supplants the material world.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Minecraft is as much a playground as an actual playground at a city park. One of the world’s biggest pop stars, Hatsune Miku, is a hologram that plays sold out concerts. Celebration, Florida is a town designed and managed to resemble the small town America of the past. How we represent ourselves there, in that place we call online, is a simulation of who we imagine ourselves to be, and how we want others to image 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two films, “La La Land” and “Scott Pilgrim versus the World” examine how what we see is often a reflection of many influences coming together and mixing, borrowing, and creating something original. </a:t>
            </a:r>
          </a:p>
          <a:p>
            <a:endParaRPr lang="en-US" dirty="0"/>
          </a:p>
        </p:txBody>
      </p:sp>
      <p:sp>
        <p:nvSpPr>
          <p:cNvPr id="4" name="Slide Number Placeholder 3"/>
          <p:cNvSpPr>
            <a:spLocks noGrp="1"/>
          </p:cNvSpPr>
          <p:nvPr>
            <p:ph type="sldNum" sz="quarter" idx="10"/>
          </p:nvPr>
        </p:nvSpPr>
        <p:spPr/>
        <p:txBody>
          <a:bodyPr/>
          <a:lstStyle/>
          <a:p>
            <a:fld id="{95170A9A-E232-4CBA-B0D1-49734FF8517F}" type="slidenum">
              <a:rPr lang="en-US" smtClean="0"/>
              <a:t>1</a:t>
            </a:fld>
            <a:endParaRPr lang="en-US" dirty="0"/>
          </a:p>
        </p:txBody>
      </p:sp>
    </p:spTree>
    <p:extLst>
      <p:ext uri="{BB962C8B-B14F-4D97-AF65-F5344CB8AC3E}">
        <p14:creationId xmlns:p14="http://schemas.microsoft.com/office/powerpoint/2010/main" val="635168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Facebook, as an example of social media, markets itself as a connecting tool; a user posts updates of their life to their friends, who can react and comment as they wish. This platform acts as a digital reproduction of real life, a heightened version or simulacra of real communication between friends, but it does not reflect real life interaction. This is the hyperreal, a digital simulation of reality, where a user ultimately uses Facebook to form an online identity and persona more vivid than ‘the real’ self.</a:t>
            </a:r>
          </a:p>
        </p:txBody>
      </p:sp>
      <p:sp>
        <p:nvSpPr>
          <p:cNvPr id="4" name="Slide Number Placeholder 3"/>
          <p:cNvSpPr>
            <a:spLocks noGrp="1"/>
          </p:cNvSpPr>
          <p:nvPr>
            <p:ph type="sldNum" sz="quarter" idx="10"/>
          </p:nvPr>
        </p:nvSpPr>
        <p:spPr/>
        <p:txBody>
          <a:bodyPr/>
          <a:lstStyle/>
          <a:p>
            <a:fld id="{95170A9A-E232-4CBA-B0D1-49734FF8517F}" type="slidenum">
              <a:rPr lang="en-US" smtClean="0"/>
              <a:t>12</a:t>
            </a:fld>
            <a:endParaRPr lang="en-US" dirty="0"/>
          </a:p>
        </p:txBody>
      </p:sp>
    </p:spTree>
    <p:extLst>
      <p:ext uri="{BB962C8B-B14F-4D97-AF65-F5344CB8AC3E}">
        <p14:creationId xmlns:p14="http://schemas.microsoft.com/office/powerpoint/2010/main" val="3675683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https://www.bostonglobe.com/ideas/2012/05/05/dude-this-headline-meta-dude-this-headline-meta/it75G5CSqi82NtoQHIucEP/story.html</a:t>
            </a:r>
          </a:p>
          <a:p>
            <a:endParaRPr lang="en-US" dirty="0"/>
          </a:p>
          <a:p>
            <a:r>
              <a:rPr lang="en-US" dirty="0"/>
              <a:t>When a character in a TV show says to another character "this isn't a movie, this is real life" it's a little meta too, because of course it isn't real life, and by saying this, talking about their situation, they've brought up their own fictionality to you.</a:t>
            </a:r>
          </a:p>
          <a:p>
            <a:endParaRPr lang="en-US" dirty="0"/>
          </a:p>
        </p:txBody>
      </p:sp>
      <p:sp>
        <p:nvSpPr>
          <p:cNvPr id="4" name="Slide Number Placeholder 3"/>
          <p:cNvSpPr>
            <a:spLocks noGrp="1"/>
          </p:cNvSpPr>
          <p:nvPr>
            <p:ph type="sldNum" sz="quarter" idx="5"/>
          </p:nvPr>
        </p:nvSpPr>
        <p:spPr/>
        <p:txBody>
          <a:bodyPr/>
          <a:lstStyle/>
          <a:p>
            <a:fld id="{95170A9A-E232-4CBA-B0D1-49734FF8517F}" type="slidenum">
              <a:rPr lang="en-US" smtClean="0"/>
              <a:t>13</a:t>
            </a:fld>
            <a:endParaRPr lang="en-US" dirty="0"/>
          </a:p>
        </p:txBody>
      </p:sp>
    </p:spTree>
    <p:extLst>
      <p:ext uri="{BB962C8B-B14F-4D97-AF65-F5344CB8AC3E}">
        <p14:creationId xmlns:p14="http://schemas.microsoft.com/office/powerpoint/2010/main" val="2576853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https://www.youtube.com/watch?v=P8u8md-NiHM&amp;ab_channel=MarvelMusicVEVO</a:t>
            </a:r>
          </a:p>
        </p:txBody>
      </p:sp>
      <p:sp>
        <p:nvSpPr>
          <p:cNvPr id="4" name="Slide Number Placeholder 3"/>
          <p:cNvSpPr>
            <a:spLocks noGrp="1"/>
          </p:cNvSpPr>
          <p:nvPr>
            <p:ph type="sldNum" sz="quarter" idx="5"/>
          </p:nvPr>
        </p:nvSpPr>
        <p:spPr/>
        <p:txBody>
          <a:bodyPr/>
          <a:lstStyle/>
          <a:p>
            <a:fld id="{95170A9A-E232-4CBA-B0D1-49734FF8517F}" type="slidenum">
              <a:rPr lang="en-US" smtClean="0"/>
              <a:t>14</a:t>
            </a:fld>
            <a:endParaRPr lang="en-US" dirty="0"/>
          </a:p>
        </p:txBody>
      </p:sp>
    </p:spTree>
    <p:extLst>
      <p:ext uri="{BB962C8B-B14F-4D97-AF65-F5344CB8AC3E}">
        <p14:creationId xmlns:p14="http://schemas.microsoft.com/office/powerpoint/2010/main" val="3940068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4A944AF6-E5DE-4A71-88ED-A9BF75703CA4}"/>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a:extLst>
              <a:ext uri="{FF2B5EF4-FFF2-40B4-BE49-F238E27FC236}">
                <a16:creationId xmlns:a16="http://schemas.microsoft.com/office/drawing/2014/main" id="{4A3B4411-4443-45D2-9AA7-9EDC63407E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8180" name="Slide Number Placeholder 3">
            <a:extLst>
              <a:ext uri="{FF2B5EF4-FFF2-40B4-BE49-F238E27FC236}">
                <a16:creationId xmlns:a16="http://schemas.microsoft.com/office/drawing/2014/main" id="{8AB315F0-3522-41BA-8C4F-DD1D476C89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D1CD68C-6211-41A0-9F9B-2EC32AF09F88}" type="slidenum">
              <a:rPr lang="en-US" altLang="en-US" smtClean="0">
                <a:latin typeface="Calibri" panose="020F0502020204030204" pitchFamily="34" charset="0"/>
              </a:rPr>
              <a:pPr fontAlgn="base">
                <a:spcBef>
                  <a:spcPct val="0"/>
                </a:spcBef>
                <a:spcAft>
                  <a:spcPct val="0"/>
                </a:spcAft>
              </a:pPr>
              <a:t>16</a:t>
            </a:fld>
            <a:endParaRPr lang="en-US" altLang="en-US"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https://www.mtholyoke.edu/courses/sgabriel/post_structuralism.htm</a:t>
            </a:r>
          </a:p>
        </p:txBody>
      </p:sp>
      <p:sp>
        <p:nvSpPr>
          <p:cNvPr id="4" name="Slide Number Placeholder 3"/>
          <p:cNvSpPr>
            <a:spLocks noGrp="1"/>
          </p:cNvSpPr>
          <p:nvPr>
            <p:ph type="sldNum" sz="quarter" idx="5"/>
          </p:nvPr>
        </p:nvSpPr>
        <p:spPr/>
        <p:txBody>
          <a:bodyPr/>
          <a:lstStyle/>
          <a:p>
            <a:fld id="{95170A9A-E232-4CBA-B0D1-49734FF8517F}" type="slidenum">
              <a:rPr lang="en-US" smtClean="0"/>
              <a:t>17</a:t>
            </a:fld>
            <a:endParaRPr lang="en-US" dirty="0"/>
          </a:p>
        </p:txBody>
      </p:sp>
    </p:spTree>
    <p:extLst>
      <p:ext uri="{BB962C8B-B14F-4D97-AF65-F5344CB8AC3E}">
        <p14:creationId xmlns:p14="http://schemas.microsoft.com/office/powerpoint/2010/main" val="131702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70A9A-E232-4CBA-B0D1-49734FF8517F}" type="slidenum">
              <a:rPr lang="en-US" smtClean="0"/>
              <a:t>2</a:t>
            </a:fld>
            <a:endParaRPr lang="en-US" dirty="0"/>
          </a:p>
        </p:txBody>
      </p:sp>
    </p:spTree>
    <p:extLst>
      <p:ext uri="{BB962C8B-B14F-4D97-AF65-F5344CB8AC3E}">
        <p14:creationId xmlns:p14="http://schemas.microsoft.com/office/powerpoint/2010/main" val="2356060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allegory of the cave, or Plato's Cave, was presented by the Greek philosopher Plato in his work Republic. It is written as a dialogue between Plato's brother Glaucon and his mentor Socrates, narrated by the latter.  Plato has Socrates describe a group of people who have lived chained to the wall of a cave all of their lives, facing a blank wall. The people watch shadows projected on the wall from objects passing in front of a fire behind them and give names to these shadows. The shadows are the prisoners' reality.</a:t>
            </a:r>
          </a:p>
          <a:p>
            <a:endParaRPr lang="en-US" dirty="0"/>
          </a:p>
          <a:p>
            <a:r>
              <a:rPr lang="en-US" dirty="0"/>
              <a:t>Socrates explains how the philosopher is like a prisoner who is freed from the cave and comes to understand that the shadows on the wall are not reality at all, for he can perceive the true form of reality rather than the manufactured reality that is the shadows seen by the prisoners. The inmates of this place do not even desire to leave their prison, for they know no better life. The prisoners manage to break their bonds one day and discover that their reality was not what they thought it was. Plato implies that the human condition is forever bound to the impressions that are received through the senses. Even if these interpretations are an absurd misrepresentation of reality, we cannot easily break free from the bonds of our human condition—we cannot free ourselves from phenomenal. </a:t>
            </a:r>
          </a:p>
          <a:p>
            <a:endParaRPr lang="en-US" dirty="0"/>
          </a:p>
          <a:p>
            <a:endParaRPr lang="en-US" dirty="0"/>
          </a:p>
        </p:txBody>
      </p:sp>
      <p:sp>
        <p:nvSpPr>
          <p:cNvPr id="4" name="Slide Number Placeholder 3"/>
          <p:cNvSpPr>
            <a:spLocks noGrp="1"/>
          </p:cNvSpPr>
          <p:nvPr>
            <p:ph type="sldNum" sz="quarter" idx="10"/>
          </p:nvPr>
        </p:nvSpPr>
        <p:spPr/>
        <p:txBody>
          <a:bodyPr/>
          <a:lstStyle/>
          <a:p>
            <a:fld id="{95170A9A-E232-4CBA-B0D1-49734FF8517F}" type="slidenum">
              <a:rPr lang="en-US" smtClean="0"/>
              <a:t>3</a:t>
            </a:fld>
            <a:endParaRPr lang="en-US" dirty="0"/>
          </a:p>
        </p:txBody>
      </p:sp>
    </p:spTree>
    <p:extLst>
      <p:ext uri="{BB962C8B-B14F-4D97-AF65-F5344CB8AC3E}">
        <p14:creationId xmlns:p14="http://schemas.microsoft.com/office/powerpoint/2010/main" val="394888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Modernism has many definitions, but in terms of philosophy, it began in the 1700s with Descartes. Postmodernism began in the late 1800’s and early 1900s.</a:t>
            </a:r>
            <a:br>
              <a:rPr lang="en-US" dirty="0"/>
            </a:br>
            <a:br>
              <a:rPr lang="en-US" dirty="0"/>
            </a:br>
            <a:r>
              <a:rPr lang="en-US" dirty="0"/>
              <a:t>A criticism of postmodernism is that it serves mainly to deconstruct rather than to build and assemble. </a:t>
            </a:r>
          </a:p>
        </p:txBody>
      </p:sp>
      <p:sp>
        <p:nvSpPr>
          <p:cNvPr id="4" name="Slide Number Placeholder 3"/>
          <p:cNvSpPr>
            <a:spLocks noGrp="1"/>
          </p:cNvSpPr>
          <p:nvPr>
            <p:ph type="sldNum" sz="quarter" idx="5"/>
          </p:nvPr>
        </p:nvSpPr>
        <p:spPr/>
        <p:txBody>
          <a:bodyPr/>
          <a:lstStyle/>
          <a:p>
            <a:fld id="{95170A9A-E232-4CBA-B0D1-49734FF8517F}" type="slidenum">
              <a:rPr lang="en-US" smtClean="0"/>
              <a:t>5</a:t>
            </a:fld>
            <a:endParaRPr lang="en-US" dirty="0"/>
          </a:p>
        </p:txBody>
      </p:sp>
    </p:spTree>
    <p:extLst>
      <p:ext uri="{BB962C8B-B14F-4D97-AF65-F5344CB8AC3E}">
        <p14:creationId xmlns:p14="http://schemas.microsoft.com/office/powerpoint/2010/main" val="3507130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70A9A-E232-4CBA-B0D1-49734FF8517F}" type="slidenum">
              <a:rPr lang="en-US" smtClean="0"/>
              <a:t>6</a:t>
            </a:fld>
            <a:endParaRPr lang="en-US" dirty="0"/>
          </a:p>
        </p:txBody>
      </p:sp>
    </p:spTree>
    <p:extLst>
      <p:ext uri="{BB962C8B-B14F-4D97-AF65-F5344CB8AC3E}">
        <p14:creationId xmlns:p14="http://schemas.microsoft.com/office/powerpoint/2010/main" val="3014091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many ways a traditional western, The Searchers (1956) is considered by critics as one of the greatest Hollywood films, made by the most influential of western directors. But John Ford’s classic work, in its complexity and ambiguity, was a product of post-World War II American culture and sparked the deconstruction of the western film myth by looking unblinkingly at white racism and violence and suggesting its social and psychological origins. The Searchers tells the story of the kidnapping of the niece of Ethan Edwards (John Wayne) by Comanche Indians, and his long search to find her—ultimately not to rescue her but to kill her, since he finds her racially and sexually violated.</a:t>
            </a:r>
          </a:p>
        </p:txBody>
      </p:sp>
      <p:sp>
        <p:nvSpPr>
          <p:cNvPr id="4" name="Slide Number Placeholder 3"/>
          <p:cNvSpPr>
            <a:spLocks noGrp="1"/>
          </p:cNvSpPr>
          <p:nvPr>
            <p:ph type="sldNum" sz="quarter" idx="5"/>
          </p:nvPr>
        </p:nvSpPr>
        <p:spPr/>
        <p:txBody>
          <a:bodyPr/>
          <a:lstStyle/>
          <a:p>
            <a:fld id="{95170A9A-E232-4CBA-B0D1-49734FF8517F}" type="slidenum">
              <a:rPr lang="en-US" smtClean="0"/>
              <a:t>7</a:t>
            </a:fld>
            <a:endParaRPr lang="en-US" dirty="0"/>
          </a:p>
        </p:txBody>
      </p:sp>
    </p:spTree>
    <p:extLst>
      <p:ext uri="{BB962C8B-B14F-4D97-AF65-F5344CB8AC3E}">
        <p14:creationId xmlns:p14="http://schemas.microsoft.com/office/powerpoint/2010/main" val="2835799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Easter eggs in movies are a form of intertextuality</a:t>
            </a:r>
          </a:p>
          <a:p>
            <a:endParaRPr lang="en-US" dirty="0"/>
          </a:p>
          <a:p>
            <a:r>
              <a:rPr lang="en-US" dirty="0"/>
              <a:t>https://www.youtube.com/watch?v=AwTpsw-ufDA</a:t>
            </a:r>
          </a:p>
        </p:txBody>
      </p:sp>
      <p:sp>
        <p:nvSpPr>
          <p:cNvPr id="4" name="Slide Number Placeholder 3"/>
          <p:cNvSpPr>
            <a:spLocks noGrp="1"/>
          </p:cNvSpPr>
          <p:nvPr>
            <p:ph type="sldNum" sz="quarter" idx="5"/>
          </p:nvPr>
        </p:nvSpPr>
        <p:spPr/>
        <p:txBody>
          <a:bodyPr/>
          <a:lstStyle/>
          <a:p>
            <a:fld id="{95170A9A-E232-4CBA-B0D1-49734FF8517F}" type="slidenum">
              <a:rPr lang="en-US" smtClean="0"/>
              <a:t>8</a:t>
            </a:fld>
            <a:endParaRPr lang="en-US" dirty="0"/>
          </a:p>
        </p:txBody>
      </p:sp>
    </p:spTree>
    <p:extLst>
      <p:ext uri="{BB962C8B-B14F-4D97-AF65-F5344CB8AC3E}">
        <p14:creationId xmlns:p14="http://schemas.microsoft.com/office/powerpoint/2010/main" val="2105710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170A9A-E232-4CBA-B0D1-49734FF8517F}" type="slidenum">
              <a:rPr lang="en-US" smtClean="0"/>
              <a:t>9</a:t>
            </a:fld>
            <a:endParaRPr lang="en-US" dirty="0"/>
          </a:p>
        </p:txBody>
      </p:sp>
    </p:spTree>
    <p:extLst>
      <p:ext uri="{BB962C8B-B14F-4D97-AF65-F5344CB8AC3E}">
        <p14:creationId xmlns:p14="http://schemas.microsoft.com/office/powerpoint/2010/main" val="2618083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us are better at recognizing this than others. Some are really good at shaping the world that others see. </a:t>
            </a:r>
          </a:p>
        </p:txBody>
      </p:sp>
      <p:sp>
        <p:nvSpPr>
          <p:cNvPr id="4" name="Slide Number Placeholder 3"/>
          <p:cNvSpPr>
            <a:spLocks noGrp="1"/>
          </p:cNvSpPr>
          <p:nvPr>
            <p:ph type="sldNum" sz="quarter" idx="5"/>
          </p:nvPr>
        </p:nvSpPr>
        <p:spPr/>
        <p:txBody>
          <a:bodyPr/>
          <a:lstStyle/>
          <a:p>
            <a:fld id="{95170A9A-E232-4CBA-B0D1-49734FF8517F}" type="slidenum">
              <a:rPr lang="en-US" smtClean="0"/>
              <a:t>10</a:t>
            </a:fld>
            <a:endParaRPr lang="en-US" dirty="0"/>
          </a:p>
        </p:txBody>
      </p:sp>
    </p:spTree>
    <p:extLst>
      <p:ext uri="{BB962C8B-B14F-4D97-AF65-F5344CB8AC3E}">
        <p14:creationId xmlns:p14="http://schemas.microsoft.com/office/powerpoint/2010/main" val="3337645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5D69C-511B-4E79-9832-0481BBBA4CAC}" type="datetimeFigureOut">
              <a:rPr lang="en-US" smtClean="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E3AA23-CC94-4279-8F88-603D088D2BF7}" type="slidenum">
              <a:rPr lang="en-US" smtClean="0"/>
              <a:t>‹#›</a:t>
            </a:fld>
            <a:endParaRPr lang="en-US" dirty="0"/>
          </a:p>
        </p:txBody>
      </p:sp>
    </p:spTree>
    <p:extLst>
      <p:ext uri="{BB962C8B-B14F-4D97-AF65-F5344CB8AC3E}">
        <p14:creationId xmlns:p14="http://schemas.microsoft.com/office/powerpoint/2010/main" val="37858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5D69C-511B-4E79-9832-0481BBBA4CAC}" type="datetimeFigureOut">
              <a:rPr lang="en-US" smtClean="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E3AA23-CC94-4279-8F88-603D088D2BF7}" type="slidenum">
              <a:rPr lang="en-US" smtClean="0"/>
              <a:t>‹#›</a:t>
            </a:fld>
            <a:endParaRPr lang="en-US" dirty="0"/>
          </a:p>
        </p:txBody>
      </p:sp>
    </p:spTree>
    <p:extLst>
      <p:ext uri="{BB962C8B-B14F-4D97-AF65-F5344CB8AC3E}">
        <p14:creationId xmlns:p14="http://schemas.microsoft.com/office/powerpoint/2010/main" val="426780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5D69C-511B-4E79-9832-0481BBBA4CAC}" type="datetimeFigureOut">
              <a:rPr lang="en-US" smtClean="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E3AA23-CC94-4279-8F88-603D088D2BF7}" type="slidenum">
              <a:rPr lang="en-US" smtClean="0"/>
              <a:t>‹#›</a:t>
            </a:fld>
            <a:endParaRPr lang="en-US" dirty="0"/>
          </a:p>
        </p:txBody>
      </p:sp>
    </p:spTree>
    <p:extLst>
      <p:ext uri="{BB962C8B-B14F-4D97-AF65-F5344CB8AC3E}">
        <p14:creationId xmlns:p14="http://schemas.microsoft.com/office/powerpoint/2010/main" val="254736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5D69C-511B-4E79-9832-0481BBBA4CAC}" type="datetimeFigureOut">
              <a:rPr lang="en-US" smtClean="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E3AA23-CC94-4279-8F88-603D088D2BF7}" type="slidenum">
              <a:rPr lang="en-US" smtClean="0"/>
              <a:t>‹#›</a:t>
            </a:fld>
            <a:endParaRPr lang="en-US" dirty="0"/>
          </a:p>
        </p:txBody>
      </p:sp>
    </p:spTree>
    <p:extLst>
      <p:ext uri="{BB962C8B-B14F-4D97-AF65-F5344CB8AC3E}">
        <p14:creationId xmlns:p14="http://schemas.microsoft.com/office/powerpoint/2010/main" val="188323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5D69C-511B-4E79-9832-0481BBBA4CAC}" type="datetimeFigureOut">
              <a:rPr lang="en-US" smtClean="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E3AA23-CC94-4279-8F88-603D088D2BF7}" type="slidenum">
              <a:rPr lang="en-US" smtClean="0"/>
              <a:t>‹#›</a:t>
            </a:fld>
            <a:endParaRPr lang="en-US" dirty="0"/>
          </a:p>
        </p:txBody>
      </p:sp>
    </p:spTree>
    <p:extLst>
      <p:ext uri="{BB962C8B-B14F-4D97-AF65-F5344CB8AC3E}">
        <p14:creationId xmlns:p14="http://schemas.microsoft.com/office/powerpoint/2010/main" val="4132766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5D69C-511B-4E79-9832-0481BBBA4CAC}" type="datetimeFigureOut">
              <a:rPr lang="en-US" smtClean="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E3AA23-CC94-4279-8F88-603D088D2BF7}" type="slidenum">
              <a:rPr lang="en-US" smtClean="0"/>
              <a:t>‹#›</a:t>
            </a:fld>
            <a:endParaRPr lang="en-US" dirty="0"/>
          </a:p>
        </p:txBody>
      </p:sp>
    </p:spTree>
    <p:extLst>
      <p:ext uri="{BB962C8B-B14F-4D97-AF65-F5344CB8AC3E}">
        <p14:creationId xmlns:p14="http://schemas.microsoft.com/office/powerpoint/2010/main" val="4210269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5D69C-511B-4E79-9832-0481BBBA4CAC}" type="datetimeFigureOut">
              <a:rPr lang="en-US" smtClean="0"/>
              <a:t>9/27/2021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E3AA23-CC94-4279-8F88-603D088D2BF7}" type="slidenum">
              <a:rPr lang="en-US" smtClean="0"/>
              <a:t>‹#›</a:t>
            </a:fld>
            <a:endParaRPr lang="en-US" dirty="0"/>
          </a:p>
        </p:txBody>
      </p:sp>
    </p:spTree>
    <p:extLst>
      <p:ext uri="{BB962C8B-B14F-4D97-AF65-F5344CB8AC3E}">
        <p14:creationId xmlns:p14="http://schemas.microsoft.com/office/powerpoint/2010/main" val="1603270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5D69C-511B-4E79-9832-0481BBBA4CAC}" type="datetimeFigureOut">
              <a:rPr lang="en-US" smtClean="0"/>
              <a:t>9/27/2021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E3AA23-CC94-4279-8F88-603D088D2BF7}" type="slidenum">
              <a:rPr lang="en-US" smtClean="0"/>
              <a:t>‹#›</a:t>
            </a:fld>
            <a:endParaRPr lang="en-US" dirty="0"/>
          </a:p>
        </p:txBody>
      </p:sp>
    </p:spTree>
    <p:extLst>
      <p:ext uri="{BB962C8B-B14F-4D97-AF65-F5344CB8AC3E}">
        <p14:creationId xmlns:p14="http://schemas.microsoft.com/office/powerpoint/2010/main" val="583690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5D69C-511B-4E79-9832-0481BBBA4CAC}" type="datetimeFigureOut">
              <a:rPr lang="en-US" smtClean="0"/>
              <a:t>9/27/2021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E3AA23-CC94-4279-8F88-603D088D2BF7}" type="slidenum">
              <a:rPr lang="en-US" smtClean="0"/>
              <a:t>‹#›</a:t>
            </a:fld>
            <a:endParaRPr lang="en-US" dirty="0"/>
          </a:p>
        </p:txBody>
      </p:sp>
    </p:spTree>
    <p:extLst>
      <p:ext uri="{BB962C8B-B14F-4D97-AF65-F5344CB8AC3E}">
        <p14:creationId xmlns:p14="http://schemas.microsoft.com/office/powerpoint/2010/main" val="2466553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5D69C-511B-4E79-9832-0481BBBA4CAC}" type="datetimeFigureOut">
              <a:rPr lang="en-US" smtClean="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E3AA23-CC94-4279-8F88-603D088D2BF7}" type="slidenum">
              <a:rPr lang="en-US" smtClean="0"/>
              <a:t>‹#›</a:t>
            </a:fld>
            <a:endParaRPr lang="en-US" dirty="0"/>
          </a:p>
        </p:txBody>
      </p:sp>
    </p:spTree>
    <p:extLst>
      <p:ext uri="{BB962C8B-B14F-4D97-AF65-F5344CB8AC3E}">
        <p14:creationId xmlns:p14="http://schemas.microsoft.com/office/powerpoint/2010/main" val="422625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5D69C-511B-4E79-9832-0481BBBA4CAC}" type="datetimeFigureOut">
              <a:rPr lang="en-US" smtClean="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E3AA23-CC94-4279-8F88-603D088D2BF7}" type="slidenum">
              <a:rPr lang="en-US" smtClean="0"/>
              <a:t>‹#›</a:t>
            </a:fld>
            <a:endParaRPr lang="en-US" dirty="0"/>
          </a:p>
        </p:txBody>
      </p:sp>
    </p:spTree>
    <p:extLst>
      <p:ext uri="{BB962C8B-B14F-4D97-AF65-F5344CB8AC3E}">
        <p14:creationId xmlns:p14="http://schemas.microsoft.com/office/powerpoint/2010/main" val="174232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5D69C-511B-4E79-9832-0481BBBA4CAC}" type="datetimeFigureOut">
              <a:rPr lang="en-US" smtClean="0"/>
              <a:t>9/27/2021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3AA23-CC94-4279-8F88-603D088D2BF7}" type="slidenum">
              <a:rPr lang="en-US" smtClean="0"/>
              <a:t>‹#›</a:t>
            </a:fld>
            <a:endParaRPr lang="en-US" dirty="0"/>
          </a:p>
        </p:txBody>
      </p:sp>
    </p:spTree>
    <p:extLst>
      <p:ext uri="{BB962C8B-B14F-4D97-AF65-F5344CB8AC3E}">
        <p14:creationId xmlns:p14="http://schemas.microsoft.com/office/powerpoint/2010/main" val="23531464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www.youtube.com/watch?v=YSyWtESoeOc&amp;ab_channel=ICanBeMyselfHer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7lwiEn7CX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www.youtube.com/watch?v=zE7PKRjrid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9ix7TUGVYIo&amp;ab_channel=WarnerBros.Pictur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9uqPeIYMi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WI2AZb04HA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O3MkVi9O3_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s://slate.com/culture/2016/12/la-la-lands-many-references-to-classic-movies-from-singin-in-the-rain-to-the-red-balloon-to-funny-face.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17592931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549055" cy="1325563"/>
          </a:xfrm>
        </p:spPr>
        <p:txBody>
          <a:bodyPr/>
          <a:lstStyle/>
          <a:p>
            <a:pPr algn="ctr"/>
            <a:r>
              <a:rPr lang="en-US" dirty="0"/>
              <a:t>Simulacra and the geographies of postmodernism</a:t>
            </a:r>
          </a:p>
        </p:txBody>
      </p:sp>
      <p:pic>
        <p:nvPicPr>
          <p:cNvPr id="1028" name="Picture 4" descr="http://pmcdeadline2.files.wordpress.com/2014/02/minecraft__140227211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760" y="3825239"/>
            <a:ext cx="4935386" cy="27748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vignette3.wikia.nocookie.net/vocaloid/images/d/d0/MIKUV3_img1.png/revision/latest?cb=20130926085408">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7255" y="413233"/>
            <a:ext cx="3168869" cy="3365853"/>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pic>
        <p:nvPicPr>
          <p:cNvPr id="1038" name="Picture 14" descr="http://activerain.com/image_store/uploads/5/8/8/9/5/ar13657929765988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1642" y="3825240"/>
            <a:ext cx="4291387" cy="28484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man, snow, hill, skiing&#10;&#10;Description automatically generated">
            <a:extLst>
              <a:ext uri="{FF2B5EF4-FFF2-40B4-BE49-F238E27FC236}">
                <a16:creationId xmlns:a16="http://schemas.microsoft.com/office/drawing/2014/main" id="{0092AA6F-B98A-42DF-B585-AC75BDE12DB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699" t="42136" r="12058" b="34397"/>
          <a:stretch/>
        </p:blipFill>
        <p:spPr>
          <a:xfrm>
            <a:off x="320039" y="1690688"/>
            <a:ext cx="6662119" cy="2134552"/>
          </a:xfrm>
          <a:prstGeom prst="rect">
            <a:avLst/>
          </a:prstGeom>
        </p:spPr>
      </p:pic>
    </p:spTree>
    <p:extLst>
      <p:ext uri="{BB962C8B-B14F-4D97-AF65-F5344CB8AC3E}">
        <p14:creationId xmlns:p14="http://schemas.microsoft.com/office/powerpoint/2010/main" val="3543593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5824EE-C99F-432D-A7DC-54C50DC4F482}"/>
              </a:ext>
            </a:extLst>
          </p:cNvPr>
          <p:cNvSpPr>
            <a:spLocks noGrp="1"/>
          </p:cNvSpPr>
          <p:nvPr>
            <p:ph type="title"/>
          </p:nvPr>
        </p:nvSpPr>
        <p:spPr>
          <a:xfrm>
            <a:off x="1183274" y="171153"/>
            <a:ext cx="2945416" cy="1325563"/>
          </a:xfrm>
        </p:spPr>
        <p:txBody>
          <a:bodyPr/>
          <a:lstStyle/>
          <a:p>
            <a:r>
              <a:rPr lang="en-US" dirty="0"/>
              <a:t>Simulacra</a:t>
            </a:r>
          </a:p>
        </p:txBody>
      </p:sp>
      <p:sp>
        <p:nvSpPr>
          <p:cNvPr id="5" name="Content Placeholder 2">
            <a:extLst>
              <a:ext uri="{FF2B5EF4-FFF2-40B4-BE49-F238E27FC236}">
                <a16:creationId xmlns:a16="http://schemas.microsoft.com/office/drawing/2014/main" id="{AB840F04-42F5-445B-9275-9E3FC460BD73}"/>
              </a:ext>
            </a:extLst>
          </p:cNvPr>
          <p:cNvSpPr>
            <a:spLocks noGrp="1"/>
          </p:cNvSpPr>
          <p:nvPr>
            <p:ph idx="1"/>
          </p:nvPr>
        </p:nvSpPr>
        <p:spPr>
          <a:xfrm>
            <a:off x="524196" y="1611067"/>
            <a:ext cx="3604494" cy="4838289"/>
          </a:xfrm>
        </p:spPr>
        <p:txBody>
          <a:bodyPr>
            <a:normAutofit fontScale="92500" lnSpcReduction="10000"/>
          </a:bodyPr>
          <a:lstStyle/>
          <a:p>
            <a:r>
              <a:rPr lang="en-US" dirty="0"/>
              <a:t>Postmodern society is organized around simulacra</a:t>
            </a:r>
          </a:p>
          <a:p>
            <a:r>
              <a:rPr lang="en-US" dirty="0"/>
              <a:t>Our cultural modes of representation today create reality through video, movies, and the information on the internet</a:t>
            </a:r>
          </a:p>
          <a:p>
            <a:r>
              <a:rPr lang="en-US" dirty="0"/>
              <a:t>Our reality is mediated through these modes of representation – what we see in the world is refracted through them</a:t>
            </a:r>
          </a:p>
        </p:txBody>
      </p:sp>
      <p:pic>
        <p:nvPicPr>
          <p:cNvPr id="8" name="Picture 7" descr="A picture containing drawing&#10;&#10;Description automatically generated">
            <a:extLst>
              <a:ext uri="{FF2B5EF4-FFF2-40B4-BE49-F238E27FC236}">
                <a16:creationId xmlns:a16="http://schemas.microsoft.com/office/drawing/2014/main" id="{78934847-514D-4AE6-9B2F-92F5D9DD04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686" y="283593"/>
            <a:ext cx="3040079" cy="3040079"/>
          </a:xfrm>
          <a:prstGeom prst="rect">
            <a:avLst/>
          </a:prstGeom>
        </p:spPr>
      </p:pic>
      <p:pic>
        <p:nvPicPr>
          <p:cNvPr id="9" name="Picture 8" descr="A close up of a sign&#10;&#10;Description automatically generated">
            <a:extLst>
              <a:ext uri="{FF2B5EF4-FFF2-40B4-BE49-F238E27FC236}">
                <a16:creationId xmlns:a16="http://schemas.microsoft.com/office/drawing/2014/main" id="{60468793-7845-49F7-8EFA-B5781B1B86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8351" y="171153"/>
            <a:ext cx="3264961" cy="3264961"/>
          </a:xfrm>
          <a:prstGeom prst="rect">
            <a:avLst/>
          </a:prstGeom>
        </p:spPr>
      </p:pic>
      <p:pic>
        <p:nvPicPr>
          <p:cNvPr id="7" name="Picture 6" descr="A close up of a logo&#10;&#10;Description automatically generated">
            <a:extLst>
              <a:ext uri="{FF2B5EF4-FFF2-40B4-BE49-F238E27FC236}">
                <a16:creationId xmlns:a16="http://schemas.microsoft.com/office/drawing/2014/main" id="{08D1E3A2-B118-4313-A5A4-F985725196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8899" y="3232575"/>
            <a:ext cx="3778618" cy="3778618"/>
          </a:xfrm>
          <a:prstGeom prst="rect">
            <a:avLst/>
          </a:prstGeom>
        </p:spPr>
      </p:pic>
      <p:pic>
        <p:nvPicPr>
          <p:cNvPr id="12" name="Picture 11" descr="A picture containing bird, flower&#10;&#10;Description automatically generated">
            <a:extLst>
              <a:ext uri="{FF2B5EF4-FFF2-40B4-BE49-F238E27FC236}">
                <a16:creationId xmlns:a16="http://schemas.microsoft.com/office/drawing/2014/main" id="{3FBD4085-5983-4320-A2C8-6CBF5F8D43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7726" y="3601845"/>
            <a:ext cx="3040078" cy="3040078"/>
          </a:xfrm>
          <a:prstGeom prst="rect">
            <a:avLst/>
          </a:prstGeom>
        </p:spPr>
      </p:pic>
    </p:spTree>
    <p:extLst>
      <p:ext uri="{BB962C8B-B14F-4D97-AF65-F5344CB8AC3E}">
        <p14:creationId xmlns:p14="http://schemas.microsoft.com/office/powerpoint/2010/main" val="1477211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in a garment holding a sign&#10;&#10;Description automatically generated with low confidence">
            <a:extLst>
              <a:ext uri="{FF2B5EF4-FFF2-40B4-BE49-F238E27FC236}">
                <a16:creationId xmlns:a16="http://schemas.microsoft.com/office/drawing/2014/main" id="{5E6791BD-38B2-4B8E-A164-6676B2A29C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2978" y="0"/>
            <a:ext cx="10331711" cy="6887807"/>
          </a:xfrm>
        </p:spPr>
      </p:pic>
    </p:spTree>
    <p:extLst>
      <p:ext uri="{BB962C8B-B14F-4D97-AF65-F5344CB8AC3E}">
        <p14:creationId xmlns:p14="http://schemas.microsoft.com/office/powerpoint/2010/main" val="896276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885" y="303494"/>
            <a:ext cx="3666903" cy="1325563"/>
          </a:xfrm>
        </p:spPr>
        <p:txBody>
          <a:bodyPr/>
          <a:lstStyle/>
          <a:p>
            <a:r>
              <a:rPr lang="en-US" dirty="0"/>
              <a:t>Hyperreality</a:t>
            </a:r>
          </a:p>
        </p:txBody>
      </p:sp>
      <p:sp>
        <p:nvSpPr>
          <p:cNvPr id="3" name="Content Placeholder 2"/>
          <p:cNvSpPr>
            <a:spLocks noGrp="1"/>
          </p:cNvSpPr>
          <p:nvPr>
            <p:ph idx="1"/>
          </p:nvPr>
        </p:nvSpPr>
        <p:spPr>
          <a:xfrm>
            <a:off x="152401" y="1648160"/>
            <a:ext cx="4130040" cy="4834825"/>
          </a:xfrm>
        </p:spPr>
        <p:txBody>
          <a:bodyPr>
            <a:normAutofit/>
          </a:bodyPr>
          <a:lstStyle/>
          <a:p>
            <a:r>
              <a:rPr lang="en-US" dirty="0"/>
              <a:t>In postmodernism, the world we experience is hyperreal – it is augmented by signs, symbols, copies and references to images, books, media, and other events.</a:t>
            </a:r>
          </a:p>
          <a:p>
            <a:pPr marL="0" indent="0">
              <a:buNone/>
            </a:pPr>
            <a:endParaRPr lang="en-US" dirty="0"/>
          </a:p>
          <a:p>
            <a:pPr marL="0" indent="0">
              <a:buNone/>
            </a:pPr>
            <a:endParaRPr lang="en-US" dirty="0"/>
          </a:p>
        </p:txBody>
      </p:sp>
      <p:pic>
        <p:nvPicPr>
          <p:cNvPr id="7" name="Content Placeholder 5">
            <a:hlinkClick r:id="rId3"/>
            <a:extLst>
              <a:ext uri="{FF2B5EF4-FFF2-40B4-BE49-F238E27FC236}">
                <a16:creationId xmlns:a16="http://schemas.microsoft.com/office/drawing/2014/main" id="{2D43AF6B-7249-4BE8-B141-64C3CE11D8A8}"/>
              </a:ext>
            </a:extLst>
          </p:cNvPr>
          <p:cNvPicPr>
            <a:picLocks noChangeAspect="1"/>
          </p:cNvPicPr>
          <p:nvPr/>
        </p:nvPicPr>
        <p:blipFill>
          <a:blip r:embed="rId4"/>
          <a:stretch>
            <a:fillRect/>
          </a:stretch>
        </p:blipFill>
        <p:spPr>
          <a:xfrm>
            <a:off x="4154674" y="1648160"/>
            <a:ext cx="7884925" cy="4452663"/>
          </a:xfrm>
          <a:prstGeom prst="rect">
            <a:avLst/>
          </a:prstGeom>
          <a:ln w="44450">
            <a:solidFill>
              <a:schemeClr val="accent1"/>
            </a:solidFill>
          </a:ln>
        </p:spPr>
      </p:pic>
    </p:spTree>
    <p:extLst>
      <p:ext uri="{BB962C8B-B14F-4D97-AF65-F5344CB8AC3E}">
        <p14:creationId xmlns:p14="http://schemas.microsoft.com/office/powerpoint/2010/main" val="3669702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DFF51-3414-43C0-B8DD-85C2E622C91E}"/>
              </a:ext>
            </a:extLst>
          </p:cNvPr>
          <p:cNvSpPr>
            <a:spLocks noGrp="1"/>
          </p:cNvSpPr>
          <p:nvPr>
            <p:ph type="title"/>
          </p:nvPr>
        </p:nvSpPr>
        <p:spPr/>
        <p:txBody>
          <a:bodyPr/>
          <a:lstStyle/>
          <a:p>
            <a:r>
              <a:rPr lang="en-US" dirty="0"/>
              <a:t>Meta</a:t>
            </a:r>
          </a:p>
        </p:txBody>
      </p:sp>
      <p:sp>
        <p:nvSpPr>
          <p:cNvPr id="3" name="Content Placeholder 2">
            <a:extLst>
              <a:ext uri="{FF2B5EF4-FFF2-40B4-BE49-F238E27FC236}">
                <a16:creationId xmlns:a16="http://schemas.microsoft.com/office/drawing/2014/main" id="{ADD079D7-D44C-48A5-BFE8-80CD13B50AB6}"/>
              </a:ext>
            </a:extLst>
          </p:cNvPr>
          <p:cNvSpPr>
            <a:spLocks noGrp="1"/>
          </p:cNvSpPr>
          <p:nvPr>
            <p:ph idx="1"/>
          </p:nvPr>
        </p:nvSpPr>
        <p:spPr>
          <a:xfrm>
            <a:off x="728292" y="1480851"/>
            <a:ext cx="5215308" cy="4859988"/>
          </a:xfrm>
        </p:spPr>
        <p:txBody>
          <a:bodyPr>
            <a:normAutofit/>
          </a:bodyPr>
          <a:lstStyle/>
          <a:p>
            <a:endParaRPr lang="en-US" dirty="0"/>
          </a:p>
          <a:p>
            <a:r>
              <a:rPr lang="en-US" dirty="0"/>
              <a:t>Postmodern term to denote when something is consciously self referential or recursive</a:t>
            </a:r>
          </a:p>
          <a:p>
            <a:r>
              <a:rPr lang="en-US" dirty="0"/>
              <a:t>Books about writing a book, plays about being in a play, movies about making movies are ‘meta’</a:t>
            </a:r>
          </a:p>
        </p:txBody>
      </p:sp>
      <p:pic>
        <p:nvPicPr>
          <p:cNvPr id="5" name="Picture 4" descr="A screenshot of a cell phone&#10;&#10;Description automatically generated">
            <a:extLst>
              <a:ext uri="{FF2B5EF4-FFF2-40B4-BE49-F238E27FC236}">
                <a16:creationId xmlns:a16="http://schemas.microsoft.com/office/drawing/2014/main" id="{5FAA97E5-B660-49CF-9BF4-AE04E11BF8D6}"/>
              </a:ext>
            </a:extLst>
          </p:cNvPr>
          <p:cNvPicPr>
            <a:picLocks noChangeAspect="1"/>
          </p:cNvPicPr>
          <p:nvPr/>
        </p:nvPicPr>
        <p:blipFill rotWithShape="1">
          <a:blip r:embed="rId3">
            <a:extLst>
              <a:ext uri="{28A0092B-C50C-407E-A947-70E740481C1C}">
                <a14:useLocalDpi xmlns:a14="http://schemas.microsoft.com/office/drawing/2010/main" val="0"/>
              </a:ext>
            </a:extLst>
          </a:blip>
          <a:srcRect t="19329" b="53521"/>
          <a:stretch/>
        </p:blipFill>
        <p:spPr>
          <a:xfrm>
            <a:off x="6086979" y="365125"/>
            <a:ext cx="4784247" cy="2566518"/>
          </a:xfrm>
          <a:prstGeom prst="rect">
            <a:avLst/>
          </a:prstGeom>
        </p:spPr>
      </p:pic>
      <p:pic>
        <p:nvPicPr>
          <p:cNvPr id="12" name="Picture 11">
            <a:extLst>
              <a:ext uri="{FF2B5EF4-FFF2-40B4-BE49-F238E27FC236}">
                <a16:creationId xmlns:a16="http://schemas.microsoft.com/office/drawing/2014/main" id="{37617592-3DD3-4A9D-BBB2-4A01F5713872}"/>
              </a:ext>
            </a:extLst>
          </p:cNvPr>
          <p:cNvPicPr>
            <a:picLocks noChangeAspect="1"/>
          </p:cNvPicPr>
          <p:nvPr/>
        </p:nvPicPr>
        <p:blipFill rotWithShape="1">
          <a:blip r:embed="rId4"/>
          <a:srcRect t="6963"/>
          <a:stretch/>
        </p:blipFill>
        <p:spPr>
          <a:xfrm>
            <a:off x="6710618" y="2957836"/>
            <a:ext cx="4242967" cy="3702572"/>
          </a:xfrm>
          <a:prstGeom prst="rect">
            <a:avLst/>
          </a:prstGeom>
        </p:spPr>
      </p:pic>
    </p:spTree>
    <p:extLst>
      <p:ext uri="{BB962C8B-B14F-4D97-AF65-F5344CB8AC3E}">
        <p14:creationId xmlns:p14="http://schemas.microsoft.com/office/powerpoint/2010/main" val="380942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CF8FB8C-07ED-493E-AF7A-2B06C79FB24B}"/>
              </a:ext>
            </a:extLst>
          </p:cNvPr>
          <p:cNvPicPr>
            <a:picLocks noGrp="1" noChangeAspect="1"/>
          </p:cNvPicPr>
          <p:nvPr>
            <p:ph idx="1"/>
          </p:nvPr>
        </p:nvPicPr>
        <p:blipFill>
          <a:blip r:embed="rId3"/>
          <a:stretch>
            <a:fillRect/>
          </a:stretch>
        </p:blipFill>
        <p:spPr>
          <a:xfrm>
            <a:off x="549813" y="202951"/>
            <a:ext cx="11092373" cy="6452098"/>
          </a:xfrm>
          <a:ln w="44450">
            <a:solidFill>
              <a:schemeClr val="accent1"/>
            </a:solidFill>
          </a:ln>
        </p:spPr>
      </p:pic>
    </p:spTree>
    <p:extLst>
      <p:ext uri="{BB962C8B-B14F-4D97-AF65-F5344CB8AC3E}">
        <p14:creationId xmlns:p14="http://schemas.microsoft.com/office/powerpoint/2010/main" val="2446499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2C1D8-6714-47DA-A8EC-B15CC9F7508A}"/>
              </a:ext>
            </a:extLst>
          </p:cNvPr>
          <p:cNvSpPr>
            <a:spLocks noGrp="1"/>
          </p:cNvSpPr>
          <p:nvPr>
            <p:ph type="title"/>
          </p:nvPr>
        </p:nvSpPr>
        <p:spPr/>
        <p:txBody>
          <a:bodyPr/>
          <a:lstStyle/>
          <a:p>
            <a:r>
              <a:rPr lang="en-US" dirty="0"/>
              <a:t>Metanarrative</a:t>
            </a:r>
          </a:p>
        </p:txBody>
      </p:sp>
      <p:sp>
        <p:nvSpPr>
          <p:cNvPr id="3" name="Content Placeholder 2">
            <a:extLst>
              <a:ext uri="{FF2B5EF4-FFF2-40B4-BE49-F238E27FC236}">
                <a16:creationId xmlns:a16="http://schemas.microsoft.com/office/drawing/2014/main" id="{1D7FC427-8C00-4C40-A14C-7E27F1B499A9}"/>
              </a:ext>
            </a:extLst>
          </p:cNvPr>
          <p:cNvSpPr>
            <a:spLocks noGrp="1"/>
          </p:cNvSpPr>
          <p:nvPr>
            <p:ph idx="1"/>
          </p:nvPr>
        </p:nvSpPr>
        <p:spPr>
          <a:xfrm>
            <a:off x="409903" y="1825624"/>
            <a:ext cx="6080107" cy="4827423"/>
          </a:xfrm>
        </p:spPr>
        <p:txBody>
          <a:bodyPr>
            <a:normAutofit fontScale="92500" lnSpcReduction="10000"/>
          </a:bodyPr>
          <a:lstStyle/>
          <a:p>
            <a:r>
              <a:rPr lang="en-US" dirty="0"/>
              <a:t>A story or account that explains multiple phenomena</a:t>
            </a:r>
          </a:p>
          <a:p>
            <a:r>
              <a:rPr lang="en-US" dirty="0"/>
              <a:t>Marxism, capitalism, religion can be considered metanarratives in that they attempt to explain for a wide range of patterns and processes</a:t>
            </a:r>
          </a:p>
          <a:p>
            <a:r>
              <a:rPr lang="en-US" dirty="0"/>
              <a:t>Metanarratives not only explain but they also legitimate knowledge and existing power relations</a:t>
            </a:r>
          </a:p>
          <a:p>
            <a:r>
              <a:rPr lang="en-US" dirty="0"/>
              <a:t>In postmodernism, there is skepticism expressed toward metanarratives, as knowledge, authenticity, and authorship are not fixed</a:t>
            </a:r>
          </a:p>
        </p:txBody>
      </p:sp>
      <p:pic>
        <p:nvPicPr>
          <p:cNvPr id="7" name="Picture 6" descr="A picture containing building, sign&#10;&#10;Description automatically generated">
            <a:extLst>
              <a:ext uri="{FF2B5EF4-FFF2-40B4-BE49-F238E27FC236}">
                <a16:creationId xmlns:a16="http://schemas.microsoft.com/office/drawing/2014/main" id="{22694E5B-247B-43BA-B25D-8DC505BF5E03}"/>
              </a:ext>
            </a:extLst>
          </p:cNvPr>
          <p:cNvPicPr>
            <a:picLocks noChangeAspect="1"/>
          </p:cNvPicPr>
          <p:nvPr/>
        </p:nvPicPr>
        <p:blipFill rotWithShape="1">
          <a:blip r:embed="rId2">
            <a:extLst>
              <a:ext uri="{28A0092B-C50C-407E-A947-70E740481C1C}">
                <a14:useLocalDpi xmlns:a14="http://schemas.microsoft.com/office/drawing/2010/main" val="0"/>
              </a:ext>
            </a:extLst>
          </a:blip>
          <a:srcRect l="31090"/>
          <a:stretch/>
        </p:blipFill>
        <p:spPr>
          <a:xfrm>
            <a:off x="7159083" y="1690688"/>
            <a:ext cx="4886417" cy="3950397"/>
          </a:xfrm>
          <a:prstGeom prst="rect">
            <a:avLst/>
          </a:prstGeom>
        </p:spPr>
      </p:pic>
    </p:spTree>
    <p:extLst>
      <p:ext uri="{BB962C8B-B14F-4D97-AF65-F5344CB8AC3E}">
        <p14:creationId xmlns:p14="http://schemas.microsoft.com/office/powerpoint/2010/main" val="2565634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CA50FA73-2564-4BEF-A46A-5F52EDB865E5}"/>
              </a:ext>
            </a:extLst>
          </p:cNvPr>
          <p:cNvSpPr>
            <a:spLocks noGrp="1"/>
          </p:cNvSpPr>
          <p:nvPr>
            <p:ph type="title"/>
          </p:nvPr>
        </p:nvSpPr>
        <p:spPr/>
        <p:txBody>
          <a:bodyPr/>
          <a:lstStyle/>
          <a:p>
            <a:pPr eaLnBrk="1" hangingPunct="1"/>
            <a:r>
              <a:rPr lang="en-US" altLang="en-US" dirty="0"/>
              <a:t>Discourse</a:t>
            </a:r>
          </a:p>
        </p:txBody>
      </p:sp>
      <p:sp>
        <p:nvSpPr>
          <p:cNvPr id="3" name="Content Placeholder 2">
            <a:extLst>
              <a:ext uri="{FF2B5EF4-FFF2-40B4-BE49-F238E27FC236}">
                <a16:creationId xmlns:a16="http://schemas.microsoft.com/office/drawing/2014/main" id="{EA95F303-C3BA-408D-A0A2-7DF5DC85C8B5}"/>
              </a:ext>
            </a:extLst>
          </p:cNvPr>
          <p:cNvSpPr>
            <a:spLocks noGrp="1"/>
          </p:cNvSpPr>
          <p:nvPr>
            <p:ph idx="1"/>
          </p:nvPr>
        </p:nvSpPr>
        <p:spPr>
          <a:xfrm>
            <a:off x="663102" y="1585912"/>
            <a:ext cx="5562600" cy="4953000"/>
          </a:xfrm>
        </p:spPr>
        <p:txBody>
          <a:bodyPr rtlCol="0">
            <a:normAutofit/>
          </a:bodyPr>
          <a:lstStyle/>
          <a:p>
            <a:pPr>
              <a:defRPr/>
            </a:pPr>
            <a:r>
              <a:rPr lang="en-US" dirty="0">
                <a:cs typeface="Arial" pitchFamily="34" charset="0"/>
              </a:rPr>
              <a:t>Postmodernism aims to reveal underlying discourses</a:t>
            </a:r>
          </a:p>
          <a:p>
            <a:pPr>
              <a:defRPr/>
            </a:pPr>
            <a:r>
              <a:rPr lang="en-US" dirty="0">
                <a:cs typeface="Arial" pitchFamily="34" charset="0"/>
              </a:rPr>
              <a:t>Discourses give form to our knowledge claims and positions on issues</a:t>
            </a:r>
          </a:p>
          <a:p>
            <a:pPr>
              <a:defRPr/>
            </a:pPr>
            <a:r>
              <a:rPr lang="en-US" dirty="0">
                <a:cs typeface="Arial" pitchFamily="34" charset="0"/>
              </a:rPr>
              <a:t>They arise and become entrenched through stories we tell or are told, the images that we see and share.</a:t>
            </a:r>
          </a:p>
          <a:p>
            <a:pPr>
              <a:defRPr/>
            </a:pPr>
            <a:r>
              <a:rPr lang="en-US" dirty="0">
                <a:cs typeface="Arial" pitchFamily="34" charset="0"/>
              </a:rPr>
              <a:t>Discourses affect our views on all things; it is not possible to avoid discourses. </a:t>
            </a:r>
          </a:p>
          <a:p>
            <a:pPr>
              <a:defRPr/>
            </a:pPr>
            <a:endParaRPr lang="en-US" dirty="0"/>
          </a:p>
        </p:txBody>
      </p:sp>
      <p:sp>
        <p:nvSpPr>
          <p:cNvPr id="5" name="Slide Number Placeholder 4">
            <a:extLst>
              <a:ext uri="{FF2B5EF4-FFF2-40B4-BE49-F238E27FC236}">
                <a16:creationId xmlns:a16="http://schemas.microsoft.com/office/drawing/2014/main" id="{3742226D-4124-4700-B941-C063DDF1457C}"/>
              </a:ext>
            </a:extLst>
          </p:cNvPr>
          <p:cNvSpPr>
            <a:spLocks noGrp="1"/>
          </p:cNvSpPr>
          <p:nvPr>
            <p:ph type="sldNum" sz="quarter" idx="12"/>
          </p:nvPr>
        </p:nvSpPr>
        <p:spPr/>
        <p:txBody>
          <a:bodyPr/>
          <a:lstStyle/>
          <a:p>
            <a:pPr>
              <a:defRPr/>
            </a:pPr>
            <a:fld id="{F35BBE71-6301-43E4-8E3F-AB92B096F810}" type="slidenum">
              <a:rPr lang="en-US"/>
              <a:pPr>
                <a:defRPr/>
              </a:pPr>
              <a:t>16</a:t>
            </a:fld>
            <a:endParaRPr lang="en-US" dirty="0"/>
          </a:p>
        </p:txBody>
      </p:sp>
      <p:pic>
        <p:nvPicPr>
          <p:cNvPr id="6" name="Picture 6" descr="http://www.freechristmaswallpapers.net/images/wallpapers/Santa-Claus-Resting1024-716886.jpeg">
            <a:extLst>
              <a:ext uri="{FF2B5EF4-FFF2-40B4-BE49-F238E27FC236}">
                <a16:creationId xmlns:a16="http://schemas.microsoft.com/office/drawing/2014/main" id="{B206CD52-C753-4984-B33B-DE2369896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451" t="10435" r="18954"/>
          <a:stretch>
            <a:fillRect/>
          </a:stretch>
        </p:blipFill>
        <p:spPr bwMode="auto">
          <a:xfrm>
            <a:off x="6400800" y="365125"/>
            <a:ext cx="4953000" cy="620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44054-A16E-45F8-A7C7-578490075002}"/>
              </a:ext>
            </a:extLst>
          </p:cNvPr>
          <p:cNvSpPr>
            <a:spLocks noGrp="1"/>
          </p:cNvSpPr>
          <p:nvPr>
            <p:ph type="title"/>
          </p:nvPr>
        </p:nvSpPr>
        <p:spPr/>
        <p:txBody>
          <a:bodyPr/>
          <a:lstStyle/>
          <a:p>
            <a:r>
              <a:rPr lang="en-US" dirty="0"/>
              <a:t>Post-structuralism</a:t>
            </a:r>
          </a:p>
        </p:txBody>
      </p:sp>
      <p:sp>
        <p:nvSpPr>
          <p:cNvPr id="3" name="Content Placeholder 2">
            <a:extLst>
              <a:ext uri="{FF2B5EF4-FFF2-40B4-BE49-F238E27FC236}">
                <a16:creationId xmlns:a16="http://schemas.microsoft.com/office/drawing/2014/main" id="{3E03FE0E-89BD-400C-A569-6270B408AD59}"/>
              </a:ext>
            </a:extLst>
          </p:cNvPr>
          <p:cNvSpPr>
            <a:spLocks noGrp="1"/>
          </p:cNvSpPr>
          <p:nvPr>
            <p:ph idx="1"/>
          </p:nvPr>
        </p:nvSpPr>
        <p:spPr>
          <a:xfrm>
            <a:off x="538976" y="1907614"/>
            <a:ext cx="5257800" cy="4351338"/>
          </a:xfrm>
        </p:spPr>
        <p:txBody>
          <a:bodyPr>
            <a:normAutofit/>
          </a:bodyPr>
          <a:lstStyle/>
          <a:p>
            <a:r>
              <a:rPr lang="en-US" dirty="0"/>
              <a:t>An aspect of postmodernism that focuses on way power shapes the discourses that shape our reality</a:t>
            </a:r>
          </a:p>
          <a:p>
            <a:r>
              <a:rPr lang="en-US" dirty="0"/>
              <a:t>We experience only limited aspects of the world and some of what we experience is based on falsehoods embedded in the discourses we have learned and often reproduce unless we unmask them</a:t>
            </a:r>
          </a:p>
        </p:txBody>
      </p:sp>
      <p:pic>
        <p:nvPicPr>
          <p:cNvPr id="5" name="Picture 4" descr="A picture containing game, drawing&#10;&#10;Description automatically generated">
            <a:extLst>
              <a:ext uri="{FF2B5EF4-FFF2-40B4-BE49-F238E27FC236}">
                <a16:creationId xmlns:a16="http://schemas.microsoft.com/office/drawing/2014/main" id="{483C9ACB-253C-4FEF-A59D-06A4E52A3E13}"/>
              </a:ext>
            </a:extLst>
          </p:cNvPr>
          <p:cNvPicPr>
            <a:picLocks noChangeAspect="1"/>
          </p:cNvPicPr>
          <p:nvPr/>
        </p:nvPicPr>
        <p:blipFill rotWithShape="1">
          <a:blip r:embed="rId3">
            <a:extLst>
              <a:ext uri="{28A0092B-C50C-407E-A947-70E740481C1C}">
                <a14:useLocalDpi xmlns:a14="http://schemas.microsoft.com/office/drawing/2010/main" val="0"/>
              </a:ext>
            </a:extLst>
          </a:blip>
          <a:srcRect l="15602" r="13116"/>
          <a:stretch/>
        </p:blipFill>
        <p:spPr>
          <a:xfrm>
            <a:off x="6395226" y="-1"/>
            <a:ext cx="4958574" cy="6364929"/>
          </a:xfrm>
          <a:prstGeom prst="rect">
            <a:avLst/>
          </a:prstGeom>
        </p:spPr>
      </p:pic>
    </p:spTree>
    <p:extLst>
      <p:ext uri="{BB962C8B-B14F-4D97-AF65-F5344CB8AC3E}">
        <p14:creationId xmlns:p14="http://schemas.microsoft.com/office/powerpoint/2010/main" val="1669099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6FBEB-FF13-4E0C-83E3-CA0307C75B27}"/>
              </a:ext>
            </a:extLst>
          </p:cNvPr>
          <p:cNvSpPr>
            <a:spLocks noGrp="1"/>
          </p:cNvSpPr>
          <p:nvPr>
            <p:ph type="title"/>
          </p:nvPr>
        </p:nvSpPr>
        <p:spPr/>
        <p:txBody>
          <a:bodyPr/>
          <a:lstStyle/>
          <a:p>
            <a:r>
              <a:rPr lang="en-US" dirty="0"/>
              <a:t>Terms</a:t>
            </a:r>
          </a:p>
        </p:txBody>
      </p:sp>
      <p:sp>
        <p:nvSpPr>
          <p:cNvPr id="3" name="Content Placeholder 2">
            <a:extLst>
              <a:ext uri="{FF2B5EF4-FFF2-40B4-BE49-F238E27FC236}">
                <a16:creationId xmlns:a16="http://schemas.microsoft.com/office/drawing/2014/main" id="{63531E14-F7D2-4EB2-A85A-808187A8F1FF}"/>
              </a:ext>
            </a:extLst>
          </p:cNvPr>
          <p:cNvSpPr>
            <a:spLocks noGrp="1"/>
          </p:cNvSpPr>
          <p:nvPr>
            <p:ph idx="1"/>
          </p:nvPr>
        </p:nvSpPr>
        <p:spPr>
          <a:xfrm>
            <a:off x="838200" y="1825625"/>
            <a:ext cx="3577683" cy="4351338"/>
          </a:xfrm>
        </p:spPr>
        <p:txBody>
          <a:bodyPr>
            <a:normAutofit/>
          </a:bodyPr>
          <a:lstStyle/>
          <a:p>
            <a:pPr marL="514350" indent="-514350">
              <a:buFont typeface="+mj-lt"/>
              <a:buAutoNum type="arabicPeriod"/>
            </a:pPr>
            <a:r>
              <a:rPr lang="en-US" dirty="0"/>
              <a:t>Plato’s cave </a:t>
            </a:r>
          </a:p>
          <a:p>
            <a:pPr marL="514350" indent="-514350">
              <a:buFont typeface="+mj-lt"/>
              <a:buAutoNum type="arabicPeriod"/>
            </a:pPr>
            <a:r>
              <a:rPr lang="en-US" dirty="0"/>
              <a:t>modernism</a:t>
            </a:r>
          </a:p>
          <a:p>
            <a:pPr marL="514350" indent="-514350">
              <a:buFont typeface="+mj-lt"/>
              <a:buAutoNum type="arabicPeriod"/>
            </a:pPr>
            <a:r>
              <a:rPr lang="en-US" dirty="0"/>
              <a:t>postmodernism</a:t>
            </a:r>
          </a:p>
          <a:p>
            <a:pPr marL="514350" indent="-514350">
              <a:buFont typeface="+mj-lt"/>
              <a:buAutoNum type="arabicPeriod"/>
            </a:pPr>
            <a:r>
              <a:rPr lang="en-US" dirty="0"/>
              <a:t>deconstruction</a:t>
            </a:r>
          </a:p>
          <a:p>
            <a:pPr marL="514350" indent="-514350">
              <a:buFont typeface="+mj-lt"/>
              <a:buAutoNum type="arabicPeriod"/>
            </a:pPr>
            <a:r>
              <a:rPr lang="en-US" dirty="0"/>
              <a:t>intertextuality</a:t>
            </a:r>
          </a:p>
          <a:p>
            <a:pPr marL="514350" indent="-514350">
              <a:buFont typeface="+mj-lt"/>
              <a:buAutoNum type="arabicPeriod"/>
            </a:pPr>
            <a:endParaRPr lang="en-US" dirty="0"/>
          </a:p>
        </p:txBody>
      </p:sp>
      <p:sp>
        <p:nvSpPr>
          <p:cNvPr id="4" name="Content Placeholder 2">
            <a:extLst>
              <a:ext uri="{FF2B5EF4-FFF2-40B4-BE49-F238E27FC236}">
                <a16:creationId xmlns:a16="http://schemas.microsoft.com/office/drawing/2014/main" id="{658B4835-C449-4802-A87A-79DCEC209DAA}"/>
              </a:ext>
            </a:extLst>
          </p:cNvPr>
          <p:cNvSpPr txBox="1">
            <a:spLocks/>
          </p:cNvSpPr>
          <p:nvPr/>
        </p:nvSpPr>
        <p:spPr>
          <a:xfrm>
            <a:off x="5707566" y="1825625"/>
            <a:ext cx="50756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r>
              <a:rPr lang="en-US" dirty="0"/>
              <a:t>simulacra</a:t>
            </a:r>
          </a:p>
          <a:p>
            <a:pPr marL="514350" indent="-514350">
              <a:buFont typeface="+mj-lt"/>
              <a:buAutoNum type="arabicPeriod" startAt="6"/>
            </a:pPr>
            <a:r>
              <a:rPr lang="en-US" dirty="0"/>
              <a:t>hyperreality</a:t>
            </a:r>
          </a:p>
          <a:p>
            <a:pPr marL="514350" indent="-514350">
              <a:buFont typeface="+mj-lt"/>
              <a:buAutoNum type="arabicPeriod" startAt="6"/>
            </a:pPr>
            <a:r>
              <a:rPr lang="en-US" dirty="0"/>
              <a:t>meta</a:t>
            </a:r>
          </a:p>
          <a:p>
            <a:pPr marL="514350" indent="-514350">
              <a:buFont typeface="+mj-lt"/>
              <a:buAutoNum type="arabicPeriod" startAt="6"/>
            </a:pPr>
            <a:r>
              <a:rPr lang="en-US" dirty="0"/>
              <a:t>metanarratives</a:t>
            </a:r>
          </a:p>
          <a:p>
            <a:pPr marL="514350" indent="-514350">
              <a:buFont typeface="+mj-lt"/>
              <a:buAutoNum type="arabicPeriod" startAt="6"/>
            </a:pPr>
            <a:r>
              <a:rPr lang="en-US" dirty="0"/>
              <a:t>discourse </a:t>
            </a:r>
          </a:p>
          <a:p>
            <a:pPr marL="514350" indent="-514350">
              <a:buFont typeface="+mj-lt"/>
              <a:buAutoNum type="arabicPeriod" startAt="6"/>
            </a:pPr>
            <a:r>
              <a:rPr lang="en-US" dirty="0"/>
              <a:t>post-structuralism</a:t>
            </a:r>
          </a:p>
          <a:p>
            <a:pPr marL="0" indent="0">
              <a:buNone/>
            </a:pPr>
            <a:endParaRPr lang="en-US" dirty="0"/>
          </a:p>
        </p:txBody>
      </p:sp>
    </p:spTree>
    <p:extLst>
      <p:ext uri="{BB962C8B-B14F-4D97-AF65-F5344CB8AC3E}">
        <p14:creationId xmlns:p14="http://schemas.microsoft.com/office/powerpoint/2010/main" val="1155161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31" y="254404"/>
            <a:ext cx="2834640" cy="1325563"/>
          </a:xfrm>
        </p:spPr>
        <p:txBody>
          <a:bodyPr/>
          <a:lstStyle/>
          <a:p>
            <a:r>
              <a:rPr lang="en-US" dirty="0"/>
              <a:t>Plato’s cave </a:t>
            </a:r>
          </a:p>
        </p:txBody>
      </p:sp>
      <p:pic>
        <p:nvPicPr>
          <p:cNvPr id="6146" name="Picture 2" descr="Plato - Allegory of the Cave.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19468" y="335730"/>
            <a:ext cx="4397176" cy="618653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0.gstatic.com/images?q=tbn:ANd9GcQq3pIz-aKgkmYX1dJ-EL-AlHSPcOO7wdqRIJ5gJy9qNinXpm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6644" y="335730"/>
            <a:ext cx="4055585" cy="6083378"/>
          </a:xfrm>
          <a:prstGeom prst="rect">
            <a:avLst/>
          </a:prstGeom>
          <a:noFill/>
          <a:ln w="53975">
            <a:solidFill>
              <a:schemeClr val="accent1"/>
            </a:solidFill>
          </a:ln>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84067EDB-B987-45EE-B4F9-E49F514FD189}"/>
              </a:ext>
            </a:extLst>
          </p:cNvPr>
          <p:cNvSpPr txBox="1">
            <a:spLocks/>
          </p:cNvSpPr>
          <p:nvPr/>
        </p:nvSpPr>
        <p:spPr>
          <a:xfrm>
            <a:off x="194031" y="1579967"/>
            <a:ext cx="2980039"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Heuristic that says we perceive the world through our senses, and these ‘shadows’ are only what we can see and know of the world without deeper philosophical understanding </a:t>
            </a:r>
          </a:p>
        </p:txBody>
      </p:sp>
    </p:spTree>
    <p:extLst>
      <p:ext uri="{BB962C8B-B14F-4D97-AF65-F5344CB8AC3E}">
        <p14:creationId xmlns:p14="http://schemas.microsoft.com/office/powerpoint/2010/main" val="3217863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hlinkClick r:id="rId2"/>
            <a:extLst>
              <a:ext uri="{FF2B5EF4-FFF2-40B4-BE49-F238E27FC236}">
                <a16:creationId xmlns:a16="http://schemas.microsoft.com/office/drawing/2014/main" id="{CC7CC15D-9B8E-4509-8B0D-233499D0397F}"/>
              </a:ext>
            </a:extLst>
          </p:cNvPr>
          <p:cNvPicPr>
            <a:picLocks noGrp="1" noChangeAspect="1"/>
          </p:cNvPicPr>
          <p:nvPr>
            <p:ph idx="1"/>
          </p:nvPr>
        </p:nvPicPr>
        <p:blipFill>
          <a:blip r:embed="rId3"/>
          <a:stretch>
            <a:fillRect/>
          </a:stretch>
        </p:blipFill>
        <p:spPr>
          <a:xfrm>
            <a:off x="772510" y="207834"/>
            <a:ext cx="10373711" cy="6442332"/>
          </a:xfrm>
          <a:ln w="34925">
            <a:solidFill>
              <a:schemeClr val="accent1"/>
            </a:solidFill>
          </a:ln>
        </p:spPr>
      </p:pic>
    </p:spTree>
    <p:extLst>
      <p:ext uri="{BB962C8B-B14F-4D97-AF65-F5344CB8AC3E}">
        <p14:creationId xmlns:p14="http://schemas.microsoft.com/office/powerpoint/2010/main" val="14334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7C-04E4-4F95-AA2B-DC9DF930F863}"/>
              </a:ext>
            </a:extLst>
          </p:cNvPr>
          <p:cNvSpPr>
            <a:spLocks noGrp="1"/>
          </p:cNvSpPr>
          <p:nvPr>
            <p:ph type="title"/>
          </p:nvPr>
        </p:nvSpPr>
        <p:spPr>
          <a:xfrm>
            <a:off x="1126646" y="200413"/>
            <a:ext cx="10515600" cy="1325563"/>
          </a:xfrm>
        </p:spPr>
        <p:txBody>
          <a:bodyPr/>
          <a:lstStyle/>
          <a:p>
            <a:r>
              <a:rPr lang="en-US" dirty="0"/>
              <a:t>Modernism</a:t>
            </a:r>
          </a:p>
        </p:txBody>
      </p:sp>
      <p:sp>
        <p:nvSpPr>
          <p:cNvPr id="3" name="Content Placeholder 2">
            <a:extLst>
              <a:ext uri="{FF2B5EF4-FFF2-40B4-BE49-F238E27FC236}">
                <a16:creationId xmlns:a16="http://schemas.microsoft.com/office/drawing/2014/main" id="{F73CDFF7-598E-420D-85B9-69396EB83618}"/>
              </a:ext>
            </a:extLst>
          </p:cNvPr>
          <p:cNvSpPr>
            <a:spLocks noGrp="1"/>
          </p:cNvSpPr>
          <p:nvPr>
            <p:ph idx="1"/>
          </p:nvPr>
        </p:nvSpPr>
        <p:spPr>
          <a:xfrm>
            <a:off x="937075" y="1388172"/>
            <a:ext cx="4175759" cy="4351338"/>
          </a:xfrm>
        </p:spPr>
        <p:txBody>
          <a:bodyPr>
            <a:normAutofit/>
          </a:bodyPr>
          <a:lstStyle/>
          <a:p>
            <a:r>
              <a:rPr lang="en-US" sz="2700" dirty="0"/>
              <a:t>Reason and science provide an accurate, objective, reliable foundation of knowledge</a:t>
            </a:r>
          </a:p>
          <a:p>
            <a:r>
              <a:rPr lang="en-US" sz="2700" dirty="0"/>
              <a:t>Reasons transcends and exists independently of our historical, cultural contexts; it is universal and true</a:t>
            </a:r>
          </a:p>
        </p:txBody>
      </p:sp>
      <p:sp>
        <p:nvSpPr>
          <p:cNvPr id="5" name="Title 1">
            <a:extLst>
              <a:ext uri="{FF2B5EF4-FFF2-40B4-BE49-F238E27FC236}">
                <a16:creationId xmlns:a16="http://schemas.microsoft.com/office/drawing/2014/main" id="{65CD4C62-BC4B-4438-880F-E876E2261538}"/>
              </a:ext>
            </a:extLst>
          </p:cNvPr>
          <p:cNvSpPr txBox="1">
            <a:spLocks/>
          </p:cNvSpPr>
          <p:nvPr/>
        </p:nvSpPr>
        <p:spPr>
          <a:xfrm>
            <a:off x="6309359" y="2004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Postmodernism</a:t>
            </a:r>
          </a:p>
        </p:txBody>
      </p:sp>
      <p:sp>
        <p:nvSpPr>
          <p:cNvPr id="6" name="Content Placeholder 2">
            <a:extLst>
              <a:ext uri="{FF2B5EF4-FFF2-40B4-BE49-F238E27FC236}">
                <a16:creationId xmlns:a16="http://schemas.microsoft.com/office/drawing/2014/main" id="{2648FBA3-F926-44F8-A43C-3A016C4B5FAC}"/>
              </a:ext>
            </a:extLst>
          </p:cNvPr>
          <p:cNvSpPr txBox="1">
            <a:spLocks/>
          </p:cNvSpPr>
          <p:nvPr/>
        </p:nvSpPr>
        <p:spPr>
          <a:xfrm>
            <a:off x="6312057" y="1355028"/>
            <a:ext cx="4828384" cy="46812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A reaction against modernism that views reason and science as more fallible. All judgments of truth exist within a cultural context</a:t>
            </a:r>
          </a:p>
          <a:p>
            <a:r>
              <a:rPr lang="en-US" sz="2700" dirty="0"/>
              <a:t>Postmodernism is a set of critical practices that destabilize ideas about the certainty of meaning, knowledge, and identity.</a:t>
            </a:r>
          </a:p>
          <a:p>
            <a:r>
              <a:rPr lang="en-US" sz="2700" dirty="0"/>
              <a:t>Includes the erosion of the older distinction between high culture and pop culture </a:t>
            </a:r>
          </a:p>
          <a:p>
            <a:pPr marL="0" indent="0">
              <a:buFont typeface="Arial" panose="020B0604020202020204" pitchFamily="34" charset="0"/>
              <a:buNone/>
            </a:pPr>
            <a:endParaRPr lang="en-US" sz="2700" dirty="0"/>
          </a:p>
          <a:p>
            <a:endParaRPr lang="en-US" sz="2700" dirty="0"/>
          </a:p>
        </p:txBody>
      </p:sp>
    </p:spTree>
    <p:extLst>
      <p:ext uri="{BB962C8B-B14F-4D97-AF65-F5344CB8AC3E}">
        <p14:creationId xmlns:p14="http://schemas.microsoft.com/office/powerpoint/2010/main" val="421614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hlinkClick r:id="rId3"/>
            <a:extLst>
              <a:ext uri="{FF2B5EF4-FFF2-40B4-BE49-F238E27FC236}">
                <a16:creationId xmlns:a16="http://schemas.microsoft.com/office/drawing/2014/main" id="{0DFBA39E-B858-4127-AAFA-01AF1018970F}"/>
              </a:ext>
            </a:extLst>
          </p:cNvPr>
          <p:cNvPicPr>
            <a:picLocks noGrp="1" noChangeAspect="1"/>
          </p:cNvPicPr>
          <p:nvPr>
            <p:ph idx="1"/>
          </p:nvPr>
        </p:nvPicPr>
        <p:blipFill>
          <a:blip r:embed="rId4"/>
          <a:stretch>
            <a:fillRect/>
          </a:stretch>
        </p:blipFill>
        <p:spPr>
          <a:xfrm>
            <a:off x="567687" y="206169"/>
            <a:ext cx="10686924" cy="6445662"/>
          </a:xfrm>
          <a:prstGeom prst="rect">
            <a:avLst/>
          </a:prstGeom>
          <a:ln w="63500">
            <a:solidFill>
              <a:schemeClr val="accent1"/>
            </a:solidFill>
          </a:ln>
        </p:spPr>
      </p:pic>
    </p:spTree>
    <p:extLst>
      <p:ext uri="{BB962C8B-B14F-4D97-AF65-F5344CB8AC3E}">
        <p14:creationId xmlns:p14="http://schemas.microsoft.com/office/powerpoint/2010/main" val="315004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Deconstruction</a:t>
            </a:r>
          </a:p>
        </p:txBody>
      </p:sp>
      <p:sp>
        <p:nvSpPr>
          <p:cNvPr id="3" name="Content Placeholder 2"/>
          <p:cNvSpPr>
            <a:spLocks noGrp="1"/>
          </p:cNvSpPr>
          <p:nvPr>
            <p:ph idx="1"/>
          </p:nvPr>
        </p:nvSpPr>
        <p:spPr>
          <a:xfrm>
            <a:off x="554477" y="1825625"/>
            <a:ext cx="5121975" cy="4741630"/>
          </a:xfrm>
        </p:spPr>
        <p:txBody>
          <a:bodyPr>
            <a:normAutofit fontScale="92500" lnSpcReduction="10000"/>
          </a:bodyPr>
          <a:lstStyle/>
          <a:p>
            <a:r>
              <a:rPr lang="en-US" dirty="0"/>
              <a:t>The postmodern method of critical analysis that aims to reveal the ambiguities of meaning, knowledge and identity</a:t>
            </a:r>
          </a:p>
          <a:p>
            <a:r>
              <a:rPr lang="en-US" dirty="0"/>
              <a:t>To deconstruct something is to show that there is not just one dominating mode or signifying meaning over all others .</a:t>
            </a:r>
          </a:p>
          <a:p>
            <a:r>
              <a:rPr lang="en-US" dirty="0"/>
              <a:t>Deconstructions of The Searchers (right) have shown how the film reflects the cultural and psychological underpinning of racism</a:t>
            </a:r>
          </a:p>
        </p:txBody>
      </p:sp>
      <p:pic>
        <p:nvPicPr>
          <p:cNvPr id="5128" name="Picture 8" descr="https://pccdn.perfectchannel.com/christies/live/images/item/VintageFilmPosters25099/5812456/original/CSK_10275_010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6452" y="1213120"/>
            <a:ext cx="6290646" cy="4741631"/>
          </a:xfrm>
          <a:prstGeom prst="rect">
            <a:avLst/>
          </a:prstGeom>
          <a:noFill/>
          <a:ln w="4762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483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A4F2-A10D-4AE8-AF79-D1BFD5A4A002}"/>
              </a:ext>
            </a:extLst>
          </p:cNvPr>
          <p:cNvSpPr>
            <a:spLocks noGrp="1"/>
          </p:cNvSpPr>
          <p:nvPr>
            <p:ph type="title"/>
          </p:nvPr>
        </p:nvSpPr>
        <p:spPr/>
        <p:txBody>
          <a:bodyPr/>
          <a:lstStyle/>
          <a:p>
            <a:r>
              <a:rPr lang="en-US" dirty="0">
                <a:hlinkClick r:id="rId3"/>
              </a:rPr>
              <a:t>Intertextuality</a:t>
            </a:r>
            <a:endParaRPr lang="en-US" dirty="0"/>
          </a:p>
        </p:txBody>
      </p:sp>
      <p:sp>
        <p:nvSpPr>
          <p:cNvPr id="3" name="Content Placeholder 2">
            <a:extLst>
              <a:ext uri="{FF2B5EF4-FFF2-40B4-BE49-F238E27FC236}">
                <a16:creationId xmlns:a16="http://schemas.microsoft.com/office/drawing/2014/main" id="{6E564284-C35D-427A-84F1-CA9A837B0F68}"/>
              </a:ext>
            </a:extLst>
          </p:cNvPr>
          <p:cNvSpPr>
            <a:spLocks noGrp="1"/>
          </p:cNvSpPr>
          <p:nvPr>
            <p:ph idx="1"/>
          </p:nvPr>
        </p:nvSpPr>
        <p:spPr>
          <a:xfrm>
            <a:off x="274320" y="1738800"/>
            <a:ext cx="6489087" cy="4855638"/>
          </a:xfrm>
        </p:spPr>
        <p:txBody>
          <a:bodyPr>
            <a:normAutofit fontScale="92500" lnSpcReduction="10000"/>
          </a:bodyPr>
          <a:lstStyle/>
          <a:p>
            <a:r>
              <a:rPr lang="en-US" dirty="0"/>
              <a:t>Referencing multiple texts (books, movies, memes) in order to add layers of meaning based on assumed prior knowledge and understanding</a:t>
            </a:r>
          </a:p>
          <a:p>
            <a:r>
              <a:rPr lang="en-US" dirty="0"/>
              <a:t>Examples:  </a:t>
            </a:r>
            <a:r>
              <a:rPr lang="en-US" dirty="0">
                <a:hlinkClick r:id="rId4"/>
              </a:rPr>
              <a:t>books or movies that reference other books and movies</a:t>
            </a:r>
            <a:r>
              <a:rPr lang="en-US" dirty="0"/>
              <a:t>, social media’s way of mixing many different memes and threads into one</a:t>
            </a:r>
          </a:p>
          <a:p>
            <a:r>
              <a:rPr lang="en-US" dirty="0"/>
              <a:t>Intertextuality can be seen as a representation of the, pluralistic, information-rich aspects of postmodern society.</a:t>
            </a:r>
          </a:p>
          <a:p>
            <a:r>
              <a:rPr lang="en-US" dirty="0"/>
              <a:t>Highlights how authenticity and authorship are fluid</a:t>
            </a:r>
          </a:p>
          <a:p>
            <a:endParaRPr lang="en-US" dirty="0"/>
          </a:p>
        </p:txBody>
      </p:sp>
      <p:pic>
        <p:nvPicPr>
          <p:cNvPr id="6" name="Picture 5" descr="A picture containing indoor, sitting, table, yellow&#10;&#10;Description automatically generated">
            <a:extLst>
              <a:ext uri="{FF2B5EF4-FFF2-40B4-BE49-F238E27FC236}">
                <a16:creationId xmlns:a16="http://schemas.microsoft.com/office/drawing/2014/main" id="{7DABDA76-8F73-4B51-88D4-06277766E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0157" y="151509"/>
            <a:ext cx="4143643" cy="6221687"/>
          </a:xfrm>
          <a:prstGeom prst="rect">
            <a:avLst/>
          </a:prstGeom>
        </p:spPr>
      </p:pic>
    </p:spTree>
    <p:extLst>
      <p:ext uri="{BB962C8B-B14F-4D97-AF65-F5344CB8AC3E}">
        <p14:creationId xmlns:p14="http://schemas.microsoft.com/office/powerpoint/2010/main" val="3415079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53CC182E-A99A-4E11-89B6-007425132819}"/>
              </a:ext>
            </a:extLst>
          </p:cNvPr>
          <p:cNvPicPr>
            <a:picLocks noChangeAspect="1"/>
          </p:cNvPicPr>
          <p:nvPr/>
        </p:nvPicPr>
        <p:blipFill>
          <a:blip r:embed="rId4"/>
          <a:stretch>
            <a:fillRect/>
          </a:stretch>
        </p:blipFill>
        <p:spPr>
          <a:xfrm>
            <a:off x="298242" y="241936"/>
            <a:ext cx="11280382" cy="6253457"/>
          </a:xfrm>
          <a:prstGeom prst="rect">
            <a:avLst/>
          </a:prstGeom>
          <a:ln w="28575">
            <a:solidFill>
              <a:schemeClr val="accent1"/>
            </a:solidFill>
          </a:ln>
        </p:spPr>
      </p:pic>
    </p:spTree>
    <p:extLst>
      <p:ext uri="{BB962C8B-B14F-4D97-AF65-F5344CB8AC3E}">
        <p14:creationId xmlns:p14="http://schemas.microsoft.com/office/powerpoint/2010/main" val="3627799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Light"/>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1449</TotalTime>
  <Words>1454</Words>
  <Application>Microsoft Office PowerPoint</Application>
  <PresentationFormat>Widescreen</PresentationFormat>
  <Paragraphs>89</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Simulacra and the geographies of postmodernism</vt:lpstr>
      <vt:lpstr>Terms</vt:lpstr>
      <vt:lpstr>Plato’s cave </vt:lpstr>
      <vt:lpstr>PowerPoint Presentation</vt:lpstr>
      <vt:lpstr>Modernism</vt:lpstr>
      <vt:lpstr>PowerPoint Presentation</vt:lpstr>
      <vt:lpstr>Deconstruction</vt:lpstr>
      <vt:lpstr>Intertextuality</vt:lpstr>
      <vt:lpstr>PowerPoint Presentation</vt:lpstr>
      <vt:lpstr>Simulacra</vt:lpstr>
      <vt:lpstr>PowerPoint Presentation</vt:lpstr>
      <vt:lpstr>Hyperreality</vt:lpstr>
      <vt:lpstr>Meta</vt:lpstr>
      <vt:lpstr>PowerPoint Presentation</vt:lpstr>
      <vt:lpstr>Metanarrative</vt:lpstr>
      <vt:lpstr>Discourse</vt:lpstr>
      <vt:lpstr>Post-structuralism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Stallins</dc:creator>
  <cp:lastModifiedBy>Tony Stallins</cp:lastModifiedBy>
  <cp:revision>94</cp:revision>
  <dcterms:created xsi:type="dcterms:W3CDTF">2015-12-03T10:16:32Z</dcterms:created>
  <dcterms:modified xsi:type="dcterms:W3CDTF">2021-09-27T15:08:36Z</dcterms:modified>
</cp:coreProperties>
</file>