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99" r:id="rId2"/>
    <p:sldId id="295" r:id="rId3"/>
    <p:sldId id="399" r:id="rId4"/>
    <p:sldId id="347" r:id="rId5"/>
    <p:sldId id="296" r:id="rId6"/>
    <p:sldId id="298" r:id="rId7"/>
    <p:sldId id="264" r:id="rId8"/>
    <p:sldId id="272" r:id="rId9"/>
    <p:sldId id="262" r:id="rId10"/>
    <p:sldId id="289" r:id="rId11"/>
    <p:sldId id="291" r:id="rId12"/>
    <p:sldId id="259" r:id="rId13"/>
    <p:sldId id="273" r:id="rId14"/>
    <p:sldId id="265" r:id="rId15"/>
    <p:sldId id="260" r:id="rId16"/>
    <p:sldId id="349" r:id="rId17"/>
    <p:sldId id="29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065" autoAdjust="0"/>
    <p:restoredTop sz="62138" autoAdjust="0"/>
  </p:normalViewPr>
  <p:slideViewPr>
    <p:cSldViewPr snapToGrid="0" showGuides="1">
      <p:cViewPr varScale="1">
        <p:scale>
          <a:sx n="53" d="100"/>
          <a:sy n="53" d="100"/>
        </p:scale>
        <p:origin x="965" y="53"/>
      </p:cViewPr>
      <p:guideLst>
        <p:guide orient="horz" pos="2136"/>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BC1B61-5BFD-48FE-BCAE-D81990FE60DB}" type="datetimeFigureOut">
              <a:rPr lang="en-US" smtClean="0"/>
              <a:pPr/>
              <a:t>10/11/2021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4D61E9-C9DC-4D4D-878D-003639EE0748}" type="slidenum">
              <a:rPr lang="en-US" smtClean="0"/>
              <a:pPr/>
              <a:t>‹#›</a:t>
            </a:fld>
            <a:endParaRPr lang="en-US" dirty="0"/>
          </a:p>
        </p:txBody>
      </p:sp>
    </p:spTree>
    <p:extLst>
      <p:ext uri="{BB962C8B-B14F-4D97-AF65-F5344CB8AC3E}">
        <p14:creationId xmlns:p14="http://schemas.microsoft.com/office/powerpoint/2010/main" val="1430212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Urban park in Louisville, Tibet, rooftop of the world and one of the more remote places in the world</a:t>
            </a:r>
          </a:p>
        </p:txBody>
      </p:sp>
      <p:sp>
        <p:nvSpPr>
          <p:cNvPr id="4" name="Slide Number Placeholder 3"/>
          <p:cNvSpPr>
            <a:spLocks noGrp="1"/>
          </p:cNvSpPr>
          <p:nvPr>
            <p:ph type="sldNum" sz="quarter" idx="5"/>
          </p:nvPr>
        </p:nvSpPr>
        <p:spPr/>
        <p:txBody>
          <a:bodyPr/>
          <a:lstStyle/>
          <a:p>
            <a:fld id="{6E4D61E9-C9DC-4D4D-878D-003639EE0748}" type="slidenum">
              <a:rPr lang="en-US" smtClean="0"/>
              <a:pPr/>
              <a:t>2</a:t>
            </a:fld>
            <a:endParaRPr lang="en-US" dirty="0"/>
          </a:p>
        </p:txBody>
      </p:sp>
    </p:spTree>
    <p:extLst>
      <p:ext uri="{BB962C8B-B14F-4D97-AF65-F5344CB8AC3E}">
        <p14:creationId xmlns:p14="http://schemas.microsoft.com/office/powerpoint/2010/main" val="2026694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An Essay on the Principle of Population </a:t>
            </a:r>
            <a:r>
              <a:rPr lang="en-US" dirty="0"/>
              <a:t>(1798) by Thomas Malthus:  “…the power of population is so superior to the power of the earth to produce subsistence for man, that premature death must in some shape or other visit the human race.”</a:t>
            </a:r>
          </a:p>
          <a:p>
            <a:endParaRPr lang="en-US" dirty="0"/>
          </a:p>
        </p:txBody>
      </p:sp>
      <p:sp>
        <p:nvSpPr>
          <p:cNvPr id="4" name="Slide Number Placeholder 3"/>
          <p:cNvSpPr>
            <a:spLocks noGrp="1"/>
          </p:cNvSpPr>
          <p:nvPr>
            <p:ph type="sldNum" sz="quarter" idx="5"/>
          </p:nvPr>
        </p:nvSpPr>
        <p:spPr/>
        <p:txBody>
          <a:bodyPr/>
          <a:lstStyle/>
          <a:p>
            <a:fld id="{6E4D61E9-C9DC-4D4D-878D-003639EE0748}" type="slidenum">
              <a:rPr lang="en-US" smtClean="0"/>
              <a:pPr/>
              <a:t>16</a:t>
            </a:fld>
            <a:endParaRPr lang="en-US" dirty="0"/>
          </a:p>
        </p:txBody>
      </p:sp>
    </p:spTree>
    <p:extLst>
      <p:ext uri="{BB962C8B-B14F-4D97-AF65-F5344CB8AC3E}">
        <p14:creationId xmlns:p14="http://schemas.microsoft.com/office/powerpoint/2010/main" val="2902811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https://www.theguardian.com/environment/georgemonbiot/2015/sep/24/meet-the-ecomodernists-ignorant-of-history-and-paradoxically-old-fashioned</a:t>
            </a:r>
          </a:p>
        </p:txBody>
      </p:sp>
      <p:sp>
        <p:nvSpPr>
          <p:cNvPr id="4" name="Slide Number Placeholder 3"/>
          <p:cNvSpPr>
            <a:spLocks noGrp="1"/>
          </p:cNvSpPr>
          <p:nvPr>
            <p:ph type="sldNum" sz="quarter" idx="5"/>
          </p:nvPr>
        </p:nvSpPr>
        <p:spPr/>
        <p:txBody>
          <a:bodyPr/>
          <a:lstStyle/>
          <a:p>
            <a:fld id="{6E4D61E9-C9DC-4D4D-878D-003639EE0748}" type="slidenum">
              <a:rPr lang="en-US" smtClean="0"/>
              <a:pPr/>
              <a:t>17</a:t>
            </a:fld>
            <a:endParaRPr lang="en-US" dirty="0"/>
          </a:p>
        </p:txBody>
      </p:sp>
    </p:spTree>
    <p:extLst>
      <p:ext uri="{BB962C8B-B14F-4D97-AF65-F5344CB8AC3E}">
        <p14:creationId xmlns:p14="http://schemas.microsoft.com/office/powerpoint/2010/main" val="1794228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2668E522-FEA3-499B-932E-2DB5FAF9D3B4}"/>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1BF5B2DA-248A-4E6A-A38A-778C4C5F43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FontTx/>
              <a:buNone/>
            </a:pPr>
            <a:r>
              <a:rPr lang="en-US" altLang="en-US" sz="1200" dirty="0"/>
              <a:t>What is wilderness?  Why does it matter how we define it? Are humans part of wilderness? Or separate from it?</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32772" name="Slide Number Placeholder 3">
            <a:extLst>
              <a:ext uri="{FF2B5EF4-FFF2-40B4-BE49-F238E27FC236}">
                <a16:creationId xmlns:a16="http://schemas.microsoft.com/office/drawing/2014/main" id="{DE49AFB5-578E-4203-A0FA-189200BD2A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07CCB2-3044-4FB5-B416-86D13C8C91C4}" type="slidenum">
              <a:rPr lang="en-US" altLang="en-US"/>
              <a:pPr/>
              <a:t>4</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Earth First is a Deep Ecology movement. </a:t>
            </a:r>
          </a:p>
        </p:txBody>
      </p:sp>
      <p:sp>
        <p:nvSpPr>
          <p:cNvPr id="4" name="Slide Number Placeholder 3"/>
          <p:cNvSpPr>
            <a:spLocks noGrp="1"/>
          </p:cNvSpPr>
          <p:nvPr>
            <p:ph type="sldNum" sz="quarter" idx="5"/>
          </p:nvPr>
        </p:nvSpPr>
        <p:spPr/>
        <p:txBody>
          <a:bodyPr/>
          <a:lstStyle/>
          <a:p>
            <a:fld id="{6E4D61E9-C9DC-4D4D-878D-003639EE0748}" type="slidenum">
              <a:rPr lang="en-US" smtClean="0"/>
              <a:pPr/>
              <a:t>6</a:t>
            </a:fld>
            <a:endParaRPr lang="en-US" dirty="0"/>
          </a:p>
        </p:txBody>
      </p:sp>
    </p:spTree>
    <p:extLst>
      <p:ext uri="{BB962C8B-B14F-4D97-AF65-F5344CB8AC3E}">
        <p14:creationId xmlns:p14="http://schemas.microsoft.com/office/powerpoint/2010/main" val="1778684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D61E9-C9DC-4D4D-878D-003639EE0748}" type="slidenum">
              <a:rPr lang="en-US" smtClean="0"/>
              <a:pPr/>
              <a:t>7</a:t>
            </a:fld>
            <a:endParaRPr lang="en-US" dirty="0"/>
          </a:p>
        </p:txBody>
      </p:sp>
    </p:spTree>
    <p:extLst>
      <p:ext uri="{BB962C8B-B14F-4D97-AF65-F5344CB8AC3E}">
        <p14:creationId xmlns:p14="http://schemas.microsoft.com/office/powerpoint/2010/main" val="620448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Synonyms:  Ecotage, ecodefense</a:t>
            </a:r>
            <a:br>
              <a:rPr lang="en-US" dirty="0"/>
            </a:br>
            <a:br>
              <a:rPr lang="en-US" dirty="0"/>
            </a:br>
            <a:r>
              <a:rPr lang="en-US" dirty="0"/>
              <a:t>Practices may include desurveying (pulling up survey flags or markers), tree spiking (putting nails in trees so that sawmill equipment will malfunction), putting sugar in the gas tanks of bulldozers, cutting down fences.</a:t>
            </a:r>
          </a:p>
          <a:p>
            <a:endParaRPr lang="en-US" dirty="0"/>
          </a:p>
        </p:txBody>
      </p:sp>
      <p:sp>
        <p:nvSpPr>
          <p:cNvPr id="4" name="Slide Number Placeholder 3"/>
          <p:cNvSpPr>
            <a:spLocks noGrp="1"/>
          </p:cNvSpPr>
          <p:nvPr>
            <p:ph type="sldNum" sz="quarter" idx="10"/>
          </p:nvPr>
        </p:nvSpPr>
        <p:spPr/>
        <p:txBody>
          <a:bodyPr/>
          <a:lstStyle/>
          <a:p>
            <a:fld id="{6E4D61E9-C9DC-4D4D-878D-003639EE0748}" type="slidenum">
              <a:rPr lang="en-US" smtClean="0"/>
              <a:pPr/>
              <a:t>8</a:t>
            </a:fld>
            <a:endParaRPr lang="en-US" dirty="0"/>
          </a:p>
        </p:txBody>
      </p:sp>
    </p:spTree>
    <p:extLst>
      <p:ext uri="{BB962C8B-B14F-4D97-AF65-F5344CB8AC3E}">
        <p14:creationId xmlns:p14="http://schemas.microsoft.com/office/powerpoint/2010/main" val="3131105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D61E9-C9DC-4D4D-878D-003639EE0748}" type="slidenum">
              <a:rPr lang="en-US" smtClean="0"/>
              <a:pPr/>
              <a:t>9</a:t>
            </a:fld>
            <a:endParaRPr lang="en-US" dirty="0"/>
          </a:p>
        </p:txBody>
      </p:sp>
    </p:spTree>
    <p:extLst>
      <p:ext uri="{BB962C8B-B14F-4D97-AF65-F5344CB8AC3E}">
        <p14:creationId xmlns:p14="http://schemas.microsoft.com/office/powerpoint/2010/main" val="1286865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F3AC87D-806C-4B80-BC64-CD948BD048EB}" type="slidenum">
              <a:rPr lang="en-US" altLang="en-US"/>
              <a:pPr eaLnBrk="1" hangingPunct="1"/>
              <a:t>12</a:t>
            </a:fld>
            <a:endParaRPr lang="en-US" altLang="en-US" dirty="0"/>
          </a:p>
        </p:txBody>
      </p:sp>
      <p:sp>
        <p:nvSpPr>
          <p:cNvPr id="68611" name="Rectangle 2"/>
          <p:cNvSpPr>
            <a:spLocks noGrp="1" noRot="1" noChangeAspect="1" noChangeArrowheads="1" noTextEdit="1"/>
          </p:cNvSpPr>
          <p:nvPr>
            <p:ph type="sldImg"/>
          </p:nvPr>
        </p:nvSpPr>
        <p:spPr>
          <a:xfrm>
            <a:off x="685800" y="1143000"/>
            <a:ext cx="5486400" cy="3086100"/>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Practices may include desurveying (pulling up survey flags or markers), tree spiking (putting nails in trees so that sawmill equipment will malfunction), putting sugar in the gas tanks of bulldozers, supergluing locks, cutting down fences.</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450456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4D61E9-C9DC-4D4D-878D-003639EE0748}" type="slidenum">
              <a:rPr lang="en-US" smtClean="0"/>
              <a:pPr/>
              <a:t>14</a:t>
            </a:fld>
            <a:endParaRPr lang="en-US" dirty="0"/>
          </a:p>
        </p:txBody>
      </p:sp>
    </p:spTree>
    <p:extLst>
      <p:ext uri="{BB962C8B-B14F-4D97-AF65-F5344CB8AC3E}">
        <p14:creationId xmlns:p14="http://schemas.microsoft.com/office/powerpoint/2010/main" val="1055438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“The power of population is so superior to the power of the earth to produce subsistence for man that premature death must in some shape or other visit the human race. “  </a:t>
            </a:r>
          </a:p>
          <a:p>
            <a:endParaRPr lang="en-US" sz="1100" i="1" dirty="0"/>
          </a:p>
          <a:p>
            <a:r>
              <a:rPr lang="en-US" sz="1100" dirty="0"/>
              <a:t>Thomas Malthus (1798) “Essay on the Principle of Population</a:t>
            </a:r>
          </a:p>
          <a:p>
            <a:endParaRPr lang="en-US" dirty="0"/>
          </a:p>
        </p:txBody>
      </p:sp>
      <p:sp>
        <p:nvSpPr>
          <p:cNvPr id="4" name="Slide Number Placeholder 3"/>
          <p:cNvSpPr>
            <a:spLocks noGrp="1"/>
          </p:cNvSpPr>
          <p:nvPr>
            <p:ph type="sldNum" sz="quarter" idx="5"/>
          </p:nvPr>
        </p:nvSpPr>
        <p:spPr/>
        <p:txBody>
          <a:bodyPr/>
          <a:lstStyle/>
          <a:p>
            <a:fld id="{6E4D61E9-C9DC-4D4D-878D-003639EE0748}" type="slidenum">
              <a:rPr lang="en-US" smtClean="0"/>
              <a:pPr/>
              <a:t>15</a:t>
            </a:fld>
            <a:endParaRPr lang="en-US" dirty="0"/>
          </a:p>
        </p:txBody>
      </p:sp>
    </p:spTree>
    <p:extLst>
      <p:ext uri="{BB962C8B-B14F-4D97-AF65-F5344CB8AC3E}">
        <p14:creationId xmlns:p14="http://schemas.microsoft.com/office/powerpoint/2010/main" val="2490367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043556-BDCE-4A1D-93D4-F232CCD919E9}" type="datetimeFigureOut">
              <a:rPr lang="en-US" smtClean="0"/>
              <a:pPr/>
              <a:t>10/11/2021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4DE605-1CF0-4601-AC1D-4F6F142F83B4}" type="slidenum">
              <a:rPr lang="en-US" smtClean="0"/>
              <a:pPr/>
              <a:t>‹#›</a:t>
            </a:fld>
            <a:endParaRPr lang="en-US" dirty="0"/>
          </a:p>
        </p:txBody>
      </p:sp>
    </p:spTree>
    <p:extLst>
      <p:ext uri="{BB962C8B-B14F-4D97-AF65-F5344CB8AC3E}">
        <p14:creationId xmlns:p14="http://schemas.microsoft.com/office/powerpoint/2010/main" val="1353442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043556-BDCE-4A1D-93D4-F232CCD919E9}" type="datetimeFigureOut">
              <a:rPr lang="en-US" smtClean="0"/>
              <a:pPr/>
              <a:t>10/11/2021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4DE605-1CF0-4601-AC1D-4F6F142F83B4}" type="slidenum">
              <a:rPr lang="en-US" smtClean="0"/>
              <a:pPr/>
              <a:t>‹#›</a:t>
            </a:fld>
            <a:endParaRPr lang="en-US" dirty="0"/>
          </a:p>
        </p:txBody>
      </p:sp>
    </p:spTree>
    <p:extLst>
      <p:ext uri="{BB962C8B-B14F-4D97-AF65-F5344CB8AC3E}">
        <p14:creationId xmlns:p14="http://schemas.microsoft.com/office/powerpoint/2010/main" val="1744011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043556-BDCE-4A1D-93D4-F232CCD919E9}" type="datetimeFigureOut">
              <a:rPr lang="en-US" smtClean="0"/>
              <a:pPr/>
              <a:t>10/11/2021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4DE605-1CF0-4601-AC1D-4F6F142F83B4}" type="slidenum">
              <a:rPr lang="en-US" smtClean="0"/>
              <a:pPr/>
              <a:t>‹#›</a:t>
            </a:fld>
            <a:endParaRPr lang="en-US" dirty="0"/>
          </a:p>
        </p:txBody>
      </p:sp>
    </p:spTree>
    <p:extLst>
      <p:ext uri="{BB962C8B-B14F-4D97-AF65-F5344CB8AC3E}">
        <p14:creationId xmlns:p14="http://schemas.microsoft.com/office/powerpoint/2010/main" val="71338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043556-BDCE-4A1D-93D4-F232CCD919E9}" type="datetimeFigureOut">
              <a:rPr lang="en-US" smtClean="0"/>
              <a:pPr/>
              <a:t>10/11/2021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4DE605-1CF0-4601-AC1D-4F6F142F83B4}" type="slidenum">
              <a:rPr lang="en-US" smtClean="0"/>
              <a:pPr/>
              <a:t>‹#›</a:t>
            </a:fld>
            <a:endParaRPr lang="en-US" dirty="0"/>
          </a:p>
        </p:txBody>
      </p:sp>
    </p:spTree>
    <p:extLst>
      <p:ext uri="{BB962C8B-B14F-4D97-AF65-F5344CB8AC3E}">
        <p14:creationId xmlns:p14="http://schemas.microsoft.com/office/powerpoint/2010/main" val="3907086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043556-BDCE-4A1D-93D4-F232CCD919E9}" type="datetimeFigureOut">
              <a:rPr lang="en-US" smtClean="0"/>
              <a:pPr/>
              <a:t>10/11/2021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4DE605-1CF0-4601-AC1D-4F6F142F83B4}" type="slidenum">
              <a:rPr lang="en-US" smtClean="0"/>
              <a:pPr/>
              <a:t>‹#›</a:t>
            </a:fld>
            <a:endParaRPr lang="en-US" dirty="0"/>
          </a:p>
        </p:txBody>
      </p:sp>
    </p:spTree>
    <p:extLst>
      <p:ext uri="{BB962C8B-B14F-4D97-AF65-F5344CB8AC3E}">
        <p14:creationId xmlns:p14="http://schemas.microsoft.com/office/powerpoint/2010/main" val="2510540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043556-BDCE-4A1D-93D4-F232CCD919E9}" type="datetimeFigureOut">
              <a:rPr lang="en-US" smtClean="0"/>
              <a:pPr/>
              <a:t>10/11/2021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4DE605-1CF0-4601-AC1D-4F6F142F83B4}" type="slidenum">
              <a:rPr lang="en-US" smtClean="0"/>
              <a:pPr/>
              <a:t>‹#›</a:t>
            </a:fld>
            <a:endParaRPr lang="en-US" dirty="0"/>
          </a:p>
        </p:txBody>
      </p:sp>
    </p:spTree>
    <p:extLst>
      <p:ext uri="{BB962C8B-B14F-4D97-AF65-F5344CB8AC3E}">
        <p14:creationId xmlns:p14="http://schemas.microsoft.com/office/powerpoint/2010/main" val="4187448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043556-BDCE-4A1D-93D4-F232CCD919E9}" type="datetimeFigureOut">
              <a:rPr lang="en-US" smtClean="0"/>
              <a:pPr/>
              <a:t>10/11/2021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4DE605-1CF0-4601-AC1D-4F6F142F83B4}" type="slidenum">
              <a:rPr lang="en-US" smtClean="0"/>
              <a:pPr/>
              <a:t>‹#›</a:t>
            </a:fld>
            <a:endParaRPr lang="en-US" dirty="0"/>
          </a:p>
        </p:txBody>
      </p:sp>
    </p:spTree>
    <p:extLst>
      <p:ext uri="{BB962C8B-B14F-4D97-AF65-F5344CB8AC3E}">
        <p14:creationId xmlns:p14="http://schemas.microsoft.com/office/powerpoint/2010/main" val="1557843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043556-BDCE-4A1D-93D4-F232CCD919E9}" type="datetimeFigureOut">
              <a:rPr lang="en-US" smtClean="0"/>
              <a:pPr/>
              <a:t>10/11/2021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4DE605-1CF0-4601-AC1D-4F6F142F83B4}" type="slidenum">
              <a:rPr lang="en-US" smtClean="0"/>
              <a:pPr/>
              <a:t>‹#›</a:t>
            </a:fld>
            <a:endParaRPr lang="en-US" dirty="0"/>
          </a:p>
        </p:txBody>
      </p:sp>
    </p:spTree>
    <p:extLst>
      <p:ext uri="{BB962C8B-B14F-4D97-AF65-F5344CB8AC3E}">
        <p14:creationId xmlns:p14="http://schemas.microsoft.com/office/powerpoint/2010/main" val="120593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43556-BDCE-4A1D-93D4-F232CCD919E9}" type="datetimeFigureOut">
              <a:rPr lang="en-US" smtClean="0"/>
              <a:pPr/>
              <a:t>10/11/2021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4DE605-1CF0-4601-AC1D-4F6F142F83B4}" type="slidenum">
              <a:rPr lang="en-US" smtClean="0"/>
              <a:pPr/>
              <a:t>‹#›</a:t>
            </a:fld>
            <a:endParaRPr lang="en-US" dirty="0"/>
          </a:p>
        </p:txBody>
      </p:sp>
    </p:spTree>
    <p:extLst>
      <p:ext uri="{BB962C8B-B14F-4D97-AF65-F5344CB8AC3E}">
        <p14:creationId xmlns:p14="http://schemas.microsoft.com/office/powerpoint/2010/main" val="863462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043556-BDCE-4A1D-93D4-F232CCD919E9}" type="datetimeFigureOut">
              <a:rPr lang="en-US" smtClean="0"/>
              <a:pPr/>
              <a:t>10/11/2021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4DE605-1CF0-4601-AC1D-4F6F142F83B4}" type="slidenum">
              <a:rPr lang="en-US" smtClean="0"/>
              <a:pPr/>
              <a:t>‹#›</a:t>
            </a:fld>
            <a:endParaRPr lang="en-US" dirty="0"/>
          </a:p>
        </p:txBody>
      </p:sp>
    </p:spTree>
    <p:extLst>
      <p:ext uri="{BB962C8B-B14F-4D97-AF65-F5344CB8AC3E}">
        <p14:creationId xmlns:p14="http://schemas.microsoft.com/office/powerpoint/2010/main" val="1279184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043556-BDCE-4A1D-93D4-F232CCD919E9}" type="datetimeFigureOut">
              <a:rPr lang="en-US" smtClean="0"/>
              <a:pPr/>
              <a:t>10/11/2021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4DE605-1CF0-4601-AC1D-4F6F142F83B4}" type="slidenum">
              <a:rPr lang="en-US" smtClean="0"/>
              <a:pPr/>
              <a:t>‹#›</a:t>
            </a:fld>
            <a:endParaRPr lang="en-US" dirty="0"/>
          </a:p>
        </p:txBody>
      </p:sp>
    </p:spTree>
    <p:extLst>
      <p:ext uri="{BB962C8B-B14F-4D97-AF65-F5344CB8AC3E}">
        <p14:creationId xmlns:p14="http://schemas.microsoft.com/office/powerpoint/2010/main" val="3559846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43556-BDCE-4A1D-93D4-F232CCD919E9}" type="datetimeFigureOut">
              <a:rPr lang="en-US" smtClean="0"/>
              <a:pPr/>
              <a:t>10/11/2021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DE605-1CF0-4601-AC1D-4F6F142F83B4}" type="slidenum">
              <a:rPr lang="en-US" smtClean="0"/>
              <a:pPr/>
              <a:t>‹#›</a:t>
            </a:fld>
            <a:endParaRPr lang="en-US" dirty="0"/>
          </a:p>
        </p:txBody>
      </p:sp>
    </p:spTree>
    <p:extLst>
      <p:ext uri="{BB962C8B-B14F-4D97-AF65-F5344CB8AC3E}">
        <p14:creationId xmlns:p14="http://schemas.microsoft.com/office/powerpoint/2010/main" val="168271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QAGxy85R38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IjlVn7AEz9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geol8k3rsL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webp"/><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earthfirstjournal.org/about/"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theanarchistlibrary.org/library/various-authors-ecodefense-a-field-guide-to-monkeywrench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5630" y="123827"/>
            <a:ext cx="7886700" cy="1325563"/>
          </a:xfrm>
        </p:spPr>
        <p:txBody>
          <a:bodyPr/>
          <a:lstStyle/>
          <a:p>
            <a:pPr algn="ctr"/>
            <a:r>
              <a:rPr lang="en-US" dirty="0"/>
              <a:t>Terms for nature and wilderness</a:t>
            </a:r>
          </a:p>
        </p:txBody>
      </p:sp>
      <p:sp>
        <p:nvSpPr>
          <p:cNvPr id="3" name="Content Placeholder 2"/>
          <p:cNvSpPr>
            <a:spLocks noGrp="1"/>
          </p:cNvSpPr>
          <p:nvPr>
            <p:ph idx="1"/>
          </p:nvPr>
        </p:nvSpPr>
        <p:spPr>
          <a:xfrm>
            <a:off x="751840" y="1690689"/>
            <a:ext cx="4886960" cy="4710492"/>
          </a:xfrm>
        </p:spPr>
        <p:txBody>
          <a:bodyPr>
            <a:noAutofit/>
          </a:bodyPr>
          <a:lstStyle/>
          <a:p>
            <a:pPr marL="514350" indent="-514350">
              <a:buFont typeface="+mj-lt"/>
              <a:buAutoNum type="arabicPeriod"/>
            </a:pPr>
            <a:r>
              <a:rPr lang="en-US" dirty="0"/>
              <a:t>social construction of nature</a:t>
            </a:r>
          </a:p>
          <a:p>
            <a:pPr marL="514350" indent="-514350">
              <a:buFont typeface="+mj-lt"/>
              <a:buAutoNum type="arabicPeriod"/>
            </a:pPr>
            <a:r>
              <a:rPr lang="en-US" dirty="0"/>
              <a:t>pristine myth</a:t>
            </a:r>
          </a:p>
          <a:p>
            <a:pPr marL="514350" indent="-514350">
              <a:buFont typeface="+mj-lt"/>
              <a:buAutoNum type="arabicPeriod"/>
            </a:pPr>
            <a:r>
              <a:rPr lang="en-US" dirty="0"/>
              <a:t>wilderness debates</a:t>
            </a:r>
          </a:p>
          <a:p>
            <a:pPr marL="514350" indent="-514350">
              <a:buFont typeface="+mj-lt"/>
              <a:buAutoNum type="arabicPeriod"/>
            </a:pPr>
            <a:r>
              <a:rPr lang="en-US" dirty="0"/>
              <a:t>Earth First</a:t>
            </a:r>
          </a:p>
          <a:p>
            <a:pPr marL="514350" indent="-514350">
              <a:buFont typeface="+mj-lt"/>
              <a:buAutoNum type="arabicPeriod"/>
            </a:pPr>
            <a:r>
              <a:rPr lang="en-US" dirty="0"/>
              <a:t>anarchism</a:t>
            </a:r>
          </a:p>
          <a:p>
            <a:pPr marL="514350" indent="-514350">
              <a:buFont typeface="+mj-lt"/>
              <a:buAutoNum type="arabicPeriod"/>
            </a:pPr>
            <a:r>
              <a:rPr lang="en-US" dirty="0"/>
              <a:t>monkey wrenching</a:t>
            </a:r>
          </a:p>
          <a:p>
            <a:pPr marL="514350" indent="-514350">
              <a:buFont typeface="+mj-lt"/>
              <a:buAutoNum type="arabicPeriod"/>
            </a:pPr>
            <a:r>
              <a:rPr lang="en-US" dirty="0"/>
              <a:t>ecoterrorism</a:t>
            </a:r>
          </a:p>
          <a:p>
            <a:pPr marL="514350" indent="-514350">
              <a:buFont typeface="+mj-lt"/>
              <a:buAutoNum type="arabicPeriod"/>
            </a:pPr>
            <a:r>
              <a:rPr lang="en-US" dirty="0"/>
              <a:t>culture jamming</a:t>
            </a:r>
          </a:p>
          <a:p>
            <a:pPr marL="0" indent="0">
              <a:buNone/>
            </a:pPr>
            <a:br>
              <a:rPr lang="en-US" dirty="0"/>
            </a:br>
            <a:endParaRPr lang="en-US" dirty="0"/>
          </a:p>
        </p:txBody>
      </p:sp>
      <p:sp>
        <p:nvSpPr>
          <p:cNvPr id="4" name="Content Placeholder 2">
            <a:extLst>
              <a:ext uri="{FF2B5EF4-FFF2-40B4-BE49-F238E27FC236}">
                <a16:creationId xmlns:a16="http://schemas.microsoft.com/office/drawing/2014/main" id="{71FEF198-1463-4B69-9125-E472B356A27D}"/>
              </a:ext>
            </a:extLst>
          </p:cNvPr>
          <p:cNvSpPr txBox="1">
            <a:spLocks/>
          </p:cNvSpPr>
          <p:nvPr/>
        </p:nvSpPr>
        <p:spPr>
          <a:xfrm>
            <a:off x="6278882" y="1690689"/>
            <a:ext cx="6187438" cy="47104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10"/>
            </a:pPr>
            <a:r>
              <a:rPr lang="en-US"/>
              <a:t>Neo-Malthusian</a:t>
            </a:r>
            <a:endParaRPr lang="en-US" dirty="0"/>
          </a:p>
          <a:p>
            <a:pPr marL="514350" indent="-514350">
              <a:buFont typeface="+mj-lt"/>
              <a:buAutoNum type="arabicPeriod" startAt="10"/>
            </a:pPr>
            <a:r>
              <a:rPr lang="en-US" dirty="0"/>
              <a:t>ecomodernism</a:t>
            </a:r>
          </a:p>
          <a:p>
            <a:pPr marL="0" indent="0">
              <a:buFont typeface="Arial" panose="020B0604020202020204" pitchFamily="34" charset="0"/>
              <a:buNone/>
            </a:pPr>
            <a:br>
              <a:rPr lang="en-US" dirty="0"/>
            </a:br>
            <a:endParaRPr lang="en-US" dirty="0"/>
          </a:p>
        </p:txBody>
      </p:sp>
    </p:spTree>
    <p:extLst>
      <p:ext uri="{BB962C8B-B14F-4D97-AF65-F5344CB8AC3E}">
        <p14:creationId xmlns:p14="http://schemas.microsoft.com/office/powerpoint/2010/main" val="2837826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Capture.JPG"/>
          <p:cNvPicPr>
            <a:picLocks noChangeAspect="1" noChangeArrowheads="1"/>
          </p:cNvPicPr>
          <p:nvPr/>
        </p:nvPicPr>
        <p:blipFill>
          <a:blip r:embed="rId2" cstate="print"/>
          <a:srcRect/>
          <a:stretch>
            <a:fillRect/>
          </a:stretch>
        </p:blipFill>
        <p:spPr bwMode="auto">
          <a:xfrm>
            <a:off x="314960" y="299038"/>
            <a:ext cx="11386352" cy="596968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91A0C-36D7-412D-87CE-78CC42D7955F}"/>
              </a:ext>
            </a:extLst>
          </p:cNvPr>
          <p:cNvSpPr>
            <a:spLocks noGrp="1"/>
          </p:cNvSpPr>
          <p:nvPr>
            <p:ph type="title"/>
          </p:nvPr>
        </p:nvSpPr>
        <p:spPr/>
        <p:txBody>
          <a:bodyPr/>
          <a:lstStyle/>
          <a:p>
            <a:r>
              <a:rPr lang="en-US" dirty="0"/>
              <a:t>Ecoterrorism</a:t>
            </a:r>
          </a:p>
        </p:txBody>
      </p:sp>
      <p:sp>
        <p:nvSpPr>
          <p:cNvPr id="3" name="Content Placeholder 2">
            <a:extLst>
              <a:ext uri="{FF2B5EF4-FFF2-40B4-BE49-F238E27FC236}">
                <a16:creationId xmlns:a16="http://schemas.microsoft.com/office/drawing/2014/main" id="{A5F89DC2-B489-4102-9F13-42975514683C}"/>
              </a:ext>
            </a:extLst>
          </p:cNvPr>
          <p:cNvSpPr>
            <a:spLocks noGrp="1"/>
          </p:cNvSpPr>
          <p:nvPr>
            <p:ph idx="1"/>
          </p:nvPr>
        </p:nvSpPr>
        <p:spPr>
          <a:xfrm>
            <a:off x="838200" y="1825625"/>
            <a:ext cx="3459480" cy="4351338"/>
          </a:xfrm>
        </p:spPr>
        <p:txBody>
          <a:bodyPr/>
          <a:lstStyle/>
          <a:p>
            <a:r>
              <a:rPr lang="en-US" dirty="0"/>
              <a:t>Sabotage intended to hinder activities that are considered damaging to the environment</a:t>
            </a:r>
          </a:p>
          <a:p>
            <a:r>
              <a:rPr lang="en-US" dirty="0"/>
              <a:t>A form of political terrorism intended to damage an enemy's natural environment</a:t>
            </a:r>
          </a:p>
          <a:p>
            <a:endParaRPr lang="en-US" dirty="0"/>
          </a:p>
        </p:txBody>
      </p:sp>
      <p:pic>
        <p:nvPicPr>
          <p:cNvPr id="4" name="Picture 3">
            <a:hlinkClick r:id="rId2"/>
            <a:extLst>
              <a:ext uri="{FF2B5EF4-FFF2-40B4-BE49-F238E27FC236}">
                <a16:creationId xmlns:a16="http://schemas.microsoft.com/office/drawing/2014/main" id="{578804D1-8103-4E63-BFDF-740214E4EBBF}"/>
              </a:ext>
            </a:extLst>
          </p:cNvPr>
          <p:cNvPicPr>
            <a:picLocks noChangeAspect="1"/>
          </p:cNvPicPr>
          <p:nvPr/>
        </p:nvPicPr>
        <p:blipFill>
          <a:blip r:embed="rId3"/>
          <a:stretch>
            <a:fillRect/>
          </a:stretch>
        </p:blipFill>
        <p:spPr>
          <a:xfrm>
            <a:off x="4256655" y="1300479"/>
            <a:ext cx="7400992" cy="4351337"/>
          </a:xfrm>
          <a:prstGeom prst="rect">
            <a:avLst/>
          </a:prstGeom>
          <a:ln w="53975">
            <a:solidFill>
              <a:schemeClr val="accent1"/>
            </a:solidFill>
          </a:ln>
        </p:spPr>
      </p:pic>
    </p:spTree>
    <p:extLst>
      <p:ext uri="{BB962C8B-B14F-4D97-AF65-F5344CB8AC3E}">
        <p14:creationId xmlns:p14="http://schemas.microsoft.com/office/powerpoint/2010/main" val="3267934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Hetch Hetch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0"/>
            <a:ext cx="822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6977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tes.psu.edu/comm411spring2015/wp-content/uploads/sites/21499/2015/02/bad-santa.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20200" y="80362"/>
            <a:ext cx="5023400" cy="664600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www.adbusters.org/sites/default/files/downloads/jpgs/BND-bla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6998" y="131756"/>
            <a:ext cx="5702802" cy="654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062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1143"/>
            <a:ext cx="10515600" cy="1325563"/>
          </a:xfrm>
        </p:spPr>
        <p:txBody>
          <a:bodyPr/>
          <a:lstStyle/>
          <a:p>
            <a:r>
              <a:rPr lang="en-US" dirty="0">
                <a:hlinkClick r:id="rId3"/>
              </a:rPr>
              <a:t>Culture jamming</a:t>
            </a:r>
            <a:endParaRPr lang="en-US" dirty="0"/>
          </a:p>
        </p:txBody>
      </p:sp>
      <p:pic>
        <p:nvPicPr>
          <p:cNvPr id="4098" name="Picture 2" descr="http://wpmu.mah.se/nmict151group2/files/2015/01/iaddict.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701040" y="1586706"/>
            <a:ext cx="7333352" cy="482917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56B39E53-5E99-436E-9364-786EE120FF6C}"/>
              </a:ext>
            </a:extLst>
          </p:cNvPr>
          <p:cNvSpPr txBox="1">
            <a:spLocks/>
          </p:cNvSpPr>
          <p:nvPr/>
        </p:nvSpPr>
        <p:spPr>
          <a:xfrm>
            <a:off x="8171552" y="1825625"/>
            <a:ext cx="3695328"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Culture jamming (or guerrilla communication) is a tactic used by anti-consumerist social movements to disrupt or subvert media environments and its mainstream cultural institutions, including (but not limited to) corporate advertising.</a:t>
            </a:r>
          </a:p>
          <a:p>
            <a:endParaRPr lang="en-US" dirty="0"/>
          </a:p>
        </p:txBody>
      </p:sp>
    </p:spTree>
    <p:extLst>
      <p:ext uri="{BB962C8B-B14F-4D97-AF65-F5344CB8AC3E}">
        <p14:creationId xmlns:p14="http://schemas.microsoft.com/office/powerpoint/2010/main" val="238412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449920" y="219449"/>
            <a:ext cx="3949360" cy="6419102"/>
          </a:xfrm>
          <a:prstGeom prst="rect">
            <a:avLst/>
          </a:prstGeom>
        </p:spPr>
      </p:pic>
      <p:pic>
        <p:nvPicPr>
          <p:cNvPr id="6" name="Picture 4" descr="http://www.informationliberation.com/files/malth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8504" y="219449"/>
            <a:ext cx="7496601" cy="5490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140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DDFA0-5AB0-4108-A439-D6FC073F5D77}"/>
              </a:ext>
            </a:extLst>
          </p:cNvPr>
          <p:cNvSpPr>
            <a:spLocks noGrp="1"/>
          </p:cNvSpPr>
          <p:nvPr>
            <p:ph type="title"/>
          </p:nvPr>
        </p:nvSpPr>
        <p:spPr/>
        <p:txBody>
          <a:bodyPr/>
          <a:lstStyle/>
          <a:p>
            <a:pPr algn="ctr"/>
            <a:r>
              <a:rPr lang="en-US" dirty="0"/>
              <a:t>Neo-Malthusian</a:t>
            </a:r>
          </a:p>
        </p:txBody>
      </p:sp>
      <p:sp>
        <p:nvSpPr>
          <p:cNvPr id="3" name="Content Placeholder 2">
            <a:extLst>
              <a:ext uri="{FF2B5EF4-FFF2-40B4-BE49-F238E27FC236}">
                <a16:creationId xmlns:a16="http://schemas.microsoft.com/office/drawing/2014/main" id="{A3654C39-C375-4815-8A50-FA14A57CDE9A}"/>
              </a:ext>
            </a:extLst>
          </p:cNvPr>
          <p:cNvSpPr>
            <a:spLocks noGrp="1"/>
          </p:cNvSpPr>
          <p:nvPr>
            <p:ph idx="1"/>
          </p:nvPr>
        </p:nvSpPr>
        <p:spPr>
          <a:xfrm>
            <a:off x="302940" y="1825625"/>
            <a:ext cx="3781381" cy="4351338"/>
          </a:xfrm>
        </p:spPr>
        <p:txBody>
          <a:bodyPr>
            <a:normAutofit/>
          </a:bodyPr>
          <a:lstStyle/>
          <a:p>
            <a:r>
              <a:rPr lang="en-US" dirty="0"/>
              <a:t>Neo-Malthusian view human population as a key driver of environmental conditions and advocate population control as a means to protect or conserve the environment.</a:t>
            </a:r>
          </a:p>
        </p:txBody>
      </p:sp>
      <p:pic>
        <p:nvPicPr>
          <p:cNvPr id="4" name="Picture 3">
            <a:hlinkClick r:id="rId3"/>
            <a:extLst>
              <a:ext uri="{FF2B5EF4-FFF2-40B4-BE49-F238E27FC236}">
                <a16:creationId xmlns:a16="http://schemas.microsoft.com/office/drawing/2014/main" id="{BD313764-CA73-4936-8744-46FC3F6103EA}"/>
              </a:ext>
            </a:extLst>
          </p:cNvPr>
          <p:cNvPicPr>
            <a:picLocks noChangeAspect="1"/>
          </p:cNvPicPr>
          <p:nvPr/>
        </p:nvPicPr>
        <p:blipFill>
          <a:blip r:embed="rId4"/>
          <a:stretch>
            <a:fillRect/>
          </a:stretch>
        </p:blipFill>
        <p:spPr>
          <a:xfrm>
            <a:off x="4541519" y="1705291"/>
            <a:ext cx="7347541" cy="4411505"/>
          </a:xfrm>
          <a:prstGeom prst="rect">
            <a:avLst/>
          </a:prstGeom>
          <a:ln w="47625">
            <a:solidFill>
              <a:schemeClr val="accent1"/>
            </a:solidFill>
          </a:ln>
        </p:spPr>
      </p:pic>
    </p:spTree>
    <p:extLst>
      <p:ext uri="{BB962C8B-B14F-4D97-AF65-F5344CB8AC3E}">
        <p14:creationId xmlns:p14="http://schemas.microsoft.com/office/powerpoint/2010/main" val="2041859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632D5-3ACB-416F-B7FA-81AC0542BA06}"/>
              </a:ext>
            </a:extLst>
          </p:cNvPr>
          <p:cNvSpPr>
            <a:spLocks noGrp="1"/>
          </p:cNvSpPr>
          <p:nvPr>
            <p:ph type="title"/>
          </p:nvPr>
        </p:nvSpPr>
        <p:spPr>
          <a:xfrm>
            <a:off x="1088570" y="365125"/>
            <a:ext cx="10265229" cy="1325563"/>
          </a:xfrm>
        </p:spPr>
        <p:txBody>
          <a:bodyPr/>
          <a:lstStyle/>
          <a:p>
            <a:r>
              <a:rPr lang="en-US" dirty="0"/>
              <a:t>Ecomodernism</a:t>
            </a:r>
          </a:p>
        </p:txBody>
      </p:sp>
      <p:sp>
        <p:nvSpPr>
          <p:cNvPr id="3" name="Content Placeholder 2">
            <a:extLst>
              <a:ext uri="{FF2B5EF4-FFF2-40B4-BE49-F238E27FC236}">
                <a16:creationId xmlns:a16="http://schemas.microsoft.com/office/drawing/2014/main" id="{5D7E7544-4A56-49CD-BA96-03886457DDB2}"/>
              </a:ext>
            </a:extLst>
          </p:cNvPr>
          <p:cNvSpPr>
            <a:spLocks noGrp="1"/>
          </p:cNvSpPr>
          <p:nvPr>
            <p:ph idx="1"/>
          </p:nvPr>
        </p:nvSpPr>
        <p:spPr>
          <a:xfrm>
            <a:off x="381000" y="1701373"/>
            <a:ext cx="5349240" cy="4667250"/>
          </a:xfrm>
        </p:spPr>
        <p:txBody>
          <a:bodyPr>
            <a:normAutofit lnSpcReduction="10000"/>
          </a:bodyPr>
          <a:lstStyle/>
          <a:p>
            <a:r>
              <a:rPr lang="en-US" dirty="0"/>
              <a:t>The premise of ecomodernism is that through the help of science, technology and development, human impacts on the natural world can be decoupled from economic activity. </a:t>
            </a:r>
          </a:p>
          <a:p>
            <a:r>
              <a:rPr lang="en-US" dirty="0"/>
              <a:t>People can increase their standard of living while doing less damage to the environment</a:t>
            </a:r>
          </a:p>
          <a:p>
            <a:r>
              <a:rPr lang="en-US" dirty="0"/>
              <a:t>Ecomodernists tend to dislike policies of “degrowth” and are skeptical of “collapse anxiety.” </a:t>
            </a:r>
          </a:p>
          <a:p>
            <a:endParaRPr lang="en-US" dirty="0"/>
          </a:p>
        </p:txBody>
      </p:sp>
      <p:pic>
        <p:nvPicPr>
          <p:cNvPr id="5" name="Picture 4" descr="A sign on the side of a tree&#10;&#10;Description automatically generated">
            <a:extLst>
              <a:ext uri="{FF2B5EF4-FFF2-40B4-BE49-F238E27FC236}">
                <a16:creationId xmlns:a16="http://schemas.microsoft.com/office/drawing/2014/main" id="{622AD4F2-9212-4D1D-A5C5-24C9D1D8696C}"/>
              </a:ext>
            </a:extLst>
          </p:cNvPr>
          <p:cNvPicPr>
            <a:picLocks noChangeAspect="1"/>
          </p:cNvPicPr>
          <p:nvPr/>
        </p:nvPicPr>
        <p:blipFill rotWithShape="1">
          <a:blip r:embed="rId3">
            <a:extLst>
              <a:ext uri="{28A0092B-C50C-407E-A947-70E740481C1C}">
                <a14:useLocalDpi xmlns:a14="http://schemas.microsoft.com/office/drawing/2010/main" val="0"/>
              </a:ext>
            </a:extLst>
          </a:blip>
          <a:srcRect b="25619"/>
          <a:stretch/>
        </p:blipFill>
        <p:spPr>
          <a:xfrm>
            <a:off x="5879320" y="354440"/>
            <a:ext cx="5931680" cy="2316321"/>
          </a:xfrm>
          <a:prstGeom prst="rect">
            <a:avLst/>
          </a:prstGeom>
        </p:spPr>
      </p:pic>
      <p:pic>
        <p:nvPicPr>
          <p:cNvPr id="6" name="Picture 5">
            <a:extLst>
              <a:ext uri="{FF2B5EF4-FFF2-40B4-BE49-F238E27FC236}">
                <a16:creationId xmlns:a16="http://schemas.microsoft.com/office/drawing/2014/main" id="{ACAF2A52-59E3-4767-9361-FF677E8E96D3}"/>
              </a:ext>
            </a:extLst>
          </p:cNvPr>
          <p:cNvPicPr>
            <a:picLocks noChangeAspect="1"/>
          </p:cNvPicPr>
          <p:nvPr/>
        </p:nvPicPr>
        <p:blipFill rotWithShape="1">
          <a:blip r:embed="rId4"/>
          <a:srcRect t="8766"/>
          <a:stretch/>
        </p:blipFill>
        <p:spPr>
          <a:xfrm>
            <a:off x="5879320" y="2681446"/>
            <a:ext cx="5931680" cy="2022106"/>
          </a:xfrm>
          <a:prstGeom prst="rect">
            <a:avLst/>
          </a:prstGeom>
        </p:spPr>
      </p:pic>
      <p:pic>
        <p:nvPicPr>
          <p:cNvPr id="8" name="Picture 7" descr="A castle with water in the background&#10;&#10;Description automatically generated">
            <a:extLst>
              <a:ext uri="{FF2B5EF4-FFF2-40B4-BE49-F238E27FC236}">
                <a16:creationId xmlns:a16="http://schemas.microsoft.com/office/drawing/2014/main" id="{2C0C4E87-0B95-4989-82DB-559AD2C21381}"/>
              </a:ext>
            </a:extLst>
          </p:cNvPr>
          <p:cNvPicPr>
            <a:picLocks noChangeAspect="1"/>
          </p:cNvPicPr>
          <p:nvPr/>
        </p:nvPicPr>
        <p:blipFill rotWithShape="1">
          <a:blip r:embed="rId5">
            <a:extLst>
              <a:ext uri="{28A0092B-C50C-407E-A947-70E740481C1C}">
                <a14:useLocalDpi xmlns:a14="http://schemas.microsoft.com/office/drawing/2010/main" val="0"/>
              </a:ext>
            </a:extLst>
          </a:blip>
          <a:srcRect b="39597"/>
          <a:stretch/>
        </p:blipFill>
        <p:spPr>
          <a:xfrm>
            <a:off x="5879320" y="4703552"/>
            <a:ext cx="5931680" cy="2022106"/>
          </a:xfrm>
          <a:prstGeom prst="rect">
            <a:avLst/>
          </a:prstGeom>
        </p:spPr>
      </p:pic>
    </p:spTree>
    <p:extLst>
      <p:ext uri="{BB962C8B-B14F-4D97-AF65-F5344CB8AC3E}">
        <p14:creationId xmlns:p14="http://schemas.microsoft.com/office/powerpoint/2010/main" val="3570626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595CE-6BB2-4CA9-9A7A-F365A40BC593}"/>
              </a:ext>
            </a:extLst>
          </p:cNvPr>
          <p:cNvSpPr>
            <a:spLocks noGrp="1"/>
          </p:cNvSpPr>
          <p:nvPr>
            <p:ph type="title"/>
          </p:nvPr>
        </p:nvSpPr>
        <p:spPr>
          <a:xfrm>
            <a:off x="838200" y="365125"/>
            <a:ext cx="6593840" cy="1325563"/>
          </a:xfrm>
        </p:spPr>
        <p:txBody>
          <a:bodyPr/>
          <a:lstStyle/>
          <a:p>
            <a:pPr algn="ctr"/>
            <a:r>
              <a:rPr lang="en-US" dirty="0"/>
              <a:t>Social construction of nature</a:t>
            </a:r>
          </a:p>
        </p:txBody>
      </p:sp>
      <p:sp>
        <p:nvSpPr>
          <p:cNvPr id="6" name="Content Placeholder 2">
            <a:extLst>
              <a:ext uri="{FF2B5EF4-FFF2-40B4-BE49-F238E27FC236}">
                <a16:creationId xmlns:a16="http://schemas.microsoft.com/office/drawing/2014/main" id="{90E1D58F-F9E3-48AB-A4BC-E1DB4BA65039}"/>
              </a:ext>
            </a:extLst>
          </p:cNvPr>
          <p:cNvSpPr txBox="1">
            <a:spLocks/>
          </p:cNvSpPr>
          <p:nvPr/>
        </p:nvSpPr>
        <p:spPr>
          <a:xfrm>
            <a:off x="914400" y="1879600"/>
            <a:ext cx="659384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How nature or wilderness is valued and/or given identity depends upon the discourses originating out of culture, politics and power</a:t>
            </a:r>
          </a:p>
        </p:txBody>
      </p:sp>
      <p:pic>
        <p:nvPicPr>
          <p:cNvPr id="7" name="Picture 1">
            <a:extLst>
              <a:ext uri="{FF2B5EF4-FFF2-40B4-BE49-F238E27FC236}">
                <a16:creationId xmlns:a16="http://schemas.microsoft.com/office/drawing/2014/main" id="{32F8B619-E121-4057-AB3A-E19BE49F0C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5760" y="521990"/>
            <a:ext cx="3921760" cy="596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www.joeyblsphotography.com/wp-content/uploads/2012/04/Louisville-Skyline-from-Falls-of-the-Ohio_700.jpg">
            <a:extLst>
              <a:ext uri="{FF2B5EF4-FFF2-40B4-BE49-F238E27FC236}">
                <a16:creationId xmlns:a16="http://schemas.microsoft.com/office/drawing/2014/main" id="{CBDFC904-15FD-45C2-9B70-85BCBE97E7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900" y="4049393"/>
            <a:ext cx="3655980" cy="243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snow covered mountain&#10;&#10;Description automatically generated">
            <a:extLst>
              <a:ext uri="{FF2B5EF4-FFF2-40B4-BE49-F238E27FC236}">
                <a16:creationId xmlns:a16="http://schemas.microsoft.com/office/drawing/2014/main" id="{F472E444-1165-452F-A15F-D11B2BF4CB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5880" y="4049392"/>
            <a:ext cx="3931947" cy="2439036"/>
          </a:xfrm>
          <a:prstGeom prst="rect">
            <a:avLst/>
          </a:prstGeom>
        </p:spPr>
      </p:pic>
    </p:spTree>
    <p:extLst>
      <p:ext uri="{BB962C8B-B14F-4D97-AF65-F5344CB8AC3E}">
        <p14:creationId xmlns:p14="http://schemas.microsoft.com/office/powerpoint/2010/main" val="236839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9A785-F75C-4F4E-B3F1-FA560015EA33}"/>
              </a:ext>
            </a:extLst>
          </p:cNvPr>
          <p:cNvSpPr>
            <a:spLocks noGrp="1"/>
          </p:cNvSpPr>
          <p:nvPr>
            <p:ph type="title"/>
          </p:nvPr>
        </p:nvSpPr>
        <p:spPr/>
        <p:txBody>
          <a:bodyPr/>
          <a:lstStyle/>
          <a:p>
            <a:r>
              <a:rPr lang="en-US" dirty="0"/>
              <a:t>Pristine Myth</a:t>
            </a:r>
          </a:p>
        </p:txBody>
      </p:sp>
      <p:sp>
        <p:nvSpPr>
          <p:cNvPr id="3" name="Content Placeholder 2">
            <a:extLst>
              <a:ext uri="{FF2B5EF4-FFF2-40B4-BE49-F238E27FC236}">
                <a16:creationId xmlns:a16="http://schemas.microsoft.com/office/drawing/2014/main" id="{E574E67E-C594-4529-9B70-91A9F6602BB7}"/>
              </a:ext>
            </a:extLst>
          </p:cNvPr>
          <p:cNvSpPr>
            <a:spLocks noGrp="1"/>
          </p:cNvSpPr>
          <p:nvPr>
            <p:ph idx="1"/>
          </p:nvPr>
        </p:nvSpPr>
        <p:spPr/>
        <p:txBody>
          <a:bodyPr/>
          <a:lstStyle/>
          <a:p>
            <a:r>
              <a:rPr lang="en-US" dirty="0"/>
              <a:t>The idea that many of the lands encountered by Europeans in their colonization of the world were pristine and devoid of human impacts</a:t>
            </a:r>
          </a:p>
          <a:p>
            <a:r>
              <a:rPr lang="en-US" dirty="0"/>
              <a:t>Much of the world had already been modified by indigenous humans for millennia. </a:t>
            </a:r>
          </a:p>
          <a:p>
            <a:r>
              <a:rPr lang="en-US" dirty="0"/>
              <a:t>As applied to North America, that land seemed empty of people and open, even park-like. However, this was an artifact of the early Europeans and the diseases they brought. Rapid depopulation led to cessation of intentional burning and clearing for agriculture</a:t>
            </a:r>
          </a:p>
        </p:txBody>
      </p:sp>
    </p:spTree>
    <p:extLst>
      <p:ext uri="{BB962C8B-B14F-4D97-AF65-F5344CB8AC3E}">
        <p14:creationId xmlns:p14="http://schemas.microsoft.com/office/powerpoint/2010/main" val="851437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Documents and Settings\Tony Stallins\Desktop\wilderness_large_68kb.jpg">
            <a:extLst>
              <a:ext uri="{FF2B5EF4-FFF2-40B4-BE49-F238E27FC236}">
                <a16:creationId xmlns:a16="http://schemas.microsoft.com/office/drawing/2014/main" id="{B24AD6F6-02C8-4ED3-9520-924D44BC0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480" y="204886"/>
            <a:ext cx="9672320" cy="633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Slide Number Placeholder 3">
            <a:extLst>
              <a:ext uri="{FF2B5EF4-FFF2-40B4-BE49-F238E27FC236}">
                <a16:creationId xmlns:a16="http://schemas.microsoft.com/office/drawing/2014/main" id="{46B43B51-8465-4E7E-9F69-55EE2D8F051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CE4021A-4A37-4A9F-B26E-13BAACF78EB6}" type="slidenum">
              <a:rPr lang="en-US" altLang="en-US" sz="1400"/>
              <a:pPr>
                <a:spcBef>
                  <a:spcPct val="0"/>
                </a:spcBef>
                <a:buFontTx/>
                <a:buNone/>
              </a:pPr>
              <a:t>4</a:t>
            </a:fld>
            <a:endParaRPr lang="en-US"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linds(horizontal)">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C58F9-C510-451F-A2EA-C88ECB9B1FDC}"/>
              </a:ext>
            </a:extLst>
          </p:cNvPr>
          <p:cNvSpPr>
            <a:spLocks noGrp="1"/>
          </p:cNvSpPr>
          <p:nvPr>
            <p:ph type="title"/>
          </p:nvPr>
        </p:nvSpPr>
        <p:spPr/>
        <p:txBody>
          <a:bodyPr/>
          <a:lstStyle/>
          <a:p>
            <a:r>
              <a:rPr lang="en-US" dirty="0"/>
              <a:t>Wilderness debates</a:t>
            </a:r>
          </a:p>
        </p:txBody>
      </p:sp>
      <p:sp>
        <p:nvSpPr>
          <p:cNvPr id="3" name="Content Placeholder 2">
            <a:extLst>
              <a:ext uri="{FF2B5EF4-FFF2-40B4-BE49-F238E27FC236}">
                <a16:creationId xmlns:a16="http://schemas.microsoft.com/office/drawing/2014/main" id="{EA7F2231-ACC7-4315-AE86-23F72A993D9B}"/>
              </a:ext>
            </a:extLst>
          </p:cNvPr>
          <p:cNvSpPr>
            <a:spLocks noGrp="1"/>
          </p:cNvSpPr>
          <p:nvPr>
            <p:ph idx="1"/>
          </p:nvPr>
        </p:nvSpPr>
        <p:spPr>
          <a:xfrm>
            <a:off x="838200" y="1825625"/>
            <a:ext cx="6162040" cy="4351338"/>
          </a:xfrm>
        </p:spPr>
        <p:txBody>
          <a:bodyPr/>
          <a:lstStyle/>
          <a:p>
            <a:r>
              <a:rPr lang="en-US" dirty="0"/>
              <a:t>Series of debates that began in 1960’s about the meaning of wilderness and continues today. </a:t>
            </a:r>
          </a:p>
          <a:p>
            <a:r>
              <a:rPr lang="en-US" dirty="0"/>
              <a:t>The debate articulate a tension between the position that humans should be considered as separate from wilderness and the position that humans should be considered part of wilderness</a:t>
            </a:r>
          </a:p>
        </p:txBody>
      </p:sp>
      <p:grpSp>
        <p:nvGrpSpPr>
          <p:cNvPr id="4" name="Group 7">
            <a:extLst>
              <a:ext uri="{FF2B5EF4-FFF2-40B4-BE49-F238E27FC236}">
                <a16:creationId xmlns:a16="http://schemas.microsoft.com/office/drawing/2014/main" id="{74792D9C-36FC-4BD2-9355-206AC3263F08}"/>
              </a:ext>
            </a:extLst>
          </p:cNvPr>
          <p:cNvGrpSpPr>
            <a:grpSpLocks/>
          </p:cNvGrpSpPr>
          <p:nvPr/>
        </p:nvGrpSpPr>
        <p:grpSpPr bwMode="auto">
          <a:xfrm>
            <a:off x="7138034" y="213360"/>
            <a:ext cx="4606925" cy="6451600"/>
            <a:chOff x="432" y="-528"/>
            <a:chExt cx="3024" cy="4662"/>
          </a:xfrm>
        </p:grpSpPr>
        <p:pic>
          <p:nvPicPr>
            <p:cNvPr id="5" name="Picture 5" descr="corel">
              <a:extLst>
                <a:ext uri="{FF2B5EF4-FFF2-40B4-BE49-F238E27FC236}">
                  <a16:creationId xmlns:a16="http://schemas.microsoft.com/office/drawing/2014/main" id="{BCCD8EF9-2EE4-4C80-980E-BA84DAFF70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1920"/>
              <a:ext cx="3024" cy="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ore1l">
              <a:extLst>
                <a:ext uri="{FF2B5EF4-FFF2-40B4-BE49-F238E27FC236}">
                  <a16:creationId xmlns:a16="http://schemas.microsoft.com/office/drawing/2014/main" id="{0181C099-538B-42E7-9E60-AFF50FEFD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 y="-528"/>
              <a:ext cx="3024" cy="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13930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DF16F20-9567-4BA1-9986-ABCE2519F3E0}"/>
              </a:ext>
            </a:extLst>
          </p:cNvPr>
          <p:cNvPicPr>
            <a:picLocks noGrp="1" noChangeAspect="1"/>
          </p:cNvPicPr>
          <p:nvPr>
            <p:ph idx="1"/>
          </p:nvPr>
        </p:nvPicPr>
        <p:blipFill rotWithShape="1">
          <a:blip r:embed="rId3"/>
          <a:srcRect b="4502"/>
          <a:stretch/>
        </p:blipFill>
        <p:spPr>
          <a:xfrm>
            <a:off x="1805924" y="2001361"/>
            <a:ext cx="9086850" cy="3074511"/>
          </a:xfrm>
          <a:prstGeom prst="rect">
            <a:avLst/>
          </a:prstGeom>
          <a:solidFill>
            <a:schemeClr val="bg1"/>
          </a:solidFill>
        </p:spPr>
      </p:pic>
      <p:pic>
        <p:nvPicPr>
          <p:cNvPr id="6" name="Picture 5" descr="A picture containing food, white&#10;&#10;Description automatically generated">
            <a:extLst>
              <a:ext uri="{FF2B5EF4-FFF2-40B4-BE49-F238E27FC236}">
                <a16:creationId xmlns:a16="http://schemas.microsoft.com/office/drawing/2014/main" id="{D2D50835-DA93-4951-8E72-5AEA324C815C}"/>
              </a:ext>
            </a:extLst>
          </p:cNvPr>
          <p:cNvPicPr>
            <a:picLocks noChangeAspect="1"/>
          </p:cNvPicPr>
          <p:nvPr/>
        </p:nvPicPr>
        <p:blipFill rotWithShape="1">
          <a:blip r:embed="rId4">
            <a:extLst>
              <a:ext uri="{28A0092B-C50C-407E-A947-70E740481C1C}">
                <a14:useLocalDpi xmlns:a14="http://schemas.microsoft.com/office/drawing/2010/main" val="0"/>
              </a:ext>
            </a:extLst>
          </a:blip>
          <a:srcRect r="71134"/>
          <a:stretch/>
        </p:blipFill>
        <p:spPr>
          <a:xfrm>
            <a:off x="386397" y="562928"/>
            <a:ext cx="1470978" cy="1876425"/>
          </a:xfrm>
          <a:prstGeom prst="rect">
            <a:avLst/>
          </a:prstGeom>
        </p:spPr>
      </p:pic>
      <p:pic>
        <p:nvPicPr>
          <p:cNvPr id="7" name="Picture 6" descr="A picture containing food, white&#10;&#10;Description automatically generated">
            <a:hlinkClick r:id="rId5"/>
            <a:extLst>
              <a:ext uri="{FF2B5EF4-FFF2-40B4-BE49-F238E27FC236}">
                <a16:creationId xmlns:a16="http://schemas.microsoft.com/office/drawing/2014/main" id="{83BC9EA2-F4C9-4A96-8E93-598A14BE0FB3}"/>
              </a:ext>
            </a:extLst>
          </p:cNvPr>
          <p:cNvPicPr>
            <a:picLocks noChangeAspect="1"/>
          </p:cNvPicPr>
          <p:nvPr/>
        </p:nvPicPr>
        <p:blipFill rotWithShape="1">
          <a:blip r:embed="rId4">
            <a:extLst>
              <a:ext uri="{28A0092B-C50C-407E-A947-70E740481C1C}">
                <a14:useLocalDpi xmlns:a14="http://schemas.microsoft.com/office/drawing/2010/main" val="0"/>
              </a:ext>
            </a:extLst>
          </a:blip>
          <a:srcRect l="29109" b="59069"/>
          <a:stretch/>
        </p:blipFill>
        <p:spPr>
          <a:xfrm>
            <a:off x="2032000" y="562928"/>
            <a:ext cx="3612515" cy="768032"/>
          </a:xfrm>
          <a:prstGeom prst="rect">
            <a:avLst/>
          </a:prstGeom>
          <a:ln w="28575">
            <a:solidFill>
              <a:schemeClr val="accent1"/>
            </a:solidFill>
          </a:ln>
        </p:spPr>
      </p:pic>
      <p:pic>
        <p:nvPicPr>
          <p:cNvPr id="11" name="Picture 10" descr="A picture containing clock&#10;&#10;Description automatically generated">
            <a:extLst>
              <a:ext uri="{FF2B5EF4-FFF2-40B4-BE49-F238E27FC236}">
                <a16:creationId xmlns:a16="http://schemas.microsoft.com/office/drawing/2014/main" id="{AB9A0188-94FC-451B-BA45-FDAE722A4C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24403" y="4785360"/>
            <a:ext cx="2136743" cy="2072640"/>
          </a:xfrm>
          <a:prstGeom prst="rect">
            <a:avLst/>
          </a:prstGeom>
        </p:spPr>
      </p:pic>
    </p:spTree>
    <p:extLst>
      <p:ext uri="{BB962C8B-B14F-4D97-AF65-F5344CB8AC3E}">
        <p14:creationId xmlns:p14="http://schemas.microsoft.com/office/powerpoint/2010/main" val="2444432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7588"/>
            <a:ext cx="10515600" cy="1325563"/>
          </a:xfrm>
        </p:spPr>
        <p:txBody>
          <a:bodyPr/>
          <a:lstStyle/>
          <a:p>
            <a:r>
              <a:rPr lang="en-US" dirty="0"/>
              <a:t>Anarchism</a:t>
            </a:r>
          </a:p>
        </p:txBody>
      </p:sp>
      <p:pic>
        <p:nvPicPr>
          <p:cNvPr id="2050" name="Picture 2" descr="http://seattletimes.nwsource.com/ABPub/2012/05/01/201811629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2091" y="1416368"/>
            <a:ext cx="7156829" cy="470844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C020B427-A1FD-4BDF-A031-FE8690CB01E0}"/>
              </a:ext>
            </a:extLst>
          </p:cNvPr>
          <p:cNvSpPr>
            <a:spLocks noGrp="1"/>
          </p:cNvSpPr>
          <p:nvPr>
            <p:ph idx="1"/>
          </p:nvPr>
        </p:nvSpPr>
        <p:spPr>
          <a:xfrm>
            <a:off x="431800" y="1690687"/>
            <a:ext cx="3916680" cy="4802187"/>
          </a:xfrm>
        </p:spPr>
        <p:txBody>
          <a:bodyPr>
            <a:normAutofit lnSpcReduction="10000"/>
          </a:bodyPr>
          <a:lstStyle/>
          <a:p>
            <a:pPr>
              <a:lnSpc>
                <a:spcPct val="100000"/>
              </a:lnSpc>
              <a:spcBef>
                <a:spcPts val="0"/>
              </a:spcBef>
              <a:defRPr/>
            </a:pPr>
            <a:r>
              <a:rPr lang="en-US" dirty="0"/>
              <a:t>Belief in the organization of society on a voluntary, cooperative basis without recourse to force or compulsion.</a:t>
            </a:r>
          </a:p>
          <a:p>
            <a:pPr>
              <a:lnSpc>
                <a:spcPct val="100000"/>
              </a:lnSpc>
              <a:spcBef>
                <a:spcPts val="0"/>
              </a:spcBef>
              <a:defRPr/>
            </a:pPr>
            <a:r>
              <a:rPr lang="en-US" dirty="0"/>
              <a:t>Does not imply that there are no rules, only that the organization of society is much less hierarchical, obligatory and fixed</a:t>
            </a:r>
          </a:p>
          <a:p>
            <a:pPr marL="0" indent="0">
              <a:lnSpc>
                <a:spcPct val="100000"/>
              </a:lnSpc>
              <a:spcBef>
                <a:spcPts val="0"/>
              </a:spcBef>
              <a:buNone/>
              <a:defRPr/>
            </a:pPr>
            <a:endParaRPr lang="en-US" dirty="0"/>
          </a:p>
          <a:p>
            <a:pPr marL="0" indent="0">
              <a:buNone/>
            </a:pPr>
            <a:endParaRPr lang="en-US" dirty="0"/>
          </a:p>
        </p:txBody>
      </p:sp>
    </p:spTree>
    <p:extLst>
      <p:ext uri="{BB962C8B-B14F-4D97-AF65-F5344CB8AC3E}">
        <p14:creationId xmlns:p14="http://schemas.microsoft.com/office/powerpoint/2010/main" val="437815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abbeyweb.net/images/mwgcal/fence_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2582" y="-416079"/>
            <a:ext cx="6001115" cy="72740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http://40.media.tumblr.com/tumblr_mblys7o0ef1rrnekqo1_1280.jpg">
            <a:extLst>
              <a:ext uri="{FF2B5EF4-FFF2-40B4-BE49-F238E27FC236}">
                <a16:creationId xmlns:a16="http://schemas.microsoft.com/office/drawing/2014/main" id="{8FC7F6DD-24C2-42CC-848E-5488553368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00" y="80647"/>
            <a:ext cx="5433299" cy="6729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018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tanding on top of a dirt field&#10;&#10;Description automatically generated">
            <a:extLst>
              <a:ext uri="{FF2B5EF4-FFF2-40B4-BE49-F238E27FC236}">
                <a16:creationId xmlns:a16="http://schemas.microsoft.com/office/drawing/2014/main" id="{FD095E3C-21B5-400C-8A7B-1907322F47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2849" y="1388648"/>
            <a:ext cx="7546101" cy="5022215"/>
          </a:xfrm>
          <a:prstGeom prst="rect">
            <a:avLst/>
          </a:prstGeom>
        </p:spPr>
      </p:pic>
      <p:sp>
        <p:nvSpPr>
          <p:cNvPr id="10" name="Title 1"/>
          <p:cNvSpPr>
            <a:spLocks noGrp="1"/>
          </p:cNvSpPr>
          <p:nvPr>
            <p:ph type="title"/>
          </p:nvPr>
        </p:nvSpPr>
        <p:spPr>
          <a:xfrm>
            <a:off x="273050" y="233047"/>
            <a:ext cx="11918950" cy="1325563"/>
          </a:xfrm>
        </p:spPr>
        <p:txBody>
          <a:bodyPr/>
          <a:lstStyle/>
          <a:p>
            <a:pPr algn="ctr"/>
            <a:r>
              <a:rPr lang="en-US" dirty="0">
                <a:hlinkClick r:id="rId4"/>
              </a:rPr>
              <a:t>Monkey wrenching</a:t>
            </a:r>
            <a:endParaRPr lang="en-US" dirty="0"/>
          </a:p>
        </p:txBody>
      </p:sp>
      <p:sp>
        <p:nvSpPr>
          <p:cNvPr id="5" name="Content Placeholder 2">
            <a:extLst>
              <a:ext uri="{FF2B5EF4-FFF2-40B4-BE49-F238E27FC236}">
                <a16:creationId xmlns:a16="http://schemas.microsoft.com/office/drawing/2014/main" id="{07790437-CA15-4DF2-801D-C0B3BF587098}"/>
              </a:ext>
            </a:extLst>
          </p:cNvPr>
          <p:cNvSpPr txBox="1">
            <a:spLocks/>
          </p:cNvSpPr>
          <p:nvPr/>
        </p:nvSpPr>
        <p:spPr>
          <a:xfrm>
            <a:off x="503053" y="1906905"/>
            <a:ext cx="369532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Sabotage undertaken in the interest of nature and wilderness.</a:t>
            </a:r>
          </a:p>
          <a:p>
            <a:r>
              <a:rPr lang="en-US" dirty="0"/>
              <a:t>Derived from novel by Edward Abbey “The Monkey Wrench Gang”</a:t>
            </a:r>
          </a:p>
          <a:p>
            <a:r>
              <a:rPr lang="en-US" dirty="0"/>
              <a:t>Also known as ecodefense, ecotage</a:t>
            </a:r>
          </a:p>
          <a:p>
            <a:endParaRPr lang="en-US" dirty="0"/>
          </a:p>
        </p:txBody>
      </p:sp>
    </p:spTree>
    <p:extLst>
      <p:ext uri="{BB962C8B-B14F-4D97-AF65-F5344CB8AC3E}">
        <p14:creationId xmlns:p14="http://schemas.microsoft.com/office/powerpoint/2010/main" val="19329433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Light"/>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535</TotalTime>
  <Words>673</Words>
  <Application>Microsoft Office PowerPoint</Application>
  <PresentationFormat>Widescreen</PresentationFormat>
  <Paragraphs>62</Paragraphs>
  <Slides>17</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Terms for nature and wilderness</vt:lpstr>
      <vt:lpstr>Social construction of nature</vt:lpstr>
      <vt:lpstr>Pristine Myth</vt:lpstr>
      <vt:lpstr>PowerPoint Presentation</vt:lpstr>
      <vt:lpstr>Wilderness debates</vt:lpstr>
      <vt:lpstr>PowerPoint Presentation</vt:lpstr>
      <vt:lpstr>Anarchism</vt:lpstr>
      <vt:lpstr>PowerPoint Presentation</vt:lpstr>
      <vt:lpstr>Monkey wrenching</vt:lpstr>
      <vt:lpstr>PowerPoint Presentation</vt:lpstr>
      <vt:lpstr>Ecoterrorism</vt:lpstr>
      <vt:lpstr>PowerPoint Presentation</vt:lpstr>
      <vt:lpstr>PowerPoint Presentation</vt:lpstr>
      <vt:lpstr>Culture jamming</vt:lpstr>
      <vt:lpstr>PowerPoint Presentation</vt:lpstr>
      <vt:lpstr>Neo-Malthusian</vt:lpstr>
      <vt:lpstr>Ecomodernism</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Stallins</dc:creator>
  <cp:lastModifiedBy>Tony Stallins</cp:lastModifiedBy>
  <cp:revision>58</cp:revision>
  <dcterms:created xsi:type="dcterms:W3CDTF">2015-10-30T18:20:23Z</dcterms:created>
  <dcterms:modified xsi:type="dcterms:W3CDTF">2021-10-11T15:33:24Z</dcterms:modified>
</cp:coreProperties>
</file>