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ebp" ContentType="image/jpe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2" r:id="rId1"/>
  </p:sldMasterIdLst>
  <p:notesMasterIdLst>
    <p:notesMasterId r:id="rId44"/>
  </p:notesMasterIdLst>
  <p:sldIdLst>
    <p:sldId id="550" r:id="rId2"/>
    <p:sldId id="534" r:id="rId3"/>
    <p:sldId id="442" r:id="rId4"/>
    <p:sldId id="258" r:id="rId5"/>
    <p:sldId id="467" r:id="rId6"/>
    <p:sldId id="271" r:id="rId7"/>
    <p:sldId id="356" r:id="rId8"/>
    <p:sldId id="520" r:id="rId9"/>
    <p:sldId id="529" r:id="rId10"/>
    <p:sldId id="528" r:id="rId11"/>
    <p:sldId id="378" r:id="rId12"/>
    <p:sldId id="382" r:id="rId13"/>
    <p:sldId id="403" r:id="rId14"/>
    <p:sldId id="479" r:id="rId15"/>
    <p:sldId id="474" r:id="rId16"/>
    <p:sldId id="492" r:id="rId17"/>
    <p:sldId id="345" r:id="rId18"/>
    <p:sldId id="389" r:id="rId19"/>
    <p:sldId id="344" r:id="rId20"/>
    <p:sldId id="460" r:id="rId21"/>
    <p:sldId id="517" r:id="rId22"/>
    <p:sldId id="505" r:id="rId23"/>
    <p:sldId id="549" r:id="rId24"/>
    <p:sldId id="553" r:id="rId25"/>
    <p:sldId id="562" r:id="rId26"/>
    <p:sldId id="548" r:id="rId27"/>
    <p:sldId id="503" r:id="rId28"/>
    <p:sldId id="504" r:id="rId29"/>
    <p:sldId id="375" r:id="rId30"/>
    <p:sldId id="508" r:id="rId31"/>
    <p:sldId id="509" r:id="rId32"/>
    <p:sldId id="511" r:id="rId33"/>
    <p:sldId id="512" r:id="rId34"/>
    <p:sldId id="519" r:id="rId35"/>
    <p:sldId id="554" r:id="rId36"/>
    <p:sldId id="513" r:id="rId37"/>
    <p:sldId id="555" r:id="rId38"/>
    <p:sldId id="547" r:id="rId39"/>
    <p:sldId id="352" r:id="rId40"/>
    <p:sldId id="507" r:id="rId41"/>
    <p:sldId id="514" r:id="rId42"/>
    <p:sldId id="283"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ideo" id="{25F748B3-353B-4253-A1E4-A67DF8FF8F56}">
          <p14:sldIdLst>
            <p14:sldId id="550"/>
          </p14:sldIdLst>
        </p14:section>
        <p14:section name="AMR Timeline" id="{04889F15-ABD7-44EE-B0FB-533399317EA1}">
          <p14:sldIdLst>
            <p14:sldId id="534"/>
            <p14:sldId id="442"/>
            <p14:sldId id="258"/>
            <p14:sldId id="467"/>
          </p14:sldIdLst>
        </p14:section>
        <p14:section name="On the farm: meat" id="{4D56FBE0-461A-4171-A912-005921F7DDED}">
          <p14:sldIdLst>
            <p14:sldId id="271"/>
          </p14:sldIdLst>
        </p14:section>
        <p14:section name="Fungi" id="{9627DE4E-7521-44ED-ABB9-9F55654BE095}">
          <p14:sldIdLst>
            <p14:sldId id="356"/>
            <p14:sldId id="520"/>
            <p14:sldId id="529"/>
            <p14:sldId id="528"/>
            <p14:sldId id="378"/>
          </p14:sldIdLst>
        </p14:section>
        <p14:section name="Economics and market dynamics with AMR" id="{825F417F-841D-4667-AD8A-65EB6B076B2B}">
          <p14:sldIdLst>
            <p14:sldId id="382"/>
            <p14:sldId id="403"/>
            <p14:sldId id="479"/>
            <p14:sldId id="474"/>
          </p14:sldIdLst>
        </p14:section>
        <p14:section name="Evolutionary perspectives" id="{9429932F-1845-4AA9-8B9A-A69A5F97475D}">
          <p14:sldIdLst>
            <p14:sldId id="492"/>
          </p14:sldIdLst>
        </p14:section>
        <p14:section name="The secrecy problem also thwarts addressing the AMR issue" id="{A5D133B3-9AA7-47BA-A4DE-1E6E555BC3BD}">
          <p14:sldIdLst>
            <p14:sldId id="345"/>
            <p14:sldId id="389"/>
            <p14:sldId id="344"/>
          </p14:sldIdLst>
        </p14:section>
        <p14:section name="Global AMR" id="{AC0FA9B5-B9B4-4612-B0CC-E191F3278357}">
          <p14:sldIdLst>
            <p14:sldId id="460"/>
            <p14:sldId id="517"/>
            <p14:sldId id="505"/>
            <p14:sldId id="549"/>
            <p14:sldId id="553"/>
            <p14:sldId id="562"/>
            <p14:sldId id="548"/>
            <p14:sldId id="503"/>
            <p14:sldId id="504"/>
            <p14:sldId id="375"/>
            <p14:sldId id="508"/>
            <p14:sldId id="509"/>
            <p14:sldId id="511"/>
            <p14:sldId id="512"/>
            <p14:sldId id="519"/>
            <p14:sldId id="554"/>
            <p14:sldId id="513"/>
            <p14:sldId id="555"/>
            <p14:sldId id="547"/>
            <p14:sldId id="352"/>
            <p14:sldId id="507"/>
            <p14:sldId id="514"/>
          </p14:sldIdLst>
        </p14:section>
        <p14:section name="Closing" id="{3974801A-3C6F-4800-9FF0-3D08CB3A2E28}">
          <p14:sldIdLst>
            <p14:sldId id="28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0F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74510" autoAdjust="0"/>
  </p:normalViewPr>
  <p:slideViewPr>
    <p:cSldViewPr snapToGrid="0" showGuides="1">
      <p:cViewPr varScale="1">
        <p:scale>
          <a:sx n="61" d="100"/>
          <a:sy n="61" d="100"/>
        </p:scale>
        <p:origin x="1512" y="58"/>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11611"/>
    </p:cViewPr>
  </p:sorterViewPr>
  <p:notesViewPr>
    <p:cSldViewPr snapToGrid="0">
      <p:cViewPr varScale="1">
        <p:scale>
          <a:sx n="65" d="100"/>
          <a:sy n="65" d="100"/>
        </p:scale>
        <p:origin x="315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2B9A7F-8806-4E6A-9EDF-4C58D1F981BB}" type="datetimeFigureOut">
              <a:rPr lang="en-US" smtClean="0"/>
              <a:t>10/23/2024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D63954-8C06-47E4-BD2D-CC2DEB82B650}" type="slidenum">
              <a:rPr lang="en-US" smtClean="0"/>
              <a:t>‹#›</a:t>
            </a:fld>
            <a:endParaRPr lang="en-US" dirty="0"/>
          </a:p>
        </p:txBody>
      </p:sp>
    </p:spTree>
    <p:extLst>
      <p:ext uri="{BB962C8B-B14F-4D97-AF65-F5344CB8AC3E}">
        <p14:creationId xmlns:p14="http://schemas.microsoft.com/office/powerpoint/2010/main" val="2649210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https://youtu.be/zzKqEZmUGxY?si=wLxoAPOsULYOhNet</a:t>
            </a:r>
          </a:p>
        </p:txBody>
      </p:sp>
      <p:sp>
        <p:nvSpPr>
          <p:cNvPr id="4" name="Slide Number Placeholder 3"/>
          <p:cNvSpPr>
            <a:spLocks noGrp="1"/>
          </p:cNvSpPr>
          <p:nvPr>
            <p:ph type="sldNum" sz="quarter" idx="5"/>
          </p:nvPr>
        </p:nvSpPr>
        <p:spPr/>
        <p:txBody>
          <a:bodyPr/>
          <a:lstStyle/>
          <a:p>
            <a:fld id="{124149D8-EC1F-4687-BAE1-44CA61185495}" type="slidenum">
              <a:rPr lang="en-US" smtClean="0"/>
              <a:t>1</a:t>
            </a:fld>
            <a:endParaRPr lang="en-US" dirty="0"/>
          </a:p>
        </p:txBody>
      </p:sp>
    </p:spTree>
    <p:extLst>
      <p:ext uri="{BB962C8B-B14F-4D97-AF65-F5344CB8AC3E}">
        <p14:creationId xmlns:p14="http://schemas.microsoft.com/office/powerpoint/2010/main" val="2164143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outbreaks of </a:t>
            </a:r>
            <a:r>
              <a:rPr lang="en-US" i="1" dirty="0"/>
              <a:t>Candida auris</a:t>
            </a:r>
            <a:r>
              <a:rPr lang="en-US" dirty="0"/>
              <a:t>, three separate times, producing three different resistant strains, on three continents</a:t>
            </a:r>
          </a:p>
          <a:p>
            <a:r>
              <a:rPr lang="en-US" dirty="0"/>
              <a:t>This argues for a common origin of resistance </a:t>
            </a:r>
          </a:p>
          <a:p>
            <a:endParaRPr lang="en-US" dirty="0"/>
          </a:p>
        </p:txBody>
      </p:sp>
      <p:sp>
        <p:nvSpPr>
          <p:cNvPr id="4" name="Slide Number Placeholder 3"/>
          <p:cNvSpPr>
            <a:spLocks noGrp="1"/>
          </p:cNvSpPr>
          <p:nvPr>
            <p:ph type="sldNum" sz="quarter" idx="5"/>
          </p:nvPr>
        </p:nvSpPr>
        <p:spPr/>
        <p:txBody>
          <a:bodyPr/>
          <a:lstStyle/>
          <a:p>
            <a:fld id="{5DD63954-8C06-47E4-BD2D-CC2DEB82B650}" type="slidenum">
              <a:rPr lang="en-US" smtClean="0"/>
              <a:t>11</a:t>
            </a:fld>
            <a:endParaRPr lang="en-US" dirty="0"/>
          </a:p>
        </p:txBody>
      </p:sp>
    </p:spTree>
    <p:extLst>
      <p:ext uri="{BB962C8B-B14F-4D97-AF65-F5344CB8AC3E}">
        <p14:creationId xmlns:p14="http://schemas.microsoft.com/office/powerpoint/2010/main" val="3824982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Antibacterial new molecular entities (NME)</a:t>
            </a:r>
          </a:p>
          <a:p>
            <a:endParaRPr lang="en-US" sz="1200" b="0" i="0" u="none" strike="noStrike" kern="1200" baseline="0" dirty="0">
              <a:solidFill>
                <a:schemeClr val="tx1"/>
              </a:solidFill>
              <a:latin typeface="+mn-lt"/>
              <a:ea typeface="+mn-ea"/>
              <a:cs typeface="+mn-cs"/>
            </a:endParaRPr>
          </a:p>
          <a:p>
            <a:r>
              <a:rPr lang="en-US" dirty="0"/>
              <a:t>Kinch, M. S., Patridge, E., Plummer, M., &amp; Hoyer, D. (2014). An analysis of FDA-approved drugs for infectious disease: antibacterial agents. </a:t>
            </a:r>
            <a:r>
              <a:rPr lang="en-US" i="1" dirty="0"/>
              <a:t>Drug discovery today</a:t>
            </a:r>
            <a:r>
              <a:rPr lang="en-US" dirty="0"/>
              <a:t>, </a:t>
            </a:r>
            <a:r>
              <a:rPr lang="en-US" i="1" dirty="0"/>
              <a:t>19</a:t>
            </a:r>
            <a:r>
              <a:rPr lang="en-US" dirty="0"/>
              <a:t>(9), 1283-1287.</a:t>
            </a:r>
          </a:p>
        </p:txBody>
      </p:sp>
      <p:sp>
        <p:nvSpPr>
          <p:cNvPr id="4" name="Slide Number Placeholder 3"/>
          <p:cNvSpPr>
            <a:spLocks noGrp="1"/>
          </p:cNvSpPr>
          <p:nvPr>
            <p:ph type="sldNum" sz="quarter" idx="5"/>
          </p:nvPr>
        </p:nvSpPr>
        <p:spPr/>
        <p:txBody>
          <a:bodyPr/>
          <a:lstStyle/>
          <a:p>
            <a:fld id="{5DD63954-8C06-47E4-BD2D-CC2DEB82B650}" type="slidenum">
              <a:rPr lang="en-US" smtClean="0"/>
              <a:t>12</a:t>
            </a:fld>
            <a:endParaRPr lang="en-US" dirty="0"/>
          </a:p>
        </p:txBody>
      </p:sp>
    </p:spTree>
    <p:extLst>
      <p:ext uri="{BB962C8B-B14F-4D97-AF65-F5344CB8AC3E}">
        <p14:creationId xmlns:p14="http://schemas.microsoft.com/office/powerpoint/2010/main" val="589459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https://thehill.com/opinion/healthcare/478488-reframing-the-antimicrobial-resistance-crisis?amp</a:t>
            </a:r>
          </a:p>
          <a:p>
            <a:r>
              <a:rPr lang="en-US" dirty="0"/>
              <a:t>https://www.bmj.com/content/366/bmj.l5364</a:t>
            </a:r>
          </a:p>
          <a:p>
            <a:endParaRPr lang="en-US" dirty="0"/>
          </a:p>
          <a:p>
            <a:r>
              <a:rPr lang="en-US" dirty="0"/>
              <a:t>Drug company executives, public health experts and advocates for patients — groups often at odds with one another — have been united in urging Washington to enact new policies and programs that would help shore up the finances of ailing antibiotic companies and lure pharmaceutical giants back to the field.  Without such incentives, these small innovative companies developing new medicines will struggle to obtain the resources they need to fully develop them and bring these breakthroughs to patients.  Despite bipartisan support, legislation aimed at addressing the problem has languished in Congress.</a:t>
            </a:r>
          </a:p>
          <a:p>
            <a:endParaRPr lang="en-US" dirty="0"/>
          </a:p>
          <a:p>
            <a:endParaRPr lang="en-US" dirty="0"/>
          </a:p>
          <a:p>
            <a:r>
              <a:rPr lang="en-US" dirty="0"/>
              <a:t>There are two basic strategies: push and pull. Push incentives support research by getting new compounds through trials and up to the point of approval; pull incentives take over afterwards, supporting companies so that they can survive until their earnings start to flow. Push incentives have had some success. The best known example is the non-profit organization CARB-X (Combating Antibiotic-Resistant Bacteria Biopharmaceutical Accelerator), based at Boston University, which has committed US$452 million to early-stage research, contributed by governments and big philanthropic organizations.</a:t>
            </a:r>
          </a:p>
          <a:p>
            <a:endParaRPr lang="en-US" dirty="0"/>
          </a:p>
          <a:p>
            <a:r>
              <a:rPr lang="en-US" dirty="0"/>
              <a:t>Pull incentives, however, have faced political headwinds. Although many options have been debated, only one has launched: a subscription-style arrangement in which drug companies receive grants that constitute advance down payments on future sales. The idea is that by removing the incentive for a company to sell a new drug aggressively, and thereby reducing the use of the drug, it will delay the inevitable arrival of resistance to it.</a:t>
            </a:r>
          </a:p>
          <a:p>
            <a:endParaRPr lang="en-US" dirty="0"/>
          </a:p>
        </p:txBody>
      </p:sp>
      <p:sp>
        <p:nvSpPr>
          <p:cNvPr id="4" name="Slide Number Placeholder 3"/>
          <p:cNvSpPr>
            <a:spLocks noGrp="1"/>
          </p:cNvSpPr>
          <p:nvPr>
            <p:ph type="sldNum" sz="quarter" idx="5"/>
          </p:nvPr>
        </p:nvSpPr>
        <p:spPr/>
        <p:txBody>
          <a:bodyPr/>
          <a:lstStyle/>
          <a:p>
            <a:fld id="{5DD63954-8C06-47E4-BD2D-CC2DEB82B650}" type="slidenum">
              <a:rPr lang="en-US" smtClean="0"/>
              <a:t>13</a:t>
            </a:fld>
            <a:endParaRPr lang="en-US" dirty="0"/>
          </a:p>
        </p:txBody>
      </p:sp>
    </p:spTree>
    <p:extLst>
      <p:ext uri="{BB962C8B-B14F-4D97-AF65-F5344CB8AC3E}">
        <p14:creationId xmlns:p14="http://schemas.microsoft.com/office/powerpoint/2010/main" val="1480242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approach addresses the core issue confronting the antibiotics market: the pressing need for innovative drugs that don’t have high sales potential.</a:t>
            </a:r>
          </a:p>
        </p:txBody>
      </p:sp>
      <p:sp>
        <p:nvSpPr>
          <p:cNvPr id="4" name="Slide Number Placeholder 3"/>
          <p:cNvSpPr>
            <a:spLocks noGrp="1"/>
          </p:cNvSpPr>
          <p:nvPr>
            <p:ph type="sldNum" sz="quarter" idx="5"/>
          </p:nvPr>
        </p:nvSpPr>
        <p:spPr/>
        <p:txBody>
          <a:bodyPr/>
          <a:lstStyle/>
          <a:p>
            <a:fld id="{5DD63954-8C06-47E4-BD2D-CC2DEB82B650}" type="slidenum">
              <a:rPr lang="en-US" smtClean="0"/>
              <a:t>14</a:t>
            </a:fld>
            <a:endParaRPr lang="en-US" dirty="0"/>
          </a:p>
        </p:txBody>
      </p:sp>
    </p:spTree>
    <p:extLst>
      <p:ext uri="{BB962C8B-B14F-4D97-AF65-F5344CB8AC3E}">
        <p14:creationId xmlns:p14="http://schemas.microsoft.com/office/powerpoint/2010/main" val="672549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antifungals can not readily be used because of their toxicity. They are toxic to mammal cells.  Topical (skin) applications are not a concern because little of these medicines go beyond the skin surface.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Zhang, F., Zhao, M., Braun, D. R., Ericksen, S. S., Piotrowski, J. S., Nelson, J., ... &amp; Bugni, T. S. (2020). A marine microbiome antifungal targets urgent-threat drug-resistant fungi. </a:t>
            </a:r>
            <a:r>
              <a:rPr lang="en-US" i="1" dirty="0"/>
              <a:t>Science</a:t>
            </a:r>
            <a:r>
              <a:rPr lang="en-US" dirty="0"/>
              <a:t>, </a:t>
            </a:r>
            <a:r>
              <a:rPr lang="en-US" i="1" dirty="0"/>
              <a:t>370</a:t>
            </a:r>
            <a:r>
              <a:rPr lang="en-US" dirty="0"/>
              <a:t>(6519), 974-978.</a:t>
            </a:r>
          </a:p>
          <a:p>
            <a:endParaRPr lang="en-US" dirty="0"/>
          </a:p>
        </p:txBody>
      </p:sp>
      <p:sp>
        <p:nvSpPr>
          <p:cNvPr id="4" name="Slide Number Placeholder 3"/>
          <p:cNvSpPr>
            <a:spLocks noGrp="1"/>
          </p:cNvSpPr>
          <p:nvPr>
            <p:ph type="sldNum" sz="quarter" idx="5"/>
          </p:nvPr>
        </p:nvSpPr>
        <p:spPr/>
        <p:txBody>
          <a:bodyPr/>
          <a:lstStyle/>
          <a:p>
            <a:fld id="{5DD63954-8C06-47E4-BD2D-CC2DEB82B650}" type="slidenum">
              <a:rPr lang="en-US" smtClean="0"/>
              <a:t>15</a:t>
            </a:fld>
            <a:endParaRPr lang="en-US" dirty="0"/>
          </a:p>
        </p:txBody>
      </p:sp>
    </p:spTree>
    <p:extLst>
      <p:ext uri="{BB962C8B-B14F-4D97-AF65-F5344CB8AC3E}">
        <p14:creationId xmlns:p14="http://schemas.microsoft.com/office/powerpoint/2010/main" val="2167865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Resistance genes travel with them.  MDR – multidrug resistance</a:t>
            </a:r>
          </a:p>
        </p:txBody>
      </p:sp>
      <p:sp>
        <p:nvSpPr>
          <p:cNvPr id="4" name="Slide Number Placeholder 3"/>
          <p:cNvSpPr>
            <a:spLocks noGrp="1"/>
          </p:cNvSpPr>
          <p:nvPr>
            <p:ph type="sldNum" sz="quarter" idx="5"/>
          </p:nvPr>
        </p:nvSpPr>
        <p:spPr/>
        <p:txBody>
          <a:bodyPr/>
          <a:lstStyle/>
          <a:p>
            <a:fld id="{5DD63954-8C06-47E4-BD2D-CC2DEB82B650}" type="slidenum">
              <a:rPr lang="en-US" smtClean="0"/>
              <a:t>16</a:t>
            </a:fld>
            <a:endParaRPr lang="en-US" dirty="0"/>
          </a:p>
        </p:txBody>
      </p:sp>
    </p:spTree>
    <p:extLst>
      <p:ext uri="{BB962C8B-B14F-4D97-AF65-F5344CB8AC3E}">
        <p14:creationId xmlns:p14="http://schemas.microsoft.com/office/powerpoint/2010/main" val="4001464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Restaurants and cruise ships also announce outbreaks of bacterial disease immediately – but hospitals do not. </a:t>
            </a:r>
          </a:p>
        </p:txBody>
      </p:sp>
      <p:sp>
        <p:nvSpPr>
          <p:cNvPr id="4" name="Slide Number Placeholder 3"/>
          <p:cNvSpPr>
            <a:spLocks noGrp="1"/>
          </p:cNvSpPr>
          <p:nvPr>
            <p:ph type="sldNum" sz="quarter" idx="5"/>
          </p:nvPr>
        </p:nvSpPr>
        <p:spPr/>
        <p:txBody>
          <a:bodyPr/>
          <a:lstStyle/>
          <a:p>
            <a:fld id="{5DD63954-8C06-47E4-BD2D-CC2DEB82B650}" type="slidenum">
              <a:rPr lang="en-US" smtClean="0"/>
              <a:t>17</a:t>
            </a:fld>
            <a:endParaRPr lang="en-US" dirty="0"/>
          </a:p>
        </p:txBody>
      </p:sp>
    </p:spTree>
    <p:extLst>
      <p:ext uri="{BB962C8B-B14F-4D97-AF65-F5344CB8AC3E}">
        <p14:creationId xmlns:p14="http://schemas.microsoft.com/office/powerpoint/2010/main" val="25383008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http://www.cidrap.umn.edu/news-perspective/2018/01/2016-cre-outbreak-kentucky-highlights-need-vigilance</a:t>
            </a:r>
          </a:p>
          <a:p>
            <a:r>
              <a:rPr lang="en-US" dirty="0"/>
              <a:t>https://www.cdc.gov/mmwr/volumes/66/wr/mm665152a5.htm</a:t>
            </a:r>
          </a:p>
          <a:p>
            <a:r>
              <a:rPr lang="en-US" dirty="0"/>
              <a:t>https://www.nytimes.com/2019/08/06/health/duodenoscopes-infections-hospitals-antibiotics.html</a:t>
            </a:r>
          </a:p>
          <a:p>
            <a:r>
              <a:rPr lang="en-US" dirty="0"/>
              <a:t>https://www.help.senate.gov/imo/media/doc/Duodenoscope%20Investigation%20FINAL%20Report.pdf</a:t>
            </a:r>
          </a:p>
          <a:p>
            <a:r>
              <a:rPr lang="en-US" dirty="0"/>
              <a:t>https://academic.oup.com/cid/article-abstract/68/8/1327/5094756?redirectedFrom=fulltext</a:t>
            </a:r>
            <a:br>
              <a:rPr lang="en-US" dirty="0"/>
            </a:br>
            <a:br>
              <a:rPr lang="en-US" dirty="0"/>
            </a:br>
            <a:r>
              <a:rPr lang="en-US" dirty="0"/>
              <a:t>Also incidents have happened in neonatal wards</a:t>
            </a:r>
          </a:p>
        </p:txBody>
      </p:sp>
      <p:sp>
        <p:nvSpPr>
          <p:cNvPr id="4" name="Slide Number Placeholder 3"/>
          <p:cNvSpPr>
            <a:spLocks noGrp="1"/>
          </p:cNvSpPr>
          <p:nvPr>
            <p:ph type="sldNum" sz="quarter" idx="5"/>
          </p:nvPr>
        </p:nvSpPr>
        <p:spPr/>
        <p:txBody>
          <a:bodyPr/>
          <a:lstStyle/>
          <a:p>
            <a:fld id="{5DD63954-8C06-47E4-BD2D-CC2DEB82B650}" type="slidenum">
              <a:rPr lang="en-US" smtClean="0"/>
              <a:t>18</a:t>
            </a:fld>
            <a:endParaRPr lang="en-US" dirty="0"/>
          </a:p>
        </p:txBody>
      </p:sp>
    </p:spTree>
    <p:extLst>
      <p:ext uri="{BB962C8B-B14F-4D97-AF65-F5344CB8AC3E}">
        <p14:creationId xmlns:p14="http://schemas.microsoft.com/office/powerpoint/2010/main" val="26505092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https://resistancemap.cddep.org/AntibioticResistance.php</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5DD63954-8C06-47E4-BD2D-CC2DEB82B650}" type="slidenum">
              <a:rPr lang="en-US" smtClean="0"/>
              <a:t>20</a:t>
            </a:fld>
            <a:endParaRPr lang="en-US" dirty="0"/>
          </a:p>
        </p:txBody>
      </p:sp>
    </p:spTree>
    <p:extLst>
      <p:ext uri="{BB962C8B-B14F-4D97-AF65-F5344CB8AC3E}">
        <p14:creationId xmlns:p14="http://schemas.microsoft.com/office/powerpoint/2010/main" val="19902226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Arial" panose="020B0604020202020204" pitchFamily="34" charset="0"/>
              </a:rPr>
              <a:t>Murray, C. J., Ikuta, K. S., Sharara, F., Swetschinski, L., Aguilar, G. R., Gray, A., ... &amp; Tasak, N. (2022). Global burden of bacterial antimicrobial resistance in 2019: a systematic analysis. </a:t>
            </a:r>
            <a:r>
              <a:rPr lang="en-US" b="0" i="1" dirty="0">
                <a:solidFill>
                  <a:srgbClr val="222222"/>
                </a:solidFill>
                <a:effectLst/>
                <a:latin typeface="Arial" panose="020B0604020202020204" pitchFamily="34" charset="0"/>
              </a:rPr>
              <a:t>The Lancet</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399</a:t>
            </a:r>
            <a:r>
              <a:rPr lang="en-US" b="0" i="0" dirty="0">
                <a:solidFill>
                  <a:srgbClr val="222222"/>
                </a:solidFill>
                <a:effectLst/>
                <a:latin typeface="Arial" panose="020B0604020202020204" pitchFamily="34" charset="0"/>
              </a:rPr>
              <a:t>(10325), 629-655.</a:t>
            </a:r>
            <a:br>
              <a:rPr lang="en-US" b="0" i="0" dirty="0">
                <a:solidFill>
                  <a:srgbClr val="222222"/>
                </a:solidFill>
                <a:effectLst/>
                <a:latin typeface="Arial" panose="020B0604020202020204" pitchFamily="34" charset="0"/>
              </a:rPr>
            </a:br>
            <a:br>
              <a:rPr lang="en-US" b="0" i="0" dirty="0">
                <a:solidFill>
                  <a:srgbClr val="222222"/>
                </a:solidFill>
                <a:effectLst/>
                <a:latin typeface="Arial" panose="020B0604020202020204" pitchFamily="34" charset="0"/>
              </a:rPr>
            </a:br>
            <a:r>
              <a:rPr lang="en-US" sz="1200" b="0" i="0" u="none" strike="noStrike" baseline="0" dirty="0">
                <a:solidFill>
                  <a:srgbClr val="211D1E"/>
                </a:solidFill>
                <a:latin typeface="ScalaLancetPro"/>
              </a:rPr>
              <a:t>At the regional level, we estimated the all-age death rate attributable to resistance to be highest in western sub Saharan Africa, at 27·3 deaths per 100 000 (20·9–35·3), and lowest in Australasia, at 6·5 deaths (4·3–9·4) per 100 000. Lower respiratory infections accounted for more than 1·5 million deaths associated with resistance in 2019, making it the most burdensome infectious syndrome. The six leading pathogens for deaths associated with resistance (</a:t>
            </a:r>
            <a:r>
              <a:rPr lang="en-US" sz="1200" b="0" i="1" u="none" strike="noStrike" baseline="0" dirty="0">
                <a:solidFill>
                  <a:srgbClr val="211D1E"/>
                </a:solidFill>
                <a:latin typeface="ScalaLancetPro"/>
              </a:rPr>
              <a:t>Escherichia coli</a:t>
            </a:r>
            <a:r>
              <a:rPr lang="en-US" sz="1200" b="0" i="0" u="none" strike="noStrike" baseline="0" dirty="0">
                <a:solidFill>
                  <a:srgbClr val="211D1E"/>
                </a:solidFill>
                <a:latin typeface="ScalaLancetPro"/>
              </a:rPr>
              <a:t>, followed by </a:t>
            </a:r>
            <a:r>
              <a:rPr lang="en-US" sz="1200" b="0" i="1" u="none" strike="noStrike" baseline="0" dirty="0">
                <a:solidFill>
                  <a:srgbClr val="211D1E"/>
                </a:solidFill>
                <a:latin typeface="ScalaLancetPro"/>
              </a:rPr>
              <a:t>Staphylococcus aureus</a:t>
            </a:r>
            <a:r>
              <a:rPr lang="en-US" sz="1200" b="0" i="0" u="none" strike="noStrike" baseline="0" dirty="0">
                <a:solidFill>
                  <a:srgbClr val="211D1E"/>
                </a:solidFill>
                <a:latin typeface="ScalaLancetPro"/>
              </a:rPr>
              <a:t>, </a:t>
            </a:r>
            <a:r>
              <a:rPr lang="en-US" sz="1200" b="0" i="1" u="none" strike="noStrike" baseline="0" dirty="0">
                <a:solidFill>
                  <a:srgbClr val="211D1E"/>
                </a:solidFill>
                <a:latin typeface="ScalaLancetPro"/>
              </a:rPr>
              <a:t>Klebsiella pneumoniae</a:t>
            </a:r>
            <a:r>
              <a:rPr lang="en-US" sz="1200" b="0" i="0" u="none" strike="noStrike" baseline="0" dirty="0">
                <a:solidFill>
                  <a:srgbClr val="211D1E"/>
                </a:solidFill>
                <a:latin typeface="ScalaLancetPro"/>
              </a:rPr>
              <a:t>, </a:t>
            </a:r>
            <a:r>
              <a:rPr lang="en-US" sz="1200" b="0" i="1" u="none" strike="noStrike" baseline="0" dirty="0">
                <a:solidFill>
                  <a:srgbClr val="211D1E"/>
                </a:solidFill>
                <a:latin typeface="ScalaLancetPro"/>
              </a:rPr>
              <a:t>Streptococcus pneumoniae</a:t>
            </a:r>
            <a:r>
              <a:rPr lang="en-US" sz="1200" b="0" i="0" u="none" strike="noStrike" baseline="0" dirty="0">
                <a:solidFill>
                  <a:srgbClr val="211D1E"/>
                </a:solidFill>
                <a:latin typeface="ScalaLancetPro"/>
              </a:rPr>
              <a:t>, </a:t>
            </a:r>
            <a:r>
              <a:rPr lang="en-US" sz="1200" b="0" i="1" u="none" strike="noStrike" baseline="0" dirty="0">
                <a:solidFill>
                  <a:srgbClr val="211D1E"/>
                </a:solidFill>
                <a:latin typeface="ScalaLancetPro"/>
              </a:rPr>
              <a:t>Acinetobacter baumannii</a:t>
            </a:r>
            <a:r>
              <a:rPr lang="en-US" sz="1200" b="0" i="0" u="none" strike="noStrike" baseline="0" dirty="0">
                <a:solidFill>
                  <a:srgbClr val="211D1E"/>
                </a:solidFill>
                <a:latin typeface="ScalaLancetPro"/>
              </a:rPr>
              <a:t>, and </a:t>
            </a:r>
            <a:r>
              <a:rPr lang="en-US" sz="1200" b="0" i="1" u="none" strike="noStrike" baseline="0" dirty="0">
                <a:solidFill>
                  <a:srgbClr val="211D1E"/>
                </a:solidFill>
                <a:latin typeface="ScalaLancetPro"/>
              </a:rPr>
              <a:t>Pseudomonas aeruginosa</a:t>
            </a:r>
            <a:r>
              <a:rPr lang="en-US" sz="1200" b="0" i="0" u="none" strike="noStrike" baseline="0" dirty="0">
                <a:solidFill>
                  <a:srgbClr val="211D1E"/>
                </a:solidFill>
                <a:latin typeface="ScalaLancetPro"/>
              </a:rPr>
              <a:t>) were responsible for 929 000 (660 000–1 270 000) deaths attributable to AMR and 3·57 million (2·62–4·78) deaths associated with AMR in 2019. </a:t>
            </a:r>
            <a:endParaRPr lang="en-US" b="0" dirty="0"/>
          </a:p>
        </p:txBody>
      </p:sp>
      <p:sp>
        <p:nvSpPr>
          <p:cNvPr id="4" name="Slide Number Placeholder 3"/>
          <p:cNvSpPr>
            <a:spLocks noGrp="1"/>
          </p:cNvSpPr>
          <p:nvPr>
            <p:ph type="sldNum" sz="quarter" idx="5"/>
          </p:nvPr>
        </p:nvSpPr>
        <p:spPr/>
        <p:txBody>
          <a:bodyPr/>
          <a:lstStyle/>
          <a:p>
            <a:fld id="{5DD63954-8C06-47E4-BD2D-CC2DEB82B650}" type="slidenum">
              <a:rPr lang="en-US" smtClean="0"/>
              <a:t>21</a:t>
            </a:fld>
            <a:endParaRPr lang="en-US" dirty="0"/>
          </a:p>
        </p:txBody>
      </p:sp>
    </p:spTree>
    <p:extLst>
      <p:ext uri="{BB962C8B-B14F-4D97-AF65-F5344CB8AC3E}">
        <p14:creationId xmlns:p14="http://schemas.microsoft.com/office/powerpoint/2010/main" val="1845919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https://www.nytimes.com/2020/07/15/sunday-review/coronavirus-history-pandemics.html</a:t>
            </a:r>
          </a:p>
        </p:txBody>
      </p:sp>
      <p:sp>
        <p:nvSpPr>
          <p:cNvPr id="4" name="Slide Number Placeholder 3"/>
          <p:cNvSpPr>
            <a:spLocks noGrp="1"/>
          </p:cNvSpPr>
          <p:nvPr>
            <p:ph type="sldNum" sz="quarter" idx="5"/>
          </p:nvPr>
        </p:nvSpPr>
        <p:spPr/>
        <p:txBody>
          <a:bodyPr/>
          <a:lstStyle/>
          <a:p>
            <a:fld id="{5DD63954-8C06-47E4-BD2D-CC2DEB82B650}" type="slidenum">
              <a:rPr lang="en-US" smtClean="0"/>
              <a:t>2</a:t>
            </a:fld>
            <a:endParaRPr lang="en-US" dirty="0"/>
          </a:p>
        </p:txBody>
      </p:sp>
    </p:spTree>
    <p:extLst>
      <p:ext uri="{BB962C8B-B14F-4D97-AF65-F5344CB8AC3E}">
        <p14:creationId xmlns:p14="http://schemas.microsoft.com/office/powerpoint/2010/main" val="3015256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1" u="none" strike="noStrike" baseline="0" dirty="0">
                <a:solidFill>
                  <a:srgbClr val="221E1F"/>
                </a:solidFill>
                <a:latin typeface="Shaker 2 Lancet"/>
              </a:rPr>
              <a:t>Figure 5: </a:t>
            </a:r>
            <a:r>
              <a:rPr lang="en-US" sz="1800" b="0" i="0" u="none" strike="noStrike" baseline="0" dirty="0">
                <a:solidFill>
                  <a:srgbClr val="221E1F"/>
                </a:solidFill>
                <a:latin typeface="Shaker 2 Lancet"/>
              </a:rPr>
              <a:t>Ten deadliest pathogen–drug combinations, by burden attributable to AMR by region, in 2021. Cells colored by annualized rate of change (1990–2021). Total deaths attributable to AMR in 2021 presented in the bottom right of each cell. AMR=antimicrobial resistance.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baseline="0" dirty="0">
              <a:solidFill>
                <a:srgbClr val="221E1F"/>
              </a:solidFill>
              <a:latin typeface="Shaker 2 Lance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Naghavi, M., Vollset, S. E., Ikuta, K. S., Swetschinski, L. R., Gray, A. P., Wool, E. E., ... &amp; Dekker, D. M. (2024). Global burden of bacterial antimicrobial resistance 1990–2021: a systematic analysis with forecasts to 2050. </a:t>
            </a:r>
            <a:r>
              <a:rPr lang="en-US" i="1" dirty="0"/>
              <a:t>The Lancet</a:t>
            </a:r>
            <a:r>
              <a:rPr lang="en-US" dirty="0"/>
              <a:t>, </a:t>
            </a:r>
            <a:r>
              <a:rPr lang="en-US" i="1" dirty="0"/>
              <a:t>404</a:t>
            </a:r>
            <a:r>
              <a:rPr lang="en-US" dirty="0"/>
              <a:t>(10459), 1199-1226.</a:t>
            </a:r>
          </a:p>
          <a:p>
            <a:endParaRPr lang="en-US" b="0" dirty="0"/>
          </a:p>
        </p:txBody>
      </p:sp>
      <p:sp>
        <p:nvSpPr>
          <p:cNvPr id="4" name="Slide Number Placeholder 3"/>
          <p:cNvSpPr>
            <a:spLocks noGrp="1"/>
          </p:cNvSpPr>
          <p:nvPr>
            <p:ph type="sldNum" sz="quarter" idx="5"/>
          </p:nvPr>
        </p:nvSpPr>
        <p:spPr/>
        <p:txBody>
          <a:bodyPr/>
          <a:lstStyle/>
          <a:p>
            <a:fld id="{124149D8-EC1F-4687-BAE1-44CA61185495}" type="slidenum">
              <a:rPr lang="en-US" smtClean="0"/>
              <a:t>22</a:t>
            </a:fld>
            <a:endParaRPr lang="en-US" dirty="0"/>
          </a:p>
        </p:txBody>
      </p:sp>
    </p:spTree>
    <p:extLst>
      <p:ext uri="{BB962C8B-B14F-4D97-AF65-F5344CB8AC3E}">
        <p14:creationId xmlns:p14="http://schemas.microsoft.com/office/powerpoint/2010/main" val="16063766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https://doi.org/10.1038/d41586-024-01476-9</a:t>
            </a:r>
            <a:endParaRPr lang="en-US" dirty="0"/>
          </a:p>
        </p:txBody>
      </p:sp>
      <p:sp>
        <p:nvSpPr>
          <p:cNvPr id="4" name="Slide Number Placeholder 3"/>
          <p:cNvSpPr>
            <a:spLocks noGrp="1"/>
          </p:cNvSpPr>
          <p:nvPr>
            <p:ph type="sldNum" sz="quarter" idx="5"/>
          </p:nvPr>
        </p:nvSpPr>
        <p:spPr/>
        <p:txBody>
          <a:bodyPr/>
          <a:lstStyle/>
          <a:p>
            <a:fld id="{5DD63954-8C06-47E4-BD2D-CC2DEB82B650}" type="slidenum">
              <a:rPr lang="en-US" smtClean="0"/>
              <a:t>24</a:t>
            </a:fld>
            <a:endParaRPr lang="en-US" dirty="0"/>
          </a:p>
        </p:txBody>
      </p:sp>
    </p:spTree>
    <p:extLst>
      <p:ext uri="{BB962C8B-B14F-4D97-AF65-F5344CB8AC3E}">
        <p14:creationId xmlns:p14="http://schemas.microsoft.com/office/powerpoint/2010/main" val="31040223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solidFill>
                  <a:srgbClr val="221E1F"/>
                </a:solidFill>
                <a:latin typeface="Shaker 2 Lancet"/>
              </a:rPr>
              <a:t>Death rates per 100 000 attributable to AMR, all ages, 2021. </a:t>
            </a:r>
            <a:br>
              <a:rPr lang="en-US" sz="1800" b="0" i="0" u="none" strike="noStrike" baseline="0" dirty="0">
                <a:solidFill>
                  <a:srgbClr val="221E1F"/>
                </a:solidFill>
                <a:latin typeface="Shaker 2 Lancet"/>
              </a:rPr>
            </a:br>
            <a:br>
              <a:rPr lang="en-US" sz="1800" b="0" i="0" u="none" strike="noStrike" baseline="0" dirty="0">
                <a:solidFill>
                  <a:srgbClr val="221E1F"/>
                </a:solidFill>
                <a:latin typeface="Shaker 2 Lancet"/>
              </a:rPr>
            </a:br>
            <a:r>
              <a:rPr lang="en-US" sz="1800" b="0" i="0" u="none" strike="noStrike" baseline="0" dirty="0">
                <a:solidFill>
                  <a:srgbClr val="221E1F"/>
                </a:solidFill>
                <a:latin typeface="Shaker 2 Lancet"/>
              </a:rPr>
              <a:t>Higher mortality rates than high income countries</a:t>
            </a:r>
            <a:br>
              <a:rPr lang="en-US" sz="1800" b="0" i="0" u="none" strike="noStrike" baseline="0" dirty="0">
                <a:solidFill>
                  <a:srgbClr val="221E1F"/>
                </a:solidFill>
                <a:latin typeface="Shaker 2 Lancet"/>
              </a:rPr>
            </a:br>
            <a:br>
              <a:rPr lang="en-US" sz="1800" b="0" i="0" u="none" strike="noStrike" baseline="0" dirty="0">
                <a:solidFill>
                  <a:srgbClr val="221E1F"/>
                </a:solidFill>
                <a:latin typeface="Shaker 2 Lancet"/>
              </a:rPr>
            </a:br>
            <a:r>
              <a:rPr lang="en-US" dirty="0"/>
              <a:t>Naghavi, M., Vollset, S. E., Ikuta, K. S., Swetschinski, L. R., Gray, A. P., Wool, E. E., ... &amp; Dekker, D. M. (2024). Global burden of bacterial antimicrobial resistance 1990–2021: a systematic analysis with forecasts to 2050. </a:t>
            </a:r>
            <a:r>
              <a:rPr lang="en-US" i="1" dirty="0"/>
              <a:t>The Lancet</a:t>
            </a:r>
            <a:r>
              <a:rPr lang="en-US" dirty="0"/>
              <a:t>, </a:t>
            </a:r>
            <a:r>
              <a:rPr lang="en-US" i="1" dirty="0"/>
              <a:t>404</a:t>
            </a:r>
            <a:r>
              <a:rPr lang="en-US" dirty="0"/>
              <a:t>(10459), 1199-1226.</a:t>
            </a:r>
          </a:p>
          <a:p>
            <a:endParaRPr lang="en-US" dirty="0"/>
          </a:p>
        </p:txBody>
      </p:sp>
      <p:sp>
        <p:nvSpPr>
          <p:cNvPr id="4" name="Slide Number Placeholder 3"/>
          <p:cNvSpPr>
            <a:spLocks noGrp="1"/>
          </p:cNvSpPr>
          <p:nvPr>
            <p:ph type="sldNum" sz="quarter" idx="5"/>
          </p:nvPr>
        </p:nvSpPr>
        <p:spPr/>
        <p:txBody>
          <a:bodyPr/>
          <a:lstStyle/>
          <a:p>
            <a:fld id="{124149D8-EC1F-4687-BAE1-44CA61185495}" type="slidenum">
              <a:rPr lang="en-US" smtClean="0"/>
              <a:t>26</a:t>
            </a:fld>
            <a:endParaRPr lang="en-US" dirty="0"/>
          </a:p>
        </p:txBody>
      </p:sp>
    </p:spTree>
    <p:extLst>
      <p:ext uri="{BB962C8B-B14F-4D97-AF65-F5344CB8AC3E}">
        <p14:creationId xmlns:p14="http://schemas.microsoft.com/office/powerpoint/2010/main" val="37197087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j-lt"/>
              </a:rPr>
              <a:t>Universal provision of antibiotics could avert 75% of 590,000 annual deaths from pneumonia in children under the age of 5 </a:t>
            </a:r>
          </a:p>
          <a:p>
            <a:endParaRPr lang="en-US" dirty="0"/>
          </a:p>
        </p:txBody>
      </p:sp>
      <p:sp>
        <p:nvSpPr>
          <p:cNvPr id="4" name="Slide Number Placeholder 3"/>
          <p:cNvSpPr>
            <a:spLocks noGrp="1"/>
          </p:cNvSpPr>
          <p:nvPr>
            <p:ph type="sldNum" sz="quarter" idx="10"/>
          </p:nvPr>
        </p:nvSpPr>
        <p:spPr/>
        <p:txBody>
          <a:bodyPr/>
          <a:lstStyle/>
          <a:p>
            <a:fld id="{E16DF6A9-64E7-491E-BE03-3F2DD586F4E2}" type="slidenum">
              <a:rPr lang="en-US" smtClean="0"/>
              <a:t>27</a:t>
            </a:fld>
            <a:endParaRPr lang="en-US" dirty="0"/>
          </a:p>
        </p:txBody>
      </p:sp>
    </p:spTree>
    <p:extLst>
      <p:ext uri="{BB962C8B-B14F-4D97-AF65-F5344CB8AC3E}">
        <p14:creationId xmlns:p14="http://schemas.microsoft.com/office/powerpoint/2010/main" val="36217066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Rheumatic fever </a:t>
            </a:r>
            <a:r>
              <a:rPr lang="en-US" dirty="0"/>
              <a:t>is an inflammatory disease of the heart, bone, skin or brain that can develop as a complication of streptococcal throat infections like strep throat</a:t>
            </a:r>
          </a:p>
          <a:p>
            <a:endParaRPr lang="en-US" dirty="0"/>
          </a:p>
        </p:txBody>
      </p:sp>
      <p:sp>
        <p:nvSpPr>
          <p:cNvPr id="4" name="Slide Number Placeholder 3"/>
          <p:cNvSpPr>
            <a:spLocks noGrp="1"/>
          </p:cNvSpPr>
          <p:nvPr>
            <p:ph type="sldNum" sz="quarter" idx="10"/>
          </p:nvPr>
        </p:nvSpPr>
        <p:spPr/>
        <p:txBody>
          <a:bodyPr/>
          <a:lstStyle/>
          <a:p>
            <a:fld id="{CC56BA23-74C7-45A0-8B7A-276A1900AA24}" type="slidenum">
              <a:rPr lang="en-US" smtClean="0"/>
              <a:t>28</a:t>
            </a:fld>
            <a:endParaRPr lang="en-US" dirty="0"/>
          </a:p>
        </p:txBody>
      </p:sp>
    </p:spTree>
    <p:extLst>
      <p:ext uri="{BB962C8B-B14F-4D97-AF65-F5344CB8AC3E}">
        <p14:creationId xmlns:p14="http://schemas.microsoft.com/office/powerpoint/2010/main" val="26319431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in poor countries, strep throat often goes undiagnosed and can become a long, slow death sentence. Without treatment, it can lead to rheumatic fever and rheumatic heart disease, in which the immune system attacks the heart valves — intricate flaps of tissue that must open and shut properly 100,000 times a day for the heart to work normally. As the valves deteriorate, the heart struggles and gradually wears out. Patients become weak, short of breath and unable to attend school or work. Many die before they reach 30. Women with the illness who become pregnant can suffer severe and sometimes fatal complications.</a:t>
            </a:r>
          </a:p>
          <a:p>
            <a:endParaRPr lang="en-US" dirty="0"/>
          </a:p>
          <a:p>
            <a:r>
              <a:rPr lang="en-US" dirty="0"/>
              <a:t>https://www.nytimes.com/2018/09/16/health/rwanda-strep-heart-disease.html</a:t>
            </a:r>
          </a:p>
          <a:p>
            <a:endParaRPr lang="en-US" dirty="0"/>
          </a:p>
        </p:txBody>
      </p:sp>
      <p:sp>
        <p:nvSpPr>
          <p:cNvPr id="4" name="Slide Number Placeholder 3"/>
          <p:cNvSpPr>
            <a:spLocks noGrp="1"/>
          </p:cNvSpPr>
          <p:nvPr>
            <p:ph type="sldNum" sz="quarter" idx="5"/>
          </p:nvPr>
        </p:nvSpPr>
        <p:spPr/>
        <p:txBody>
          <a:bodyPr/>
          <a:lstStyle/>
          <a:p>
            <a:fld id="{2AAFCD2E-FA0D-4949-BDB6-F7875ABE6FC9}" type="slidenum">
              <a:rPr lang="en-US" smtClean="0"/>
              <a:t>29</a:t>
            </a:fld>
            <a:endParaRPr lang="en-US" dirty="0"/>
          </a:p>
        </p:txBody>
      </p:sp>
    </p:spTree>
    <p:extLst>
      <p:ext uri="{BB962C8B-B14F-4D97-AF65-F5344CB8AC3E}">
        <p14:creationId xmlns:p14="http://schemas.microsoft.com/office/powerpoint/2010/main" val="26883827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https://resistancemap.onehealthtrust.org/DRI.php</a:t>
            </a:r>
            <a:br>
              <a:rPr lang="en-US" dirty="0"/>
            </a:br>
            <a:br>
              <a:rPr lang="en-US" dirty="0"/>
            </a:br>
            <a:r>
              <a:rPr lang="en-US" dirty="0"/>
              <a:t>Klein, E. Y., Tseng, K. K., Pant, S., &amp; Laxminarayan, R. (2019). Tracking global trends in the effectiveness of antibiotic therapy using the Drug Resistance Index. </a:t>
            </a:r>
            <a:r>
              <a:rPr lang="en-US" i="1" dirty="0"/>
              <a:t>BMJ global health</a:t>
            </a:r>
            <a:r>
              <a:rPr lang="en-US" dirty="0"/>
              <a:t>, </a:t>
            </a:r>
            <a:r>
              <a:rPr lang="en-US" i="1" dirty="0"/>
              <a:t>4</a:t>
            </a:r>
            <a:r>
              <a:rPr lang="en-US" dirty="0"/>
              <a:t>(2), e001315.</a:t>
            </a:r>
          </a:p>
          <a:p>
            <a:endParaRPr lang="en-US" dirty="0"/>
          </a:p>
          <a:p>
            <a:r>
              <a:rPr lang="en-US" dirty="0"/>
              <a:t>Evaluating trends in antibiotic resistance and communicating the results to a broad audience are important for dealing with this global threat. The Drug Resistance Index (DRI), which combines use and resistance into a single measure, was developed as an easy-to-understand measure of the effectiveness of antibiotic therapy. We demonstrate its utility in communicating differences in the effectiveness of antibiotic therapy across countries. We calculated the DRI for countries with data on antibiotic use and resistance for the disease-causing organisms considered by the WHO as priority pathogens: </a:t>
            </a:r>
            <a:r>
              <a:rPr lang="en-US" i="1" dirty="0"/>
              <a:t>Acinetobacter baumannii</a:t>
            </a:r>
            <a:r>
              <a:rPr lang="en-US" dirty="0"/>
              <a:t>, </a:t>
            </a:r>
            <a:r>
              <a:rPr lang="en-US" i="1" dirty="0"/>
              <a:t>Escherichia coli</a:t>
            </a:r>
            <a:r>
              <a:rPr lang="en-US" dirty="0"/>
              <a:t>, </a:t>
            </a:r>
            <a:r>
              <a:rPr lang="en-US" i="1" dirty="0"/>
              <a:t>Klebsiella pneumoniae</a:t>
            </a:r>
            <a:r>
              <a:rPr lang="en-US" dirty="0"/>
              <a:t>, </a:t>
            </a:r>
            <a:r>
              <a:rPr lang="en-US" i="1" dirty="0"/>
              <a:t>Pseudomonas aeruginosa</a:t>
            </a:r>
            <a:r>
              <a:rPr lang="en-US" dirty="0"/>
              <a:t>, </a:t>
            </a:r>
            <a:r>
              <a:rPr lang="en-US" i="1" dirty="0"/>
              <a:t>Staphylococcus aureus</a:t>
            </a:r>
            <a:r>
              <a:rPr lang="en-US" dirty="0"/>
              <a:t>, </a:t>
            </a:r>
            <a:r>
              <a:rPr lang="en-US" i="1" dirty="0"/>
              <a:t>Enterococcus faecium</a:t>
            </a:r>
            <a:r>
              <a:rPr lang="en-US" dirty="0"/>
              <a:t> and </a:t>
            </a:r>
            <a:r>
              <a:rPr lang="en-US" i="1" dirty="0"/>
              <a:t>Enterococcus faecalis</a:t>
            </a:r>
            <a:r>
              <a:rPr lang="en-US" dirty="0"/>
              <a:t>. Additionally, we estimated pooled worldwide resistance rates for these pathogens. 41 countries had the requisite data and were included in the study. Resistance and use rates were highly variable across countries, but </a:t>
            </a:r>
            <a:r>
              <a:rPr lang="en-US" i="1" dirty="0"/>
              <a:t>A. baumannii</a:t>
            </a:r>
            <a:r>
              <a:rPr lang="en-US" dirty="0"/>
              <a:t> resistance rates were uniformly higher, on average, than other organisms. High-income countries, particularly Sweden, Canada, Norway, Finland and Denmark, had the lowest DRIs; the countries with the highest DRIs, and therefore the lowest effectiveness of antibiotic therapy, were all low-income and middle-income countries. The DRI is a useful indicator of the problem of resistance. By combining data on antibiotic use with resistance, it captures a snapshot of how the antibiotics a country typically uses match their resistance profiles. This single measure of the effectiveness of antibiotic therapy provides a means of benchmarking against other countries and can, over time, indicate changes in drug effectiveness that can be easily communicated.</a:t>
            </a:r>
          </a:p>
          <a:p>
            <a:endParaRPr lang="en-US" dirty="0"/>
          </a:p>
        </p:txBody>
      </p:sp>
      <p:sp>
        <p:nvSpPr>
          <p:cNvPr id="4" name="Slide Number Placeholder 3"/>
          <p:cNvSpPr>
            <a:spLocks noGrp="1"/>
          </p:cNvSpPr>
          <p:nvPr>
            <p:ph type="sldNum" sz="quarter" idx="5"/>
          </p:nvPr>
        </p:nvSpPr>
        <p:spPr/>
        <p:txBody>
          <a:bodyPr/>
          <a:lstStyle/>
          <a:p>
            <a:fld id="{E16DF6A9-64E7-491E-BE03-3F2DD586F4E2}" type="slidenum">
              <a:rPr lang="en-US" smtClean="0"/>
              <a:t>30</a:t>
            </a:fld>
            <a:endParaRPr lang="en-US" dirty="0"/>
          </a:p>
        </p:txBody>
      </p:sp>
    </p:spTree>
    <p:extLst>
      <p:ext uri="{BB962C8B-B14F-4D97-AF65-F5344CB8AC3E}">
        <p14:creationId xmlns:p14="http://schemas.microsoft.com/office/powerpoint/2010/main" val="15604219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Klein, E. Y., Tseng, K. K., Pant, S., &amp; Laxminarayan, R. (2019). Tracking global trends in the effectiveness of antibiotic therapy using the Drug Resistance Index. </a:t>
            </a:r>
            <a:r>
              <a:rPr lang="en-US" i="1" dirty="0"/>
              <a:t>BMJ global health</a:t>
            </a:r>
            <a:r>
              <a:rPr lang="en-US" dirty="0"/>
              <a:t>, </a:t>
            </a:r>
            <a:r>
              <a:rPr lang="en-US" i="1" dirty="0"/>
              <a:t>4</a:t>
            </a:r>
            <a:r>
              <a:rPr lang="en-US" dirty="0"/>
              <a:t>(2), e001315.</a:t>
            </a:r>
            <a:br>
              <a:rPr lang="en-US" dirty="0"/>
            </a:br>
            <a:br>
              <a:rPr lang="en-US" dirty="0"/>
            </a:br>
            <a:br>
              <a:rPr lang="en-US" dirty="0"/>
            </a:br>
            <a:r>
              <a:rPr lang="en-US" dirty="0"/>
              <a:t>DDD – defied daily doses of antibiotics, a measure of how many antibiotics are being taken.</a:t>
            </a:r>
          </a:p>
          <a:p>
            <a:endParaRPr lang="en-US" dirty="0"/>
          </a:p>
        </p:txBody>
      </p:sp>
      <p:sp>
        <p:nvSpPr>
          <p:cNvPr id="4" name="Slide Number Placeholder 3"/>
          <p:cNvSpPr>
            <a:spLocks noGrp="1"/>
          </p:cNvSpPr>
          <p:nvPr>
            <p:ph type="sldNum" sz="quarter" idx="5"/>
          </p:nvPr>
        </p:nvSpPr>
        <p:spPr/>
        <p:txBody>
          <a:bodyPr/>
          <a:lstStyle/>
          <a:p>
            <a:fld id="{E16DF6A9-64E7-491E-BE03-3F2DD586F4E2}" type="slidenum">
              <a:rPr lang="en-US" smtClean="0"/>
              <a:t>31</a:t>
            </a:fld>
            <a:endParaRPr lang="en-US" dirty="0"/>
          </a:p>
        </p:txBody>
      </p:sp>
    </p:spTree>
    <p:extLst>
      <p:ext uri="{BB962C8B-B14F-4D97-AF65-F5344CB8AC3E}">
        <p14:creationId xmlns:p14="http://schemas.microsoft.com/office/powerpoint/2010/main" val="2121846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https://www.who.int/antimicrobial-resistance/interagency-coordination-group/IACG_final_report_EN.pdf?ua=1</a:t>
            </a:r>
            <a:br>
              <a:rPr lang="en-US" dirty="0"/>
            </a:br>
            <a:br>
              <a:rPr lang="en-US" dirty="0"/>
            </a:br>
            <a:r>
              <a:rPr lang="en-US" sz="1200" b="0" i="0" u="none" strike="noStrike" baseline="0" dirty="0">
                <a:solidFill>
                  <a:srgbClr val="000000"/>
                </a:solidFill>
                <a:latin typeface="Calibri Light" panose="020F0302020204030204" pitchFamily="34" charset="0"/>
                <a:cs typeface="Calibri Light" panose="020F0302020204030204" pitchFamily="34" charset="0"/>
              </a:rPr>
              <a:t>‘Paper tiger’ initiatives to address AMR which are not enforced, such as bans on over-the-counter sales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16DF6A9-64E7-491E-BE03-3F2DD586F4E2}" type="slidenum">
              <a:rPr lang="en-US" smtClean="0"/>
              <a:t>32</a:t>
            </a:fld>
            <a:endParaRPr lang="en-US" dirty="0"/>
          </a:p>
        </p:txBody>
      </p:sp>
    </p:spTree>
    <p:extLst>
      <p:ext uri="{BB962C8B-B14F-4D97-AF65-F5344CB8AC3E}">
        <p14:creationId xmlns:p14="http://schemas.microsoft.com/office/powerpoint/2010/main" val="22929523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http://dx.doi.org/10.1126/science.aau4679</a:t>
            </a:r>
            <a:endParaRPr lang="en-US" dirty="0"/>
          </a:p>
        </p:txBody>
      </p:sp>
      <p:sp>
        <p:nvSpPr>
          <p:cNvPr id="4" name="Slide Number Placeholder 3"/>
          <p:cNvSpPr>
            <a:spLocks noGrp="1"/>
          </p:cNvSpPr>
          <p:nvPr>
            <p:ph type="sldNum" sz="quarter" idx="10"/>
          </p:nvPr>
        </p:nvSpPr>
        <p:spPr/>
        <p:txBody>
          <a:bodyPr/>
          <a:lstStyle/>
          <a:p>
            <a:fld id="{E16DF6A9-64E7-491E-BE03-3F2DD586F4E2}" type="slidenum">
              <a:rPr lang="en-US" smtClean="0"/>
              <a:t>33</a:t>
            </a:fld>
            <a:endParaRPr lang="en-US" dirty="0"/>
          </a:p>
        </p:txBody>
      </p:sp>
    </p:spTree>
    <p:extLst>
      <p:ext uri="{BB962C8B-B14F-4D97-AF65-F5344CB8AC3E}">
        <p14:creationId xmlns:p14="http://schemas.microsoft.com/office/powerpoint/2010/main" val="2307242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Commercialization of penicillin</a:t>
            </a:r>
            <a:br>
              <a:rPr lang="en-US" dirty="0"/>
            </a:br>
            <a:br>
              <a:rPr lang="en-US" dirty="0"/>
            </a:br>
            <a:r>
              <a:rPr lang="en-US" dirty="0"/>
              <a:t>Howard Florey (1898–1968), a pharmacologist and pathologist, Ernst Chain (1906–1979), a biochemist, were instrumental in testing penicillin’s effectiveness and pushing penicillin closer to commercial production. Another vital figure in bringing penicillin to market was a biochemist, Dr. Norman Heatley, who used every available container, bottle and bedpan to grow vats of the penicillin mold, suction off the fluid and develop ways to purify the antibiotic.</a:t>
            </a:r>
            <a:br>
              <a:rPr lang="en-US" dirty="0"/>
            </a:br>
            <a:br>
              <a:rPr lang="en-US" dirty="0"/>
            </a:br>
            <a:r>
              <a:rPr lang="en-US" dirty="0"/>
              <a:t> In September 1940, that the Oxford police constable, Albert Alexander, 48, provided the first test of the effectiveness of antibiotics. Alexander nicked his face working in his rose garden. The scratch, infected with streptococci and staphylococci, spread to his eyes and scalp. Although Alexander was admitted to the Radcliffe Infirmary and treated with doses of sulfa drugs, the infection worsened and resulted in smoldering abscesses in the eye, lungs and shoulder. Florey and Chain heard about the horrible case at high table one evening and, immediately, asked the Radcliffe physicians if they could try their ”purified” penicillin. After five days of injections, Alexander began to recover. But Chain and Florey did not have enough pure penicillin to eradicate the infection, and Alexander ultimately died. </a:t>
            </a:r>
          </a:p>
          <a:p>
            <a:endParaRPr lang="en-US" dirty="0"/>
          </a:p>
          <a:p>
            <a:r>
              <a:rPr lang="en-US" dirty="0"/>
              <a:t>In the summer of 1941, shortly before the United States entered World War II, Florey and Heatley flew to the United States, where they worked with American scientists in Peoria, Ill., to develop a means of mass producing what became known as the wonder drug. Aware that the fungus Penicillium notatum would never yield enough penicillin to treat people reliably, Florey and Heatley searched for a more productive species. One hot summer day, a laboratory assistant, Mary Hunt, arrived with a cantaloupe that she had picked up at the market and that was covered with a ”pretty, golden mold.” Serendipitously, the mold turned out to be the fungus Penicillium chrysogeum, and it yielded 200 times the amount of penicillin as the species that Fleming had described. Yet even that species required enhancing with mutation-causing X-rays and filtration, ultimately producing 1,000 times as much penicillin as the first batches from Penicillium notatum.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DD63954-8C06-47E4-BD2D-CC2DEB82B650}" type="slidenum">
              <a:rPr lang="en-US" smtClean="0"/>
              <a:t>3</a:t>
            </a:fld>
            <a:endParaRPr lang="en-US" dirty="0"/>
          </a:p>
        </p:txBody>
      </p:sp>
    </p:spTree>
    <p:extLst>
      <p:ext uri="{BB962C8B-B14F-4D97-AF65-F5344CB8AC3E}">
        <p14:creationId xmlns:p14="http://schemas.microsoft.com/office/powerpoint/2010/main" val="39869969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Nadimpalli, M. L., Stegger, M., Viau, R., Yith, V., de Lauzanne, A., Sem, N., ... &amp; Price, L. B. (2023). Plugging the leaks: antibiotic resistance at human–animal interfaces in low‐resource settings. </a:t>
            </a:r>
            <a:r>
              <a:rPr lang="en-US" i="1" dirty="0"/>
              <a:t>Frontiers in Ecology and the Environment</a:t>
            </a:r>
            <a:r>
              <a:rPr lang="en-US" dirty="0"/>
              <a:t>.</a:t>
            </a:r>
            <a:br>
              <a:rPr lang="en-US" dirty="0"/>
            </a:br>
            <a:br>
              <a:rPr lang="en-US" dirty="0"/>
            </a:br>
            <a:r>
              <a:rPr lang="en-US" dirty="0"/>
              <a:t>Resistance genes flow freely among human and animal-origin E coli in the leaky Cambodian ecosystem but are largely isolated to specific hosts in the less leaky UK ecosystem</a:t>
            </a:r>
            <a:br>
              <a:rPr lang="en-US" dirty="0"/>
            </a:br>
            <a:br>
              <a:rPr lang="en-US" dirty="0"/>
            </a:br>
            <a:r>
              <a:rPr lang="en-US" dirty="0">
                <a:solidFill>
                  <a:srgbClr val="000000"/>
                </a:solidFill>
                <a:latin typeface="+mj-lt"/>
              </a:rPr>
              <a:t>Implementing water, sanitation, and hygiene infrastructure in human communities and food animal production must be prioritized to address global antibiotic resistance</a:t>
            </a:r>
            <a:endParaRPr lang="en-US"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DD63954-8C06-47E4-BD2D-CC2DEB82B650}" type="slidenum">
              <a:rPr lang="en-US" smtClean="0"/>
              <a:t>34</a:t>
            </a:fld>
            <a:endParaRPr lang="en-US" dirty="0"/>
          </a:p>
        </p:txBody>
      </p:sp>
    </p:spTree>
    <p:extLst>
      <p:ext uri="{BB962C8B-B14F-4D97-AF65-F5344CB8AC3E}">
        <p14:creationId xmlns:p14="http://schemas.microsoft.com/office/powerpoint/2010/main" val="10646438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Nadimpalli, M. L., Stegger, M., Viau, R., Yith, V., de Lauzanne, A., Sem, N., ... &amp; Price, L. B. (2023). Plugging the leaks: antibiotic resistance at human–animal interfaces in low‐resource settings. </a:t>
            </a:r>
            <a:r>
              <a:rPr lang="en-US" i="1" dirty="0"/>
              <a:t>Frontiers in Ecology and the Environment</a:t>
            </a:r>
            <a:r>
              <a:rPr lang="en-US" dirty="0"/>
              <a:t>.</a:t>
            </a:r>
          </a:p>
        </p:txBody>
      </p:sp>
      <p:sp>
        <p:nvSpPr>
          <p:cNvPr id="4" name="Slide Number Placeholder 3"/>
          <p:cNvSpPr>
            <a:spLocks noGrp="1"/>
          </p:cNvSpPr>
          <p:nvPr>
            <p:ph type="sldNum" sz="quarter" idx="5"/>
          </p:nvPr>
        </p:nvSpPr>
        <p:spPr/>
        <p:txBody>
          <a:bodyPr/>
          <a:lstStyle/>
          <a:p>
            <a:fld id="{5DD63954-8C06-47E4-BD2D-CC2DEB82B650}" type="slidenum">
              <a:rPr lang="en-US" smtClean="0"/>
              <a:t>35</a:t>
            </a:fld>
            <a:endParaRPr lang="en-US" dirty="0"/>
          </a:p>
        </p:txBody>
      </p:sp>
    </p:spTree>
    <p:extLst>
      <p:ext uri="{BB962C8B-B14F-4D97-AF65-F5344CB8AC3E}">
        <p14:creationId xmlns:p14="http://schemas.microsoft.com/office/powerpoint/2010/main" val="25840385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Women wash clothes just outside a river polluted with sewage and waste in the Kibera neighborhood of Nairobi, Kenya. The rate of drug-resistant infections in the community is high.</a:t>
            </a:r>
          </a:p>
          <a:p>
            <a:endParaRPr lang="en-US" dirty="0"/>
          </a:p>
          <a:p>
            <a:r>
              <a:rPr lang="en-US" dirty="0"/>
              <a:t>https://www.nytimes.com/2019/04/29/health/un-drug-resistance-antibiotics.html?rref=collection%2Fseriescollection%2Fdeadly-germs-lost-cures&amp;action=click&amp;contentCollection=health&amp;region=stream&amp;module=stream_unit&amp;version=latest&amp;contentPlacement=4&amp;pgtype=collection</a:t>
            </a:r>
          </a:p>
          <a:p>
            <a:endParaRPr lang="en-US" dirty="0"/>
          </a:p>
        </p:txBody>
      </p:sp>
      <p:sp>
        <p:nvSpPr>
          <p:cNvPr id="4" name="Slide Number Placeholder 3"/>
          <p:cNvSpPr>
            <a:spLocks noGrp="1"/>
          </p:cNvSpPr>
          <p:nvPr>
            <p:ph type="sldNum" sz="quarter" idx="5"/>
          </p:nvPr>
        </p:nvSpPr>
        <p:spPr/>
        <p:txBody>
          <a:bodyPr/>
          <a:lstStyle/>
          <a:p>
            <a:fld id="{2AAFCD2E-FA0D-4949-BDB6-F7875ABE6FC9}" type="slidenum">
              <a:rPr lang="en-US" smtClean="0"/>
              <a:t>36</a:t>
            </a:fld>
            <a:endParaRPr lang="en-US" dirty="0"/>
          </a:p>
        </p:txBody>
      </p:sp>
    </p:spTree>
    <p:extLst>
      <p:ext uri="{BB962C8B-B14F-4D97-AF65-F5344CB8AC3E}">
        <p14:creationId xmlns:p14="http://schemas.microsoft.com/office/powerpoint/2010/main" val="24693902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Nogrady, B. (2023). The fight against antimicrobial resistance. </a:t>
            </a:r>
            <a:r>
              <a:rPr lang="en-US" i="1" dirty="0"/>
              <a:t>Nature</a:t>
            </a:r>
            <a:r>
              <a:rPr lang="en-US" dirty="0"/>
              <a:t>, </a:t>
            </a:r>
            <a:r>
              <a:rPr lang="en-US" i="1" dirty="0"/>
              <a:t>624</a:t>
            </a:r>
            <a:r>
              <a:rPr lang="en-US" dirty="0"/>
              <a:t>(7991), S30-S32.</a:t>
            </a:r>
            <a:br>
              <a:rPr lang="en-US" dirty="0"/>
            </a:br>
            <a:br>
              <a:rPr lang="en-US" dirty="0"/>
            </a:br>
            <a:r>
              <a:rPr lang="en-US" dirty="0"/>
              <a:t>https://www.nature.com/articles/d41586-023-03912-8</a:t>
            </a:r>
          </a:p>
          <a:p>
            <a:endParaRPr lang="en-US" dirty="0"/>
          </a:p>
        </p:txBody>
      </p:sp>
      <p:sp>
        <p:nvSpPr>
          <p:cNvPr id="4" name="Slide Number Placeholder 3"/>
          <p:cNvSpPr>
            <a:spLocks noGrp="1"/>
          </p:cNvSpPr>
          <p:nvPr>
            <p:ph type="sldNum" sz="quarter" idx="5"/>
          </p:nvPr>
        </p:nvSpPr>
        <p:spPr/>
        <p:txBody>
          <a:bodyPr/>
          <a:lstStyle/>
          <a:p>
            <a:fld id="{5DD63954-8C06-47E4-BD2D-CC2DEB82B650}" type="slidenum">
              <a:rPr lang="en-US" smtClean="0"/>
              <a:t>37</a:t>
            </a:fld>
            <a:endParaRPr lang="en-US" dirty="0"/>
          </a:p>
        </p:txBody>
      </p:sp>
    </p:spTree>
    <p:extLst>
      <p:ext uri="{BB962C8B-B14F-4D97-AF65-F5344CB8AC3E}">
        <p14:creationId xmlns:p14="http://schemas.microsoft.com/office/powerpoint/2010/main" val="14486936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Resistance developed rapidly because thousands of people with insufficient levels of chloroquine in their systems became infected with malaria parasites. Strains that were susceptible to the drug died, but more-resilient ones multiplied. Eventually, chloroquine stopped working.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https://apps.who.int/iris/bitstream/handle/10665/259367/9789241513104-eng.pdf;jsessionid=08C1FFE11C7824F6488A535544E1A839?sequence=1</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E16DF6A9-64E7-491E-BE03-3F2DD586F4E2}" type="slidenum">
              <a:rPr lang="en-US" smtClean="0"/>
              <a:t>39</a:t>
            </a:fld>
            <a:endParaRPr lang="en-US" dirty="0"/>
          </a:p>
        </p:txBody>
      </p:sp>
    </p:spTree>
    <p:extLst>
      <p:ext uri="{BB962C8B-B14F-4D97-AF65-F5344CB8AC3E}">
        <p14:creationId xmlns:p14="http://schemas.microsoft.com/office/powerpoint/2010/main" val="32457276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Niger probably experienced the greatest benefit because it has the highest childhood mortality rate of the three countries. About 9% of children die before the age of 5 in Niger, compared with about 5% in Tanzania and Malawi.</a:t>
            </a:r>
            <a:br>
              <a:rPr lang="en-US" dirty="0"/>
            </a:br>
            <a:br>
              <a:rPr lang="en-US" dirty="0"/>
            </a:br>
            <a:r>
              <a:rPr lang="en-US" dirty="0"/>
              <a:t>https://blog.cartercenter.org/2018/04/26/groundbreaking-study-could-revolutionize-public-health/</a:t>
            </a:r>
          </a:p>
          <a:p>
            <a:endParaRPr lang="en-US" dirty="0"/>
          </a:p>
        </p:txBody>
      </p:sp>
      <p:sp>
        <p:nvSpPr>
          <p:cNvPr id="4" name="Slide Number Placeholder 3"/>
          <p:cNvSpPr>
            <a:spLocks noGrp="1"/>
          </p:cNvSpPr>
          <p:nvPr>
            <p:ph type="sldNum" sz="quarter" idx="5"/>
          </p:nvPr>
        </p:nvSpPr>
        <p:spPr/>
        <p:txBody>
          <a:bodyPr/>
          <a:lstStyle/>
          <a:p>
            <a:fld id="{E16DF6A9-64E7-491E-BE03-3F2DD586F4E2}" type="slidenum">
              <a:rPr lang="en-US" smtClean="0"/>
              <a:t>40</a:t>
            </a:fld>
            <a:endParaRPr lang="en-US" dirty="0"/>
          </a:p>
        </p:txBody>
      </p:sp>
    </p:spTree>
    <p:extLst>
      <p:ext uri="{BB962C8B-B14F-4D97-AF65-F5344CB8AC3E}">
        <p14:creationId xmlns:p14="http://schemas.microsoft.com/office/powerpoint/2010/main" val="20602526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https://www.science.org/content/article/remote-pacific-island-doctor-has-revived-60-year-quest-eradicate-disfiguring-disease</a:t>
            </a:r>
          </a:p>
        </p:txBody>
      </p:sp>
      <p:sp>
        <p:nvSpPr>
          <p:cNvPr id="4" name="Slide Number Placeholder 3"/>
          <p:cNvSpPr>
            <a:spLocks noGrp="1"/>
          </p:cNvSpPr>
          <p:nvPr>
            <p:ph type="sldNum" sz="quarter" idx="5"/>
          </p:nvPr>
        </p:nvSpPr>
        <p:spPr/>
        <p:txBody>
          <a:bodyPr/>
          <a:lstStyle/>
          <a:p>
            <a:fld id="{5DD63954-8C06-47E4-BD2D-CC2DEB82B650}" type="slidenum">
              <a:rPr lang="en-US" smtClean="0"/>
              <a:t>41</a:t>
            </a:fld>
            <a:endParaRPr lang="en-US" dirty="0"/>
          </a:p>
        </p:txBody>
      </p:sp>
    </p:spTree>
    <p:extLst>
      <p:ext uri="{BB962C8B-B14F-4D97-AF65-F5344CB8AC3E}">
        <p14:creationId xmlns:p14="http://schemas.microsoft.com/office/powerpoint/2010/main" val="489424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In the ‘Golden Age’ of antibiotic discovery, the best source of new agents was from other naturally occurring soil microorganisms. After streptomycin was isolated in 1944 from </a:t>
            </a:r>
            <a:r>
              <a:rPr lang="en-US" i="1" dirty="0"/>
              <a:t>Streptomyces griseus</a:t>
            </a:r>
            <a:r>
              <a:rPr lang="en-US" dirty="0"/>
              <a:t> (a fungal organism found in soil), a worldwide search began. Every effort was made to reach all corners of the globe, but resources were limited. Eli Lilly had the bright idea of asking Christian missionaries to send back a soil sample from every exotic place that they visited. A sample from Borneo sent in 1952 grew </a:t>
            </a:r>
            <a:r>
              <a:rPr lang="en-US" i="1" dirty="0"/>
              <a:t>Streptomyces orientalis,</a:t>
            </a:r>
            <a:r>
              <a:rPr lang="en-US" dirty="0"/>
              <a:t> from which vancomycin was eventually extracted; vancomycin became available for patient use in 1958.</a:t>
            </a:r>
          </a:p>
          <a:p>
            <a:endParaRPr lang="en-US" dirty="0"/>
          </a:p>
          <a:p>
            <a:r>
              <a:rPr lang="en-US" dirty="0"/>
              <a:t>https://www.pbs.org/newshour/health/the-real-story-behind-the-worlds-first-antibiotic</a:t>
            </a:r>
          </a:p>
        </p:txBody>
      </p:sp>
      <p:sp>
        <p:nvSpPr>
          <p:cNvPr id="4" name="Slide Number Placeholder 3"/>
          <p:cNvSpPr>
            <a:spLocks noGrp="1"/>
          </p:cNvSpPr>
          <p:nvPr>
            <p:ph type="sldNum" sz="quarter" idx="10"/>
          </p:nvPr>
        </p:nvSpPr>
        <p:spPr/>
        <p:txBody>
          <a:bodyPr/>
          <a:lstStyle/>
          <a:p>
            <a:fld id="{CC56BA23-74C7-45A0-8B7A-276A1900AA24}" type="slidenum">
              <a:rPr lang="en-US" smtClean="0"/>
              <a:t>4</a:t>
            </a:fld>
            <a:endParaRPr lang="en-US" dirty="0"/>
          </a:p>
        </p:txBody>
      </p:sp>
    </p:spTree>
    <p:extLst>
      <p:ext uri="{BB962C8B-B14F-4D97-AF65-F5344CB8AC3E}">
        <p14:creationId xmlns:p14="http://schemas.microsoft.com/office/powerpoint/2010/main" val="2119828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https://www.who.int/news/item/15-04-2021-global-shortage-of-innovative-antibiotics-fuels-emergence-and-spread-of-drug-resistance</a:t>
            </a:r>
          </a:p>
        </p:txBody>
      </p:sp>
      <p:sp>
        <p:nvSpPr>
          <p:cNvPr id="4" name="Slide Number Placeholder 3"/>
          <p:cNvSpPr>
            <a:spLocks noGrp="1"/>
          </p:cNvSpPr>
          <p:nvPr>
            <p:ph type="sldNum" sz="quarter" idx="5"/>
          </p:nvPr>
        </p:nvSpPr>
        <p:spPr/>
        <p:txBody>
          <a:bodyPr/>
          <a:lstStyle/>
          <a:p>
            <a:fld id="{5DD63954-8C06-47E4-BD2D-CC2DEB82B650}" type="slidenum">
              <a:rPr lang="en-US" smtClean="0"/>
              <a:t>5</a:t>
            </a:fld>
            <a:endParaRPr lang="en-US" dirty="0"/>
          </a:p>
        </p:txBody>
      </p:sp>
    </p:spTree>
    <p:extLst>
      <p:ext uri="{BB962C8B-B14F-4D97-AF65-F5344CB8AC3E}">
        <p14:creationId xmlns:p14="http://schemas.microsoft.com/office/powerpoint/2010/main" val="838734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Antibiotic resistant bacteria and bacterial genes that confer resistance now move among humans, domesticated animals, wildlife, and the environment</a:t>
            </a:r>
          </a:p>
          <a:p>
            <a:endParaRPr lang="en-US" dirty="0"/>
          </a:p>
          <a:p>
            <a:r>
              <a:rPr lang="en-US" dirty="0"/>
              <a:t>AMR is a challenge because it is an environmental issue. Antimicrobials are used in agriculture.  However, veterinary and human medicine not well integrated</a:t>
            </a:r>
          </a:p>
          <a:p>
            <a:endParaRPr lang="en-US" baseline="0"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C56BA23-74C7-45A0-8B7A-276A1900AA24}" type="slidenum">
              <a:rPr lang="en-US" smtClean="0"/>
              <a:t>6</a:t>
            </a:fld>
            <a:endParaRPr lang="en-US" dirty="0"/>
          </a:p>
        </p:txBody>
      </p:sp>
    </p:spTree>
    <p:extLst>
      <p:ext uri="{BB962C8B-B14F-4D97-AF65-F5344CB8AC3E}">
        <p14:creationId xmlns:p14="http://schemas.microsoft.com/office/powerpoint/2010/main" val="3650775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Aspergillus</a:t>
            </a:r>
          </a:p>
        </p:txBody>
      </p:sp>
      <p:sp>
        <p:nvSpPr>
          <p:cNvPr id="4" name="Slide Number Placeholder 3"/>
          <p:cNvSpPr>
            <a:spLocks noGrp="1"/>
          </p:cNvSpPr>
          <p:nvPr>
            <p:ph type="sldNum" sz="quarter" idx="5"/>
          </p:nvPr>
        </p:nvSpPr>
        <p:spPr/>
        <p:txBody>
          <a:bodyPr/>
          <a:lstStyle/>
          <a:p>
            <a:fld id="{5DD63954-8C06-47E4-BD2D-CC2DEB82B650}" type="slidenum">
              <a:rPr lang="en-US" smtClean="0"/>
              <a:t>7</a:t>
            </a:fld>
            <a:endParaRPr lang="en-US" dirty="0"/>
          </a:p>
        </p:txBody>
      </p:sp>
    </p:spTree>
    <p:extLst>
      <p:ext uri="{BB962C8B-B14F-4D97-AF65-F5344CB8AC3E}">
        <p14:creationId xmlns:p14="http://schemas.microsoft.com/office/powerpoint/2010/main" val="2972973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5DD63954-8C06-47E4-BD2D-CC2DEB82B650}" type="slidenum">
              <a:rPr lang="en-US" smtClean="0"/>
              <a:t>8</a:t>
            </a:fld>
            <a:endParaRPr lang="en-US" dirty="0"/>
          </a:p>
        </p:txBody>
      </p:sp>
    </p:spTree>
    <p:extLst>
      <p:ext uri="{BB962C8B-B14F-4D97-AF65-F5344CB8AC3E}">
        <p14:creationId xmlns:p14="http://schemas.microsoft.com/office/powerpoint/2010/main" val="3302466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Mucormycosisis a serious but usually rare fungal infection caused by a group of molds called mucormycetes. These molds live throughout the environment.</a:t>
            </a:r>
            <a:br>
              <a:rPr lang="en-US" sz="1200" b="0" i="0" u="none" strike="noStrike" baseline="0" dirty="0">
                <a:latin typeface="Calibri Light" panose="020F0302020204030204" pitchFamily="34" charset="0"/>
                <a:cs typeface="Calibri Light" panose="020F0302020204030204" pitchFamily="34" charset="0"/>
              </a:rPr>
            </a:br>
            <a:br>
              <a:rPr lang="en-US" sz="1200" b="0" i="0" u="none" strike="noStrike" baseline="0" dirty="0">
                <a:latin typeface="Calibri Light" panose="020F0302020204030204" pitchFamily="34" charset="0"/>
                <a:cs typeface="Calibri Light" panose="020F0302020204030204" pitchFamily="34" charset="0"/>
              </a:rPr>
            </a:br>
            <a:r>
              <a:rPr lang="en-US" sz="1200" b="0" i="0" u="none" strike="noStrike" baseline="0" dirty="0">
                <a:latin typeface="Calibri Light" panose="020F0302020204030204" pitchFamily="34" charset="0"/>
                <a:cs typeface="Calibri Light" panose="020F0302020204030204" pitchFamily="34" charset="0"/>
              </a:rPr>
              <a:t>Video documents </a:t>
            </a:r>
            <a:r>
              <a:rPr lang="en-US" dirty="0"/>
              <a:t>Mucormycosis, a devastating fungal infection. People who have had Covid are susceptible, and especially those that are diabetic or have weakened immune systems. Treatment of mucormycosis is challenging because these fungi are intrinsically resistant to most of the routinely used antifungal agents, such as most of the azoles</a:t>
            </a:r>
            <a:br>
              <a:rPr lang="en-US" dirty="0"/>
            </a:br>
            <a:br>
              <a:rPr lang="en-US" dirty="0"/>
            </a:br>
            <a:r>
              <a:rPr lang="en-US" dirty="0"/>
              <a:t>https://www.nytimes.com/2021/06/20/world/asia/india-covid-black-fungus.html</a:t>
            </a:r>
          </a:p>
        </p:txBody>
      </p:sp>
      <p:sp>
        <p:nvSpPr>
          <p:cNvPr id="4" name="Slide Number Placeholder 3"/>
          <p:cNvSpPr>
            <a:spLocks noGrp="1"/>
          </p:cNvSpPr>
          <p:nvPr>
            <p:ph type="sldNum" sz="quarter" idx="5"/>
          </p:nvPr>
        </p:nvSpPr>
        <p:spPr/>
        <p:txBody>
          <a:bodyPr/>
          <a:lstStyle/>
          <a:p>
            <a:fld id="{5DD63954-8C06-47E4-BD2D-CC2DEB82B650}" type="slidenum">
              <a:rPr lang="en-US" smtClean="0"/>
              <a:t>9</a:t>
            </a:fld>
            <a:endParaRPr lang="en-US" dirty="0"/>
          </a:p>
        </p:txBody>
      </p:sp>
    </p:spTree>
    <p:extLst>
      <p:ext uri="{BB962C8B-B14F-4D97-AF65-F5344CB8AC3E}">
        <p14:creationId xmlns:p14="http://schemas.microsoft.com/office/powerpoint/2010/main" val="1636438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C5025E4-FC3B-447F-8364-E2AB1EC8D645}" type="datetimeFigureOut">
              <a:rPr lang="en-US" smtClean="0"/>
              <a:t>10/23/2024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EFA5DB-738C-41D7-BC1C-A363D595D98E}" type="slidenum">
              <a:rPr lang="en-US" smtClean="0"/>
              <a:t>‹#›</a:t>
            </a:fld>
            <a:endParaRPr lang="en-US" dirty="0"/>
          </a:p>
        </p:txBody>
      </p:sp>
    </p:spTree>
    <p:extLst>
      <p:ext uri="{BB962C8B-B14F-4D97-AF65-F5344CB8AC3E}">
        <p14:creationId xmlns:p14="http://schemas.microsoft.com/office/powerpoint/2010/main" val="3510772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5025E4-FC3B-447F-8364-E2AB1EC8D645}" type="datetimeFigureOut">
              <a:rPr lang="en-US" smtClean="0"/>
              <a:t>10/23/2024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EFA5DB-738C-41D7-BC1C-A363D595D98E}" type="slidenum">
              <a:rPr lang="en-US" smtClean="0"/>
              <a:t>‹#›</a:t>
            </a:fld>
            <a:endParaRPr lang="en-US" dirty="0"/>
          </a:p>
        </p:txBody>
      </p:sp>
    </p:spTree>
    <p:extLst>
      <p:ext uri="{BB962C8B-B14F-4D97-AF65-F5344CB8AC3E}">
        <p14:creationId xmlns:p14="http://schemas.microsoft.com/office/powerpoint/2010/main" val="3904670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5025E4-FC3B-447F-8364-E2AB1EC8D645}" type="datetimeFigureOut">
              <a:rPr lang="en-US" smtClean="0"/>
              <a:t>10/23/2024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EFA5DB-738C-41D7-BC1C-A363D595D98E}" type="slidenum">
              <a:rPr lang="en-US" smtClean="0"/>
              <a:t>‹#›</a:t>
            </a:fld>
            <a:endParaRPr lang="en-US" dirty="0"/>
          </a:p>
        </p:txBody>
      </p:sp>
    </p:spTree>
    <p:extLst>
      <p:ext uri="{BB962C8B-B14F-4D97-AF65-F5344CB8AC3E}">
        <p14:creationId xmlns:p14="http://schemas.microsoft.com/office/powerpoint/2010/main" val="1427336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5025E4-FC3B-447F-8364-E2AB1EC8D645}" type="datetimeFigureOut">
              <a:rPr lang="en-US" smtClean="0"/>
              <a:t>10/23/2024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EFA5DB-738C-41D7-BC1C-A363D595D98E}" type="slidenum">
              <a:rPr lang="en-US" smtClean="0"/>
              <a:t>‹#›</a:t>
            </a:fld>
            <a:endParaRPr lang="en-US" dirty="0"/>
          </a:p>
        </p:txBody>
      </p:sp>
    </p:spTree>
    <p:extLst>
      <p:ext uri="{BB962C8B-B14F-4D97-AF65-F5344CB8AC3E}">
        <p14:creationId xmlns:p14="http://schemas.microsoft.com/office/powerpoint/2010/main" val="629805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5025E4-FC3B-447F-8364-E2AB1EC8D645}" type="datetimeFigureOut">
              <a:rPr lang="en-US" smtClean="0"/>
              <a:t>10/23/2024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EFA5DB-738C-41D7-BC1C-A363D595D98E}" type="slidenum">
              <a:rPr lang="en-US" smtClean="0"/>
              <a:t>‹#›</a:t>
            </a:fld>
            <a:endParaRPr lang="en-US" dirty="0"/>
          </a:p>
        </p:txBody>
      </p:sp>
    </p:spTree>
    <p:extLst>
      <p:ext uri="{BB962C8B-B14F-4D97-AF65-F5344CB8AC3E}">
        <p14:creationId xmlns:p14="http://schemas.microsoft.com/office/powerpoint/2010/main" val="2780355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5025E4-FC3B-447F-8364-E2AB1EC8D645}" type="datetimeFigureOut">
              <a:rPr lang="en-US" smtClean="0"/>
              <a:t>10/23/2024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7EFA5DB-738C-41D7-BC1C-A363D595D98E}" type="slidenum">
              <a:rPr lang="en-US" smtClean="0"/>
              <a:t>‹#›</a:t>
            </a:fld>
            <a:endParaRPr lang="en-US" dirty="0"/>
          </a:p>
        </p:txBody>
      </p:sp>
    </p:spTree>
    <p:extLst>
      <p:ext uri="{BB962C8B-B14F-4D97-AF65-F5344CB8AC3E}">
        <p14:creationId xmlns:p14="http://schemas.microsoft.com/office/powerpoint/2010/main" val="2314012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5025E4-FC3B-447F-8364-E2AB1EC8D645}" type="datetimeFigureOut">
              <a:rPr lang="en-US" smtClean="0"/>
              <a:t>10/23/2024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7EFA5DB-738C-41D7-BC1C-A363D595D98E}" type="slidenum">
              <a:rPr lang="en-US" smtClean="0"/>
              <a:t>‹#›</a:t>
            </a:fld>
            <a:endParaRPr lang="en-US" dirty="0"/>
          </a:p>
        </p:txBody>
      </p:sp>
    </p:spTree>
    <p:extLst>
      <p:ext uri="{BB962C8B-B14F-4D97-AF65-F5344CB8AC3E}">
        <p14:creationId xmlns:p14="http://schemas.microsoft.com/office/powerpoint/2010/main" val="1537130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C5025E4-FC3B-447F-8364-E2AB1EC8D645}" type="datetimeFigureOut">
              <a:rPr lang="en-US" smtClean="0"/>
              <a:t>10/23/2024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7EFA5DB-738C-41D7-BC1C-A363D595D98E}" type="slidenum">
              <a:rPr lang="en-US" smtClean="0"/>
              <a:t>‹#›</a:t>
            </a:fld>
            <a:endParaRPr lang="en-US" dirty="0"/>
          </a:p>
        </p:txBody>
      </p:sp>
    </p:spTree>
    <p:extLst>
      <p:ext uri="{BB962C8B-B14F-4D97-AF65-F5344CB8AC3E}">
        <p14:creationId xmlns:p14="http://schemas.microsoft.com/office/powerpoint/2010/main" val="3597494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5025E4-FC3B-447F-8364-E2AB1EC8D645}" type="datetimeFigureOut">
              <a:rPr lang="en-US" smtClean="0"/>
              <a:t>10/23/2024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7EFA5DB-738C-41D7-BC1C-A363D595D98E}" type="slidenum">
              <a:rPr lang="en-US" smtClean="0"/>
              <a:t>‹#›</a:t>
            </a:fld>
            <a:endParaRPr lang="en-US" dirty="0"/>
          </a:p>
        </p:txBody>
      </p:sp>
    </p:spTree>
    <p:extLst>
      <p:ext uri="{BB962C8B-B14F-4D97-AF65-F5344CB8AC3E}">
        <p14:creationId xmlns:p14="http://schemas.microsoft.com/office/powerpoint/2010/main" val="471467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C5025E4-FC3B-447F-8364-E2AB1EC8D645}" type="datetimeFigureOut">
              <a:rPr lang="en-US" smtClean="0"/>
              <a:t>10/23/2024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7EFA5DB-738C-41D7-BC1C-A363D595D98E}" type="slidenum">
              <a:rPr lang="en-US" smtClean="0"/>
              <a:t>‹#›</a:t>
            </a:fld>
            <a:endParaRPr lang="en-US" dirty="0"/>
          </a:p>
        </p:txBody>
      </p:sp>
    </p:spTree>
    <p:extLst>
      <p:ext uri="{BB962C8B-B14F-4D97-AF65-F5344CB8AC3E}">
        <p14:creationId xmlns:p14="http://schemas.microsoft.com/office/powerpoint/2010/main" val="3177051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C5025E4-FC3B-447F-8364-E2AB1EC8D645}" type="datetimeFigureOut">
              <a:rPr lang="en-US" smtClean="0"/>
              <a:t>10/23/2024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7EFA5DB-738C-41D7-BC1C-A363D595D98E}" type="slidenum">
              <a:rPr lang="en-US" smtClean="0"/>
              <a:t>‹#›</a:t>
            </a:fld>
            <a:endParaRPr lang="en-US" dirty="0"/>
          </a:p>
        </p:txBody>
      </p:sp>
    </p:spTree>
    <p:extLst>
      <p:ext uri="{BB962C8B-B14F-4D97-AF65-F5344CB8AC3E}">
        <p14:creationId xmlns:p14="http://schemas.microsoft.com/office/powerpoint/2010/main" val="1758391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5025E4-FC3B-447F-8364-E2AB1EC8D645}" type="datetimeFigureOut">
              <a:rPr lang="en-US" smtClean="0"/>
              <a:t>10/23/2024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EFA5DB-738C-41D7-BC1C-A363D595D98E}" type="slidenum">
              <a:rPr lang="en-US" smtClean="0"/>
              <a:t>‹#›</a:t>
            </a:fld>
            <a:endParaRPr lang="en-US" dirty="0"/>
          </a:p>
        </p:txBody>
      </p:sp>
    </p:spTree>
    <p:extLst>
      <p:ext uri="{BB962C8B-B14F-4D97-AF65-F5344CB8AC3E}">
        <p14:creationId xmlns:p14="http://schemas.microsoft.com/office/powerpoint/2010/main" val="12487278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https://www.youtube.com/embed/zzKqEZmUGxY?feature=oembed" TargetMode="Externa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nytimes.com/2019/04/06/health/drug-resistant-candida-auris.html"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govtrack.us/congress/bills/117/s2076/text"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nytimes.com/2019/04/08/health/candida-auris-hospitals-drug-resistant.html"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webp"/></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hyperlink" Target="https://www.washingtonpost.com/national/health-science/they-went-to-mexico-for-surgery-they-came-back-with-a-deadly-superbug/2019/01/23/ac0ca280-1dcb-11e9-9145-3f74070bbdb9_story.html"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nytimes.com/2019/04/07/health/antibiotic-resistance-kenya-drugs.html"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webp"/><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video" Target="https://www.youtube.com/embed/ianST_B1_CA?feature=oembed" TargetMode="External"/><Relationship Id="rId4" Type="http://schemas.openxmlformats.org/officeDocument/2006/relationships/image" Target="../media/image4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who.int/news/item/15-04-2021-global-shortage-of-innovative-antibiotics-fuels-emergence-and-spread-of-drug-resistance"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gSqfdw9QtPw&amp;ab_channel=CBCNews%3ATheNational"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The Trouble with Antibiotics (full documentary) | FRONTLINE">
            <a:hlinkClick r:id="" action="ppaction://media"/>
            <a:extLst>
              <a:ext uri="{FF2B5EF4-FFF2-40B4-BE49-F238E27FC236}">
                <a16:creationId xmlns:a16="http://schemas.microsoft.com/office/drawing/2014/main" id="{DC9854A6-E4F7-BEDE-C378-728BC79F29F8}"/>
              </a:ext>
            </a:extLst>
          </p:cNvPr>
          <p:cNvPicPr>
            <a:picLocks noGrp="1" noRot="1" noChangeAspect="1"/>
          </p:cNvPicPr>
          <p:nvPr>
            <p:ph idx="1"/>
            <a:videoFile r:link="rId1"/>
          </p:nvPr>
        </p:nvPicPr>
        <p:blipFill>
          <a:blip r:embed="rId4"/>
          <a:stretch>
            <a:fillRect/>
          </a:stretch>
        </p:blipFill>
        <p:spPr>
          <a:xfrm>
            <a:off x="0" y="0"/>
            <a:ext cx="12192000" cy="6883270"/>
          </a:xfrm>
          <a:prstGeom prst="rect">
            <a:avLst/>
          </a:prstGeom>
        </p:spPr>
      </p:pic>
    </p:spTree>
    <p:extLst>
      <p:ext uri="{BB962C8B-B14F-4D97-AF65-F5344CB8AC3E}">
        <p14:creationId xmlns:p14="http://schemas.microsoft.com/office/powerpoint/2010/main" val="10979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793C4-FA92-ED7A-9B8C-BACC4536D7AB}"/>
              </a:ext>
            </a:extLst>
          </p:cNvPr>
          <p:cNvSpPr>
            <a:spLocks noGrp="1"/>
          </p:cNvSpPr>
          <p:nvPr>
            <p:ph type="title"/>
          </p:nvPr>
        </p:nvSpPr>
        <p:spPr/>
        <p:txBody>
          <a:bodyPr>
            <a:normAutofit/>
          </a:bodyPr>
          <a:lstStyle/>
          <a:p>
            <a:r>
              <a:rPr lang="en-US" dirty="0"/>
              <a:t>Why few treatments for fungal infections?</a:t>
            </a:r>
          </a:p>
        </p:txBody>
      </p:sp>
      <p:sp>
        <p:nvSpPr>
          <p:cNvPr id="3" name="Content Placeholder 2">
            <a:extLst>
              <a:ext uri="{FF2B5EF4-FFF2-40B4-BE49-F238E27FC236}">
                <a16:creationId xmlns:a16="http://schemas.microsoft.com/office/drawing/2014/main" id="{FB4F5502-0D16-56E4-6471-65580318662F}"/>
              </a:ext>
            </a:extLst>
          </p:cNvPr>
          <p:cNvSpPr>
            <a:spLocks noGrp="1"/>
          </p:cNvSpPr>
          <p:nvPr>
            <p:ph idx="1"/>
          </p:nvPr>
        </p:nvSpPr>
        <p:spPr>
          <a:xfrm>
            <a:off x="838200" y="1825625"/>
            <a:ext cx="10666863" cy="4351338"/>
          </a:xfrm>
        </p:spPr>
        <p:txBody>
          <a:bodyPr>
            <a:normAutofit/>
          </a:bodyPr>
          <a:lstStyle/>
          <a:p>
            <a:r>
              <a:rPr lang="en-US" dirty="0"/>
              <a:t>Because fungal cells share some similarities with our own, antifungals often have harmful side effects</a:t>
            </a:r>
          </a:p>
          <a:p>
            <a:r>
              <a:rPr lang="en-US" dirty="0"/>
              <a:t>Toxicity has been a major hurdle in the development of antifungal agents because mammalian cells, in contrast to bacterial cells, share with fungal cells many structures and metabolic pathways. </a:t>
            </a:r>
          </a:p>
          <a:p>
            <a:r>
              <a:rPr lang="en-US" dirty="0"/>
              <a:t>For example, the two most common classes of antifungal agents, polyenes and azoles, target the synthesis of the cell membrane, a structure shared by both mammalian and fungal cells, and thus these drugs have inherent toxicity.</a:t>
            </a:r>
          </a:p>
          <a:p>
            <a:endParaRPr lang="en-US" dirty="0"/>
          </a:p>
        </p:txBody>
      </p:sp>
    </p:spTree>
    <p:extLst>
      <p:ext uri="{BB962C8B-B14F-4D97-AF65-F5344CB8AC3E}">
        <p14:creationId xmlns:p14="http://schemas.microsoft.com/office/powerpoint/2010/main" val="3921264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3"/>
            <a:extLst>
              <a:ext uri="{FF2B5EF4-FFF2-40B4-BE49-F238E27FC236}">
                <a16:creationId xmlns:a16="http://schemas.microsoft.com/office/drawing/2014/main" id="{F36722FA-7ACB-4E0D-AA9E-9EBB27AE27AF}"/>
              </a:ext>
            </a:extLst>
          </p:cNvPr>
          <p:cNvPicPr>
            <a:picLocks noGrp="1" noChangeAspect="1"/>
          </p:cNvPicPr>
          <p:nvPr>
            <p:ph idx="1"/>
          </p:nvPr>
        </p:nvPicPr>
        <p:blipFill>
          <a:blip r:embed="rId4"/>
          <a:stretch>
            <a:fillRect/>
          </a:stretch>
        </p:blipFill>
        <p:spPr>
          <a:xfrm>
            <a:off x="1668230" y="181536"/>
            <a:ext cx="8999771" cy="6494929"/>
          </a:xfrm>
          <a:prstGeom prst="rect">
            <a:avLst/>
          </a:prstGeom>
          <a:ln w="31750">
            <a:solidFill>
              <a:schemeClr val="accent1"/>
            </a:solidFill>
          </a:ln>
        </p:spPr>
      </p:pic>
    </p:spTree>
    <p:extLst>
      <p:ext uri="{BB962C8B-B14F-4D97-AF65-F5344CB8AC3E}">
        <p14:creationId xmlns:p14="http://schemas.microsoft.com/office/powerpoint/2010/main" val="17085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AA6BFF-7C17-4A7D-9CE9-4D141C5D3F86}"/>
              </a:ext>
            </a:extLst>
          </p:cNvPr>
          <p:cNvPicPr>
            <a:picLocks noChangeAspect="1"/>
          </p:cNvPicPr>
          <p:nvPr/>
        </p:nvPicPr>
        <p:blipFill rotWithShape="1">
          <a:blip r:embed="rId3"/>
          <a:srcRect t="7493"/>
          <a:stretch/>
        </p:blipFill>
        <p:spPr>
          <a:xfrm>
            <a:off x="1829571" y="1690688"/>
            <a:ext cx="7969749" cy="5068672"/>
          </a:xfrm>
          <a:prstGeom prst="rect">
            <a:avLst/>
          </a:prstGeom>
        </p:spPr>
      </p:pic>
      <p:sp>
        <p:nvSpPr>
          <p:cNvPr id="7" name="Title 1">
            <a:extLst>
              <a:ext uri="{FF2B5EF4-FFF2-40B4-BE49-F238E27FC236}">
                <a16:creationId xmlns:a16="http://schemas.microsoft.com/office/drawing/2014/main" id="{BEAA2C59-A04D-4BBF-8029-ED98ACFD20E8}"/>
              </a:ext>
            </a:extLst>
          </p:cNvPr>
          <p:cNvSpPr>
            <a:spLocks noGrp="1"/>
          </p:cNvSpPr>
          <p:nvPr>
            <p:ph type="title"/>
          </p:nvPr>
        </p:nvSpPr>
        <p:spPr>
          <a:xfrm>
            <a:off x="838200" y="365125"/>
            <a:ext cx="10515600" cy="1325563"/>
          </a:xfrm>
        </p:spPr>
        <p:txBody>
          <a:bodyPr>
            <a:normAutofit/>
          </a:bodyPr>
          <a:lstStyle/>
          <a:p>
            <a:pPr algn="ctr"/>
            <a:r>
              <a:rPr lang="en-US" sz="4400" b="0" i="0" u="none" strike="noStrike" kern="1200" baseline="0" dirty="0">
                <a:solidFill>
                  <a:schemeClr val="tx1"/>
                </a:solidFill>
                <a:ea typeface="+mn-ea"/>
                <a:cs typeface="+mn-cs"/>
              </a:rPr>
              <a:t>New molecular entities  (NME) to make antibiotics</a:t>
            </a:r>
            <a:endParaRPr lang="en-US" dirty="0"/>
          </a:p>
        </p:txBody>
      </p:sp>
    </p:spTree>
    <p:extLst>
      <p:ext uri="{BB962C8B-B14F-4D97-AF65-F5344CB8AC3E}">
        <p14:creationId xmlns:p14="http://schemas.microsoft.com/office/powerpoint/2010/main" val="36063450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07FE0-E8E0-4320-853A-B2C9C389C25B}"/>
              </a:ext>
            </a:extLst>
          </p:cNvPr>
          <p:cNvSpPr>
            <a:spLocks noGrp="1"/>
          </p:cNvSpPr>
          <p:nvPr>
            <p:ph type="title"/>
          </p:nvPr>
        </p:nvSpPr>
        <p:spPr/>
        <p:txBody>
          <a:bodyPr/>
          <a:lstStyle/>
          <a:p>
            <a:pPr algn="ctr"/>
            <a:r>
              <a:rPr lang="en-US" dirty="0"/>
              <a:t>Incentives to develop and sustain antimicrobial drug development</a:t>
            </a:r>
          </a:p>
        </p:txBody>
      </p:sp>
      <p:sp>
        <p:nvSpPr>
          <p:cNvPr id="3" name="Content Placeholder 2">
            <a:extLst>
              <a:ext uri="{FF2B5EF4-FFF2-40B4-BE49-F238E27FC236}">
                <a16:creationId xmlns:a16="http://schemas.microsoft.com/office/drawing/2014/main" id="{69E94550-7495-4DEB-9706-727B8E55079D}"/>
              </a:ext>
            </a:extLst>
          </p:cNvPr>
          <p:cNvSpPr>
            <a:spLocks noGrp="1"/>
          </p:cNvSpPr>
          <p:nvPr>
            <p:ph idx="1"/>
          </p:nvPr>
        </p:nvSpPr>
        <p:spPr/>
        <p:txBody>
          <a:bodyPr>
            <a:normAutofit/>
          </a:bodyPr>
          <a:lstStyle/>
          <a:p>
            <a:r>
              <a:rPr lang="en-US" b="1" dirty="0"/>
              <a:t>“Push" incentives </a:t>
            </a:r>
            <a:r>
              <a:rPr lang="en-US" dirty="0"/>
              <a:t>provide support for early research and development with less emphasis on commercial development and financial return</a:t>
            </a:r>
          </a:p>
          <a:p>
            <a:r>
              <a:rPr lang="en-US" b="1" dirty="0"/>
              <a:t>“Pull" incentives </a:t>
            </a:r>
            <a:r>
              <a:rPr lang="en-US" dirty="0"/>
              <a:t>offer a financial reward for a successful launch of a new drug such as a guaranteed purchase. </a:t>
            </a:r>
          </a:p>
          <a:p>
            <a:r>
              <a:rPr lang="en-US" b="1" dirty="0"/>
              <a:t>Subscription models </a:t>
            </a:r>
          </a:p>
          <a:p>
            <a:pPr lvl="1"/>
            <a:r>
              <a:rPr lang="en-US" dirty="0"/>
              <a:t>Profits from new antimicrobial drugs can be achieved by decoupling the revenues derived from these drugs to their use. </a:t>
            </a:r>
          </a:p>
          <a:p>
            <a:pPr lvl="1"/>
            <a:r>
              <a:rPr lang="en-US" dirty="0"/>
              <a:t>A purchasing entity would pay for access to a company's portfolio of antimicrobials for a fee that is independent of the volume of use of any particular drug. </a:t>
            </a:r>
          </a:p>
        </p:txBody>
      </p:sp>
    </p:spTree>
    <p:extLst>
      <p:ext uri="{BB962C8B-B14F-4D97-AF65-F5344CB8AC3E}">
        <p14:creationId xmlns:p14="http://schemas.microsoft.com/office/powerpoint/2010/main" val="3139457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484D5-CA58-44EB-965A-AB4C904C6142}"/>
              </a:ext>
            </a:extLst>
          </p:cNvPr>
          <p:cNvSpPr>
            <a:spLocks noGrp="1"/>
          </p:cNvSpPr>
          <p:nvPr>
            <p:ph type="title"/>
          </p:nvPr>
        </p:nvSpPr>
        <p:spPr/>
        <p:txBody>
          <a:bodyPr/>
          <a:lstStyle/>
          <a:p>
            <a:r>
              <a:rPr lang="en-US" dirty="0">
                <a:hlinkClick r:id="rId3"/>
              </a:rPr>
              <a:t>The PASTEUR Act</a:t>
            </a:r>
            <a:endParaRPr lang="en-US" dirty="0"/>
          </a:p>
        </p:txBody>
      </p:sp>
      <p:sp>
        <p:nvSpPr>
          <p:cNvPr id="3" name="Content Placeholder 2">
            <a:extLst>
              <a:ext uri="{FF2B5EF4-FFF2-40B4-BE49-F238E27FC236}">
                <a16:creationId xmlns:a16="http://schemas.microsoft.com/office/drawing/2014/main" id="{0666CD7E-0EFB-471C-88C0-7B1247E9D1C4}"/>
              </a:ext>
            </a:extLst>
          </p:cNvPr>
          <p:cNvSpPr>
            <a:spLocks noGrp="1"/>
          </p:cNvSpPr>
          <p:nvPr>
            <p:ph idx="1"/>
          </p:nvPr>
        </p:nvSpPr>
        <p:spPr>
          <a:xfrm>
            <a:off x="685800" y="1690688"/>
            <a:ext cx="11095892" cy="4529321"/>
          </a:xfrm>
        </p:spPr>
        <p:txBody>
          <a:bodyPr>
            <a:noAutofit/>
          </a:bodyPr>
          <a:lstStyle/>
          <a:p>
            <a:r>
              <a:rPr lang="en-US" sz="2600" dirty="0">
                <a:latin typeface="Calibri Light" panose="020F0302020204030204" pitchFamily="34" charset="0"/>
                <a:cs typeface="Calibri Light" panose="020F0302020204030204" pitchFamily="34" charset="0"/>
              </a:rPr>
              <a:t>The Pioneering Antimicrobial Subscriptions To End Up Surging Resistance Act of 2021</a:t>
            </a:r>
          </a:p>
          <a:p>
            <a:r>
              <a:rPr lang="en-US" sz="2600" dirty="0">
                <a:latin typeface="Calibri Light" panose="020F0302020204030204" pitchFamily="34" charset="0"/>
                <a:cs typeface="Calibri Light" panose="020F0302020204030204" pitchFamily="34" charset="0"/>
              </a:rPr>
              <a:t>Aim is to reinvigorate the antibiotics pipeline by providing sizable, subscription-based government contracts for access to innovative, high-priority antibiotics. </a:t>
            </a:r>
          </a:p>
          <a:p>
            <a:r>
              <a:rPr lang="en-US" sz="2600" dirty="0">
                <a:latin typeface="Calibri Light" panose="020F0302020204030204" pitchFamily="34" charset="0"/>
                <a:cs typeface="Calibri Light" panose="020F0302020204030204" pitchFamily="34" charset="0"/>
              </a:rPr>
              <a:t>Although pharmaceutical revenue is typically tied to how much of a drug is sold, these contracts would instead pay for new antibiotics based on their value to public health. </a:t>
            </a:r>
          </a:p>
          <a:p>
            <a:r>
              <a:rPr lang="en-US" sz="2600" dirty="0">
                <a:latin typeface="Calibri Light" panose="020F0302020204030204" pitchFamily="34" charset="0"/>
                <a:cs typeface="Calibri Light" panose="020F0302020204030204" pitchFamily="34" charset="0"/>
              </a:rPr>
              <a:t>Bill is still under deliberation as of 2024</a:t>
            </a:r>
          </a:p>
        </p:txBody>
      </p:sp>
    </p:spTree>
    <p:extLst>
      <p:ext uri="{BB962C8B-B14F-4D97-AF65-F5344CB8AC3E}">
        <p14:creationId xmlns:p14="http://schemas.microsoft.com/office/powerpoint/2010/main" val="1648797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F724666-19F2-4B68-AEB0-A4310C12EFF3}"/>
              </a:ext>
            </a:extLst>
          </p:cNvPr>
          <p:cNvPicPr>
            <a:picLocks noGrp="1" noChangeAspect="1"/>
          </p:cNvPicPr>
          <p:nvPr>
            <p:ph idx="1"/>
          </p:nvPr>
        </p:nvPicPr>
        <p:blipFill rotWithShape="1">
          <a:blip r:embed="rId3"/>
          <a:srcRect r="8435" b="14606"/>
          <a:stretch/>
        </p:blipFill>
        <p:spPr>
          <a:xfrm>
            <a:off x="7357041" y="441513"/>
            <a:ext cx="4090594" cy="2595181"/>
          </a:xfrm>
        </p:spPr>
      </p:pic>
      <p:pic>
        <p:nvPicPr>
          <p:cNvPr id="5" name="Picture 4">
            <a:extLst>
              <a:ext uri="{FF2B5EF4-FFF2-40B4-BE49-F238E27FC236}">
                <a16:creationId xmlns:a16="http://schemas.microsoft.com/office/drawing/2014/main" id="{414EA9DC-0C01-44F9-98CC-64951BB7A00B}"/>
              </a:ext>
            </a:extLst>
          </p:cNvPr>
          <p:cNvPicPr>
            <a:picLocks noChangeAspect="1"/>
          </p:cNvPicPr>
          <p:nvPr/>
        </p:nvPicPr>
        <p:blipFill>
          <a:blip r:embed="rId4"/>
          <a:stretch>
            <a:fillRect/>
          </a:stretch>
        </p:blipFill>
        <p:spPr>
          <a:xfrm>
            <a:off x="744365" y="2989030"/>
            <a:ext cx="10962081" cy="3868970"/>
          </a:xfrm>
          <a:prstGeom prst="rect">
            <a:avLst/>
          </a:prstGeom>
        </p:spPr>
      </p:pic>
      <p:sp>
        <p:nvSpPr>
          <p:cNvPr id="6" name="Content Placeholder 2">
            <a:extLst>
              <a:ext uri="{FF2B5EF4-FFF2-40B4-BE49-F238E27FC236}">
                <a16:creationId xmlns:a16="http://schemas.microsoft.com/office/drawing/2014/main" id="{AFFDAC0F-42F3-4C4C-8557-A68F7071E748}"/>
              </a:ext>
            </a:extLst>
          </p:cNvPr>
          <p:cNvSpPr txBox="1">
            <a:spLocks/>
          </p:cNvSpPr>
          <p:nvPr/>
        </p:nvSpPr>
        <p:spPr>
          <a:xfrm>
            <a:off x="744365" y="1787518"/>
            <a:ext cx="785438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Turbinmycin, a bacteria isolated from the microbiome of a sea squirt</a:t>
            </a:r>
          </a:p>
        </p:txBody>
      </p:sp>
      <p:sp>
        <p:nvSpPr>
          <p:cNvPr id="2" name="Title 1">
            <a:extLst>
              <a:ext uri="{FF2B5EF4-FFF2-40B4-BE49-F238E27FC236}">
                <a16:creationId xmlns:a16="http://schemas.microsoft.com/office/drawing/2014/main" id="{1533F3F1-0BD9-43AC-BCE7-536C180E7C56}"/>
              </a:ext>
            </a:extLst>
          </p:cNvPr>
          <p:cNvSpPr>
            <a:spLocks noGrp="1"/>
          </p:cNvSpPr>
          <p:nvPr>
            <p:ph type="title"/>
          </p:nvPr>
        </p:nvSpPr>
        <p:spPr>
          <a:xfrm>
            <a:off x="478551" y="365125"/>
            <a:ext cx="8208249" cy="1325563"/>
          </a:xfrm>
        </p:spPr>
        <p:txBody>
          <a:bodyPr/>
          <a:lstStyle/>
          <a:p>
            <a:r>
              <a:rPr lang="en-US" dirty="0"/>
              <a:t>Discovery of antifungal for C. auris</a:t>
            </a:r>
          </a:p>
        </p:txBody>
      </p:sp>
    </p:spTree>
    <p:extLst>
      <p:ext uri="{BB962C8B-B14F-4D97-AF65-F5344CB8AC3E}">
        <p14:creationId xmlns:p14="http://schemas.microsoft.com/office/powerpoint/2010/main" val="1458978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C4D2FC7-145C-6B35-D70E-9BCFFC5A112E}"/>
              </a:ext>
            </a:extLst>
          </p:cNvPr>
          <p:cNvPicPr>
            <a:picLocks noGrp="1" noChangeAspect="1"/>
          </p:cNvPicPr>
          <p:nvPr>
            <p:ph idx="1"/>
          </p:nvPr>
        </p:nvPicPr>
        <p:blipFill>
          <a:blip r:embed="rId3"/>
          <a:stretch>
            <a:fillRect/>
          </a:stretch>
        </p:blipFill>
        <p:spPr>
          <a:xfrm>
            <a:off x="747392" y="0"/>
            <a:ext cx="10408288" cy="6761475"/>
          </a:xfrm>
        </p:spPr>
      </p:pic>
    </p:spTree>
    <p:extLst>
      <p:ext uri="{BB962C8B-B14F-4D97-AF65-F5344CB8AC3E}">
        <p14:creationId xmlns:p14="http://schemas.microsoft.com/office/powerpoint/2010/main" val="2598218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B3C41-9627-496E-86C9-BA9129DCA923}"/>
              </a:ext>
            </a:extLst>
          </p:cNvPr>
          <p:cNvSpPr>
            <a:spLocks noGrp="1"/>
          </p:cNvSpPr>
          <p:nvPr>
            <p:ph type="title"/>
          </p:nvPr>
        </p:nvSpPr>
        <p:spPr/>
        <p:txBody>
          <a:bodyPr/>
          <a:lstStyle/>
          <a:p>
            <a:r>
              <a:rPr lang="en-US" dirty="0"/>
              <a:t>The secrecy problem</a:t>
            </a:r>
          </a:p>
        </p:txBody>
      </p:sp>
      <p:sp>
        <p:nvSpPr>
          <p:cNvPr id="3" name="Content Placeholder 2">
            <a:extLst>
              <a:ext uri="{FF2B5EF4-FFF2-40B4-BE49-F238E27FC236}">
                <a16:creationId xmlns:a16="http://schemas.microsoft.com/office/drawing/2014/main" id="{A6FD5450-ACDE-4DE5-8963-EB50BE95C99C}"/>
              </a:ext>
            </a:extLst>
          </p:cNvPr>
          <p:cNvSpPr>
            <a:spLocks noGrp="1"/>
          </p:cNvSpPr>
          <p:nvPr>
            <p:ph idx="1"/>
          </p:nvPr>
        </p:nvSpPr>
        <p:spPr>
          <a:xfrm>
            <a:off x="227554" y="1825624"/>
            <a:ext cx="5594512" cy="4841393"/>
          </a:xfrm>
        </p:spPr>
        <p:txBody>
          <a:bodyPr>
            <a:normAutofit/>
          </a:bodyPr>
          <a:lstStyle/>
          <a:p>
            <a:r>
              <a:rPr lang="en-US" sz="2600" dirty="0">
                <a:latin typeface="Calibri Light" panose="020F0302020204030204" pitchFamily="34" charset="0"/>
                <a:cs typeface="Calibri Light" panose="020F0302020204030204" pitchFamily="34" charset="0"/>
              </a:rPr>
              <a:t>CDC says a degree of confidentiality is necessary to encourage the cooperation of hospitals and nursing homes, which might otherwise seek to conceal infectious outbreaks. </a:t>
            </a:r>
          </a:p>
          <a:p>
            <a:r>
              <a:rPr lang="en-US" sz="2600" dirty="0">
                <a:latin typeface="Calibri Light" panose="020F0302020204030204" pitchFamily="34" charset="0"/>
                <a:cs typeface="Calibri Light" panose="020F0302020204030204" pitchFamily="34" charset="0"/>
              </a:rPr>
              <a:t>Medical institutions want to protect their reputations</a:t>
            </a:r>
          </a:p>
          <a:p>
            <a:r>
              <a:rPr lang="en-US" sz="2600" dirty="0">
                <a:latin typeface="Calibri Light" panose="020F0302020204030204" pitchFamily="34" charset="0"/>
                <a:cs typeface="Calibri Light" panose="020F0302020204030204" pitchFamily="34" charset="0"/>
              </a:rPr>
              <a:t>If people become wary of hospitals, they may not go, making it more likely they may have other health issues from not seeking care</a:t>
            </a: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p:txBody>
      </p:sp>
      <p:pic>
        <p:nvPicPr>
          <p:cNvPr id="4" name="Content Placeholder 3">
            <a:hlinkClick r:id="rId3"/>
            <a:extLst>
              <a:ext uri="{FF2B5EF4-FFF2-40B4-BE49-F238E27FC236}">
                <a16:creationId xmlns:a16="http://schemas.microsoft.com/office/drawing/2014/main" id="{5896F10A-326D-46AA-86A3-FE0B706E7878}"/>
              </a:ext>
            </a:extLst>
          </p:cNvPr>
          <p:cNvPicPr>
            <a:picLocks noChangeAspect="1"/>
          </p:cNvPicPr>
          <p:nvPr/>
        </p:nvPicPr>
        <p:blipFill>
          <a:blip r:embed="rId4"/>
          <a:stretch>
            <a:fillRect/>
          </a:stretch>
        </p:blipFill>
        <p:spPr>
          <a:xfrm>
            <a:off x="6096000" y="121024"/>
            <a:ext cx="5868446" cy="6736976"/>
          </a:xfrm>
          <a:prstGeom prst="rect">
            <a:avLst/>
          </a:prstGeom>
          <a:ln w="31750">
            <a:solidFill>
              <a:schemeClr val="accent1"/>
            </a:solidFill>
          </a:ln>
        </p:spPr>
      </p:pic>
    </p:spTree>
    <p:extLst>
      <p:ext uri="{BB962C8B-B14F-4D97-AF65-F5344CB8AC3E}">
        <p14:creationId xmlns:p14="http://schemas.microsoft.com/office/powerpoint/2010/main" val="2323343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9A40D-EED2-4FDE-B036-474E92FE0AFC}"/>
              </a:ext>
            </a:extLst>
          </p:cNvPr>
          <p:cNvSpPr>
            <a:spLocks noGrp="1"/>
          </p:cNvSpPr>
          <p:nvPr>
            <p:ph type="title"/>
          </p:nvPr>
        </p:nvSpPr>
        <p:spPr>
          <a:xfrm>
            <a:off x="838200" y="365125"/>
            <a:ext cx="10515600" cy="1325563"/>
          </a:xfrm>
        </p:spPr>
        <p:txBody>
          <a:bodyPr/>
          <a:lstStyle/>
          <a:p>
            <a:r>
              <a:rPr lang="en-US" dirty="0"/>
              <a:t>AMR incidents in the US</a:t>
            </a:r>
          </a:p>
        </p:txBody>
      </p:sp>
      <p:sp>
        <p:nvSpPr>
          <p:cNvPr id="3" name="Content Placeholder 2">
            <a:extLst>
              <a:ext uri="{FF2B5EF4-FFF2-40B4-BE49-F238E27FC236}">
                <a16:creationId xmlns:a16="http://schemas.microsoft.com/office/drawing/2014/main" id="{711886BC-9E99-4156-9A05-03999F0B819B}"/>
              </a:ext>
            </a:extLst>
          </p:cNvPr>
          <p:cNvSpPr>
            <a:spLocks noGrp="1"/>
          </p:cNvSpPr>
          <p:nvPr>
            <p:ph idx="1"/>
          </p:nvPr>
        </p:nvSpPr>
        <p:spPr>
          <a:xfrm>
            <a:off x="138719" y="1690686"/>
            <a:ext cx="7611319" cy="5032375"/>
          </a:xfrm>
        </p:spPr>
        <p:txBody>
          <a:bodyPr>
            <a:normAutofit/>
          </a:bodyPr>
          <a:lstStyle/>
          <a:p>
            <a:r>
              <a:rPr lang="en-US" dirty="0"/>
              <a:t>2016: Carbapenem-resistant Enterobacteriaceae outbreak in rural Kentucky hospital. </a:t>
            </a:r>
          </a:p>
          <a:p>
            <a:pPr lvl="1"/>
            <a:r>
              <a:rPr lang="en-US" dirty="0"/>
              <a:t>C.D.C. issued a report on that outbreak in 2018 and even then, the agency did not name the hospital where it occurred.  </a:t>
            </a:r>
          </a:p>
          <a:p>
            <a:r>
              <a:rPr lang="en-US" dirty="0"/>
              <a:t>In 2012-2014, more than three dozen people at a Seattle hospital were infected with a drug-resistant bacteria from a contaminated medical scope. </a:t>
            </a:r>
          </a:p>
          <a:p>
            <a:pPr lvl="1"/>
            <a:r>
              <a:rPr lang="en-US" dirty="0"/>
              <a:t>Eighteen died, but the hospital did not disclose the outbreak, saying at the time it did not see the need to do so. </a:t>
            </a:r>
          </a:p>
          <a:p>
            <a:endParaRPr lang="en-US" dirty="0"/>
          </a:p>
        </p:txBody>
      </p:sp>
      <p:pic>
        <p:nvPicPr>
          <p:cNvPr id="4" name="Picture 3">
            <a:extLst>
              <a:ext uri="{FF2B5EF4-FFF2-40B4-BE49-F238E27FC236}">
                <a16:creationId xmlns:a16="http://schemas.microsoft.com/office/drawing/2014/main" id="{0D6E974A-B06E-4620-AAF1-41C0A37CFC4A}"/>
              </a:ext>
            </a:extLst>
          </p:cNvPr>
          <p:cNvPicPr>
            <a:picLocks noChangeAspect="1"/>
          </p:cNvPicPr>
          <p:nvPr/>
        </p:nvPicPr>
        <p:blipFill>
          <a:blip r:embed="rId3"/>
          <a:stretch>
            <a:fillRect/>
          </a:stretch>
        </p:blipFill>
        <p:spPr>
          <a:xfrm>
            <a:off x="7611319" y="1325564"/>
            <a:ext cx="4441962" cy="5167311"/>
          </a:xfrm>
          <a:prstGeom prst="rect">
            <a:avLst/>
          </a:prstGeom>
        </p:spPr>
      </p:pic>
      <p:pic>
        <p:nvPicPr>
          <p:cNvPr id="6" name="Picture 5" descr="A close up of a device&#10;&#10;Description automatically generated">
            <a:extLst>
              <a:ext uri="{FF2B5EF4-FFF2-40B4-BE49-F238E27FC236}">
                <a16:creationId xmlns:a16="http://schemas.microsoft.com/office/drawing/2014/main" id="{EAEA263F-99E5-45B2-B8BF-C0D97984E75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30" t="5027" b="17007"/>
          <a:stretch/>
        </p:blipFill>
        <p:spPr>
          <a:xfrm>
            <a:off x="7611319" y="134938"/>
            <a:ext cx="4441962" cy="2376767"/>
          </a:xfrm>
          <a:prstGeom prst="rect">
            <a:avLst/>
          </a:prstGeom>
        </p:spPr>
      </p:pic>
    </p:spTree>
    <p:extLst>
      <p:ext uri="{BB962C8B-B14F-4D97-AF65-F5344CB8AC3E}">
        <p14:creationId xmlns:p14="http://schemas.microsoft.com/office/powerpoint/2010/main" val="305933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9A40D-EED2-4FDE-B036-474E92FE0AFC}"/>
              </a:ext>
            </a:extLst>
          </p:cNvPr>
          <p:cNvSpPr>
            <a:spLocks noGrp="1"/>
          </p:cNvSpPr>
          <p:nvPr>
            <p:ph type="title"/>
          </p:nvPr>
        </p:nvSpPr>
        <p:spPr/>
        <p:txBody>
          <a:bodyPr/>
          <a:lstStyle/>
          <a:p>
            <a:r>
              <a:rPr lang="en-US" dirty="0"/>
              <a:t>AMR incidents abroad</a:t>
            </a:r>
          </a:p>
        </p:txBody>
      </p:sp>
      <p:sp>
        <p:nvSpPr>
          <p:cNvPr id="3" name="Content Placeholder 2">
            <a:extLst>
              <a:ext uri="{FF2B5EF4-FFF2-40B4-BE49-F238E27FC236}">
                <a16:creationId xmlns:a16="http://schemas.microsoft.com/office/drawing/2014/main" id="{711886BC-9E99-4156-9A05-03999F0B819B}"/>
              </a:ext>
            </a:extLst>
          </p:cNvPr>
          <p:cNvSpPr>
            <a:spLocks noGrp="1"/>
          </p:cNvSpPr>
          <p:nvPr>
            <p:ph idx="1"/>
          </p:nvPr>
        </p:nvSpPr>
        <p:spPr>
          <a:xfrm>
            <a:off x="838200" y="1825625"/>
            <a:ext cx="5655197" cy="4351338"/>
          </a:xfrm>
        </p:spPr>
        <p:txBody>
          <a:bodyPr>
            <a:normAutofit lnSpcReduction="10000"/>
          </a:bodyPr>
          <a:lstStyle/>
          <a:p>
            <a:r>
              <a:rPr lang="en-US" dirty="0"/>
              <a:t>In 2019 the Centers for Disease Control and Prevention sent out an urgent alert about a deadly bacteria, resistant to virtually every known antibiotic, that sickened more than a dozen Americans who had elective weight loss surgery at Grand View Hospital in Tijuana, Mexico.</a:t>
            </a:r>
          </a:p>
          <a:p>
            <a:r>
              <a:rPr lang="en-US" dirty="0"/>
              <a:t>When outbreaks occur in other countries, however, warning are issued quickly</a:t>
            </a:r>
          </a:p>
          <a:p>
            <a:pPr marL="0" indent="0">
              <a:buNone/>
            </a:pPr>
            <a:endParaRPr lang="en-US" dirty="0"/>
          </a:p>
        </p:txBody>
      </p:sp>
      <p:pic>
        <p:nvPicPr>
          <p:cNvPr id="5" name="Picture 4" descr="A person in a red shirt&#10;&#10;Description automatically generated">
            <a:hlinkClick r:id="rId2"/>
            <a:extLst>
              <a:ext uri="{FF2B5EF4-FFF2-40B4-BE49-F238E27FC236}">
                <a16:creationId xmlns:a16="http://schemas.microsoft.com/office/drawing/2014/main" id="{AE21E43D-9255-4205-A614-8326EA197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7873" y="26940"/>
            <a:ext cx="4534603" cy="6804120"/>
          </a:xfrm>
          <a:prstGeom prst="rect">
            <a:avLst/>
          </a:prstGeom>
          <a:ln w="31750">
            <a:solidFill>
              <a:schemeClr val="accent1"/>
            </a:solidFill>
          </a:ln>
        </p:spPr>
      </p:pic>
      <p:sp>
        <p:nvSpPr>
          <p:cNvPr id="4" name="TextBox 7">
            <a:extLst>
              <a:ext uri="{FF2B5EF4-FFF2-40B4-BE49-F238E27FC236}">
                <a16:creationId xmlns:a16="http://schemas.microsoft.com/office/drawing/2014/main" id="{FC5AF1AB-032B-4803-83B1-A20A56CC0BAD}"/>
              </a:ext>
            </a:extLst>
          </p:cNvPr>
          <p:cNvSpPr txBox="1"/>
          <p:nvPr/>
        </p:nvSpPr>
        <p:spPr>
          <a:xfrm>
            <a:off x="6619031" y="6113699"/>
            <a:ext cx="1095172" cy="523220"/>
          </a:xfrm>
          <a:prstGeom prst="rect">
            <a:avLst/>
          </a:prstGeom>
          <a:solidFill>
            <a:srgbClr val="00B050"/>
          </a:solidFill>
          <a:ln>
            <a:solidFill>
              <a:schemeClr val="tx1"/>
            </a:solid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t>Video </a:t>
            </a:r>
          </a:p>
        </p:txBody>
      </p:sp>
    </p:spTree>
    <p:extLst>
      <p:ext uri="{BB962C8B-B14F-4D97-AF65-F5344CB8AC3E}">
        <p14:creationId xmlns:p14="http://schemas.microsoft.com/office/powerpoint/2010/main" val="1811025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lack and white chart&#10;&#10;Description automatically generated">
            <a:extLst>
              <a:ext uri="{FF2B5EF4-FFF2-40B4-BE49-F238E27FC236}">
                <a16:creationId xmlns:a16="http://schemas.microsoft.com/office/drawing/2014/main" id="{30B7967D-82C5-6112-7C58-BBEE217D8E3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2237" y="321146"/>
            <a:ext cx="9138936" cy="6215708"/>
          </a:xfrm>
        </p:spPr>
      </p:pic>
      <p:sp>
        <p:nvSpPr>
          <p:cNvPr id="6" name="TextBox 7">
            <a:extLst>
              <a:ext uri="{FF2B5EF4-FFF2-40B4-BE49-F238E27FC236}">
                <a16:creationId xmlns:a16="http://schemas.microsoft.com/office/drawing/2014/main" id="{7D57BE6C-DC04-21E1-B0E8-9AA938EB416D}"/>
              </a:ext>
            </a:extLst>
          </p:cNvPr>
          <p:cNvSpPr txBox="1"/>
          <p:nvPr/>
        </p:nvSpPr>
        <p:spPr>
          <a:xfrm>
            <a:off x="7699979" y="1459429"/>
            <a:ext cx="3189784" cy="523220"/>
          </a:xfrm>
          <a:prstGeom prst="rect">
            <a:avLst/>
          </a:prstGeom>
          <a:solidFill>
            <a:srgbClr val="00B050"/>
          </a:solidFill>
          <a:ln>
            <a:solidFill>
              <a:schemeClr val="tx1"/>
            </a:solid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t>Reading/Questions 9</a:t>
            </a:r>
          </a:p>
        </p:txBody>
      </p:sp>
    </p:spTree>
    <p:extLst>
      <p:ext uri="{BB962C8B-B14F-4D97-AF65-F5344CB8AC3E}">
        <p14:creationId xmlns:p14="http://schemas.microsoft.com/office/powerpoint/2010/main" val="11399116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C9168-0859-4540-AFAD-012F6784B291}"/>
              </a:ext>
            </a:extLst>
          </p:cNvPr>
          <p:cNvSpPr>
            <a:spLocks noGrp="1"/>
          </p:cNvSpPr>
          <p:nvPr>
            <p:ph type="title"/>
          </p:nvPr>
        </p:nvSpPr>
        <p:spPr/>
        <p:txBody>
          <a:bodyPr/>
          <a:lstStyle/>
          <a:p>
            <a:pPr algn="ctr"/>
            <a:r>
              <a:rPr lang="en-US" dirty="0"/>
              <a:t>Global AMR</a:t>
            </a:r>
          </a:p>
        </p:txBody>
      </p:sp>
      <p:sp>
        <p:nvSpPr>
          <p:cNvPr id="3" name="Content Placeholder 2">
            <a:extLst>
              <a:ext uri="{FF2B5EF4-FFF2-40B4-BE49-F238E27FC236}">
                <a16:creationId xmlns:a16="http://schemas.microsoft.com/office/drawing/2014/main" id="{6C2CB1A5-DF55-4356-A65B-EC8BFEB014C6}"/>
              </a:ext>
            </a:extLst>
          </p:cNvPr>
          <p:cNvSpPr>
            <a:spLocks noGrp="1"/>
          </p:cNvSpPr>
          <p:nvPr>
            <p:ph idx="1"/>
          </p:nvPr>
        </p:nvSpPr>
        <p:spPr/>
        <p:txBody>
          <a:bodyPr>
            <a:normAutofit/>
          </a:bodyPr>
          <a:lstStyle/>
          <a:p>
            <a:r>
              <a:rPr lang="en-US" dirty="0"/>
              <a:t>International reports disproportionately reflect data from resource-rich settings. Much less data from the lower and middle income nations</a:t>
            </a:r>
          </a:p>
          <a:p>
            <a:r>
              <a:rPr lang="en-US" dirty="0"/>
              <a:t>Only 25% of countries have implemented a national policy to tackle AMR.</a:t>
            </a:r>
          </a:p>
          <a:p>
            <a:r>
              <a:rPr lang="en-US" dirty="0"/>
              <a:t>Less than 40% of countries have put in place infection prevention and control programs for AMR.</a:t>
            </a:r>
          </a:p>
          <a:p>
            <a:pPr marL="0" indent="0">
              <a:buNone/>
            </a:pPr>
            <a:endParaRPr lang="en-US" dirty="0"/>
          </a:p>
        </p:txBody>
      </p:sp>
    </p:spTree>
    <p:extLst>
      <p:ext uri="{BB962C8B-B14F-4D97-AF65-F5344CB8AC3E}">
        <p14:creationId xmlns:p14="http://schemas.microsoft.com/office/powerpoint/2010/main" val="41240131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4693B-37D0-B119-3FFD-3538E1315CD9}"/>
              </a:ext>
            </a:extLst>
          </p:cNvPr>
          <p:cNvSpPr>
            <a:spLocks noGrp="1"/>
          </p:cNvSpPr>
          <p:nvPr>
            <p:ph type="title"/>
          </p:nvPr>
        </p:nvSpPr>
        <p:spPr>
          <a:xfrm>
            <a:off x="606551" y="377317"/>
            <a:ext cx="3686051" cy="1325563"/>
          </a:xfrm>
        </p:spPr>
        <p:txBody>
          <a:bodyPr>
            <a:normAutofit/>
          </a:bodyPr>
          <a:lstStyle/>
          <a:p>
            <a:pPr algn="ctr"/>
            <a:r>
              <a:rPr lang="en-US" dirty="0"/>
              <a:t>Global AMR</a:t>
            </a:r>
          </a:p>
        </p:txBody>
      </p:sp>
      <p:pic>
        <p:nvPicPr>
          <p:cNvPr id="5" name="Content Placeholder 4">
            <a:extLst>
              <a:ext uri="{FF2B5EF4-FFF2-40B4-BE49-F238E27FC236}">
                <a16:creationId xmlns:a16="http://schemas.microsoft.com/office/drawing/2014/main" id="{4A74B6D5-D150-FAA3-8574-3654E01DAED1}"/>
              </a:ext>
            </a:extLst>
          </p:cNvPr>
          <p:cNvPicPr>
            <a:picLocks noGrp="1" noChangeAspect="1"/>
          </p:cNvPicPr>
          <p:nvPr>
            <p:ph idx="1"/>
          </p:nvPr>
        </p:nvPicPr>
        <p:blipFill>
          <a:blip r:embed="rId3"/>
          <a:stretch>
            <a:fillRect/>
          </a:stretch>
        </p:blipFill>
        <p:spPr>
          <a:xfrm>
            <a:off x="4438907" y="155300"/>
            <a:ext cx="6914893" cy="6547399"/>
          </a:xfrm>
        </p:spPr>
      </p:pic>
      <p:sp>
        <p:nvSpPr>
          <p:cNvPr id="3" name="Content Placeholder 2">
            <a:extLst>
              <a:ext uri="{FF2B5EF4-FFF2-40B4-BE49-F238E27FC236}">
                <a16:creationId xmlns:a16="http://schemas.microsoft.com/office/drawing/2014/main" id="{67F0C70A-5C79-9410-AD2F-AF224261B026}"/>
              </a:ext>
            </a:extLst>
          </p:cNvPr>
          <p:cNvSpPr txBox="1">
            <a:spLocks/>
          </p:cNvSpPr>
          <p:nvPr/>
        </p:nvSpPr>
        <p:spPr>
          <a:xfrm>
            <a:off x="268224" y="1625727"/>
            <a:ext cx="4170683" cy="48549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00000"/>
                </a:solidFill>
                <a:latin typeface="+mj-lt"/>
              </a:rPr>
              <a:t>Low-and middle-income  countries (LMICs) have highest death rates from AMR for all individuals</a:t>
            </a:r>
          </a:p>
          <a:p>
            <a:r>
              <a:rPr lang="en-US" dirty="0">
                <a:solidFill>
                  <a:srgbClr val="000000"/>
                </a:solidFill>
                <a:latin typeface="+mj-lt"/>
              </a:rPr>
              <a:t>However, the lack of antibiotics is still a greater cause of mortality, although the gap is closing as AMR becomes more frequent</a:t>
            </a:r>
          </a:p>
        </p:txBody>
      </p:sp>
    </p:spTree>
    <p:extLst>
      <p:ext uri="{BB962C8B-B14F-4D97-AF65-F5344CB8AC3E}">
        <p14:creationId xmlns:p14="http://schemas.microsoft.com/office/powerpoint/2010/main" val="26313492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96B6D64-FDDF-7D22-53DD-0FB148CC312A}"/>
              </a:ext>
            </a:extLst>
          </p:cNvPr>
          <p:cNvPicPr>
            <a:picLocks noGrp="1" noChangeAspect="1"/>
          </p:cNvPicPr>
          <p:nvPr>
            <p:ph idx="1"/>
          </p:nvPr>
        </p:nvPicPr>
        <p:blipFill>
          <a:blip r:embed="rId3"/>
          <a:stretch>
            <a:fillRect/>
          </a:stretch>
        </p:blipFill>
        <p:spPr>
          <a:xfrm>
            <a:off x="1205798" y="232386"/>
            <a:ext cx="9338986" cy="6393228"/>
          </a:xfrm>
        </p:spPr>
      </p:pic>
    </p:spTree>
    <p:extLst>
      <p:ext uri="{BB962C8B-B14F-4D97-AF65-F5344CB8AC3E}">
        <p14:creationId xmlns:p14="http://schemas.microsoft.com/office/powerpoint/2010/main" val="2379047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92BEEC5-B1C2-E810-FD8A-CE8C2D5D82E3}"/>
              </a:ext>
            </a:extLst>
          </p:cNvPr>
          <p:cNvPicPr>
            <a:picLocks noGrp="1" noChangeAspect="1"/>
          </p:cNvPicPr>
          <p:nvPr>
            <p:ph idx="1"/>
          </p:nvPr>
        </p:nvPicPr>
        <p:blipFill>
          <a:blip r:embed="rId2"/>
          <a:stretch>
            <a:fillRect/>
          </a:stretch>
        </p:blipFill>
        <p:spPr>
          <a:xfrm>
            <a:off x="361393" y="84374"/>
            <a:ext cx="11447986" cy="6191868"/>
          </a:xfrm>
        </p:spPr>
      </p:pic>
    </p:spTree>
    <p:extLst>
      <p:ext uri="{BB962C8B-B14F-4D97-AF65-F5344CB8AC3E}">
        <p14:creationId xmlns:p14="http://schemas.microsoft.com/office/powerpoint/2010/main" val="61573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8335A-759F-0958-2AA8-EEC377728245}"/>
              </a:ext>
            </a:extLst>
          </p:cNvPr>
          <p:cNvSpPr>
            <a:spLocks noGrp="1"/>
          </p:cNvSpPr>
          <p:nvPr>
            <p:ph type="title"/>
          </p:nvPr>
        </p:nvSpPr>
        <p:spPr/>
        <p:txBody>
          <a:bodyPr/>
          <a:lstStyle/>
          <a:p>
            <a:r>
              <a:rPr lang="en-US" dirty="0"/>
              <a:t>Gender disparities in AMR in LMICs</a:t>
            </a:r>
          </a:p>
        </p:txBody>
      </p:sp>
      <p:sp>
        <p:nvSpPr>
          <p:cNvPr id="3" name="Content Placeholder 2">
            <a:extLst>
              <a:ext uri="{FF2B5EF4-FFF2-40B4-BE49-F238E27FC236}">
                <a16:creationId xmlns:a16="http://schemas.microsoft.com/office/drawing/2014/main" id="{90AA289C-2624-47E1-86E7-4BD754AE64E8}"/>
              </a:ext>
            </a:extLst>
          </p:cNvPr>
          <p:cNvSpPr>
            <a:spLocks noGrp="1"/>
          </p:cNvSpPr>
          <p:nvPr>
            <p:ph idx="1"/>
          </p:nvPr>
        </p:nvSpPr>
        <p:spPr/>
        <p:txBody>
          <a:bodyPr>
            <a:normAutofit fontScale="92500"/>
          </a:bodyPr>
          <a:lstStyle/>
          <a:p>
            <a:r>
              <a:rPr lang="en-US" sz="2400" dirty="0">
                <a:latin typeface="+mj-lt"/>
              </a:rPr>
              <a:t>In poor regions, inadequate access to clean water puts women and girls at greater risk of drug-resistant urinary tract infections than men because of menstrual-hygiene needs.</a:t>
            </a:r>
          </a:p>
          <a:p>
            <a:r>
              <a:rPr lang="en-US" sz="2400" dirty="0">
                <a:latin typeface="+mj-lt"/>
              </a:rPr>
              <a:t>Women and girls are also often responsible for fetching water, preparing food and doing farm work, which increases exposures to pathogens such as antibiotic-resistant </a:t>
            </a:r>
            <a:r>
              <a:rPr lang="en-US" sz="2400" i="1" dirty="0">
                <a:latin typeface="+mj-lt"/>
              </a:rPr>
              <a:t>E. coli </a:t>
            </a:r>
            <a:r>
              <a:rPr lang="en-US" sz="2400" dirty="0">
                <a:latin typeface="+mj-lt"/>
              </a:rPr>
              <a:t>in water and food, and to antibiotics fed to animals.</a:t>
            </a:r>
          </a:p>
          <a:p>
            <a:r>
              <a:rPr lang="en-US" sz="2400" dirty="0">
                <a:latin typeface="+mj-lt"/>
              </a:rPr>
              <a:t>Women more likely to encounter drug-resistant infections in hospitals and clinics, because globally women make up 70% of health-care workers</a:t>
            </a:r>
          </a:p>
          <a:p>
            <a:r>
              <a:rPr lang="en-US" sz="2400" dirty="0">
                <a:latin typeface="+mj-lt"/>
              </a:rPr>
              <a:t>Higher rates of sexual violence against women also put them at a greater risk of drug-resistant sexually transmitted infections.</a:t>
            </a:r>
          </a:p>
          <a:p>
            <a:r>
              <a:rPr lang="en-US" sz="2400" dirty="0">
                <a:latin typeface="+mj-lt"/>
              </a:rPr>
              <a:t>Lack of financial independence and decision-making power can limit women’s access to treatments for infections, makes them more likely to self-diagnose and use inappropriate treatments that allow microbes to evolve drug resistance.</a:t>
            </a:r>
          </a:p>
          <a:p>
            <a:endParaRPr lang="en-US" dirty="0"/>
          </a:p>
        </p:txBody>
      </p:sp>
    </p:spTree>
    <p:extLst>
      <p:ext uri="{BB962C8B-B14F-4D97-AF65-F5344CB8AC3E}">
        <p14:creationId xmlns:p14="http://schemas.microsoft.com/office/powerpoint/2010/main" val="327548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C074C-B82C-3AC9-5059-D7C9C439CF76}"/>
              </a:ext>
            </a:extLst>
          </p:cNvPr>
          <p:cNvSpPr>
            <a:spLocks noGrp="1"/>
          </p:cNvSpPr>
          <p:nvPr>
            <p:ph type="title"/>
          </p:nvPr>
        </p:nvSpPr>
        <p:spPr/>
        <p:txBody>
          <a:bodyPr/>
          <a:lstStyle/>
          <a:p>
            <a:r>
              <a:rPr lang="en-US" dirty="0"/>
              <a:t>AMR in low and middle income countries (LMICs)</a:t>
            </a:r>
          </a:p>
        </p:txBody>
      </p:sp>
      <p:pic>
        <p:nvPicPr>
          <p:cNvPr id="4" name="Content Placeholder 3">
            <a:hlinkClick r:id="rId2"/>
            <a:extLst>
              <a:ext uri="{FF2B5EF4-FFF2-40B4-BE49-F238E27FC236}">
                <a16:creationId xmlns:a16="http://schemas.microsoft.com/office/drawing/2014/main" id="{3D52DAC7-4F8B-75E6-214C-B410B9AD3D98}"/>
              </a:ext>
            </a:extLst>
          </p:cNvPr>
          <p:cNvPicPr>
            <a:picLocks noChangeAspect="1"/>
          </p:cNvPicPr>
          <p:nvPr/>
        </p:nvPicPr>
        <p:blipFill rotWithShape="1">
          <a:blip r:embed="rId3"/>
          <a:srcRect l="1" r="-188"/>
          <a:stretch/>
        </p:blipFill>
        <p:spPr>
          <a:xfrm>
            <a:off x="1253945" y="1844750"/>
            <a:ext cx="9684109" cy="4458886"/>
          </a:xfrm>
          <a:prstGeom prst="rect">
            <a:avLst/>
          </a:prstGeom>
          <a:ln w="63500">
            <a:solidFill>
              <a:srgbClr val="0070C0"/>
            </a:solidFill>
          </a:ln>
        </p:spPr>
      </p:pic>
      <p:sp>
        <p:nvSpPr>
          <p:cNvPr id="5" name="TextBox 7">
            <a:extLst>
              <a:ext uri="{FF2B5EF4-FFF2-40B4-BE49-F238E27FC236}">
                <a16:creationId xmlns:a16="http://schemas.microsoft.com/office/drawing/2014/main" id="{6B3DC9F2-C7BA-BAA1-FE15-8D299440126C}"/>
              </a:ext>
            </a:extLst>
          </p:cNvPr>
          <p:cNvSpPr txBox="1"/>
          <p:nvPr/>
        </p:nvSpPr>
        <p:spPr>
          <a:xfrm>
            <a:off x="348790" y="1690688"/>
            <a:ext cx="3266364" cy="523220"/>
          </a:xfrm>
          <a:prstGeom prst="rect">
            <a:avLst/>
          </a:prstGeom>
          <a:solidFill>
            <a:srgbClr val="00B050"/>
          </a:solidFill>
          <a:ln>
            <a:solidFill>
              <a:schemeClr val="tx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t>Reading/Questions 9</a:t>
            </a:r>
          </a:p>
        </p:txBody>
      </p:sp>
    </p:spTree>
    <p:extLst>
      <p:ext uri="{BB962C8B-B14F-4D97-AF65-F5344CB8AC3E}">
        <p14:creationId xmlns:p14="http://schemas.microsoft.com/office/powerpoint/2010/main" val="35413846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ED1FAAC-48A6-7148-AECE-13B7E95C2970}"/>
              </a:ext>
            </a:extLst>
          </p:cNvPr>
          <p:cNvPicPr>
            <a:picLocks noGrp="1" noChangeAspect="1"/>
          </p:cNvPicPr>
          <p:nvPr>
            <p:ph idx="1"/>
          </p:nvPr>
        </p:nvPicPr>
        <p:blipFill>
          <a:blip r:embed="rId3"/>
          <a:stretch>
            <a:fillRect/>
          </a:stretch>
        </p:blipFill>
        <p:spPr>
          <a:xfrm>
            <a:off x="316915" y="1574465"/>
            <a:ext cx="11752434" cy="4415925"/>
          </a:xfrm>
        </p:spPr>
      </p:pic>
      <p:pic>
        <p:nvPicPr>
          <p:cNvPr id="7" name="Picture 6">
            <a:extLst>
              <a:ext uri="{FF2B5EF4-FFF2-40B4-BE49-F238E27FC236}">
                <a16:creationId xmlns:a16="http://schemas.microsoft.com/office/drawing/2014/main" id="{4F4293ED-8AF5-5220-5C9B-1DB3BF4C5998}"/>
              </a:ext>
            </a:extLst>
          </p:cNvPr>
          <p:cNvPicPr>
            <a:picLocks noChangeAspect="1"/>
          </p:cNvPicPr>
          <p:nvPr/>
        </p:nvPicPr>
        <p:blipFill>
          <a:blip r:embed="rId4"/>
          <a:stretch>
            <a:fillRect/>
          </a:stretch>
        </p:blipFill>
        <p:spPr>
          <a:xfrm>
            <a:off x="676937" y="4109405"/>
            <a:ext cx="2487506" cy="2023171"/>
          </a:xfrm>
          <a:prstGeom prst="rect">
            <a:avLst/>
          </a:prstGeom>
        </p:spPr>
      </p:pic>
      <p:sp>
        <p:nvSpPr>
          <p:cNvPr id="3" name="TextBox 2">
            <a:extLst>
              <a:ext uri="{FF2B5EF4-FFF2-40B4-BE49-F238E27FC236}">
                <a16:creationId xmlns:a16="http://schemas.microsoft.com/office/drawing/2014/main" id="{5B2AAA77-641D-6C03-E273-317424CCAFF6}"/>
              </a:ext>
            </a:extLst>
          </p:cNvPr>
          <p:cNvSpPr txBox="1"/>
          <p:nvPr/>
        </p:nvSpPr>
        <p:spPr>
          <a:xfrm>
            <a:off x="982639" y="374136"/>
            <a:ext cx="10140286" cy="1323439"/>
          </a:xfrm>
          <a:prstGeom prst="rect">
            <a:avLst/>
          </a:prstGeom>
          <a:noFill/>
        </p:spPr>
        <p:txBody>
          <a:bodyPr wrap="square">
            <a:spAutoFit/>
          </a:bodyPr>
          <a:lstStyle/>
          <a:p>
            <a:pPr algn="ctr"/>
            <a:r>
              <a:rPr lang="en-US" sz="4000" b="0" i="0" u="none" strike="noStrike" baseline="0" dirty="0">
                <a:solidFill>
                  <a:srgbClr val="221E1F"/>
                </a:solidFill>
                <a:latin typeface="+mj-lt"/>
              </a:rPr>
              <a:t>Death rates per 100 000 attributable to AMR, all ages, 2021 </a:t>
            </a:r>
            <a:endParaRPr lang="en-US" sz="4000" dirty="0">
              <a:latin typeface="+mj-lt"/>
            </a:endParaRPr>
          </a:p>
        </p:txBody>
      </p:sp>
    </p:spTree>
    <p:extLst>
      <p:ext uri="{BB962C8B-B14F-4D97-AF65-F5344CB8AC3E}">
        <p14:creationId xmlns:p14="http://schemas.microsoft.com/office/powerpoint/2010/main" val="17586385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281" y="342237"/>
            <a:ext cx="11376919" cy="1325563"/>
          </a:xfrm>
        </p:spPr>
        <p:txBody>
          <a:bodyPr>
            <a:normAutofit/>
          </a:bodyPr>
          <a:lstStyle/>
          <a:p>
            <a:pPr algn="ctr"/>
            <a:r>
              <a:rPr lang="en-US" dirty="0"/>
              <a:t>Lack of antibiotics causes more childhood deaths than AMR</a:t>
            </a:r>
          </a:p>
        </p:txBody>
      </p:sp>
      <p:sp>
        <p:nvSpPr>
          <p:cNvPr id="3" name="Content Placeholder 2"/>
          <p:cNvSpPr>
            <a:spLocks noGrp="1"/>
          </p:cNvSpPr>
          <p:nvPr>
            <p:ph idx="1"/>
          </p:nvPr>
        </p:nvSpPr>
        <p:spPr>
          <a:xfrm>
            <a:off x="510281" y="1891885"/>
            <a:ext cx="3902693" cy="4623877"/>
          </a:xfrm>
        </p:spPr>
        <p:txBody>
          <a:bodyPr>
            <a:normAutofit/>
          </a:bodyPr>
          <a:lstStyle/>
          <a:p>
            <a:r>
              <a:rPr lang="en-US" dirty="0">
                <a:latin typeface="+mj-lt"/>
              </a:rPr>
              <a:t>In low and middle income countries lack of antibiotics still results in more childhood deaths than antibiotic resistance (but gap is narrowing)</a:t>
            </a:r>
          </a:p>
          <a:p>
            <a:r>
              <a:rPr lang="en-US" dirty="0">
                <a:latin typeface="+mj-lt"/>
              </a:rPr>
              <a:t>More than 1 million children with untreated pneumonia, diarrhea, and sepsis die annually. </a:t>
            </a:r>
          </a:p>
        </p:txBody>
      </p:sp>
      <p:grpSp>
        <p:nvGrpSpPr>
          <p:cNvPr id="6" name="Group 5">
            <a:extLst>
              <a:ext uri="{FF2B5EF4-FFF2-40B4-BE49-F238E27FC236}">
                <a16:creationId xmlns:a16="http://schemas.microsoft.com/office/drawing/2014/main" id="{08F12300-84BC-4F9B-9772-28CFBAA01D1B}"/>
              </a:ext>
            </a:extLst>
          </p:cNvPr>
          <p:cNvGrpSpPr/>
          <p:nvPr/>
        </p:nvGrpSpPr>
        <p:grpSpPr>
          <a:xfrm>
            <a:off x="4476672" y="2250895"/>
            <a:ext cx="7715328" cy="3315018"/>
            <a:chOff x="4476672" y="2250895"/>
            <a:chExt cx="7715328" cy="3315018"/>
          </a:xfrm>
        </p:grpSpPr>
        <p:pic>
          <p:nvPicPr>
            <p:cNvPr id="4" name="Picture 3"/>
            <p:cNvPicPr>
              <a:picLocks noChangeAspect="1"/>
            </p:cNvPicPr>
            <p:nvPr/>
          </p:nvPicPr>
          <p:blipFill rotWithShape="1">
            <a:blip r:embed="rId3"/>
            <a:srcRect b="38717"/>
            <a:stretch/>
          </p:blipFill>
          <p:spPr>
            <a:xfrm>
              <a:off x="4476672" y="2250895"/>
              <a:ext cx="7715328" cy="3262009"/>
            </a:xfrm>
            <a:prstGeom prst="rect">
              <a:avLst/>
            </a:prstGeom>
          </p:spPr>
        </p:pic>
        <p:sp>
          <p:nvSpPr>
            <p:cNvPr id="5" name="Rectangle 4">
              <a:extLst>
                <a:ext uri="{FF2B5EF4-FFF2-40B4-BE49-F238E27FC236}">
                  <a16:creationId xmlns:a16="http://schemas.microsoft.com/office/drawing/2014/main" id="{2863C8A0-3B05-4638-AF3A-B1320FA8692F}"/>
                </a:ext>
              </a:extLst>
            </p:cNvPr>
            <p:cNvSpPr/>
            <p:nvPr/>
          </p:nvSpPr>
          <p:spPr>
            <a:xfrm>
              <a:off x="10694504" y="5208104"/>
              <a:ext cx="1192696" cy="3578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Rectangle 6">
            <a:extLst>
              <a:ext uri="{FF2B5EF4-FFF2-40B4-BE49-F238E27FC236}">
                <a16:creationId xmlns:a16="http://schemas.microsoft.com/office/drawing/2014/main" id="{FC982CCA-355B-4A76-BD8F-6FE9B755FFD4}"/>
              </a:ext>
            </a:extLst>
          </p:cNvPr>
          <p:cNvSpPr/>
          <p:nvPr/>
        </p:nvSpPr>
        <p:spPr>
          <a:xfrm>
            <a:off x="4505739" y="5208104"/>
            <a:ext cx="6096000" cy="278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F075B980-CDE2-43F0-995E-14C3271BFBB7}"/>
              </a:ext>
            </a:extLst>
          </p:cNvPr>
          <p:cNvSpPr txBox="1"/>
          <p:nvPr/>
        </p:nvSpPr>
        <p:spPr>
          <a:xfrm>
            <a:off x="4731027" y="5347252"/>
            <a:ext cx="7380034" cy="923330"/>
          </a:xfrm>
          <a:prstGeom prst="rect">
            <a:avLst/>
          </a:prstGeom>
          <a:noFill/>
        </p:spPr>
        <p:txBody>
          <a:bodyPr wrap="none" rtlCol="0">
            <a:spAutoFit/>
          </a:bodyPr>
          <a:lstStyle/>
          <a:p>
            <a:r>
              <a:rPr lang="en-US" dirty="0"/>
              <a:t>Modeled estimates of annual deaths from community-acquired bacterial </a:t>
            </a:r>
          </a:p>
          <a:p>
            <a:r>
              <a:rPr lang="en-US" dirty="0"/>
              <a:t>pneumonia, expressed per 100,000 children under the age of 5, which could </a:t>
            </a:r>
          </a:p>
          <a:p>
            <a:r>
              <a:rPr lang="en-US" dirty="0"/>
              <a:t>be averted with universal access to antibiotics.</a:t>
            </a:r>
          </a:p>
        </p:txBody>
      </p:sp>
    </p:spTree>
    <p:extLst>
      <p:ext uri="{BB962C8B-B14F-4D97-AF65-F5344CB8AC3E}">
        <p14:creationId xmlns:p14="http://schemas.microsoft.com/office/powerpoint/2010/main" val="18350405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494784" y="191127"/>
            <a:ext cx="4569285" cy="6466114"/>
          </a:xfrm>
          <a:prstGeom prst="rect">
            <a:avLst/>
          </a:prstGeom>
        </p:spPr>
      </p:pic>
      <p:pic>
        <p:nvPicPr>
          <p:cNvPr id="4" name="Picture 3" descr="A picture containing wheel&#10;&#10;Description automatically generated">
            <a:extLst>
              <a:ext uri="{FF2B5EF4-FFF2-40B4-BE49-F238E27FC236}">
                <a16:creationId xmlns:a16="http://schemas.microsoft.com/office/drawing/2014/main" id="{4AED977A-1AE0-4F53-AE12-8B902EE4BF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3221" y="-1"/>
            <a:ext cx="4569285" cy="6848369"/>
          </a:xfrm>
          <a:prstGeom prst="rect">
            <a:avLst/>
          </a:prstGeom>
        </p:spPr>
      </p:pic>
    </p:spTree>
    <p:extLst>
      <p:ext uri="{BB962C8B-B14F-4D97-AF65-F5344CB8AC3E}">
        <p14:creationId xmlns:p14="http://schemas.microsoft.com/office/powerpoint/2010/main" val="39895766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007CE02-EE47-4EB3-BCAC-1BEFEC8C6136}"/>
              </a:ext>
            </a:extLst>
          </p:cNvPr>
          <p:cNvPicPr>
            <a:picLocks noGrp="1" noChangeAspect="1"/>
          </p:cNvPicPr>
          <p:nvPr>
            <p:ph idx="1"/>
          </p:nvPr>
        </p:nvPicPr>
        <p:blipFill>
          <a:blip r:embed="rId3"/>
          <a:stretch>
            <a:fillRect/>
          </a:stretch>
        </p:blipFill>
        <p:spPr>
          <a:xfrm>
            <a:off x="0" y="853888"/>
            <a:ext cx="12171503" cy="5150224"/>
          </a:xfrm>
          <a:prstGeom prst="rect">
            <a:avLst/>
          </a:prstGeom>
        </p:spPr>
      </p:pic>
      <p:sp>
        <p:nvSpPr>
          <p:cNvPr id="2" name="TextBox 7">
            <a:extLst>
              <a:ext uri="{FF2B5EF4-FFF2-40B4-BE49-F238E27FC236}">
                <a16:creationId xmlns:a16="http://schemas.microsoft.com/office/drawing/2014/main" id="{8CE18EC6-CC44-4DF8-A738-4D25AB4D0A07}"/>
              </a:ext>
            </a:extLst>
          </p:cNvPr>
          <p:cNvSpPr txBox="1"/>
          <p:nvPr/>
        </p:nvSpPr>
        <p:spPr>
          <a:xfrm>
            <a:off x="8679843" y="170867"/>
            <a:ext cx="3189784" cy="523220"/>
          </a:xfrm>
          <a:prstGeom prst="rect">
            <a:avLst/>
          </a:prstGeom>
          <a:solidFill>
            <a:srgbClr val="00B050"/>
          </a:solidFill>
          <a:ln>
            <a:solidFill>
              <a:schemeClr val="tx1"/>
            </a:solid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t>Reading/Questions 9</a:t>
            </a:r>
          </a:p>
        </p:txBody>
      </p:sp>
    </p:spTree>
    <p:extLst>
      <p:ext uri="{BB962C8B-B14F-4D97-AF65-F5344CB8AC3E}">
        <p14:creationId xmlns:p14="http://schemas.microsoft.com/office/powerpoint/2010/main" val="492166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ata:image/jpeg;base64,/9j/4AAQSkZJRgABAQAAAQABAAD/2wCEAAkGBxMTEhUTEhMWFhUXGB8aGRgYGBgYHRgdGh0eHh0eHx0bHyggGx8lGx0XIjEiJSkrLi4uGx8zODMtNygtLisBCgoKBQUFDgUFDisZExkrKysrKysrKysrKysrKysrKysrKysrKysrKysrKysrKysrKysrKysrKysrKysrKysrK//AABEIAMkA+wMBIgACEQEDEQH/xAAcAAACAwEBAQEAAAAAAAAAAAAFBgMEBwIBAAj/xABHEAACAQIEAgcFBgIIBAYDAAABAgMAEQQSITEFQQYTIlFhcYEHMpGhsRQjQlLB0WJyFTNDgpKy4fCiwtLxCBYkU3OTFyVj/8QAFAEBAAAAAAAAAAAAAAAAAAAAAP/EABQRAQAAAAAAAAAAAAAAAAAAAAD/2gAMAwEAAhEDEQA/AEv7IZMUkYF7lV+Vz8ga2hOGYtFCiAEKAOzJ3abEVl+Ehy8Ruh1TYkcxlUG3kfrT+ekuNRwpcNfwAoL2TELq2Hlv4ZTby1qvNKx96KYeaH9KkTpZigbMFv4ip/8AznMPehU+tBQGKC/idfMOP0rhuIqd5l/vEf8ANRNumosS+H09DUMvTLCgfe4ew8VFAtcQ4yrkqpSwPakyKB4gWHzovwXpthRCIQnWsl7lVvca2Og0076vxdIeGuLmJR6C9cSYzhLHVQD5UA/gnF4Zi0yw2ikIC5Wtte50ovNBhgqteVA97donbQ6G/OqGBg4eGYRzGNNCo0GhvfS219fWiGJjwrIifbYwVvlzZbm5v3g70EUeBwp/t3B8QD+lW1SANlGMhzWvZrA28s16G8R6LyypbD41Y+9liLn01sKUJvZbjASVxSuTqSY2W58Trc0DxiujJlJZJ4jfx0/WqcvQzE8mjb+9+4pSHs/x6xMjZGN7qQbW0I5gVWm6K8RhIaJJ5GsNBPkQEC18quC217aetA1S9E8UP7IHyKmqz9H5lFmhff8ACtx8d6UpZekIa98UPBcpHw1vXUfSbpBF77Yiw/Nh1PzyUDLiMPKbB0kCjYZWUD0tah0zBORHxqjH7TOLLo6of54WX6EVfi9qWKI+8gw7d5swA+ZoBWK4gCbdr4VVfDLIrdoLcHU2v6D9aYU6dJI+abCRso91AbDxLaXY+B0HdfWiB49DiUZYeGyFyCAYyLA20ubgAX76BHwPRx5EVgQwKg22OuuxqMfdEbqRpcXQkqbbj3vWtV4dwCNwkeXq5MouCyu2mh01Fr87mgGL6OQDESD7XGrI49/JfNzuNLW0+dBSInZMrOG0BYMMrD+HMosTtyG1dyY9VXNKjJYWRSLr/iW403o6OjTKgZcZEQ3M5bE+flrvQ/EdFsVKwLTwlV93IxBW/O9t7eVAq8X4niY1yh1VZNewRmcd5y3IGwAva2lAHRhctyFxfv5U/Yj2bzF7xMpvuS+U3/wmqeL9m+N1GUG/PrE/YUClwXipRrSu5U7do6Hy21rWOiXHlxUbR3u6AXvuQRofqp9O+sm450ZxGGRJJVARzZDmBuRvoDcUQ6O4qXCyiVLZspUg3IIP6g2PpQDekOC+z4mWLkrdn+U6r8iK44RKRNGf41/zCi3SeU4ktiWsGVVBAW1xewO57/lQLhjffR/zr/mFBexMt3f+Y/WohX0x7b/zH615QOnAgDiJZCVByr2mYLe6jmed9aPGxZTdTbTSWM+P5vChOC6M4iVBIIZbEC1l3Fh4/Dwqq/Q7Egk9XKLa6q36LQNiFmI7BPkVP0Jqdlb/ANqQHvyn9KUF4LJcGzbc0IP0qwXmhFzIbDkwFvmbigZZIwR2lYeaH9qWcb0ezPnOJ1GoVo+7za3yohw7iUjPlfQEXDKzHbX3Rr661ekna+kjXB097W/dQA8RBJnLjEQa6AdWOyBsL318TzNFOjOGxhnXMsMsOzELlt6kWNMmH4YyRtLiCzBVLdWN7KL6n02rL8f7Q8ZMyPhyIIl1SJQCCOWckdryFgPHeg0XpDwjCQLLjcTnZI1vkQW0vYDSxJuRzFLGH9pMMMidXw9EhOrHMrTbaabA7bsaz/jfGpp2z4vEMx3CX7K+SL2R57+NDY+IKPcX1Y/tQa1xz2rNLG8eEhkidhZZWK3TXcLYi9vGl7hPSjiizLKJJZgN43bst33F9PSkgY1yCRsLXIG19q7TFP3n5UGrY72kY9omUYTqHO0q3ky669llIOmmvfQ/gHtMnTEKmPaNoSDmcREONNDZdDrvpSFBxCVfdcj1I+hq4eMyMMsoWQfxAN89x8aDZuIcTwc0Qlg4j1VyFBQhtTsGRgT9POlfieO45hVMqSw4uDcSRJm0/iUG49LjxpGwc0Ww+7v/AHl+G49KZOC8WTBQHrMzde7glWLJlQKQMuma+YjW3caCxw72lY+YFRhIpGta6o5sfHWw9TR/h3FOrXNjcNho827PIHdj4jKFA8AdO6hM/GIGRcuIdsykpFAnUg5d1vYkEWN9dhVIY2HMhii7Mqk530kULfMxvctoBbXW96AxxDGYJ2vBgUlP5iixR/8AEMxHkpqLEcSxBgnJkSHJHdYobJYlrWLm7XNiAQFFDs0vVo0rdW6NnZW+77KtZSQ2rXVgSAO40LxHEUMqOFGJEilnKgxspUe6N8yLcan5UBn2XN/+xlcBrGPdiWa4ZcwzXOax8e40X/8ALEM2OxLTsELytltbYD3mB7yQOQ2qLoS5jxIhN7KCVH5Q+Q2tz5a+HjXXH+jck8kzl86SdjKbjKcyuLG+11G3fQT9IehkRgMETxsucy6sAA2ULsNCbcqRMR0WnUPGYywIjH3e9z2tAe9FOu2lGv8AytHHhmglSQ2xGYWGc3Mdh+W40OoNBMLgMY8rvGJUiiIGWNnYmwKghm120A8bUBbgXQiaLEQzqzqkc8d0lazFc9tLCzaa28+6gXSfAYrDTswnfKzFgVkawJYm24ta+1qbcZwbGRzxN9qmmjEsbNmBtq6aE+JPyNJXtA4NPDiXLtnVrupAPZBY9k+Ita/lQHumkzPwbhrsSWLNcnmSG1+VIEWKddmPlv8AWnTpQT/QHDT3SkfKX9qQw2xoDuA4nmOVgNibjaw7xV2OJCAVAtupUC4O4I7/ACNL8Zyxu3NrKPqa6wONKHvU7ju8RQXpl7bag67jS9cFqvBUchjrfu5+PnVaTCODouYciOdB+m+DuDHcbE/oKuudD5UK6PyfcA8hf5afpV7DYgSRLIt7OgYX3sRcUE2H91fIfSgnTaANhrEA/eR/5xRqI9keQ+lL/Sji0OTqw4L51Nh/CwOp5bUCNwqH7xTe2hHfe42A7/8ATvot0l4+nDYlLKsmLcXihvog2LvbYDv5nQd9Gui/CFjUYhxawJTN+FTu57ifkKx/p1xaKfGzYtLiIqqKT/aZLjOo5KdgOdr86CfpV02xOMTI9oIQO2qMbyHnmbQ5b/gHqTSLjeK37MQyjv5n9hUz4HF4kdZHBI0XLKLjT6mqsnA8SN8PN/8AW36CgoGu4qm/o6Ybwyjzjf8AavBhnG6P/hI/SgswT2Vl0s1r/wB29vrUsdUy1twfhXSyjvoL3W12klURKO+pFegIqwNHIZSMNDYZiZJlGl7DLFfT4UtI+lOnA+o+xI88xiAllUAJmLhljzWNja1h8aCtwLhMkkiRhb50Zg1yFVTfMSF97e1rjevY8XiHBjjdEQxjswKt/C1jmJJve2u9+6mPgmIwaDPho2kbKUzyzbqBdlCpe+nLLVyDjTv93hzGgyFlEEdhZbC2ZtNCVHu86DxuCyScPw6QRf8AqLh5HnzAhurKtq/atqQANhbSqvDOiuGw5TrpousVdo7kkg3Jy3vtcaCpI4nlWCV3kdJZcjq75bC5udDl5d3OjCNh4Ri1VVte0ShcpBCjNa9swDEm43FtO8LeBxUUmIQokhfW8rJkBAsbG9idtLg0P6R8ShidgUa6kZurYZnBF9VuLbm19rXqbgyRDEREOjPYrdXNzYa5lJsDpe4rnH8cwGHxEwnXrJmt2QmfL2RlPgTpQU5ul2EGGMskGKVFlVCrM2a5UsrC0lwthbfflUOE6aYE5pEjxC5O2e0RmKksLrn7RvfcVax/GsA+HYushWKREcdWT94A9iB+Jd9aBcT6ScNOJjlBlBQplXqWUv2lzCxW9rC9+eo50DBwDpxhsViooVE6GSTXOpRSQpaxOa3KgvSzF8KaeVJ0xJeJyHsZsqi9r3U5QNBap+O9LsHOOreORy0qMoyGJkKkWO1jbTfupY6Rcdjw+OxKNFdWeQOcnaN2OxJ2vzHd50Bj2gphRwfDLhGzQrOMnazHVZCdTrueeorLU2rQcDLFHwKOWRA46xkyHaU53tm5oV1IdbEW9KSljiaQiLP1e4D2zAbkG2htqL89KCLGiwRO4XPm2v0tUKGucTNmYnvN68VqAlwzFZTlOxOngaMdnmt/U0vJ2BnO590fr6Vci4oLDNe/Og/R3CJHXDTdnVDJbXuuRpUfDeOxx4OA3DfdKBlZWuQoB2NQx8XWLDPntmZ5FA79SCaz/G425yrYKosqjQAUB3jnS2R+ypsO4V90L4WcRKXk1RdWv3ch/etc+A8aVYkzHUXA38SdgPP6X7q1jC5OHYBpZfwIZHtuzEaKPXKoHlQZV0l6TSY6WaXrXXBqDGkasVWVRfVgDZs2+v4bDvrNeL44zPfZRsOVFuk3ESqLBoCSzuF2DOcxA8ATYeApdVC2gBJoHLi+cYbh6RyGNerYFlcoupBuSCPGuvsuLCmOPEszCW2brSOzk1uS2gB1t61Z4lweTEQYQxRnLGpzdsAxqWXvN20BGlSPwaclrB0LSdYDoSLg5vdJuLk7+FAPxPFMXlypO6yRsesOfMLaAbk31IqccaxiYYu2KLOXjK6KxVWEoNwF3uux7hUUnRudZJCmZsy3ztEGLH8tjsdu1YbVX4jghDhiJS5lkdD1baE5C+2m2Vh60BP+k8VNgcVHOWkuAYroFbQkNoo56W8jSC8LL7ysLd4IrS55SIGYwvDaGMAHS+Utt32BAJ3NZxhSzK5JJ7BOpJ2trr50EEYuatwyaVRvU0JoLyGmfDygYGEkXVcSxPlaL9qVUbSnjo1whsTgRleNVTEsWMjZQRljO9jyBoKXDOMER5MpQq7MmRb6yX5n3SFOm9X8HiJAjPFCStxAGeSzRl9NltcEnfwBokeDQKztLxDDqM4bLGDLlOuUG55C9tByoxwUYMQgRTSypJOLMFRA0u4ALAEgAHQaWBoAPHpcXBJ9nzIFXIv3SAL96L3UN52vpXEWGXNL9tld440KoVe7A6EEbeG+m5pp4ziYc7tLgpJXjmVLu1+0SFDKoJFhYagXGWhfGOlksOIbDRYLDArezEg3A7Rtout2Ol73vQUuhGDy4+No1dkVTnkIJXMysRZja+mhNtMoHOm6XgkTzzzYjbQqNQGIVcp8wynTx8aA9EOlOMxc5DND1CEhii2zEroBdmJ1sb6aA0w8XwmNleT7PdowBZbRWvYk++pJN6D3EdF8KYmjSRwJCjubFiHAfa453Pwqri+jGDWSA9WSA46zKknbFiBnsNQGsde40uR8e4l9mxRzFZo5IlQ5E5lw9gBZthVfhfSLiLEpLiLve2qRgG9stuzfvoNK46+G6mWGOJgWWymKFjr4AAVnXtBwM004EOCclWZTKQQp6xtLagHUtrrbU1NLBx+Jj1uJACkAskSONRuOyL91Q9NOL8VixcoilXqQpljUojAhAMw1W9wbnU0HnSzACHgiwqrKsc6rd1KlyC2aSx5MxJHhlrNsO2VHbv7I9d/lWhcT45Ni+j7zTtmk+0KtwAugYAaDzrN527KJ4Zj5t/paghZqmw0YOp0Ub/t5moooyzADW9TYtx7q+6Of5jzNBFiJi5ufIDuHIV6r1wBVyJYyBfQ0GucVxQkkfWwLXA5jMM2nxv60MWEm3fV2JkzEZx1htpcZrBVA9OQrrA4qFwUFxIN0dSrAd9j5WBGlAY6E4FJpVVo9YWz3DXU76nTUk5bDkB50p9LeNPicZi5TIxw8LCOOPMchaPQNlvYnPna9u6tS6CYARxu/Njb4b1ivtAMUH2mHDjLGcQwUXJ90ANqeWfrLUCFipzI7OeZrpJSp0YjTl9PjUQFE+AYdesV5QOrG9yNbcreO3rQHuLKrYfh2d8qlGLHW9tO7evpuGqEaNMSRaVTchtLxsbEAE7G/pRji/DRicNh3aSGMWYkM2S4Zx/V6akC/xFQ4vhcLZyZIgGkDXEoNiFYb2FiQdvnpQLn2nMph611KMSXUNdwAAAANRe99bDSrvQ7B9fjB1jOwQ/i1YgbfvUmI4NGpbqZlCFRvOoOfmTbcW0tvR3oPwVllBw5V5MpEyrIrAre4IO6kWA8aDQeM8CTEhA7t1IWxC2DX3D311BA0IINzWK47AR4abEQDrSyxuFL5LFbXB7PPb51q/E+OyYcN2BcC9mOUk9225NZbiMZLjJ5ZmhMZ6hwQb27K6akDW1Ap1NDyqANXatQXA1qOwNfhRJXNbFk230CxX+V6YfZn0UinSXEYyB2hAHUm7KrNrn0BBYAZfDferiRy4iCQRQlxHI0SRooUBcqNrYd4I8qABwriwmEiSHq2L57hbtmAAVQtxrYbjTamfgvFWg+y4XCxlit3XPlUdYfeLWAuoXPYHW+utC+G9EMbLK8smGMJF2RTlILHSx7Wmh3PcKYuC9HMVh5GlSJ2crZWkmiAVud1UkEZrnTwoJcRFP1WIxJUF8PKQ6G8l3YJmlja41JNrW0F7UGwOIlxAkk6uJWwyEDsgmQkXO9zew1a9gSO+mGPAcTETwZcP1bvnbNI175sx2voTYW7hUSdH54o+rBwyqdZLySXa++ydmgl4Ph5Y48A4XKsjOHTQCMWLJayi428r71c45j8emIZMGVCFQTdc3asb89NLV9hopi0ay4iBlRyVVb313UX9PhRLicxidnWWMEqLxsQCV1BI137vKgBR4niGScfdi0i9RmisMmdwb69rs5ddKXW4/xDDsrthVbNKGWSwQMRdcoUZm52ve/hWgpxW8d+vwoyBRfNcILgdvtc9uWtUMXxRHK/+twNwCLWvvqDbrdwQLUFfH4rjMqMfs+Hi/FfrWZtBsAAQNKRPaPJjIsSWDAxSqAlmPZui5rjSxvci961eTplhCTfF4VQRY/eJp/xUndNMHhpmKy8UjhAVbRgRg2KLbUsCQQb+VAp4B79G5x+XFLf1aP96Rc3OtZXhuFh4NiY0xDTwdaGaSIRsQ14+yBntfQbnnWczHDKoeETXBsOtMfaPeFQaAeJPKgqyHq1y/jYa+A7vM1XFcFiTcnU16p5Cg6Y15epuotrIwXw3Y+nKuvtUQ/syfEtag11ejCSY55hIwUorqoAP5e/x1pkxeDiJLdWWkVSFYgXBtsDyoH0EWV1+1YhwBZogt9sjBSSdrXXQctdabzlILKwIG9iDQDuO9IJcBwyB4wnXSyKgzAkAsGLGwIvYKaxXpp2WjQsWJBdjpqznMx8Lkmti6V8EbF8Lw8quAcPecg/jXI1xpsbG48rVinTJ74j+7f40ARV12vV2LGKqgCFSfzNre1uXdv8aqDer8GHVgitJtsApJFyT9TQM3EVV8Lw5XW6lX7PfbtAX3F7WuORoexw0kZOTKpkjJRWC6hHAClzzF9zvR7EwRLhsCXxAjEWYrdTeSx202PnVSaeDK7viIWJdczdW6qDlay5RtptbuoI+hvQ1eJTyRqZEw0VizkIWudkFiVOmY3ubaVuHBOAYfBRiLDRrGOZ3Zj3s27GgvsnSAYE9Rl1mcsVDAE6W97XRMtN0h2oFjpvBnw0hy9oLmU2BZSpvmHla5HdVTorikxEQ66JGDEo2YAjMpKtvyNvnTVN3GlKDhn2cvGCcis0qfyuB2fGzKw8rUAzjnsWw0rs+HmaC5vkyh0W/cLgjyvUPR32LwQyl8ZN9oQC6oqmNTbm3aJI8ARRHhvtNwLx5pcSqW0CWbM1uZ0593xqTintT4fGmYTdcxIGSNWNgd/eAHL50DL0p4lBhsK7SdmNFACrodBYKg7yNABWGDjEi8PmmhZ4M2LuerYqbZIxqeehO/O9COlfSebHzmWQkKL9WnJBy0/Nbc0W6MSQjBBsQ2WJccrOcubQLGbFfxAkC47qDvh/GFmSVUxWKzMeznncFFXUm+axuNLVNGhdUDT3LnNdppABl0yknYm1yPGh2PaPETTzYSFVhZmRBlKgBj7xAFrgagUY4NwqESxiYdiEg5RqXY2u2q2Yac9qAvwj7PHh5kcrJJOH1ZiQi/h5XVwNgBa4JvteT2fNBhIpppSnWz6Km6hRfsNcaNmNydrZR31c43jcK0UsEqqsk84d8trqi2yFWK63W2g1Ha572+HNw6TFLN2T1USqtwoU5Mw7Kc3NwNRoBpQCuE8JwnXQZHA6g9jQXZmN9bDQanUHl404cV6P4bFTEYhirFFC20OhY727/GlTC8KiBjeMyaTdYTa4XMwsja9na19vC1NPFujq4vELmYLaMAXF+Z5HQ60FIdF8JGmIjYh4iqK9yBmysDvyGbnSxj+iWEDoMI8SKFBe7ki7EIp1BIIvqAbWPhR7F9ER1U6q8ZEkYjtYLZUlBBIGlj2jtuaWuL+zqELAyvc5lEgATKqkgO4AsTYcmvt4UDDxLojwlRKzCFBlFgpBAII7QGu/60v9JfsaTXkKsJcIujEC6pGuU6i4YnKRsfga0FPZpw1FOaFCQN2P6CwFJvTHo5hV6mZ3W6RpEA2UrZVsCSxykW5mgXOibX4DxEH/ANwH5R/sPjSHGhY2AJ8BWxycNw8fDeKRwW1XrmA2Tre0iAcssYX/ABGsfSZgCoaw8NCaDswqvvtY/lFifXkK5OMtpGuUd+5+NRCIV0BQR2vqa9sKkIrg0GxdGMGZeHsIGsWne5vyEh2vscuoPlRHo3wyYR3MrlXSwzWJNxe5t3bcv1qf2f8ACGw+E1UguzMoO+Uns37tLUd4fg5FhRGXtKo5jla/60EPEuMRYbhEaPmLzQ9TGqi5Zyh9ABYkk1hHTBLTj+Rf1rZukeBM3DsO0Ss7Q4jZQSbXkQ6DW3aBrIemUf3kbW3Wx8xQAWHOreCWQXZCNBc6jUXGm+upGnh4VWZrdxv5f7FXsJNBbtxue+xP6GgYeMSlcJw9soa1yQRcN2gbHfcivuJ4mN8wnjHYaJSouov1TEDQG1u0PjRXGT4ZcLg5WlkhCZjDkBdjr7pNtNOdUJeM4Uq0hkd7yAtmhvZmDkCxtcb6+HjQaX7IEQYOTq1ZU+0PYMc34I+dhpemyd7Oq99yPQG/1FL3sunjkwReLZpXJGUJY6fhG3KjWNktPGLfhc3+FB1iIg2/1NvhsaHcbX7vMOWnof8AWiL68j9KocZF4ZB/CT/h1/Sg/KArtDXuKiKOyHdWI+BtXC0FsNp6Vo3szxciYYJGEJlxioc65rKUUNYXGtjp4gVmo2pr4MT/AEa9mKn7WlmBsVP3eo8RvQatPjsSMeMLF9jaJpcgYr21yoHOZQ+p1I0A25VYbETtIVOHwxIxPVbfhAYmT8Qv2SMu+21Z0/R44eaaaLENnR1Is3aXrLdosdS2Ym4qth8XjOuXq5SzGYhHUD3zcFuztmF9xc3JO5oNNxNzBLK2Cw8jLiOqCD8Yz5A9ylhrfTW1jrVHFSqHxCycNiDQpd2DAhxlzWU5BmIFLvGMdjsERB1ivHARNdY7KzEl+1pdu1fW4327r2IbiMMaSyWIxjE5cxuhbWxuezmS3ujYetBYwPHsOWgX+j5FMjDIQEIGoNzZuW9MnSzGhFA+zSzMU9+LLeO1rbkHc8vGk3gkmJzSYkwyZFIR2JGUZ3F+d2NyDcbCnvjXHVwjR5lLGRGC5RmIK2IPlr8qBd4Vx+OVZwMBiMyR3YMf6ztp2AMxsSTe1DF6SRCXq24R1TWzfeFQbHnbKTTQvS2K0uWKTNDGXc5VAbq2UHLrqfO21JvSHpthZpYjNhZwVRlFsocluds1iNb0BFeleNlGZOD512DM4s19rXTUGrXE+keJTqAMDComjAdpHyiFizgobKeyLDYc9qs4Pp+DHEqYTEOAgViqrqQACdGvvS30y6QSLh8O6RyKHUnaxQiZwQW1s2W42OtAbbjsuIw3GIJ4Y4pMNFlPVktmzK5uSQL7Cx8axiCe2llIvftD9dxWhez/ABjYiPjTv70mHB8rLKBrz0trWfYQqQQwt/F+W+wPgbfWg6LpzjI/lN/rXJ6vk5H8w/avpbqSCK4uDQddUT7pB8iK5OGf8h+FRNEK9Gb8x+NBpUEuLbFGcyzMi7IrSNyBsBe2uo/7U4cLxEpSMSs4bIMwLEm9tbm+9LeOQQzWSQmJgLOFKX8CCTcjv51ahe6k52vsNR6cqDReghAWWMbK+YeTgf8AMGrD/aPhMmKxUYN+rlLDwD9q3oG+Van0GxhXElSpCMAhNjlz5Q++17ltBtesw6QcO6rEzxSXLCR1Ziblg5LIxJ71K/GgSJVFxrVjCMyEMhF9x/d119Rf0onJwZThXnLkOjZclhbQ28/G9UsLjY1taIkr2r6Ai2uhG+vlQN/F8HNHBw+JYw0yMwyWDapqd/I18wkbMGwoLZ1BQjKOyrD8OmlgPU99GjJG8WHnln6uRS7o2ZFDMxIN8wN9CdqrS4ldxiIt81zIDrr3R21vQM3sjxhJxcXVCFI2QhBm95lOY3I10Cf7NNvE2tiINNw4v6A2+XypE9nE6/bpSsiO0sZL5WJ9wqAbWA8NKeOOp2oZNew+o0tYgi/z+ZoLi0O4vqgX8xI+OlEL0Pxp+8jB7yf8tB+aumWH6vH4pBsJnt5FiR9aELTN7SIrcQmP5rN8RS5EtBK50p+6AfZvsci4tFMZxAF2fIqnqybk3HcB8KQWpn4aL8KxX/zL/koHY9IeDxdkqvaN2IUSXPeSCWv51cwD8EmZRGyZm90Ayo1yLWAJ332FYlaiOBLKVZSQwNwRoQRzoNs4z0bwuKa8k0hfv6xDe2moK62oti8DM8ccfXDLGOyTHcs35mIfcW7t9axeLpBi37DTOU1JBsfHu7694D9plxHVwzSRjdirsAoFyTYG196DZsHHiIsNPCxQ5yCpC23tnBGWxuANfGrnEiokjkaMSIqm5tcpfJqL+RvWccU6UYvA41VnmZsO40GVWIGQC+ovcPY77Xp74/0jhwcMbzswjfs9lcxJtcCx5Wv8KC1GmH6sHqszlSHsh7S31F7a30052qnxUCaFofsU2UjKGAVbAi2mYixHfSr/APlXAIMqx4kjllWNQP8AiFRS+2HDfhw0585Av0vQaTwJzHh4keEIyoqkLlAuALkAGw1vQrpBwd8RCYgsYNmILWKqS7EHLY3Gt6z2X2yC/ZwP+Kdj8slVZPbFP+DCQDzLt+1A0dC+ic+EXGGVo2WaKxEZN7KGJ1ygLcMBtp3Vl3EOMSTIEVVigBusMYsoPexOsj2/ExJ8q0/2d9Np+IS4iOZIlC4diOrDDcga3Y3rIeHtcFO8XH8wH6i4oO0kFsrbcjzX/SuJIipt8++uAKlhl0ytqvzXy8PCg4y7a38O6vK6kiKnvHIjY10CKDU+HwhsQwezKq2A5eOnxrjiOGMDZlBMfr2fA+HcaVMF0tnTfI/mtj8RRvCdOVseshOvJSCD/ioH7C47rYIOozElQFQDsRSQkm5NtC/O96PdI+Aw8QwbukaCd4wUewzB02Une17qazfobxfDNM8BkMUE+Uhc+V1lUggBiLBWtbfurSeF4veAkQSTozKmZWeJyDfb0Ycr3oPztxpnKAgkKTZ17nGmtB8O1j5gim/iHDWw7Ph5x2lbLJre53Dg8wwNwaWng6uQhhfuPf3GgbuMKPsWEJ/K9vO/7Xpn6GYBThFzi+p3H+9KWOPG+CwYGpyve1O3DZkjw8aZ1NlGtwOVB51jYWaKWGNSL2kAsDkIN7Hw3t4Uw8QxKTRE3JuLr7w8RpsDSTxbjkK/2qfEVJhuksC4ZWLOVtYkKStxoRmGl/XmKDQOFY0SRKwN9NfOocSt8QvhGSPMk/tSz7OcU0gkIuIjK+TbUXvp5HMKaWN8SR3Ko/zH9aDFvbbggmOjI0DwKfUO4+lqRIlrVfb3h1+0YVmNrxMNP4WH/VWYS5Pw5vW1BEwpq4BAX4diEB1adAPMobfSlOifBuKPGwjB+7ZwzAgHVRoe8EC/xoGPEdA3hyh0eRjclkeMJp4HtVWk4WE92LMLanO2g8rU5dIOmKL/AFfbyqScuoAOmvyoJ0fxqSpc2zbGgj6P9HRM+USQx3/Ozj/MBei2P4DLgGdsM0R7NnbtFSDuLX1O2txVnAxAAnmb39aEYjDtcEMTfcBiP9KAb0mmxOJKPOhBQaZLWsbd99dBTl7WcL1mAwwBA++GrGw1jfnbTbypfkSS2rk+DWPztTj06dRw2BnvYOpNgCfcflcXoMQxPCZAeyA/fkZX/wApNVGwrDcEeYI/StNwmEhmTsKXUWzEJYi+vOruF6EM34MR4BSg323a3yoMhZLbmvbVsEvs8tq+Gdr9+T6pY7V3J7KQVOWII1ty7G3Pa+tAD9h5/wDWTjvwzf51pAgBBGuo/StE9j8YTici90MinzDp+xpExcdpXHcx+tBPPYkMNm19eY+NV5Fqzh4SUI8bjzHL1H0qs1B3BJYZW1U8uY8RUwwROqkEcjeqtTR4S4oCnC8BE1sxO+utM2P6IJ1Zkjdhb8Laj470vQQlSCBZ195TsR3j9qdoeMJLCgTd2yleYO/+zQC+iHQ1sRMTMpWKM9oEe83JfEbE+HnWm4zolm6uVGyTxg5DsqtyYgbmo+FYlkKlnsgSwU2C3vvopYn1tRb+nIybCSO/dZiT5AkXoPZOGwYxW+0wx9eUEcjAAsu9irEXtckg+lYl0m4CcPM+GlYZk1R+9T7ptyv3cq1bpL0hXDJ9pJYlLDKEZc4JAtc6c7+lLHSHg0fEkPEcBd3ewmiJGYFRa4BOhAtccwLigyk4QgkWNx3VXmw55k/OmrjPBZsOwTERMt/dOlj5EXHpQiQ9WD2QR32/3agCvhfH6VrXsLxYaPEYRlBCsJRexHa7JFvNQfWszkxoIrYvYhwoDDS4r8Ur5PJY/wB2J+VA+Q4RE9xFUbWUAD4CqOCQnESt/GB6Kg/UmjLjWqfCWBzHvd/kxH6UGYf+ILD6YN/GRfiFP6VkkODLEKOenfW1+39b4bDH/wDsf8hrEopWQ5kJUjYigujgkwNrD1NvrrUTwhWANifAk29LUa4b0idwUfKfMb/61JNiMO5sy5W57X+f6UESSJ92NRdXUgix57jlpahPCcRItkjN2bQLa9zy/UUVxmCBYMJC1tAO4fWjXRebCYeKRp4xJOScoKBxl3AUEdk3JvfwoA/Dul7RXWaG4bmpsfgf3FWcJx+Fm98juD6f6Ur8ZxzTSM7KF5BQAoUchaueE4XNJbbsk66fPyoHc8WQA3Nwlg1tdzewoh0l6Z4bEYFMKOtV1CXJjuNAbnQ870H4VCo6wi1soHft3386D4MEK3foPkaDSPZC3vLfSwFrb6X9Nq1dABYVl3snjASR763Gn90a1oseLB27tKAXwDi2ImnmEiWjV3VLIRbIbAljoSQRoPGjQVwzGwtYAdtrk8+zaw871604AJO2+npQ/F8bCNbq5W1GqoSNb66chb5igwXjHG8XFjJYlnkjCyMAFIBXMb2zAXsPOlUTEsSdSdyedMXTgD+k5mXZpAw5bgUAEep8yKAhhMYqqbjW+h8qjxlrgjZtRVVVq3GuZCvMdofqKCJLXqbrO79agOw76vJgtO0DfnQM2IwDscwGo2I3qXCwBZ1kVLSA3y7KxtrbuNydPh3VaxQcaZapGFuZoH3DYtZYwR6jmDVOdUzHKwEmU5SSbAa322/7Ut8NxEubKhJkGxGuYdzDmfH499E4sf1isXSxCkNHzYjuI319RrQWONdB/tymRJCs6IgGYko3ZGnevmPUUndHf6Q4diWtFItges7BZLAE3JGh20sedahwbiUSBlaRUsqaMwBtlHfUPFekeCdGifFIARY2e3zFBJgePYXimHeLs9aVP3UmhVraMOZF7aiso4lwfE4eQRTRssh2Frh/5SNGrjjKQJOzYNiVVgUcGxFwDod9DcXPKmTgvtOnVVjxcfXqpusmUdYtueuhPjoaBIxOFW5DIVYb8vka2z2Ki3Dso5TP87GhHFsTguJwMsLwjEEdguMrKb8/xd4570f9k3DJcNh5YZgtxKWGVgwIKr+oNA3YhwoLHZQSfQXoZ0dv1aX3ygnzbU/Mmp+k7Ww0viuUf3uz+td8JTQ/D4UGaf8AiDl+6wid7ufgoH61jaxnurWf/EDL97g1/gkPzQVlfXeAtQR5bG40NEdJ17pF+fh+1U5Z15D9TUcczKQw/wC9AY4ViIUyiZrXJJNmYqLWtZdfTvrqLGpJMVUsqC5DWuco2OXSx2qnioBKvWJvbtDvt+oqGDCPmW6sBca2NqArxSWN5GK5Sp1swt8Lm417jVccPQG9iBvlvcfPX61TkJvkKEkcxrvqLeldSrNDY65TbfXcXHh9aAnh8SY0lURkggAAHN33J5jlvVbh2OjsySEob6XBtsd+7evsLxVbjOvz/wB/pRFUWQaBX8GFz6H3vgTQG+jnSmLCBlZr3sQQQQdLftR6b2mYdQDZ7d+Xf/elZxPwWM7Zoj4guvysw+BribgOIPuATJb3kZWF/HmuneBQaHJ7XoB7sch+AvVKX2wb5cOfC7CkF+BSXsMg8DIlx89ajPClHv4mEeALMR6AUFjjXFfteIM5XIzW0Gu3z2qNMG7Fslm52BF/gda5ihgXX7QSf4Ym/wCYirkWNRhZ0OnPQ/6/CgoPCy6MCp7iLV5FIVII5UdifNpFKCPyMQR/heu3gCG82FCnkUvH65TdT6WoKUWFVDnYixPYHn+tSvi4wbXc+KgW9KnxcMMgGWTK2txKCosbWCkAr33JIvcbWqkeEy8luPB1I+N6B0x0RcGSOTsqLsjACRfMXsw/iW/jahi4gc2GveRTD/QY5sSO6wt8SPpXH9CR93pc/wDagi4ZiBDKrlCHS9xfskkEa6XXflf0rnpHjsrKQHkiJL2Q5SHtvmIKsNSARqLbVbXg4UdmyjuGt6rScPOoLkA8lO/x0vQDcRg1xbmTqbuQLgm7AAADkL6AXqCTo8VGsVvgPrRnhuNjhZi4bQBVYBjpcX252Fd4vjsLbJM3hYD6mgBwcGJ921rX5f7vUeN4YVGi3PgM1Ev6XbZIMut9WA+gqOTi834UjX0Zv1oF84SQnNkbTuVbX9a1v2MYNlgndi/alsAxzWCou3hc1msuIxB/tMo/hUD63rYvZeluHxkklizkk8zmI5eAHwoL/Sz+pI8z8B+9qs8HX7sX7z9aC9N3tHLI5KxRROx1tmNtL/oO+vui3SjByQJlxUVwNQzqrDXmGsaDOPbqwbHYdC2ULBfyzOf+mlBcPw5UGZ5HfnYNb9KL+0DHnHcQkljUmNAIkYahghN2v3Zmb0oVg+BlhmZhbuGp9e6gq4lMOdIYn87D9TV+FI8iqkN2/ESw1/4f1q0OHldBa3hvXww58fhQeYiQWAESR+rE/PSoGl+7ZbC1tD3c/h/27qJJhyRrr56ihHEcI6BiuqkW05UFfCD7/wAB/wBNfYCMMFLm9re8SRpytXhxCDW+vO1+7w8K9wsgY5V08Tp8hQez4BL6C/ltXkGCy3s5UHcA72phHARluZL6X0Fvreh8uFK6hAR3tc3+OlByeIKthIcwH5t/lrXKYjDs90lMbcr3H/ELH60P4plktYdvawFrknYCh4wWVu2CbfhI+voRQNOLgY/18SSgbORZv/sTUeoNCsVwSN+1HKYyfwzbeki6fEA13gOIvGBkzBdv4fhtRgcRQ6vGLcymhHjbnQKuL4RNCLvGcp/GO0v+IaVVWUi9uffrT/Hw2RAHgYqG2Huhr+B7LVRx+AjY2mw+Vvzxdg+ZU9k+lAoRsSRmNhzt3elaFgMJDKA0ExTuV2Dgj+V9aC4bopDIbJibfwslm+BIv6XqU8Hw8OjTTtbksW3xFBY4vwmSKzSRhlP44+zqe8bUGfCx33YecZ/TSjEXSLCxLkH2hhzDWAPmCbV6nHMJb+pPq5oHhMIx943rr7L4f7+lcHevW2oOJV8SflUZgJG3xqR9hXVBVPDTzt5Wr4YLwHwq3Xib0EH9GA7j4Wro8HTu+ZrtuXnXo3oKMvAxewA/SrPD8fi8HGUhZMpNwrLexPdU9VMRvQCOOY3F4tSmIkkIJF0CgIbG490fWq69G4bWyA+YvR+OueZoBkHBUA9zSvRw8ILKuUdwFqMQ1xiaAOEA0PzqWOFTzWvZt69GxoPHjC7tf0qpiIc+wA77/wClXT7oqNaAXjcPg2wYPZMsJs6qrKzNntqwFh2QSCTQXi+AjCiSJsqsAyg72PLzBuPSmIf1eJ/+Rfq1V8V7kf8AIPqaBSi4hOtgDe21zf5VaOPxR99TY+FgaNR70YHu+lAscLWPronbUrIrFSDYgG5GnhVvjSq+JnlCEKzgqoBNhlWr+C/rV9foaPUCeokewEWRdgSDU78JZUzLc94tr6U019QLPDW1CMptfQkbft50ejgNrF9PysMw/erBrygH4rhSHcZfEdpf3WoXwsyDfOvIN2x6fiHxosK+oAM6xv8A1sJXxsXX4+8PW9cr0cwx1AbXuZbfMg/KmAV7Qf/Z">
            <a:extLst>
              <a:ext uri="{FF2B5EF4-FFF2-40B4-BE49-F238E27FC236}">
                <a16:creationId xmlns:a16="http://schemas.microsoft.com/office/drawing/2014/main" id="{8CEFBFFC-9085-45E0-865B-7810E5B1638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515815"/>
            <a:ext cx="7275715" cy="582636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text&#10;&#10;Description automatically generated">
            <a:extLst>
              <a:ext uri="{FF2B5EF4-FFF2-40B4-BE49-F238E27FC236}">
                <a16:creationId xmlns:a16="http://schemas.microsoft.com/office/drawing/2014/main" id="{E52A8335-A6B3-4CB9-9618-668E4DF80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9662" y="515814"/>
            <a:ext cx="4396751" cy="5826369"/>
          </a:xfrm>
          <a:prstGeom prst="rect">
            <a:avLst/>
          </a:prstGeom>
        </p:spPr>
      </p:pic>
    </p:spTree>
    <p:extLst>
      <p:ext uri="{BB962C8B-B14F-4D97-AF65-F5344CB8AC3E}">
        <p14:creationId xmlns:p14="http://schemas.microsoft.com/office/powerpoint/2010/main" val="33075106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4CFCA-879E-4A4D-8544-58C88F946BF9}"/>
              </a:ext>
            </a:extLst>
          </p:cNvPr>
          <p:cNvSpPr>
            <a:spLocks noGrp="1"/>
          </p:cNvSpPr>
          <p:nvPr>
            <p:ph type="title"/>
          </p:nvPr>
        </p:nvSpPr>
        <p:spPr>
          <a:xfrm>
            <a:off x="381965" y="365125"/>
            <a:ext cx="5528505" cy="1325563"/>
          </a:xfrm>
        </p:spPr>
        <p:txBody>
          <a:bodyPr/>
          <a:lstStyle/>
          <a:p>
            <a:pPr algn="ctr"/>
            <a:r>
              <a:rPr lang="en-US" dirty="0"/>
              <a:t>The Drug Resistance Index (DRI) </a:t>
            </a:r>
          </a:p>
        </p:txBody>
      </p:sp>
      <p:sp>
        <p:nvSpPr>
          <p:cNvPr id="3" name="Content Placeholder 2">
            <a:extLst>
              <a:ext uri="{FF2B5EF4-FFF2-40B4-BE49-F238E27FC236}">
                <a16:creationId xmlns:a16="http://schemas.microsoft.com/office/drawing/2014/main" id="{EC57A7FD-A43F-4A08-95F0-2DEEAB5FDB68}"/>
              </a:ext>
            </a:extLst>
          </p:cNvPr>
          <p:cNvSpPr>
            <a:spLocks noGrp="1"/>
          </p:cNvSpPr>
          <p:nvPr>
            <p:ph idx="1"/>
          </p:nvPr>
        </p:nvSpPr>
        <p:spPr>
          <a:xfrm>
            <a:off x="281608" y="1974289"/>
            <a:ext cx="5350565" cy="4351338"/>
          </a:xfrm>
        </p:spPr>
        <p:txBody>
          <a:bodyPr>
            <a:normAutofit/>
          </a:bodyPr>
          <a:lstStyle/>
          <a:p>
            <a:r>
              <a:rPr lang="en-US" sz="3200" dirty="0"/>
              <a:t>Combines usage frequency and resistance in a single index</a:t>
            </a:r>
          </a:p>
          <a:p>
            <a:r>
              <a:rPr lang="en-US" sz="3200" dirty="0"/>
              <a:t>Allows for global assessment of the relative </a:t>
            </a:r>
            <a:r>
              <a:rPr lang="en-US" sz="3200" b="1" dirty="0"/>
              <a:t>efficacy</a:t>
            </a:r>
            <a:r>
              <a:rPr lang="en-US" sz="3200" dirty="0"/>
              <a:t> of countries’ antibiotic therapy.</a:t>
            </a:r>
          </a:p>
          <a:p>
            <a:pPr marL="0" indent="0">
              <a:buNone/>
            </a:pPr>
            <a:endParaRPr lang="en-US" dirty="0"/>
          </a:p>
        </p:txBody>
      </p:sp>
      <p:pic>
        <p:nvPicPr>
          <p:cNvPr id="4" name="Content Placeholder 3">
            <a:extLst>
              <a:ext uri="{FF2B5EF4-FFF2-40B4-BE49-F238E27FC236}">
                <a16:creationId xmlns:a16="http://schemas.microsoft.com/office/drawing/2014/main" id="{8F9BC99E-1876-4061-82F5-D31146D210FD}"/>
              </a:ext>
            </a:extLst>
          </p:cNvPr>
          <p:cNvPicPr>
            <a:picLocks noChangeAspect="1"/>
          </p:cNvPicPr>
          <p:nvPr/>
        </p:nvPicPr>
        <p:blipFill rotWithShape="1">
          <a:blip r:embed="rId3"/>
          <a:srcRect l="780" r="49367" b="35255"/>
          <a:stretch/>
        </p:blipFill>
        <p:spPr>
          <a:xfrm>
            <a:off x="5375886" y="248770"/>
            <a:ext cx="6816114" cy="6360459"/>
          </a:xfrm>
          <a:prstGeom prst="rect">
            <a:avLst/>
          </a:prstGeom>
        </p:spPr>
      </p:pic>
    </p:spTree>
    <p:extLst>
      <p:ext uri="{BB962C8B-B14F-4D97-AF65-F5344CB8AC3E}">
        <p14:creationId xmlns:p14="http://schemas.microsoft.com/office/powerpoint/2010/main" val="18839726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a:extLst>
              <a:ext uri="{FF2B5EF4-FFF2-40B4-BE49-F238E27FC236}">
                <a16:creationId xmlns:a16="http://schemas.microsoft.com/office/drawing/2014/main" id="{920B3B59-EDE8-45D9-B742-057CC482BEB8}"/>
              </a:ext>
            </a:extLst>
          </p:cNvPr>
          <p:cNvPicPr>
            <a:picLocks noChangeAspect="1"/>
          </p:cNvPicPr>
          <p:nvPr/>
        </p:nvPicPr>
        <p:blipFill rotWithShape="1">
          <a:blip r:embed="rId3"/>
          <a:srcRect l="51260" b="35384"/>
          <a:stretch/>
        </p:blipFill>
        <p:spPr>
          <a:xfrm>
            <a:off x="184446" y="68668"/>
            <a:ext cx="7055341" cy="6720664"/>
          </a:xfrm>
          <a:prstGeom prst="rect">
            <a:avLst/>
          </a:prstGeom>
        </p:spPr>
      </p:pic>
      <p:pic>
        <p:nvPicPr>
          <p:cNvPr id="4" name="Content Placeholder 3"/>
          <p:cNvPicPr>
            <a:picLocks noGrp="1" noChangeAspect="1"/>
          </p:cNvPicPr>
          <p:nvPr>
            <p:ph idx="1"/>
          </p:nvPr>
        </p:nvPicPr>
        <p:blipFill rotWithShape="1">
          <a:blip r:embed="rId3"/>
          <a:srcRect l="51260" t="63870" b="7290"/>
          <a:stretch/>
        </p:blipFill>
        <p:spPr>
          <a:xfrm>
            <a:off x="5511385" y="2829468"/>
            <a:ext cx="6425680" cy="2731883"/>
          </a:xfrm>
          <a:prstGeom prst="rect">
            <a:avLst/>
          </a:prstGeom>
        </p:spPr>
      </p:pic>
    </p:spTree>
    <p:extLst>
      <p:ext uri="{BB962C8B-B14F-4D97-AF65-F5344CB8AC3E}">
        <p14:creationId xmlns:p14="http://schemas.microsoft.com/office/powerpoint/2010/main" val="15879248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162427-F886-4EB4-A087-6519677CB46E}"/>
              </a:ext>
            </a:extLst>
          </p:cNvPr>
          <p:cNvSpPr>
            <a:spLocks noGrp="1"/>
          </p:cNvSpPr>
          <p:nvPr>
            <p:ph idx="1"/>
          </p:nvPr>
        </p:nvSpPr>
        <p:spPr>
          <a:xfrm>
            <a:off x="278296" y="1427584"/>
            <a:ext cx="5679799" cy="5243804"/>
          </a:xfrm>
        </p:spPr>
        <p:txBody>
          <a:bodyPr>
            <a:normAutofit fontScale="92500" lnSpcReduction="10000"/>
          </a:bodyPr>
          <a:lstStyle/>
          <a:p>
            <a:r>
              <a:rPr lang="en-US" dirty="0">
                <a:latin typeface="Calibri Light" panose="020F0302020204030204" pitchFamily="34" charset="0"/>
                <a:cs typeface="Calibri Light" panose="020F0302020204030204" pitchFamily="34" charset="0"/>
              </a:rPr>
              <a:t>Less dependable access to high quality antibiotics </a:t>
            </a:r>
          </a:p>
          <a:p>
            <a:r>
              <a:rPr lang="en-US" dirty="0"/>
              <a:t>No prescription is necessary in many LMICs</a:t>
            </a:r>
          </a:p>
          <a:p>
            <a:r>
              <a:rPr lang="en-US" dirty="0"/>
              <a:t>Because doctors are unavailable or too expensive, many buy cheap generic  antibiotics from street vendors </a:t>
            </a:r>
          </a:p>
          <a:p>
            <a:r>
              <a:rPr lang="en-US" dirty="0"/>
              <a:t>These generics from China and India can make antibiotics locally abundant in cities</a:t>
            </a:r>
          </a:p>
          <a:p>
            <a:r>
              <a:rPr lang="en-US" dirty="0"/>
              <a:t>However, antibiotic use is largely unsupervised and underregulated</a:t>
            </a:r>
          </a:p>
          <a:p>
            <a:r>
              <a:rPr lang="en-US" dirty="0"/>
              <a:t>Counterfeit and adultered antibiotics are also a problem</a:t>
            </a:r>
          </a:p>
          <a:p>
            <a:pPr marL="0" indent="0">
              <a:buNone/>
            </a:pPr>
            <a:endParaRPr lang="en-US" dirty="0"/>
          </a:p>
          <a:p>
            <a:endParaRPr lang="en-US" dirty="0"/>
          </a:p>
        </p:txBody>
      </p:sp>
      <p:pic>
        <p:nvPicPr>
          <p:cNvPr id="5" name="Picture 4" descr="A picture containing person, marketplace, food, table&#10;&#10;Description automatically generated">
            <a:extLst>
              <a:ext uri="{FF2B5EF4-FFF2-40B4-BE49-F238E27FC236}">
                <a16:creationId xmlns:a16="http://schemas.microsoft.com/office/drawing/2014/main" id="{22CDCB06-4704-4A1F-9C56-0A0264B6FC7A}"/>
              </a:ext>
            </a:extLst>
          </p:cNvPr>
          <p:cNvPicPr>
            <a:picLocks noChangeAspect="1"/>
          </p:cNvPicPr>
          <p:nvPr/>
        </p:nvPicPr>
        <p:blipFill rotWithShape="1">
          <a:blip r:embed="rId3">
            <a:extLst>
              <a:ext uri="{28A0092B-C50C-407E-A947-70E740481C1C}">
                <a14:useLocalDpi xmlns:a14="http://schemas.microsoft.com/office/drawing/2010/main" val="0"/>
              </a:ext>
            </a:extLst>
          </a:blip>
          <a:srcRect l="27735"/>
          <a:stretch/>
        </p:blipFill>
        <p:spPr>
          <a:xfrm>
            <a:off x="5958095" y="595161"/>
            <a:ext cx="6000750" cy="5667677"/>
          </a:xfrm>
          <a:prstGeom prst="rect">
            <a:avLst/>
          </a:prstGeom>
        </p:spPr>
      </p:pic>
      <p:sp>
        <p:nvSpPr>
          <p:cNvPr id="2" name="Title 1">
            <a:extLst>
              <a:ext uri="{FF2B5EF4-FFF2-40B4-BE49-F238E27FC236}">
                <a16:creationId xmlns:a16="http://schemas.microsoft.com/office/drawing/2014/main" id="{9A2030E1-5D0E-037B-3ACE-5F01AB773F32}"/>
              </a:ext>
            </a:extLst>
          </p:cNvPr>
          <p:cNvSpPr>
            <a:spLocks noGrp="1"/>
          </p:cNvSpPr>
          <p:nvPr>
            <p:ph type="title"/>
          </p:nvPr>
        </p:nvSpPr>
        <p:spPr>
          <a:xfrm>
            <a:off x="233155" y="0"/>
            <a:ext cx="5528505" cy="1325563"/>
          </a:xfrm>
        </p:spPr>
        <p:txBody>
          <a:bodyPr/>
          <a:lstStyle/>
          <a:p>
            <a:pPr algn="ctr"/>
            <a:r>
              <a:rPr lang="en-US" dirty="0"/>
              <a:t>LMICs</a:t>
            </a:r>
          </a:p>
        </p:txBody>
      </p:sp>
    </p:spTree>
    <p:extLst>
      <p:ext uri="{BB962C8B-B14F-4D97-AF65-F5344CB8AC3E}">
        <p14:creationId xmlns:p14="http://schemas.microsoft.com/office/powerpoint/2010/main" val="36391631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3162307" y="940814"/>
            <a:ext cx="9029693" cy="4351338"/>
          </a:xfrm>
          <a:prstGeom prst="rect">
            <a:avLst/>
          </a:prstGeom>
        </p:spPr>
      </p:pic>
      <p:sp>
        <p:nvSpPr>
          <p:cNvPr id="5" name="Content Placeholder 2"/>
          <p:cNvSpPr txBox="1">
            <a:spLocks/>
          </p:cNvSpPr>
          <p:nvPr/>
        </p:nvSpPr>
        <p:spPr>
          <a:xfrm>
            <a:off x="247667" y="470252"/>
            <a:ext cx="2993092" cy="58370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Another reason for greater resistance in LMICs is the increasing use of broad-spectrum antibiotics</a:t>
            </a:r>
          </a:p>
          <a:p>
            <a:r>
              <a:rPr lang="en-US" sz="2400" dirty="0"/>
              <a:t>These target a wide number of bacteria and therefore set the stage for resistance genes to emerge </a:t>
            </a:r>
          </a:p>
          <a:p>
            <a:endParaRPr lang="en-US" dirty="0"/>
          </a:p>
        </p:txBody>
      </p:sp>
    </p:spTree>
    <p:extLst>
      <p:ext uri="{BB962C8B-B14F-4D97-AF65-F5344CB8AC3E}">
        <p14:creationId xmlns:p14="http://schemas.microsoft.com/office/powerpoint/2010/main" val="8952718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079DF09-81D3-9E43-BB50-82DDA0E50A46}"/>
              </a:ext>
            </a:extLst>
          </p:cNvPr>
          <p:cNvPicPr>
            <a:picLocks noGrp="1" noChangeAspect="1"/>
          </p:cNvPicPr>
          <p:nvPr>
            <p:ph idx="1"/>
          </p:nvPr>
        </p:nvPicPr>
        <p:blipFill>
          <a:blip r:embed="rId3"/>
          <a:stretch>
            <a:fillRect/>
          </a:stretch>
        </p:blipFill>
        <p:spPr>
          <a:xfrm>
            <a:off x="236308" y="312267"/>
            <a:ext cx="11719383" cy="3026715"/>
          </a:xfrm>
        </p:spPr>
      </p:pic>
      <p:sp>
        <p:nvSpPr>
          <p:cNvPr id="3" name="Content Placeholder 2">
            <a:extLst>
              <a:ext uri="{FF2B5EF4-FFF2-40B4-BE49-F238E27FC236}">
                <a16:creationId xmlns:a16="http://schemas.microsoft.com/office/drawing/2014/main" id="{34A5E74D-74FF-4ED0-FA01-C6175491D3F7}"/>
              </a:ext>
            </a:extLst>
          </p:cNvPr>
          <p:cNvSpPr txBox="1">
            <a:spLocks/>
          </p:cNvSpPr>
          <p:nvPr/>
        </p:nvSpPr>
        <p:spPr>
          <a:xfrm>
            <a:off x="630936" y="3338982"/>
            <a:ext cx="10515600" cy="320675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00000"/>
                </a:solidFill>
                <a:latin typeface="+mj-lt"/>
              </a:rPr>
              <a:t>Another reason:  LMIC have more unique interfaces at which bacteria and their resistance-encoding elements can be exchanged between humans and food animals</a:t>
            </a:r>
            <a:endParaRPr lang="en-US" dirty="0">
              <a:latin typeface="+mj-lt"/>
            </a:endParaRPr>
          </a:p>
          <a:p>
            <a:r>
              <a:rPr lang="en-US" dirty="0">
                <a:solidFill>
                  <a:srgbClr val="000000"/>
                </a:solidFill>
                <a:latin typeface="+mj-lt"/>
              </a:rPr>
              <a:t>These would include farms, at markets, and along food value chains that are minimized or non-existent in high-income settings. </a:t>
            </a:r>
          </a:p>
          <a:p>
            <a:r>
              <a:rPr lang="en-US" dirty="0"/>
              <a:t>Bacteria resistance genes (CTXs) flow freely among human and animal-origin </a:t>
            </a:r>
            <a:r>
              <a:rPr lang="en-US" i="1" dirty="0"/>
              <a:t>E coli </a:t>
            </a:r>
            <a:r>
              <a:rPr lang="en-US" dirty="0"/>
              <a:t>in the leaky Cambodian market ecosystem but are largely isolated to specific hosts in the less leaky UK market ecosystem</a:t>
            </a:r>
            <a:endParaRPr lang="en-US" dirty="0">
              <a:solidFill>
                <a:srgbClr val="000000"/>
              </a:solidFill>
              <a:latin typeface="+mj-lt"/>
            </a:endParaRPr>
          </a:p>
          <a:p>
            <a:endParaRPr lang="en-US" dirty="0"/>
          </a:p>
        </p:txBody>
      </p:sp>
    </p:spTree>
    <p:extLst>
      <p:ext uri="{BB962C8B-B14F-4D97-AF65-F5344CB8AC3E}">
        <p14:creationId xmlns:p14="http://schemas.microsoft.com/office/powerpoint/2010/main" val="9248599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F644128-9FB4-033F-86BA-19F87BB67307}"/>
              </a:ext>
            </a:extLst>
          </p:cNvPr>
          <p:cNvPicPr>
            <a:picLocks noGrp="1" noChangeAspect="1"/>
          </p:cNvPicPr>
          <p:nvPr>
            <p:ph idx="1"/>
          </p:nvPr>
        </p:nvPicPr>
        <p:blipFill>
          <a:blip r:embed="rId3"/>
          <a:stretch>
            <a:fillRect/>
          </a:stretch>
        </p:blipFill>
        <p:spPr>
          <a:xfrm>
            <a:off x="686594" y="122084"/>
            <a:ext cx="10474096" cy="6477635"/>
          </a:xfrm>
        </p:spPr>
      </p:pic>
    </p:spTree>
    <p:extLst>
      <p:ext uri="{BB962C8B-B14F-4D97-AF65-F5344CB8AC3E}">
        <p14:creationId xmlns:p14="http://schemas.microsoft.com/office/powerpoint/2010/main" val="6906630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5346" y="273395"/>
            <a:ext cx="4902651" cy="6509960"/>
          </a:xfrm>
        </p:spPr>
        <p:txBody>
          <a:bodyPr>
            <a:normAutofit lnSpcReduction="10000"/>
          </a:bodyPr>
          <a:lstStyle/>
          <a:p>
            <a:r>
              <a:rPr lang="en-US" dirty="0"/>
              <a:t>Low and middle-income countries:  </a:t>
            </a:r>
          </a:p>
          <a:p>
            <a:pPr lvl="1"/>
            <a:r>
              <a:rPr lang="en-US" dirty="0"/>
              <a:t>Higher burden of disease </a:t>
            </a:r>
          </a:p>
          <a:p>
            <a:pPr lvl="1"/>
            <a:r>
              <a:rPr lang="en-US" dirty="0"/>
              <a:t>Access to effective antibiotics is uneven</a:t>
            </a:r>
          </a:p>
          <a:p>
            <a:pPr lvl="1"/>
            <a:r>
              <a:rPr lang="en-US" dirty="0"/>
              <a:t>Lower but growing per capita use of broad-spectrum antibiotics</a:t>
            </a:r>
          </a:p>
          <a:p>
            <a:pPr lvl="1"/>
            <a:r>
              <a:rPr lang="en-US" dirty="0"/>
              <a:t>Need to reduce resistance yet also expand access to effective antibiotics and to supervise their use</a:t>
            </a:r>
          </a:p>
          <a:p>
            <a:pPr lvl="1"/>
            <a:endParaRPr lang="en-US" dirty="0"/>
          </a:p>
          <a:p>
            <a:r>
              <a:rPr lang="en-US" dirty="0"/>
              <a:t>High income countries</a:t>
            </a:r>
          </a:p>
          <a:p>
            <a:pPr lvl="1"/>
            <a:r>
              <a:rPr lang="en-US" dirty="0"/>
              <a:t>Lower burden of disease</a:t>
            </a:r>
          </a:p>
          <a:p>
            <a:pPr lvl="1"/>
            <a:r>
              <a:rPr lang="en-US" dirty="0"/>
              <a:t>Greater per capita antibiotic use</a:t>
            </a:r>
          </a:p>
          <a:p>
            <a:pPr lvl="1"/>
            <a:r>
              <a:rPr lang="en-US" dirty="0"/>
              <a:t>Resistance correlates with the amount of use</a:t>
            </a:r>
          </a:p>
          <a:p>
            <a:pPr lvl="1"/>
            <a:r>
              <a:rPr lang="en-US" dirty="0"/>
              <a:t>Need to reduce use</a:t>
            </a:r>
          </a:p>
        </p:txBody>
      </p:sp>
      <p:pic>
        <p:nvPicPr>
          <p:cNvPr id="4" name="Content Placeholder 3">
            <a:extLst>
              <a:ext uri="{FF2B5EF4-FFF2-40B4-BE49-F238E27FC236}">
                <a16:creationId xmlns:a16="http://schemas.microsoft.com/office/drawing/2014/main" id="{B9F665F7-9EA0-4F08-8315-A5E0EA39E7A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693"/>
          <a:stretch/>
        </p:blipFill>
        <p:spPr>
          <a:xfrm>
            <a:off x="5579706" y="218260"/>
            <a:ext cx="5999583" cy="6421480"/>
          </a:xfrm>
          <a:prstGeom prst="rect">
            <a:avLst/>
          </a:prstGeom>
        </p:spPr>
      </p:pic>
    </p:spTree>
    <p:extLst>
      <p:ext uri="{BB962C8B-B14F-4D97-AF65-F5344CB8AC3E}">
        <p14:creationId xmlns:p14="http://schemas.microsoft.com/office/powerpoint/2010/main" val="29568886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5B0C9-FB01-5F5F-A655-9F9A32F6D274}"/>
              </a:ext>
            </a:extLst>
          </p:cNvPr>
          <p:cNvSpPr>
            <a:spLocks noGrp="1"/>
          </p:cNvSpPr>
          <p:nvPr>
            <p:ph type="title"/>
          </p:nvPr>
        </p:nvSpPr>
        <p:spPr/>
        <p:txBody>
          <a:bodyPr/>
          <a:lstStyle/>
          <a:p>
            <a:r>
              <a:rPr lang="en-US" dirty="0"/>
              <a:t>India’s antibiotic resistance problem: a poorly regulated antibiotic manufacturing hotspot </a:t>
            </a:r>
          </a:p>
        </p:txBody>
      </p:sp>
      <p:sp>
        <p:nvSpPr>
          <p:cNvPr id="3" name="Content Placeholder 2">
            <a:extLst>
              <a:ext uri="{FF2B5EF4-FFF2-40B4-BE49-F238E27FC236}">
                <a16:creationId xmlns:a16="http://schemas.microsoft.com/office/drawing/2014/main" id="{81649327-420F-3711-4372-AD0BBB73F77E}"/>
              </a:ext>
            </a:extLst>
          </p:cNvPr>
          <p:cNvSpPr>
            <a:spLocks noGrp="1"/>
          </p:cNvSpPr>
          <p:nvPr>
            <p:ph idx="1"/>
          </p:nvPr>
        </p:nvSpPr>
        <p:spPr>
          <a:xfrm>
            <a:off x="838200" y="1954059"/>
            <a:ext cx="10515600" cy="4222903"/>
          </a:xfrm>
        </p:spPr>
        <p:txBody>
          <a:bodyPr>
            <a:normAutofit lnSpcReduction="10000"/>
          </a:bodyPr>
          <a:lstStyle/>
          <a:p>
            <a:pPr algn="l"/>
            <a:r>
              <a:rPr lang="en-US" sz="2800" dirty="0">
                <a:latin typeface="+mj-lt"/>
              </a:rPr>
              <a:t>India makes many of the world’s antibiotics, a lucrative, highly competitive but also poorly regulated within India. </a:t>
            </a:r>
          </a:p>
          <a:p>
            <a:pPr algn="l"/>
            <a:r>
              <a:rPr lang="en-US" sz="2800" dirty="0">
                <a:latin typeface="+mj-lt"/>
              </a:rPr>
              <a:t>Many antibiotics, even newer ones, can be bought without a prescription in street pharmacies </a:t>
            </a:r>
          </a:p>
          <a:p>
            <a:pPr algn="l"/>
            <a:r>
              <a:rPr lang="en-US" sz="2800" dirty="0">
                <a:latin typeface="+mj-lt"/>
              </a:rPr>
              <a:t>S</a:t>
            </a:r>
            <a:r>
              <a:rPr lang="en-US" sz="2800" b="0" i="0" u="none" strike="noStrike" baseline="0" dirty="0">
                <a:latin typeface="+mj-lt"/>
              </a:rPr>
              <a:t>tate-based drug regulatory authorities can approve medications for marketing and use in their state even if the product has not been approved by the Central Drugs Standard Control Organization, India’s national drug regulatory organization</a:t>
            </a:r>
          </a:p>
          <a:p>
            <a:r>
              <a:rPr lang="en-US" dirty="0">
                <a:latin typeface="+mj-lt"/>
              </a:rPr>
              <a:t>P</a:t>
            </a:r>
            <a:r>
              <a:rPr lang="en-US" sz="2800" dirty="0">
                <a:latin typeface="+mj-lt"/>
              </a:rPr>
              <a:t>ublic–private divide in health care that has created simultaneously both excessive use of antibiotics and limited access to them.</a:t>
            </a:r>
          </a:p>
          <a:p>
            <a:pPr algn="l"/>
            <a:endParaRPr lang="en-US" sz="2800" dirty="0">
              <a:latin typeface="+mj-lt"/>
            </a:endParaRPr>
          </a:p>
          <a:p>
            <a:endParaRPr lang="en-US" dirty="0"/>
          </a:p>
        </p:txBody>
      </p:sp>
    </p:spTree>
    <p:extLst>
      <p:ext uri="{BB962C8B-B14F-4D97-AF65-F5344CB8AC3E}">
        <p14:creationId xmlns:p14="http://schemas.microsoft.com/office/powerpoint/2010/main" val="5264696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693F386-B4AF-3307-18C2-737C1C28AEE4}"/>
              </a:ext>
            </a:extLst>
          </p:cNvPr>
          <p:cNvPicPr>
            <a:picLocks noGrp="1" noChangeAspect="1"/>
          </p:cNvPicPr>
          <p:nvPr>
            <p:ph idx="1"/>
          </p:nvPr>
        </p:nvPicPr>
        <p:blipFill>
          <a:blip r:embed="rId2"/>
          <a:stretch>
            <a:fillRect/>
          </a:stretch>
        </p:blipFill>
        <p:spPr>
          <a:xfrm>
            <a:off x="1468257" y="116895"/>
            <a:ext cx="10030636" cy="6741105"/>
          </a:xfrm>
        </p:spPr>
      </p:pic>
    </p:spTree>
    <p:extLst>
      <p:ext uri="{BB962C8B-B14F-4D97-AF65-F5344CB8AC3E}">
        <p14:creationId xmlns:p14="http://schemas.microsoft.com/office/powerpoint/2010/main" val="33562363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8AC229-1819-4759-A593-53D5BC73C1AC}"/>
              </a:ext>
            </a:extLst>
          </p:cNvPr>
          <p:cNvSpPr>
            <a:spLocks noGrp="1"/>
          </p:cNvSpPr>
          <p:nvPr>
            <p:ph type="title"/>
          </p:nvPr>
        </p:nvSpPr>
        <p:spPr/>
        <p:txBody>
          <a:bodyPr/>
          <a:lstStyle/>
          <a:p>
            <a:r>
              <a:rPr lang="en-US" dirty="0"/>
              <a:t>Mass antimicrobial</a:t>
            </a:r>
            <a:br>
              <a:rPr lang="en-US" dirty="0"/>
            </a:br>
            <a:r>
              <a:rPr lang="en-US" dirty="0"/>
              <a:t>administration </a:t>
            </a:r>
          </a:p>
        </p:txBody>
      </p:sp>
      <p:sp>
        <p:nvSpPr>
          <p:cNvPr id="3" name="Content Placeholder 2"/>
          <p:cNvSpPr>
            <a:spLocks noGrp="1"/>
          </p:cNvSpPr>
          <p:nvPr>
            <p:ph idx="1"/>
          </p:nvPr>
        </p:nvSpPr>
        <p:spPr>
          <a:xfrm>
            <a:off x="506896" y="1866762"/>
            <a:ext cx="6026426" cy="4351338"/>
          </a:xfrm>
        </p:spPr>
        <p:txBody>
          <a:bodyPr>
            <a:normAutofit/>
          </a:bodyPr>
          <a:lstStyle/>
          <a:p>
            <a:r>
              <a:rPr lang="en-US" sz="2600" dirty="0">
                <a:latin typeface="Calibri Light" panose="020F0302020204030204" pitchFamily="34" charset="0"/>
                <a:cs typeface="Calibri Light" panose="020F0302020204030204" pitchFamily="34" charset="0"/>
              </a:rPr>
              <a:t>Fell out of favor in the late 1960s, after programs to prevent malaria through the large-scale distribution of a drug called chloroquine led to resistance in the malarial parasite</a:t>
            </a:r>
          </a:p>
          <a:p>
            <a:r>
              <a:rPr lang="en-US" sz="2600" dirty="0">
                <a:latin typeface="Calibri Light" panose="020F0302020204030204" pitchFamily="34" charset="0"/>
                <a:cs typeface="Calibri Light" panose="020F0302020204030204" pitchFamily="34" charset="0"/>
              </a:rPr>
              <a:t>But opinions on mass drug administration seem to be changing. </a:t>
            </a:r>
          </a:p>
          <a:p>
            <a:r>
              <a:rPr lang="en-US" sz="2600" dirty="0">
                <a:latin typeface="Calibri Light" panose="020F0302020204030204" pitchFamily="34" charset="0"/>
                <a:cs typeface="Calibri Light" panose="020F0302020204030204" pitchFamily="34" charset="0"/>
              </a:rPr>
              <a:t>Several African countries have reduced deaths from malaria by pre-emptively treating millions of children</a:t>
            </a:r>
          </a:p>
        </p:txBody>
      </p:sp>
      <p:pic>
        <p:nvPicPr>
          <p:cNvPr id="4" name="Picture 3">
            <a:extLst>
              <a:ext uri="{FF2B5EF4-FFF2-40B4-BE49-F238E27FC236}">
                <a16:creationId xmlns:a16="http://schemas.microsoft.com/office/drawing/2014/main" id="{22F1A407-9555-4251-8228-0505574D50D8}"/>
              </a:ext>
            </a:extLst>
          </p:cNvPr>
          <p:cNvPicPr>
            <a:picLocks noChangeAspect="1"/>
          </p:cNvPicPr>
          <p:nvPr/>
        </p:nvPicPr>
        <p:blipFill>
          <a:blip r:embed="rId3"/>
          <a:stretch>
            <a:fillRect/>
          </a:stretch>
        </p:blipFill>
        <p:spPr>
          <a:xfrm>
            <a:off x="6955452" y="0"/>
            <a:ext cx="5013980" cy="6858000"/>
          </a:xfrm>
          <a:prstGeom prst="rect">
            <a:avLst/>
          </a:prstGeom>
          <a:ln>
            <a:solidFill>
              <a:schemeClr val="tx1"/>
            </a:solidFill>
          </a:ln>
        </p:spPr>
      </p:pic>
    </p:spTree>
    <p:extLst>
      <p:ext uri="{BB962C8B-B14F-4D97-AF65-F5344CB8AC3E}">
        <p14:creationId xmlns:p14="http://schemas.microsoft.com/office/powerpoint/2010/main" val="1676801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5833" y="468923"/>
            <a:ext cx="5934635" cy="6986953"/>
          </a:xfrm>
        </p:spPr>
        <p:txBody>
          <a:bodyPr>
            <a:normAutofit/>
          </a:bodyPr>
          <a:lstStyle/>
          <a:p>
            <a:r>
              <a:rPr lang="en-US" sz="2600" dirty="0">
                <a:latin typeface="Calibri Light" panose="020F0302020204030204" pitchFamily="34" charset="0"/>
                <a:cs typeface="Calibri Light" panose="020F0302020204030204" pitchFamily="34" charset="0"/>
              </a:rPr>
              <a:t>Discovery of penicillin by Alexander Fleming in 1928 in United Kingdom</a:t>
            </a:r>
          </a:p>
          <a:p>
            <a:r>
              <a:rPr lang="en-US" sz="2600" dirty="0">
                <a:latin typeface="Calibri Light" panose="020F0302020204030204" pitchFamily="34" charset="0"/>
                <a:cs typeface="Calibri Light" panose="020F0302020204030204" pitchFamily="34" charset="0"/>
              </a:rPr>
              <a:t>Commercialization of penicillin in the mid-1940’s</a:t>
            </a:r>
          </a:p>
          <a:p>
            <a:r>
              <a:rPr lang="en-US" sz="2600" dirty="0">
                <a:latin typeface="Calibri Light" panose="020F0302020204030204" pitchFamily="34" charset="0"/>
                <a:cs typeface="Calibri Light" panose="020F0302020204030204" pitchFamily="34" charset="0"/>
              </a:rPr>
              <a:t>Golden Era of antibiotic prospecting and commercialization from 1940s to 1960s</a:t>
            </a:r>
          </a:p>
          <a:p>
            <a:r>
              <a:rPr lang="en-US" sz="2600" dirty="0">
                <a:latin typeface="Calibri Light" panose="020F0302020204030204" pitchFamily="34" charset="0"/>
                <a:cs typeface="Calibri Light" panose="020F0302020204030204" pitchFamily="34" charset="0"/>
              </a:rPr>
              <a:t>During this period antibiotics penicillin and streptomycin were extracted from fungi; tetracycline, erythromycin, vancomycin from bacteria</a:t>
            </a:r>
          </a:p>
          <a:p>
            <a:r>
              <a:rPr lang="en-US" sz="2600" dirty="0">
                <a:latin typeface="Calibri Light" panose="020F0302020204030204" pitchFamily="34" charset="0"/>
                <a:cs typeface="Calibri Light" panose="020F0302020204030204" pitchFamily="34" charset="0"/>
              </a:rPr>
              <a:t>However, when accepting Nobel Prize in 1945, Fleming gave the first public warning about bacterial resistance</a:t>
            </a:r>
          </a:p>
          <a:p>
            <a:endParaRPr lang="en-US" sz="3200" dirty="0">
              <a:latin typeface="+mj-lt"/>
            </a:endParaRPr>
          </a:p>
          <a:p>
            <a:endParaRPr lang="en-US" dirty="0">
              <a:latin typeface="+mj-lt"/>
            </a:endParaRPr>
          </a:p>
        </p:txBody>
      </p:sp>
      <p:pic>
        <p:nvPicPr>
          <p:cNvPr id="4" name="Picture 3"/>
          <p:cNvPicPr>
            <a:picLocks noChangeAspect="1"/>
          </p:cNvPicPr>
          <p:nvPr/>
        </p:nvPicPr>
        <p:blipFill>
          <a:blip r:embed="rId3"/>
          <a:stretch>
            <a:fillRect/>
          </a:stretch>
        </p:blipFill>
        <p:spPr>
          <a:xfrm>
            <a:off x="6482496" y="-140677"/>
            <a:ext cx="5642775" cy="6812821"/>
          </a:xfrm>
          <a:prstGeom prst="rect">
            <a:avLst/>
          </a:prstGeom>
        </p:spPr>
      </p:pic>
    </p:spTree>
    <p:extLst>
      <p:ext uri="{BB962C8B-B14F-4D97-AF65-F5344CB8AC3E}">
        <p14:creationId xmlns:p14="http://schemas.microsoft.com/office/powerpoint/2010/main" val="5600158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8AC229-1819-4759-A593-53D5BC73C1AC}"/>
              </a:ext>
            </a:extLst>
          </p:cNvPr>
          <p:cNvSpPr>
            <a:spLocks noGrp="1"/>
          </p:cNvSpPr>
          <p:nvPr>
            <p:ph type="title"/>
          </p:nvPr>
        </p:nvSpPr>
        <p:spPr>
          <a:xfrm>
            <a:off x="438539" y="285888"/>
            <a:ext cx="11239049" cy="1325563"/>
          </a:xfrm>
        </p:spPr>
        <p:txBody>
          <a:bodyPr/>
          <a:lstStyle/>
          <a:p>
            <a:r>
              <a:rPr lang="en-US" dirty="0"/>
              <a:t>Mass drug administration of antibiotics in LMICs</a:t>
            </a:r>
          </a:p>
        </p:txBody>
      </p:sp>
      <p:sp>
        <p:nvSpPr>
          <p:cNvPr id="3" name="Content Placeholder 2"/>
          <p:cNvSpPr>
            <a:spLocks noGrp="1"/>
          </p:cNvSpPr>
          <p:nvPr>
            <p:ph idx="1"/>
          </p:nvPr>
        </p:nvSpPr>
        <p:spPr>
          <a:xfrm>
            <a:off x="334620" y="1707502"/>
            <a:ext cx="4730798" cy="4334524"/>
          </a:xfrm>
        </p:spPr>
        <p:txBody>
          <a:bodyPr>
            <a:normAutofit lnSpcReduction="10000"/>
          </a:bodyPr>
          <a:lstStyle/>
          <a:p>
            <a:r>
              <a:rPr lang="en-US" dirty="0"/>
              <a:t>A single twice-yearly dose of azithromycin given prophylactically within randomized villages to children less than 5 years of age in districts of Niger, Tanzania, and Malawi led to an 18% overall reduction in all-cause mortality in Niger compared to control villages</a:t>
            </a:r>
          </a:p>
          <a:p>
            <a:r>
              <a:rPr lang="en-US" dirty="0"/>
              <a:t>Mortality was reduced but resistance could develop </a:t>
            </a:r>
          </a:p>
          <a:p>
            <a:pPr marL="0" indent="0">
              <a:buNone/>
            </a:pPr>
            <a:endParaRPr lang="en-US" dirty="0"/>
          </a:p>
          <a:p>
            <a:endParaRPr lang="en-US" dirty="0"/>
          </a:p>
        </p:txBody>
      </p:sp>
      <p:pic>
        <p:nvPicPr>
          <p:cNvPr id="4" name="Picture 3" descr="A picture containing music, person, fence, sitting&#10;&#10;Description automatically generated">
            <a:extLst>
              <a:ext uri="{FF2B5EF4-FFF2-40B4-BE49-F238E27FC236}">
                <a16:creationId xmlns:a16="http://schemas.microsoft.com/office/drawing/2014/main" id="{A3831762-671D-4560-8BBC-F966385F1E33}"/>
              </a:ext>
            </a:extLst>
          </p:cNvPr>
          <p:cNvPicPr>
            <a:picLocks noChangeAspect="1"/>
          </p:cNvPicPr>
          <p:nvPr/>
        </p:nvPicPr>
        <p:blipFill rotWithShape="1">
          <a:blip r:embed="rId3">
            <a:extLst>
              <a:ext uri="{28A0092B-C50C-407E-A947-70E740481C1C}">
                <a14:useLocalDpi xmlns:a14="http://schemas.microsoft.com/office/drawing/2010/main" val="0"/>
              </a:ext>
            </a:extLst>
          </a:blip>
          <a:srcRect r="17730"/>
          <a:stretch/>
        </p:blipFill>
        <p:spPr>
          <a:xfrm>
            <a:off x="5372641" y="1556165"/>
            <a:ext cx="5997724" cy="4861845"/>
          </a:xfrm>
          <a:prstGeom prst="rect">
            <a:avLst/>
          </a:prstGeom>
        </p:spPr>
      </p:pic>
    </p:spTree>
    <p:extLst>
      <p:ext uri="{BB962C8B-B14F-4D97-AF65-F5344CB8AC3E}">
        <p14:creationId xmlns:p14="http://schemas.microsoft.com/office/powerpoint/2010/main" val="32133984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Reviving a 60-year quest to eradicate a disfiguring disease">
            <a:hlinkClick r:id="" action="ppaction://media"/>
            <a:extLst>
              <a:ext uri="{FF2B5EF4-FFF2-40B4-BE49-F238E27FC236}">
                <a16:creationId xmlns:a16="http://schemas.microsoft.com/office/drawing/2014/main" id="{15014A86-353C-735D-99F4-0A1FAC864A19}"/>
              </a:ext>
            </a:extLst>
          </p:cNvPr>
          <p:cNvPicPr>
            <a:picLocks noGrp="1" noRot="1" noChangeAspect="1"/>
          </p:cNvPicPr>
          <p:nvPr>
            <p:ph idx="1"/>
            <a:videoFile r:link="rId1"/>
          </p:nvPr>
        </p:nvPicPr>
        <p:blipFill>
          <a:blip r:embed="rId4"/>
          <a:stretch>
            <a:fillRect/>
          </a:stretch>
        </p:blipFill>
        <p:spPr>
          <a:xfrm>
            <a:off x="0" y="0"/>
            <a:ext cx="12010030" cy="6780534"/>
          </a:xfrm>
          <a:prstGeom prst="rect">
            <a:avLst/>
          </a:prstGeom>
        </p:spPr>
      </p:pic>
    </p:spTree>
    <p:extLst>
      <p:ext uri="{BB962C8B-B14F-4D97-AF65-F5344CB8AC3E}">
        <p14:creationId xmlns:p14="http://schemas.microsoft.com/office/powerpoint/2010/main" val="933961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27096"/>
          </a:xfrm>
        </p:spPr>
        <p:txBody>
          <a:bodyPr>
            <a:normAutofit fontScale="90000"/>
          </a:bodyPr>
          <a:lstStyle/>
          <a:p>
            <a:pPr algn="ctr"/>
            <a:r>
              <a:rPr lang="en-US" dirty="0"/>
              <a:t>Addressing AMR</a:t>
            </a:r>
          </a:p>
        </p:txBody>
      </p:sp>
      <p:sp>
        <p:nvSpPr>
          <p:cNvPr id="3" name="Content Placeholder 2"/>
          <p:cNvSpPr>
            <a:spLocks noGrp="1"/>
          </p:cNvSpPr>
          <p:nvPr>
            <p:ph idx="1"/>
          </p:nvPr>
        </p:nvSpPr>
        <p:spPr>
          <a:xfrm>
            <a:off x="838200" y="1361367"/>
            <a:ext cx="9591805" cy="4351338"/>
          </a:xfrm>
        </p:spPr>
        <p:txBody>
          <a:bodyPr>
            <a:noAutofit/>
          </a:bodyPr>
          <a:lstStyle/>
          <a:p>
            <a:pPr marL="514350" indent="-514350">
              <a:buFont typeface="+mj-lt"/>
              <a:buAutoNum type="alphaUcPeriod"/>
            </a:pPr>
            <a:r>
              <a:rPr lang="en-US" sz="2400" dirty="0"/>
              <a:t>Command and control approaches aim to:</a:t>
            </a:r>
          </a:p>
          <a:p>
            <a:pPr marL="971550" lvl="1" indent="-514350">
              <a:buFont typeface="+mj-lt"/>
              <a:buAutoNum type="arabicPeriod"/>
            </a:pPr>
            <a:r>
              <a:rPr lang="en-US" sz="2200" dirty="0">
                <a:latin typeface="+mj-lt"/>
              </a:rPr>
              <a:t>Limit overprescription and overuse among doctors and patients as is being done through antibiotic stewardship programs</a:t>
            </a:r>
          </a:p>
          <a:p>
            <a:pPr marL="971550" lvl="1" indent="-514350">
              <a:buFont typeface="+mj-lt"/>
              <a:buAutoNum type="arabicPeriod"/>
            </a:pPr>
            <a:r>
              <a:rPr lang="en-US" sz="2200" dirty="0">
                <a:latin typeface="+mj-lt"/>
              </a:rPr>
              <a:t>Enforce tighter controls on the use of antibiotics in crop and livestock production</a:t>
            </a:r>
          </a:p>
          <a:p>
            <a:pPr marL="971550" lvl="1" indent="-514350">
              <a:buFont typeface="+mj-lt"/>
              <a:buAutoNum type="arabicPeriod"/>
            </a:pPr>
            <a:r>
              <a:rPr lang="en-US" sz="2200" dirty="0">
                <a:latin typeface="+mj-lt"/>
              </a:rPr>
              <a:t>Realign cost-benefits such that individuals’ interests match those of the collective.</a:t>
            </a:r>
          </a:p>
          <a:p>
            <a:pPr marL="971550" lvl="1" indent="-514350">
              <a:buFont typeface="+mj-lt"/>
              <a:buAutoNum type="arabicPeriod"/>
            </a:pPr>
            <a:r>
              <a:rPr lang="en-US" sz="2200" dirty="0">
                <a:latin typeface="+mj-lt"/>
              </a:rPr>
              <a:t>Incentivize drug companies to develop new antimicrobials by limiting the financial risks to do so</a:t>
            </a:r>
          </a:p>
          <a:p>
            <a:pPr marL="514350" indent="-514350">
              <a:buFont typeface="+mj-lt"/>
              <a:buAutoNum type="alphaUcPeriod"/>
            </a:pPr>
            <a:r>
              <a:rPr lang="en-US" sz="2400" dirty="0"/>
              <a:t>Flexible, adaptive management approaches</a:t>
            </a:r>
          </a:p>
          <a:p>
            <a:pPr marL="971550" lvl="1" indent="-514350">
              <a:buFont typeface="+mj-lt"/>
              <a:buAutoNum type="arabicPeriod"/>
            </a:pPr>
            <a:r>
              <a:rPr lang="en-US" sz="2000" dirty="0">
                <a:latin typeface="+mj-lt"/>
              </a:rPr>
              <a:t>Antibiotic resistance should be expected because of evolutionary adaptation and the mobility of bacteria and resistance genes. </a:t>
            </a:r>
          </a:p>
          <a:p>
            <a:pPr marL="971550" lvl="1" indent="-514350">
              <a:buFont typeface="+mj-lt"/>
              <a:buAutoNum type="arabicPeriod"/>
            </a:pPr>
            <a:r>
              <a:rPr lang="en-US" sz="2000" dirty="0">
                <a:latin typeface="+mj-lt"/>
              </a:rPr>
              <a:t>Solutions to resistance reside in ecological and evolutionary approaches, not just in tighter control of prescriptions and usage</a:t>
            </a:r>
          </a:p>
          <a:p>
            <a:pPr marL="514350" indent="-514350">
              <a:buFont typeface="+mj-lt"/>
              <a:buAutoNum type="alphaUcPeriod"/>
            </a:pPr>
            <a:endParaRPr lang="en-US" sz="2600" dirty="0">
              <a:latin typeface="+mj-lt"/>
            </a:endParaRPr>
          </a:p>
        </p:txBody>
      </p:sp>
    </p:spTree>
    <p:extLst>
      <p:ext uri="{BB962C8B-B14F-4D97-AF65-F5344CB8AC3E}">
        <p14:creationId xmlns:p14="http://schemas.microsoft.com/office/powerpoint/2010/main" val="522364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3"/>
            <a:extLst>
              <a:ext uri="{FF2B5EF4-FFF2-40B4-BE49-F238E27FC236}">
                <a16:creationId xmlns:a16="http://schemas.microsoft.com/office/drawing/2014/main" id="{25595D9F-C175-4964-8528-BF1C82245E4B}"/>
              </a:ext>
            </a:extLst>
          </p:cNvPr>
          <p:cNvPicPr>
            <a:picLocks noGrp="1" noChangeAspect="1"/>
          </p:cNvPicPr>
          <p:nvPr>
            <p:ph idx="1"/>
          </p:nvPr>
        </p:nvPicPr>
        <p:blipFill>
          <a:blip r:embed="rId4"/>
          <a:stretch>
            <a:fillRect/>
          </a:stretch>
        </p:blipFill>
        <p:spPr>
          <a:xfrm>
            <a:off x="1692275" y="486062"/>
            <a:ext cx="9057261" cy="5885876"/>
          </a:xfrm>
          <a:ln w="31750">
            <a:solidFill>
              <a:schemeClr val="accent1"/>
            </a:solidFill>
          </a:ln>
        </p:spPr>
      </p:pic>
    </p:spTree>
    <p:extLst>
      <p:ext uri="{BB962C8B-B14F-4D97-AF65-F5344CB8AC3E}">
        <p14:creationId xmlns:p14="http://schemas.microsoft.com/office/powerpoint/2010/main" val="822999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t="4959"/>
          <a:stretch/>
        </p:blipFill>
        <p:spPr>
          <a:xfrm>
            <a:off x="1843131" y="261699"/>
            <a:ext cx="9091288" cy="6596301"/>
          </a:xfrm>
          <a:prstGeom prst="rect">
            <a:avLst/>
          </a:prstGeom>
        </p:spPr>
      </p:pic>
    </p:spTree>
    <p:extLst>
      <p:ext uri="{BB962C8B-B14F-4D97-AF65-F5344CB8AC3E}">
        <p14:creationId xmlns:p14="http://schemas.microsoft.com/office/powerpoint/2010/main" val="2962438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83618"/>
            <a:ext cx="11331911" cy="1325563"/>
          </a:xfrm>
        </p:spPr>
        <p:txBody>
          <a:bodyPr/>
          <a:lstStyle/>
          <a:p>
            <a:pPr algn="ctr"/>
            <a:r>
              <a:rPr lang="en-US" dirty="0"/>
              <a:t>Antifungal resistance</a:t>
            </a:r>
          </a:p>
        </p:txBody>
      </p:sp>
      <p:sp>
        <p:nvSpPr>
          <p:cNvPr id="3" name="Content Placeholder 2"/>
          <p:cNvSpPr>
            <a:spLocks noGrp="1"/>
          </p:cNvSpPr>
          <p:nvPr>
            <p:ph idx="1"/>
          </p:nvPr>
        </p:nvSpPr>
        <p:spPr>
          <a:xfrm>
            <a:off x="524256" y="1241945"/>
            <a:ext cx="6053965" cy="5486400"/>
          </a:xfrm>
        </p:spPr>
        <p:txBody>
          <a:bodyPr>
            <a:noAutofit/>
          </a:bodyPr>
          <a:lstStyle/>
          <a:p>
            <a:r>
              <a:rPr lang="en-US" b="0" i="0" u="none" strike="noStrike" baseline="0" dirty="0"/>
              <a:t>Although antibacterial drug resistance has received more attention, antifungal drug resistance is a growing problem</a:t>
            </a:r>
          </a:p>
          <a:p>
            <a:r>
              <a:rPr lang="en-US" dirty="0">
                <a:cs typeface="Calibri Light" panose="020F0302020204030204" pitchFamily="34" charset="0"/>
              </a:rPr>
              <a:t>Antifungals used extensively in human health care, particularly for chemotherapy and transplants</a:t>
            </a:r>
          </a:p>
          <a:p>
            <a:r>
              <a:rPr lang="en-US" b="0" i="0" u="none" strike="noStrike" baseline="0" dirty="0"/>
              <a:t>Doctors may prescribe years of antifungal therapy for the immunosuppressed, which significantly increases the likelihood of the evolution of resistance</a:t>
            </a:r>
            <a:endParaRPr lang="en-US" dirty="0">
              <a:cs typeface="Calibri Light" panose="020F0302020204030204" pitchFamily="34" charset="0"/>
            </a:endParaRPr>
          </a:p>
          <a:p>
            <a:pPr marL="0" indent="0">
              <a:buNone/>
            </a:pPr>
            <a:endParaRPr lang="en-US" dirty="0"/>
          </a:p>
        </p:txBody>
      </p:sp>
      <p:pic>
        <p:nvPicPr>
          <p:cNvPr id="5" name="Picture 4" descr="A close up of a plant&#10;&#10;Description automatically generated">
            <a:extLst>
              <a:ext uri="{FF2B5EF4-FFF2-40B4-BE49-F238E27FC236}">
                <a16:creationId xmlns:a16="http://schemas.microsoft.com/office/drawing/2014/main" id="{0C89E84C-500F-9190-C933-7870B4C36F25}"/>
              </a:ext>
            </a:extLst>
          </p:cNvPr>
          <p:cNvPicPr>
            <a:picLocks noChangeAspect="1"/>
          </p:cNvPicPr>
          <p:nvPr/>
        </p:nvPicPr>
        <p:blipFill>
          <a:blip r:embed="rId3" cstate="print">
            <a:extLst>
              <a:ext uri="{28A0092B-C50C-407E-A947-70E740481C1C}">
                <a14:useLocalDpi xmlns:a14="http://schemas.microsoft.com/office/drawing/2010/main" val="0"/>
              </a:ext>
            </a:extLst>
          </a:blip>
          <a:srcRect l="12634" r="12498"/>
          <a:stretch/>
        </p:blipFill>
        <p:spPr>
          <a:xfrm>
            <a:off x="6828490" y="1455535"/>
            <a:ext cx="4686301" cy="4171950"/>
          </a:xfrm>
          <a:prstGeom prst="rect">
            <a:avLst/>
          </a:prstGeom>
        </p:spPr>
      </p:pic>
    </p:spTree>
    <p:extLst>
      <p:ext uri="{BB962C8B-B14F-4D97-AF65-F5344CB8AC3E}">
        <p14:creationId xmlns:p14="http://schemas.microsoft.com/office/powerpoint/2010/main" val="839775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20B2C-DD71-DD48-0A3F-8B052584427D}"/>
              </a:ext>
            </a:extLst>
          </p:cNvPr>
          <p:cNvSpPr>
            <a:spLocks noGrp="1"/>
          </p:cNvSpPr>
          <p:nvPr>
            <p:ph type="title"/>
          </p:nvPr>
        </p:nvSpPr>
        <p:spPr>
          <a:xfrm>
            <a:off x="360528" y="501602"/>
            <a:ext cx="5940703" cy="1325563"/>
          </a:xfrm>
        </p:spPr>
        <p:txBody>
          <a:bodyPr>
            <a:normAutofit fontScale="90000"/>
          </a:bodyPr>
          <a:lstStyle/>
          <a:p>
            <a:pPr algn="ctr"/>
            <a:r>
              <a:rPr lang="en-US" dirty="0"/>
              <a:t>Factors driving rise of fungal infections and antifungal resistance</a:t>
            </a:r>
          </a:p>
        </p:txBody>
      </p:sp>
      <p:sp>
        <p:nvSpPr>
          <p:cNvPr id="3" name="Content Placeholder 2">
            <a:extLst>
              <a:ext uri="{FF2B5EF4-FFF2-40B4-BE49-F238E27FC236}">
                <a16:creationId xmlns:a16="http://schemas.microsoft.com/office/drawing/2014/main" id="{1DD6A228-A144-DCAD-FA6B-F74552604D06}"/>
              </a:ext>
            </a:extLst>
          </p:cNvPr>
          <p:cNvSpPr>
            <a:spLocks noGrp="1"/>
          </p:cNvSpPr>
          <p:nvPr>
            <p:ph idx="1"/>
          </p:nvPr>
        </p:nvSpPr>
        <p:spPr>
          <a:xfrm>
            <a:off x="445770" y="2506662"/>
            <a:ext cx="6094297" cy="4351338"/>
          </a:xfrm>
        </p:spPr>
        <p:txBody>
          <a:bodyPr>
            <a:normAutofit/>
          </a:bodyPr>
          <a:lstStyle/>
          <a:p>
            <a:r>
              <a:rPr lang="en-US" sz="3200" dirty="0">
                <a:latin typeface="+mj-lt"/>
              </a:rPr>
              <a:t>Extensive use antifungals on crops </a:t>
            </a:r>
          </a:p>
          <a:p>
            <a:r>
              <a:rPr lang="en-US" sz="3200" b="0" i="0" u="none" strike="noStrike" baseline="0" dirty="0">
                <a:latin typeface="+mj-lt"/>
              </a:rPr>
              <a:t>Medical </a:t>
            </a:r>
            <a:r>
              <a:rPr lang="en-US" sz="3200" dirty="0">
                <a:latin typeface="+mj-lt"/>
              </a:rPr>
              <a:t>treatments that leave patients immunosuppressed as a side effect</a:t>
            </a:r>
          </a:p>
          <a:p>
            <a:r>
              <a:rPr lang="en-US" sz="3200" dirty="0">
                <a:latin typeface="+mj-lt"/>
              </a:rPr>
              <a:t>A limited number of antifungal drugs</a:t>
            </a:r>
          </a:p>
        </p:txBody>
      </p:sp>
      <p:pic>
        <p:nvPicPr>
          <p:cNvPr id="5" name="Picture 4" descr="A poster with text and images of different types of diseases&#10;&#10;Description automatically generated">
            <a:extLst>
              <a:ext uri="{FF2B5EF4-FFF2-40B4-BE49-F238E27FC236}">
                <a16:creationId xmlns:a16="http://schemas.microsoft.com/office/drawing/2014/main" id="{20CDA5AB-6A5D-BB5C-9426-FB0DFE5102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185" b="4080"/>
          <a:stretch/>
        </p:blipFill>
        <p:spPr>
          <a:xfrm>
            <a:off x="6540067" y="0"/>
            <a:ext cx="5651933" cy="6782981"/>
          </a:xfrm>
          <a:prstGeom prst="rect">
            <a:avLst/>
          </a:prstGeom>
        </p:spPr>
      </p:pic>
    </p:spTree>
    <p:extLst>
      <p:ext uri="{BB962C8B-B14F-4D97-AF65-F5344CB8AC3E}">
        <p14:creationId xmlns:p14="http://schemas.microsoft.com/office/powerpoint/2010/main" val="593805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0">
            <a:hlinkClick r:id="rId3"/>
            <a:extLst>
              <a:ext uri="{FF2B5EF4-FFF2-40B4-BE49-F238E27FC236}">
                <a16:creationId xmlns:a16="http://schemas.microsoft.com/office/drawing/2014/main" id="{0B1E2938-77EB-FBB1-74D4-606B1E55CC6F}"/>
              </a:ext>
            </a:extLst>
          </p:cNvPr>
          <p:cNvPicPr>
            <a:picLocks noChangeAspect="1"/>
          </p:cNvPicPr>
          <p:nvPr/>
        </p:nvPicPr>
        <p:blipFill>
          <a:blip r:embed="rId4"/>
          <a:stretch>
            <a:fillRect/>
          </a:stretch>
        </p:blipFill>
        <p:spPr>
          <a:xfrm>
            <a:off x="2331720" y="2718344"/>
            <a:ext cx="6735238" cy="3772232"/>
          </a:xfrm>
          <a:prstGeom prst="rect">
            <a:avLst/>
          </a:prstGeom>
          <a:ln w="50800">
            <a:solidFill>
              <a:srgbClr val="0070C0"/>
            </a:solidFill>
          </a:ln>
        </p:spPr>
      </p:pic>
      <p:pic>
        <p:nvPicPr>
          <p:cNvPr id="8" name="Picture 7">
            <a:extLst>
              <a:ext uri="{FF2B5EF4-FFF2-40B4-BE49-F238E27FC236}">
                <a16:creationId xmlns:a16="http://schemas.microsoft.com/office/drawing/2014/main" id="{54EE19B3-4773-080E-9543-F6E28F73E17B}"/>
              </a:ext>
            </a:extLst>
          </p:cNvPr>
          <p:cNvPicPr>
            <a:picLocks noChangeAspect="1"/>
          </p:cNvPicPr>
          <p:nvPr/>
        </p:nvPicPr>
        <p:blipFill>
          <a:blip r:embed="rId5"/>
          <a:stretch>
            <a:fillRect/>
          </a:stretch>
        </p:blipFill>
        <p:spPr>
          <a:xfrm>
            <a:off x="1593422" y="-137160"/>
            <a:ext cx="7607728" cy="2855504"/>
          </a:xfrm>
          <a:prstGeom prst="rect">
            <a:avLst/>
          </a:prstGeom>
        </p:spPr>
      </p:pic>
    </p:spTree>
    <p:extLst>
      <p:ext uri="{BB962C8B-B14F-4D97-AF65-F5344CB8AC3E}">
        <p14:creationId xmlns:p14="http://schemas.microsoft.com/office/powerpoint/2010/main" val="380790149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6">
      <a:majorFont>
        <a:latin typeface="Calibri Light"/>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3221</TotalTime>
  <Words>4500</Words>
  <Application>Microsoft Office PowerPoint</Application>
  <PresentationFormat>Widescreen</PresentationFormat>
  <Paragraphs>223</Paragraphs>
  <Slides>42</Slides>
  <Notes>36</Notes>
  <HiddenSlides>1</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Calibri</vt:lpstr>
      <vt:lpstr>Calibri Light</vt:lpstr>
      <vt:lpstr>ScalaLancetPro</vt:lpstr>
      <vt:lpstr>Shaker 2 Lancet</vt:lpstr>
      <vt:lpstr>Office Theme</vt:lpstr>
      <vt:lpstr>PowerPoint Presentation</vt:lpstr>
      <vt:lpstr>PowerPoint Presentation</vt:lpstr>
      <vt:lpstr>PowerPoint Presentation</vt:lpstr>
      <vt:lpstr>PowerPoint Presentation</vt:lpstr>
      <vt:lpstr>PowerPoint Presentation</vt:lpstr>
      <vt:lpstr>PowerPoint Presentation</vt:lpstr>
      <vt:lpstr>Antifungal resistance</vt:lpstr>
      <vt:lpstr>Factors driving rise of fungal infections and antifungal resistance</vt:lpstr>
      <vt:lpstr>PowerPoint Presentation</vt:lpstr>
      <vt:lpstr>Why few treatments for fungal infections?</vt:lpstr>
      <vt:lpstr>PowerPoint Presentation</vt:lpstr>
      <vt:lpstr>New molecular entities  (NME) to make antibiotics</vt:lpstr>
      <vt:lpstr>Incentives to develop and sustain antimicrobial drug development</vt:lpstr>
      <vt:lpstr>The PASTEUR Act</vt:lpstr>
      <vt:lpstr>Discovery of antifungal for C. auris</vt:lpstr>
      <vt:lpstr>PowerPoint Presentation</vt:lpstr>
      <vt:lpstr>The secrecy problem</vt:lpstr>
      <vt:lpstr>AMR incidents in the US</vt:lpstr>
      <vt:lpstr>AMR incidents abroad</vt:lpstr>
      <vt:lpstr>Global AMR</vt:lpstr>
      <vt:lpstr>Global AMR</vt:lpstr>
      <vt:lpstr>PowerPoint Presentation</vt:lpstr>
      <vt:lpstr>PowerPoint Presentation</vt:lpstr>
      <vt:lpstr>Gender disparities in AMR in LMICs</vt:lpstr>
      <vt:lpstr>AMR in low and middle income countries (LMICs)</vt:lpstr>
      <vt:lpstr>PowerPoint Presentation</vt:lpstr>
      <vt:lpstr>Lack of antibiotics causes more childhood deaths than AMR</vt:lpstr>
      <vt:lpstr>PowerPoint Presentation</vt:lpstr>
      <vt:lpstr>PowerPoint Presentation</vt:lpstr>
      <vt:lpstr>The Drug Resistance Index (DRI) </vt:lpstr>
      <vt:lpstr>PowerPoint Presentation</vt:lpstr>
      <vt:lpstr>LMICs</vt:lpstr>
      <vt:lpstr>PowerPoint Presentation</vt:lpstr>
      <vt:lpstr>PowerPoint Presentation</vt:lpstr>
      <vt:lpstr>PowerPoint Presentation</vt:lpstr>
      <vt:lpstr>PowerPoint Presentation</vt:lpstr>
      <vt:lpstr>India’s antibiotic resistance problem: a poorly regulated antibiotic manufacturing hotspot </vt:lpstr>
      <vt:lpstr>PowerPoint Presentation</vt:lpstr>
      <vt:lpstr>Mass antimicrobial administration </vt:lpstr>
      <vt:lpstr>Mass drug administration of antibiotics in LMICs</vt:lpstr>
      <vt:lpstr>PowerPoint Presentation</vt:lpstr>
      <vt:lpstr>Addressing AMR</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Stallins</dc:creator>
  <cp:lastModifiedBy>Stallins, Jon A.</cp:lastModifiedBy>
  <cp:revision>298</cp:revision>
  <dcterms:created xsi:type="dcterms:W3CDTF">2018-02-26T14:03:14Z</dcterms:created>
  <dcterms:modified xsi:type="dcterms:W3CDTF">2024-10-23T14:17:09Z</dcterms:modified>
</cp:coreProperties>
</file>