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04"/>
  </p:notesMasterIdLst>
  <p:handoutMasterIdLst>
    <p:handoutMasterId r:id="rId105"/>
  </p:handoutMasterIdLst>
  <p:sldIdLst>
    <p:sldId id="256" r:id="rId2"/>
    <p:sldId id="257" r:id="rId3"/>
    <p:sldId id="258" r:id="rId4"/>
    <p:sldId id="386" r:id="rId5"/>
    <p:sldId id="387" r:id="rId6"/>
    <p:sldId id="261" r:id="rId7"/>
    <p:sldId id="333" r:id="rId8"/>
    <p:sldId id="315" r:id="rId9"/>
    <p:sldId id="262" r:id="rId10"/>
    <p:sldId id="263" r:id="rId11"/>
    <p:sldId id="388" r:id="rId12"/>
    <p:sldId id="264" r:id="rId13"/>
    <p:sldId id="265" r:id="rId14"/>
    <p:sldId id="266" r:id="rId15"/>
    <p:sldId id="267" r:id="rId16"/>
    <p:sldId id="268" r:id="rId17"/>
    <p:sldId id="269" r:id="rId18"/>
    <p:sldId id="270" r:id="rId19"/>
    <p:sldId id="271" r:id="rId20"/>
    <p:sldId id="272" r:id="rId21"/>
    <p:sldId id="401" r:id="rId22"/>
    <p:sldId id="396" r:id="rId23"/>
    <p:sldId id="415" r:id="rId24"/>
    <p:sldId id="413" r:id="rId25"/>
    <p:sldId id="381" r:id="rId26"/>
    <p:sldId id="273" r:id="rId27"/>
    <p:sldId id="274" r:id="rId28"/>
    <p:sldId id="275" r:id="rId29"/>
    <p:sldId id="276" r:id="rId30"/>
    <p:sldId id="351" r:id="rId31"/>
    <p:sldId id="277" r:id="rId32"/>
    <p:sldId id="278" r:id="rId33"/>
    <p:sldId id="404" r:id="rId34"/>
    <p:sldId id="402" r:id="rId35"/>
    <p:sldId id="403" r:id="rId36"/>
    <p:sldId id="340" r:id="rId37"/>
    <p:sldId id="280" r:id="rId38"/>
    <p:sldId id="281" r:id="rId39"/>
    <p:sldId id="338" r:id="rId40"/>
    <p:sldId id="339" r:id="rId41"/>
    <p:sldId id="283" r:id="rId42"/>
    <p:sldId id="382" r:id="rId43"/>
    <p:sldId id="289" r:id="rId44"/>
    <p:sldId id="417" r:id="rId45"/>
    <p:sldId id="374" r:id="rId46"/>
    <p:sldId id="330" r:id="rId47"/>
    <p:sldId id="334" r:id="rId48"/>
    <p:sldId id="410" r:id="rId49"/>
    <p:sldId id="347" r:id="rId50"/>
    <p:sldId id="414" r:id="rId51"/>
    <p:sldId id="291" r:id="rId52"/>
    <p:sldId id="412" r:id="rId53"/>
    <p:sldId id="349" r:id="rId54"/>
    <p:sldId id="350" r:id="rId55"/>
    <p:sldId id="405" r:id="rId56"/>
    <p:sldId id="369" r:id="rId57"/>
    <p:sldId id="356" r:id="rId58"/>
    <p:sldId id="390" r:id="rId59"/>
    <p:sldId id="398" r:id="rId60"/>
    <p:sldId id="409" r:id="rId61"/>
    <p:sldId id="292" r:id="rId62"/>
    <p:sldId id="318" r:id="rId63"/>
    <p:sldId id="341" r:id="rId64"/>
    <p:sldId id="383" r:id="rId65"/>
    <p:sldId id="365" r:id="rId66"/>
    <p:sldId id="378" r:id="rId67"/>
    <p:sldId id="293" r:id="rId68"/>
    <p:sldId id="324" r:id="rId69"/>
    <p:sldId id="367" r:id="rId70"/>
    <p:sldId id="294" r:id="rId71"/>
    <p:sldId id="335" r:id="rId72"/>
    <p:sldId id="370" r:id="rId73"/>
    <p:sldId id="296" r:id="rId74"/>
    <p:sldId id="285" r:id="rId75"/>
    <p:sldId id="343" r:id="rId76"/>
    <p:sldId id="406" r:id="rId77"/>
    <p:sldId id="298" r:id="rId78"/>
    <p:sldId id="309" r:id="rId79"/>
    <p:sldId id="310" r:id="rId80"/>
    <p:sldId id="394" r:id="rId81"/>
    <p:sldId id="411" r:id="rId82"/>
    <p:sldId id="304" r:id="rId83"/>
    <p:sldId id="305" r:id="rId84"/>
    <p:sldId id="418" r:id="rId85"/>
    <p:sldId id="307" r:id="rId86"/>
    <p:sldId id="306" r:id="rId87"/>
    <p:sldId id="300" r:id="rId88"/>
    <p:sldId id="301" r:id="rId89"/>
    <p:sldId id="302" r:id="rId90"/>
    <p:sldId id="303" r:id="rId91"/>
    <p:sldId id="312" r:id="rId92"/>
    <p:sldId id="342" r:id="rId93"/>
    <p:sldId id="407" r:id="rId94"/>
    <p:sldId id="314" r:id="rId95"/>
    <p:sldId id="385" r:id="rId96"/>
    <p:sldId id="353" r:id="rId97"/>
    <p:sldId id="359" r:id="rId98"/>
    <p:sldId id="358" r:id="rId99"/>
    <p:sldId id="354" r:id="rId100"/>
    <p:sldId id="355" r:id="rId101"/>
    <p:sldId id="287" r:id="rId102"/>
    <p:sldId id="286" r:id="rId10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Introduction" id="{3FBAE202-C06C-4FAE-A261-0E0BF776FBBE}">
          <p14:sldIdLst>
            <p14:sldId id="256"/>
            <p14:sldId id="257"/>
            <p14:sldId id="258"/>
          </p14:sldIdLst>
        </p14:section>
        <p14:section name="What is unique about the HIV virus - what makes it difficult to treat" id="{3C0AE094-F435-4552-A839-4E64ED1939D7}">
          <p14:sldIdLst>
            <p14:sldId id="386"/>
            <p14:sldId id="387"/>
            <p14:sldId id="261"/>
            <p14:sldId id="333"/>
          </p14:sldIdLst>
        </p14:section>
        <p14:section name="Where did HIV come from" id="{FD05519F-29A5-4875-9681-EBDD0A167184}">
          <p14:sldIdLst>
            <p14:sldId id="315"/>
            <p14:sldId id="262"/>
            <p14:sldId id="263"/>
            <p14:sldId id="388"/>
            <p14:sldId id="264"/>
            <p14:sldId id="265"/>
            <p14:sldId id="266"/>
            <p14:sldId id="267"/>
            <p14:sldId id="268"/>
            <p14:sldId id="269"/>
            <p14:sldId id="270"/>
            <p14:sldId id="271"/>
            <p14:sldId id="272"/>
          </p14:sldIdLst>
        </p14:section>
        <p14:section name="Spread in other countries outside of Africa followed similar trajectories" id="{8836F730-C245-45D3-8B71-12D2A122974F}">
          <p14:sldIdLst>
            <p14:sldId id="401"/>
            <p14:sldId id="396"/>
            <p14:sldId id="415"/>
            <p14:sldId id="413"/>
          </p14:sldIdLst>
        </p14:section>
        <p14:section name="Hysteria, public fears, and a slow response" id="{018FA29E-D250-4106-823C-43942D02BE52}">
          <p14:sldIdLst>
            <p14:sldId id="381"/>
            <p14:sldId id="273"/>
            <p14:sldId id="274"/>
            <p14:sldId id="275"/>
            <p14:sldId id="276"/>
            <p14:sldId id="351"/>
            <p14:sldId id="277"/>
          </p14:sldIdLst>
        </p14:section>
        <p14:section name="AIDS in Africa" id="{4B4B2019-1403-4F55-938E-19DCDE135C05}">
          <p14:sldIdLst>
            <p14:sldId id="278"/>
            <p14:sldId id="404"/>
            <p14:sldId id="402"/>
            <p14:sldId id="403"/>
            <p14:sldId id="340"/>
            <p14:sldId id="280"/>
            <p14:sldId id="281"/>
            <p14:sldId id="338"/>
            <p14:sldId id="339"/>
            <p14:sldId id="283"/>
            <p14:sldId id="382"/>
          </p14:sldIdLst>
        </p14:section>
        <p14:section name="Responses to HIV-AIDS" id="{7C90DE0C-F279-40CF-B160-26276B522684}">
          <p14:sldIdLst>
            <p14:sldId id="289"/>
            <p14:sldId id="417"/>
            <p14:sldId id="374"/>
            <p14:sldId id="330"/>
            <p14:sldId id="334"/>
            <p14:sldId id="410"/>
            <p14:sldId id="347"/>
            <p14:sldId id="414"/>
          </p14:sldIdLst>
        </p14:section>
        <p14:section name="HIV treatments" id="{7262A289-E48D-45F8-9574-D317A47775A3}">
          <p14:sldIdLst>
            <p14:sldId id="291"/>
            <p14:sldId id="412"/>
            <p14:sldId id="349"/>
            <p14:sldId id="350"/>
            <p14:sldId id="405"/>
            <p14:sldId id="369"/>
            <p14:sldId id="356"/>
            <p14:sldId id="390"/>
            <p14:sldId id="398"/>
            <p14:sldId id="409"/>
          </p14:sldIdLst>
        </p14:section>
        <p14:section name="PrEP" id="{9636A57A-3021-4868-B1B6-3618F144F1AE}">
          <p14:sldIdLst>
            <p14:sldId id="292"/>
            <p14:sldId id="318"/>
            <p14:sldId id="341"/>
            <p14:sldId id="383"/>
            <p14:sldId id="365"/>
            <p14:sldId id="378"/>
          </p14:sldIdLst>
        </p14:section>
        <p14:section name="Missing the target" id="{918BEB15-A02C-4150-B92D-F8143941D645}">
          <p14:sldIdLst>
            <p14:sldId id="293"/>
            <p14:sldId id="324"/>
            <p14:sldId id="367"/>
            <p14:sldId id="294"/>
          </p14:sldIdLst>
        </p14:section>
        <p14:section name="Ongoing strategies" id="{C11FDAAE-92AF-4C1B-80D0-5244B8514709}">
          <p14:sldIdLst>
            <p14:sldId id="335"/>
            <p14:sldId id="370"/>
            <p14:sldId id="296"/>
            <p14:sldId id="285"/>
            <p14:sldId id="343"/>
            <p14:sldId id="406"/>
            <p14:sldId id="298"/>
            <p14:sldId id="309"/>
            <p14:sldId id="310"/>
            <p14:sldId id="394"/>
            <p14:sldId id="411"/>
          </p14:sldIdLst>
        </p14:section>
        <p14:section name="Case study: Russia" id="{4B23F165-F99E-4A95-A137-B4239DFB617E}">
          <p14:sldIdLst>
            <p14:sldId id="304"/>
            <p14:sldId id="305"/>
            <p14:sldId id="418"/>
          </p14:sldIdLst>
        </p14:section>
        <p14:section name="Case study: Nigeria" id="{39F13098-B6D0-4568-A40C-60E8EA08BD41}">
          <p14:sldIdLst>
            <p14:sldId id="307"/>
            <p14:sldId id="306"/>
          </p14:sldIdLst>
        </p14:section>
        <p14:section name="Case study: Florida" id="{883CF090-458B-4949-8FCD-B24DCA9801E8}">
          <p14:sldIdLst>
            <p14:sldId id="300"/>
            <p14:sldId id="301"/>
            <p14:sldId id="302"/>
            <p14:sldId id="303"/>
          </p14:sldIdLst>
        </p14:section>
        <p14:section name="Emerging and future drugs" id="{FF8EAB85-C7D0-43AA-BE7D-7570A9AF2844}">
          <p14:sldIdLst>
            <p14:sldId id="312"/>
            <p14:sldId id="342"/>
            <p14:sldId id="407"/>
            <p14:sldId id="314"/>
          </p14:sldIdLst>
        </p14:section>
        <p14:section name="Conspiracy theories about HIV" id="{4572F6A9-A0C4-4600-B079-B3E0B832F932}">
          <p14:sldIdLst>
            <p14:sldId id="385"/>
            <p14:sldId id="353"/>
            <p14:sldId id="359"/>
            <p14:sldId id="358"/>
            <p14:sldId id="354"/>
            <p14:sldId id="355"/>
            <p14:sldId id="287"/>
            <p14:sldId id="286"/>
          </p14:sldIdLst>
        </p14:section>
        <p14:section name="Effects of conspriacy theories and colonial legacies on South Africa's response to HIV-AIDS" id="{6418B5D1-AB26-427D-B172-081F7394940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4" roundtripDataSignature="AMtx7mgOb0raG23UFM838YHXTegAtRYfm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autoAdjust="0"/>
    <p:restoredTop sz="54248" autoAdjust="0"/>
  </p:normalViewPr>
  <p:slideViewPr>
    <p:cSldViewPr snapToGrid="0">
      <p:cViewPr varScale="1">
        <p:scale>
          <a:sx n="44" d="100"/>
          <a:sy n="44" d="100"/>
        </p:scale>
        <p:origin x="1291" y="6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20150"/>
    </p:cViewPr>
  </p:sorterViewPr>
  <p:notesViewPr>
    <p:cSldViewPr snapToGrid="0">
      <p:cViewPr varScale="1">
        <p:scale>
          <a:sx n="62" d="100"/>
          <a:sy n="62" d="100"/>
        </p:scale>
        <p:origin x="3226" y="7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8"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14" Type="http://customschemas.google.com/relationships/presentationmetadata" Target="meta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5"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AE54BF-4B88-C044-F276-FCC9830228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3C9E478A-10BF-D1B9-C310-03676BF1E18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61AC59E-4F63-44AB-987D-EF547BF56A23}" type="datetimeFigureOut">
              <a:rPr lang="en-US" smtClean="0"/>
              <a:t>11/20/2024</a:t>
            </a:fld>
            <a:endParaRPr lang="en-US" dirty="0"/>
          </a:p>
        </p:txBody>
      </p:sp>
      <p:sp>
        <p:nvSpPr>
          <p:cNvPr id="4" name="Footer Placeholder 3">
            <a:extLst>
              <a:ext uri="{FF2B5EF4-FFF2-40B4-BE49-F238E27FC236}">
                <a16:creationId xmlns:a16="http://schemas.microsoft.com/office/drawing/2014/main" id="{90AB6B13-D454-4F27-263F-3DA57F94BDD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C3DD430-A204-3D6F-0A3A-FAFF30E1A00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B035EE0-8AA2-4244-8BB3-B916CDAB3FFF}" type="slidenum">
              <a:rPr lang="en-US" smtClean="0"/>
              <a:t>‹#›</a:t>
            </a:fld>
            <a:endParaRPr lang="en-US" dirty="0"/>
          </a:p>
        </p:txBody>
      </p:sp>
    </p:spTree>
    <p:extLst>
      <p:ext uri="{BB962C8B-B14F-4D97-AF65-F5344CB8AC3E}">
        <p14:creationId xmlns:p14="http://schemas.microsoft.com/office/powerpoint/2010/main" val="41238568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dirty="0"/>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defRPr sz="1400" b="0" i="0" u="none" strike="noStrike" cap="none">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doi.org/10.1038/s41586-019-1841-8" TargetMode="External"/><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David Kirby died surrounded by his family. But Therese Frare’s photograph of the 32-year-old man on his deathbed did more than just capture the heartbreaking moment. It humanized AIDS, the disease that killed Kirby, at a time when it was ravaging victims largely out of public view. Frare’s photograph, published in LIFE in 1990, showed how the widely misunderstood disease devastated more than just its victims. It would be another year before the red ribbon became a symbol of compassion and resilience, and three years before President Bill Clinton created a White House Office of National AIDS Policy. </a:t>
            </a:r>
            <a:br>
              <a:rPr lang="en-US" dirty="0"/>
            </a:br>
            <a:br>
              <a:rPr lang="en-US" dirty="0"/>
            </a:br>
            <a:r>
              <a:rPr lang="en-US" dirty="0"/>
              <a:t>https://www.life.com/history/behind-the-picture-the-photo-that-changed-the-face-of-aids/</a:t>
            </a:r>
            <a:endParaRPr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dirty="0"/>
              <a:t>Giovanetti M, Ciccozzi M, Parolin C, Borsetti A. Molecular Epidemiology of HIV-1 in African Countries: A Comprehensive Overview. Pathogens. 2020 Dec 21;9(12):1072. doi: 10.3390/pathogens9121072. </a:t>
            </a:r>
            <a:br>
              <a:rPr lang="en-US" dirty="0"/>
            </a:br>
            <a:br>
              <a:rPr lang="en-US" dirty="0"/>
            </a:br>
            <a:r>
              <a:rPr lang="en-US" dirty="0"/>
              <a:t>This figure show the HIV-1 Group M subtypes in Africa</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94009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4" name="Google Shape;14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Note that the four groups of humans at the bottom represent the four spillover events of SIV into humans that formed the Groups M, N, O and P of the HIV-1 virus. </a:t>
            </a:r>
            <a:br>
              <a:rPr lang="en-US" dirty="0"/>
            </a:br>
            <a:br>
              <a:rPr lang="en-US" dirty="0"/>
            </a:br>
            <a:r>
              <a:rPr lang="en-US" dirty="0"/>
              <a:t>Monkeys, not chimpanzees, a primate, are where HIV began.  Red-capped mangabeys and greater spot-nosed monkeys were eaten by chimpanzees. Chimps acquired SIV, the simian immunodeficiency virus, from these monkeys. When humans hunted, cleaned and consumed chimpanzees, the virus jumped into the human population.  But as the figure on the left communicates, it was far more complex than this and there were multiple jumps or spillovers occurred between chimps and humans and gorillas and humans. </a:t>
            </a:r>
            <a:br>
              <a:rPr lang="en-US" dirty="0"/>
            </a:br>
            <a:br>
              <a:rPr lang="en-US" dirty="0"/>
            </a:br>
            <a:r>
              <a:rPr lang="en-US" dirty="0"/>
              <a:t>https://www.nytimes.com/2015/03/02/science/two-strains-of-hiv-cut-vastly-different-paths.html</a:t>
            </a:r>
            <a:endParaRPr dirty="0"/>
          </a:p>
          <a:p>
            <a:pPr marL="0" lvl="0" indent="0" algn="l" rtl="0">
              <a:spcBef>
                <a:spcPts val="0"/>
              </a:spcBef>
              <a:spcAft>
                <a:spcPts val="0"/>
              </a:spcAft>
              <a:buNone/>
            </a:pPr>
            <a:endParaRPr dirty="0"/>
          </a:p>
        </p:txBody>
      </p:sp>
      <p:sp>
        <p:nvSpPr>
          <p:cNvPr id="152" name="Google Shape;15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King Leopold II of Belgium sought to establish Belgium as an imperial power. He led the first European efforts to develop the Congo River basin, making possible the formation in 1885 of the Congo Free State, annexed in 1908 as the Belgian Congo and now the Democratic Republic of the Congo. Although he played a significant role in the development of the modern Belgian state, he was also responsible for widespread atrocities committed under his rule against his colonial subjects.</a:t>
            </a:r>
            <a:endParaRPr dirty="0"/>
          </a:p>
        </p:txBody>
      </p:sp>
      <p:sp>
        <p:nvSpPr>
          <p:cNvPr id="160" name="Google Shape;160;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https://www.blackhistorymonth.org.uk/article/section/real-stories/the-history-of-aids-in-africa/</a:t>
            </a:r>
            <a:br>
              <a:rPr lang="en-US" dirty="0"/>
            </a:br>
            <a:br>
              <a:rPr lang="en-US" dirty="0"/>
            </a:br>
            <a:r>
              <a:rPr lang="en-US" dirty="0"/>
              <a:t>Vance, M. A. (2019). Conflicting Views in Narratives on HIV Transmission via Medical Care. </a:t>
            </a:r>
            <a:r>
              <a:rPr lang="en-US" i="1" dirty="0"/>
              <a:t>Journal of the International Association of Providers of AIDS Care (JIAPAC)</a:t>
            </a:r>
            <a:r>
              <a:rPr lang="en-US" dirty="0"/>
              <a:t>, </a:t>
            </a:r>
            <a:r>
              <a:rPr lang="en-US" i="1" dirty="0"/>
              <a:t>18</a:t>
            </a:r>
            <a:r>
              <a:rPr lang="en-US" dirty="0"/>
              <a:t>, 2325958218821961.</a:t>
            </a:r>
            <a:br>
              <a:rPr lang="en-US" dirty="0"/>
            </a:br>
            <a:br>
              <a:rPr lang="en-US" dirty="0"/>
            </a:br>
            <a:r>
              <a:rPr lang="en-US" dirty="0"/>
              <a:t>https://pmc.ncbi.nlm.nih.gov/articles/PMC6748459/</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168" name="Google Shape;168;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https://www.washingtonpost.com/national/health-science/colonialism-in-africa-helped-launch-the-hiv-epidemic-a-century-ago/2012/02/21/gIQAyJ9aeR_story.html</a:t>
            </a:r>
            <a:br>
              <a:rPr lang="en-US" dirty="0"/>
            </a:br>
            <a:br>
              <a:rPr lang="en-US" dirty="0"/>
            </a:br>
            <a:r>
              <a:rPr lang="en-US" dirty="0"/>
              <a:t>Haitians spoke French like the Belgians</a:t>
            </a:r>
            <a:br>
              <a:rPr lang="en-US" dirty="0"/>
            </a:br>
            <a:br>
              <a:rPr lang="en-US" dirty="0"/>
            </a:br>
            <a:r>
              <a:rPr lang="en-US" dirty="0"/>
              <a:t>Haitian workers went to work in the newly independent Congo in the 1960s. They went because the Belgians who had ruled over the Congo spoke French, and many Haitians spoke French. Haitian civil servants were recruited by the United Nations. They filled many of the jobs vacated by the Belgians when they left. Later, when Congo changed governments again, the Haitians were told to leave so that native Congolese could have their jobs. However, some of the Haitians had acquired HIV while in the Congo and took it back to Haiti.</a:t>
            </a:r>
          </a:p>
          <a:p>
            <a:pPr marL="0" lvl="0" indent="0" algn="l" rtl="0">
              <a:spcBef>
                <a:spcPts val="0"/>
              </a:spcBef>
              <a:spcAft>
                <a:spcPts val="0"/>
              </a:spcAft>
              <a:buNone/>
            </a:pPr>
            <a:br>
              <a:rPr lang="en-US" dirty="0"/>
            </a:br>
            <a:r>
              <a:rPr lang="en-US" dirty="0"/>
              <a:t>This region has had many names bestowed upon it by colonial and well as African powers:  From the Congo Free State to the Belgian Congo, then the then the Democratic Republic of Congo, Zaire, and back to the DRC. There is a small country that is called the republic of Congo to the west of the DRC</a:t>
            </a:r>
            <a:endParaRPr dirty="0"/>
          </a:p>
        </p:txBody>
      </p:sp>
      <p:sp>
        <p:nvSpPr>
          <p:cNvPr id="175" name="Google Shape;17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3" name="Google Shape;183;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https://timesmachine.nytimes.com/timesmachine/1987/10/28/issue.html</a:t>
            </a:r>
            <a:br>
              <a:rPr lang="en-US" dirty="0"/>
            </a:br>
            <a:br>
              <a:rPr lang="en-US" dirty="0"/>
            </a:br>
            <a:r>
              <a:rPr lang="en-US" dirty="0"/>
              <a:t>https://www.nytimes.com/1987/10/28/us/boy-s-1969-death-suggests-aids-invaded-us-several-times.html</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https://www.stlmag.com/The-Pre-Pandemic-Puzzle/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Robert R.’s HIV was a rare, early strain—almost identical to the strain researchers first identified in Paris, but </a:t>
            </a:r>
            <a:r>
              <a:rPr lang="en-US" i="1" dirty="0"/>
              <a:t>not</a:t>
            </a:r>
            <a:r>
              <a:rPr lang="en-US" dirty="0"/>
              <a:t> the strain that became known in the late 1970s and continues to spread AIDS worldwide. Robert R.’s case teaches us something important about the history of the retrovirus. Rather than making a single blitzkrieg attack, HIV started with guerilla warfare. There may have been several different strains of the virus at low levels making incursions in different countries, At some point one of those strains got established, and that’s what spread the pandemic</a:t>
            </a:r>
            <a:endParaRPr dirty="0"/>
          </a:p>
          <a:p>
            <a:pPr marL="0" lvl="0" indent="0" algn="l" rtl="0">
              <a:spcBef>
                <a:spcPts val="0"/>
              </a:spcBef>
              <a:spcAft>
                <a:spcPts val="0"/>
              </a:spcAft>
              <a:buNone/>
            </a:pPr>
            <a:endParaRPr dirty="0"/>
          </a:p>
        </p:txBody>
      </p:sp>
      <p:sp>
        <p:nvSpPr>
          <p:cNvPr id="190" name="Google Shape;190;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In Haiti, HIV spread because a Miami-based plasma company operating there did not observe proper medical protocols. Like here in the US and in many countries, the poor often sell their plasma (the clear component of your blood) for money.  HIV-infected poor in Haiti sold their plasma to a company called Hamo-Caribbean. HIV made its way to the US in plasma sent to doctors and hospitals. Some of the first people to get HIV were hemophiliacs, who depended upon plasma to lessen the impacts of their illness. Plasma is used to obtain clotting factor, a compound given to hemophiliacs, who lack clotting factor in their own blood. In the 1970s through the 1980s, HIV began appearing in four groups here in the US, among Haitians who had immigrated to Florida, hemophiliacs who had used contaminated plasma, gay men, and heroin users.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The operation paid inadequate attention to the safety of the donors and to screening of plasma for diseases and, combined with the deficiency in sterile supplies and techniques characteristic of health-care delivery in impoverished lands, that would create another “perfect storm” for HIV spread</a:t>
            </a:r>
            <a:endParaRPr dirty="0"/>
          </a:p>
        </p:txBody>
      </p:sp>
      <p:sp>
        <p:nvSpPr>
          <p:cNvPr id="196" name="Google Shape;19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https://www.sun-sentinel.com/news/fl-xpm-1985-04-21-8501150319-story.html</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https://www.palmbeachpost.com/article/20101219/NEWS/812033220</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https://www.youtube.com/watch?v=pKNh_7P4pwM</a:t>
            </a:r>
            <a:endParaRPr dirty="0"/>
          </a:p>
          <a:p>
            <a:pPr marL="0" lvl="0" indent="0" algn="l" rtl="0">
              <a:spcBef>
                <a:spcPts val="0"/>
              </a:spcBef>
              <a:spcAft>
                <a:spcPts val="0"/>
              </a:spcAft>
              <a:buNone/>
            </a:pPr>
            <a:r>
              <a:rPr lang="en-US" dirty="0"/>
              <a:t>Start video at 1:35</a:t>
            </a:r>
            <a:endParaRPr dirty="0"/>
          </a:p>
        </p:txBody>
      </p:sp>
      <p:sp>
        <p:nvSpPr>
          <p:cNvPr id="204" name="Google Shape;204;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A colored transmission electron micrograph of the H.I.V. virus, in green, attaching to a white blood cell, in orange. This is the type of white blood cell that HIV attacks, CD4 cells.</a:t>
            </a:r>
            <a:br>
              <a:rPr lang="en-US" dirty="0"/>
            </a:br>
            <a:br>
              <a:rPr lang="en-US" dirty="0"/>
            </a:br>
            <a:r>
              <a:rPr lang="en-US" dirty="0"/>
              <a:t>CD4 cells play an important role in the immune system. Your CD4 cell count gives you an indication of the health of your immune system – your body's natural defense system against pathogens, infections and illnesses. CD4 cells are sometimes also called T-cells, T-lymphocytes, or helper cells.</a:t>
            </a:r>
            <a:endParaRPr dirty="0"/>
          </a:p>
        </p:txBody>
      </p:sp>
      <p:sp>
        <p:nvSpPr>
          <p:cNvPr id="93" name="Google Shape;9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dirty="0"/>
              <a:t>https://www.youtube.com/watch?v=FwaWZMd75hg</a:t>
            </a:r>
          </a:p>
        </p:txBody>
      </p:sp>
      <p:sp>
        <p:nvSpPr>
          <p:cNvPr id="4" name="Slide Number Placeholder 3"/>
          <p:cNvSpPr>
            <a:spLocks noGrp="1"/>
          </p:cNvSpPr>
          <p:nvPr>
            <p:ph type="sldNum" sz="quarter" idx="5"/>
          </p:nvPr>
        </p:nvSpPr>
        <p:spPr/>
        <p:txBody>
          <a:bodyPr/>
          <a:lstStyle/>
          <a:p>
            <a:fld id="{BAD4C692-A3A2-4691-A22D-0C6FFE512BE2}" type="slidenum">
              <a:rPr lang="en-US" smtClean="0"/>
              <a:t>22</a:t>
            </a:fld>
            <a:endParaRPr lang="en-US" dirty="0"/>
          </a:p>
        </p:txBody>
      </p:sp>
    </p:spTree>
    <p:extLst>
      <p:ext uri="{BB962C8B-B14F-4D97-AF65-F5344CB8AC3E}">
        <p14:creationId xmlns:p14="http://schemas.microsoft.com/office/powerpoint/2010/main" val="20186207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dirty="0"/>
              <a:t>This is the woman who identified the first cases in India</a:t>
            </a:r>
            <a:br>
              <a:rPr lang="en-US" dirty="0"/>
            </a:br>
            <a:br>
              <a:rPr lang="en-US" dirty="0"/>
            </a:br>
            <a:r>
              <a:rPr lang="en-US" dirty="0"/>
              <a:t>T</a:t>
            </a:r>
            <a:r>
              <a:rPr lang="en-US" b="0" dirty="0"/>
              <a:t>hirty years ago, India discovered the dreaded HIV virus had reached its shores when blood samples from six sex workers tested positive. It was largely due to the efforts of one young scientist - but until now, her pioneering work has been all but forgotten. When it was first suggested she screen people for HIV/Aids, Sellappan Nirmala balked.  It was at the end of 1985 and the 32-year-old microbiology student at the medical college in Chennai (Madras), was looking for a topic for her dissertation. The idea came from her professor and mentor, Suniti Solomon. Formal tracking of Aids cases had begun in the United States in 1982 and the medical authorities in India didn't want to be caught napping if the disease reached India. But at the time, the idea of that happening was widely considered "unthinkable", Nirmala recalls.  The press at the time wrote that HIV was a disease of the "debauched West" where "free sex and homosexuality" were prevalent. Indians, on the other hand, were portrayed as heterosexual, monogamous and God-fearing.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430480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https://www.bbc.com/news/magazine-37183012</a:t>
            </a:r>
            <a:br>
              <a:rPr lang="en-US" dirty="0"/>
            </a:br>
            <a:br>
              <a:rPr lang="en-US" dirty="0"/>
            </a:br>
            <a:r>
              <a:rPr lang="en-US" sz="1200" dirty="0">
                <a:solidFill>
                  <a:srgbClr val="000000"/>
                </a:solidFill>
              </a:rPr>
              <a:t>Indian press saw HIV as a disease of the "debauched West" where "free sex and homosexuality" were prevalent. Indians, on the other hand, were portrayed as heterosexual, monogamous and God-fearing.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142835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860339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Ryan White, a teenager from Indiana, USA who acquired AIDS through contaminated blood products used to treat his hemophilia was banned from school. On 8 April 1990, Ryan White died of an AIDS-related illness aged 18.</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Terrified Americans wanted someone to blame. Federal health officials said homosexuals, Haitians, hemophiliacs and heroin users were all victims — thus effectively calling them all carriers. Many individuals felt the sting of suspicion, including Ryan White, a 13-year-old hemophiliac bullied and barred from middle school after he contracted H.I.V. from a blood-clotting factor.</a:t>
            </a:r>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211" name="Google Shape;211;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https://aeon.co/ideas/the-seductive-lie-of-patient-zero-and-the-outbreak-narrative</a:t>
            </a:r>
            <a:br>
              <a:rPr lang="en-US" dirty="0"/>
            </a:br>
            <a:br>
              <a:rPr lang="en-US" dirty="0"/>
            </a:br>
            <a:r>
              <a:rPr lang="en-US" dirty="0"/>
              <a:t>Gaetan Dugas was not the first person to spread HIV in North America. In 2016, evolutionary biologists announced that the virus likely came to New York City in 1971 and was linked to viral isolates then circulating in Haiti and other Caribbean countries.  Gaetan Dugas acquired the virus domestically, in the US, rather than bringing it to the US from the Caribbean.</a:t>
            </a:r>
            <a:endParaRPr dirty="0"/>
          </a:p>
          <a:p>
            <a:pPr marL="0" lvl="0" indent="0" algn="l" rtl="0">
              <a:spcBef>
                <a:spcPts val="0"/>
              </a:spcBef>
              <a:spcAft>
                <a:spcPts val="0"/>
              </a:spcAft>
              <a:buNone/>
            </a:pPr>
            <a:endParaRPr dirty="0"/>
          </a:p>
        </p:txBody>
      </p:sp>
      <p:sp>
        <p:nvSpPr>
          <p:cNvPr id="217" name="Google Shape;217;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https://www.nytimes.com/2016/10/27/health/hiv-patient-zero-genetic-analysis.html</a:t>
            </a:r>
            <a:br>
              <a:rPr lang="en-US" dirty="0"/>
            </a:br>
            <a:endParaRPr dirty="0"/>
          </a:p>
          <a:p>
            <a:pPr marL="0" lvl="0" indent="0" algn="l" rtl="0">
              <a:spcBef>
                <a:spcPts val="0"/>
              </a:spcBef>
              <a:spcAft>
                <a:spcPts val="0"/>
              </a:spcAft>
              <a:buNone/>
            </a:pPr>
            <a:r>
              <a:rPr lang="en-US" dirty="0"/>
              <a:t>In the tortuous mythology of the AIDS epidemic, one legend never seems to die: Patient Zero, a.k.a. Gaétan Dugas, a globe-trotting, sexually insatiable French Canadian flight attendant who supposedly picked up H.I.V. in Haiti or Africa and spread it to dozens, even hundreds, of men before his death in 1984. Mr. Dugas was once blamed for setting off the entire American AIDS epidemic, which traumatized the nation in the 1980s and has since killed more than 500,000 Americans. </a:t>
            </a:r>
            <a:endParaRPr dirty="0"/>
          </a:p>
          <a:p>
            <a:pPr marL="0" lvl="0" indent="0" algn="l" rtl="0">
              <a:spcBef>
                <a:spcPts val="0"/>
              </a:spcBef>
              <a:spcAft>
                <a:spcPts val="0"/>
              </a:spcAft>
              <a:buNone/>
            </a:pPr>
            <a:br>
              <a:rPr lang="en-US" dirty="0"/>
            </a:br>
            <a:r>
              <a:rPr lang="en-US" dirty="0"/>
              <a:t>But after a new genetic analysis of stored blood samples, bolstered by some intriguing historical detective work, scientists on Wednesday declared him innocent. The strain of H.I.V. responsible for almost all AIDS cases in the United States, which was carried from Zaire to Haiti around 1967, spread from there to New York City around 1971, researchers concluded in the journal Nature. From New York, it spread to San Francisco around 1976. The new analysis shows that Mr. Dugas’s blood, sampled in 1983, contained a viral strain already infecting men in New York before he began visiting gay bars in the city after being hired by Air Canada in 1974.</a:t>
            </a:r>
            <a:endParaRPr dirty="0"/>
          </a:p>
          <a:p>
            <a:pPr marL="0" lvl="0" indent="0" algn="l" rtl="0">
              <a:spcBef>
                <a:spcPts val="0"/>
              </a:spcBef>
              <a:spcAft>
                <a:spcPts val="0"/>
              </a:spcAft>
              <a:buNone/>
            </a:pPr>
            <a:endParaRPr dirty="0"/>
          </a:p>
        </p:txBody>
      </p:sp>
      <p:sp>
        <p:nvSpPr>
          <p:cNvPr id="223" name="Google Shape;223;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9" name="Google Shape;229;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552560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5" name="Google Shape;23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https://www.unaids.org/en/resources/fact-sheet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 human white blood cell, blue, under attack by H.I.V., in yellow.</a:t>
            </a:r>
            <a:endParaRPr dirty="0"/>
          </a:p>
          <a:p>
            <a:pPr marL="0" lvl="0" indent="0" algn="l" rtl="0">
              <a:spcBef>
                <a:spcPts val="0"/>
              </a:spcBef>
              <a:spcAft>
                <a:spcPts val="0"/>
              </a:spcAft>
              <a:buNone/>
            </a:pPr>
            <a:r>
              <a:rPr lang="en-US" dirty="0"/>
              <a:t>https://www.nytimes.com/2019/03/05/health/hiv-aids-cure.html</a:t>
            </a:r>
            <a:br>
              <a:rPr lang="en-US" dirty="0"/>
            </a:br>
            <a:br>
              <a:rPr lang="en-US" dirty="0"/>
            </a:br>
            <a:r>
              <a:rPr lang="en-US" dirty="0"/>
              <a:t>The Spanish Influenza of 1918 killed between 20-50 million for comparison.</a:t>
            </a:r>
            <a:br>
              <a:rPr lang="en-US" dirty="0"/>
            </a:br>
            <a:r>
              <a:rPr lang="en-US" dirty="0"/>
              <a:t>SARS-CoV-2 has killed 7 million people globally</a:t>
            </a:r>
            <a:br>
              <a:rPr lang="en-US" dirty="0"/>
            </a:br>
            <a:endParaRPr dirty="0"/>
          </a:p>
          <a:p>
            <a:pPr marL="0" lvl="0" indent="0" algn="l" rtl="0">
              <a:spcBef>
                <a:spcPts val="0"/>
              </a:spcBef>
              <a:spcAft>
                <a:spcPts val="0"/>
              </a:spcAft>
              <a:buNone/>
            </a:pPr>
            <a:endParaRPr dirty="0"/>
          </a:p>
        </p:txBody>
      </p:sp>
      <p:sp>
        <p:nvSpPr>
          <p:cNvPr id="99" name="Google Shape;9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https://en.wikipedia.org/wiki/Grethe_Rask#Illness_and_death_(1975%E2%80%931977)</a:t>
            </a:r>
            <a:endParaRPr dirty="0"/>
          </a:p>
        </p:txBody>
      </p:sp>
      <p:sp>
        <p:nvSpPr>
          <p:cNvPr id="243" name="Google Shape;243;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dirty="0"/>
              <a:t>HIV positive person in Myammar receiving treatment for infection of the eye with cytomegalovirus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071467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a:extLst>
            <a:ext uri="{FF2B5EF4-FFF2-40B4-BE49-F238E27FC236}">
              <a16:creationId xmlns:a16="http://schemas.microsoft.com/office/drawing/2014/main" id="{869E177C-FD7B-A85A-0206-D50124ECEE70}"/>
            </a:ext>
          </a:extLst>
        </p:cNvPr>
        <p:cNvGrpSpPr/>
        <p:nvPr/>
      </p:nvGrpSpPr>
      <p:grpSpPr>
        <a:xfrm>
          <a:off x="0" y="0"/>
          <a:ext cx="0" cy="0"/>
          <a:chOff x="0" y="0"/>
          <a:chExt cx="0" cy="0"/>
        </a:xfrm>
      </p:grpSpPr>
      <p:sp>
        <p:nvSpPr>
          <p:cNvPr id="250" name="Google Shape;250;p25:notes">
            <a:extLst>
              <a:ext uri="{FF2B5EF4-FFF2-40B4-BE49-F238E27FC236}">
                <a16:creationId xmlns:a16="http://schemas.microsoft.com/office/drawing/2014/main" id="{E5DBF534-DD55-2E42-88EE-D348C3E268A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25:notes">
            <a:extLst>
              <a:ext uri="{FF2B5EF4-FFF2-40B4-BE49-F238E27FC236}">
                <a16:creationId xmlns:a16="http://schemas.microsoft.com/office/drawing/2014/main" id="{766ECD4A-3F81-B1F9-0B56-3034A8654EC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https://www.cdc.gov/hiv/basics/livingwithhiv/opportunisticinfections.html</a:t>
            </a:r>
            <a:endParaRPr dirty="0"/>
          </a:p>
        </p:txBody>
      </p:sp>
      <p:sp>
        <p:nvSpPr>
          <p:cNvPr id="252" name="Google Shape;252;p25:notes">
            <a:extLst>
              <a:ext uri="{FF2B5EF4-FFF2-40B4-BE49-F238E27FC236}">
                <a16:creationId xmlns:a16="http://schemas.microsoft.com/office/drawing/2014/main" id="{E1843090-2BFA-6937-984D-71FF31B42DB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dirty="0"/>
          </a:p>
        </p:txBody>
      </p:sp>
    </p:spTree>
    <p:extLst>
      <p:ext uri="{BB962C8B-B14F-4D97-AF65-F5344CB8AC3E}">
        <p14:creationId xmlns:p14="http://schemas.microsoft.com/office/powerpoint/2010/main" val="558819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dirty="0"/>
              <a:t>https://link.springer.com/article/10.1007/s11904-016-0318-8</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0460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dirty="0"/>
              <a:t>As of November 16, 2024, there have been no reported executions in Uganda under the Anti-Homosexuality Act, which was enacted in May 2023. This law includes provisions for the death penalty in cases of "aggravated homosexuality," but no such sentences have been carried out to date. However, the legislation has led to increased discrimination and violence against LGBTQ+ individuals in Uganda.</a:t>
            </a:r>
            <a:br>
              <a:rPr lang="en-US" dirty="0"/>
            </a:br>
            <a:br>
              <a:rPr lang="en-US" dirty="0"/>
            </a:br>
            <a:r>
              <a:rPr lang="en-US" dirty="0"/>
              <a:t>https://www.nytimes.com/2023/08/29/world/africa/uganda-anti-lgbtq-law-charges.html</a:t>
            </a:r>
            <a:br>
              <a:rPr lang="en-US" dirty="0"/>
            </a:br>
            <a:r>
              <a:rPr lang="en-US" dirty="0"/>
              <a:t>https://www.nytimes.com/2024/01/19/health/uganda-lgbtq-hiv.html</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738547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t>Early 1980s, in Uganda, doctors reported cases of a new, fatal wasting disease locally known as 'slim’.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https://www.newvision.co.ug/new_vision/news/1488954/hiv-aids-fight-started-Uganda</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http://endeavors.unc.edu/the_first_sparks_of_the_aids_epidemic</a:t>
            </a:r>
            <a:endParaRPr dirty="0"/>
          </a:p>
        </p:txBody>
      </p:sp>
      <p:sp>
        <p:nvSpPr>
          <p:cNvPr id="258" name="Google Shape;258;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https://www.blackhistorymonth.org.uk/article/section/real-stories/the-history-of-aids-in-africa/</a:t>
            </a:r>
            <a:br>
              <a:rPr lang="en-US" dirty="0"/>
            </a:br>
            <a:r>
              <a:rPr lang="en-US" dirty="0"/>
              <a:t>2014 UNAIDS 90-90-90</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265" name="Google Shape;265;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dirty="0">
                <a:latin typeface="Calibri Light" panose="020F0302020204030204" pitchFamily="34" charset="0"/>
                <a:cs typeface="Calibri Light" panose="020F0302020204030204" pitchFamily="34" charset="0"/>
              </a:rPr>
              <a:t>HIV/AIDS Prevalence in Africa, 2004</a:t>
            </a:r>
          </a:p>
          <a:p>
            <a:pPr marL="0"/>
            <a:r>
              <a:rPr lang="en-US" dirty="0"/>
              <a:t>https://www.researchgate.net/publication/6411307_Worldmapper_The_Human_Anatomy_of_a_Small_Planet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006936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dirty="0"/>
              <a:t>https://ourworldindata.org/hiv-aids</a:t>
            </a:r>
            <a:br>
              <a:rPr lang="en-US" dirty="0"/>
            </a:br>
            <a:r>
              <a:rPr lang="en-US" dirty="0"/>
              <a:t>https://www.healthdata.org/research-analysis/library/subnational-mapping-hiv-incidence-and-mortality-among-individuals-aged-15</a:t>
            </a:r>
            <a:br>
              <a:rPr lang="en-US" dirty="0"/>
            </a:br>
            <a:br>
              <a:rPr lang="en-US" dirty="0"/>
            </a:br>
            <a:r>
              <a:rPr lang="en-US" dirty="0"/>
              <a:t>Both maps show data from 2019</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930569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https://www.blackhistorymonth.org.uk/article/section/real-stories/the-history-of-aids-in-africa/</a:t>
            </a:r>
            <a:endParaRPr dirty="0"/>
          </a:p>
        </p:txBody>
      </p:sp>
      <p:sp>
        <p:nvSpPr>
          <p:cNvPr id="279" name="Google Shape;279;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Above, a virus and how it replicates.  On the next page, a retrovirus and how it replicated. </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Most viruses have either RNA or DNA as their genetic material. Influenza is an RNA virus. Genome refers to genetic material like RNA or DNA. </a:t>
            </a:r>
            <a:br>
              <a:rPr lang="en-US" dirty="0"/>
            </a:br>
            <a:br>
              <a:rPr lang="en-US" dirty="0"/>
            </a:br>
            <a:r>
              <a:rPr lang="en-US" dirty="0"/>
              <a:t>In this diagram of viral replication, virions, the virus particles that are infective, are released when someone with the flu, sneezes or coughs. When a person standing next to him/her breathes the air with virions in, they stick to the cells lining the nose and the throat and then inject their genetic material into the host cells. Once inside the host, the viral genome is turned into more viral proteins and viral genomes by the host's cell replication machinery, thus infecting more host cells, without being a part of the cells.</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The key factor: a virus replicates without its genetic code being incorporated in the hosts DNA. Note that none of the viral genome does inside the nucleus of the host cell.</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For all of our cells, DNA acts as a blueprint for producing proteins. Since the DNA is restricted to the nucleus of the cell, and proteins are made outside of the nucleus, copies of parts of this DNA blueprint are made by messenger RNA. This mRNA can leave the nucleus of the cell and be used to synthesize proteins</a:t>
            </a:r>
            <a:endParaRPr dirty="0"/>
          </a:p>
          <a:p>
            <a:pPr marL="0" lvl="0" indent="0" algn="l" rtl="0">
              <a:spcBef>
                <a:spcPts val="0"/>
              </a:spcBef>
              <a:spcAft>
                <a:spcPts val="0"/>
              </a:spcAft>
              <a:buNone/>
            </a:pPr>
            <a:endParaRPr dirty="0"/>
          </a:p>
        </p:txBody>
      </p:sp>
      <p:sp>
        <p:nvSpPr>
          <p:cNvPr id="107" name="Google Shape;10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dirty="0"/>
              <a:t>This is the video The Lazarus Effect, from 2010. It conveys the dramatic impact pf the low-cost to free HIV drugs in Africa. How did we get to this point? From where HIV was a death sentence to one in which it could be a disease to be controlled? </a:t>
            </a:r>
            <a:br>
              <a:rPr lang="en-US" dirty="0"/>
            </a:br>
            <a:br>
              <a:rPr lang="en-US" dirty="0"/>
            </a:br>
            <a:r>
              <a:rPr lang="en-US" dirty="0"/>
              <a:t>Start at 4:30</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42</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522497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t>HIV infections have dropped by 73 percent in the past 40 years in the US</a:t>
            </a:r>
          </a:p>
          <a:p>
            <a:pPr marL="0" lvl="0" indent="0" algn="l" rtl="0">
              <a:spcBef>
                <a:spcPts val="0"/>
              </a:spcBef>
              <a:spcAft>
                <a:spcPts val="0"/>
              </a:spcAft>
              <a:buNone/>
            </a:pPr>
            <a:endParaRPr dirty="0"/>
          </a:p>
        </p:txBody>
      </p:sp>
      <p:sp>
        <p:nvSpPr>
          <p:cNvPr id="320" name="Google Shape;320;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Protease inhibitors prevent viral replication by selectively binding to viral proteases and blocking production of protein precursors that are necessary for the production of new viral particles.</a:t>
            </a:r>
            <a:br>
              <a:rPr lang="en-US" dirty="0"/>
            </a:br>
            <a:endParaRPr dirty="0"/>
          </a:p>
        </p:txBody>
      </p:sp>
      <p:sp>
        <p:nvSpPr>
          <p:cNvPr id="330" name="Google Shape;330;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dirty="0"/>
              <a:t>This film documents the social protest and activism that sped up the process of testing and making available HIV drugs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8644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a:r>
              <a:rPr lang="en-US" b="0" dirty="0"/>
              <a:t>CSOs </a:t>
            </a:r>
            <a:r>
              <a:rPr lang="en-US" dirty="0"/>
              <a:t>are non-governmental organizations that operate independently from the government and for-profit businesses. CSOs include grassroots organizations, advocacy groups, charities, non-profits, community-based organizations, and think tanks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870491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dirty="0"/>
              <a:t>https://www.youtube.com/watch?v=MZ42XmzAzJQ&amp;t=76s&amp;ab_channel=BillGates</a:t>
            </a:r>
            <a:br>
              <a:rPr lang="en-US" dirty="0"/>
            </a:br>
            <a:r>
              <a:rPr lang="en-US" dirty="0"/>
              <a:t>https://www.nytimes.com/2022/08/05/world/asia/thailand-aids-overpopulation-mechai.html</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344045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dirty="0"/>
              <a:t>https://journalistsresource.org/economics/colonial-law-hiv-africa-women/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287370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37" name="Google Shape;337;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8F007-A500-EEDB-3CEF-7F8C5D902D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C58813-D0D1-C8FC-AE7E-C128893683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04664B-BA50-A7F1-9C74-1D7E99F19C7E}"/>
              </a:ext>
            </a:extLst>
          </p:cNvPr>
          <p:cNvSpPr>
            <a:spLocks noGrp="1"/>
          </p:cNvSpPr>
          <p:nvPr>
            <p:ph type="body" idx="1"/>
          </p:nvPr>
        </p:nvSpPr>
        <p:spPr/>
        <p:txBody>
          <a:bodyPr/>
          <a:lstStyle/>
          <a:p>
            <a:pPr marL="0"/>
            <a:br>
              <a:rPr lang="en-US" dirty="0"/>
            </a:br>
            <a:r>
              <a:rPr lang="en-US" dirty="0"/>
              <a:t>https://www.livehistoryindia.com/story/eras/ciple-pharma</a:t>
            </a:r>
            <a:br>
              <a:rPr lang="en-US" dirty="0"/>
            </a:br>
            <a:r>
              <a:rPr lang="en-US" dirty="0"/>
              <a:t>http://breakthrough.unglobalcompact.org/briefs/cipla-indias-robin-hood-of-drugs-yusuf-hamied/</a:t>
            </a:r>
            <a:br>
              <a:rPr lang="en-US" dirty="0"/>
            </a:br>
            <a:br>
              <a:rPr lang="en-US" dirty="0"/>
            </a:br>
            <a:endParaRPr lang="en-US" dirty="0"/>
          </a:p>
        </p:txBody>
      </p:sp>
      <p:sp>
        <p:nvSpPr>
          <p:cNvPr id="4" name="Slide Number Placeholder 3">
            <a:extLst>
              <a:ext uri="{FF2B5EF4-FFF2-40B4-BE49-F238E27FC236}">
                <a16:creationId xmlns:a16="http://schemas.microsoft.com/office/drawing/2014/main" id="{4C15BE8E-77E5-C7E2-7C3A-41C691320230}"/>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52</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101320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dirty="0"/>
              <a:t>Since 1972, Indian Government policy has dictated that, in food and health, you cannot patent a product; you can only patent a process.  Cipla and other drug companies reverse engineer medicines, they take a drug and figure out a way to make it through a different process. Then this drug can be sold as a generic without breaking patent laws. But it is not an entirely unproblematic enterprise politically economically. </a:t>
            </a:r>
            <a:br>
              <a:rPr lang="en-US" dirty="0"/>
            </a:br>
            <a:br>
              <a:rPr lang="en-US" dirty="0"/>
            </a:br>
            <a:r>
              <a:rPr lang="en-US" dirty="0"/>
              <a:t>https://www.livehistoryindia.com/story/eras/ciple-pharma</a:t>
            </a:r>
            <a:br>
              <a:rPr lang="en-US" dirty="0"/>
            </a:br>
            <a:r>
              <a:rPr lang="en-US" dirty="0"/>
              <a:t>http://breakthrough.unglobalcompact.org/briefs/cipla-indias-robin-hood-of-drugs-yusuf-hamied/</a:t>
            </a:r>
            <a:br>
              <a:rPr lang="en-US" dirty="0"/>
            </a:br>
            <a:br>
              <a:rPr lang="en-US" dirty="0"/>
            </a:br>
            <a:r>
              <a:rPr lang="en-US" dirty="0"/>
              <a:t>How does India legally make drugs that have patents in other countries, and then offer them at very low cost to other countries in the world? The Indian pharmaceutical company Cipla did this was HIV drugs. How does this process of reverse engineering a patented drug work?</a:t>
            </a:r>
          </a:p>
          <a:p>
            <a:pPr marL="0"/>
            <a:endParaRPr lang="en-US" dirty="0"/>
          </a:p>
          <a:p>
            <a:pPr marL="0"/>
            <a:r>
              <a:rPr lang="en-US" dirty="0"/>
              <a:t>India has a legal framework in place that allows for the production and sale of generic versions of patented drugs. This framework is primarily governed by the Indian Patents Act, which has gone through several amendments, including one in 2005, to bring it into compliance with the Trade-Related Aspects of Intellectual Property Rights (TRIPS) agreement of the World Trade Organization (WTO). The TRIPS agreement sets global standards for intellectual property protection, including patents on pharmaceuticals.</a:t>
            </a:r>
          </a:p>
          <a:p>
            <a:pPr marL="0"/>
            <a:endParaRPr lang="en-US" dirty="0"/>
          </a:p>
          <a:p>
            <a:pPr marL="0"/>
            <a:r>
              <a:rPr lang="en-US" dirty="0"/>
              <a:t>Here's how the process of producing generic versions of patented drugs in India works:</a:t>
            </a:r>
          </a:p>
          <a:p>
            <a:pPr marL="0"/>
            <a:endParaRPr lang="en-US" dirty="0"/>
          </a:p>
          <a:p>
            <a:pPr marL="0"/>
            <a:r>
              <a:rPr lang="en-US" dirty="0"/>
              <a:t>Compulsory Licensing: The Indian Patents Act allows for the issuance of compulsory licenses under certain conditions. A compulsory license allows a third party to produce a patented drug without the consent of the patent holder. To obtain a compulsory license, the interested party must demonstrate to the Indian Patent Office that there is a public health need for the drug, and the patent holder has not made the drug available to the public at a reasonable and affordable price. This provision is in line with the flexibility provided by the TRIPS agreement for compulsory licensing in cases of public health emergencies.</a:t>
            </a:r>
          </a:p>
          <a:p>
            <a:pPr marL="0"/>
            <a:endParaRPr lang="en-US" dirty="0"/>
          </a:p>
          <a:p>
            <a:pPr marL="0"/>
            <a:r>
              <a:rPr lang="en-US" dirty="0"/>
              <a:t>Voluntary Licensing: In some cases, patent holders voluntarily license their patented drugs to Indian pharmaceutical companies. These licenses may involve a payment of royalties to the patent holder, and the Indian company can then produce and sell the drug as a generic version. This approach is used by some multinational pharmaceutical companies as a way to expand access to their drugs in developing countries while still maintaining some control over pricing and quality.</a:t>
            </a:r>
          </a:p>
          <a:p>
            <a:pPr marL="0"/>
            <a:endParaRPr lang="en-US" dirty="0"/>
          </a:p>
          <a:p>
            <a:pPr marL="0"/>
            <a:r>
              <a:rPr lang="en-US" dirty="0"/>
              <a:t>Research and Development: Indian pharmaceutical companies often invest in research and development to create their own versions of patented drugs, which are not exact copies but are therapeutically equivalent and satisfy regulatory requirements. This process, known as reverse engineering, involves analyzing the patented drug, understanding its chemical composition and manufacturing process, and then creating a generic version that is substantially the same in terms of safety and efficacy. These generic drugs go through their own regulatory approval process in India</a:t>
            </a:r>
          </a:p>
          <a:p>
            <a:pPr marL="0"/>
            <a:endParaRPr lang="en-US" dirty="0"/>
          </a:p>
          <a:p>
            <a:pPr marL="0"/>
            <a:r>
              <a:rPr lang="en-US" dirty="0"/>
              <a:t>Price Competition: Indian pharmaceutical companies are known for their ability to produce generic drugs at a lower cost due to factors like lower labor and production costs. This competition in the market can significantly reduce the price of medicines, making them more affordable and accessible not only in India but also for export to other countries. Cipla, for instance, played a crucial role in providing affordable generic versions of HIV/AIDS drugs, including antiretroviral medications, which helped make treatment more accessible to millions of people in India and other parts of the world.</a:t>
            </a:r>
          </a:p>
          <a:p>
            <a:pPr marL="0"/>
            <a:endParaRPr lang="en-US" dirty="0"/>
          </a:p>
          <a:p>
            <a:pPr marL="0"/>
            <a:r>
              <a:rPr lang="en-US" dirty="0"/>
              <a:t>It's important to note that this approach has received both praise for increasing access to essential medicines and criticism from some pharmaceutical companies who argue that it may discourage innovation. The balance between protecting intellectual property and ensuring access to life-saving drugs is a complex and ongoing global debate.</a:t>
            </a:r>
          </a:p>
          <a:p>
            <a:pPr marL="0"/>
            <a:br>
              <a:rPr lang="en-US" dirty="0"/>
            </a:br>
            <a:br>
              <a:rPr lang="en-US" dirty="0"/>
            </a:b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58223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A retrovirus is  different because it inserts its genome into the host’s genome, thus becoming a part of the host cells. </a:t>
            </a:r>
            <a:br>
              <a:rPr lang="en-US" dirty="0"/>
            </a:br>
            <a:br>
              <a:rPr lang="en-US" dirty="0"/>
            </a:br>
            <a:r>
              <a:rPr lang="en-US" dirty="0">
                <a:latin typeface="+mj-lt"/>
              </a:rPr>
              <a:t>HIV is a retrovirus and integrates into human DNA shortly after infection, making it difficult for the immune system to detect and eliminate the virus</a:t>
            </a:r>
            <a:endParaRPr lang="en-US" dirty="0">
              <a:latin typeface="+mj-lt"/>
              <a:cs typeface="Calibri Light" panose="020F0302020204030204" pitchFamily="34" charset="0"/>
            </a:endParaRPr>
          </a:p>
          <a:p>
            <a:pPr marL="0" lvl="0" indent="0" algn="l" rtl="0">
              <a:spcBef>
                <a:spcPts val="0"/>
              </a:spcBef>
              <a:spcAft>
                <a:spcPts val="0"/>
              </a:spcAft>
              <a:buNone/>
            </a:pPr>
            <a:endParaRPr dirty="0"/>
          </a:p>
          <a:p>
            <a:pPr marL="0" lvl="0" indent="0" algn="l" rtl="0">
              <a:spcBef>
                <a:spcPts val="0"/>
              </a:spcBef>
              <a:spcAft>
                <a:spcPts val="0"/>
              </a:spcAft>
              <a:buNone/>
            </a:pPr>
            <a:r>
              <a:rPr lang="en-US" dirty="0"/>
              <a:t>Retroviruses carry  a unique protein called reverse transcriptase (made by the Pol gene in HIV) that is responsible for turning the RNA genome into DNA. This newly synthesized DNA is then cut and pasted into the host cell DNA, and the host cell gets tricked into making a large number of proteins for the virus. The most common retrovirus is the human immunodeficiency virus or HIV, which conveys an idea of how dangerous retroviruses are.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115" name="Google Shape;11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dirty="0"/>
              <a:t>https://www.nytimes.com/2023/03/14/health/pepfar-hiv.html</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023220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dirty="0"/>
              <a:t>https://www.nytimes.com/2023/04/08/opinion/aids-pepfar-bush.html</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022383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https://ourworldindata.org/hiv-aids</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210977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42" name="Google Shape;342;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https://www.nytimes.com/2018/07/16/opinion/prep-hiv-aids-drug.html</a:t>
            </a:r>
            <a:br>
              <a:rPr lang="en-US" dirty="0"/>
            </a:br>
            <a:br>
              <a:rPr lang="en-US" dirty="0"/>
            </a:br>
            <a:r>
              <a:rPr lang="en-US" dirty="0"/>
              <a:t>American taxpayers and private charities — not Gilead — paid for almost all of the clinical research used to develop Truvada as PrEP. </a:t>
            </a:r>
          </a:p>
          <a:p>
            <a:pPr marL="0"/>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62</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30122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mj-lt"/>
              </a:rPr>
              <a:t>Patchwork of health insurance, Medicaid, assistance programs from Gilead can reduce the price, especially for Truvada since it is now a generic</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87200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dirty="0"/>
              <a:t>https://www.nytimes.com/2023/07/22/business/gilead-hiv-drug-tenofovir.html</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512837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dirty="0"/>
              <a:t>https://www.nytimes.com/2023/08/22/health/hiv-prep-truvada-descovy.html</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776264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https://www.unaids.org/en/resources/fact-sheet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Achieving the 90–90–90 target results in a minimum of 73% of people living with HIV having suppressed viral loads. At the end of 2019, 14 countries three regions had achieved the 73% target—Australia, Botswana, Cambodia, Eswatini, Ireland, Namibia, the Netherlands, Rwanda, Spain, Switzerland, Thailand, Uganda, Zambia and Zimbabwe.</a:t>
            </a:r>
            <a:endParaRPr dirty="0"/>
          </a:p>
        </p:txBody>
      </p:sp>
      <p:sp>
        <p:nvSpPr>
          <p:cNvPr id="350" name="Google Shape;350;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67</a:t>
            </a:fld>
            <a:endParaRPr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dirty="0"/>
              <a:t>https://www.nytimes.com/2021/06/08/health/unaids-declaration-patents.html</a:t>
            </a:r>
            <a:br>
              <a:rPr lang="en-US" dirty="0"/>
            </a:br>
            <a:r>
              <a:rPr lang="en-US" dirty="0"/>
              <a:t>Roberts, L. (2021). How COVID is derailing the fight against HIV, TB and malaria. </a:t>
            </a:r>
            <a:r>
              <a:rPr lang="en-US" i="1" dirty="0"/>
              <a:t>Nature</a:t>
            </a:r>
            <a:r>
              <a:rPr lang="en-US" dirty="0"/>
              <a:t>, </a:t>
            </a:r>
            <a:r>
              <a:rPr lang="en-US" i="1" dirty="0"/>
              <a:t>597</a:t>
            </a:r>
            <a:r>
              <a:rPr lang="en-US" dirty="0"/>
              <a:t>(7876), 314-314</a:t>
            </a:r>
            <a:br>
              <a:rPr lang="en-US" dirty="0"/>
            </a:br>
            <a:br>
              <a:rPr lang="en-US" dirty="0"/>
            </a:br>
            <a:r>
              <a:rPr lang="en-US" dirty="0"/>
              <a:t>In 2020, across Africa and Asia HIV testing fell over 40% due to Covid disruptions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26471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SIV – simian immune virus</a:t>
            </a:r>
            <a:endParaRPr dirty="0"/>
          </a:p>
          <a:p>
            <a:pPr marL="0" lvl="0" indent="0" algn="l" rtl="0">
              <a:spcBef>
                <a:spcPts val="0"/>
              </a:spcBef>
              <a:spcAft>
                <a:spcPts val="0"/>
              </a:spcAft>
              <a:buNone/>
            </a:pPr>
            <a:br>
              <a:rPr lang="en-US" dirty="0"/>
            </a:br>
            <a:r>
              <a:rPr lang="en-US" dirty="0"/>
              <a:t>HIV evolved from SIV not once but several times. </a:t>
            </a:r>
            <a:br>
              <a:rPr lang="en-US" dirty="0"/>
            </a:br>
            <a:br>
              <a:rPr lang="en-US" dirty="0"/>
            </a:br>
            <a:r>
              <a:rPr lang="en-US" dirty="0"/>
              <a:t>There are two forms of human AIDS virus, human immunodeficiency virus types 1 and 2 (HIV-1 and HIV-2). </a:t>
            </a:r>
            <a:br>
              <a:rPr lang="en-US" dirty="0"/>
            </a:br>
            <a:br>
              <a:rPr lang="en-US" dirty="0"/>
            </a:br>
            <a:r>
              <a:rPr lang="en-US" dirty="0"/>
              <a:t>Related simian immunodeficiency viruses (SIVs) are found in more than 30 species of primates in sub-Saharan Africa; each species has its own form of SIV. HIV-1 is classified into three groups, M, N, O. and P.   HIV-1 strains are closely related to SIVcpz/s, from the chimpanzee subspecies Pan troglodytes SARS-CoV-2</a:t>
            </a:r>
            <a:endParaRPr dirty="0"/>
          </a:p>
        </p:txBody>
      </p:sp>
      <p:sp>
        <p:nvSpPr>
          <p:cNvPr id="123" name="Google Shape;12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dirty="0"/>
              <a:t>https://www.nytimes.com/2021/06/08/opinion/hiv-aids-covid.html</a:t>
            </a:r>
            <a:br>
              <a:rPr lang="en-US" dirty="0"/>
            </a:br>
            <a:br>
              <a:rPr lang="en-US" dirty="0"/>
            </a:br>
            <a:r>
              <a:rPr lang="en-US" dirty="0"/>
              <a:t>The HIV-AIDS pandemic helped us respond better to SARS-CoV-2…</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334051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..but HIV-AIDS is far from over</a:t>
            </a:r>
            <a:br>
              <a:rPr lang="en-US" dirty="0"/>
            </a:br>
            <a:br>
              <a:rPr lang="en-US" dirty="0"/>
            </a:br>
            <a:r>
              <a:rPr lang="en-US" dirty="0"/>
              <a:t>More than science is needed – the challenge is also social, political, and economic</a:t>
            </a:r>
          </a:p>
          <a:p>
            <a:pPr marL="0" lvl="0" indent="0" algn="l" rtl="0">
              <a:spcBef>
                <a:spcPts val="0"/>
              </a:spcBef>
              <a:spcAft>
                <a:spcPts val="0"/>
              </a:spcAft>
              <a:buNone/>
            </a:pPr>
            <a:endParaRPr dirty="0"/>
          </a:p>
        </p:txBody>
      </p:sp>
      <p:sp>
        <p:nvSpPr>
          <p:cNvPr id="358" name="Google Shape;358;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70</a:t>
            </a:fld>
            <a:endParaRPr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https://www.theglobalfund.org/en/hivaids/</a:t>
            </a:r>
            <a:br>
              <a:rPr lang="en-US" dirty="0"/>
            </a:br>
            <a:r>
              <a:rPr lang="en-US" dirty="0"/>
              <a:t>https://thepath.unaids.org/</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319239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dirty="0"/>
              <a:t>https://www.nytimes.com/2023/01/17/health/child-hiv-kenya-africa.html</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72</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0194664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https://science.sciencemag.org/content/369/6510/1419.abstract</a:t>
            </a:r>
            <a:br>
              <a:rPr lang="en-US" dirty="0"/>
            </a:br>
            <a:br>
              <a:rPr lang="en-US" dirty="0"/>
            </a:br>
            <a:r>
              <a:rPr lang="en-US" dirty="0"/>
              <a:t>T</a:t>
            </a:r>
            <a:r>
              <a:rPr lang="en-US" sz="1200" dirty="0">
                <a:latin typeface="Arial"/>
                <a:ea typeface="Arial"/>
                <a:cs typeface="Arial"/>
                <a:sym typeface="Arial"/>
              </a:rPr>
              <a:t>he social processes of stigmatization can spur the spread of disease. </a:t>
            </a:r>
            <a:br>
              <a:rPr lang="en-US" sz="1200" dirty="0">
                <a:latin typeface="Arial"/>
                <a:ea typeface="Arial"/>
                <a:cs typeface="Arial"/>
                <a:sym typeface="Arial"/>
              </a:rPr>
            </a:br>
            <a:br>
              <a:rPr lang="en-US" sz="1200" dirty="0">
                <a:latin typeface="Arial"/>
                <a:ea typeface="Arial"/>
                <a:cs typeface="Arial"/>
                <a:sym typeface="Arial"/>
              </a:rPr>
            </a:br>
            <a:r>
              <a:rPr lang="en-US" sz="1200" dirty="0">
                <a:latin typeface="Calibri Light" panose="020F0302020204030204" pitchFamily="34" charset="0"/>
                <a:ea typeface="Arial"/>
                <a:cs typeface="Calibri Light" panose="020F0302020204030204" pitchFamily="34" charset="0"/>
                <a:sym typeface="Arial"/>
              </a:rPr>
              <a:t>Stigmatization is compounded when the person or population is already marginalized.</a:t>
            </a:r>
            <a:endParaRPr lang="en-US" sz="1600" dirty="0">
              <a:latin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lvl="0" indent="0" algn="l" rtl="0">
              <a:spcBef>
                <a:spcPts val="0"/>
              </a:spcBef>
              <a:spcAft>
                <a:spcPts val="0"/>
              </a:spcAft>
              <a:buNone/>
            </a:pPr>
            <a:endParaRPr dirty="0"/>
          </a:p>
        </p:txBody>
      </p:sp>
      <p:sp>
        <p:nvSpPr>
          <p:cNvPr id="372" name="Google Shape;372;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73</a:t>
            </a:fld>
            <a:endParaRPr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Uganda</a:t>
            </a:r>
            <a:endParaRPr dirty="0"/>
          </a:p>
        </p:txBody>
      </p:sp>
      <p:sp>
        <p:nvSpPr>
          <p:cNvPr id="292" name="Google Shape;292;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74</a:t>
            </a:fld>
            <a:endParaRPr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Msomi, Nokukhanya, Richard Lessells, Koleka Mlisana, and Tulio de Oliveira. "Africa: tackle HIV and COVID-19 together." (2021): 33-36.</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8039333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dirty="0"/>
              <a:t>https://map.aidsvu.org/prev/county/rate/none/none/usa?geoContext=national</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3352155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https://www.nytimes.com/2017/06/06/magazine/americas-hidden-hiv-epidemic.html</a:t>
            </a:r>
            <a:endParaRPr dirty="0"/>
          </a:p>
        </p:txBody>
      </p:sp>
      <p:sp>
        <p:nvSpPr>
          <p:cNvPr id="385" name="Google Shape;385;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77</a:t>
            </a:fld>
            <a:endParaRPr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0" name="Google Shape;460;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https://www.nytimes.com/2019/12/01/opinion/hiv-aids-rural-america.html</a:t>
            </a:r>
            <a:endParaRPr dirty="0"/>
          </a:p>
        </p:txBody>
      </p:sp>
      <p:sp>
        <p:nvSpPr>
          <p:cNvPr id="461" name="Google Shape;461;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78</a:t>
            </a:fld>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Pol is an HIV gene that makes enzymes that help transcribe the RNA of HIV into the DNA of the host cell. Pol also helps reassemble the HIV viruses made in the host</a:t>
            </a:r>
            <a:endParaRPr dirty="0"/>
          </a:p>
        </p:txBody>
      </p:sp>
      <p:sp>
        <p:nvSpPr>
          <p:cNvPr id="137" name="Google Shape;13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dirty="0"/>
          </a:p>
        </p:txBody>
      </p:sp>
    </p:spTree>
    <p:extLst>
      <p:ext uri="{BB962C8B-B14F-4D97-AF65-F5344CB8AC3E}">
        <p14:creationId xmlns:p14="http://schemas.microsoft.com/office/powerpoint/2010/main" val="327731169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After a hepatitis C and H.I.V. outbreak in Scott County, Ind., in 2014 and 2015 that was fueled by deindustrialization and opioids.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br>
              <a:rPr lang="en-US" dirty="0"/>
            </a:br>
            <a:r>
              <a:rPr lang="en-US" sz="1200" b="0" i="0" u="none" strike="noStrike" cap="none" dirty="0">
                <a:solidFill>
                  <a:schemeClr val="dk1"/>
                </a:solidFill>
                <a:latin typeface="Calibri"/>
                <a:ea typeface="Calibri"/>
                <a:cs typeface="Calibri"/>
                <a:sym typeface="Calibri"/>
              </a:rPr>
              <a:t>Hepatitis C is also epidemic and a more pervasive problem than HIV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https://www.indystar.com/story/news/2016/04/08/year-after-hiv-outbreak-austin-still-community-recovery/82133598/</a:t>
            </a:r>
            <a:endParaRPr dirty="0"/>
          </a:p>
          <a:p>
            <a:pPr marL="0" lvl="0" indent="0" algn="l" rtl="0">
              <a:spcBef>
                <a:spcPts val="0"/>
              </a:spcBef>
              <a:spcAft>
                <a:spcPts val="0"/>
              </a:spcAft>
              <a:buNone/>
            </a:pPr>
            <a:endParaRPr dirty="0"/>
          </a:p>
        </p:txBody>
      </p:sp>
      <p:sp>
        <p:nvSpPr>
          <p:cNvPr id="468" name="Google Shape;468;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79</a:t>
            </a:fld>
            <a:endParaRPr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dirty="0"/>
              <a:t>https://www.nytimes.com/2024/02/27/health/condoms-hiv-prevention.html</a:t>
            </a:r>
          </a:p>
        </p:txBody>
      </p:sp>
      <p:sp>
        <p:nvSpPr>
          <p:cNvPr id="4" name="Slide Number Placeholder 3"/>
          <p:cNvSpPr>
            <a:spLocks noGrp="1"/>
          </p:cNvSpPr>
          <p:nvPr>
            <p:ph type="sldNum" sz="quarter" idx="5"/>
          </p:nvPr>
        </p:nvSpPr>
        <p:spPr/>
        <p:txBody>
          <a:bodyPr/>
          <a:lstStyle/>
          <a:p>
            <a:fld id="{BAD4C692-A3A2-4691-A22D-0C6FFE512BE2}" type="slidenum">
              <a:rPr lang="en-US" smtClean="0"/>
              <a:t>80</a:t>
            </a:fld>
            <a:endParaRPr lang="en-US" dirty="0"/>
          </a:p>
        </p:txBody>
      </p:sp>
    </p:spTree>
    <p:extLst>
      <p:ext uri="{BB962C8B-B14F-4D97-AF65-F5344CB8AC3E}">
        <p14:creationId xmlns:p14="http://schemas.microsoft.com/office/powerpoint/2010/main" val="341490403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dirty="0"/>
              <a:t>https://www.cdc.gov/media/releases/2024/p1112-sti-slowing.html</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9139882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https://www.sciencemag.org/news/2018/06/ending-aids-these-three-places-show-epidemic-far-over</a:t>
            </a:r>
            <a:endParaRPr dirty="0"/>
          </a:p>
          <a:p>
            <a:pPr marL="0" marR="0" lvl="0" indent="0" algn="l" rtl="0">
              <a:lnSpc>
                <a:spcPct val="100000"/>
              </a:lnSpc>
              <a:spcBef>
                <a:spcPts val="0"/>
              </a:spcBef>
              <a:spcAft>
                <a:spcPts val="0"/>
              </a:spcAft>
              <a:buClr>
                <a:schemeClr val="dk1"/>
              </a:buClr>
              <a:buSzPts val="1200"/>
              <a:buFont typeface="Calibri"/>
              <a:buNone/>
            </a:pPr>
            <a:r>
              <a:rPr lang="en-US" dirty="0"/>
              <a:t>https://www.sciencemag.org/news/2018/06/russia-s-hivaids-epidemic-getting-worse-not-better</a:t>
            </a:r>
            <a:endParaRPr dirty="0"/>
          </a:p>
          <a:p>
            <a:pPr marL="0" marR="0" lvl="0" indent="0" algn="l" rtl="0">
              <a:lnSpc>
                <a:spcPct val="100000"/>
              </a:lnSpc>
              <a:spcBef>
                <a:spcPts val="0"/>
              </a:spcBef>
              <a:spcAft>
                <a:spcPts val="0"/>
              </a:spcAft>
              <a:buClr>
                <a:schemeClr val="dk1"/>
              </a:buClr>
              <a:buSzPts val="1200"/>
              <a:buFont typeface="Calibri"/>
              <a:buNone/>
            </a:pPr>
            <a:r>
              <a:rPr lang="en-US" dirty="0"/>
              <a:t>https://www.avert.org/professionals/hiv-around-world/eastern-europe-central-asia/russia</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latin typeface="Calibri Light" panose="020F0302020204030204" pitchFamily="34" charset="0"/>
                <a:ea typeface="Calibri"/>
                <a:cs typeface="Calibri Light" panose="020F0302020204030204" pitchFamily="34" charset="0"/>
                <a:sym typeface="Calibri"/>
              </a:rPr>
              <a:t>Few on ART so more AIDS deaths and new infections </a:t>
            </a:r>
            <a:endParaRPr lang="en-US" dirty="0">
              <a:latin typeface="Calibri Light" panose="020F0302020204030204" pitchFamily="34" charset="0"/>
              <a:cs typeface="Calibri Light" panose="020F0302020204030204" pitchFamily="34" charset="0"/>
            </a:endParaRPr>
          </a:p>
          <a:p>
            <a:pPr marL="0" lvl="0" indent="0" algn="l" rtl="0">
              <a:spcBef>
                <a:spcPts val="0"/>
              </a:spcBef>
              <a:spcAft>
                <a:spcPts val="0"/>
              </a:spcAft>
              <a:buNone/>
            </a:pPr>
            <a:endParaRPr dirty="0"/>
          </a:p>
        </p:txBody>
      </p:sp>
      <p:sp>
        <p:nvSpPr>
          <p:cNvPr id="425" name="Google Shape;425;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82</a:t>
            </a:fld>
            <a:endParaRPr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2" name="Google Shape;432;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HIV took off in Russia in the mid-1990s, later than in Western European countries</a:t>
            </a:r>
          </a:p>
          <a:p>
            <a:pPr marL="0" lvl="0" indent="0" algn="l" rtl="0">
              <a:spcBef>
                <a:spcPts val="0"/>
              </a:spcBef>
              <a:spcAft>
                <a:spcPts val="0"/>
              </a:spcAft>
              <a:buNone/>
            </a:pPr>
            <a:endParaRPr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https://www.sciencemag.org/news/2018/06/russia-s-hivaids-epidemic-getting-worse-not-better</a:t>
            </a:r>
            <a:br>
              <a:rPr lang="en-US" dirty="0"/>
            </a:br>
            <a:r>
              <a:rPr lang="en-US" dirty="0"/>
              <a:t>https://www.ncbi.nlm.nih.gov/pmc/articles/PMC9994792/</a:t>
            </a:r>
            <a:br>
              <a:rPr lang="en-US" dirty="0"/>
            </a:br>
            <a:r>
              <a:rPr lang="en-US" dirty="0"/>
              <a:t>https://www.dw.com/en/russian-hiv-epidemic-at-a-tipping-point/a-36594412</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dirty="0">
              <a:latin typeface="+mj-lt"/>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latin typeface="+mj-lt"/>
              </a:rPr>
              <a:t>Recent evidence suggests that HIV-AIDS  has become a more generalized epidemic and less concentrated in high risk populations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br>
              <a:rPr lang="en-US" dirty="0"/>
            </a:br>
            <a:br>
              <a:rPr lang="en-US" dirty="0"/>
            </a:br>
            <a:endParaRPr dirty="0"/>
          </a:p>
        </p:txBody>
      </p:sp>
      <p:sp>
        <p:nvSpPr>
          <p:cNvPr id="433" name="Google Shape;433;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83</a:t>
            </a:fld>
            <a:endParaRPr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dirty="0"/>
              <a:t>https://www.nytimes.com/2023/04/21/world/europe/russia-wagner-group-hiv-prisoners-ukraine.html</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855602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https://www.sciencemag.org/news/2018/06/ending-aids-these-three-places-show-epidemic-far-over</a:t>
            </a:r>
            <a:endParaRPr dirty="0"/>
          </a:p>
          <a:p>
            <a:pPr marL="0" lvl="0" indent="0" algn="l" rtl="0">
              <a:spcBef>
                <a:spcPts val="0"/>
              </a:spcBef>
              <a:spcAft>
                <a:spcPts val="0"/>
              </a:spcAft>
              <a:buNone/>
            </a:pPr>
            <a:endParaRPr dirty="0"/>
          </a:p>
        </p:txBody>
      </p:sp>
      <p:sp>
        <p:nvSpPr>
          <p:cNvPr id="446" name="Google Shape;446;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85</a:t>
            </a:fld>
            <a:endParaRPr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39" name="Google Shape;439;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Compared with other U.S. states, Florida has a big problem. Georgia has the highest rates of new infection, but half the population of Florida. New York has a larger infected population, but has a lower death rate and fewer new infections. </a:t>
            </a: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Cohen, Jon. "The Sunshine State's dark cloud." (2018): Science 360(6394) 1176-1179.</a:t>
            </a:r>
            <a:br>
              <a:rPr lang="en-US" dirty="0"/>
            </a:br>
            <a:r>
              <a:rPr lang="en-US" sz="1200" b="0" i="0" u="none" strike="noStrike" dirty="0">
                <a:solidFill>
                  <a:schemeClr val="dk1"/>
                </a:solidFill>
                <a:latin typeface="Calibri"/>
                <a:ea typeface="Calibri"/>
                <a:cs typeface="Calibri"/>
                <a:sym typeface="Calibri"/>
              </a:rPr>
              <a:t>DOI: 10.1126/science.360.6394.1176</a:t>
            </a:r>
            <a:endParaRPr dirty="0"/>
          </a:p>
          <a:p>
            <a:pPr marL="0" lvl="0" indent="0" algn="l" rtl="0">
              <a:spcBef>
                <a:spcPts val="0"/>
              </a:spcBef>
              <a:spcAft>
                <a:spcPts val="0"/>
              </a:spcAft>
              <a:buNone/>
            </a:pPr>
            <a:endParaRPr dirty="0"/>
          </a:p>
        </p:txBody>
      </p:sp>
      <p:sp>
        <p:nvSpPr>
          <p:cNvPr id="398" name="Google Shape;398;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87</a:t>
            </a:fld>
            <a:endParaRPr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Cohen, Jon. "The Sunshine State's dark cloud." (2018): Science 360(6394) 1176-1179.</a:t>
            </a:r>
            <a:br>
              <a:rPr lang="en-US" dirty="0"/>
            </a:br>
            <a:r>
              <a:rPr lang="en-US" sz="1200" b="0" i="0" u="none" strike="noStrike" dirty="0">
                <a:solidFill>
                  <a:schemeClr val="dk1"/>
                </a:solidFill>
                <a:latin typeface="Calibri"/>
                <a:ea typeface="Calibri"/>
                <a:cs typeface="Calibri"/>
                <a:sym typeface="Calibri"/>
              </a:rPr>
              <a:t>DOI: 10.1126/science.360.6394.1176</a:t>
            </a:r>
            <a:br>
              <a:rPr lang="en-US" sz="1200" b="0" i="0" u="none" strike="noStrike" dirty="0">
                <a:solidFill>
                  <a:schemeClr val="dk1"/>
                </a:solidFill>
                <a:latin typeface="Calibri"/>
                <a:ea typeface="Calibri"/>
                <a:cs typeface="Calibri"/>
                <a:sym typeface="Calibri"/>
              </a:rPr>
            </a:br>
            <a:br>
              <a:rPr lang="en-US" sz="1200" b="0" i="0" u="none" strike="noStrike" dirty="0">
                <a:solidFill>
                  <a:schemeClr val="dk1"/>
                </a:solidFill>
                <a:latin typeface="Calibri"/>
                <a:ea typeface="Calibri"/>
                <a:cs typeface="Calibri"/>
                <a:sym typeface="Calibri"/>
              </a:rPr>
            </a:br>
            <a:r>
              <a:rPr lang="en-US" sz="1200" b="0" i="0" u="none" strike="noStrike" dirty="0">
                <a:solidFill>
                  <a:schemeClr val="dk1"/>
                </a:solidFill>
                <a:latin typeface="Calibri"/>
                <a:ea typeface="Calibri"/>
                <a:cs typeface="Calibri"/>
                <a:sym typeface="Calibri"/>
              </a:rPr>
              <a:t>https://www.science.org/content/article/we-re-mess-why-florida-struggling-unusually-severe-hivaids-problem</a:t>
            </a:r>
            <a:endParaRPr dirty="0"/>
          </a:p>
        </p:txBody>
      </p:sp>
      <p:sp>
        <p:nvSpPr>
          <p:cNvPr id="406" name="Google Shape;406;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88</a:t>
            </a:fld>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https://www.hiv.lanl.gov/content/sequence/HelpDocs/subtypes-more.html</a:t>
            </a:r>
            <a:br>
              <a:rPr lang="en-US" dirty="0"/>
            </a:br>
            <a:r>
              <a:rPr lang="en-US" dirty="0"/>
              <a:t>https://www.hiv.lanl.gov/content/sequence/HIV/CRFs/CRFs.html</a:t>
            </a:r>
            <a:br>
              <a:rPr lang="en-US" dirty="0"/>
            </a:br>
            <a:br>
              <a:rPr lang="en-US" dirty="0"/>
            </a:br>
            <a:br>
              <a:rPr lang="en-US" dirty="0"/>
            </a:br>
            <a:r>
              <a:rPr lang="en-US" dirty="0"/>
              <a:t>HIV-1 is classified into three groups, M, N, O. and P.  </a:t>
            </a:r>
            <a:br>
              <a:rPr lang="en-US" dirty="0"/>
            </a:br>
            <a:br>
              <a:rPr lang="en-US" dirty="0"/>
            </a:br>
            <a:r>
              <a:rPr lang="en-US" dirty="0"/>
              <a:t>Group M is the most common and originated from chimp SIV</a:t>
            </a:r>
            <a:br>
              <a:rPr lang="en-US" dirty="0"/>
            </a:br>
            <a:r>
              <a:rPr lang="en-US" dirty="0"/>
              <a:t>Group N is rarer and derived from chimp SIV closely related to Group M.</a:t>
            </a:r>
            <a:br>
              <a:rPr lang="en-US" dirty="0"/>
            </a:br>
            <a:r>
              <a:rPr lang="en-US" dirty="0"/>
              <a:t>Group O is derived from a spillover of gorilla SIV. </a:t>
            </a:r>
            <a:br>
              <a:rPr lang="en-US" dirty="0"/>
            </a:br>
            <a:r>
              <a:rPr lang="en-US" dirty="0"/>
              <a:t>Group P is derived from a spillover of a chimp-gorilla SIV</a:t>
            </a:r>
            <a:br>
              <a:rPr lang="en-US" dirty="0"/>
            </a:br>
            <a:br>
              <a:rPr lang="en-US" dirty="0"/>
            </a:br>
            <a:r>
              <a:rPr lang="en-US" dirty="0"/>
              <a:t> </a:t>
            </a:r>
            <a:br>
              <a:rPr lang="en-US" dirty="0"/>
            </a:br>
            <a:r>
              <a:rPr lang="en-US" dirty="0"/>
              <a:t>HIV-2 is also classified into multiple groups. HIV-2 strains are closely related to SIVsmm, from sooty mangabey monkeys (Cercocebus atys).</a:t>
            </a:r>
            <a:endParaRPr dirty="0"/>
          </a:p>
          <a:p>
            <a:pPr marL="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r>
              <a:rPr lang="en-US" dirty="0"/>
              <a:t>Although both are transmitted through bodily fluids, HIV-2 is less pathogenic than HIV-1 and less widely spread. </a:t>
            </a:r>
            <a:br>
              <a:rPr lang="en-US" dirty="0"/>
            </a:br>
            <a:br>
              <a:rPr lang="en-US" dirty="0"/>
            </a:br>
            <a:r>
              <a:rPr lang="en-US" dirty="0"/>
              <a:t>There are four subtypes of HIV-1: the "major" group M, group O, group N, and group P. Within the major group are 9 clades (A, B, C…CRFs are </a:t>
            </a:r>
            <a:r>
              <a:rPr lang="en-US" b="1" dirty="0"/>
              <a:t>circulating recombinant forms</a:t>
            </a:r>
            <a:r>
              <a:rPr lang="en-US" dirty="0"/>
              <a:t>) that are genetically distinct from one another and tend to be associated with certain geographical regions.</a:t>
            </a:r>
            <a:endParaRPr dirty="0"/>
          </a:p>
          <a:p>
            <a:pPr marL="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r>
              <a:rPr lang="en-US" dirty="0"/>
              <a:t>Approximately 90% of HIV-1 infections belong to group M. It has been found that subtypes may have different infectivity levels and modes of transmission. Even though these subtypes are genetically distinct from one another, no change in effectiveness of antiretroviral drugs has been observed between subtypes</a:t>
            </a:r>
            <a:endParaRPr dirty="0"/>
          </a:p>
        </p:txBody>
      </p:sp>
      <p:sp>
        <p:nvSpPr>
          <p:cNvPr id="131" name="Google Shape;13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Calibri Light" panose="020F0302020204030204" pitchFamily="34" charset="0"/>
                <a:cs typeface="Calibri Light" panose="020F0302020204030204" pitchFamily="34" charset="0"/>
              </a:rPr>
              <a:t>Florida has been slow to approve needle and syringe exchange programs compared to the other 45 states that have them</a:t>
            </a:r>
          </a:p>
          <a:p>
            <a:pPr marL="0" lvl="0" indent="0" algn="l" rtl="0">
              <a:spcBef>
                <a:spcPts val="0"/>
              </a:spcBef>
              <a:spcAft>
                <a:spcPts val="0"/>
              </a:spcAft>
              <a:buNone/>
            </a:pPr>
            <a:endParaRPr dirty="0"/>
          </a:p>
        </p:txBody>
      </p:sp>
      <p:sp>
        <p:nvSpPr>
          <p:cNvPr id="412" name="Google Shape;412;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89</a:t>
            </a:fld>
            <a:endParaRPr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18" name="Google Shape;418;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90</a:t>
            </a:fld>
            <a:endParaRPr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Ndung’u, T., McCune, J. M., &amp; Deeks, S. G. (2019). Why and where an HIV cure is needed and how it might be achieved. </a:t>
            </a:r>
            <a:r>
              <a:rPr lang="en-US" i="1" dirty="0"/>
              <a:t>Nature</a:t>
            </a:r>
            <a:r>
              <a:rPr lang="en-US" dirty="0"/>
              <a:t>, </a:t>
            </a:r>
            <a:r>
              <a:rPr lang="en-US" i="1" dirty="0"/>
              <a:t>576</a:t>
            </a:r>
            <a:r>
              <a:rPr lang="en-US" dirty="0"/>
              <a:t>(7787), 397-405.</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u="sng" dirty="0">
                <a:solidFill>
                  <a:schemeClr val="hlink"/>
                </a:solidFill>
                <a:hlinkClick r:id="rId3"/>
              </a:rPr>
              <a:t>https://doi.org/10.1038/s41586-019-1841-8</a:t>
            </a:r>
            <a:endParaRPr dirty="0"/>
          </a:p>
        </p:txBody>
      </p:sp>
      <p:sp>
        <p:nvSpPr>
          <p:cNvPr id="482" name="Google Shape;482;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91</a:t>
            </a:fld>
            <a:endParaRPr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dirty="0"/>
              <a:t>https://www.who.int/publications/i/item/9789240038608</a:t>
            </a:r>
            <a:br>
              <a:rPr lang="en-US" dirty="0"/>
            </a:br>
            <a:br>
              <a:rPr lang="en-US" dirty="0"/>
            </a:br>
            <a:r>
              <a:rPr lang="en-US" dirty="0"/>
              <a:t>Adults who have taken ART in the past are more likely to have HIV that is resistant to the drugs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92</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5158318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Calibri" panose="020F0502020204030204" pitchFamily="34" charset="0"/>
              </a:rPr>
              <a:t>Lenacapavir is a capsid inhibitor that disrupts multiple stages of the HIV lifecycle, including viral assembly, release, and capsid core formation. By targeting the viral capsid, it impedes the virus's ability to replicate and infect new cells.</a:t>
            </a:r>
            <a:br>
              <a:rPr lang="en-US" sz="1200" dirty="0">
                <a:latin typeface="Calibri" panose="020F0502020204030204" pitchFamily="34" charset="0"/>
              </a:rPr>
            </a:br>
            <a:br>
              <a:rPr lang="en-US" sz="1200" dirty="0">
                <a:latin typeface="Calibri" panose="020F0502020204030204" pitchFamily="34" charset="0"/>
              </a:rPr>
            </a:br>
            <a:r>
              <a:rPr lang="en-US" sz="1200" dirty="0">
                <a:latin typeface="Calibri" panose="020F0502020204030204" pitchFamily="34" charset="0"/>
              </a:rPr>
              <a:t>https://www.nytimes.com/2024/10/02/health/lenacapavir-hiv-shot-prep.html</a:t>
            </a:r>
            <a:br>
              <a:rPr lang="en-US" sz="1200" dirty="0">
                <a:latin typeface="Calibri" panose="020F0502020204030204" pitchFamily="34" charset="0"/>
              </a:rPr>
            </a:br>
            <a:endParaRPr lang="en-US" sz="1200" dirty="0">
              <a:latin typeface="Calibri" panose="020F0502020204030204" pitchFamily="34" charset="0"/>
            </a:endParaRP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 drugmaker Gilead Sciences on Wednesday announced a plan to allow six generic pharmaceutical companies in Asia and North Africa to make and sell at a lower price its groundbreaking drug lenacapavir, a twice-yearly injection that provides near-total protection from infection with H.I.V. Those companies will be permitted to sell the drug in 120 countries, including all the countries with the highest rates of H.I.V., which are in sub-Saharan Africa. Gilead will not charge the generic drugmakers for the licenses. Gilead says the deal, made just weeks after clinical trial results showed how well the drug works, will provide rapid and broad access to a medication that has the potential to end the decades-long H.I.V. pandemic. But the deal leaves out most middle- and high-income countries — including Brazil, Colombia, Mexico, China and Russia — that together account for about 20 percent of new H.I.V. infections. Gilead will sell its version of the drug in those countries at higher prices. The omission reflects a widening gulf in health care access that is increasingly isolating the people in the middle.</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a:latin typeface="Calibri" panose="020F0502020204030204" pitchFamily="34" charset="0"/>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511909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https://science.sciencemag.org/content/367/6478/611.summary</a:t>
            </a:r>
            <a:br>
              <a:rPr lang="en-US" dirty="0"/>
            </a:br>
            <a:r>
              <a:rPr lang="en-US" dirty="0"/>
              <a:t>https://www.niaid.nih.gov/news-events/nih-and-partners-launch-hiv-vaccine-efficacy-study</a:t>
            </a:r>
            <a:br>
              <a:rPr lang="en-US" dirty="0"/>
            </a:br>
            <a:r>
              <a:rPr lang="en-US" dirty="0"/>
              <a:t>https://www.hiv.gov/blog/final-hiv-research-highlights-aids-2020</a:t>
            </a:r>
            <a:endParaRPr dirty="0"/>
          </a:p>
          <a:p>
            <a:pPr marL="0" lvl="0" indent="0" algn="l" rtl="0">
              <a:spcBef>
                <a:spcPts val="0"/>
              </a:spcBef>
              <a:spcAft>
                <a:spcPts val="0"/>
              </a:spcAft>
              <a:buNone/>
            </a:pPr>
            <a:r>
              <a:rPr lang="en-US" dirty="0"/>
              <a:t>https://www.nature.com/articles/d41586-024-02840-5</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Calibri Light" panose="020F0302020204030204" pitchFamily="34" charset="0"/>
                <a:cs typeface="Calibri Light" panose="020F0302020204030204" pitchFamily="34" charset="0"/>
              </a:rPr>
              <a:t>mRNA vaccines and traditional vaccines that stimulate the production of neutralizing antibodies are being tested</a:t>
            </a:r>
            <a:br>
              <a:rPr lang="en-US" sz="1200" dirty="0">
                <a:latin typeface="Calibri Light" panose="020F0302020204030204" pitchFamily="34" charset="0"/>
                <a:cs typeface="Calibri Light" panose="020F0302020204030204" pitchFamily="34" charset="0"/>
              </a:rPr>
            </a:br>
            <a:endParaRPr lang="en-US" sz="1200" dirty="0"/>
          </a:p>
          <a:p>
            <a:pPr marL="0" lvl="0" indent="0" algn="l" rtl="0">
              <a:spcBef>
                <a:spcPts val="0"/>
              </a:spcBef>
              <a:spcAft>
                <a:spcPts val="0"/>
              </a:spcAft>
              <a:buNone/>
            </a:pPr>
            <a:endParaRPr dirty="0"/>
          </a:p>
        </p:txBody>
      </p:sp>
      <p:sp>
        <p:nvSpPr>
          <p:cNvPr id="499" name="Google Shape;499;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94</a:t>
            </a:fld>
            <a:endParaRPr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dirty="0"/>
              <a:t>https://lsa.umich.edu/history/history-at-work/reverbeffect/episode3/episode3_transcript.html</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0551812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20" name="Google Shape;320;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231570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dirty="0"/>
              <a:t>https://www.wilsoncenter.org/blog-post/operation-denver-kgb-and-stasi-disinformation-regarding-aids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9650610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dirty="0"/>
              <a:t>https://www.wilsoncenter.org/blog-post/operation-denver-kgb-and-stasi-disinformation-regarding-aids</a:t>
            </a:r>
          </a:p>
          <a:p>
            <a:pPr marL="0"/>
            <a:r>
              <a:rPr lang="en-US" dirty="0"/>
              <a:t>https://sites.ecu.edu/cwis/2023/03/</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81311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Each of the major HIV 1 subtypes are present in Africa and Kinshasa, a Congo city considered an early focal point for the spread of HIV.</a:t>
            </a:r>
            <a:endParaRPr dirty="0"/>
          </a:p>
          <a:p>
            <a:pPr marL="0" lvl="0" indent="0" algn="l" rtl="0">
              <a:spcBef>
                <a:spcPts val="0"/>
              </a:spcBef>
              <a:spcAft>
                <a:spcPts val="0"/>
              </a:spcAft>
              <a:buNone/>
            </a:pPr>
            <a:endParaRP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Subtype B, though relatively uncommon in Africa, came to dominate in North America, Europe, the Car</a:t>
            </a:r>
            <a:br>
              <a:rPr lang="en-US" dirty="0"/>
            </a:br>
            <a:r>
              <a:rPr lang="en-US" dirty="0"/>
              <a:t>Hemelaar, J., Elangovan, R., Yun, J., Dickson-Tetteh, L., Fleminger, I., Kirtley, S., ... &amp; Shao, Y. (2019). Global and regional molecular epidemiology of HIV-1, 1990–2015: a systematic review, global survey, and trend analysis. </a:t>
            </a:r>
            <a:r>
              <a:rPr lang="en-US" i="1" dirty="0"/>
              <a:t>The Lancet infectious diseases</a:t>
            </a:r>
            <a:r>
              <a:rPr lang="en-US" dirty="0"/>
              <a:t>, </a:t>
            </a:r>
            <a:r>
              <a:rPr lang="en-US" i="1" dirty="0"/>
              <a:t>19</a:t>
            </a:r>
            <a:r>
              <a:rPr lang="en-US" dirty="0"/>
              <a:t>(2), 143-155.</a:t>
            </a: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137" name="Google Shape;13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Nattrass, N. (2013). Understanding the origins and prevalence of AIDS conspiracy beliefs in the United States and South Africa. </a:t>
            </a:r>
            <a:r>
              <a:rPr lang="en-US" i="1" dirty="0"/>
              <a:t>Sociology of Health and Illness</a:t>
            </a:r>
            <a:r>
              <a:rPr lang="en-US" dirty="0"/>
              <a:t>, </a:t>
            </a:r>
            <a:r>
              <a:rPr lang="en-US" i="1" dirty="0"/>
              <a:t>35</a:t>
            </a:r>
            <a:r>
              <a:rPr lang="en-US" dirty="0"/>
              <a:t>(1), 113-129.</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8808135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Start 7:34 minutes in for segment on how the Russian KGB conducted a fake news campaign to malign the US and make it look like it was responsible for making and deploying the HIV virus as a biological weapon. Some African Americans as well as Africans expressed belief in this conspiracy theory, the idea that the US had made HIV in a lab to kill gays and people of color became viral in this pre-Internet time.  </a:t>
            </a:r>
          </a:p>
          <a:p>
            <a:pPr marL="0" marR="0" lvl="0" indent="0" algn="l" rtl="0">
              <a:lnSpc>
                <a:spcPct val="100000"/>
              </a:lnSpc>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4116160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https://www.nature.com/news/south-africa-ushers-in-a-new-era-for-hiv-1.20253</a:t>
            </a:r>
            <a:br>
              <a:rPr lang="en-US" dirty="0"/>
            </a:br>
            <a:r>
              <a:rPr lang="en-US" dirty="0"/>
              <a:t>https://www.newsweek.com/thabo-mbeki-south-africa-hiv-aids-436012</a:t>
            </a:r>
            <a:br>
              <a:rPr lang="en-US" dirty="0"/>
            </a:br>
            <a:br>
              <a:rPr lang="en-US" dirty="0"/>
            </a:br>
            <a:r>
              <a:rPr lang="en-US" dirty="0"/>
              <a:t>Nattrass, N. (2013). Understanding the origins and prevalence of AIDS conspiracy beliefs in the United States and South Africa. </a:t>
            </a:r>
            <a:r>
              <a:rPr lang="en-US" i="1" dirty="0"/>
              <a:t>Sociology of Health and Illness</a:t>
            </a:r>
            <a:r>
              <a:rPr lang="en-US" dirty="0"/>
              <a:t>, </a:t>
            </a:r>
            <a:r>
              <a:rPr lang="en-US" i="1" dirty="0"/>
              <a:t>35</a:t>
            </a:r>
            <a:r>
              <a:rPr lang="en-US" dirty="0"/>
              <a:t>(1), 113-129.</a:t>
            </a:r>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306" name="Google Shape;306;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101</a:t>
            </a:fld>
            <a:endParaRPr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https://www.hsph.harvard.edu/news/magazine/spr09aids/</a:t>
            </a:r>
            <a:br>
              <a:rPr lang="en-US" dirty="0"/>
            </a:br>
            <a:br>
              <a:rPr lang="en-US" dirty="0"/>
            </a:br>
            <a:r>
              <a:rPr lang="en-US" dirty="0">
                <a:latin typeface="+mj-lt"/>
                <a:cs typeface="Calibri Light" panose="020F0302020204030204" pitchFamily="34" charset="0"/>
              </a:rPr>
              <a:t>The HIV as US bioweapon conspiracy theory had large impacts in South Africa, a highly segregated society until official apartheid policies were dismantled in 1994</a:t>
            </a:r>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299" name="Google Shape;299;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102</a:t>
            </a:fld>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6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6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9" name="Google Shape;19;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0" name="Google Shape;20;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8" name="Google Shape;38;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9" name="Google Shape;39;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6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6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7" name="Google Shape;47;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8" name="Google Shape;48;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6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2" name="Google Shape;52;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3" name="Google Shape;53;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6" name="Google Shape;56;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7" name="Google Shape;57;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6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6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6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6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69"/>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68" name="Google Shape;68;p6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0" name="Google Shape;70;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1" name="Google Shape;71;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7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7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6" name="Google Shape;76;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7" name="Google Shape;77;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7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7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2" name="Google Shape;82;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3" name="Google Shape;83;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3" name="Google Shape;13;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4" name="Google Shape;14;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life.com/history/behind-the-picture-the-photo-that-changed-the-face-of-aids/"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hyperlink" Target="https://www.nytimes.com/2018/11/12/opinion/russia-meddling-disinformation-fake-news-elections.html" TargetMode="External"/><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10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wnycstudios.org/podcasts/radiolab/segments/169885-aids"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3" Type="http://schemas.openxmlformats.org/officeDocument/2006/relationships/hyperlink" Target="https://www.nature.com/news/2008/081001/full/news.2008.1143.html"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hyperlink" Target="https://timesmachine.nytimes.com/timesmachine/1987/10/28/issue.html"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hyperlink" Target="https://www.nytimes.com/1972/01/28/archives/impoverished-haitians-sell-plasma-for-use-in-the-us.html"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4.jp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www.youtube.com/watch?v=pKNh_7P4pwM"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abcnews.go.com/Health/video/day-history-feb-21-1986-61171614"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1.jpg"/></Relationships>
</file>

<file path=ppt/slides/_rels/slide27.xml.rels><?xml version="1.0" encoding="UTF-8" standalone="yes"?>
<Relationships xmlns="http://schemas.openxmlformats.org/package/2006/relationships"><Relationship Id="rId3" Type="http://schemas.openxmlformats.org/officeDocument/2006/relationships/hyperlink" Target="https://aeon.co/ideas/the-seductive-lie-of-patient-zero-and-the-outbreak-narrative"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hyperlink" Target="https://www.nytimes.com/2016/10/27/health/hiv-patient-zero-genetic-analysis.html"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ourworldindata.org/hiv-aids"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video" Target="https://www.youtube.com/embed/X23vKiBE88E?feature=oembed" TargetMode="External"/><Relationship Id="rId5" Type="http://schemas.openxmlformats.org/officeDocument/2006/relationships/image" Target="../media/image37.jpeg"/><Relationship Id="rId4" Type="http://schemas.openxmlformats.org/officeDocument/2006/relationships/hyperlink" Target="https://www.avert.org/professionals/history-hiv-aids/overview"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ideo" Target="https://www.youtube.com/embed/YDZSf5VKrps?feature=oembed" TargetMode="External"/><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ideo" Target="https://www.youtube.com/embed/4BbcNJEH4uk?feature=oembed" TargetMode="External"/><Relationship Id="rId4" Type="http://schemas.openxmlformats.org/officeDocument/2006/relationships/image" Target="../media/image41.jpe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ourworldindata.org/grapher/share-of-the-population-infected-with-hiv"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video" Target="https://www.youtube.com/embed/l16YH6xCN4c?feature=oembed" TargetMode="External"/><Relationship Id="rId4" Type="http://schemas.openxmlformats.org/officeDocument/2006/relationships/image" Target="../media/image49.jpeg"/></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hyperlink" Target="http://www.youtube.com/watch?v=haEPLCA_H2Y"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video" Target="https://www.youtube.com/embed/MZ42XmzAzJQ?feature=oembed" TargetMode="External"/><Relationship Id="rId4" Type="http://schemas.openxmlformats.org/officeDocument/2006/relationships/image" Target="../media/image58.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breakthrough.unglobalcompact.org/briefs/cipla-indias-robin-hood-of-drugs-yusuf-hamied/"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4.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7.xml.rels><?xml version="1.0" encoding="UTF-8" standalone="yes"?>
<Relationships xmlns="http://schemas.openxmlformats.org/package/2006/relationships"><Relationship Id="rId3" Type="http://schemas.openxmlformats.org/officeDocument/2006/relationships/hyperlink" Target="https://www.state.gov/results-and-impact-pepfar/"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hyperlink" Target="https://www.nytimes.com/2019/05/09/health/gilead-truvada-hiv-aids.html" TargetMode="External"/><Relationship Id="rId4" Type="http://schemas.openxmlformats.org/officeDocument/2006/relationships/image" Target="../media/image7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www.unaids.org/en/resources/presscentre/pressreleaseandstatementarchive/2020/july/20200706_global-aids-report" TargetMode="External"/><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68.xml.rels><?xml version="1.0" encoding="UTF-8" standalone="yes"?>
<Relationships xmlns="http://schemas.openxmlformats.org/package/2006/relationships"><Relationship Id="rId3" Type="http://schemas.openxmlformats.org/officeDocument/2006/relationships/hyperlink" Target="https://www.nytimes.com/2021/06/08/health/unaids-declaration-patents.html"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69.xml.rels><?xml version="1.0" encoding="UTF-8" standalone="yes"?>
<Relationships xmlns="http://schemas.openxmlformats.org/package/2006/relationships"><Relationship Id="rId3" Type="http://schemas.openxmlformats.org/officeDocument/2006/relationships/hyperlink" Target="https://www.nytimes.com/2021/06/08/opinion/hiv-aids-covid.html"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www.nytimes.com/2023/01/17/health/child-hiv-kenya-africa.html"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7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hyperlink" Target="http://www.youtube.com/watch?v=qt5qZ0g4BRA" TargetMode="External"/><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85.png"/></Relationships>
</file>

<file path=ppt/slides/_rels/slide7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s://www.nytimes.com/2017/06/06/magazine/americas-hidden-hiv-epidemic.html" TargetMode="External"/><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88.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90.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nytimes.com/2015/03/02/science/two-strains-of-hiv-cut-vastly-different-paths.html" TargetMode="Externa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92.png"/></Relationships>
</file>

<file path=ppt/slides/_rels/slide8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s>
</file>

<file path=ppt/slides/_rels/slide8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hyperlink" Target="https://pulitzercenter.org/reporting/why-nigeria-has-more-hiv-positive-infants-anywhere-else" TargetMode="External"/><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99.png"/></Relationships>
</file>

<file path=ppt/slides/_rels/slide8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hyperlink" Target="https://www.pbs.org/newshour/show/why-miami-is-the-epicenter-of-new-hiv-cases-in-the-u-s" TargetMode="External"/><Relationship Id="rId2" Type="http://schemas.openxmlformats.org/officeDocument/2006/relationships/notesSlide" Target="../notesSlides/notesSlide81.xml"/><Relationship Id="rId1" Type="http://schemas.openxmlformats.org/officeDocument/2006/relationships/slideLayout" Target="../slideLayouts/slideLayout1.xml"/><Relationship Id="rId4" Type="http://schemas.openxmlformats.org/officeDocument/2006/relationships/image" Target="../media/image103.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9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109.jpg"/></Relationships>
</file>

<file path=ppt/slides/_rels/slide96.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a:hlinkClick r:id="rId3"/>
          </p:cNvPr>
          <p:cNvPicPr preferRelativeResize="0">
            <a:picLocks noGrp="1"/>
          </p:cNvPicPr>
          <p:nvPr>
            <p:ph type="body" idx="1"/>
          </p:nvPr>
        </p:nvPicPr>
        <p:blipFill rotWithShape="1">
          <a:blip r:embed="rId4">
            <a:alphaModFix/>
          </a:blip>
          <a:srcRect/>
          <a:stretch/>
        </p:blipFill>
        <p:spPr>
          <a:xfrm>
            <a:off x="754959" y="213109"/>
            <a:ext cx="10682082" cy="6431781"/>
          </a:xfrm>
          <a:prstGeom prst="rect">
            <a:avLst/>
          </a:prstGeom>
          <a:noFill/>
          <a:ln w="63500" cap="flat" cmpd="sng">
            <a:solidFill>
              <a:schemeClr val="accent1"/>
            </a:solidFill>
            <a:prstDash val="solid"/>
            <a:round/>
            <a:headEnd type="none" w="sm" len="sm"/>
            <a:tailEnd type="none" w="sm" len="sm"/>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41" name="Google Shape;141;p8"/>
          <p:cNvSpPr/>
          <p:nvPr/>
        </p:nvSpPr>
        <p:spPr>
          <a:xfrm>
            <a:off x="4460240" y="3043003"/>
            <a:ext cx="223520" cy="136410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5" name="Google Shape;125;p6">
            <a:extLst>
              <a:ext uri="{FF2B5EF4-FFF2-40B4-BE49-F238E27FC236}">
                <a16:creationId xmlns:a16="http://schemas.microsoft.com/office/drawing/2014/main" id="{46929262-4CBC-4E8C-8CAB-12A5D5EC3AAF}"/>
              </a:ext>
            </a:extLst>
          </p:cNvPr>
          <p:cNvSpPr txBox="1">
            <a:spLocks noGrp="1"/>
          </p:cNvSpPr>
          <p:nvPr>
            <p:ph type="title"/>
          </p:nvPr>
        </p:nvSpPr>
        <p:spPr>
          <a:xfrm>
            <a:off x="1893570" y="-73851"/>
            <a:ext cx="911352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latin typeface="Calibri Light" panose="020F0302020204030204" pitchFamily="34" charset="0"/>
                <a:cs typeface="Calibri Light" panose="020F0302020204030204" pitchFamily="34" charset="0"/>
              </a:rPr>
              <a:t>HIV-1 Group M subtype distribution</a:t>
            </a:r>
            <a:endParaRPr dirty="0">
              <a:latin typeface="Calibri Light" panose="020F0302020204030204" pitchFamily="34" charset="0"/>
              <a:cs typeface="Calibri Light" panose="020F0302020204030204" pitchFamily="34" charset="0"/>
            </a:endParaRPr>
          </a:p>
        </p:txBody>
      </p:sp>
      <p:pic>
        <p:nvPicPr>
          <p:cNvPr id="8" name="Picture 7">
            <a:extLst>
              <a:ext uri="{FF2B5EF4-FFF2-40B4-BE49-F238E27FC236}">
                <a16:creationId xmlns:a16="http://schemas.microsoft.com/office/drawing/2014/main" id="{B2D5180E-A2FE-95CD-54A0-8AB2AD9C119F}"/>
              </a:ext>
            </a:extLst>
          </p:cNvPr>
          <p:cNvPicPr>
            <a:picLocks noChangeAspect="1"/>
          </p:cNvPicPr>
          <p:nvPr/>
        </p:nvPicPr>
        <p:blipFill>
          <a:blip r:embed="rId3"/>
          <a:stretch>
            <a:fillRect/>
          </a:stretch>
        </p:blipFill>
        <p:spPr>
          <a:xfrm>
            <a:off x="1272146" y="918337"/>
            <a:ext cx="8624329" cy="5720588"/>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315;p33">
            <a:hlinkClick r:id="rId3"/>
            <a:extLst>
              <a:ext uri="{FF2B5EF4-FFF2-40B4-BE49-F238E27FC236}">
                <a16:creationId xmlns:a16="http://schemas.microsoft.com/office/drawing/2014/main" id="{EE8CA610-3B38-1487-0AE4-127574599DC3}"/>
              </a:ext>
            </a:extLst>
          </p:cNvPr>
          <p:cNvPicPr preferRelativeResize="0">
            <a:picLocks/>
          </p:cNvPicPr>
          <p:nvPr/>
        </p:nvPicPr>
        <p:blipFill rotWithShape="1">
          <a:blip r:embed="rId4">
            <a:alphaModFix/>
          </a:blip>
          <a:srcRect/>
          <a:stretch/>
        </p:blipFill>
        <p:spPr>
          <a:xfrm>
            <a:off x="764853" y="291285"/>
            <a:ext cx="10155695" cy="5978885"/>
          </a:xfrm>
          <a:prstGeom prst="rect">
            <a:avLst/>
          </a:prstGeom>
          <a:noFill/>
          <a:ln w="38100" cap="flat" cmpd="sng">
            <a:solidFill>
              <a:srgbClr val="00B0F0"/>
            </a:solidFill>
            <a:prstDash val="solid"/>
            <a:round/>
            <a:headEnd type="none" w="sm" len="sm"/>
            <a:tailEnd type="none" w="sm" len="sm"/>
          </a:ln>
        </p:spPr>
      </p:pic>
    </p:spTree>
    <p:extLst>
      <p:ext uri="{BB962C8B-B14F-4D97-AF65-F5344CB8AC3E}">
        <p14:creationId xmlns:p14="http://schemas.microsoft.com/office/powerpoint/2010/main" val="87372886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9" name="Google Shape;309;p32"/>
          <p:cNvPicPr preferRelativeResize="0">
            <a:picLocks noGrp="1"/>
          </p:cNvPicPr>
          <p:nvPr>
            <p:ph type="body" idx="1"/>
          </p:nvPr>
        </p:nvPicPr>
        <p:blipFill rotWithShape="1">
          <a:blip r:embed="rId3">
            <a:alphaModFix/>
          </a:blip>
          <a:srcRect/>
          <a:stretch/>
        </p:blipFill>
        <p:spPr>
          <a:xfrm>
            <a:off x="1133382" y="0"/>
            <a:ext cx="9925235" cy="6781391"/>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dirty="0">
                <a:latin typeface="Calibri Light" panose="020F0302020204030204" pitchFamily="34" charset="0"/>
                <a:cs typeface="Calibri Light" panose="020F0302020204030204" pitchFamily="34" charset="0"/>
              </a:rPr>
              <a:t>HIV policies in South Africa</a:t>
            </a:r>
            <a:endParaRPr dirty="0">
              <a:latin typeface="Calibri Light" panose="020F0302020204030204" pitchFamily="34" charset="0"/>
              <a:cs typeface="Calibri Light" panose="020F0302020204030204" pitchFamily="34" charset="0"/>
            </a:endParaRPr>
          </a:p>
        </p:txBody>
      </p:sp>
      <p:sp>
        <p:nvSpPr>
          <p:cNvPr id="302" name="Google Shape;302;p31"/>
          <p:cNvSpPr txBox="1">
            <a:spLocks noGrp="1"/>
          </p:cNvSpPr>
          <p:nvPr>
            <p:ph type="body" idx="1"/>
          </p:nvPr>
        </p:nvSpPr>
        <p:spPr>
          <a:xfrm>
            <a:off x="838200" y="1825624"/>
            <a:ext cx="10774680" cy="474879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latin typeface="+mj-lt"/>
                <a:cs typeface="Calibri Light" panose="020F0302020204030204" pitchFamily="34" charset="0"/>
              </a:rPr>
              <a:t>HIV policies of former South African President Thabo Mbeki contributed to AIDS deaths between 1999 and 2008</a:t>
            </a:r>
          </a:p>
          <a:p>
            <a:pPr marL="228600" lvl="0" indent="-228600" algn="l" rtl="0">
              <a:lnSpc>
                <a:spcPct val="90000"/>
              </a:lnSpc>
              <a:spcBef>
                <a:spcPts val="0"/>
              </a:spcBef>
              <a:spcAft>
                <a:spcPts val="0"/>
              </a:spcAft>
              <a:buClr>
                <a:schemeClr val="dk1"/>
              </a:buClr>
              <a:buSzPts val="2800"/>
              <a:buChar char="•"/>
            </a:pPr>
            <a:r>
              <a:rPr lang="en-US" dirty="0">
                <a:latin typeface="+mj-lt"/>
                <a:cs typeface="Calibri Light" panose="020F0302020204030204" pitchFamily="34" charset="0"/>
              </a:rPr>
              <a:t>More than 330,000 people died prematurely from HIV-AIDS between 2000 and 2005 due to the Mbeki government’s obstruction of life-saving treatment, and at least 35,000 babies were born with HIV infections that could have been prevented.</a:t>
            </a:r>
          </a:p>
          <a:p>
            <a:pPr marL="228600" lvl="0" indent="-228600" algn="l" rtl="0">
              <a:lnSpc>
                <a:spcPct val="90000"/>
              </a:lnSpc>
              <a:spcBef>
                <a:spcPts val="0"/>
              </a:spcBef>
              <a:spcAft>
                <a:spcPts val="0"/>
              </a:spcAft>
              <a:buClr>
                <a:schemeClr val="dk1"/>
              </a:buClr>
              <a:buSzPts val="2800"/>
              <a:buChar char="•"/>
            </a:pPr>
            <a:r>
              <a:rPr lang="en-US" dirty="0">
                <a:latin typeface="+mj-lt"/>
                <a:cs typeface="Calibri Light" panose="020F0302020204030204" pitchFamily="34" charset="0"/>
              </a:rPr>
              <a:t>Mbeki delayed launching an ART drug program, charging that the drugs were toxic and an effort by the West to weaken his country. He also withdrew support from clinics to prevent mother-to-child transmission of HIV.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ap of africa with pie charts&#10;&#10;Description automatically generated">
            <a:extLst>
              <a:ext uri="{FF2B5EF4-FFF2-40B4-BE49-F238E27FC236}">
                <a16:creationId xmlns:a16="http://schemas.microsoft.com/office/drawing/2014/main" id="{5D31B31C-7B39-C4F1-45F0-96D4C498627E}"/>
              </a:ext>
            </a:extLst>
          </p:cNvPr>
          <p:cNvPicPr>
            <a:picLocks noChangeAspect="1"/>
          </p:cNvPicPr>
          <p:nvPr/>
        </p:nvPicPr>
        <p:blipFill>
          <a:blip r:embed="rId3"/>
          <a:stretch>
            <a:fillRect/>
          </a:stretch>
        </p:blipFill>
        <p:spPr>
          <a:xfrm>
            <a:off x="2649645" y="136088"/>
            <a:ext cx="7426340" cy="6585823"/>
          </a:xfrm>
          <a:prstGeom prst="rect">
            <a:avLst/>
          </a:prstGeom>
        </p:spPr>
      </p:pic>
    </p:spTree>
    <p:extLst>
      <p:ext uri="{BB962C8B-B14F-4D97-AF65-F5344CB8AC3E}">
        <p14:creationId xmlns:p14="http://schemas.microsoft.com/office/powerpoint/2010/main" val="12638327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9"/>
          <p:cNvSpPr txBox="1">
            <a:spLocks noGrp="1"/>
          </p:cNvSpPr>
          <p:nvPr>
            <p:ph type="body" idx="1"/>
          </p:nvPr>
        </p:nvSpPr>
        <p:spPr>
          <a:xfrm>
            <a:off x="211016" y="1950251"/>
            <a:ext cx="4155099" cy="4351338"/>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2590"/>
              <a:buChar char="•"/>
            </a:pPr>
            <a:r>
              <a:rPr lang="en-US" sz="2590" dirty="0">
                <a:latin typeface="Calibri Light" panose="020F0302020204030204" pitchFamily="34" charset="0"/>
                <a:cs typeface="Calibri Light" panose="020F0302020204030204" pitchFamily="34" charset="0"/>
              </a:rPr>
              <a:t>A chimpanzee consumes two or more different monkey each with their own version of SIV (simian immune virus) </a:t>
            </a:r>
          </a:p>
          <a:p>
            <a:pPr marL="228600" lvl="0" indent="-228600" algn="l" rtl="0">
              <a:lnSpc>
                <a:spcPct val="90000"/>
              </a:lnSpc>
              <a:spcBef>
                <a:spcPts val="0"/>
              </a:spcBef>
              <a:spcAft>
                <a:spcPts val="0"/>
              </a:spcAft>
              <a:buClr>
                <a:schemeClr val="dk1"/>
              </a:buClr>
              <a:buSzPts val="2590"/>
              <a:buChar char="•"/>
            </a:pPr>
            <a:endParaRPr lang="en-US" sz="2590" dirty="0">
              <a:latin typeface="Calibri Light" panose="020F0302020204030204" pitchFamily="34" charset="0"/>
              <a:cs typeface="Calibri Light" panose="020F0302020204030204" pitchFamily="34" charset="0"/>
            </a:endParaRPr>
          </a:p>
          <a:p>
            <a:pPr marL="228600" lvl="0" indent="-228600" algn="l" rtl="0">
              <a:lnSpc>
                <a:spcPct val="90000"/>
              </a:lnSpc>
              <a:spcBef>
                <a:spcPts val="0"/>
              </a:spcBef>
              <a:spcAft>
                <a:spcPts val="0"/>
              </a:spcAft>
              <a:buClr>
                <a:schemeClr val="dk1"/>
              </a:buClr>
              <a:buSzPts val="2590"/>
              <a:buChar char="•"/>
            </a:pPr>
            <a:r>
              <a:rPr lang="en-US" sz="2590" dirty="0">
                <a:latin typeface="Calibri Light" panose="020F0302020204030204" pitchFamily="34" charset="0"/>
                <a:cs typeface="Calibri Light" panose="020F0302020204030204" pitchFamily="34" charset="0"/>
              </a:rPr>
              <a:t>Chimp SIV arose from the recombination of several different monkey SIV viruses</a:t>
            </a:r>
            <a:endParaRPr dirty="0">
              <a:latin typeface="Calibri Light" panose="020F0302020204030204" pitchFamily="34" charset="0"/>
              <a:cs typeface="Calibri Light" panose="020F0302020204030204" pitchFamily="34" charset="0"/>
            </a:endParaRPr>
          </a:p>
          <a:p>
            <a:pPr marL="228600" lvl="0" indent="-228600" algn="l" rtl="0">
              <a:lnSpc>
                <a:spcPct val="90000"/>
              </a:lnSpc>
              <a:spcBef>
                <a:spcPts val="1000"/>
              </a:spcBef>
              <a:spcAft>
                <a:spcPts val="0"/>
              </a:spcAft>
              <a:buClr>
                <a:schemeClr val="dk1"/>
              </a:buClr>
              <a:buSzPts val="2590"/>
              <a:buChar char="•"/>
            </a:pPr>
            <a:r>
              <a:rPr lang="en-US" sz="2590" dirty="0">
                <a:latin typeface="Calibri Light" panose="020F0302020204030204" pitchFamily="34" charset="0"/>
                <a:cs typeface="Calibri Light" panose="020F0302020204030204" pitchFamily="34" charset="0"/>
              </a:rPr>
              <a:t>Chimpanzee SIV was also transmitted to gorillas</a:t>
            </a:r>
            <a:endParaRPr dirty="0">
              <a:latin typeface="Calibri Light" panose="020F0302020204030204" pitchFamily="34" charset="0"/>
              <a:cs typeface="Calibri Light" panose="020F0302020204030204" pitchFamily="34" charset="0"/>
            </a:endParaRPr>
          </a:p>
          <a:p>
            <a:pPr marL="228600" lvl="0" indent="-64135" algn="l" rtl="0">
              <a:lnSpc>
                <a:spcPct val="90000"/>
              </a:lnSpc>
              <a:spcBef>
                <a:spcPts val="1000"/>
              </a:spcBef>
              <a:spcAft>
                <a:spcPts val="0"/>
              </a:spcAft>
              <a:buClr>
                <a:schemeClr val="dk1"/>
              </a:buClr>
              <a:buSzPts val="2590"/>
              <a:buNone/>
            </a:pPr>
            <a:endParaRPr sz="2590" dirty="0">
              <a:latin typeface="Calibri Light" panose="020F0302020204030204" pitchFamily="34" charset="0"/>
              <a:cs typeface="Calibri Light" panose="020F0302020204030204" pitchFamily="34" charset="0"/>
            </a:endParaRPr>
          </a:p>
          <a:p>
            <a:pPr marL="228600" lvl="0" indent="-64135" algn="l" rtl="0">
              <a:lnSpc>
                <a:spcPct val="90000"/>
              </a:lnSpc>
              <a:spcBef>
                <a:spcPts val="1000"/>
              </a:spcBef>
              <a:spcAft>
                <a:spcPts val="0"/>
              </a:spcAft>
              <a:buClr>
                <a:schemeClr val="dk1"/>
              </a:buClr>
              <a:buSzPts val="2590"/>
              <a:buNone/>
            </a:pPr>
            <a:endParaRPr sz="2590" dirty="0">
              <a:latin typeface="Calibri Light" panose="020F0302020204030204" pitchFamily="34" charset="0"/>
              <a:cs typeface="Calibri Light" panose="020F0302020204030204" pitchFamily="34" charset="0"/>
            </a:endParaRPr>
          </a:p>
        </p:txBody>
      </p:sp>
      <p:pic>
        <p:nvPicPr>
          <p:cNvPr id="147" name="Google Shape;147;p9">
            <a:hlinkClick r:id="rId3"/>
          </p:cNvPr>
          <p:cNvPicPr preferRelativeResize="0"/>
          <p:nvPr/>
        </p:nvPicPr>
        <p:blipFill rotWithShape="1">
          <a:blip r:embed="rId4">
            <a:alphaModFix/>
          </a:blip>
          <a:srcRect/>
          <a:stretch/>
        </p:blipFill>
        <p:spPr>
          <a:xfrm>
            <a:off x="4843385" y="331397"/>
            <a:ext cx="6972300" cy="6419850"/>
          </a:xfrm>
          <a:prstGeom prst="rect">
            <a:avLst/>
          </a:prstGeom>
          <a:noFill/>
          <a:ln w="47625" cap="flat" cmpd="sng">
            <a:solidFill>
              <a:srgbClr val="00B0F0"/>
            </a:solidFill>
            <a:prstDash val="solid"/>
            <a:round/>
            <a:headEnd type="none" w="sm" len="sm"/>
            <a:tailEnd type="none" w="sm" len="sm"/>
          </a:ln>
        </p:spPr>
      </p:pic>
      <p:sp>
        <p:nvSpPr>
          <p:cNvPr id="148" name="Google Shape;148;p9"/>
          <p:cNvSpPr txBox="1">
            <a:spLocks noGrp="1"/>
          </p:cNvSpPr>
          <p:nvPr>
            <p:ph type="title"/>
          </p:nvPr>
        </p:nvSpPr>
        <p:spPr>
          <a:xfrm>
            <a:off x="487680" y="365125"/>
            <a:ext cx="4355705"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dirty="0">
                <a:latin typeface="Calibri Light" panose="020F0302020204030204" pitchFamily="34" charset="0"/>
                <a:cs typeface="Calibri Light" panose="020F0302020204030204" pitchFamily="34" charset="0"/>
              </a:rPr>
              <a:t>The spillover of HIV</a:t>
            </a:r>
            <a:endParaRPr dirty="0">
              <a:latin typeface="Calibri Light" panose="020F0302020204030204" pitchFamily="34" charset="0"/>
              <a:cs typeface="Calibri Light" panose="020F0302020204030204" pitchFamily="34" charset="0"/>
            </a:endParaRPr>
          </a:p>
        </p:txBody>
      </p:sp>
      <p:sp>
        <p:nvSpPr>
          <p:cNvPr id="2" name="TextBox 1">
            <a:extLst>
              <a:ext uri="{FF2B5EF4-FFF2-40B4-BE49-F238E27FC236}">
                <a16:creationId xmlns:a16="http://schemas.microsoft.com/office/drawing/2014/main" id="{2DA2076C-275A-DC1C-0330-10A14B7AD3DF}"/>
              </a:ext>
            </a:extLst>
          </p:cNvPr>
          <p:cNvSpPr txBox="1"/>
          <p:nvPr/>
        </p:nvSpPr>
        <p:spPr>
          <a:xfrm>
            <a:off x="8076749" y="1646537"/>
            <a:ext cx="3904235" cy="534384"/>
          </a:xfrm>
          <a:prstGeom prst="rect">
            <a:avLst/>
          </a:prstGeom>
          <a:solidFill>
            <a:srgbClr val="00B050"/>
          </a:solidFill>
          <a:ln>
            <a:solidFill>
              <a:schemeClr val="tx1"/>
            </a:solidFill>
          </a:ln>
        </p:spPr>
        <p:txBody>
          <a:bodyPr wrap="square" rtlCol="0">
            <a:spAutoFit/>
          </a:bodyPr>
          <a:lstStyle/>
          <a:p>
            <a:r>
              <a:rPr lang="en-US" sz="2800" dirty="0"/>
              <a:t>Podcast/Questions 12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3"/>
        <p:cNvGrpSpPr/>
        <p:nvPr/>
      </p:nvGrpSpPr>
      <p:grpSpPr>
        <a:xfrm>
          <a:off x="0" y="0"/>
          <a:ext cx="0" cy="0"/>
          <a:chOff x="0" y="0"/>
          <a:chExt cx="0" cy="0"/>
        </a:xfrm>
      </p:grpSpPr>
      <p:pic>
        <p:nvPicPr>
          <p:cNvPr id="154" name="Google Shape;154;p10" descr="Image result for red-capped mangabeys and greater spot-nosed monkeys"/>
          <p:cNvPicPr preferRelativeResize="0"/>
          <p:nvPr/>
        </p:nvPicPr>
        <p:blipFill rotWithShape="1">
          <a:blip r:embed="rId3">
            <a:alphaModFix/>
          </a:blip>
          <a:srcRect/>
          <a:stretch/>
        </p:blipFill>
        <p:spPr>
          <a:xfrm>
            <a:off x="5205397" y="-17032"/>
            <a:ext cx="6935030" cy="3446031"/>
          </a:xfrm>
          <a:prstGeom prst="rect">
            <a:avLst/>
          </a:prstGeom>
          <a:noFill/>
          <a:ln>
            <a:noFill/>
          </a:ln>
        </p:spPr>
      </p:pic>
      <p:pic>
        <p:nvPicPr>
          <p:cNvPr id="155" name="Google Shape;155;p10" descr="Image result for chimpanzee hunting"/>
          <p:cNvPicPr preferRelativeResize="0"/>
          <p:nvPr/>
        </p:nvPicPr>
        <p:blipFill rotWithShape="1">
          <a:blip r:embed="rId4">
            <a:alphaModFix/>
          </a:blip>
          <a:srcRect l="5148" t="17831" r="12905"/>
          <a:stretch/>
        </p:blipFill>
        <p:spPr>
          <a:xfrm>
            <a:off x="5173593" y="3339122"/>
            <a:ext cx="7018407" cy="3518878"/>
          </a:xfrm>
          <a:prstGeom prst="rect">
            <a:avLst/>
          </a:prstGeom>
          <a:noFill/>
          <a:ln>
            <a:noFill/>
          </a:ln>
        </p:spPr>
      </p:pic>
      <p:pic>
        <p:nvPicPr>
          <p:cNvPr id="156" name="Google Shape;156;p10"/>
          <p:cNvPicPr preferRelativeResize="0"/>
          <p:nvPr/>
        </p:nvPicPr>
        <p:blipFill rotWithShape="1">
          <a:blip r:embed="rId5">
            <a:alphaModFix/>
          </a:blip>
          <a:srcRect/>
          <a:stretch/>
        </p:blipFill>
        <p:spPr>
          <a:xfrm>
            <a:off x="565038" y="-89878"/>
            <a:ext cx="4431792" cy="6858000"/>
          </a:xfrm>
          <a:prstGeom prst="rect">
            <a:avLst/>
          </a:prstGeom>
          <a:noFill/>
          <a:ln>
            <a:noFill/>
          </a:ln>
        </p:spPr>
      </p:pic>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1"/>
        <p:cNvGrpSpPr/>
        <p:nvPr/>
      </p:nvGrpSpPr>
      <p:grpSpPr>
        <a:xfrm>
          <a:off x="0" y="0"/>
          <a:ext cx="0" cy="0"/>
          <a:chOff x="0" y="0"/>
          <a:chExt cx="0" cy="0"/>
        </a:xfrm>
      </p:grpSpPr>
      <p:sp>
        <p:nvSpPr>
          <p:cNvPr id="162" name="Google Shape;162;p11"/>
          <p:cNvSpPr txBox="1">
            <a:spLocks noGrp="1"/>
          </p:cNvSpPr>
          <p:nvPr>
            <p:ph type="body" idx="1"/>
          </p:nvPr>
        </p:nvSpPr>
        <p:spPr>
          <a:xfrm>
            <a:off x="354451" y="298569"/>
            <a:ext cx="5751598" cy="6194582"/>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3000"/>
              <a:buChar char="•"/>
            </a:pPr>
            <a:r>
              <a:rPr lang="en-US" dirty="0">
                <a:latin typeface="+mj-lt"/>
                <a:cs typeface="Calibri Light" panose="020F0302020204030204" pitchFamily="34" charset="0"/>
              </a:rPr>
              <a:t>1885: Belgium begins colonizing central Africa and set up the Congo ‘Free’ State</a:t>
            </a:r>
            <a:endParaRPr sz="2400" dirty="0">
              <a:latin typeface="+mj-lt"/>
              <a:cs typeface="Calibri Light" panose="020F0302020204030204" pitchFamily="34" charset="0"/>
            </a:endParaRPr>
          </a:p>
          <a:p>
            <a:pPr marL="228600" lvl="0" indent="-228600" algn="l" rtl="0">
              <a:lnSpc>
                <a:spcPct val="90000"/>
              </a:lnSpc>
              <a:spcBef>
                <a:spcPts val="1000"/>
              </a:spcBef>
              <a:spcAft>
                <a:spcPts val="0"/>
              </a:spcAft>
              <a:buClr>
                <a:schemeClr val="dk1"/>
              </a:buClr>
              <a:buSzPts val="3000"/>
              <a:buChar char="•"/>
            </a:pPr>
            <a:r>
              <a:rPr lang="en-US" dirty="0">
                <a:latin typeface="+mj-lt"/>
                <a:cs typeface="Calibri Light" panose="020F0302020204030204" pitchFamily="34" charset="0"/>
              </a:rPr>
              <a:t>In early 1900s: hunting or consumption of bushmeat</a:t>
            </a:r>
            <a:r>
              <a:rPr lang="en-US" b="1" dirty="0">
                <a:latin typeface="+mj-lt"/>
                <a:cs typeface="Calibri Light" panose="020F0302020204030204" pitchFamily="34" charset="0"/>
              </a:rPr>
              <a:t> </a:t>
            </a:r>
            <a:r>
              <a:rPr lang="en-US" dirty="0">
                <a:latin typeface="+mj-lt"/>
                <a:cs typeface="Calibri Light" panose="020F0302020204030204" pitchFamily="34" charset="0"/>
              </a:rPr>
              <a:t>leads to spillover of SIV to humans from chimpanzees, and from there humans take it to Kinshasa where it can spread</a:t>
            </a:r>
          </a:p>
          <a:p>
            <a:pPr marL="228600" lvl="0" indent="-228600" algn="l" rtl="0">
              <a:lnSpc>
                <a:spcPct val="90000"/>
              </a:lnSpc>
              <a:spcBef>
                <a:spcPts val="1000"/>
              </a:spcBef>
              <a:spcAft>
                <a:spcPts val="0"/>
              </a:spcAft>
              <a:buClr>
                <a:schemeClr val="dk1"/>
              </a:buClr>
              <a:buSzPts val="3000"/>
              <a:buChar char="•"/>
            </a:pPr>
            <a:r>
              <a:rPr lang="en-US" dirty="0">
                <a:latin typeface="+mj-lt"/>
                <a:cs typeface="Calibri Light" panose="020F0302020204030204" pitchFamily="34" charset="0"/>
              </a:rPr>
              <a:t>Under Belgian political and economic rule of the 1920s, young Congolese men were coerced to leave rural villages and work for Belgian companies. HIV travels with them. </a:t>
            </a:r>
          </a:p>
          <a:p>
            <a:pPr marL="228600" lvl="0" indent="-228600" algn="l" rtl="0">
              <a:lnSpc>
                <a:spcPct val="90000"/>
              </a:lnSpc>
              <a:spcBef>
                <a:spcPts val="1000"/>
              </a:spcBef>
              <a:spcAft>
                <a:spcPts val="0"/>
              </a:spcAft>
              <a:buClr>
                <a:schemeClr val="dk1"/>
              </a:buClr>
              <a:buSzPts val="3000"/>
              <a:buChar char="•"/>
            </a:pPr>
            <a:endParaRPr dirty="0"/>
          </a:p>
          <a:p>
            <a:pPr marL="0" lvl="0" indent="0" algn="l" rtl="0">
              <a:lnSpc>
                <a:spcPct val="90000"/>
              </a:lnSpc>
              <a:spcBef>
                <a:spcPts val="1000"/>
              </a:spcBef>
              <a:spcAft>
                <a:spcPts val="0"/>
              </a:spcAft>
              <a:buClr>
                <a:schemeClr val="dk1"/>
              </a:buClr>
              <a:buSzPts val="3000"/>
              <a:buNone/>
            </a:pPr>
            <a:endParaRPr sz="3000" dirty="0"/>
          </a:p>
        </p:txBody>
      </p:sp>
      <p:pic>
        <p:nvPicPr>
          <p:cNvPr id="163" name="Google Shape;163;p11" descr="A picture containing text, map&#10;&#10;Description automatically generated"/>
          <p:cNvPicPr preferRelativeResize="0"/>
          <p:nvPr/>
        </p:nvPicPr>
        <p:blipFill rotWithShape="1">
          <a:blip r:embed="rId3">
            <a:alphaModFix/>
          </a:blip>
          <a:srcRect/>
          <a:stretch/>
        </p:blipFill>
        <p:spPr>
          <a:xfrm>
            <a:off x="6496626" y="17523"/>
            <a:ext cx="5247138" cy="3515583"/>
          </a:xfrm>
          <a:prstGeom prst="rect">
            <a:avLst/>
          </a:prstGeom>
          <a:noFill/>
          <a:ln>
            <a:noFill/>
          </a:ln>
        </p:spPr>
      </p:pic>
      <p:pic>
        <p:nvPicPr>
          <p:cNvPr id="164" name="Google Shape;164;p11" descr="A group of people posing for a photo&#10;&#10;Description automatically generated"/>
          <p:cNvPicPr preferRelativeResize="0"/>
          <p:nvPr/>
        </p:nvPicPr>
        <p:blipFill rotWithShape="1">
          <a:blip r:embed="rId4">
            <a:alphaModFix/>
          </a:blip>
          <a:srcRect t="4950"/>
          <a:stretch/>
        </p:blipFill>
        <p:spPr>
          <a:xfrm>
            <a:off x="6496626" y="3512014"/>
            <a:ext cx="5247139" cy="3328463"/>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2">
                                            <p:txEl>
                                              <p:pRg st="0" end="0"/>
                                            </p:txEl>
                                          </p:spTgt>
                                        </p:tgtEl>
                                        <p:attrNameLst>
                                          <p:attrName>style.visibility</p:attrName>
                                        </p:attrNameLst>
                                      </p:cBhvr>
                                      <p:to>
                                        <p:strVal val="visible"/>
                                      </p:to>
                                    </p:set>
                                    <p:animEffect transition="in" filter="fade">
                                      <p:cBhvr>
                                        <p:cTn id="7" dur="2000"/>
                                        <p:tgtEl>
                                          <p:spTgt spid="1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2">
                                            <p:txEl>
                                              <p:pRg st="1" end="1"/>
                                            </p:txEl>
                                          </p:spTgt>
                                        </p:tgtEl>
                                        <p:attrNameLst>
                                          <p:attrName>style.visibility</p:attrName>
                                        </p:attrNameLst>
                                      </p:cBhvr>
                                      <p:to>
                                        <p:strVal val="visible"/>
                                      </p:to>
                                    </p:set>
                                    <p:animEffect transition="in" filter="fade">
                                      <p:cBhvr>
                                        <p:cTn id="12" dur="2000"/>
                                        <p:tgtEl>
                                          <p:spTgt spid="16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2">
                                            <p:txEl>
                                              <p:pRg st="2" end="2"/>
                                            </p:txEl>
                                          </p:spTgt>
                                        </p:tgtEl>
                                        <p:attrNameLst>
                                          <p:attrName>style.visibility</p:attrName>
                                        </p:attrNameLst>
                                      </p:cBhvr>
                                      <p:to>
                                        <p:strVal val="visible"/>
                                      </p:to>
                                    </p:set>
                                    <p:animEffect transition="in" filter="fade">
                                      <p:cBhvr>
                                        <p:cTn id="17" dur="2000"/>
                                        <p:tgtEl>
                                          <p:spTgt spid="16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2"/>
          <p:cNvSpPr txBox="1">
            <a:spLocks noGrp="1"/>
          </p:cNvSpPr>
          <p:nvPr>
            <p:ph type="body" idx="1"/>
          </p:nvPr>
        </p:nvSpPr>
        <p:spPr>
          <a:xfrm>
            <a:off x="628833" y="774065"/>
            <a:ext cx="5859413" cy="5647764"/>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590"/>
              <a:buChar char="•"/>
            </a:pPr>
            <a:r>
              <a:rPr lang="en-US" sz="2590" dirty="0">
                <a:latin typeface="+mj-lt"/>
                <a:cs typeface="Calibri Light" panose="020F0302020204030204" pitchFamily="34" charset="0"/>
              </a:rPr>
              <a:t>During late 1800s campaigns to immunize Africans began</a:t>
            </a:r>
            <a:endParaRPr dirty="0">
              <a:latin typeface="+mj-lt"/>
              <a:cs typeface="Calibri Light" panose="020F0302020204030204" pitchFamily="34" charset="0"/>
            </a:endParaRPr>
          </a:p>
          <a:p>
            <a:pPr marL="228600" lvl="0" indent="-228600" algn="l" rtl="0">
              <a:lnSpc>
                <a:spcPct val="90000"/>
              </a:lnSpc>
              <a:spcBef>
                <a:spcPts val="1000"/>
              </a:spcBef>
              <a:spcAft>
                <a:spcPts val="0"/>
              </a:spcAft>
              <a:buClr>
                <a:schemeClr val="dk1"/>
              </a:buClr>
              <a:buSzPts val="2590"/>
              <a:buChar char="•"/>
            </a:pPr>
            <a:r>
              <a:rPr lang="en-US" sz="2590" dirty="0">
                <a:latin typeface="+mj-lt"/>
                <a:cs typeface="Calibri Light" panose="020F0302020204030204" pitchFamily="34" charset="0"/>
              </a:rPr>
              <a:t>Run by European colonial governments </a:t>
            </a:r>
            <a:endParaRPr dirty="0">
              <a:latin typeface="+mj-lt"/>
              <a:cs typeface="Calibri Light" panose="020F0302020204030204" pitchFamily="34" charset="0"/>
            </a:endParaRPr>
          </a:p>
          <a:p>
            <a:pPr marL="228600" lvl="0" indent="-228600" algn="l" rtl="0">
              <a:lnSpc>
                <a:spcPct val="90000"/>
              </a:lnSpc>
              <a:spcBef>
                <a:spcPts val="1000"/>
              </a:spcBef>
              <a:spcAft>
                <a:spcPts val="0"/>
              </a:spcAft>
              <a:buClr>
                <a:schemeClr val="dk1"/>
              </a:buClr>
              <a:buSzPts val="2590"/>
              <a:buChar char="•"/>
            </a:pPr>
            <a:r>
              <a:rPr lang="en-US" sz="2590" dirty="0">
                <a:latin typeface="+mj-lt"/>
                <a:cs typeface="Calibri Light" panose="020F0302020204030204" pitchFamily="34" charset="0"/>
              </a:rPr>
              <a:t>Involved injections of large numbers of Africans often with the reuse of needles. </a:t>
            </a:r>
            <a:endParaRPr dirty="0">
              <a:latin typeface="+mj-lt"/>
              <a:cs typeface="Calibri Light" panose="020F0302020204030204" pitchFamily="34" charset="0"/>
            </a:endParaRPr>
          </a:p>
          <a:p>
            <a:pPr marL="228600" lvl="0" indent="-228600" algn="l" rtl="0">
              <a:lnSpc>
                <a:spcPct val="90000"/>
              </a:lnSpc>
              <a:spcBef>
                <a:spcPts val="1000"/>
              </a:spcBef>
              <a:spcAft>
                <a:spcPts val="0"/>
              </a:spcAft>
              <a:buClr>
                <a:schemeClr val="dk1"/>
              </a:buClr>
              <a:buSzPts val="2590"/>
              <a:buChar char="•"/>
            </a:pPr>
            <a:r>
              <a:rPr lang="en-US" sz="2590" dirty="0">
                <a:latin typeface="+mj-lt"/>
                <a:cs typeface="Calibri Light" panose="020F0302020204030204" pitchFamily="34" charset="0"/>
              </a:rPr>
              <a:t>Continued through the middle 20</a:t>
            </a:r>
            <a:r>
              <a:rPr lang="en-US" sz="2590" baseline="30000" dirty="0">
                <a:latin typeface="+mj-lt"/>
                <a:cs typeface="Calibri Light" panose="020F0302020204030204" pitchFamily="34" charset="0"/>
              </a:rPr>
              <a:t>th</a:t>
            </a:r>
            <a:r>
              <a:rPr lang="en-US" sz="2590" dirty="0">
                <a:latin typeface="+mj-lt"/>
                <a:cs typeface="Calibri Light" panose="020F0302020204030204" pitchFamily="34" charset="0"/>
              </a:rPr>
              <a:t> century although hypodermic needles had become cheaper and easier to produce</a:t>
            </a:r>
            <a:endParaRPr dirty="0">
              <a:latin typeface="+mj-lt"/>
              <a:cs typeface="Calibri Light" panose="020F0302020204030204" pitchFamily="34" charset="0"/>
            </a:endParaRPr>
          </a:p>
          <a:p>
            <a:pPr marL="228600" lvl="0" indent="-228600" algn="l" rtl="0">
              <a:lnSpc>
                <a:spcPct val="90000"/>
              </a:lnSpc>
              <a:spcBef>
                <a:spcPts val="1000"/>
              </a:spcBef>
              <a:spcAft>
                <a:spcPts val="0"/>
              </a:spcAft>
              <a:buClr>
                <a:schemeClr val="dk1"/>
              </a:buClr>
              <a:buSzPts val="2590"/>
              <a:buChar char="•"/>
            </a:pPr>
            <a:r>
              <a:rPr lang="en-US" sz="2590" dirty="0">
                <a:latin typeface="+mj-lt"/>
                <a:cs typeface="Calibri Light" panose="020F0302020204030204" pitchFamily="34" charset="0"/>
              </a:rPr>
              <a:t>These practices, particularly in the early immunization campaigns, may have enhanced the evolution of HIV and its spread among Africans</a:t>
            </a:r>
            <a:endParaRPr dirty="0">
              <a:latin typeface="+mj-lt"/>
              <a:cs typeface="Calibri Light" panose="020F0302020204030204" pitchFamily="34" charset="0"/>
            </a:endParaRPr>
          </a:p>
        </p:txBody>
      </p:sp>
      <p:pic>
        <p:nvPicPr>
          <p:cNvPr id="171" name="Google Shape;171;p12"/>
          <p:cNvPicPr preferRelativeResize="0"/>
          <p:nvPr/>
        </p:nvPicPr>
        <p:blipFill rotWithShape="1">
          <a:blip r:embed="rId3">
            <a:alphaModFix/>
          </a:blip>
          <a:srcRect/>
          <a:stretch/>
        </p:blipFill>
        <p:spPr>
          <a:xfrm>
            <a:off x="6488247" y="605118"/>
            <a:ext cx="5449237" cy="564776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6"/>
        <p:cNvGrpSpPr/>
        <p:nvPr/>
      </p:nvGrpSpPr>
      <p:grpSpPr>
        <a:xfrm>
          <a:off x="0" y="0"/>
          <a:ext cx="0" cy="0"/>
          <a:chOff x="0" y="0"/>
          <a:chExt cx="0" cy="0"/>
        </a:xfrm>
      </p:grpSpPr>
      <p:sp>
        <p:nvSpPr>
          <p:cNvPr id="177" name="Google Shape;177;p13"/>
          <p:cNvSpPr txBox="1">
            <a:spLocks noGrp="1"/>
          </p:cNvSpPr>
          <p:nvPr>
            <p:ph type="body" idx="1"/>
          </p:nvPr>
        </p:nvSpPr>
        <p:spPr>
          <a:xfrm>
            <a:off x="448235" y="486138"/>
            <a:ext cx="5647765" cy="6194582"/>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1000"/>
              </a:spcBef>
              <a:spcAft>
                <a:spcPts val="0"/>
              </a:spcAft>
              <a:buClr>
                <a:schemeClr val="dk1"/>
              </a:buClr>
              <a:buSzPts val="2800"/>
              <a:buChar char="•"/>
            </a:pPr>
            <a:r>
              <a:rPr lang="en-US" dirty="0">
                <a:latin typeface="+mj-lt"/>
                <a:cs typeface="Calibri Light" panose="020F0302020204030204" pitchFamily="34" charset="0"/>
                <a:sym typeface="Calibri"/>
              </a:rPr>
              <a:t>1950s -1960s: Emigration of Haitians to Congo to take jobs left vacant by departing Belgians, who have relinquished colonial rule of Congo. </a:t>
            </a:r>
          </a:p>
          <a:p>
            <a:pPr marL="228600" lvl="0" indent="-228600" algn="l" rtl="0">
              <a:lnSpc>
                <a:spcPct val="90000"/>
              </a:lnSpc>
              <a:spcBef>
                <a:spcPts val="1000"/>
              </a:spcBef>
              <a:spcAft>
                <a:spcPts val="0"/>
              </a:spcAft>
              <a:buClr>
                <a:schemeClr val="dk1"/>
              </a:buClr>
              <a:buSzPts val="2800"/>
              <a:buChar char="•"/>
            </a:pPr>
            <a:r>
              <a:rPr lang="en-US" dirty="0">
                <a:latin typeface="+mj-lt"/>
                <a:cs typeface="Calibri Light" panose="020F0302020204030204" pitchFamily="34" charset="0"/>
                <a:sym typeface="Calibri"/>
              </a:rPr>
              <a:t>International travel in general is starting to become more common.</a:t>
            </a:r>
          </a:p>
          <a:p>
            <a:pPr marL="228600" indent="-228600">
              <a:buSzPts val="2800"/>
            </a:pPr>
            <a:r>
              <a:rPr lang="en-US" dirty="0">
                <a:latin typeface="+mj-lt"/>
                <a:cs typeface="Calibri Light" panose="020F0302020204030204" pitchFamily="34" charset="0"/>
              </a:rPr>
              <a:t>1960s: Haitians return to Haiti due to political transition in Congo  and take HIV with them. </a:t>
            </a:r>
          </a:p>
          <a:p>
            <a:pPr marL="228600" indent="-228600">
              <a:buSzPts val="2800"/>
            </a:pPr>
            <a:endParaRPr lang="en-US" dirty="0">
              <a:latin typeface="Calibri Light" panose="020F0302020204030204" pitchFamily="34" charset="0"/>
              <a:cs typeface="Calibri Light" panose="020F0302020204030204" pitchFamily="34" charset="0"/>
            </a:endParaRPr>
          </a:p>
          <a:p>
            <a:pPr marL="0" lvl="0" indent="0" algn="l" rtl="0">
              <a:lnSpc>
                <a:spcPct val="90000"/>
              </a:lnSpc>
              <a:spcBef>
                <a:spcPts val="1000"/>
              </a:spcBef>
              <a:spcAft>
                <a:spcPts val="0"/>
              </a:spcAft>
              <a:buClr>
                <a:schemeClr val="dk1"/>
              </a:buClr>
              <a:buSzPts val="2800"/>
              <a:buNone/>
            </a:pPr>
            <a:endParaRPr dirty="0">
              <a:latin typeface="Calibri Light" panose="020F0302020204030204" pitchFamily="34" charset="0"/>
              <a:cs typeface="Calibri Light" panose="020F0302020204030204" pitchFamily="34" charset="0"/>
            </a:endParaRPr>
          </a:p>
          <a:p>
            <a:pPr marL="0" lvl="0" indent="0" algn="l" rtl="0">
              <a:lnSpc>
                <a:spcPct val="90000"/>
              </a:lnSpc>
              <a:spcBef>
                <a:spcPts val="1000"/>
              </a:spcBef>
              <a:spcAft>
                <a:spcPts val="0"/>
              </a:spcAft>
              <a:buClr>
                <a:schemeClr val="dk1"/>
              </a:buClr>
              <a:buSzPts val="3000"/>
              <a:buNone/>
            </a:pPr>
            <a:endParaRPr sz="3000" dirty="0">
              <a:latin typeface="Calibri Light" panose="020F0302020204030204" pitchFamily="34" charset="0"/>
              <a:cs typeface="Calibri Light" panose="020F0302020204030204" pitchFamily="34" charset="0"/>
            </a:endParaRPr>
          </a:p>
          <a:p>
            <a:pPr marL="0" lvl="0" indent="0" algn="l" rtl="0">
              <a:lnSpc>
                <a:spcPct val="90000"/>
              </a:lnSpc>
              <a:spcBef>
                <a:spcPts val="1000"/>
              </a:spcBef>
              <a:spcAft>
                <a:spcPts val="0"/>
              </a:spcAft>
              <a:buClr>
                <a:schemeClr val="dk1"/>
              </a:buClr>
              <a:buSzPts val="3000"/>
              <a:buNone/>
            </a:pPr>
            <a:endParaRPr sz="3000" dirty="0">
              <a:latin typeface="Calibri Light" panose="020F0302020204030204" pitchFamily="34" charset="0"/>
              <a:cs typeface="Calibri Light" panose="020F0302020204030204" pitchFamily="34" charset="0"/>
            </a:endParaRPr>
          </a:p>
        </p:txBody>
      </p:sp>
      <p:pic>
        <p:nvPicPr>
          <p:cNvPr id="178" name="Google Shape;178;p13" descr="A person wearing a suit and tie&#10;&#10;Description automatically generated"/>
          <p:cNvPicPr preferRelativeResize="0"/>
          <p:nvPr/>
        </p:nvPicPr>
        <p:blipFill rotWithShape="1">
          <a:blip r:embed="rId3">
            <a:alphaModFix/>
          </a:blip>
          <a:srcRect/>
          <a:stretch/>
        </p:blipFill>
        <p:spPr>
          <a:xfrm>
            <a:off x="6310759" y="3450599"/>
            <a:ext cx="5626409" cy="3175132"/>
          </a:xfrm>
          <a:prstGeom prst="rect">
            <a:avLst/>
          </a:prstGeom>
          <a:noFill/>
          <a:ln>
            <a:noFill/>
          </a:ln>
        </p:spPr>
      </p:pic>
      <p:pic>
        <p:nvPicPr>
          <p:cNvPr id="179" name="Google Shape;179;p13" descr="A close up of a sign&#10;&#10;Description automatically generated"/>
          <p:cNvPicPr preferRelativeResize="0"/>
          <p:nvPr/>
        </p:nvPicPr>
        <p:blipFill rotWithShape="1">
          <a:blip r:embed="rId4">
            <a:alphaModFix/>
          </a:blip>
          <a:srcRect l="5414" t="8737" r="7275" b="12877"/>
          <a:stretch/>
        </p:blipFill>
        <p:spPr>
          <a:xfrm>
            <a:off x="6310758" y="39796"/>
            <a:ext cx="5626409" cy="3367605"/>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7">
                                            <p:txEl>
                                              <p:pRg st="0" end="0"/>
                                            </p:txEl>
                                          </p:spTgt>
                                        </p:tgtEl>
                                        <p:attrNameLst>
                                          <p:attrName>style.visibility</p:attrName>
                                        </p:attrNameLst>
                                      </p:cBhvr>
                                      <p:to>
                                        <p:strVal val="visible"/>
                                      </p:to>
                                    </p:set>
                                    <p:animEffect transition="in" filter="fade">
                                      <p:cBhvr>
                                        <p:cTn id="7" dur="2000"/>
                                        <p:tgtEl>
                                          <p:spTgt spid="17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7">
                                            <p:txEl>
                                              <p:pRg st="1" end="1"/>
                                            </p:txEl>
                                          </p:spTgt>
                                        </p:tgtEl>
                                        <p:attrNameLst>
                                          <p:attrName>style.visibility</p:attrName>
                                        </p:attrNameLst>
                                      </p:cBhvr>
                                      <p:to>
                                        <p:strVal val="visible"/>
                                      </p:to>
                                    </p:set>
                                    <p:animEffect transition="in" filter="fade">
                                      <p:cBhvr>
                                        <p:cTn id="12" dur="2000"/>
                                        <p:tgtEl>
                                          <p:spTgt spid="17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7">
                                            <p:txEl>
                                              <p:pRg st="2" end="2"/>
                                            </p:txEl>
                                          </p:spTgt>
                                        </p:tgtEl>
                                        <p:attrNameLst>
                                          <p:attrName>style.visibility</p:attrName>
                                        </p:attrNameLst>
                                      </p:cBhvr>
                                      <p:to>
                                        <p:strVal val="visible"/>
                                      </p:to>
                                    </p:set>
                                    <p:animEffect transition="in" filter="fade">
                                      <p:cBhvr>
                                        <p:cTn id="17" dur="2000"/>
                                        <p:tgtEl>
                                          <p:spTgt spid="17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4"/>
        <p:cNvGrpSpPr/>
        <p:nvPr/>
      </p:nvGrpSpPr>
      <p:grpSpPr>
        <a:xfrm>
          <a:off x="0" y="0"/>
          <a:ext cx="0" cy="0"/>
          <a:chOff x="0" y="0"/>
          <a:chExt cx="0" cy="0"/>
        </a:xfrm>
      </p:grpSpPr>
      <p:sp>
        <p:nvSpPr>
          <p:cNvPr id="185" name="Google Shape;185;p14"/>
          <p:cNvSpPr txBox="1">
            <a:spLocks noGrp="1"/>
          </p:cNvSpPr>
          <p:nvPr>
            <p:ph type="body" idx="1"/>
          </p:nvPr>
        </p:nvSpPr>
        <p:spPr>
          <a:xfrm>
            <a:off x="261256" y="462527"/>
            <a:ext cx="5164183" cy="5857591"/>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1000"/>
              </a:spcBef>
              <a:spcAft>
                <a:spcPts val="0"/>
              </a:spcAft>
              <a:buClr>
                <a:schemeClr val="dk1"/>
              </a:buClr>
              <a:buSzPts val="2800"/>
              <a:buChar char="•"/>
            </a:pPr>
            <a:r>
              <a:rPr lang="en-US" dirty="0">
                <a:latin typeface="Calibri Light" panose="020F0302020204030204" pitchFamily="34" charset="0"/>
                <a:cs typeface="Calibri Light" panose="020F0302020204030204" pitchFamily="34" charset="0"/>
              </a:rPr>
              <a:t>HIV detected in tissue samples from central Africa preserved from the years of 1959-1960. (see right)</a:t>
            </a:r>
            <a:endParaRPr dirty="0">
              <a:latin typeface="Calibri Light" panose="020F0302020204030204" pitchFamily="34" charset="0"/>
              <a:cs typeface="Calibri Light" panose="020F0302020204030204" pitchFamily="34" charset="0"/>
            </a:endParaRPr>
          </a:p>
          <a:p>
            <a:pPr marL="228600" lvl="0" indent="-228600" algn="l" rtl="0">
              <a:lnSpc>
                <a:spcPct val="90000"/>
              </a:lnSpc>
              <a:spcBef>
                <a:spcPts val="1000"/>
              </a:spcBef>
              <a:spcAft>
                <a:spcPts val="0"/>
              </a:spcAft>
              <a:buClr>
                <a:schemeClr val="dk1"/>
              </a:buClr>
              <a:buSzPts val="2800"/>
              <a:buChar char="•"/>
            </a:pPr>
            <a:r>
              <a:rPr lang="en-US" dirty="0">
                <a:latin typeface="Calibri Light" panose="020F0302020204030204" pitchFamily="34" charset="0"/>
                <a:cs typeface="Calibri Light" panose="020F0302020204030204" pitchFamily="34" charset="0"/>
              </a:rPr>
              <a:t>In 1969, a 16-year old dies of what is now thought to be AIDS in US Midwest suggesting HIV may have been coming into the US well before the 1980s.</a:t>
            </a:r>
          </a:p>
          <a:p>
            <a:pPr marL="228600" lvl="0" indent="-228600" algn="l" rtl="0">
              <a:lnSpc>
                <a:spcPct val="90000"/>
              </a:lnSpc>
              <a:spcBef>
                <a:spcPts val="1000"/>
              </a:spcBef>
              <a:spcAft>
                <a:spcPts val="0"/>
              </a:spcAft>
              <a:buClr>
                <a:schemeClr val="dk1"/>
              </a:buClr>
              <a:buSzPts val="2800"/>
              <a:buChar char="•"/>
            </a:pPr>
            <a:r>
              <a:rPr lang="en-US" dirty="0">
                <a:latin typeface="Calibri Light" panose="020F0302020204030204" pitchFamily="34" charset="0"/>
                <a:cs typeface="Calibri Light" panose="020F0302020204030204" pitchFamily="34" charset="0"/>
              </a:rPr>
              <a:t>In 1976, a 29-year old Norwegian sailor and truck driver dies from what will later be determined to be HIV based on archived blood samples</a:t>
            </a:r>
            <a:endParaRPr dirty="0">
              <a:latin typeface="Calibri Light" panose="020F0302020204030204" pitchFamily="34" charset="0"/>
              <a:cs typeface="Calibri Light" panose="020F0302020204030204" pitchFamily="34" charset="0"/>
            </a:endParaRPr>
          </a:p>
          <a:p>
            <a:pPr marL="0" lvl="0" indent="0" algn="l" rtl="0">
              <a:lnSpc>
                <a:spcPct val="90000"/>
              </a:lnSpc>
              <a:spcBef>
                <a:spcPts val="1000"/>
              </a:spcBef>
              <a:spcAft>
                <a:spcPts val="0"/>
              </a:spcAft>
              <a:buClr>
                <a:schemeClr val="dk1"/>
              </a:buClr>
              <a:buSzPts val="3400"/>
              <a:buNone/>
            </a:pPr>
            <a:endParaRPr sz="3400" dirty="0"/>
          </a:p>
          <a:p>
            <a:pPr marL="1600200" lvl="3" indent="-114300" algn="l" rtl="0">
              <a:lnSpc>
                <a:spcPct val="90000"/>
              </a:lnSpc>
              <a:spcBef>
                <a:spcPts val="500"/>
              </a:spcBef>
              <a:spcAft>
                <a:spcPts val="0"/>
              </a:spcAft>
              <a:buClr>
                <a:schemeClr val="dk1"/>
              </a:buClr>
              <a:buSzPts val="1800"/>
              <a:buNone/>
            </a:pPr>
            <a:endParaRPr dirty="0"/>
          </a:p>
        </p:txBody>
      </p:sp>
      <p:pic>
        <p:nvPicPr>
          <p:cNvPr id="186" name="Google Shape;186;p14">
            <a:hlinkClick r:id="rId3"/>
          </p:cNvPr>
          <p:cNvPicPr preferRelativeResize="0"/>
          <p:nvPr/>
        </p:nvPicPr>
        <p:blipFill rotWithShape="1">
          <a:blip r:embed="rId4">
            <a:alphaModFix/>
          </a:blip>
          <a:srcRect t="2080"/>
          <a:stretch/>
        </p:blipFill>
        <p:spPr>
          <a:xfrm>
            <a:off x="5708662" y="462527"/>
            <a:ext cx="5681208" cy="6357794"/>
          </a:xfrm>
          <a:prstGeom prst="rect">
            <a:avLst/>
          </a:prstGeom>
          <a:noFill/>
          <a:ln w="31750" cap="flat" cmpd="sng">
            <a:solidFill>
              <a:srgbClr val="8DA9DB"/>
            </a:solidFill>
            <a:prstDash val="solid"/>
            <a:round/>
            <a:headEnd type="none" w="sm" len="sm"/>
            <a:tailEnd type="none" w="sm" len="sm"/>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5">
                                            <p:txEl>
                                              <p:pRg st="0" end="0"/>
                                            </p:txEl>
                                          </p:spTgt>
                                        </p:tgtEl>
                                        <p:attrNameLst>
                                          <p:attrName>style.visibility</p:attrName>
                                        </p:attrNameLst>
                                      </p:cBhvr>
                                      <p:to>
                                        <p:strVal val="visible"/>
                                      </p:to>
                                    </p:set>
                                    <p:animEffect transition="in" filter="fade">
                                      <p:cBhvr>
                                        <p:cTn id="7" dur="2000"/>
                                        <p:tgtEl>
                                          <p:spTgt spid="18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85">
                                            <p:txEl>
                                              <p:pRg st="1" end="1"/>
                                            </p:txEl>
                                          </p:spTgt>
                                        </p:tgtEl>
                                        <p:attrNameLst>
                                          <p:attrName>style.visibility</p:attrName>
                                        </p:attrNameLst>
                                      </p:cBhvr>
                                      <p:to>
                                        <p:strVal val="visible"/>
                                      </p:to>
                                    </p:set>
                                    <p:animEffect transition="in" filter="fade">
                                      <p:cBhvr>
                                        <p:cTn id="10" dur="2000"/>
                                        <p:tgtEl>
                                          <p:spTgt spid="18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85">
                                            <p:txEl>
                                              <p:pRg st="2" end="2"/>
                                            </p:txEl>
                                          </p:spTgt>
                                        </p:tgtEl>
                                        <p:attrNameLst>
                                          <p:attrName>style.visibility</p:attrName>
                                        </p:attrNameLst>
                                      </p:cBhvr>
                                      <p:to>
                                        <p:strVal val="visible"/>
                                      </p:to>
                                    </p:set>
                                    <p:animEffect transition="in" filter="fade">
                                      <p:cBhvr>
                                        <p:cTn id="13" dur="2000"/>
                                        <p:tgtEl>
                                          <p:spTgt spid="18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15">
            <a:hlinkClick r:id="rId3"/>
          </p:cNvPr>
          <p:cNvPicPr preferRelativeResize="0">
            <a:picLocks noGrp="1"/>
          </p:cNvPicPr>
          <p:nvPr>
            <p:ph type="body" idx="1"/>
          </p:nvPr>
        </p:nvPicPr>
        <p:blipFill rotWithShape="1">
          <a:blip r:embed="rId4">
            <a:alphaModFix/>
          </a:blip>
          <a:srcRect/>
          <a:stretch/>
        </p:blipFill>
        <p:spPr>
          <a:xfrm>
            <a:off x="178883" y="1422744"/>
            <a:ext cx="11834234" cy="3673911"/>
          </a:xfrm>
          <a:prstGeom prst="rect">
            <a:avLst/>
          </a:prstGeom>
          <a:noFill/>
          <a:ln w="31750" cap="flat" cmpd="sng">
            <a:solidFill>
              <a:schemeClr val="accent1"/>
            </a:solidFill>
            <a:prstDash val="solid"/>
            <a:round/>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7"/>
        <p:cNvGrpSpPr/>
        <p:nvPr/>
      </p:nvGrpSpPr>
      <p:grpSpPr>
        <a:xfrm>
          <a:off x="0" y="0"/>
          <a:ext cx="0" cy="0"/>
          <a:chOff x="0" y="0"/>
          <a:chExt cx="0" cy="0"/>
        </a:xfrm>
      </p:grpSpPr>
      <p:sp>
        <p:nvSpPr>
          <p:cNvPr id="198" name="Google Shape;198;p16"/>
          <p:cNvSpPr txBox="1">
            <a:spLocks noGrp="1"/>
          </p:cNvSpPr>
          <p:nvPr>
            <p:ph type="body" idx="1"/>
          </p:nvPr>
        </p:nvSpPr>
        <p:spPr>
          <a:xfrm>
            <a:off x="-298938" y="297635"/>
            <a:ext cx="6227549" cy="5857591"/>
          </a:xfrm>
          <a:prstGeom prst="rect">
            <a:avLst/>
          </a:prstGeom>
          <a:noFill/>
          <a:ln>
            <a:noFill/>
          </a:ln>
        </p:spPr>
        <p:txBody>
          <a:bodyPr spcFirstLastPara="1" wrap="square" lIns="91425" tIns="45700" rIns="91425" bIns="45700" anchor="t" anchorCtr="0">
            <a:normAutofit/>
          </a:bodyPr>
          <a:lstStyle/>
          <a:p>
            <a:pPr marL="685800" lvl="1" indent="-228600" algn="l" rtl="0">
              <a:lnSpc>
                <a:spcPct val="90000"/>
              </a:lnSpc>
              <a:spcBef>
                <a:spcPts val="0"/>
              </a:spcBef>
              <a:spcAft>
                <a:spcPts val="0"/>
              </a:spcAft>
              <a:buClr>
                <a:schemeClr val="dk1"/>
              </a:buClr>
              <a:buSzPts val="3000"/>
              <a:buChar char="•"/>
            </a:pPr>
            <a:r>
              <a:rPr lang="en-US" sz="3000" dirty="0">
                <a:latin typeface="Calibri Light" panose="020F0302020204030204" pitchFamily="34" charset="0"/>
                <a:cs typeface="Calibri Light" panose="020F0302020204030204" pitchFamily="34" charset="0"/>
              </a:rPr>
              <a:t>1969: Blood plasma industry in Haiti set up by Miami company.</a:t>
            </a:r>
          </a:p>
          <a:p>
            <a:pPr marL="685800" lvl="1" indent="-228600" algn="l" rtl="0">
              <a:lnSpc>
                <a:spcPct val="90000"/>
              </a:lnSpc>
              <a:spcBef>
                <a:spcPts val="0"/>
              </a:spcBef>
              <a:spcAft>
                <a:spcPts val="0"/>
              </a:spcAft>
              <a:buClr>
                <a:schemeClr val="dk1"/>
              </a:buClr>
              <a:buSzPts val="3000"/>
              <a:buChar char="•"/>
            </a:pPr>
            <a:r>
              <a:rPr lang="en-US" sz="3000" dirty="0">
                <a:latin typeface="Calibri Light" panose="020F0302020204030204" pitchFamily="34" charset="0"/>
                <a:cs typeface="Calibri Light" panose="020F0302020204030204" pitchFamily="34" charset="0"/>
              </a:rPr>
              <a:t>Sterilization procedures not practiced. Plasma shipped to US and abroad.</a:t>
            </a:r>
            <a:endParaRPr dirty="0">
              <a:latin typeface="Calibri Light" panose="020F0302020204030204" pitchFamily="34" charset="0"/>
              <a:cs typeface="Calibri Light" panose="020F0302020204030204" pitchFamily="34" charset="0"/>
            </a:endParaRPr>
          </a:p>
          <a:p>
            <a:pPr marL="685800" lvl="1" indent="-228600" algn="l" rtl="0">
              <a:lnSpc>
                <a:spcPct val="90000"/>
              </a:lnSpc>
              <a:spcBef>
                <a:spcPts val="500"/>
              </a:spcBef>
              <a:spcAft>
                <a:spcPts val="0"/>
              </a:spcAft>
              <a:buClr>
                <a:schemeClr val="dk1"/>
              </a:buClr>
              <a:buSzPts val="3000"/>
              <a:buChar char="•"/>
            </a:pPr>
            <a:r>
              <a:rPr lang="en-US" sz="3000" dirty="0">
                <a:latin typeface="Calibri Light" panose="020F0302020204030204" pitchFamily="34" charset="0"/>
                <a:cs typeface="Calibri Light" panose="020F0302020204030204" pitchFamily="34" charset="0"/>
              </a:rPr>
              <a:t>1970s: HIV is silently going global through international tourism in Caribbean and via contaminated plasma shipments</a:t>
            </a:r>
            <a:endParaRPr dirty="0">
              <a:latin typeface="Calibri Light" panose="020F0302020204030204" pitchFamily="34" charset="0"/>
              <a:cs typeface="Calibri Light" panose="020F0302020204030204" pitchFamily="34" charset="0"/>
            </a:endParaRPr>
          </a:p>
          <a:p>
            <a:pPr marL="0" lvl="0" indent="0" algn="l" rtl="0">
              <a:lnSpc>
                <a:spcPct val="90000"/>
              </a:lnSpc>
              <a:spcBef>
                <a:spcPts val="1000"/>
              </a:spcBef>
              <a:spcAft>
                <a:spcPts val="0"/>
              </a:spcAft>
              <a:buClr>
                <a:schemeClr val="dk1"/>
              </a:buClr>
              <a:buSzPts val="3400"/>
              <a:buNone/>
            </a:pPr>
            <a:endParaRPr sz="3400" dirty="0">
              <a:latin typeface="Calibri Light" panose="020F0302020204030204" pitchFamily="34" charset="0"/>
              <a:cs typeface="Calibri Light" panose="020F0302020204030204" pitchFamily="34" charset="0"/>
            </a:endParaRPr>
          </a:p>
          <a:p>
            <a:pPr marL="1600200" lvl="3" indent="-114300" algn="l" rtl="0">
              <a:lnSpc>
                <a:spcPct val="90000"/>
              </a:lnSpc>
              <a:spcBef>
                <a:spcPts val="500"/>
              </a:spcBef>
              <a:spcAft>
                <a:spcPts val="0"/>
              </a:spcAft>
              <a:buClr>
                <a:schemeClr val="dk1"/>
              </a:buClr>
              <a:buSzPts val="1800"/>
              <a:buNone/>
            </a:pPr>
            <a:endParaRPr dirty="0">
              <a:latin typeface="Calibri Light" panose="020F0302020204030204" pitchFamily="34" charset="0"/>
              <a:cs typeface="Calibri Light" panose="020F0302020204030204" pitchFamily="34" charset="0"/>
            </a:endParaRPr>
          </a:p>
        </p:txBody>
      </p:sp>
      <p:pic>
        <p:nvPicPr>
          <p:cNvPr id="199" name="Google Shape;199;p16">
            <a:hlinkClick r:id="rId3"/>
          </p:cNvPr>
          <p:cNvPicPr preferRelativeResize="0"/>
          <p:nvPr/>
        </p:nvPicPr>
        <p:blipFill rotWithShape="1">
          <a:blip r:embed="rId4">
            <a:alphaModFix/>
          </a:blip>
          <a:srcRect/>
          <a:stretch/>
        </p:blipFill>
        <p:spPr>
          <a:xfrm>
            <a:off x="5928611" y="362427"/>
            <a:ext cx="6011180" cy="6133145"/>
          </a:xfrm>
          <a:prstGeom prst="rect">
            <a:avLst/>
          </a:prstGeom>
          <a:noFill/>
          <a:ln w="28575" cap="flat" cmpd="sng">
            <a:solidFill>
              <a:schemeClr val="accent1"/>
            </a:solidFill>
            <a:prstDash val="solid"/>
            <a:round/>
            <a:headEnd type="none" w="sm" len="sm"/>
            <a:tailEnd type="none" w="sm" len="sm"/>
          </a:ln>
        </p:spPr>
      </p:pic>
      <p:pic>
        <p:nvPicPr>
          <p:cNvPr id="200" name="Google Shape;200;p16" descr="A close up of a map&#10;&#10;Description automatically generated"/>
          <p:cNvPicPr preferRelativeResize="0"/>
          <p:nvPr/>
        </p:nvPicPr>
        <p:blipFill rotWithShape="1">
          <a:blip r:embed="rId5">
            <a:alphaModFix/>
          </a:blip>
          <a:srcRect r="9366" b="1310"/>
          <a:stretch/>
        </p:blipFill>
        <p:spPr>
          <a:xfrm>
            <a:off x="959379" y="4179885"/>
            <a:ext cx="4114784" cy="2520292"/>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8">
                                            <p:txEl>
                                              <p:pRg st="0" end="0"/>
                                            </p:txEl>
                                          </p:spTgt>
                                        </p:tgtEl>
                                        <p:attrNameLst>
                                          <p:attrName>style.visibility</p:attrName>
                                        </p:attrNameLst>
                                      </p:cBhvr>
                                      <p:to>
                                        <p:strVal val="visible"/>
                                      </p:to>
                                    </p:set>
                                    <p:animEffect transition="in" filter="fade">
                                      <p:cBhvr>
                                        <p:cTn id="7" dur="2000"/>
                                        <p:tgtEl>
                                          <p:spTgt spid="19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98">
                                            <p:txEl>
                                              <p:pRg st="1" end="1"/>
                                            </p:txEl>
                                          </p:spTgt>
                                        </p:tgtEl>
                                        <p:attrNameLst>
                                          <p:attrName>style.visibility</p:attrName>
                                        </p:attrNameLst>
                                      </p:cBhvr>
                                      <p:to>
                                        <p:strVal val="visible"/>
                                      </p:to>
                                    </p:set>
                                    <p:animEffect transition="in" filter="fade">
                                      <p:cBhvr>
                                        <p:cTn id="10" dur="2000"/>
                                        <p:tgtEl>
                                          <p:spTgt spid="198">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98">
                                            <p:txEl>
                                              <p:pRg st="2" end="2"/>
                                            </p:txEl>
                                          </p:spTgt>
                                        </p:tgtEl>
                                        <p:attrNameLst>
                                          <p:attrName>style.visibility</p:attrName>
                                        </p:attrNameLst>
                                      </p:cBhvr>
                                      <p:to>
                                        <p:strVal val="visible"/>
                                      </p:to>
                                    </p:set>
                                    <p:animEffect transition="in" filter="fade">
                                      <p:cBhvr>
                                        <p:cTn id="13" dur="2000"/>
                                        <p:tgtEl>
                                          <p:spTgt spid="19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4"/>
        <p:cNvGrpSpPr/>
        <p:nvPr/>
      </p:nvGrpSpPr>
      <p:grpSpPr>
        <a:xfrm>
          <a:off x="0" y="0"/>
          <a:ext cx="0" cy="0"/>
          <a:chOff x="0" y="0"/>
          <a:chExt cx="0" cy="0"/>
        </a:xfrm>
      </p:grpSpPr>
      <p:pic>
        <p:nvPicPr>
          <p:cNvPr id="95" name="Google Shape;95;p2"/>
          <p:cNvPicPr preferRelativeResize="0">
            <a:picLocks noGrp="1"/>
          </p:cNvPicPr>
          <p:nvPr>
            <p:ph type="body" idx="1"/>
          </p:nvPr>
        </p:nvPicPr>
        <p:blipFill rotWithShape="1">
          <a:blip r:embed="rId3">
            <a:alphaModFix/>
          </a:blip>
          <a:srcRect/>
          <a:stretch/>
        </p:blipFill>
        <p:spPr>
          <a:xfrm>
            <a:off x="1253624" y="112059"/>
            <a:ext cx="9953253" cy="663388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5"/>
        <p:cNvGrpSpPr/>
        <p:nvPr/>
      </p:nvGrpSpPr>
      <p:grpSpPr>
        <a:xfrm>
          <a:off x="0" y="0"/>
          <a:ext cx="0" cy="0"/>
          <a:chOff x="0" y="0"/>
          <a:chExt cx="0" cy="0"/>
        </a:xfrm>
      </p:grpSpPr>
      <p:sp>
        <p:nvSpPr>
          <p:cNvPr id="206" name="Google Shape;206;p17"/>
          <p:cNvSpPr txBox="1">
            <a:spLocks noGrp="1"/>
          </p:cNvSpPr>
          <p:nvPr>
            <p:ph type="body" idx="1"/>
          </p:nvPr>
        </p:nvSpPr>
        <p:spPr>
          <a:xfrm>
            <a:off x="0" y="579120"/>
            <a:ext cx="4841823" cy="6903720"/>
          </a:xfrm>
          <a:prstGeom prst="rect">
            <a:avLst/>
          </a:prstGeom>
          <a:noFill/>
          <a:ln>
            <a:noFill/>
          </a:ln>
        </p:spPr>
        <p:txBody>
          <a:bodyPr spcFirstLastPara="1" wrap="square" lIns="91425" tIns="45700" rIns="91425" bIns="45700" anchor="t" anchorCtr="0">
            <a:normAutofit/>
          </a:bodyPr>
          <a:lstStyle/>
          <a:p>
            <a:pPr marL="685800" lvl="1" indent="-228600" algn="l" rtl="0">
              <a:lnSpc>
                <a:spcPct val="70000"/>
              </a:lnSpc>
              <a:spcBef>
                <a:spcPts val="0"/>
              </a:spcBef>
              <a:spcAft>
                <a:spcPts val="0"/>
              </a:spcAft>
              <a:buClr>
                <a:schemeClr val="dk1"/>
              </a:buClr>
              <a:buSzPts val="2960"/>
              <a:buChar char="•"/>
            </a:pPr>
            <a:r>
              <a:rPr lang="en-US" sz="2960" dirty="0">
                <a:latin typeface="+mj-lt"/>
                <a:cs typeface="Calibri Light" panose="020F0302020204030204" pitchFamily="34" charset="0"/>
              </a:rPr>
              <a:t>In early 1980s, HIV appears in gay men and a town in southeast Florida with a large Haitian population</a:t>
            </a:r>
          </a:p>
          <a:p>
            <a:pPr marL="685800" lvl="1" indent="-228600" algn="l" rtl="0">
              <a:lnSpc>
                <a:spcPct val="70000"/>
              </a:lnSpc>
              <a:spcBef>
                <a:spcPts val="0"/>
              </a:spcBef>
              <a:spcAft>
                <a:spcPts val="0"/>
              </a:spcAft>
              <a:buClr>
                <a:schemeClr val="dk1"/>
              </a:buClr>
              <a:buSzPts val="2960"/>
              <a:buChar char="•"/>
            </a:pPr>
            <a:endParaRPr lang="en-US" sz="2960" dirty="0">
              <a:latin typeface="+mj-lt"/>
              <a:cs typeface="Calibri Light" panose="020F0302020204030204" pitchFamily="34" charset="0"/>
            </a:endParaRPr>
          </a:p>
          <a:p>
            <a:pPr marL="685800" lvl="1" indent="-228600" algn="l" rtl="0">
              <a:lnSpc>
                <a:spcPct val="70000"/>
              </a:lnSpc>
              <a:spcBef>
                <a:spcPts val="0"/>
              </a:spcBef>
              <a:spcAft>
                <a:spcPts val="0"/>
              </a:spcAft>
              <a:buClr>
                <a:schemeClr val="dk1"/>
              </a:buClr>
              <a:buSzPts val="2960"/>
              <a:buChar char="•"/>
            </a:pPr>
            <a:r>
              <a:rPr lang="en-US" sz="2960" dirty="0">
                <a:latin typeface="+mj-lt"/>
                <a:cs typeface="Calibri Light" panose="020F0302020204030204" pitchFamily="34" charset="0"/>
              </a:rPr>
              <a:t>By this time, HIV had already likely spread to five continents (North America, South America, Europe, Africa and Australia)</a:t>
            </a:r>
          </a:p>
          <a:p>
            <a:pPr marL="685800" lvl="1" indent="-228600" algn="l" rtl="0">
              <a:lnSpc>
                <a:spcPct val="70000"/>
              </a:lnSpc>
              <a:spcBef>
                <a:spcPts val="0"/>
              </a:spcBef>
              <a:spcAft>
                <a:spcPts val="0"/>
              </a:spcAft>
              <a:buClr>
                <a:schemeClr val="dk1"/>
              </a:buClr>
              <a:buSzPts val="2960"/>
              <a:buChar char="•"/>
            </a:pPr>
            <a:endParaRPr sz="2775" dirty="0">
              <a:latin typeface="+mj-lt"/>
              <a:cs typeface="Calibri Light" panose="020F0302020204030204" pitchFamily="34" charset="0"/>
            </a:endParaRPr>
          </a:p>
          <a:p>
            <a:pPr marL="685800" lvl="1" indent="-228600" algn="l" rtl="0">
              <a:lnSpc>
                <a:spcPct val="70000"/>
              </a:lnSpc>
              <a:spcBef>
                <a:spcPts val="500"/>
              </a:spcBef>
              <a:spcAft>
                <a:spcPts val="0"/>
              </a:spcAft>
              <a:buClr>
                <a:schemeClr val="dk1"/>
              </a:buClr>
              <a:buSzPts val="2775"/>
              <a:buChar char="•"/>
            </a:pPr>
            <a:r>
              <a:rPr lang="en-US" sz="2775" dirty="0">
                <a:latin typeface="+mj-lt"/>
                <a:cs typeface="Calibri Light" panose="020F0302020204030204" pitchFamily="34" charset="0"/>
              </a:rPr>
              <a:t>AIDS was recognized as more common in certain populations:   </a:t>
            </a:r>
            <a:r>
              <a:rPr lang="en-US" sz="2960" dirty="0">
                <a:latin typeface="+mj-lt"/>
                <a:cs typeface="Calibri Light" panose="020F0302020204030204" pitchFamily="34" charset="0"/>
              </a:rPr>
              <a:t>hemophiliacs, homosexuals, Haitians, and heroin users.</a:t>
            </a:r>
            <a:endParaRPr dirty="0">
              <a:latin typeface="+mj-lt"/>
              <a:cs typeface="Calibri Light" panose="020F0302020204030204" pitchFamily="34" charset="0"/>
            </a:endParaRPr>
          </a:p>
          <a:p>
            <a:pPr marL="1600200" lvl="3" indent="-122872" algn="l" rtl="0">
              <a:lnSpc>
                <a:spcPct val="70000"/>
              </a:lnSpc>
              <a:spcBef>
                <a:spcPts val="500"/>
              </a:spcBef>
              <a:spcAft>
                <a:spcPts val="0"/>
              </a:spcAft>
              <a:buClr>
                <a:schemeClr val="dk1"/>
              </a:buClr>
              <a:buSzPts val="1665"/>
              <a:buNone/>
            </a:pPr>
            <a:endParaRPr sz="1665" dirty="0">
              <a:latin typeface="Calibri Light" panose="020F0302020204030204" pitchFamily="34" charset="0"/>
              <a:cs typeface="Calibri Light" panose="020F0302020204030204" pitchFamily="34" charset="0"/>
            </a:endParaRPr>
          </a:p>
        </p:txBody>
      </p:sp>
      <p:pic>
        <p:nvPicPr>
          <p:cNvPr id="207" name="Google Shape;207;p17">
            <a:hlinkClick r:id="rId3"/>
          </p:cNvPr>
          <p:cNvPicPr preferRelativeResize="0"/>
          <p:nvPr/>
        </p:nvPicPr>
        <p:blipFill rotWithShape="1">
          <a:blip r:embed="rId4">
            <a:alphaModFix/>
          </a:blip>
          <a:srcRect/>
          <a:stretch/>
        </p:blipFill>
        <p:spPr>
          <a:xfrm>
            <a:off x="5039943" y="781518"/>
            <a:ext cx="6766608" cy="5294963"/>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6">
                                            <p:txEl>
                                              <p:pRg st="0" end="0"/>
                                            </p:txEl>
                                          </p:spTgt>
                                        </p:tgtEl>
                                        <p:attrNameLst>
                                          <p:attrName>style.visibility</p:attrName>
                                        </p:attrNameLst>
                                      </p:cBhvr>
                                      <p:to>
                                        <p:strVal val="visible"/>
                                      </p:to>
                                    </p:set>
                                    <p:animEffect transition="in" filter="fade">
                                      <p:cBhvr>
                                        <p:cTn id="7" dur="2000"/>
                                        <p:tgtEl>
                                          <p:spTgt spid="20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06">
                                            <p:txEl>
                                              <p:pRg st="2" end="2"/>
                                            </p:txEl>
                                          </p:spTgt>
                                        </p:tgtEl>
                                        <p:attrNameLst>
                                          <p:attrName>style.visibility</p:attrName>
                                        </p:attrNameLst>
                                      </p:cBhvr>
                                      <p:to>
                                        <p:strVal val="visible"/>
                                      </p:to>
                                    </p:set>
                                    <p:animEffect transition="in" filter="fade">
                                      <p:cBhvr>
                                        <p:cTn id="10" dur="2000"/>
                                        <p:tgtEl>
                                          <p:spTgt spid="206">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06">
                                            <p:txEl>
                                              <p:pRg st="4" end="4"/>
                                            </p:txEl>
                                          </p:spTgt>
                                        </p:tgtEl>
                                        <p:attrNameLst>
                                          <p:attrName>style.visibility</p:attrName>
                                        </p:attrNameLst>
                                      </p:cBhvr>
                                      <p:to>
                                        <p:strVal val="visible"/>
                                      </p:to>
                                    </p:set>
                                    <p:animEffect transition="in" filter="fade">
                                      <p:cBhvr>
                                        <p:cTn id="13" dur="2000"/>
                                        <p:tgtEl>
                                          <p:spTgt spid="20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5B426-6BA2-8197-F55F-83513244B85B}"/>
              </a:ext>
            </a:extLst>
          </p:cNvPr>
          <p:cNvSpPr>
            <a:spLocks noGrp="1"/>
          </p:cNvSpPr>
          <p:nvPr>
            <p:ph type="title"/>
          </p:nvPr>
        </p:nvSpPr>
        <p:spPr/>
        <p:txBody>
          <a:bodyPr/>
          <a:lstStyle/>
          <a:p>
            <a:r>
              <a:rPr lang="en-US" dirty="0">
                <a:latin typeface="+mj-lt"/>
              </a:rPr>
              <a:t>HIV-AIDS arrival and spread in China</a:t>
            </a:r>
          </a:p>
        </p:txBody>
      </p:sp>
      <p:sp>
        <p:nvSpPr>
          <p:cNvPr id="3" name="Text Placeholder 2">
            <a:extLst>
              <a:ext uri="{FF2B5EF4-FFF2-40B4-BE49-F238E27FC236}">
                <a16:creationId xmlns:a16="http://schemas.microsoft.com/office/drawing/2014/main" id="{558A04D6-1EA6-EDF5-2373-7B0F546D05F0}"/>
              </a:ext>
            </a:extLst>
          </p:cNvPr>
          <p:cNvSpPr>
            <a:spLocks noGrp="1"/>
          </p:cNvSpPr>
          <p:nvPr>
            <p:ph type="body" idx="1"/>
          </p:nvPr>
        </p:nvSpPr>
        <p:spPr>
          <a:xfrm>
            <a:off x="838199" y="1690688"/>
            <a:ext cx="11096625" cy="4486275"/>
          </a:xfrm>
        </p:spPr>
        <p:txBody>
          <a:bodyPr>
            <a:normAutofit lnSpcReduction="10000"/>
          </a:bodyPr>
          <a:lstStyle/>
          <a:p>
            <a:r>
              <a:rPr lang="en-US" dirty="0">
                <a:latin typeface="+mj-lt"/>
              </a:rPr>
              <a:t>First detected in 1985 in foreign tourist, and shortly after in Chinese</a:t>
            </a:r>
          </a:p>
          <a:p>
            <a:r>
              <a:rPr lang="en-US" dirty="0">
                <a:latin typeface="+mj-lt"/>
              </a:rPr>
              <a:t>HIV initially appeared in intravenous drug users because parts of China are near the Golden Triangle where poppy is cultivated</a:t>
            </a:r>
          </a:p>
          <a:p>
            <a:r>
              <a:rPr lang="en-US" dirty="0">
                <a:latin typeface="+mj-lt"/>
              </a:rPr>
              <a:t>1990s saw spike in cases among individuals who donated blood</a:t>
            </a:r>
          </a:p>
          <a:p>
            <a:r>
              <a:rPr lang="en-US" dirty="0">
                <a:latin typeface="+mj-lt"/>
              </a:rPr>
              <a:t>In rural areas of Henan, Anhui, and Shanxi provinces, blood collection stations operated with government oversight but little regulation</a:t>
            </a:r>
          </a:p>
          <a:p>
            <a:r>
              <a:rPr lang="en-US" dirty="0">
                <a:latin typeface="+mj-lt"/>
              </a:rPr>
              <a:t>They used unsafe practices, such as pooling blood from multiple donors, extracting plasma, and reinfusing blood cells back into donors</a:t>
            </a:r>
          </a:p>
          <a:p>
            <a:r>
              <a:rPr lang="en-US" dirty="0">
                <a:latin typeface="+mj-lt"/>
              </a:rPr>
              <a:t>Thousands of rural villagers became infected, creating a public health crisis that was initially covered up.</a:t>
            </a:r>
          </a:p>
        </p:txBody>
      </p:sp>
    </p:spTree>
    <p:extLst>
      <p:ext uri="{BB962C8B-B14F-4D97-AF65-F5344CB8AC3E}">
        <p14:creationId xmlns:p14="http://schemas.microsoft.com/office/powerpoint/2010/main" val="4760881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1CC1C6B-B592-C2D9-D0E9-64721871076C}"/>
              </a:ext>
            </a:extLst>
          </p:cNvPr>
          <p:cNvPicPr>
            <a:picLocks noGrp="1" noChangeAspect="1"/>
          </p:cNvPicPr>
          <p:nvPr>
            <p:ph idx="1"/>
          </p:nvPr>
        </p:nvPicPr>
        <p:blipFill rotWithShape="1">
          <a:blip r:embed="rId3"/>
          <a:srcRect l="36435" t="9625" r="36155"/>
          <a:stretch/>
        </p:blipFill>
        <p:spPr>
          <a:xfrm>
            <a:off x="228164" y="96253"/>
            <a:ext cx="4468902" cy="6485021"/>
          </a:xfrm>
        </p:spPr>
      </p:pic>
      <p:pic>
        <p:nvPicPr>
          <p:cNvPr id="2" name="Content Placeholder 4">
            <a:extLst>
              <a:ext uri="{FF2B5EF4-FFF2-40B4-BE49-F238E27FC236}">
                <a16:creationId xmlns:a16="http://schemas.microsoft.com/office/drawing/2014/main" id="{73ECC9B0-BD07-C7A7-90DB-B8FEAB8B2D38}"/>
              </a:ext>
            </a:extLst>
          </p:cNvPr>
          <p:cNvPicPr>
            <a:picLocks noChangeAspect="1"/>
          </p:cNvPicPr>
          <p:nvPr/>
        </p:nvPicPr>
        <p:blipFill>
          <a:blip r:embed="rId4"/>
          <a:srcRect t="2952"/>
          <a:stretch/>
        </p:blipFill>
        <p:spPr>
          <a:xfrm>
            <a:off x="4863850" y="96253"/>
            <a:ext cx="6931107" cy="4747430"/>
          </a:xfrm>
          <a:prstGeom prst="rect">
            <a:avLst/>
          </a:prstGeom>
          <a:noFill/>
          <a:ln>
            <a:noFill/>
          </a:ln>
        </p:spPr>
      </p:pic>
      <p:pic>
        <p:nvPicPr>
          <p:cNvPr id="4" name="Picture 3">
            <a:extLst>
              <a:ext uri="{FF2B5EF4-FFF2-40B4-BE49-F238E27FC236}">
                <a16:creationId xmlns:a16="http://schemas.microsoft.com/office/drawing/2014/main" id="{587DC969-E05B-9DAB-776D-81D8B7045826}"/>
              </a:ext>
            </a:extLst>
          </p:cNvPr>
          <p:cNvPicPr>
            <a:picLocks noChangeAspect="1"/>
          </p:cNvPicPr>
          <p:nvPr/>
        </p:nvPicPr>
        <p:blipFill>
          <a:blip r:embed="rId5"/>
          <a:stretch>
            <a:fillRect/>
          </a:stretch>
        </p:blipFill>
        <p:spPr>
          <a:xfrm>
            <a:off x="4993105" y="3863092"/>
            <a:ext cx="7083339" cy="2718181"/>
          </a:xfrm>
          <a:prstGeom prst="rect">
            <a:avLst/>
          </a:prstGeom>
        </p:spPr>
      </p:pic>
    </p:spTree>
    <p:extLst>
      <p:ext uri="{BB962C8B-B14F-4D97-AF65-F5344CB8AC3E}">
        <p14:creationId xmlns:p14="http://schemas.microsoft.com/office/powerpoint/2010/main" val="1710759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smiling at the camera&#10;&#10;Description automatically generated">
            <a:extLst>
              <a:ext uri="{FF2B5EF4-FFF2-40B4-BE49-F238E27FC236}">
                <a16:creationId xmlns:a16="http://schemas.microsoft.com/office/drawing/2014/main" id="{C2A5D672-EB90-0B6C-9405-FA940193D55B}"/>
              </a:ext>
            </a:extLst>
          </p:cNvPr>
          <p:cNvPicPr>
            <a:picLocks noChangeAspect="1"/>
          </p:cNvPicPr>
          <p:nvPr/>
        </p:nvPicPr>
        <p:blipFill>
          <a:blip r:embed="rId3"/>
          <a:srcRect l="5898" r="3062"/>
          <a:stretch/>
        </p:blipFill>
        <p:spPr>
          <a:xfrm>
            <a:off x="0" y="0"/>
            <a:ext cx="6243567" cy="6858000"/>
          </a:xfrm>
          <a:prstGeom prst="rect">
            <a:avLst/>
          </a:prstGeom>
        </p:spPr>
      </p:pic>
      <p:pic>
        <p:nvPicPr>
          <p:cNvPr id="13" name="Picture 12">
            <a:extLst>
              <a:ext uri="{FF2B5EF4-FFF2-40B4-BE49-F238E27FC236}">
                <a16:creationId xmlns:a16="http://schemas.microsoft.com/office/drawing/2014/main" id="{AAAD0779-61BD-1842-362D-75C4996FB916}"/>
              </a:ext>
            </a:extLst>
          </p:cNvPr>
          <p:cNvPicPr>
            <a:picLocks noChangeAspect="1"/>
          </p:cNvPicPr>
          <p:nvPr/>
        </p:nvPicPr>
        <p:blipFill>
          <a:blip r:embed="rId4"/>
          <a:srcRect r="4335"/>
          <a:stretch/>
        </p:blipFill>
        <p:spPr>
          <a:xfrm>
            <a:off x="6243567" y="1075226"/>
            <a:ext cx="5972908" cy="4435475"/>
          </a:xfrm>
          <a:prstGeom prst="rect">
            <a:avLst/>
          </a:prstGeom>
        </p:spPr>
      </p:pic>
    </p:spTree>
    <p:extLst>
      <p:ext uri="{BB962C8B-B14F-4D97-AF65-F5344CB8AC3E}">
        <p14:creationId xmlns:p14="http://schemas.microsoft.com/office/powerpoint/2010/main" val="27370314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2CABF-E40D-7AC1-D344-6B970098239C}"/>
              </a:ext>
            </a:extLst>
          </p:cNvPr>
          <p:cNvSpPr>
            <a:spLocks noGrp="1"/>
          </p:cNvSpPr>
          <p:nvPr>
            <p:ph type="title"/>
          </p:nvPr>
        </p:nvSpPr>
        <p:spPr>
          <a:xfrm>
            <a:off x="5690993" y="365125"/>
            <a:ext cx="6243567" cy="1325563"/>
          </a:xfrm>
        </p:spPr>
        <p:txBody>
          <a:bodyPr>
            <a:noAutofit/>
          </a:bodyPr>
          <a:lstStyle/>
          <a:p>
            <a:pPr algn="ctr"/>
            <a:r>
              <a:rPr lang="en-US" sz="3600" dirty="0">
                <a:latin typeface="+mj-lt"/>
              </a:rPr>
              <a:t>HIV-AIDS arrival and spread in India</a:t>
            </a:r>
          </a:p>
        </p:txBody>
      </p:sp>
      <p:sp>
        <p:nvSpPr>
          <p:cNvPr id="3" name="Text Placeholder 2">
            <a:extLst>
              <a:ext uri="{FF2B5EF4-FFF2-40B4-BE49-F238E27FC236}">
                <a16:creationId xmlns:a16="http://schemas.microsoft.com/office/drawing/2014/main" id="{78125460-B823-A8CB-EF84-88D67B03E060}"/>
              </a:ext>
            </a:extLst>
          </p:cNvPr>
          <p:cNvSpPr>
            <a:spLocks noGrp="1"/>
          </p:cNvSpPr>
          <p:nvPr>
            <p:ph type="body" idx="1"/>
          </p:nvPr>
        </p:nvSpPr>
        <p:spPr>
          <a:xfrm>
            <a:off x="257441" y="365124"/>
            <a:ext cx="5180834" cy="6841791"/>
          </a:xfrm>
        </p:spPr>
        <p:txBody>
          <a:bodyPr>
            <a:normAutofit/>
          </a:bodyPr>
          <a:lstStyle/>
          <a:p>
            <a:r>
              <a:rPr lang="en-US" sz="3200" dirty="0">
                <a:solidFill>
                  <a:srgbClr val="000000"/>
                </a:solidFill>
                <a:latin typeface="+mj-lt"/>
              </a:rPr>
              <a:t>The first HIV cases in India were detected in 1986 in female sex workers in the city of Chennai. </a:t>
            </a:r>
          </a:p>
          <a:p>
            <a:r>
              <a:rPr lang="en-US" sz="3200" dirty="0">
                <a:solidFill>
                  <a:srgbClr val="000000"/>
                </a:solidFill>
                <a:latin typeface="+mj-lt"/>
              </a:rPr>
              <a:t>Introduced through</a:t>
            </a:r>
          </a:p>
          <a:p>
            <a:pPr lvl="1"/>
            <a:r>
              <a:rPr lang="en-US" dirty="0">
                <a:solidFill>
                  <a:srgbClr val="000000"/>
                </a:solidFill>
                <a:latin typeface="+mj-lt"/>
              </a:rPr>
              <a:t>Commercial sex work, a major factor throughout Asia  </a:t>
            </a:r>
          </a:p>
          <a:p>
            <a:pPr lvl="1"/>
            <a:r>
              <a:rPr lang="en-US" dirty="0">
                <a:solidFill>
                  <a:srgbClr val="000000"/>
                </a:solidFill>
                <a:latin typeface="+mj-lt"/>
              </a:rPr>
              <a:t>Prostitution operates in a legal grey area in India</a:t>
            </a:r>
          </a:p>
          <a:p>
            <a:pPr lvl="1"/>
            <a:r>
              <a:rPr lang="en-US" dirty="0">
                <a:solidFill>
                  <a:srgbClr val="000000"/>
                </a:solidFill>
                <a:latin typeface="+mj-lt"/>
              </a:rPr>
              <a:t>Intravenous drug use in the northeastern part of India also contributed</a:t>
            </a:r>
          </a:p>
          <a:p>
            <a:pPr lvl="1"/>
            <a:r>
              <a:rPr lang="en-US" dirty="0">
                <a:solidFill>
                  <a:srgbClr val="000000"/>
                </a:solidFill>
                <a:latin typeface="+mj-lt"/>
              </a:rPr>
              <a:t>Human mobility within India and internationally played a large role here than in China</a:t>
            </a:r>
          </a:p>
          <a:p>
            <a:endParaRPr lang="en-US" dirty="0">
              <a:latin typeface="+mj-lt"/>
            </a:endParaRPr>
          </a:p>
        </p:txBody>
      </p:sp>
      <p:pic>
        <p:nvPicPr>
          <p:cNvPr id="4" name="Picture 3">
            <a:extLst>
              <a:ext uri="{FF2B5EF4-FFF2-40B4-BE49-F238E27FC236}">
                <a16:creationId xmlns:a16="http://schemas.microsoft.com/office/drawing/2014/main" id="{BD1458E3-F98B-1A97-24B7-51B683A1AD2E}"/>
              </a:ext>
            </a:extLst>
          </p:cNvPr>
          <p:cNvPicPr>
            <a:picLocks noChangeAspect="1"/>
          </p:cNvPicPr>
          <p:nvPr/>
        </p:nvPicPr>
        <p:blipFill>
          <a:blip r:embed="rId3"/>
          <a:srcRect r="4335"/>
          <a:stretch/>
        </p:blipFill>
        <p:spPr>
          <a:xfrm>
            <a:off x="5826322" y="1690688"/>
            <a:ext cx="5972908" cy="4435475"/>
          </a:xfrm>
          <a:prstGeom prst="rect">
            <a:avLst/>
          </a:prstGeom>
        </p:spPr>
      </p:pic>
    </p:spTree>
    <p:extLst>
      <p:ext uri="{BB962C8B-B14F-4D97-AF65-F5344CB8AC3E}">
        <p14:creationId xmlns:p14="http://schemas.microsoft.com/office/powerpoint/2010/main" val="40319569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73163-4D43-64C9-D327-68D2CB364181}"/>
              </a:ext>
            </a:extLst>
          </p:cNvPr>
          <p:cNvSpPr>
            <a:spLocks noGrp="1"/>
          </p:cNvSpPr>
          <p:nvPr>
            <p:ph type="title"/>
          </p:nvPr>
        </p:nvSpPr>
        <p:spPr/>
        <p:txBody>
          <a:bodyPr/>
          <a:lstStyle/>
          <a:p>
            <a:pPr algn="ctr"/>
            <a:r>
              <a:rPr lang="en-US" dirty="0">
                <a:latin typeface="+mj-lt"/>
                <a:cs typeface="Calibri" panose="020F0502020204030204" pitchFamily="34" charset="0"/>
              </a:rPr>
              <a:t>Hysteria and discrimination at the start of the pandemic</a:t>
            </a:r>
          </a:p>
        </p:txBody>
      </p:sp>
      <p:sp>
        <p:nvSpPr>
          <p:cNvPr id="3" name="Text Placeholder 2">
            <a:extLst>
              <a:ext uri="{FF2B5EF4-FFF2-40B4-BE49-F238E27FC236}">
                <a16:creationId xmlns:a16="http://schemas.microsoft.com/office/drawing/2014/main" id="{F2C99479-DEE2-18A2-CC5C-D59617F2AC13}"/>
              </a:ext>
            </a:extLst>
          </p:cNvPr>
          <p:cNvSpPr>
            <a:spLocks noGrp="1"/>
          </p:cNvSpPr>
          <p:nvPr>
            <p:ph type="body" idx="1"/>
          </p:nvPr>
        </p:nvSpPr>
        <p:spPr>
          <a:xfrm>
            <a:off x="838200" y="1825625"/>
            <a:ext cx="9969500" cy="4667250"/>
          </a:xfrm>
        </p:spPr>
        <p:txBody>
          <a:bodyPr>
            <a:normAutofit lnSpcReduction="10000"/>
          </a:bodyPr>
          <a:lstStyle/>
          <a:p>
            <a:r>
              <a:rPr lang="en-US" dirty="0">
                <a:latin typeface="+mj-lt"/>
              </a:rPr>
              <a:t>Targeted people living with HIV–AIDS, particularly the four high-risk groups: homosexuals, heroin addicts, hemophiliacs, and Haitians.</a:t>
            </a:r>
          </a:p>
          <a:p>
            <a:r>
              <a:rPr lang="en-US" dirty="0">
                <a:latin typeface="+mj-lt"/>
              </a:rPr>
              <a:t> Various politicians called for quarantining of anyone who tested positive for HIV, </a:t>
            </a:r>
          </a:p>
          <a:p>
            <a:r>
              <a:rPr lang="en-US" dirty="0">
                <a:latin typeface="+mj-lt"/>
              </a:rPr>
              <a:t>There was an AIDS-quarantine ballot initiative in California, and various states threatened or passed conditional quarantine measures. </a:t>
            </a:r>
          </a:p>
          <a:p>
            <a:r>
              <a:rPr lang="en-US" dirty="0">
                <a:latin typeface="+mj-lt"/>
              </a:rPr>
              <a:t>Some HIV-positive children were excluded from school; two such cases — those of the three Ray brothers in Arcadia, Florida, and of Ryan White in Kokomo, Indiana — received national attention</a:t>
            </a:r>
          </a:p>
          <a:p>
            <a:endParaRPr lang="en-US" dirty="0"/>
          </a:p>
        </p:txBody>
      </p:sp>
    </p:spTree>
    <p:extLst>
      <p:ext uri="{BB962C8B-B14F-4D97-AF65-F5344CB8AC3E}">
        <p14:creationId xmlns:p14="http://schemas.microsoft.com/office/powerpoint/2010/main" val="3772295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2"/>
        <p:cNvGrpSpPr/>
        <p:nvPr/>
      </p:nvGrpSpPr>
      <p:grpSpPr>
        <a:xfrm>
          <a:off x="0" y="0"/>
          <a:ext cx="0" cy="0"/>
          <a:chOff x="0" y="0"/>
          <a:chExt cx="0" cy="0"/>
        </a:xfrm>
      </p:grpSpPr>
      <p:pic>
        <p:nvPicPr>
          <p:cNvPr id="213" name="Google Shape;213;p18" descr="A group of people posing for the camera&#10;&#10;Description automatically generated">
            <a:hlinkClick r:id="rId3"/>
          </p:cNvPr>
          <p:cNvPicPr preferRelativeResize="0"/>
          <p:nvPr/>
        </p:nvPicPr>
        <p:blipFill rotWithShape="1">
          <a:blip r:embed="rId4">
            <a:alphaModFix/>
          </a:blip>
          <a:srcRect/>
          <a:stretch/>
        </p:blipFill>
        <p:spPr>
          <a:xfrm>
            <a:off x="933372" y="323733"/>
            <a:ext cx="9591558" cy="6210534"/>
          </a:xfrm>
          <a:prstGeom prst="rect">
            <a:avLst/>
          </a:prstGeom>
          <a:noFill/>
          <a:ln w="47625" cap="flat" cmpd="sng">
            <a:solidFill>
              <a:schemeClr val="accent1"/>
            </a:solidFill>
            <a:prstDash val="solid"/>
            <a:round/>
            <a:headEnd type="none" w="sm" len="sm"/>
            <a:tailEnd type="none" w="sm" len="sm"/>
          </a:ln>
        </p:spPr>
      </p:pic>
      <p:sp>
        <p:nvSpPr>
          <p:cNvPr id="3" name="Google Shape;368;p41">
            <a:extLst>
              <a:ext uri="{FF2B5EF4-FFF2-40B4-BE49-F238E27FC236}">
                <a16:creationId xmlns:a16="http://schemas.microsoft.com/office/drawing/2014/main" id="{05B70C88-34C1-4E69-B6FF-0649F07D418E}"/>
              </a:ext>
            </a:extLst>
          </p:cNvPr>
          <p:cNvSpPr txBox="1"/>
          <p:nvPr/>
        </p:nvSpPr>
        <p:spPr>
          <a:xfrm>
            <a:off x="9594243" y="234662"/>
            <a:ext cx="1095172" cy="523220"/>
          </a:xfrm>
          <a:prstGeom prst="rect">
            <a:avLst/>
          </a:prstGeom>
          <a:solidFill>
            <a:srgbClr val="00B050"/>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0" i="0" u="none" strike="noStrike" cap="none" dirty="0">
                <a:solidFill>
                  <a:schemeClr val="dk1"/>
                </a:solidFill>
                <a:latin typeface="Calibri"/>
                <a:ea typeface="Calibri"/>
                <a:cs typeface="Calibri"/>
                <a:sym typeface="Calibri"/>
              </a:rPr>
              <a:t>Video </a:t>
            </a:r>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p19">
            <a:hlinkClick r:id="rId3"/>
          </p:cNvPr>
          <p:cNvPicPr preferRelativeResize="0">
            <a:picLocks noGrp="1"/>
          </p:cNvPicPr>
          <p:nvPr>
            <p:ph type="body" idx="1"/>
          </p:nvPr>
        </p:nvPicPr>
        <p:blipFill rotWithShape="1">
          <a:blip r:embed="rId4">
            <a:alphaModFix/>
          </a:blip>
          <a:srcRect/>
          <a:stretch/>
        </p:blipFill>
        <p:spPr>
          <a:xfrm>
            <a:off x="391297" y="553583"/>
            <a:ext cx="11409406" cy="5750833"/>
          </a:xfrm>
          <a:prstGeom prst="rect">
            <a:avLst/>
          </a:prstGeom>
          <a:noFill/>
          <a:ln w="44450" cap="flat" cmpd="sng">
            <a:solidFill>
              <a:schemeClr val="accent1"/>
            </a:solidFill>
            <a:prstDash val="solid"/>
            <a:round/>
            <a:headEnd type="none" w="sm" len="sm"/>
            <a:tailEnd type="none" w="sm" len="sm"/>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4"/>
        <p:cNvGrpSpPr/>
        <p:nvPr/>
      </p:nvGrpSpPr>
      <p:grpSpPr>
        <a:xfrm>
          <a:off x="0" y="0"/>
          <a:ext cx="0" cy="0"/>
          <a:chOff x="0" y="0"/>
          <a:chExt cx="0" cy="0"/>
        </a:xfrm>
      </p:grpSpPr>
      <p:pic>
        <p:nvPicPr>
          <p:cNvPr id="4" name="Picture 3">
            <a:extLst>
              <a:ext uri="{FF2B5EF4-FFF2-40B4-BE49-F238E27FC236}">
                <a16:creationId xmlns:a16="http://schemas.microsoft.com/office/drawing/2014/main" id="{00794D9F-DAAC-0C0B-E694-3527BDB908F4}"/>
              </a:ext>
            </a:extLst>
          </p:cNvPr>
          <p:cNvPicPr>
            <a:picLocks noChangeAspect="1"/>
          </p:cNvPicPr>
          <p:nvPr/>
        </p:nvPicPr>
        <p:blipFill>
          <a:blip r:embed="rId3"/>
          <a:stretch>
            <a:fillRect/>
          </a:stretch>
        </p:blipFill>
        <p:spPr>
          <a:xfrm>
            <a:off x="329549" y="-324080"/>
            <a:ext cx="8501059" cy="2102080"/>
          </a:xfrm>
          <a:prstGeom prst="rect">
            <a:avLst/>
          </a:prstGeom>
        </p:spPr>
      </p:pic>
      <p:pic>
        <p:nvPicPr>
          <p:cNvPr id="225" name="Google Shape;225;p20">
            <a:hlinkClick r:id="rId4"/>
          </p:cNvPr>
          <p:cNvPicPr preferRelativeResize="0">
            <a:picLocks noGrp="1"/>
          </p:cNvPicPr>
          <p:nvPr>
            <p:ph type="body" idx="1"/>
          </p:nvPr>
        </p:nvPicPr>
        <p:blipFill rotWithShape="1">
          <a:blip r:embed="rId5">
            <a:alphaModFix/>
          </a:blip>
          <a:srcRect t="9557" b="8441"/>
          <a:stretch/>
        </p:blipFill>
        <p:spPr>
          <a:xfrm>
            <a:off x="651161" y="1371600"/>
            <a:ext cx="8501059" cy="5181600"/>
          </a:xfrm>
          <a:prstGeom prst="rect">
            <a:avLst/>
          </a:prstGeom>
          <a:noFill/>
          <a:ln w="34925">
            <a:solidFill>
              <a:schemeClr val="accent1">
                <a:lumMod val="60000"/>
                <a:lumOff val="40000"/>
              </a:schemeClr>
            </a:solidFill>
          </a:ln>
        </p:spPr>
      </p:pic>
      <p:sp>
        <p:nvSpPr>
          <p:cNvPr id="3" name="TextBox 2">
            <a:extLst>
              <a:ext uri="{FF2B5EF4-FFF2-40B4-BE49-F238E27FC236}">
                <a16:creationId xmlns:a16="http://schemas.microsoft.com/office/drawing/2014/main" id="{E3CB4F5F-7D13-4AE4-B2F2-055A29662EB4}"/>
              </a:ext>
            </a:extLst>
          </p:cNvPr>
          <p:cNvSpPr txBox="1"/>
          <p:nvPr/>
        </p:nvSpPr>
        <p:spPr>
          <a:xfrm>
            <a:off x="8076749" y="1646537"/>
            <a:ext cx="3904235" cy="534384"/>
          </a:xfrm>
          <a:prstGeom prst="rect">
            <a:avLst/>
          </a:prstGeom>
          <a:solidFill>
            <a:srgbClr val="00B050"/>
          </a:solidFill>
          <a:ln>
            <a:solidFill>
              <a:schemeClr val="tx1"/>
            </a:solidFill>
          </a:ln>
        </p:spPr>
        <p:txBody>
          <a:bodyPr wrap="square" rtlCol="0">
            <a:spAutoFit/>
          </a:bodyPr>
          <a:lstStyle/>
          <a:p>
            <a:r>
              <a:rPr lang="en-US" sz="2800" dirty="0"/>
              <a:t>Reading/Questions 12</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0"/>
        <p:cNvGrpSpPr/>
        <p:nvPr/>
      </p:nvGrpSpPr>
      <p:grpSpPr>
        <a:xfrm>
          <a:off x="0" y="0"/>
          <a:ext cx="0" cy="0"/>
          <a:chOff x="0" y="0"/>
          <a:chExt cx="0" cy="0"/>
        </a:xfrm>
      </p:grpSpPr>
      <p:sp>
        <p:nvSpPr>
          <p:cNvPr id="231" name="Google Shape;231;p21"/>
          <p:cNvSpPr txBox="1">
            <a:spLocks noGrp="1"/>
          </p:cNvSpPr>
          <p:nvPr>
            <p:ph type="body" idx="1"/>
          </p:nvPr>
        </p:nvSpPr>
        <p:spPr>
          <a:xfrm>
            <a:off x="-259831" y="447537"/>
            <a:ext cx="4376355" cy="6522889"/>
          </a:xfrm>
          <a:prstGeom prst="rect">
            <a:avLst/>
          </a:prstGeom>
          <a:noFill/>
          <a:ln>
            <a:noFill/>
          </a:ln>
        </p:spPr>
        <p:txBody>
          <a:bodyPr spcFirstLastPara="1" wrap="square" lIns="91425" tIns="45700" rIns="91425" bIns="45700" anchor="t" anchorCtr="0">
            <a:normAutofit/>
          </a:bodyPr>
          <a:lstStyle/>
          <a:p>
            <a:pPr marL="685800" lvl="1" indent="-228600" algn="l" rtl="0">
              <a:lnSpc>
                <a:spcPct val="90000"/>
              </a:lnSpc>
              <a:spcBef>
                <a:spcPts val="0"/>
              </a:spcBef>
              <a:spcAft>
                <a:spcPts val="0"/>
              </a:spcAft>
              <a:buClr>
                <a:schemeClr val="dk1"/>
              </a:buClr>
              <a:buSzPts val="3200"/>
              <a:buChar char="•"/>
            </a:pPr>
            <a:r>
              <a:rPr lang="en-US" sz="2800" dirty="0">
                <a:latin typeface="Calibri Light" panose="020F0302020204030204" pitchFamily="34" charset="0"/>
                <a:cs typeface="Calibri Light" panose="020F0302020204030204" pitchFamily="34" charset="0"/>
              </a:rPr>
              <a:t>1984: HIV identified as cause of AIDS</a:t>
            </a:r>
            <a:endParaRPr sz="2000" dirty="0">
              <a:latin typeface="Calibri Light" panose="020F0302020204030204" pitchFamily="34" charset="0"/>
              <a:cs typeface="Calibri Light" panose="020F0302020204030204" pitchFamily="34" charset="0"/>
            </a:endParaRPr>
          </a:p>
          <a:p>
            <a:pPr marL="685800" lvl="1" indent="-228600" algn="l" rtl="0">
              <a:lnSpc>
                <a:spcPct val="90000"/>
              </a:lnSpc>
              <a:spcBef>
                <a:spcPts val="500"/>
              </a:spcBef>
              <a:spcAft>
                <a:spcPts val="0"/>
              </a:spcAft>
              <a:buClr>
                <a:schemeClr val="dk1"/>
              </a:buClr>
              <a:buSzPts val="3200"/>
              <a:buChar char="•"/>
            </a:pPr>
            <a:r>
              <a:rPr lang="en-US" sz="2800" dirty="0">
                <a:latin typeface="Calibri Light" panose="020F0302020204030204" pitchFamily="34" charset="0"/>
                <a:cs typeface="Calibri Light" panose="020F0302020204030204" pitchFamily="34" charset="0"/>
              </a:rPr>
              <a:t>By 1995, complications from AIDS was leading cause of death for adults 25 to 44 years old in US.</a:t>
            </a:r>
          </a:p>
          <a:p>
            <a:pPr marL="685800" lvl="1" indent="-228600" algn="l" rtl="0">
              <a:lnSpc>
                <a:spcPct val="90000"/>
              </a:lnSpc>
              <a:spcBef>
                <a:spcPts val="500"/>
              </a:spcBef>
              <a:spcAft>
                <a:spcPts val="0"/>
              </a:spcAft>
              <a:buClr>
                <a:schemeClr val="dk1"/>
              </a:buClr>
              <a:buSzPts val="3200"/>
              <a:buChar char="•"/>
            </a:pPr>
            <a:r>
              <a:rPr lang="en-US" sz="2800" dirty="0">
                <a:latin typeface="Calibri Light" panose="020F0302020204030204" pitchFamily="34" charset="0"/>
                <a:cs typeface="Calibri Light" panose="020F0302020204030204" pitchFamily="34" charset="0"/>
              </a:rPr>
              <a:t>However, recognition of HIV-AIDS and the development of drugs was delayed because federal government was slow to respond </a:t>
            </a:r>
            <a:endParaRPr sz="2000" dirty="0">
              <a:latin typeface="Calibri Light" panose="020F0302020204030204" pitchFamily="34" charset="0"/>
              <a:cs typeface="Calibri Light" panose="020F0302020204030204" pitchFamily="34" charset="0"/>
            </a:endParaRPr>
          </a:p>
          <a:p>
            <a:pPr marL="685800" lvl="1" indent="-25400" algn="l" rtl="0">
              <a:lnSpc>
                <a:spcPct val="90000"/>
              </a:lnSpc>
              <a:spcBef>
                <a:spcPts val="500"/>
              </a:spcBef>
              <a:spcAft>
                <a:spcPts val="0"/>
              </a:spcAft>
              <a:buClr>
                <a:schemeClr val="dk1"/>
              </a:buClr>
              <a:buSzPts val="3200"/>
              <a:buNone/>
            </a:pPr>
            <a:endParaRPr sz="3200" dirty="0"/>
          </a:p>
          <a:p>
            <a:pPr marL="457200" lvl="1" indent="0" algn="l" rtl="0">
              <a:lnSpc>
                <a:spcPct val="90000"/>
              </a:lnSpc>
              <a:spcBef>
                <a:spcPts val="500"/>
              </a:spcBef>
              <a:spcAft>
                <a:spcPts val="0"/>
              </a:spcAft>
              <a:buClr>
                <a:schemeClr val="dk1"/>
              </a:buClr>
              <a:buSzPts val="3200"/>
              <a:buNone/>
            </a:pPr>
            <a:endParaRPr sz="3200" dirty="0"/>
          </a:p>
        </p:txBody>
      </p:sp>
      <p:pic>
        <p:nvPicPr>
          <p:cNvPr id="232" name="Google Shape;232;p21">
            <a:hlinkClick r:id="rId3"/>
          </p:cNvPr>
          <p:cNvPicPr preferRelativeResize="0"/>
          <p:nvPr/>
        </p:nvPicPr>
        <p:blipFill rotWithShape="1">
          <a:blip r:embed="rId4">
            <a:alphaModFix/>
          </a:blip>
          <a:srcRect/>
          <a:stretch/>
        </p:blipFill>
        <p:spPr>
          <a:xfrm>
            <a:off x="4116525" y="533730"/>
            <a:ext cx="7695329" cy="5523875"/>
          </a:xfrm>
          <a:prstGeom prst="rect">
            <a:avLst/>
          </a:prstGeom>
          <a:noFill/>
          <a:ln w="41275" cap="flat" cmpd="sng">
            <a:solidFill>
              <a:srgbClr val="8DA9DB"/>
            </a:solidFill>
            <a:prstDash val="solid"/>
            <a:round/>
            <a:headEnd type="none" w="sm" len="sm"/>
            <a:tailEnd type="none" w="sm" len="sm"/>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1">
                                            <p:txEl>
                                              <p:pRg st="0" end="0"/>
                                            </p:txEl>
                                          </p:spTgt>
                                        </p:tgtEl>
                                        <p:attrNameLst>
                                          <p:attrName>style.visibility</p:attrName>
                                        </p:attrNameLst>
                                      </p:cBhvr>
                                      <p:to>
                                        <p:strVal val="visible"/>
                                      </p:to>
                                    </p:set>
                                    <p:animEffect transition="in" filter="fade">
                                      <p:cBhvr>
                                        <p:cTn id="7" dur="2000"/>
                                        <p:tgtEl>
                                          <p:spTgt spid="23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1">
                                            <p:txEl>
                                              <p:pRg st="1" end="1"/>
                                            </p:txEl>
                                          </p:spTgt>
                                        </p:tgtEl>
                                        <p:attrNameLst>
                                          <p:attrName>style.visibility</p:attrName>
                                        </p:attrNameLst>
                                      </p:cBhvr>
                                      <p:to>
                                        <p:strVal val="visible"/>
                                      </p:to>
                                    </p:set>
                                    <p:animEffect transition="in" filter="fade">
                                      <p:cBhvr>
                                        <p:cTn id="10" dur="2000"/>
                                        <p:tgtEl>
                                          <p:spTgt spid="231">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31">
                                            <p:txEl>
                                              <p:pRg st="2" end="2"/>
                                            </p:txEl>
                                          </p:spTgt>
                                        </p:tgtEl>
                                        <p:attrNameLst>
                                          <p:attrName>style.visibility</p:attrName>
                                        </p:attrNameLst>
                                      </p:cBhvr>
                                      <p:to>
                                        <p:strVal val="visible"/>
                                      </p:to>
                                    </p:set>
                                    <p:animEffect transition="in" filter="fade">
                                      <p:cBhvr>
                                        <p:cTn id="13" dur="2000"/>
                                        <p:tgtEl>
                                          <p:spTgt spid="2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0"/>
        <p:cNvGrpSpPr/>
        <p:nvPr/>
      </p:nvGrpSpPr>
      <p:grpSpPr>
        <a:xfrm>
          <a:off x="0" y="0"/>
          <a:ext cx="0" cy="0"/>
          <a:chOff x="0" y="0"/>
          <a:chExt cx="0" cy="0"/>
        </a:xfrm>
      </p:grpSpPr>
      <p:sp>
        <p:nvSpPr>
          <p:cNvPr id="101" name="Google Shape;101;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dirty="0">
                <a:solidFill>
                  <a:schemeClr val="tx1"/>
                </a:solidFill>
                <a:latin typeface="Calibri Light" panose="020F0302020204030204" pitchFamily="34" charset="0"/>
                <a:cs typeface="Calibri Light" panose="020F0302020204030204" pitchFamily="34" charset="0"/>
              </a:rPr>
              <a:t>Human Immunodeficiency Virus and Acquired Immune Deficiency Syndrome (HIV-AIDS)</a:t>
            </a:r>
          </a:p>
        </p:txBody>
      </p:sp>
      <p:sp>
        <p:nvSpPr>
          <p:cNvPr id="102" name="Google Shape;102;p3"/>
          <p:cNvSpPr txBox="1">
            <a:spLocks noGrp="1"/>
          </p:cNvSpPr>
          <p:nvPr>
            <p:ph type="body" idx="1"/>
          </p:nvPr>
        </p:nvSpPr>
        <p:spPr>
          <a:xfrm>
            <a:off x="530556" y="1969106"/>
            <a:ext cx="4930588" cy="4689145"/>
          </a:xfrm>
          <a:prstGeom prst="rect">
            <a:avLst/>
          </a:prstGeom>
          <a:noFill/>
          <a:ln>
            <a:noFill/>
          </a:ln>
        </p:spPr>
        <p:txBody>
          <a:bodyPr spcFirstLastPara="1" wrap="square" lIns="91425" tIns="45700" rIns="91425" bIns="45700" anchor="t" anchorCtr="0">
            <a:normAutofit/>
          </a:bodyPr>
          <a:lstStyle/>
          <a:p>
            <a:pPr marL="228600" lvl="0" indent="-228600" algn="l" rtl="0">
              <a:lnSpc>
                <a:spcPct val="70000"/>
              </a:lnSpc>
              <a:spcBef>
                <a:spcPts val="0"/>
              </a:spcBef>
              <a:spcAft>
                <a:spcPts val="0"/>
              </a:spcAft>
              <a:buClr>
                <a:schemeClr val="dk1"/>
              </a:buClr>
              <a:buSzPts val="2405"/>
              <a:buChar char="•"/>
            </a:pPr>
            <a:r>
              <a:rPr lang="en-US" sz="2405" dirty="0">
                <a:latin typeface="Calibri Light" panose="020F0302020204030204" pitchFamily="34" charset="0"/>
                <a:cs typeface="Calibri Light" panose="020F0302020204030204" pitchFamily="34" charset="0"/>
              </a:rPr>
              <a:t>Global pandemic that emerged in the US in early 1980s.</a:t>
            </a:r>
            <a:endParaRPr dirty="0">
              <a:latin typeface="Calibri Light" panose="020F0302020204030204" pitchFamily="34" charset="0"/>
              <a:cs typeface="Calibri Light" panose="020F0302020204030204" pitchFamily="34" charset="0"/>
            </a:endParaRPr>
          </a:p>
          <a:p>
            <a:pPr marL="685800" lvl="1" indent="-228600" algn="l" rtl="0">
              <a:lnSpc>
                <a:spcPct val="70000"/>
              </a:lnSpc>
              <a:spcBef>
                <a:spcPts val="500"/>
              </a:spcBef>
              <a:spcAft>
                <a:spcPts val="0"/>
              </a:spcAft>
              <a:buClr>
                <a:schemeClr val="dk1"/>
              </a:buClr>
              <a:buSzPts val="2015"/>
              <a:buChar char="•"/>
            </a:pPr>
            <a:r>
              <a:rPr lang="en-US" sz="2015" dirty="0">
                <a:latin typeface="Calibri Light" panose="020F0302020204030204" pitchFamily="34" charset="0"/>
                <a:cs typeface="Calibri Light" panose="020F0302020204030204" pitchFamily="34" charset="0"/>
              </a:rPr>
              <a:t>40 million people globally were living with HIV at the end of 2023.</a:t>
            </a:r>
            <a:endParaRPr dirty="0">
              <a:latin typeface="Calibri Light" panose="020F0302020204030204" pitchFamily="34" charset="0"/>
              <a:cs typeface="Calibri Light" panose="020F0302020204030204" pitchFamily="34" charset="0"/>
            </a:endParaRPr>
          </a:p>
          <a:p>
            <a:pPr marL="685800" lvl="1" indent="-228600" algn="l" rtl="0">
              <a:lnSpc>
                <a:spcPct val="70000"/>
              </a:lnSpc>
              <a:spcBef>
                <a:spcPts val="500"/>
              </a:spcBef>
              <a:spcAft>
                <a:spcPts val="0"/>
              </a:spcAft>
              <a:buClr>
                <a:schemeClr val="dk1"/>
              </a:buClr>
              <a:buSzPts val="2015"/>
              <a:buChar char="•"/>
            </a:pPr>
            <a:r>
              <a:rPr lang="en-US" sz="2015" dirty="0">
                <a:latin typeface="Calibri Light" panose="020F0302020204030204" pitchFamily="34" charset="0"/>
                <a:cs typeface="Calibri Light" panose="020F0302020204030204" pitchFamily="34" charset="0"/>
              </a:rPr>
              <a:t>1.3 million people became newly infected with HIV in 2022.</a:t>
            </a:r>
            <a:endParaRPr dirty="0">
              <a:latin typeface="Calibri Light" panose="020F0302020204030204" pitchFamily="34" charset="0"/>
              <a:cs typeface="Calibri Light" panose="020F0302020204030204" pitchFamily="34" charset="0"/>
            </a:endParaRPr>
          </a:p>
          <a:p>
            <a:pPr marL="685800" lvl="1" indent="-228600" algn="l" rtl="0">
              <a:lnSpc>
                <a:spcPct val="70000"/>
              </a:lnSpc>
              <a:spcBef>
                <a:spcPts val="500"/>
              </a:spcBef>
              <a:spcAft>
                <a:spcPts val="0"/>
              </a:spcAft>
              <a:buClr>
                <a:schemeClr val="dk1"/>
              </a:buClr>
              <a:buSzPts val="2015"/>
              <a:buChar char="•"/>
            </a:pPr>
            <a:r>
              <a:rPr lang="en-US" sz="2015" dirty="0">
                <a:latin typeface="Calibri Light" panose="020F0302020204030204" pitchFamily="34" charset="0"/>
                <a:cs typeface="Calibri Light" panose="020F0302020204030204" pitchFamily="34" charset="0"/>
              </a:rPr>
              <a:t>630 000 people died from AIDS-related illnesses in 2019.</a:t>
            </a:r>
            <a:endParaRPr dirty="0">
              <a:latin typeface="Calibri Light" panose="020F0302020204030204" pitchFamily="34" charset="0"/>
              <a:cs typeface="Calibri Light" panose="020F0302020204030204" pitchFamily="34" charset="0"/>
            </a:endParaRPr>
          </a:p>
          <a:p>
            <a:pPr marL="685800" lvl="1" indent="-228600" algn="l" rtl="0">
              <a:lnSpc>
                <a:spcPct val="70000"/>
              </a:lnSpc>
              <a:spcBef>
                <a:spcPts val="500"/>
              </a:spcBef>
              <a:spcAft>
                <a:spcPts val="0"/>
              </a:spcAft>
              <a:buClr>
                <a:schemeClr val="dk1"/>
              </a:buClr>
              <a:buSzPts val="2015"/>
              <a:buChar char="•"/>
            </a:pPr>
            <a:r>
              <a:rPr lang="en-US" sz="2015" dirty="0">
                <a:latin typeface="Calibri Light" panose="020F0302020204030204" pitchFamily="34" charset="0"/>
                <a:cs typeface="Calibri Light" panose="020F0302020204030204" pitchFamily="34" charset="0"/>
              </a:rPr>
              <a:t>88 million people have become infected with HIV since the start of the epidemic.</a:t>
            </a:r>
          </a:p>
          <a:p>
            <a:pPr marL="685800" lvl="1" indent="-228600" algn="l" rtl="0">
              <a:lnSpc>
                <a:spcPct val="70000"/>
              </a:lnSpc>
              <a:spcBef>
                <a:spcPts val="500"/>
              </a:spcBef>
              <a:spcAft>
                <a:spcPts val="0"/>
              </a:spcAft>
              <a:buClr>
                <a:schemeClr val="dk1"/>
              </a:buClr>
              <a:buSzPts val="2015"/>
              <a:buChar char="•"/>
            </a:pPr>
            <a:r>
              <a:rPr lang="en-US" sz="2015" dirty="0">
                <a:latin typeface="Calibri Light" panose="020F0302020204030204" pitchFamily="34" charset="0"/>
                <a:cs typeface="Calibri Light" panose="020F0302020204030204" pitchFamily="34" charset="0"/>
              </a:rPr>
              <a:t>42.3 million people have died from AIDS-related illnesses since the start of the epidemic.</a:t>
            </a:r>
          </a:p>
          <a:p>
            <a:pPr marL="685800" lvl="1" indent="-228600">
              <a:lnSpc>
                <a:spcPct val="70000"/>
              </a:lnSpc>
              <a:spcBef>
                <a:spcPts val="1000"/>
              </a:spcBef>
              <a:buSzPts val="2405"/>
            </a:pPr>
            <a:r>
              <a:rPr lang="en-US" sz="2005" dirty="0">
                <a:latin typeface="Calibri Light" panose="020F0302020204030204" pitchFamily="34" charset="0"/>
                <a:cs typeface="Calibri Light" panose="020F0302020204030204" pitchFamily="34" charset="0"/>
              </a:rPr>
              <a:t>AIDS-related deaths have been reduced by more than 69% since the peak in 1995. </a:t>
            </a:r>
            <a:endParaRPr dirty="0">
              <a:latin typeface="Calibri Light" panose="020F0302020204030204" pitchFamily="34" charset="0"/>
              <a:cs typeface="Calibri Light" panose="020F0302020204030204" pitchFamily="34" charset="0"/>
            </a:endParaRPr>
          </a:p>
          <a:p>
            <a:pPr marL="457200" lvl="1" indent="0" algn="l" rtl="0">
              <a:lnSpc>
                <a:spcPct val="70000"/>
              </a:lnSpc>
              <a:spcBef>
                <a:spcPts val="500"/>
              </a:spcBef>
              <a:spcAft>
                <a:spcPts val="0"/>
              </a:spcAft>
              <a:buClr>
                <a:schemeClr val="dk1"/>
              </a:buClr>
              <a:buSzPts val="780"/>
              <a:buNone/>
            </a:pPr>
            <a:endParaRPr sz="780" dirty="0">
              <a:latin typeface="Calibri Light" panose="020F0302020204030204" pitchFamily="34" charset="0"/>
              <a:cs typeface="Calibri Light" panose="020F0302020204030204" pitchFamily="34" charset="0"/>
            </a:endParaRPr>
          </a:p>
        </p:txBody>
      </p:sp>
      <p:pic>
        <p:nvPicPr>
          <p:cNvPr id="103" name="Google Shape;103;p3" descr="A close up of a coral&#10;&#10;Description automatically generated"/>
          <p:cNvPicPr preferRelativeResize="0"/>
          <p:nvPr/>
        </p:nvPicPr>
        <p:blipFill rotWithShape="1">
          <a:blip r:embed="rId3">
            <a:alphaModFix/>
          </a:blip>
          <a:srcRect/>
          <a:stretch/>
        </p:blipFill>
        <p:spPr>
          <a:xfrm>
            <a:off x="5663400" y="1820862"/>
            <a:ext cx="6528600" cy="435133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045A6D5-E6BF-9279-44B4-CDE211D24B9A}"/>
              </a:ext>
            </a:extLst>
          </p:cNvPr>
          <p:cNvSpPr>
            <a:spLocks noGrp="1"/>
          </p:cNvSpPr>
          <p:nvPr>
            <p:ph type="body" idx="2"/>
          </p:nvPr>
        </p:nvSpPr>
        <p:spPr/>
        <p:txBody>
          <a:bodyPr/>
          <a:lstStyle/>
          <a:p>
            <a:endParaRPr lang="en-US" dirty="0"/>
          </a:p>
        </p:txBody>
      </p:sp>
      <p:pic>
        <p:nvPicPr>
          <p:cNvPr id="6" name="Picture 5">
            <a:extLst>
              <a:ext uri="{FF2B5EF4-FFF2-40B4-BE49-F238E27FC236}">
                <a16:creationId xmlns:a16="http://schemas.microsoft.com/office/drawing/2014/main" id="{D41B6868-8213-609D-8225-7DC074EE865B}"/>
              </a:ext>
            </a:extLst>
          </p:cNvPr>
          <p:cNvPicPr>
            <a:picLocks noChangeAspect="1"/>
          </p:cNvPicPr>
          <p:nvPr/>
        </p:nvPicPr>
        <p:blipFill>
          <a:blip r:embed="rId3"/>
          <a:stretch>
            <a:fillRect/>
          </a:stretch>
        </p:blipFill>
        <p:spPr>
          <a:xfrm>
            <a:off x="1665075" y="0"/>
            <a:ext cx="8861849" cy="6858000"/>
          </a:xfrm>
          <a:prstGeom prst="rect">
            <a:avLst/>
          </a:prstGeom>
        </p:spPr>
      </p:pic>
    </p:spTree>
    <p:extLst>
      <p:ext uri="{BB962C8B-B14F-4D97-AF65-F5344CB8AC3E}">
        <p14:creationId xmlns:p14="http://schemas.microsoft.com/office/powerpoint/2010/main" val="8985703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22"/>
          <p:cNvSpPr txBox="1">
            <a:spLocks noGrp="1"/>
          </p:cNvSpPr>
          <p:nvPr>
            <p:ph type="title"/>
          </p:nvPr>
        </p:nvSpPr>
        <p:spPr>
          <a:xfrm>
            <a:off x="3500718" y="-13241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u="sng" dirty="0">
                <a:solidFill>
                  <a:schemeClr val="hlink"/>
                </a:solidFill>
                <a:hlinkClick r:id="rId4"/>
              </a:rPr>
              <a:t>Timeline of HIV-AIDS</a:t>
            </a:r>
            <a:endParaRPr dirty="0"/>
          </a:p>
        </p:txBody>
      </p:sp>
      <p:pic>
        <p:nvPicPr>
          <p:cNvPr id="2" name="Online Media 1" title="Early CBS Report on AIDS">
            <a:hlinkClick r:id="" action="ppaction://media"/>
            <a:extLst>
              <a:ext uri="{FF2B5EF4-FFF2-40B4-BE49-F238E27FC236}">
                <a16:creationId xmlns:a16="http://schemas.microsoft.com/office/drawing/2014/main" id="{E74EC6C7-18CE-0261-5033-0DAA179C1829}"/>
              </a:ext>
            </a:extLst>
          </p:cNvPr>
          <p:cNvPicPr>
            <a:picLocks noRot="1" noChangeAspect="1"/>
          </p:cNvPicPr>
          <p:nvPr>
            <a:videoFile r:link="rId1"/>
          </p:nvPr>
        </p:nvPicPr>
        <p:blipFill>
          <a:blip r:embed="rId5"/>
          <a:stretch>
            <a:fillRect/>
          </a:stretch>
        </p:blipFill>
        <p:spPr>
          <a:xfrm>
            <a:off x="2312504" y="1036983"/>
            <a:ext cx="7566991" cy="56752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24"/>
          <p:cNvSpPr txBox="1">
            <a:spLocks noGrp="1"/>
          </p:cNvSpPr>
          <p:nvPr>
            <p:ph type="title"/>
          </p:nvPr>
        </p:nvSpPr>
        <p:spPr>
          <a:xfrm>
            <a:off x="5602514" y="152227"/>
            <a:ext cx="6321895"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dirty="0">
                <a:latin typeface="Calibri Light" panose="020F0302020204030204" pitchFamily="34" charset="0"/>
                <a:cs typeface="Calibri Light" panose="020F0302020204030204" pitchFamily="34" charset="0"/>
              </a:rPr>
              <a:t>Why wasn’t AIDS detected earlier in central Africa?</a:t>
            </a:r>
            <a:endParaRPr dirty="0">
              <a:latin typeface="Calibri Light" panose="020F0302020204030204" pitchFamily="34" charset="0"/>
              <a:cs typeface="Calibri Light" panose="020F0302020204030204" pitchFamily="34" charset="0"/>
            </a:endParaRPr>
          </a:p>
        </p:txBody>
      </p:sp>
      <p:sp>
        <p:nvSpPr>
          <p:cNvPr id="246" name="Google Shape;246;p24"/>
          <p:cNvSpPr txBox="1">
            <a:spLocks noGrp="1"/>
          </p:cNvSpPr>
          <p:nvPr>
            <p:ph type="body" idx="1"/>
          </p:nvPr>
        </p:nvSpPr>
        <p:spPr>
          <a:xfrm>
            <a:off x="441960" y="563880"/>
            <a:ext cx="5654040" cy="6141893"/>
          </a:xfrm>
          <a:prstGeom prst="rect">
            <a:avLst/>
          </a:prstGeom>
          <a:noFill/>
          <a:ln>
            <a:noFill/>
          </a:ln>
        </p:spPr>
        <p:txBody>
          <a:bodyPr spcFirstLastPara="1" wrap="square" lIns="91425" tIns="45700" rIns="91425" bIns="45700" anchor="t" anchorCtr="0">
            <a:normAutofit/>
          </a:bodyPr>
          <a:lstStyle/>
          <a:p>
            <a:pPr marL="228600" lvl="0" indent="-228600" algn="l" rtl="0">
              <a:lnSpc>
                <a:spcPct val="70000"/>
              </a:lnSpc>
              <a:spcBef>
                <a:spcPts val="0"/>
              </a:spcBef>
              <a:spcAft>
                <a:spcPts val="0"/>
              </a:spcAft>
              <a:buClr>
                <a:schemeClr val="dk1"/>
              </a:buClr>
              <a:buSzPts val="2380"/>
              <a:buChar char="•"/>
            </a:pPr>
            <a:r>
              <a:rPr lang="en-US" dirty="0">
                <a:latin typeface="Calibri Light" panose="020F0302020204030204" pitchFamily="34" charset="0"/>
                <a:cs typeface="Calibri Light" panose="020F0302020204030204" pitchFamily="34" charset="0"/>
              </a:rPr>
              <a:t>Its capacity cause mortality may have not evolved yet</a:t>
            </a:r>
            <a:endParaRPr dirty="0">
              <a:latin typeface="Calibri Light" panose="020F0302020204030204" pitchFamily="34" charset="0"/>
              <a:cs typeface="Calibri Light" panose="020F0302020204030204" pitchFamily="34" charset="0"/>
            </a:endParaRPr>
          </a:p>
          <a:p>
            <a:pPr marL="228600" lvl="0" indent="-228600" algn="l" rtl="0">
              <a:lnSpc>
                <a:spcPct val="70000"/>
              </a:lnSpc>
              <a:spcBef>
                <a:spcPts val="1000"/>
              </a:spcBef>
              <a:spcAft>
                <a:spcPts val="0"/>
              </a:spcAft>
              <a:buClr>
                <a:schemeClr val="dk1"/>
              </a:buClr>
              <a:buSzPts val="2380"/>
              <a:buChar char="•"/>
            </a:pPr>
            <a:r>
              <a:rPr lang="en-US" dirty="0">
                <a:latin typeface="Calibri Light" panose="020F0302020204030204" pitchFamily="34" charset="0"/>
                <a:cs typeface="Calibri Light" panose="020F0302020204030204" pitchFamily="34" charset="0"/>
              </a:rPr>
              <a:t>High background mortality rates from infectious disease</a:t>
            </a:r>
            <a:endParaRPr dirty="0">
              <a:latin typeface="Calibri Light" panose="020F0302020204030204" pitchFamily="34" charset="0"/>
              <a:cs typeface="Calibri Light" panose="020F0302020204030204" pitchFamily="34" charset="0"/>
            </a:endParaRPr>
          </a:p>
          <a:p>
            <a:pPr marL="228600" lvl="0" indent="-228600" algn="l" rtl="0">
              <a:lnSpc>
                <a:spcPct val="70000"/>
              </a:lnSpc>
              <a:spcBef>
                <a:spcPts val="1000"/>
              </a:spcBef>
              <a:spcAft>
                <a:spcPts val="0"/>
              </a:spcAft>
              <a:buClr>
                <a:schemeClr val="dk1"/>
              </a:buClr>
              <a:buSzPts val="2380"/>
              <a:buChar char="•"/>
            </a:pPr>
            <a:r>
              <a:rPr lang="en-US" dirty="0">
                <a:latin typeface="Calibri Light" panose="020F0302020204030204" pitchFamily="34" charset="0"/>
                <a:cs typeface="Calibri Light" panose="020F0302020204030204" pitchFamily="34" charset="0"/>
              </a:rPr>
              <a:t>Many died outside of the few hospitals available</a:t>
            </a:r>
            <a:endParaRPr dirty="0">
              <a:latin typeface="Calibri Light" panose="020F0302020204030204" pitchFamily="34" charset="0"/>
              <a:cs typeface="Calibri Light" panose="020F0302020204030204" pitchFamily="34" charset="0"/>
            </a:endParaRPr>
          </a:p>
          <a:p>
            <a:pPr marL="228600" lvl="0" indent="-228600" algn="l" rtl="0">
              <a:lnSpc>
                <a:spcPct val="70000"/>
              </a:lnSpc>
              <a:spcBef>
                <a:spcPts val="1000"/>
              </a:spcBef>
              <a:spcAft>
                <a:spcPts val="0"/>
              </a:spcAft>
              <a:buClr>
                <a:schemeClr val="dk1"/>
              </a:buClr>
              <a:buSzPts val="2380"/>
              <a:buChar char="•"/>
            </a:pPr>
            <a:r>
              <a:rPr lang="en-US" dirty="0">
                <a:latin typeface="Calibri Light" panose="020F0302020204030204" pitchFamily="34" charset="0"/>
                <a:cs typeface="Calibri Light" panose="020F0302020204030204" pitchFamily="34" charset="0"/>
              </a:rPr>
              <a:t>Weak to non-existent public health monitoring</a:t>
            </a:r>
            <a:endParaRPr dirty="0">
              <a:latin typeface="Calibri Light" panose="020F0302020204030204" pitchFamily="34" charset="0"/>
              <a:cs typeface="Calibri Light" panose="020F0302020204030204" pitchFamily="34" charset="0"/>
            </a:endParaRPr>
          </a:p>
          <a:p>
            <a:pPr marL="228600" lvl="0" indent="-228600" algn="l" rtl="0">
              <a:lnSpc>
                <a:spcPct val="70000"/>
              </a:lnSpc>
              <a:spcBef>
                <a:spcPts val="1000"/>
              </a:spcBef>
              <a:spcAft>
                <a:spcPts val="0"/>
              </a:spcAft>
              <a:buClr>
                <a:schemeClr val="dk1"/>
              </a:buClr>
              <a:buSzPts val="2380"/>
              <a:buChar char="•"/>
            </a:pPr>
            <a:r>
              <a:rPr lang="en-US" dirty="0">
                <a:latin typeface="Calibri Light" panose="020F0302020204030204" pitchFamily="34" charset="0"/>
                <a:cs typeface="Calibri Light" panose="020F0302020204030204" pitchFamily="34" charset="0"/>
              </a:rPr>
              <a:t>Very little historical evidence available to document its early emergence</a:t>
            </a:r>
            <a:endParaRPr dirty="0">
              <a:latin typeface="Calibri Light" panose="020F0302020204030204" pitchFamily="34" charset="0"/>
              <a:cs typeface="Calibri Light" panose="020F0302020204030204" pitchFamily="34" charset="0"/>
            </a:endParaRPr>
          </a:p>
          <a:p>
            <a:pPr marL="228600" lvl="0" indent="-228600" algn="l" rtl="0">
              <a:lnSpc>
                <a:spcPct val="70000"/>
              </a:lnSpc>
              <a:spcBef>
                <a:spcPts val="1000"/>
              </a:spcBef>
              <a:spcAft>
                <a:spcPts val="0"/>
              </a:spcAft>
              <a:buClr>
                <a:schemeClr val="dk1"/>
              </a:buClr>
              <a:buSzPts val="2380"/>
              <a:buChar char="•"/>
            </a:pPr>
            <a:r>
              <a:rPr lang="en-US" dirty="0">
                <a:latin typeface="Calibri Light" panose="020F0302020204030204" pitchFamily="34" charset="0"/>
                <a:cs typeface="Calibri Light" panose="020F0302020204030204" pitchFamily="34" charset="0"/>
              </a:rPr>
              <a:t>Not enough people had it, it was only by the 1960s that several thousand people in the Congo region were likely carrying HIV</a:t>
            </a:r>
            <a:endParaRPr sz="2380" dirty="0"/>
          </a:p>
        </p:txBody>
      </p:sp>
      <p:pic>
        <p:nvPicPr>
          <p:cNvPr id="247" name="Google Shape;247;p24"/>
          <p:cNvPicPr preferRelativeResize="0"/>
          <p:nvPr/>
        </p:nvPicPr>
        <p:blipFill rotWithShape="1">
          <a:blip r:embed="rId3">
            <a:alphaModFix/>
          </a:blip>
          <a:srcRect r="66066"/>
          <a:stretch/>
        </p:blipFill>
        <p:spPr>
          <a:xfrm>
            <a:off x="6096000" y="1570817"/>
            <a:ext cx="2977415" cy="5015085"/>
          </a:xfrm>
          <a:prstGeom prst="rect">
            <a:avLst/>
          </a:prstGeom>
          <a:noFill/>
          <a:ln>
            <a:noFill/>
          </a:ln>
        </p:spPr>
      </p:pic>
      <p:pic>
        <p:nvPicPr>
          <p:cNvPr id="248" name="Google Shape;248;p24"/>
          <p:cNvPicPr preferRelativeResize="0"/>
          <p:nvPr/>
        </p:nvPicPr>
        <p:blipFill rotWithShape="1">
          <a:blip r:embed="rId3">
            <a:alphaModFix/>
          </a:blip>
          <a:srcRect l="67506"/>
          <a:stretch/>
        </p:blipFill>
        <p:spPr>
          <a:xfrm>
            <a:off x="9073415" y="1570818"/>
            <a:ext cx="2850994" cy="501508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E802B3F-732A-8700-7CE4-8E83611B48C4}"/>
              </a:ext>
            </a:extLst>
          </p:cNvPr>
          <p:cNvSpPr>
            <a:spLocks noGrp="1"/>
          </p:cNvSpPr>
          <p:nvPr>
            <p:ph type="body" idx="1"/>
          </p:nvPr>
        </p:nvSpPr>
        <p:spPr>
          <a:xfrm>
            <a:off x="275771" y="469232"/>
            <a:ext cx="5359919" cy="5707731"/>
          </a:xfrm>
        </p:spPr>
        <p:txBody>
          <a:bodyPr>
            <a:normAutofit lnSpcReduction="10000"/>
          </a:bodyPr>
          <a:lstStyle/>
          <a:p>
            <a:pPr marL="228600" lvl="0" indent="-228600" algn="l" rtl="0">
              <a:lnSpc>
                <a:spcPct val="110000"/>
              </a:lnSpc>
              <a:spcBef>
                <a:spcPts val="0"/>
              </a:spcBef>
              <a:spcAft>
                <a:spcPts val="0"/>
              </a:spcAft>
              <a:buClr>
                <a:schemeClr val="dk1"/>
              </a:buClr>
              <a:buSzPts val="2800"/>
              <a:buChar char="•"/>
            </a:pPr>
            <a:r>
              <a:rPr lang="en-US" sz="2400" dirty="0">
                <a:latin typeface="Calibri Light" panose="020F0302020204030204" pitchFamily="34" charset="0"/>
                <a:cs typeface="Calibri Light" panose="020F0302020204030204" pitchFamily="34" charset="0"/>
              </a:rPr>
              <a:t>By 1970s, likely that there were surges in opportunistic infections in patients in large cities of the Democratic Republic of Congo.</a:t>
            </a:r>
          </a:p>
          <a:p>
            <a:pPr marL="228600" lvl="0" indent="-228600" algn="l" rtl="0">
              <a:lnSpc>
                <a:spcPct val="110000"/>
              </a:lnSpc>
              <a:spcBef>
                <a:spcPts val="0"/>
              </a:spcBef>
              <a:spcAft>
                <a:spcPts val="0"/>
              </a:spcAft>
              <a:buClr>
                <a:schemeClr val="dk1"/>
              </a:buClr>
              <a:buSzPts val="2800"/>
              <a:buChar char="•"/>
            </a:pPr>
            <a:r>
              <a:rPr lang="en-US" sz="2400" dirty="0">
                <a:latin typeface="Calibri Light" panose="020F0302020204030204" pitchFamily="34" charset="0"/>
                <a:cs typeface="Calibri Light" panose="020F0302020204030204" pitchFamily="34" charset="0"/>
              </a:rPr>
              <a:t>Ordinarily these are treatable diseases but can become serious in the immunocompromised and lead to death. </a:t>
            </a:r>
          </a:p>
          <a:p>
            <a:pPr marL="228600" lvl="0" indent="-228600" algn="l" rtl="0">
              <a:lnSpc>
                <a:spcPct val="110000"/>
              </a:lnSpc>
              <a:spcBef>
                <a:spcPts val="0"/>
              </a:spcBef>
              <a:spcAft>
                <a:spcPts val="0"/>
              </a:spcAft>
              <a:buClr>
                <a:schemeClr val="dk1"/>
              </a:buClr>
              <a:buSzPts val="2800"/>
              <a:buChar char="•"/>
            </a:pPr>
            <a:r>
              <a:rPr lang="en-US" sz="2400" dirty="0">
                <a:latin typeface="Calibri Light" panose="020F0302020204030204" pitchFamily="34" charset="0"/>
                <a:cs typeface="Calibri Light" panose="020F0302020204030204" pitchFamily="34" charset="0"/>
              </a:rPr>
              <a:t>Cryptosporidiosis - a diarrheal disease caused by a tiny parasite called Cryptosporidium.</a:t>
            </a:r>
          </a:p>
          <a:p>
            <a:pPr marL="228600" lvl="0" indent="-228600" algn="l" rtl="0">
              <a:lnSpc>
                <a:spcPct val="110000"/>
              </a:lnSpc>
              <a:spcBef>
                <a:spcPts val="0"/>
              </a:spcBef>
              <a:spcAft>
                <a:spcPts val="0"/>
              </a:spcAft>
              <a:buClr>
                <a:schemeClr val="dk1"/>
              </a:buClr>
              <a:buSzPts val="2800"/>
              <a:buChar char="•"/>
            </a:pPr>
            <a:r>
              <a:rPr lang="en-US" sz="2400" dirty="0">
                <a:latin typeface="Calibri Light" panose="020F0302020204030204" pitchFamily="34" charset="0"/>
                <a:cs typeface="Calibri Light" panose="020F0302020204030204" pitchFamily="34" charset="0"/>
              </a:rPr>
              <a:t>Cytomegalovirus - can infect multiple parts of the body including the eye, where it can lead to blindness in immunosuppressed </a:t>
            </a:r>
          </a:p>
          <a:p>
            <a:pPr marL="457200" lvl="1" indent="0" algn="l" rtl="0">
              <a:lnSpc>
                <a:spcPct val="80000"/>
              </a:lnSpc>
              <a:spcBef>
                <a:spcPts val="500"/>
              </a:spcBef>
              <a:spcAft>
                <a:spcPts val="0"/>
              </a:spcAft>
              <a:buClr>
                <a:schemeClr val="dk1"/>
              </a:buClr>
              <a:buSzPts val="2800"/>
              <a:buNone/>
            </a:pPr>
            <a:endParaRPr lang="en-US" sz="2800" dirty="0">
              <a:latin typeface="Calibri Light" panose="020F0302020204030204" pitchFamily="34" charset="0"/>
              <a:cs typeface="Calibri Light" panose="020F0302020204030204" pitchFamily="34" charset="0"/>
            </a:endParaRPr>
          </a:p>
          <a:p>
            <a:pPr marL="1143000" lvl="2" indent="-76200" algn="l" rtl="0">
              <a:lnSpc>
                <a:spcPct val="80000"/>
              </a:lnSpc>
              <a:spcBef>
                <a:spcPts val="500"/>
              </a:spcBef>
              <a:spcAft>
                <a:spcPts val="0"/>
              </a:spcAft>
              <a:buClr>
                <a:schemeClr val="dk1"/>
              </a:buClr>
              <a:buSzPts val="2400"/>
              <a:buNone/>
            </a:pPr>
            <a:endParaRPr lang="en-US" sz="2400" dirty="0">
              <a:latin typeface="Calibri Light" panose="020F0302020204030204" pitchFamily="34" charset="0"/>
              <a:cs typeface="Calibri Light" panose="020F0302020204030204" pitchFamily="34" charset="0"/>
            </a:endParaRPr>
          </a:p>
          <a:p>
            <a:endParaRPr lang="en-US" dirty="0"/>
          </a:p>
        </p:txBody>
      </p:sp>
      <p:pic>
        <p:nvPicPr>
          <p:cNvPr id="5" name="Online Media 4" title="Better Treatment for CMV Retinitis, HIV-Related Illness, in Myanmar">
            <a:hlinkClick r:id="" action="ppaction://media"/>
            <a:extLst>
              <a:ext uri="{FF2B5EF4-FFF2-40B4-BE49-F238E27FC236}">
                <a16:creationId xmlns:a16="http://schemas.microsoft.com/office/drawing/2014/main" id="{1B6F41A4-DADF-DB19-B415-101988326722}"/>
              </a:ext>
            </a:extLst>
          </p:cNvPr>
          <p:cNvPicPr>
            <a:picLocks noRot="1" noChangeAspect="1"/>
          </p:cNvPicPr>
          <p:nvPr>
            <a:videoFile r:link="rId1"/>
          </p:nvPr>
        </p:nvPicPr>
        <p:blipFill>
          <a:blip r:embed="rId4"/>
          <a:srcRect l="21324" r="12619"/>
          <a:stretch/>
        </p:blipFill>
        <p:spPr>
          <a:xfrm>
            <a:off x="5914465" y="469232"/>
            <a:ext cx="6277535" cy="5365102"/>
          </a:xfrm>
          <a:prstGeom prst="rect">
            <a:avLst/>
          </a:prstGeom>
        </p:spPr>
      </p:pic>
    </p:spTree>
    <p:extLst>
      <p:ext uri="{BB962C8B-B14F-4D97-AF65-F5344CB8AC3E}">
        <p14:creationId xmlns:p14="http://schemas.microsoft.com/office/powerpoint/2010/main" val="136146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3">
          <a:extLst>
            <a:ext uri="{FF2B5EF4-FFF2-40B4-BE49-F238E27FC236}">
              <a16:creationId xmlns:a16="http://schemas.microsoft.com/office/drawing/2014/main" id="{5E752903-95DB-1362-F435-3E815C792C00}"/>
            </a:ext>
          </a:extLst>
        </p:cNvPr>
        <p:cNvGrpSpPr/>
        <p:nvPr/>
      </p:nvGrpSpPr>
      <p:grpSpPr>
        <a:xfrm>
          <a:off x="0" y="0"/>
          <a:ext cx="0" cy="0"/>
          <a:chOff x="0" y="0"/>
          <a:chExt cx="0" cy="0"/>
        </a:xfrm>
      </p:grpSpPr>
      <p:sp>
        <p:nvSpPr>
          <p:cNvPr id="254" name="Google Shape;254;p25">
            <a:extLst>
              <a:ext uri="{FF2B5EF4-FFF2-40B4-BE49-F238E27FC236}">
                <a16:creationId xmlns:a16="http://schemas.microsoft.com/office/drawing/2014/main" id="{74A477A8-382C-A2A7-EB0F-3432F6375ACA}"/>
              </a:ext>
            </a:extLst>
          </p:cNvPr>
          <p:cNvSpPr txBox="1">
            <a:spLocks noGrp="1"/>
          </p:cNvSpPr>
          <p:nvPr>
            <p:ph type="body" idx="1"/>
          </p:nvPr>
        </p:nvSpPr>
        <p:spPr>
          <a:xfrm>
            <a:off x="573741" y="749859"/>
            <a:ext cx="5069070" cy="5772861"/>
          </a:xfrm>
          <a:prstGeom prst="rect">
            <a:avLst/>
          </a:prstGeom>
          <a:noFill/>
          <a:ln>
            <a:noFill/>
          </a:ln>
        </p:spPr>
        <p:txBody>
          <a:bodyPr spcFirstLastPara="1" wrap="square" lIns="91425" tIns="45700" rIns="91425" bIns="45700" anchor="t" anchorCtr="0">
            <a:normAutofit/>
          </a:bodyPr>
          <a:lstStyle/>
          <a:p>
            <a:pPr marL="228600" indent="-228600">
              <a:lnSpc>
                <a:spcPct val="100000"/>
              </a:lnSpc>
              <a:spcBef>
                <a:spcPts val="500"/>
              </a:spcBef>
              <a:buSzPts val="2800"/>
            </a:pPr>
            <a:r>
              <a:rPr lang="en-US" dirty="0">
                <a:latin typeface="Calibri Light" panose="020F0302020204030204" pitchFamily="34" charset="0"/>
                <a:cs typeface="Calibri Light" panose="020F0302020204030204" pitchFamily="34" charset="0"/>
              </a:rPr>
              <a:t>Kaposi’s sarcoma -  type of cancer caused by a herpesvirus. Small blood vessels grow abnormally and form firm pink or purple raised spots on the skin. Life-threatening when it affects organs inside the body</a:t>
            </a:r>
          </a:p>
          <a:p>
            <a:pPr marL="228600" indent="-228600">
              <a:lnSpc>
                <a:spcPct val="100000"/>
              </a:lnSpc>
              <a:spcBef>
                <a:spcPts val="500"/>
              </a:spcBef>
              <a:buSzPts val="2800"/>
            </a:pPr>
            <a:r>
              <a:rPr lang="en-US" dirty="0">
                <a:latin typeface="Calibri Light" panose="020F0302020204030204" pitchFamily="34" charset="0"/>
                <a:cs typeface="Calibri Light" panose="020F0302020204030204" pitchFamily="34" charset="0"/>
              </a:rPr>
              <a:t>Pneumocystis pneumonia (PCP) - PCP is a lung infection caused by a fungus</a:t>
            </a:r>
            <a:endParaRPr dirty="0">
              <a:latin typeface="Calibri Light" panose="020F0302020204030204" pitchFamily="34" charset="0"/>
              <a:cs typeface="Calibri Light" panose="020F0302020204030204" pitchFamily="34" charset="0"/>
            </a:endParaRPr>
          </a:p>
          <a:p>
            <a:pPr marL="457200" lvl="1" indent="0" algn="l" rtl="0">
              <a:lnSpc>
                <a:spcPct val="80000"/>
              </a:lnSpc>
              <a:spcBef>
                <a:spcPts val="500"/>
              </a:spcBef>
              <a:spcAft>
                <a:spcPts val="0"/>
              </a:spcAft>
              <a:buClr>
                <a:schemeClr val="dk1"/>
              </a:buClr>
              <a:buSzPts val="2800"/>
              <a:buNone/>
            </a:pPr>
            <a:endParaRPr sz="2800" dirty="0">
              <a:latin typeface="Calibri Light" panose="020F0302020204030204" pitchFamily="34" charset="0"/>
              <a:cs typeface="Calibri Light" panose="020F0302020204030204" pitchFamily="34" charset="0"/>
            </a:endParaRPr>
          </a:p>
          <a:p>
            <a:pPr marL="1143000" lvl="2" indent="-76200" algn="l" rtl="0">
              <a:lnSpc>
                <a:spcPct val="80000"/>
              </a:lnSpc>
              <a:spcBef>
                <a:spcPts val="500"/>
              </a:spcBef>
              <a:spcAft>
                <a:spcPts val="0"/>
              </a:spcAft>
              <a:buClr>
                <a:schemeClr val="dk1"/>
              </a:buClr>
              <a:buSzPts val="2400"/>
              <a:buNone/>
            </a:pPr>
            <a:endParaRPr sz="2400" dirty="0">
              <a:latin typeface="Calibri Light" panose="020F0302020204030204" pitchFamily="34" charset="0"/>
              <a:cs typeface="Calibri Light" panose="020F0302020204030204" pitchFamily="34" charset="0"/>
            </a:endParaRPr>
          </a:p>
          <a:p>
            <a:pPr marL="1143000" lvl="2" indent="-76200" algn="l" rtl="0">
              <a:lnSpc>
                <a:spcPct val="80000"/>
              </a:lnSpc>
              <a:spcBef>
                <a:spcPts val="500"/>
              </a:spcBef>
              <a:spcAft>
                <a:spcPts val="0"/>
              </a:spcAft>
              <a:buClr>
                <a:schemeClr val="dk1"/>
              </a:buClr>
              <a:buSzPts val="2400"/>
              <a:buNone/>
            </a:pPr>
            <a:endParaRPr sz="2400" dirty="0">
              <a:latin typeface="Calibri Light" panose="020F0302020204030204" pitchFamily="34" charset="0"/>
              <a:cs typeface="Calibri Light" panose="020F0302020204030204" pitchFamily="34" charset="0"/>
            </a:endParaRPr>
          </a:p>
          <a:p>
            <a:pPr marL="457200" lvl="1" indent="0" algn="l" rtl="0">
              <a:lnSpc>
                <a:spcPct val="80000"/>
              </a:lnSpc>
              <a:spcBef>
                <a:spcPts val="500"/>
              </a:spcBef>
              <a:spcAft>
                <a:spcPts val="0"/>
              </a:spcAft>
              <a:buClr>
                <a:schemeClr val="dk1"/>
              </a:buClr>
              <a:buSzPts val="2400"/>
              <a:buNone/>
            </a:pPr>
            <a:endParaRPr dirty="0">
              <a:latin typeface="Calibri Light" panose="020F0302020204030204" pitchFamily="34" charset="0"/>
              <a:cs typeface="Calibri Light" panose="020F0302020204030204" pitchFamily="34" charset="0"/>
            </a:endParaRPr>
          </a:p>
        </p:txBody>
      </p:sp>
      <p:pic>
        <p:nvPicPr>
          <p:cNvPr id="4" name="Picture 3" descr="A person with a rash on their back&#10;&#10;Description automatically generated">
            <a:extLst>
              <a:ext uri="{FF2B5EF4-FFF2-40B4-BE49-F238E27FC236}">
                <a16:creationId xmlns:a16="http://schemas.microsoft.com/office/drawing/2014/main" id="{D1E89A52-507F-6F46-32E6-48F015BA1AA0}"/>
              </a:ext>
            </a:extLst>
          </p:cNvPr>
          <p:cNvPicPr>
            <a:picLocks noChangeAspect="1"/>
          </p:cNvPicPr>
          <p:nvPr/>
        </p:nvPicPr>
        <p:blipFill>
          <a:blip r:embed="rId3"/>
          <a:stretch>
            <a:fillRect/>
          </a:stretch>
        </p:blipFill>
        <p:spPr>
          <a:xfrm>
            <a:off x="6472881" y="0"/>
            <a:ext cx="5145378" cy="6858000"/>
          </a:xfrm>
          <a:prstGeom prst="rect">
            <a:avLst/>
          </a:prstGeom>
        </p:spPr>
      </p:pic>
    </p:spTree>
    <p:extLst>
      <p:ext uri="{BB962C8B-B14F-4D97-AF65-F5344CB8AC3E}">
        <p14:creationId xmlns:p14="http://schemas.microsoft.com/office/powerpoint/2010/main" val="40961132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F6F9E-7B4A-6CF5-160A-5E2B35D118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2C34F2-C687-D5DC-E64D-A356F12249B8}"/>
              </a:ext>
            </a:extLst>
          </p:cNvPr>
          <p:cNvSpPr>
            <a:spLocks noGrp="1"/>
          </p:cNvSpPr>
          <p:nvPr>
            <p:ph type="title"/>
          </p:nvPr>
        </p:nvSpPr>
        <p:spPr>
          <a:xfrm>
            <a:off x="6096000" y="500062"/>
            <a:ext cx="5614736" cy="1325563"/>
          </a:xfrm>
        </p:spPr>
        <p:txBody>
          <a:bodyPr>
            <a:normAutofit/>
          </a:bodyPr>
          <a:lstStyle/>
          <a:p>
            <a:pPr algn="ctr"/>
            <a:r>
              <a:rPr lang="en-US" sz="4000" dirty="0">
                <a:latin typeface="+mj-lt"/>
                <a:cs typeface="Calibri Light" panose="020F0302020204030204" pitchFamily="34" charset="0"/>
              </a:rPr>
              <a:t>Factors shaping initial spread of HIV in Africa</a:t>
            </a:r>
            <a:endParaRPr lang="en-US" sz="4000" dirty="0">
              <a:latin typeface="+mj-lt"/>
            </a:endParaRPr>
          </a:p>
        </p:txBody>
      </p:sp>
      <p:sp>
        <p:nvSpPr>
          <p:cNvPr id="3" name="Text Placeholder 2">
            <a:extLst>
              <a:ext uri="{FF2B5EF4-FFF2-40B4-BE49-F238E27FC236}">
                <a16:creationId xmlns:a16="http://schemas.microsoft.com/office/drawing/2014/main" id="{1BCCB5B0-CD66-DC3E-7962-FB1D8DD827A1}"/>
              </a:ext>
            </a:extLst>
          </p:cNvPr>
          <p:cNvSpPr>
            <a:spLocks noGrp="1"/>
          </p:cNvSpPr>
          <p:nvPr>
            <p:ph type="body" idx="1"/>
          </p:nvPr>
        </p:nvSpPr>
        <p:spPr>
          <a:xfrm>
            <a:off x="251744" y="457200"/>
            <a:ext cx="5458592" cy="5900738"/>
          </a:xfrm>
        </p:spPr>
        <p:txBody>
          <a:bodyPr>
            <a:normAutofit lnSpcReduction="10000"/>
          </a:bodyPr>
          <a:lstStyle/>
          <a:p>
            <a:r>
              <a:rPr lang="en-US" dirty="0">
                <a:latin typeface="+mj-lt"/>
                <a:cs typeface="Calibri Light" panose="020F0302020204030204" pitchFamily="34" charset="0"/>
              </a:rPr>
              <a:t>Truck drivers, soldiers, and migrant laborers facilitated i movement of HIV-1 out of central Africa, as they engaged with sex workers and spread HIV along transport and trade routes.</a:t>
            </a:r>
          </a:p>
          <a:p>
            <a:r>
              <a:rPr lang="en-US" sz="2800" dirty="0">
                <a:latin typeface="+mj-lt"/>
                <a:cs typeface="Calibri Light" panose="020F0302020204030204" pitchFamily="34" charset="0"/>
              </a:rPr>
              <a:t>In mid 1980s, estimated that 30% of Ugandan truck drivers and military personnel were HIV positive</a:t>
            </a:r>
            <a:endParaRPr lang="en-US" dirty="0">
              <a:latin typeface="+mj-lt"/>
              <a:cs typeface="Calibri Light" panose="020F0302020204030204" pitchFamily="34" charset="0"/>
            </a:endParaRPr>
          </a:p>
          <a:p>
            <a:r>
              <a:rPr lang="en-US" sz="2800" dirty="0">
                <a:latin typeface="+mj-lt"/>
                <a:cs typeface="Calibri Light" panose="020F0302020204030204" pitchFamily="34" charset="0"/>
              </a:rPr>
              <a:t>HIV-AIDS in Africa was not predominantly a disease of gay men, heroin users, hemophiliacs and Haitians. It spread mainly through heterosexual sex.</a:t>
            </a:r>
          </a:p>
          <a:p>
            <a:pPr marL="114300" indent="0">
              <a:buNone/>
            </a:pPr>
            <a:endParaRPr lang="en-US" dirty="0">
              <a:latin typeface="Calibri Light" panose="020F0302020204030204" pitchFamily="34" charset="0"/>
              <a:cs typeface="Calibri Light" panose="020F0302020204030204" pitchFamily="34" charset="0"/>
            </a:endParaRPr>
          </a:p>
        </p:txBody>
      </p:sp>
      <p:pic>
        <p:nvPicPr>
          <p:cNvPr id="4" name="Online Media 3" title="HIV/AIDS prevalence in Busia Municipality - How truck drivers and sex workers spread HIV/AIDS">
            <a:hlinkClick r:id="" action="ppaction://media"/>
            <a:extLst>
              <a:ext uri="{FF2B5EF4-FFF2-40B4-BE49-F238E27FC236}">
                <a16:creationId xmlns:a16="http://schemas.microsoft.com/office/drawing/2014/main" id="{A288D41E-A83F-C8D7-7E1B-CDA662AC734E}"/>
              </a:ext>
            </a:extLst>
          </p:cNvPr>
          <p:cNvPicPr>
            <a:picLocks noRot="1" noChangeAspect="1"/>
          </p:cNvPicPr>
          <p:nvPr>
            <a:videoFile r:link="rId1"/>
          </p:nvPr>
        </p:nvPicPr>
        <p:blipFill>
          <a:blip r:embed="rId4"/>
          <a:stretch>
            <a:fillRect/>
          </a:stretch>
        </p:blipFill>
        <p:spPr>
          <a:xfrm>
            <a:off x="5866481" y="2066730"/>
            <a:ext cx="6073775" cy="3429000"/>
          </a:xfrm>
          <a:prstGeom prst="rect">
            <a:avLst/>
          </a:prstGeom>
        </p:spPr>
      </p:pic>
    </p:spTree>
    <p:extLst>
      <p:ext uri="{BB962C8B-B14F-4D97-AF65-F5344CB8AC3E}">
        <p14:creationId xmlns:p14="http://schemas.microsoft.com/office/powerpoint/2010/main" val="885515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B89D45-6CDC-4B07-A0D5-89F98A686647}"/>
              </a:ext>
            </a:extLst>
          </p:cNvPr>
          <p:cNvSpPr>
            <a:spLocks noGrp="1"/>
          </p:cNvSpPr>
          <p:nvPr>
            <p:ph type="body" idx="1"/>
          </p:nvPr>
        </p:nvSpPr>
        <p:spPr>
          <a:xfrm>
            <a:off x="589547" y="412591"/>
            <a:ext cx="5651595" cy="6032818"/>
          </a:xfrm>
        </p:spPr>
        <p:txBody>
          <a:bodyPr>
            <a:normAutofit lnSpcReduction="10000"/>
          </a:bodyPr>
          <a:lstStyle/>
          <a:p>
            <a:r>
              <a:rPr lang="en-US" sz="3200" dirty="0">
                <a:latin typeface="+mj-lt"/>
                <a:cs typeface="Calibri Light" panose="020F0302020204030204" pitchFamily="34" charset="0"/>
              </a:rPr>
              <a:t>Many parts of Africa then and today not as open to gay lifestyles </a:t>
            </a:r>
          </a:p>
          <a:p>
            <a:r>
              <a:rPr lang="en-US" sz="3200" dirty="0">
                <a:latin typeface="+mj-lt"/>
                <a:cs typeface="Calibri Light" panose="020F0302020204030204" pitchFamily="34" charset="0"/>
              </a:rPr>
              <a:t>Underuse of condoms, and how women were not empowered to resist unprotected relations enhanced spread</a:t>
            </a:r>
          </a:p>
          <a:p>
            <a:r>
              <a:rPr lang="en-US" sz="3200" dirty="0">
                <a:latin typeface="+mj-lt"/>
                <a:cs typeface="Calibri Light" panose="020F0302020204030204" pitchFamily="34" charset="0"/>
              </a:rPr>
              <a:t>Children could acquire it from their mothers through the placenta or during birth. Most children would die in the first few years of life from opportunistic infections</a:t>
            </a:r>
          </a:p>
          <a:p>
            <a:endParaRPr lang="en-US" sz="3200" dirty="0">
              <a:latin typeface="Calibri Light" panose="020F0302020204030204" pitchFamily="34" charset="0"/>
              <a:cs typeface="Calibri Light" panose="020F0302020204030204" pitchFamily="34" charset="0"/>
            </a:endParaRPr>
          </a:p>
          <a:p>
            <a:pPr marL="114300" indent="0">
              <a:buNone/>
            </a:pPr>
            <a:endParaRPr lang="en-US" dirty="0">
              <a:latin typeface="Calibri Light" panose="020F0302020204030204" pitchFamily="34" charset="0"/>
              <a:cs typeface="Calibri Light" panose="020F0302020204030204" pitchFamily="34" charset="0"/>
            </a:endParaRPr>
          </a:p>
        </p:txBody>
      </p:sp>
      <p:pic>
        <p:nvPicPr>
          <p:cNvPr id="8" name="Picture 7">
            <a:extLst>
              <a:ext uri="{FF2B5EF4-FFF2-40B4-BE49-F238E27FC236}">
                <a16:creationId xmlns:a16="http://schemas.microsoft.com/office/drawing/2014/main" id="{CC2D9E99-EF1A-410E-76BA-AB67E90375A5}"/>
              </a:ext>
            </a:extLst>
          </p:cNvPr>
          <p:cNvPicPr>
            <a:picLocks noChangeAspect="1"/>
          </p:cNvPicPr>
          <p:nvPr/>
        </p:nvPicPr>
        <p:blipFill>
          <a:blip r:embed="rId3"/>
          <a:stretch>
            <a:fillRect/>
          </a:stretch>
        </p:blipFill>
        <p:spPr>
          <a:xfrm>
            <a:off x="6359348" y="188686"/>
            <a:ext cx="5393035" cy="6256723"/>
          </a:xfrm>
          <a:prstGeom prst="rect">
            <a:avLst/>
          </a:prstGeom>
        </p:spPr>
      </p:pic>
    </p:spTree>
    <p:extLst>
      <p:ext uri="{BB962C8B-B14F-4D97-AF65-F5344CB8AC3E}">
        <p14:creationId xmlns:p14="http://schemas.microsoft.com/office/powerpoint/2010/main" val="38469281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9"/>
        <p:cNvGrpSpPr/>
        <p:nvPr/>
      </p:nvGrpSpPr>
      <p:grpSpPr>
        <a:xfrm>
          <a:off x="0" y="0"/>
          <a:ext cx="0" cy="0"/>
          <a:chOff x="0" y="0"/>
          <a:chExt cx="0" cy="0"/>
        </a:xfrm>
      </p:grpSpPr>
      <p:pic>
        <p:nvPicPr>
          <p:cNvPr id="260" name="Google Shape;260;p26" descr="A close up of a newspaper&#10;&#10;Description automatically generated"/>
          <p:cNvPicPr preferRelativeResize="0"/>
          <p:nvPr/>
        </p:nvPicPr>
        <p:blipFill rotWithShape="1">
          <a:blip r:embed="rId3">
            <a:alphaModFix/>
          </a:blip>
          <a:srcRect/>
          <a:stretch/>
        </p:blipFill>
        <p:spPr>
          <a:xfrm>
            <a:off x="165865" y="854540"/>
            <a:ext cx="6191250" cy="4676775"/>
          </a:xfrm>
          <a:prstGeom prst="rect">
            <a:avLst/>
          </a:prstGeom>
          <a:noFill/>
          <a:ln>
            <a:noFill/>
          </a:ln>
        </p:spPr>
      </p:pic>
      <p:pic>
        <p:nvPicPr>
          <p:cNvPr id="261" name="Google Shape;261;p26"/>
          <p:cNvPicPr preferRelativeResize="0"/>
          <p:nvPr/>
        </p:nvPicPr>
        <p:blipFill rotWithShape="1">
          <a:blip r:embed="rId4">
            <a:alphaModFix/>
          </a:blip>
          <a:srcRect/>
          <a:stretch/>
        </p:blipFill>
        <p:spPr>
          <a:xfrm>
            <a:off x="5858751" y="789408"/>
            <a:ext cx="6147286" cy="5139302"/>
          </a:xfrm>
          <a:prstGeom prst="rect">
            <a:avLst/>
          </a:prstGeom>
          <a:noFill/>
          <a:ln>
            <a:noFill/>
          </a:ln>
        </p:spPr>
      </p:pic>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27"/>
          <p:cNvSpPr txBox="1">
            <a:spLocks noGrp="1"/>
          </p:cNvSpPr>
          <p:nvPr>
            <p:ph type="body" idx="1"/>
          </p:nvPr>
        </p:nvSpPr>
        <p:spPr>
          <a:xfrm>
            <a:off x="336177" y="696072"/>
            <a:ext cx="4586344" cy="5872368"/>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chemeClr val="dk1"/>
              </a:buClr>
              <a:buSzPts val="2800"/>
              <a:buChar char="•"/>
            </a:pPr>
            <a:r>
              <a:rPr lang="en-US" sz="3200" dirty="0">
                <a:latin typeface="Calibri Light" panose="020F0302020204030204" pitchFamily="34" charset="0"/>
                <a:cs typeface="Calibri Light" panose="020F0302020204030204" pitchFamily="34" charset="0"/>
              </a:rPr>
              <a:t>1980s</a:t>
            </a:r>
            <a:endParaRPr sz="3200" dirty="0">
              <a:latin typeface="Calibri Light" panose="020F0302020204030204" pitchFamily="34" charset="0"/>
              <a:cs typeface="Calibri Light" panose="020F0302020204030204" pitchFamily="34" charset="0"/>
            </a:endParaRPr>
          </a:p>
          <a:p>
            <a:pPr marL="685800" lvl="1" indent="-228600" algn="l" rtl="0">
              <a:lnSpc>
                <a:spcPct val="90000"/>
              </a:lnSpc>
              <a:spcBef>
                <a:spcPts val="500"/>
              </a:spcBef>
              <a:spcAft>
                <a:spcPts val="0"/>
              </a:spcAft>
              <a:buClr>
                <a:schemeClr val="dk1"/>
              </a:buClr>
              <a:buSzPts val="2400"/>
              <a:buChar char="•"/>
            </a:pPr>
            <a:r>
              <a:rPr lang="en-US" sz="2800" dirty="0">
                <a:latin typeface="Calibri Light" panose="020F0302020204030204" pitchFamily="34" charset="0"/>
                <a:cs typeface="Calibri Light" panose="020F0302020204030204" pitchFamily="34" charset="0"/>
              </a:rPr>
              <a:t>Growing epidemic in central-west Africa spreads to eastern African nations.  </a:t>
            </a:r>
            <a:endParaRPr sz="2800" dirty="0">
              <a:latin typeface="Calibri Light" panose="020F0302020204030204" pitchFamily="34" charset="0"/>
              <a:cs typeface="Calibri Light" panose="020F0302020204030204" pitchFamily="34" charset="0"/>
            </a:endParaRPr>
          </a:p>
          <a:p>
            <a:pPr marL="685800" lvl="1" indent="-228600" algn="l" rtl="0">
              <a:lnSpc>
                <a:spcPct val="90000"/>
              </a:lnSpc>
              <a:spcBef>
                <a:spcPts val="500"/>
              </a:spcBef>
              <a:spcAft>
                <a:spcPts val="0"/>
              </a:spcAft>
              <a:buClr>
                <a:schemeClr val="dk1"/>
              </a:buClr>
              <a:buSzPts val="2400"/>
              <a:buChar char="•"/>
            </a:pPr>
            <a:r>
              <a:rPr lang="en-US" sz="2800" dirty="0">
                <a:latin typeface="Calibri Light" panose="020F0302020204030204" pitchFamily="34" charset="0"/>
                <a:cs typeface="Calibri Light" panose="020F0302020204030204" pitchFamily="34" charset="0"/>
              </a:rPr>
              <a:t>North to south transportation routes bring HIV to southern Africa. </a:t>
            </a:r>
            <a:endParaRPr sz="2800" dirty="0">
              <a:latin typeface="Calibri Light" panose="020F0302020204030204" pitchFamily="34" charset="0"/>
              <a:cs typeface="Calibri Light" panose="020F0302020204030204" pitchFamily="34" charset="0"/>
            </a:endParaRPr>
          </a:p>
          <a:p>
            <a:pPr marL="228600" lvl="0" indent="-228600" algn="l" rtl="0">
              <a:lnSpc>
                <a:spcPct val="90000"/>
              </a:lnSpc>
              <a:spcBef>
                <a:spcPts val="1000"/>
              </a:spcBef>
              <a:spcAft>
                <a:spcPts val="0"/>
              </a:spcAft>
              <a:buClr>
                <a:schemeClr val="dk1"/>
              </a:buClr>
              <a:buSzPts val="2800"/>
              <a:buChar char="•"/>
            </a:pPr>
            <a:r>
              <a:rPr lang="en-US" sz="3200" dirty="0">
                <a:latin typeface="Calibri Light" panose="020F0302020204030204" pitchFamily="34" charset="0"/>
                <a:cs typeface="Calibri Light" panose="020F0302020204030204" pitchFamily="34" charset="0"/>
              </a:rPr>
              <a:t>1990s </a:t>
            </a:r>
            <a:endParaRPr sz="3200" dirty="0">
              <a:latin typeface="Calibri Light" panose="020F0302020204030204" pitchFamily="34" charset="0"/>
              <a:cs typeface="Calibri Light" panose="020F0302020204030204" pitchFamily="34" charset="0"/>
            </a:endParaRPr>
          </a:p>
          <a:p>
            <a:pPr marL="685800" lvl="1" indent="-228600" algn="l" rtl="0">
              <a:lnSpc>
                <a:spcPct val="90000"/>
              </a:lnSpc>
              <a:spcBef>
                <a:spcPts val="500"/>
              </a:spcBef>
              <a:spcAft>
                <a:spcPts val="0"/>
              </a:spcAft>
              <a:buClr>
                <a:schemeClr val="dk1"/>
              </a:buClr>
              <a:buSzPts val="2400"/>
              <a:buChar char="•"/>
            </a:pPr>
            <a:r>
              <a:rPr lang="en-US" sz="2800" dirty="0">
                <a:latin typeface="Calibri Light" panose="020F0302020204030204" pitchFamily="34" charset="0"/>
                <a:cs typeface="Calibri Light" panose="020F0302020204030204" pitchFamily="34" charset="0"/>
              </a:rPr>
              <a:t>Epidemic explodes</a:t>
            </a:r>
            <a:endParaRPr sz="2800" dirty="0">
              <a:latin typeface="Calibri Light" panose="020F0302020204030204" pitchFamily="34" charset="0"/>
              <a:cs typeface="Calibri Light" panose="020F0302020204030204" pitchFamily="34" charset="0"/>
            </a:endParaRPr>
          </a:p>
          <a:p>
            <a:pPr marL="685800" lvl="1" indent="-228600" algn="l" rtl="0">
              <a:lnSpc>
                <a:spcPct val="90000"/>
              </a:lnSpc>
              <a:spcBef>
                <a:spcPts val="500"/>
              </a:spcBef>
              <a:spcAft>
                <a:spcPts val="0"/>
              </a:spcAft>
              <a:buClr>
                <a:schemeClr val="dk1"/>
              </a:buClr>
              <a:buSzPts val="2400"/>
              <a:buChar char="•"/>
            </a:pPr>
            <a:r>
              <a:rPr lang="en-US" sz="2800" dirty="0">
                <a:latin typeface="Calibri Light" panose="020F0302020204030204" pitchFamily="34" charset="0"/>
                <a:cs typeface="Calibri Light" panose="020F0302020204030204" pitchFamily="34" charset="0"/>
              </a:rPr>
              <a:t>Worse in central-eastern and southern Africa than the central west African countries where it started.</a:t>
            </a:r>
          </a:p>
          <a:p>
            <a:pPr marL="685800" lvl="1" indent="-228600" algn="l" rtl="0">
              <a:lnSpc>
                <a:spcPct val="90000"/>
              </a:lnSpc>
              <a:spcBef>
                <a:spcPts val="500"/>
              </a:spcBef>
              <a:spcAft>
                <a:spcPts val="0"/>
              </a:spcAft>
              <a:buClr>
                <a:schemeClr val="dk1"/>
              </a:buClr>
              <a:buSzPts val="2400"/>
              <a:buChar char="•"/>
            </a:pPr>
            <a:r>
              <a:rPr lang="en-US" sz="2800" dirty="0">
                <a:latin typeface="Calibri Light" panose="020F0302020204030204" pitchFamily="34" charset="0"/>
                <a:cs typeface="Calibri Light" panose="020F0302020204030204" pitchFamily="34" charset="0"/>
              </a:rPr>
              <a:t>In parts of south Africa,  25% of sexually active people have HIV</a:t>
            </a:r>
            <a:endParaRPr sz="2800" dirty="0">
              <a:latin typeface="Calibri Light" panose="020F0302020204030204" pitchFamily="34" charset="0"/>
              <a:cs typeface="Calibri Light" panose="020F0302020204030204" pitchFamily="34" charset="0"/>
            </a:endParaRPr>
          </a:p>
          <a:p>
            <a:pPr marL="0" lvl="0" indent="0" algn="l" rtl="0">
              <a:lnSpc>
                <a:spcPct val="90000"/>
              </a:lnSpc>
              <a:spcBef>
                <a:spcPts val="1000"/>
              </a:spcBef>
              <a:spcAft>
                <a:spcPts val="0"/>
              </a:spcAft>
              <a:buClr>
                <a:schemeClr val="dk1"/>
              </a:buClr>
              <a:buSzPts val="2800"/>
              <a:buNone/>
            </a:pPr>
            <a:endParaRPr dirty="0"/>
          </a:p>
        </p:txBody>
      </p:sp>
      <p:pic>
        <p:nvPicPr>
          <p:cNvPr id="268" name="Google Shape;268;p27"/>
          <p:cNvPicPr preferRelativeResize="0"/>
          <p:nvPr/>
        </p:nvPicPr>
        <p:blipFill rotWithShape="1">
          <a:blip r:embed="rId3">
            <a:alphaModFix/>
          </a:blip>
          <a:srcRect/>
          <a:stretch/>
        </p:blipFill>
        <p:spPr>
          <a:xfrm>
            <a:off x="4737490" y="510988"/>
            <a:ext cx="7454510" cy="509060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iagram&#10;&#10;Description automatically generated">
            <a:extLst>
              <a:ext uri="{FF2B5EF4-FFF2-40B4-BE49-F238E27FC236}">
                <a16:creationId xmlns:a16="http://schemas.microsoft.com/office/drawing/2014/main" id="{7360922E-B090-4A5C-8D41-B199F648A0BF}"/>
              </a:ext>
            </a:extLst>
          </p:cNvPr>
          <p:cNvPicPr>
            <a:picLocks noChangeAspect="1"/>
          </p:cNvPicPr>
          <p:nvPr/>
        </p:nvPicPr>
        <p:blipFill>
          <a:blip r:embed="rId3"/>
          <a:stretch>
            <a:fillRect/>
          </a:stretch>
        </p:blipFill>
        <p:spPr>
          <a:xfrm>
            <a:off x="0" y="369277"/>
            <a:ext cx="12238892" cy="6119446"/>
          </a:xfrm>
          <a:prstGeom prst="rect">
            <a:avLst/>
          </a:prstGeom>
        </p:spPr>
      </p:pic>
    </p:spTree>
    <p:extLst>
      <p:ext uri="{BB962C8B-B14F-4D97-AF65-F5344CB8AC3E}">
        <p14:creationId xmlns:p14="http://schemas.microsoft.com/office/powerpoint/2010/main" val="4045659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4" descr="A picture containing text&#10;&#10;Description automatically generated"/>
          <p:cNvPicPr preferRelativeResize="0">
            <a:picLocks noGrp="1"/>
          </p:cNvPicPr>
          <p:nvPr>
            <p:ph type="body" idx="1"/>
          </p:nvPr>
        </p:nvPicPr>
        <p:blipFill rotWithShape="1">
          <a:blip r:embed="rId3">
            <a:alphaModFix/>
          </a:blip>
          <a:srcRect/>
          <a:stretch/>
        </p:blipFill>
        <p:spPr>
          <a:xfrm>
            <a:off x="4640450" y="341440"/>
            <a:ext cx="7222034" cy="6175120"/>
          </a:xfrm>
          <a:prstGeom prst="rect">
            <a:avLst/>
          </a:prstGeom>
          <a:noFill/>
          <a:ln>
            <a:noFill/>
          </a:ln>
        </p:spPr>
      </p:pic>
      <p:sp>
        <p:nvSpPr>
          <p:cNvPr id="110" name="Google Shape;110;p4"/>
          <p:cNvSpPr txBox="1">
            <a:spLocks noGrp="1"/>
          </p:cNvSpPr>
          <p:nvPr>
            <p:ph type="title"/>
          </p:nvPr>
        </p:nvSpPr>
        <p:spPr>
          <a:xfrm>
            <a:off x="277251" y="227965"/>
            <a:ext cx="4079596"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dirty="0">
                <a:latin typeface="Calibri Light" panose="020F0302020204030204" pitchFamily="34" charset="0"/>
                <a:cs typeface="Calibri Light" panose="020F0302020204030204" pitchFamily="34" charset="0"/>
              </a:rPr>
              <a:t>Virus</a:t>
            </a:r>
            <a:r>
              <a:rPr lang="en-US" dirty="0">
                <a:latin typeface="Calibri Light" panose="020F0302020204030204" pitchFamily="34" charset="0"/>
                <a:cs typeface="Calibri Light" panose="020F0302020204030204" pitchFamily="34" charset="0"/>
              </a:rPr>
              <a:t> replication</a:t>
            </a:r>
            <a:endParaRPr dirty="0">
              <a:latin typeface="Calibri Light" panose="020F0302020204030204" pitchFamily="34" charset="0"/>
              <a:cs typeface="Calibri Light" panose="020F0302020204030204" pitchFamily="34" charset="0"/>
            </a:endParaRPr>
          </a:p>
        </p:txBody>
      </p:sp>
      <p:sp>
        <p:nvSpPr>
          <p:cNvPr id="111" name="Google Shape;111;p4"/>
          <p:cNvSpPr txBox="1"/>
          <p:nvPr/>
        </p:nvSpPr>
        <p:spPr>
          <a:xfrm>
            <a:off x="277251" y="1553528"/>
            <a:ext cx="4278579" cy="4804410"/>
          </a:xfrm>
          <a:prstGeom prst="rect">
            <a:avLst/>
          </a:prstGeom>
          <a:noFill/>
          <a:ln>
            <a:noFill/>
          </a:ln>
        </p:spPr>
        <p:txBody>
          <a:bodyPr spcFirstLastPara="1" wrap="square" lIns="91425" tIns="45700" rIns="91425" bIns="45700" anchor="t" anchorCtr="0">
            <a:normAutofit fontScale="92500" lnSpcReduction="10000"/>
          </a:bodyPr>
          <a:lstStyle/>
          <a:p>
            <a:pPr marL="228600" marR="0" lvl="0" indent="-228600" algn="l" rtl="0">
              <a:lnSpc>
                <a:spcPct val="90000"/>
              </a:lnSpc>
              <a:spcBef>
                <a:spcPts val="1000"/>
              </a:spcBef>
              <a:spcAft>
                <a:spcPts val="0"/>
              </a:spcAft>
              <a:buClr>
                <a:schemeClr val="dk1"/>
              </a:buClr>
              <a:buSzPts val="2800"/>
              <a:buFont typeface="Arial"/>
              <a:buChar char="•"/>
            </a:pPr>
            <a:r>
              <a:rPr lang="en-US" sz="2800" b="0" i="0" u="none" strike="noStrike" cap="none" dirty="0">
                <a:solidFill>
                  <a:schemeClr val="dk1"/>
                </a:solidFill>
                <a:latin typeface="Calibri Light" panose="020F0302020204030204" pitchFamily="34" charset="0"/>
                <a:ea typeface="Calibri"/>
                <a:cs typeface="Calibri Light" panose="020F0302020204030204" pitchFamily="34" charset="0"/>
                <a:sym typeface="Calibri"/>
              </a:rPr>
              <a:t>Note that the viral </a:t>
            </a:r>
            <a:r>
              <a:rPr lang="en-US" sz="2800" dirty="0">
                <a:solidFill>
                  <a:schemeClr val="dk1"/>
                </a:solidFill>
                <a:latin typeface="Calibri Light" panose="020F0302020204030204" pitchFamily="34" charset="0"/>
                <a:ea typeface="Calibri"/>
                <a:cs typeface="Calibri Light" panose="020F0302020204030204" pitchFamily="34" charset="0"/>
                <a:sym typeface="Calibri"/>
              </a:rPr>
              <a:t>genetic information is not </a:t>
            </a:r>
            <a:r>
              <a:rPr lang="en-US" sz="2800" b="0" i="0" u="none" strike="noStrike" cap="none" dirty="0">
                <a:solidFill>
                  <a:schemeClr val="dk1"/>
                </a:solidFill>
                <a:latin typeface="Calibri Light" panose="020F0302020204030204" pitchFamily="34" charset="0"/>
                <a:ea typeface="Calibri"/>
                <a:cs typeface="Calibri Light" panose="020F0302020204030204" pitchFamily="34" charset="0"/>
                <a:sym typeface="Calibri"/>
              </a:rPr>
              <a:t>incorporated into the DNA of the host cell. </a:t>
            </a:r>
          </a:p>
          <a:p>
            <a:pPr marL="228600" marR="0" lvl="0" indent="-228600" algn="l" rtl="0">
              <a:lnSpc>
                <a:spcPct val="90000"/>
              </a:lnSpc>
              <a:spcBef>
                <a:spcPts val="1000"/>
              </a:spcBef>
              <a:spcAft>
                <a:spcPts val="0"/>
              </a:spcAft>
              <a:buClr>
                <a:schemeClr val="dk1"/>
              </a:buClr>
              <a:buSzPts val="2800"/>
              <a:buFont typeface="Arial"/>
              <a:buChar char="•"/>
            </a:pPr>
            <a:r>
              <a:rPr lang="en-US" sz="2800" b="0" i="0" u="none" strike="noStrike" cap="none" dirty="0">
                <a:solidFill>
                  <a:schemeClr val="dk1"/>
                </a:solidFill>
                <a:latin typeface="Calibri Light" panose="020F0302020204030204" pitchFamily="34" charset="0"/>
                <a:ea typeface="Calibri"/>
                <a:cs typeface="Calibri Light" panose="020F0302020204030204" pitchFamily="34" charset="0"/>
                <a:sym typeface="Calibri"/>
              </a:rPr>
              <a:t>Information enters the nucleus, where the host’s cellular machinery is used to make new virus.</a:t>
            </a:r>
          </a:p>
          <a:p>
            <a:pPr marL="228600" marR="0" lvl="0" indent="-228600" algn="l" rtl="0">
              <a:lnSpc>
                <a:spcPct val="90000"/>
              </a:lnSpc>
              <a:spcBef>
                <a:spcPts val="1000"/>
              </a:spcBef>
              <a:spcAft>
                <a:spcPts val="0"/>
              </a:spcAft>
              <a:buClr>
                <a:schemeClr val="dk1"/>
              </a:buClr>
              <a:buSzPts val="2800"/>
              <a:buFont typeface="Arial"/>
              <a:buChar char="•"/>
            </a:pPr>
            <a:r>
              <a:rPr lang="en-US" sz="2800" dirty="0">
                <a:solidFill>
                  <a:schemeClr val="dk1"/>
                </a:solidFill>
                <a:latin typeface="Calibri Light" panose="020F0302020204030204" pitchFamily="34" charset="0"/>
                <a:ea typeface="Calibri"/>
                <a:cs typeface="Calibri Light" panose="020F0302020204030204" pitchFamily="34" charset="0"/>
                <a:sym typeface="Calibri"/>
              </a:rPr>
              <a:t>This is how viruses replicate.</a:t>
            </a:r>
          </a:p>
          <a:p>
            <a:pPr marL="228600" marR="0" lvl="0" indent="-228600" algn="l" rtl="0">
              <a:lnSpc>
                <a:spcPct val="90000"/>
              </a:lnSpc>
              <a:spcBef>
                <a:spcPts val="1000"/>
              </a:spcBef>
              <a:spcAft>
                <a:spcPts val="0"/>
              </a:spcAft>
              <a:buClr>
                <a:schemeClr val="dk1"/>
              </a:buClr>
              <a:buSzPts val="2800"/>
              <a:buFont typeface="Arial"/>
              <a:buChar char="•"/>
            </a:pPr>
            <a:r>
              <a:rPr lang="en-US" sz="2800" dirty="0">
                <a:solidFill>
                  <a:schemeClr val="dk1"/>
                </a:solidFill>
                <a:latin typeface="Calibri Light" panose="020F0302020204030204" pitchFamily="34" charset="0"/>
                <a:ea typeface="Calibri"/>
                <a:cs typeface="Calibri Light" panose="020F0302020204030204" pitchFamily="34" charset="0"/>
                <a:sym typeface="Calibri"/>
              </a:rPr>
              <a:t>There are also types of viruses called retroviruses. They replicate differently.</a:t>
            </a:r>
            <a:r>
              <a:rPr lang="en-US" sz="2800" b="0" i="0" u="none" strike="noStrike" cap="none" dirty="0">
                <a:solidFill>
                  <a:schemeClr val="dk1"/>
                </a:solidFill>
                <a:latin typeface="Calibri Light" panose="020F0302020204030204" pitchFamily="34" charset="0"/>
                <a:ea typeface="Calibri"/>
                <a:cs typeface="Calibri Light" panose="020F0302020204030204" pitchFamily="34" charset="0"/>
                <a:sym typeface="Calibri"/>
              </a:rPr>
              <a:t> </a:t>
            </a:r>
            <a:endParaRPr dirty="0">
              <a:latin typeface="Calibri Light" panose="020F0302020204030204" pitchFamily="34" charset="0"/>
              <a:cs typeface="Calibri Light" panose="020F0302020204030204" pitchFamily="34" charset="0"/>
            </a:endParaRPr>
          </a:p>
          <a:p>
            <a:pPr marL="0" marR="0" lvl="0" indent="0" algn="l" rtl="0">
              <a:lnSpc>
                <a:spcPct val="90000"/>
              </a:lnSpc>
              <a:spcBef>
                <a:spcPts val="1000"/>
              </a:spcBef>
              <a:spcAft>
                <a:spcPts val="0"/>
              </a:spcAft>
              <a:buClr>
                <a:schemeClr val="dk1"/>
              </a:buClr>
              <a:buSzPts val="2800"/>
              <a:buFont typeface="Arial"/>
              <a:buNone/>
            </a:pPr>
            <a:endParaRPr sz="2800" b="0" i="0" u="none" strike="noStrike" cap="none" dirty="0">
              <a:solidFill>
                <a:schemeClr val="dk1"/>
              </a:solidFill>
              <a:latin typeface="Calibri Light" panose="020F0302020204030204" pitchFamily="34" charset="0"/>
              <a:ea typeface="Calibri"/>
              <a:cs typeface="Calibri Light" panose="020F0302020204030204" pitchFamily="34" charset="0"/>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a:extLst>
              <a:ext uri="{FF2B5EF4-FFF2-40B4-BE49-F238E27FC236}">
                <a16:creationId xmlns:a16="http://schemas.microsoft.com/office/drawing/2014/main" id="{E4057F8E-5B1F-01BA-3082-DE2BF4894A7E}"/>
              </a:ext>
            </a:extLst>
          </p:cNvPr>
          <p:cNvPicPr>
            <a:picLocks noChangeAspect="1"/>
          </p:cNvPicPr>
          <p:nvPr/>
        </p:nvPicPr>
        <p:blipFill>
          <a:blip r:embed="rId4"/>
          <a:stretch>
            <a:fillRect/>
          </a:stretch>
        </p:blipFill>
        <p:spPr>
          <a:xfrm>
            <a:off x="1857829" y="162676"/>
            <a:ext cx="8548913" cy="6588578"/>
          </a:xfrm>
          <a:prstGeom prst="rect">
            <a:avLst/>
          </a:prstGeom>
        </p:spPr>
      </p:pic>
    </p:spTree>
    <p:extLst>
      <p:ext uri="{BB962C8B-B14F-4D97-AF65-F5344CB8AC3E}">
        <p14:creationId xmlns:p14="http://schemas.microsoft.com/office/powerpoint/2010/main" val="23907761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23" descr="A person sitting on a bed&#10;&#10;Description automatically generated"/>
          <p:cNvPicPr preferRelativeResize="0">
            <a:picLocks noGrp="1"/>
          </p:cNvPicPr>
          <p:nvPr>
            <p:ph type="body" idx="1"/>
          </p:nvPr>
        </p:nvPicPr>
        <p:blipFill rotWithShape="1">
          <a:blip r:embed="rId3">
            <a:alphaModFix/>
          </a:blip>
          <a:srcRect/>
          <a:stretch/>
        </p:blipFill>
        <p:spPr>
          <a:xfrm>
            <a:off x="824458" y="-91854"/>
            <a:ext cx="9953469" cy="694985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The Lazarus Effect' Film from (RED) &amp; HBO">
            <a:hlinkClick r:id="" action="ppaction://media"/>
            <a:extLst>
              <a:ext uri="{FF2B5EF4-FFF2-40B4-BE49-F238E27FC236}">
                <a16:creationId xmlns:a16="http://schemas.microsoft.com/office/drawing/2014/main" id="{3C124DD8-18AD-5B78-AF39-44E3D013DDD2}"/>
              </a:ext>
            </a:extLst>
          </p:cNvPr>
          <p:cNvPicPr>
            <a:picLocks noRot="1" noChangeAspect="1"/>
          </p:cNvPicPr>
          <p:nvPr>
            <a:videoFile r:link="rId1"/>
          </p:nvPr>
        </p:nvPicPr>
        <p:blipFill>
          <a:blip r:embed="rId4"/>
          <a:stretch>
            <a:fillRect/>
          </a:stretch>
        </p:blipFill>
        <p:spPr>
          <a:xfrm>
            <a:off x="22225" y="0"/>
            <a:ext cx="12147550" cy="6858000"/>
          </a:xfrm>
          <a:prstGeom prst="rect">
            <a:avLst/>
          </a:prstGeom>
        </p:spPr>
      </p:pic>
    </p:spTree>
    <p:extLst>
      <p:ext uri="{BB962C8B-B14F-4D97-AF65-F5344CB8AC3E}">
        <p14:creationId xmlns:p14="http://schemas.microsoft.com/office/powerpoint/2010/main" val="259160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34"/>
          <p:cNvSpPr txBox="1">
            <a:spLocks noGrp="1"/>
          </p:cNvSpPr>
          <p:nvPr>
            <p:ph type="title"/>
          </p:nvPr>
        </p:nvSpPr>
        <p:spPr>
          <a:xfrm>
            <a:off x="200722" y="475545"/>
            <a:ext cx="6690408"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4300" dirty="0">
                <a:latin typeface="Calibri Light" panose="020F0302020204030204" pitchFamily="34" charset="0"/>
                <a:cs typeface="Calibri Light" panose="020F0302020204030204" pitchFamily="34" charset="0"/>
              </a:rPr>
              <a:t>How did HIV-AIDS become a controllable disease?</a:t>
            </a:r>
            <a:endParaRPr sz="4300" dirty="0">
              <a:latin typeface="Calibri Light" panose="020F0302020204030204" pitchFamily="34" charset="0"/>
              <a:cs typeface="Calibri Light" panose="020F0302020204030204" pitchFamily="34" charset="0"/>
            </a:endParaRPr>
          </a:p>
        </p:txBody>
      </p:sp>
      <p:sp>
        <p:nvSpPr>
          <p:cNvPr id="323" name="Google Shape;323;p34"/>
          <p:cNvSpPr txBox="1">
            <a:spLocks noGrp="1"/>
          </p:cNvSpPr>
          <p:nvPr>
            <p:ph type="body" idx="1"/>
          </p:nvPr>
        </p:nvSpPr>
        <p:spPr>
          <a:xfrm>
            <a:off x="536233" y="1996440"/>
            <a:ext cx="6010341" cy="6313213"/>
          </a:xfrm>
          <a:prstGeom prst="rect">
            <a:avLst/>
          </a:prstGeom>
          <a:noFill/>
          <a:ln>
            <a:noFill/>
          </a:ln>
        </p:spPr>
        <p:txBody>
          <a:bodyPr spcFirstLastPara="1" wrap="square" lIns="91425" tIns="45700" rIns="91425" bIns="45700" anchor="t" anchorCtr="0">
            <a:normAutofit/>
          </a:bodyPr>
          <a:lstStyle/>
          <a:p>
            <a:pPr marL="228600" indent="-228600">
              <a:spcBef>
                <a:spcPts val="500"/>
              </a:spcBef>
              <a:buSzPts val="2400"/>
            </a:pPr>
            <a:r>
              <a:rPr lang="en-US" dirty="0">
                <a:latin typeface="Calibri Light" panose="020F0302020204030204" pitchFamily="34" charset="0"/>
                <a:cs typeface="Calibri Light" panose="020F0302020204030204" pitchFamily="34" charset="0"/>
              </a:rPr>
              <a:t>Social protest and activism initiated it</a:t>
            </a:r>
          </a:p>
          <a:p>
            <a:pPr marL="228600" indent="-228600">
              <a:spcBef>
                <a:spcPts val="500"/>
              </a:spcBef>
              <a:buSzPts val="2400"/>
            </a:pPr>
            <a:r>
              <a:rPr lang="en-US" dirty="0">
                <a:latin typeface="Calibri Light" panose="020F0302020204030204" pitchFamily="34" charset="0"/>
                <a:cs typeface="Calibri Light" panose="020F0302020204030204" pitchFamily="34" charset="0"/>
              </a:rPr>
              <a:t>Education and awareness campaigns kept it going</a:t>
            </a:r>
            <a:endParaRPr dirty="0">
              <a:latin typeface="Calibri Light" panose="020F0302020204030204" pitchFamily="34" charset="0"/>
              <a:cs typeface="Calibri Light" panose="020F0302020204030204" pitchFamily="34" charset="0"/>
            </a:endParaRPr>
          </a:p>
          <a:p>
            <a:pPr marL="228600" indent="-228600">
              <a:spcBef>
                <a:spcPts val="500"/>
              </a:spcBef>
              <a:buSzPts val="2400"/>
            </a:pPr>
            <a:r>
              <a:rPr lang="en-US" dirty="0">
                <a:latin typeface="Calibri Light" panose="020F0302020204030204" pitchFamily="34" charset="0"/>
                <a:cs typeface="Calibri Light" panose="020F0302020204030204" pitchFamily="34" charset="0"/>
              </a:rPr>
              <a:t>Research into new drug treatments were speeded up</a:t>
            </a:r>
          </a:p>
          <a:p>
            <a:pPr marL="228600" indent="-228600">
              <a:spcBef>
                <a:spcPts val="500"/>
              </a:spcBef>
              <a:buSzPts val="2400"/>
            </a:pPr>
            <a:r>
              <a:rPr lang="en-US" dirty="0">
                <a:latin typeface="Calibri Light" panose="020F0302020204030204" pitchFamily="34" charset="0"/>
                <a:cs typeface="Calibri Light" panose="020F0302020204030204" pitchFamily="34" charset="0"/>
              </a:rPr>
              <a:t>Availability of generic drugs made treatments inexpensive</a:t>
            </a:r>
            <a:endParaRPr dirty="0">
              <a:latin typeface="Calibri Light" panose="020F0302020204030204" pitchFamily="34" charset="0"/>
              <a:cs typeface="Calibri Light" panose="020F0302020204030204" pitchFamily="34" charset="0"/>
            </a:endParaRPr>
          </a:p>
          <a:p>
            <a:pPr marL="228600" indent="-228600">
              <a:spcBef>
                <a:spcPts val="500"/>
              </a:spcBef>
              <a:buSzPts val="2400"/>
            </a:pPr>
            <a:r>
              <a:rPr lang="en-US" dirty="0">
                <a:latin typeface="Calibri Light" panose="020F0302020204030204" pitchFamily="34" charset="0"/>
                <a:cs typeface="Calibri Light" panose="020F0302020204030204" pitchFamily="34" charset="0"/>
              </a:rPr>
              <a:t>Global funding initiatives distributed treatments</a:t>
            </a:r>
          </a:p>
          <a:p>
            <a:pPr marL="228600" indent="-228600">
              <a:spcBef>
                <a:spcPts val="500"/>
              </a:spcBef>
              <a:buSzPts val="2400"/>
            </a:pPr>
            <a:endParaRPr lang="en-US" dirty="0">
              <a:latin typeface="Calibri Light" panose="020F0302020204030204" pitchFamily="34" charset="0"/>
              <a:cs typeface="Calibri Light" panose="020F0302020204030204" pitchFamily="34" charset="0"/>
            </a:endParaRPr>
          </a:p>
        </p:txBody>
      </p:sp>
      <p:pic>
        <p:nvPicPr>
          <p:cNvPr id="7" name="Picture 6" descr="An orange and black poster&#10;&#10;Description automatically generated">
            <a:extLst>
              <a:ext uri="{FF2B5EF4-FFF2-40B4-BE49-F238E27FC236}">
                <a16:creationId xmlns:a16="http://schemas.microsoft.com/office/drawing/2014/main" id="{D14A0066-B873-5E74-F060-F6225C43C9B4}"/>
              </a:ext>
            </a:extLst>
          </p:cNvPr>
          <p:cNvPicPr>
            <a:picLocks noChangeAspect="1"/>
          </p:cNvPicPr>
          <p:nvPr/>
        </p:nvPicPr>
        <p:blipFill>
          <a:blip r:embed="rId3"/>
          <a:stretch>
            <a:fillRect/>
          </a:stretch>
        </p:blipFill>
        <p:spPr>
          <a:xfrm>
            <a:off x="6997148" y="279218"/>
            <a:ext cx="4752698" cy="621009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dirty="0">
                <a:latin typeface="Calibri Light" panose="020F0302020204030204" pitchFamily="34" charset="0"/>
                <a:cs typeface="Calibri Light" panose="020F0302020204030204" pitchFamily="34" charset="0"/>
              </a:rPr>
              <a:t>ART and PrEP</a:t>
            </a:r>
            <a:endParaRPr dirty="0">
              <a:latin typeface="Calibri Light" panose="020F0302020204030204" pitchFamily="34" charset="0"/>
              <a:cs typeface="Calibri Light" panose="020F0302020204030204" pitchFamily="34" charset="0"/>
            </a:endParaRPr>
          </a:p>
        </p:txBody>
      </p:sp>
      <p:sp>
        <p:nvSpPr>
          <p:cNvPr id="333" name="Google Shape;333;p35"/>
          <p:cNvSpPr txBox="1">
            <a:spLocks noGrp="1"/>
          </p:cNvSpPr>
          <p:nvPr>
            <p:ph type="body" idx="1"/>
          </p:nvPr>
        </p:nvSpPr>
        <p:spPr>
          <a:xfrm>
            <a:off x="444795" y="1690688"/>
            <a:ext cx="11302409" cy="4819725"/>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1000"/>
              </a:spcBef>
              <a:spcAft>
                <a:spcPts val="0"/>
              </a:spcAft>
              <a:buClr>
                <a:schemeClr val="dk1"/>
              </a:buClr>
              <a:buSzPts val="2590"/>
              <a:buChar char="•"/>
            </a:pPr>
            <a:r>
              <a:rPr lang="en-US" dirty="0">
                <a:latin typeface="Calibri Light" panose="020F0302020204030204" pitchFamily="34" charset="0"/>
                <a:cs typeface="Calibri Light" panose="020F0302020204030204" pitchFamily="34" charset="0"/>
              </a:rPr>
              <a:t>In 1995, US FDA approved the first protease inhibitor</a:t>
            </a:r>
            <a:endParaRPr dirty="0">
              <a:latin typeface="Calibri Light" panose="020F0302020204030204" pitchFamily="34" charset="0"/>
              <a:cs typeface="Calibri Light" panose="020F0302020204030204" pitchFamily="34" charset="0"/>
            </a:endParaRPr>
          </a:p>
          <a:p>
            <a:pPr marL="228600" lvl="0" indent="-228600" algn="l" rtl="0">
              <a:lnSpc>
                <a:spcPct val="100000"/>
              </a:lnSpc>
              <a:spcBef>
                <a:spcPts val="1000"/>
              </a:spcBef>
              <a:spcAft>
                <a:spcPts val="0"/>
              </a:spcAft>
              <a:buClr>
                <a:schemeClr val="dk1"/>
              </a:buClr>
              <a:buSzPts val="2590"/>
              <a:buChar char="•"/>
            </a:pPr>
            <a:r>
              <a:rPr lang="en-US" dirty="0">
                <a:latin typeface="Calibri Light" panose="020F0302020204030204" pitchFamily="34" charset="0"/>
                <a:cs typeface="Calibri Light" panose="020F0302020204030204" pitchFamily="34" charset="0"/>
              </a:rPr>
              <a:t>This began the era of highly active </a:t>
            </a:r>
            <a:r>
              <a:rPr lang="en-US" b="1" dirty="0">
                <a:latin typeface="Calibri Light" panose="020F0302020204030204" pitchFamily="34" charset="0"/>
                <a:cs typeface="Calibri Light" panose="020F0302020204030204" pitchFamily="34" charset="0"/>
              </a:rPr>
              <a:t>antiretroviral treatments </a:t>
            </a:r>
            <a:r>
              <a:rPr lang="en-US" dirty="0">
                <a:latin typeface="Calibri Light" panose="020F0302020204030204" pitchFamily="34" charset="0"/>
                <a:cs typeface="Calibri Light" panose="020F0302020204030204" pitchFamily="34" charset="0"/>
              </a:rPr>
              <a:t>(ART)</a:t>
            </a:r>
            <a:r>
              <a:rPr lang="en-US" b="1" dirty="0">
                <a:latin typeface="Calibri Light" panose="020F0302020204030204" pitchFamily="34" charset="0"/>
                <a:cs typeface="Calibri Light" panose="020F0302020204030204" pitchFamily="34" charset="0"/>
              </a:rPr>
              <a:t>. </a:t>
            </a:r>
            <a:endParaRPr dirty="0">
              <a:latin typeface="Calibri Light" panose="020F0302020204030204" pitchFamily="34" charset="0"/>
              <a:cs typeface="Calibri Light" panose="020F0302020204030204" pitchFamily="34" charset="0"/>
            </a:endParaRPr>
          </a:p>
          <a:p>
            <a:pPr marL="228600" lvl="0" indent="-228600" algn="l" rtl="0">
              <a:lnSpc>
                <a:spcPct val="100000"/>
              </a:lnSpc>
              <a:spcBef>
                <a:spcPts val="1000"/>
              </a:spcBef>
              <a:spcAft>
                <a:spcPts val="0"/>
              </a:spcAft>
              <a:buClr>
                <a:schemeClr val="dk1"/>
              </a:buClr>
              <a:buSzPts val="2590"/>
              <a:buChar char="•"/>
            </a:pPr>
            <a:r>
              <a:rPr lang="en-US" dirty="0">
                <a:latin typeface="Calibri Light" panose="020F0302020204030204" pitchFamily="34" charset="0"/>
                <a:cs typeface="Calibri Light" panose="020F0302020204030204" pitchFamily="34" charset="0"/>
              </a:rPr>
              <a:t>ARTs brought immediate decline of 60-80% in rates of AIDS-related deaths and hospitalizations </a:t>
            </a:r>
          </a:p>
          <a:p>
            <a:pPr marL="228600" lvl="0" indent="-228600" algn="l" rtl="0">
              <a:lnSpc>
                <a:spcPct val="100000"/>
              </a:lnSpc>
              <a:spcBef>
                <a:spcPts val="1000"/>
              </a:spcBef>
              <a:spcAft>
                <a:spcPts val="0"/>
              </a:spcAft>
              <a:buClr>
                <a:schemeClr val="dk1"/>
              </a:buClr>
              <a:buSzPts val="2590"/>
              <a:buChar char="•"/>
            </a:pPr>
            <a:r>
              <a:rPr lang="en-US" dirty="0">
                <a:latin typeface="Calibri Light" panose="020F0302020204030204" pitchFamily="34" charset="0"/>
                <a:cs typeface="Calibri Light" panose="020F0302020204030204" pitchFamily="34" charset="0"/>
              </a:rPr>
              <a:t>Viral loads in patients on ART can become low enough to be undetectable and untransmissible</a:t>
            </a:r>
          </a:p>
          <a:p>
            <a:pPr marL="228600" lvl="0" indent="-228600" algn="l" rtl="0">
              <a:lnSpc>
                <a:spcPct val="100000"/>
              </a:lnSpc>
              <a:spcBef>
                <a:spcPts val="1000"/>
              </a:spcBef>
              <a:spcAft>
                <a:spcPts val="0"/>
              </a:spcAft>
              <a:buClr>
                <a:schemeClr val="dk1"/>
              </a:buClr>
              <a:buSzPts val="2590"/>
              <a:buChar char="•"/>
            </a:pPr>
            <a:r>
              <a:rPr lang="en-US" dirty="0">
                <a:latin typeface="Calibri Light" panose="020F0302020204030204" pitchFamily="34" charset="0"/>
                <a:cs typeface="Calibri Light" panose="020F0302020204030204" pitchFamily="34" charset="0"/>
              </a:rPr>
              <a:t>In 2012, prep-exposure prophylactic (PrEP) drugs became available so that at risk people could prevent HIV infection </a:t>
            </a:r>
            <a:endParaRPr dirty="0">
              <a:latin typeface="Calibri Light" panose="020F0302020204030204" pitchFamily="34" charset="0"/>
              <a:cs typeface="Calibri Light" panose="020F0302020204030204" pitchFamily="34" charset="0"/>
            </a:endParaRPr>
          </a:p>
          <a:p>
            <a:pPr marL="228600" lvl="0" indent="-64135" algn="l" rtl="0">
              <a:lnSpc>
                <a:spcPct val="70000"/>
              </a:lnSpc>
              <a:spcBef>
                <a:spcPts val="1000"/>
              </a:spcBef>
              <a:spcAft>
                <a:spcPts val="0"/>
              </a:spcAft>
              <a:buClr>
                <a:schemeClr val="dk1"/>
              </a:buClr>
              <a:buSzPts val="2590"/>
              <a:buNone/>
            </a:pPr>
            <a:endParaRPr sz="259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25;p34">
            <a:hlinkClick r:id="rId3"/>
            <a:extLst>
              <a:ext uri="{FF2B5EF4-FFF2-40B4-BE49-F238E27FC236}">
                <a16:creationId xmlns:a16="http://schemas.microsoft.com/office/drawing/2014/main" id="{18EA373A-D820-F2E3-14EA-191C7BBF665A}"/>
              </a:ext>
            </a:extLst>
          </p:cNvPr>
          <p:cNvPicPr preferRelativeResize="0"/>
          <p:nvPr/>
        </p:nvPicPr>
        <p:blipFill rotWithShape="1">
          <a:blip r:embed="rId4">
            <a:alphaModFix/>
          </a:blip>
          <a:srcRect/>
          <a:stretch/>
        </p:blipFill>
        <p:spPr>
          <a:xfrm>
            <a:off x="7025123" y="165343"/>
            <a:ext cx="4862077" cy="6527313"/>
          </a:xfrm>
          <a:prstGeom prst="rect">
            <a:avLst/>
          </a:prstGeom>
          <a:noFill/>
          <a:ln>
            <a:noFill/>
          </a:ln>
        </p:spPr>
      </p:pic>
      <p:sp>
        <p:nvSpPr>
          <p:cNvPr id="2" name="Title 1">
            <a:extLst>
              <a:ext uri="{FF2B5EF4-FFF2-40B4-BE49-F238E27FC236}">
                <a16:creationId xmlns:a16="http://schemas.microsoft.com/office/drawing/2014/main" id="{1DDBE958-0570-6234-941E-E9AD45790E07}"/>
              </a:ext>
            </a:extLst>
          </p:cNvPr>
          <p:cNvSpPr>
            <a:spLocks noGrp="1"/>
          </p:cNvSpPr>
          <p:nvPr>
            <p:ph type="title"/>
          </p:nvPr>
        </p:nvSpPr>
        <p:spPr>
          <a:xfrm>
            <a:off x="159657" y="481239"/>
            <a:ext cx="6642173" cy="1325563"/>
          </a:xfrm>
        </p:spPr>
        <p:txBody>
          <a:bodyPr>
            <a:normAutofit fontScale="90000"/>
          </a:bodyPr>
          <a:lstStyle/>
          <a:p>
            <a:pPr algn="ctr"/>
            <a:r>
              <a:rPr lang="en-US" dirty="0">
                <a:latin typeface="+mj-lt"/>
              </a:rPr>
              <a:t>ACT UP (AIDS Coalition to Unleash Power) and TAG (Treatment Action Group)</a:t>
            </a:r>
          </a:p>
        </p:txBody>
      </p:sp>
      <p:sp>
        <p:nvSpPr>
          <p:cNvPr id="3" name="Content Placeholder 2">
            <a:extLst>
              <a:ext uri="{FF2B5EF4-FFF2-40B4-BE49-F238E27FC236}">
                <a16:creationId xmlns:a16="http://schemas.microsoft.com/office/drawing/2014/main" id="{59279868-25B5-C395-B3A4-348B226B53A7}"/>
              </a:ext>
            </a:extLst>
          </p:cNvPr>
          <p:cNvSpPr txBox="1">
            <a:spLocks/>
          </p:cNvSpPr>
          <p:nvPr/>
        </p:nvSpPr>
        <p:spPr>
          <a:xfrm>
            <a:off x="304800" y="2173967"/>
            <a:ext cx="6497030" cy="4351338"/>
          </a:xfrm>
          <a:prstGeom prst="rect">
            <a:avLst/>
          </a:prstGeom>
          <a:noFill/>
          <a:ln>
            <a:noFill/>
          </a:ln>
        </p:spPr>
        <p:txBody>
          <a:bodyPr spcFirstLastPara="1" wrap="square" lIns="91425" tIns="45700" rIns="91425" bIns="45700" anchor="t" anchorCtr="0">
            <a:normAutofit fontScale="850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US" sz="3200" dirty="0">
                <a:latin typeface="+mj-lt"/>
              </a:rPr>
              <a:t>Expanded access to drugs still in the experimental stage</a:t>
            </a:r>
          </a:p>
          <a:p>
            <a:r>
              <a:rPr lang="en-US" sz="3200" dirty="0">
                <a:latin typeface="+mj-lt"/>
              </a:rPr>
              <a:t>Made the drug approval process for life-saving medicines faster</a:t>
            </a:r>
          </a:p>
          <a:p>
            <a:r>
              <a:rPr lang="en-US" sz="3200" dirty="0">
                <a:latin typeface="+mj-lt"/>
              </a:rPr>
              <a:t>Helped get highly effective HIV drugs (protease inhibitors) to the world</a:t>
            </a:r>
          </a:p>
          <a:p>
            <a:r>
              <a:rPr lang="en-US" sz="3200" dirty="0">
                <a:latin typeface="+mj-lt"/>
              </a:rPr>
              <a:t>Made drug trials more inclusive of diverse populations</a:t>
            </a:r>
          </a:p>
          <a:p>
            <a:r>
              <a:rPr lang="en-US" sz="3200" dirty="0">
                <a:latin typeface="+mj-lt"/>
              </a:rPr>
              <a:t>Created a model for health activism at local and global scales</a:t>
            </a:r>
          </a:p>
          <a:p>
            <a:r>
              <a:rPr lang="en-US" sz="3200" dirty="0">
                <a:latin typeface="+mj-lt"/>
              </a:rPr>
              <a:t>Set the stage for ongoing initiatives to eliminate HIV</a:t>
            </a:r>
          </a:p>
          <a:p>
            <a:pPr marL="0" indent="0">
              <a:buFont typeface="Arial"/>
              <a:buNone/>
            </a:pPr>
            <a:endParaRPr lang="en-US" dirty="0">
              <a:latin typeface="+mj-lt"/>
            </a:endParaRPr>
          </a:p>
        </p:txBody>
      </p:sp>
    </p:spTree>
    <p:extLst>
      <p:ext uri="{BB962C8B-B14F-4D97-AF65-F5344CB8AC3E}">
        <p14:creationId xmlns:p14="http://schemas.microsoft.com/office/powerpoint/2010/main" val="16453011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6CBEC-4402-441A-AA0C-F058FC3EA893}"/>
              </a:ext>
            </a:extLst>
          </p:cNvPr>
          <p:cNvSpPr>
            <a:spLocks noGrp="1"/>
          </p:cNvSpPr>
          <p:nvPr>
            <p:ph type="title"/>
          </p:nvPr>
        </p:nvSpPr>
        <p:spPr>
          <a:xfrm>
            <a:off x="7256206" y="365125"/>
            <a:ext cx="4097594" cy="1325563"/>
          </a:xfrm>
        </p:spPr>
        <p:txBody>
          <a:bodyPr/>
          <a:lstStyle/>
          <a:p>
            <a:pPr algn="ctr"/>
            <a:r>
              <a:rPr lang="en-US" dirty="0">
                <a:latin typeface="+mj-lt"/>
              </a:rPr>
              <a:t>Civil society organizations</a:t>
            </a:r>
          </a:p>
        </p:txBody>
      </p:sp>
      <p:sp>
        <p:nvSpPr>
          <p:cNvPr id="3" name="Text Placeholder 2">
            <a:extLst>
              <a:ext uri="{FF2B5EF4-FFF2-40B4-BE49-F238E27FC236}">
                <a16:creationId xmlns:a16="http://schemas.microsoft.com/office/drawing/2014/main" id="{4191BBE7-9E52-4392-A5B3-59A9B66C3B5A}"/>
              </a:ext>
            </a:extLst>
          </p:cNvPr>
          <p:cNvSpPr>
            <a:spLocks noGrp="1"/>
          </p:cNvSpPr>
          <p:nvPr>
            <p:ph type="body" idx="1"/>
          </p:nvPr>
        </p:nvSpPr>
        <p:spPr>
          <a:xfrm>
            <a:off x="516194" y="523081"/>
            <a:ext cx="6371303" cy="6154404"/>
          </a:xfrm>
        </p:spPr>
        <p:txBody>
          <a:bodyPr>
            <a:normAutofit/>
          </a:bodyPr>
          <a:lstStyle/>
          <a:p>
            <a:pPr algn="l"/>
            <a:r>
              <a:rPr lang="en-US" sz="3200" b="0" i="0" u="none" strike="noStrike" baseline="0" dirty="0">
                <a:solidFill>
                  <a:schemeClr val="tx1"/>
                </a:solidFill>
                <a:latin typeface="Calibri Light" panose="020F0302020204030204" pitchFamily="34" charset="0"/>
                <a:cs typeface="Calibri Light" panose="020F0302020204030204" pitchFamily="34" charset="0"/>
              </a:rPr>
              <a:t>ACT UP is an example of a civil society organization. </a:t>
            </a:r>
          </a:p>
          <a:p>
            <a:pPr algn="l"/>
            <a:r>
              <a:rPr lang="en-US" sz="3200" b="0" i="0" u="none" strike="noStrike" baseline="0" dirty="0">
                <a:solidFill>
                  <a:schemeClr val="tx1"/>
                </a:solidFill>
                <a:latin typeface="Calibri Light" panose="020F0302020204030204" pitchFamily="34" charset="0"/>
                <a:cs typeface="Calibri Light" panose="020F0302020204030204" pitchFamily="34" charset="0"/>
              </a:rPr>
              <a:t>Civil organizations are well suited to deliver relevant HIV prevention services to key populations where and when governments be unable or choose not to. </a:t>
            </a:r>
          </a:p>
          <a:p>
            <a:r>
              <a:rPr lang="en-US" sz="3200" dirty="0">
                <a:solidFill>
                  <a:schemeClr val="tx1"/>
                </a:solidFill>
                <a:latin typeface="Calibri Light" panose="020F0302020204030204" pitchFamily="34" charset="0"/>
                <a:cs typeface="Calibri Light" panose="020F0302020204030204" pitchFamily="34" charset="0"/>
              </a:rPr>
              <a:t>G</a:t>
            </a:r>
            <a:r>
              <a:rPr lang="en-US" sz="3200" b="0" i="0" u="none" strike="noStrike" baseline="0" dirty="0">
                <a:solidFill>
                  <a:schemeClr val="tx1"/>
                </a:solidFill>
                <a:latin typeface="Calibri Light" panose="020F0302020204030204" pitchFamily="34" charset="0"/>
                <a:cs typeface="Calibri Light" panose="020F0302020204030204" pitchFamily="34" charset="0"/>
              </a:rPr>
              <a:t>overnments in low- and middle-income countries often cannot provide adequate funding and support to these civil society organizations</a:t>
            </a:r>
            <a:endParaRPr lang="en-US" sz="3200" dirty="0">
              <a:solidFill>
                <a:schemeClr val="tx1"/>
              </a:solidFill>
              <a:latin typeface="Calibri Light" panose="020F0302020204030204" pitchFamily="34" charset="0"/>
              <a:cs typeface="Calibri Light" panose="020F0302020204030204" pitchFamily="34" charset="0"/>
            </a:endParaRPr>
          </a:p>
          <a:p>
            <a:pPr algn="l"/>
            <a:endParaRPr lang="en-US" sz="2800" b="0" i="0" u="none" strike="noStrike" baseline="0" dirty="0">
              <a:solidFill>
                <a:schemeClr val="tx1"/>
              </a:solidFill>
              <a:latin typeface="Calibri Light" panose="020F0302020204030204" pitchFamily="34" charset="0"/>
              <a:cs typeface="Calibri Light" panose="020F0302020204030204" pitchFamily="34" charset="0"/>
            </a:endParaRPr>
          </a:p>
        </p:txBody>
      </p:sp>
      <p:pic>
        <p:nvPicPr>
          <p:cNvPr id="8" name="Picture 7" descr="A black and white sign&#10;&#10;Description automatically generated with medium confidence">
            <a:extLst>
              <a:ext uri="{FF2B5EF4-FFF2-40B4-BE49-F238E27FC236}">
                <a16:creationId xmlns:a16="http://schemas.microsoft.com/office/drawing/2014/main" id="{7AE58E03-11DB-4D83-A55A-A3AC94093A77}"/>
              </a:ext>
            </a:extLst>
          </p:cNvPr>
          <p:cNvPicPr>
            <a:picLocks noChangeAspect="1"/>
          </p:cNvPicPr>
          <p:nvPr/>
        </p:nvPicPr>
        <p:blipFill>
          <a:blip r:embed="rId3"/>
          <a:stretch>
            <a:fillRect/>
          </a:stretch>
        </p:blipFill>
        <p:spPr>
          <a:xfrm>
            <a:off x="7508153" y="1873352"/>
            <a:ext cx="4048441" cy="2506919"/>
          </a:xfrm>
          <a:prstGeom prst="rect">
            <a:avLst/>
          </a:prstGeom>
        </p:spPr>
      </p:pic>
      <p:pic>
        <p:nvPicPr>
          <p:cNvPr id="10" name="Picture 9">
            <a:extLst>
              <a:ext uri="{FF2B5EF4-FFF2-40B4-BE49-F238E27FC236}">
                <a16:creationId xmlns:a16="http://schemas.microsoft.com/office/drawing/2014/main" id="{4EFE8C82-F387-4C82-A3AE-9010CE9E328E}"/>
              </a:ext>
            </a:extLst>
          </p:cNvPr>
          <p:cNvPicPr>
            <a:picLocks noChangeAspect="1"/>
          </p:cNvPicPr>
          <p:nvPr/>
        </p:nvPicPr>
        <p:blipFill>
          <a:blip r:embed="rId4"/>
          <a:stretch>
            <a:fillRect/>
          </a:stretch>
        </p:blipFill>
        <p:spPr>
          <a:xfrm>
            <a:off x="7132074" y="4562935"/>
            <a:ext cx="4800600" cy="2114550"/>
          </a:xfrm>
          <a:prstGeom prst="rect">
            <a:avLst/>
          </a:prstGeom>
        </p:spPr>
      </p:pic>
    </p:spTree>
    <p:extLst>
      <p:ext uri="{BB962C8B-B14F-4D97-AF65-F5344CB8AC3E}">
        <p14:creationId xmlns:p14="http://schemas.microsoft.com/office/powerpoint/2010/main" val="24184116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A4673-3481-4751-A6D0-7F25C27FD98C}"/>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89649E9B-534A-4CE9-B424-69844E8EB492}"/>
              </a:ext>
            </a:extLst>
          </p:cNvPr>
          <p:cNvSpPr>
            <a:spLocks noGrp="1"/>
          </p:cNvSpPr>
          <p:nvPr>
            <p:ph type="body" idx="1"/>
          </p:nvPr>
        </p:nvSpPr>
        <p:spPr/>
        <p:txBody>
          <a:bodyPr/>
          <a:lstStyle/>
          <a:p>
            <a:endParaRPr lang="en-US" dirty="0"/>
          </a:p>
        </p:txBody>
      </p:sp>
      <p:sp>
        <p:nvSpPr>
          <p:cNvPr id="4" name="Text Placeholder 3">
            <a:extLst>
              <a:ext uri="{FF2B5EF4-FFF2-40B4-BE49-F238E27FC236}">
                <a16:creationId xmlns:a16="http://schemas.microsoft.com/office/drawing/2014/main" id="{56C8C9C6-FA52-454D-9B58-3D2FE9283396}"/>
              </a:ext>
            </a:extLst>
          </p:cNvPr>
          <p:cNvSpPr>
            <a:spLocks noGrp="1"/>
          </p:cNvSpPr>
          <p:nvPr>
            <p:ph type="body" idx="2"/>
          </p:nvPr>
        </p:nvSpPr>
        <p:spPr/>
        <p:txBody>
          <a:bodyPr/>
          <a:lstStyle/>
          <a:p>
            <a:endParaRPr lang="en-US" dirty="0"/>
          </a:p>
        </p:txBody>
      </p:sp>
      <p:pic>
        <p:nvPicPr>
          <p:cNvPr id="6" name="Picture 5">
            <a:extLst>
              <a:ext uri="{FF2B5EF4-FFF2-40B4-BE49-F238E27FC236}">
                <a16:creationId xmlns:a16="http://schemas.microsoft.com/office/drawing/2014/main" id="{07377A7A-2B5E-48FF-B593-F7CE2639C954}"/>
              </a:ext>
            </a:extLst>
          </p:cNvPr>
          <p:cNvPicPr>
            <a:picLocks noChangeAspect="1"/>
          </p:cNvPicPr>
          <p:nvPr/>
        </p:nvPicPr>
        <p:blipFill>
          <a:blip r:embed="rId2"/>
          <a:stretch>
            <a:fillRect/>
          </a:stretch>
        </p:blipFill>
        <p:spPr>
          <a:xfrm>
            <a:off x="500062" y="28575"/>
            <a:ext cx="11191875" cy="6800850"/>
          </a:xfrm>
          <a:prstGeom prst="rect">
            <a:avLst/>
          </a:prstGeom>
        </p:spPr>
      </p:pic>
    </p:spTree>
    <p:extLst>
      <p:ext uri="{BB962C8B-B14F-4D97-AF65-F5344CB8AC3E}">
        <p14:creationId xmlns:p14="http://schemas.microsoft.com/office/powerpoint/2010/main" val="35021387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9985E-FD65-8666-01A2-56BDD2E816AA}"/>
              </a:ext>
            </a:extLst>
          </p:cNvPr>
          <p:cNvSpPr>
            <a:spLocks noGrp="1"/>
          </p:cNvSpPr>
          <p:nvPr>
            <p:ph type="title"/>
          </p:nvPr>
        </p:nvSpPr>
        <p:spPr/>
        <p:txBody>
          <a:bodyPr>
            <a:normAutofit/>
          </a:bodyPr>
          <a:lstStyle/>
          <a:p>
            <a:pPr algn="ctr"/>
            <a:r>
              <a:rPr lang="en-US" dirty="0">
                <a:latin typeface="+mj-lt"/>
              </a:rPr>
              <a:t>The three largest organizations implementing the global reduction in HIV</a:t>
            </a:r>
          </a:p>
        </p:txBody>
      </p:sp>
      <p:sp>
        <p:nvSpPr>
          <p:cNvPr id="3" name="Text Placeholder 2">
            <a:extLst>
              <a:ext uri="{FF2B5EF4-FFF2-40B4-BE49-F238E27FC236}">
                <a16:creationId xmlns:a16="http://schemas.microsoft.com/office/drawing/2014/main" id="{99940D8D-46AF-3991-0162-5AFB69C14D6A}"/>
              </a:ext>
            </a:extLst>
          </p:cNvPr>
          <p:cNvSpPr>
            <a:spLocks noGrp="1"/>
          </p:cNvSpPr>
          <p:nvPr>
            <p:ph type="body" idx="1"/>
          </p:nvPr>
        </p:nvSpPr>
        <p:spPr>
          <a:xfrm>
            <a:off x="275773" y="1825625"/>
            <a:ext cx="5416901" cy="4667250"/>
          </a:xfrm>
        </p:spPr>
        <p:txBody>
          <a:bodyPr>
            <a:normAutofit/>
          </a:bodyPr>
          <a:lstStyle/>
          <a:p>
            <a:r>
              <a:rPr lang="en-US" sz="3200" dirty="0">
                <a:latin typeface="+mj-lt"/>
              </a:rPr>
              <a:t>UNAIDS (Joint United Nations Program on HIV/AIDS) in 1996</a:t>
            </a:r>
          </a:p>
          <a:p>
            <a:r>
              <a:rPr lang="en-US" sz="3200" dirty="0">
                <a:latin typeface="+mj-lt"/>
              </a:rPr>
              <a:t>The Global Fund to Fight AIDS, Tuberculosis, and Malaria in 2001)</a:t>
            </a:r>
          </a:p>
          <a:p>
            <a:r>
              <a:rPr lang="en-US" sz="3200" dirty="0">
                <a:latin typeface="+mj-lt"/>
              </a:rPr>
              <a:t>PEPFAR (US Presidents Emergency Plan for AIDS Relief) in 2003</a:t>
            </a:r>
          </a:p>
        </p:txBody>
      </p:sp>
      <p:pic>
        <p:nvPicPr>
          <p:cNvPr id="6" name="Picture 5" descr="A red ribbon with a globe and black text&#10;&#10;Description automatically generated">
            <a:extLst>
              <a:ext uri="{FF2B5EF4-FFF2-40B4-BE49-F238E27FC236}">
                <a16:creationId xmlns:a16="http://schemas.microsoft.com/office/drawing/2014/main" id="{3ADA3F74-D825-6D8E-660F-D66E216CDB29}"/>
              </a:ext>
            </a:extLst>
          </p:cNvPr>
          <p:cNvPicPr>
            <a:picLocks noChangeAspect="1"/>
          </p:cNvPicPr>
          <p:nvPr/>
        </p:nvPicPr>
        <p:blipFill>
          <a:blip r:embed="rId2"/>
          <a:stretch>
            <a:fillRect/>
          </a:stretch>
        </p:blipFill>
        <p:spPr>
          <a:xfrm>
            <a:off x="6172202" y="1854390"/>
            <a:ext cx="2222500" cy="2413000"/>
          </a:xfrm>
          <a:prstGeom prst="rect">
            <a:avLst/>
          </a:prstGeom>
        </p:spPr>
      </p:pic>
      <p:pic>
        <p:nvPicPr>
          <p:cNvPr id="8" name="Picture 7" descr="A logo for a global fund&#10;&#10;Description automatically generated">
            <a:extLst>
              <a:ext uri="{FF2B5EF4-FFF2-40B4-BE49-F238E27FC236}">
                <a16:creationId xmlns:a16="http://schemas.microsoft.com/office/drawing/2014/main" id="{77630C51-36B1-7DA7-5E76-FF6099B1A8E6}"/>
              </a:ext>
            </a:extLst>
          </p:cNvPr>
          <p:cNvPicPr>
            <a:picLocks noChangeAspect="1"/>
          </p:cNvPicPr>
          <p:nvPr/>
        </p:nvPicPr>
        <p:blipFill>
          <a:blip r:embed="rId3"/>
          <a:srcRect l="10450" r="12889"/>
          <a:stretch/>
        </p:blipFill>
        <p:spPr>
          <a:xfrm>
            <a:off x="8708570" y="1821245"/>
            <a:ext cx="3207657" cy="2446145"/>
          </a:xfrm>
          <a:prstGeom prst="rect">
            <a:avLst/>
          </a:prstGeom>
        </p:spPr>
      </p:pic>
      <p:pic>
        <p:nvPicPr>
          <p:cNvPr id="10" name="Picture 9" descr="A black background with blue letters&#10;&#10;Description automatically generated">
            <a:extLst>
              <a:ext uri="{FF2B5EF4-FFF2-40B4-BE49-F238E27FC236}">
                <a16:creationId xmlns:a16="http://schemas.microsoft.com/office/drawing/2014/main" id="{405ADFF0-948B-6E96-4CFF-A94DB5392597}"/>
              </a:ext>
            </a:extLst>
          </p:cNvPr>
          <p:cNvPicPr>
            <a:picLocks noChangeAspect="1"/>
          </p:cNvPicPr>
          <p:nvPr/>
        </p:nvPicPr>
        <p:blipFill>
          <a:blip r:embed="rId4"/>
          <a:stretch>
            <a:fillRect/>
          </a:stretch>
        </p:blipFill>
        <p:spPr>
          <a:xfrm>
            <a:off x="6096000" y="4440706"/>
            <a:ext cx="5416901" cy="1965561"/>
          </a:xfrm>
          <a:prstGeom prst="rect">
            <a:avLst/>
          </a:prstGeom>
        </p:spPr>
      </p:pic>
    </p:spTree>
    <p:extLst>
      <p:ext uri="{BB962C8B-B14F-4D97-AF65-F5344CB8AC3E}">
        <p14:creationId xmlns:p14="http://schemas.microsoft.com/office/powerpoint/2010/main" val="24805204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Bill Gates’s Heroes in the Field: Mechai Viravaidya">
            <a:hlinkClick r:id="" action="ppaction://media"/>
            <a:extLst>
              <a:ext uri="{FF2B5EF4-FFF2-40B4-BE49-F238E27FC236}">
                <a16:creationId xmlns:a16="http://schemas.microsoft.com/office/drawing/2014/main" id="{D8BC0AAF-74B4-9FD2-8D16-3E855DD4C8AB}"/>
              </a:ext>
            </a:extLst>
          </p:cNvPr>
          <p:cNvPicPr>
            <a:picLocks noRot="1" noChangeAspect="1"/>
          </p:cNvPicPr>
          <p:nvPr>
            <a:videoFile r:link="rId1"/>
          </p:nvPr>
        </p:nvPicPr>
        <p:blipFill>
          <a:blip r:embed="rId4"/>
          <a:stretch>
            <a:fillRect/>
          </a:stretch>
        </p:blipFill>
        <p:spPr>
          <a:xfrm>
            <a:off x="22225" y="0"/>
            <a:ext cx="12147550" cy="6858000"/>
          </a:xfrm>
          <a:prstGeom prst="rect">
            <a:avLst/>
          </a:prstGeom>
        </p:spPr>
      </p:pic>
    </p:spTree>
    <p:extLst>
      <p:ext uri="{BB962C8B-B14F-4D97-AF65-F5344CB8AC3E}">
        <p14:creationId xmlns:p14="http://schemas.microsoft.com/office/powerpoint/2010/main" val="40647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277251" y="227965"/>
            <a:ext cx="559308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dirty="0">
                <a:latin typeface="Calibri Light" panose="020F0302020204030204" pitchFamily="34" charset="0"/>
                <a:cs typeface="Calibri Light" panose="020F0302020204030204" pitchFamily="34" charset="0"/>
              </a:rPr>
              <a:t>HIV is a </a:t>
            </a:r>
            <a:r>
              <a:rPr lang="en-US" b="1" dirty="0">
                <a:latin typeface="Calibri Light" panose="020F0302020204030204" pitchFamily="34" charset="0"/>
                <a:cs typeface="Calibri Light" panose="020F0302020204030204" pitchFamily="34" charset="0"/>
              </a:rPr>
              <a:t>retrovirus</a:t>
            </a:r>
            <a:endParaRPr b="1" dirty="0">
              <a:latin typeface="Calibri Light" panose="020F0302020204030204" pitchFamily="34" charset="0"/>
              <a:cs typeface="Calibri Light" panose="020F0302020204030204" pitchFamily="34" charset="0"/>
            </a:endParaRPr>
          </a:p>
        </p:txBody>
      </p:sp>
      <p:sp>
        <p:nvSpPr>
          <p:cNvPr id="118" name="Google Shape;118;p5"/>
          <p:cNvSpPr txBox="1">
            <a:spLocks noGrp="1"/>
          </p:cNvSpPr>
          <p:nvPr>
            <p:ph type="body" idx="1"/>
          </p:nvPr>
        </p:nvSpPr>
        <p:spPr>
          <a:xfrm>
            <a:off x="277251" y="1553528"/>
            <a:ext cx="5102823" cy="4804410"/>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80000"/>
              </a:lnSpc>
              <a:spcBef>
                <a:spcPts val="0"/>
              </a:spcBef>
              <a:spcAft>
                <a:spcPts val="0"/>
              </a:spcAft>
              <a:buClr>
                <a:schemeClr val="dk1"/>
              </a:buClr>
              <a:buSzPts val="2590"/>
              <a:buChar char="•"/>
            </a:pPr>
            <a:r>
              <a:rPr lang="en-US" sz="2590" dirty="0">
                <a:latin typeface="Calibri Light" panose="020F0302020204030204" pitchFamily="34" charset="0"/>
                <a:cs typeface="Calibri Light" panose="020F0302020204030204" pitchFamily="34" charset="0"/>
              </a:rPr>
              <a:t>A retrovirus is type of virus that uses RNA as its genetic material instead of DNA. </a:t>
            </a:r>
          </a:p>
          <a:p>
            <a:pPr marL="228600" lvl="0" indent="-228600" algn="l" rtl="0">
              <a:lnSpc>
                <a:spcPct val="80000"/>
              </a:lnSpc>
              <a:spcBef>
                <a:spcPts val="0"/>
              </a:spcBef>
              <a:spcAft>
                <a:spcPts val="0"/>
              </a:spcAft>
              <a:buClr>
                <a:schemeClr val="dk1"/>
              </a:buClr>
              <a:buSzPts val="2590"/>
              <a:buChar char="•"/>
            </a:pPr>
            <a:r>
              <a:rPr lang="en-US" sz="2590" dirty="0">
                <a:latin typeface="Calibri Light" panose="020F0302020204030204" pitchFamily="34" charset="0"/>
                <a:cs typeface="Calibri Light" panose="020F0302020204030204" pitchFamily="34" charset="0"/>
              </a:rPr>
              <a:t>After infecting a cell, a retrovirus uses an enzyme called reverse transcriptase to convert its RNA into DNA. </a:t>
            </a:r>
            <a:endParaRPr dirty="0">
              <a:latin typeface="Calibri Light" panose="020F0302020204030204" pitchFamily="34" charset="0"/>
              <a:cs typeface="Calibri Light" panose="020F0302020204030204" pitchFamily="34" charset="0"/>
            </a:endParaRPr>
          </a:p>
          <a:p>
            <a:pPr marL="228600" lvl="0" indent="-228600" algn="l" rtl="0">
              <a:lnSpc>
                <a:spcPct val="80000"/>
              </a:lnSpc>
              <a:spcBef>
                <a:spcPts val="1000"/>
              </a:spcBef>
              <a:spcAft>
                <a:spcPts val="0"/>
              </a:spcAft>
              <a:buClr>
                <a:schemeClr val="dk1"/>
              </a:buClr>
              <a:buSzPts val="2590"/>
              <a:buChar char="•"/>
            </a:pPr>
            <a:r>
              <a:rPr lang="en-US" sz="2590" dirty="0">
                <a:latin typeface="Calibri Light" panose="020F0302020204030204" pitchFamily="34" charset="0"/>
                <a:cs typeface="Calibri Light" panose="020F0302020204030204" pitchFamily="34" charset="0"/>
              </a:rPr>
              <a:t>This DNA enters the nucleus and is integrated into the DNA of the host cell</a:t>
            </a:r>
            <a:endParaRPr dirty="0">
              <a:latin typeface="Calibri Light" panose="020F0302020204030204" pitchFamily="34" charset="0"/>
              <a:cs typeface="Calibri Light" panose="020F0302020204030204" pitchFamily="34" charset="0"/>
            </a:endParaRPr>
          </a:p>
          <a:p>
            <a:pPr marL="228600" lvl="0" indent="-228600" algn="l" rtl="0">
              <a:lnSpc>
                <a:spcPct val="80000"/>
              </a:lnSpc>
              <a:spcBef>
                <a:spcPts val="1000"/>
              </a:spcBef>
              <a:spcAft>
                <a:spcPts val="0"/>
              </a:spcAft>
              <a:buClr>
                <a:schemeClr val="dk1"/>
              </a:buClr>
              <a:buSzPts val="2590"/>
              <a:buChar char="•"/>
            </a:pPr>
            <a:r>
              <a:rPr lang="en-US" sz="2590" dirty="0">
                <a:latin typeface="Calibri Light" panose="020F0302020204030204" pitchFamily="34" charset="0"/>
                <a:cs typeface="Calibri Light" panose="020F0302020204030204" pitchFamily="34" charset="0"/>
              </a:rPr>
              <a:t>This DNA sequence is transcribed by the hosts to produce new viral RNA</a:t>
            </a:r>
          </a:p>
          <a:p>
            <a:pPr marL="228600" lvl="0" indent="-228600" algn="l" rtl="0">
              <a:lnSpc>
                <a:spcPct val="80000"/>
              </a:lnSpc>
              <a:spcBef>
                <a:spcPts val="1000"/>
              </a:spcBef>
              <a:spcAft>
                <a:spcPts val="0"/>
              </a:spcAft>
              <a:buClr>
                <a:schemeClr val="dk1"/>
              </a:buClr>
              <a:buSzPts val="2590"/>
              <a:buChar char="•"/>
            </a:pPr>
            <a:r>
              <a:rPr lang="en-US" sz="2590" dirty="0">
                <a:latin typeface="Calibri Light" panose="020F0302020204030204" pitchFamily="34" charset="0"/>
                <a:cs typeface="Calibri Light" panose="020F0302020204030204" pitchFamily="34" charset="0"/>
              </a:rPr>
              <a:t>HIV writes itself into the DNA of the host organism</a:t>
            </a:r>
            <a:endParaRPr dirty="0">
              <a:latin typeface="Calibri Light" panose="020F0302020204030204" pitchFamily="34" charset="0"/>
              <a:cs typeface="Calibri Light" panose="020F0302020204030204" pitchFamily="34" charset="0"/>
            </a:endParaRPr>
          </a:p>
          <a:p>
            <a:pPr marL="228600" lvl="0" indent="-64135" algn="l" rtl="0">
              <a:lnSpc>
                <a:spcPct val="80000"/>
              </a:lnSpc>
              <a:spcBef>
                <a:spcPts val="1000"/>
              </a:spcBef>
              <a:spcAft>
                <a:spcPts val="0"/>
              </a:spcAft>
              <a:buClr>
                <a:schemeClr val="dk1"/>
              </a:buClr>
              <a:buSzPts val="2590"/>
              <a:buNone/>
            </a:pPr>
            <a:endParaRPr sz="2590" dirty="0">
              <a:latin typeface="Calibri Light" panose="020F0302020204030204" pitchFamily="34" charset="0"/>
              <a:cs typeface="Calibri Light" panose="020F0302020204030204" pitchFamily="34" charset="0"/>
            </a:endParaRPr>
          </a:p>
        </p:txBody>
      </p:sp>
      <p:pic>
        <p:nvPicPr>
          <p:cNvPr id="3" name="Picture 2" descr="Diagram&#10;&#10;Description automatically generated">
            <a:extLst>
              <a:ext uri="{FF2B5EF4-FFF2-40B4-BE49-F238E27FC236}">
                <a16:creationId xmlns:a16="http://schemas.microsoft.com/office/drawing/2014/main" id="{D255238C-568F-527F-1463-4E0BE95F713B}"/>
              </a:ext>
            </a:extLst>
          </p:cNvPr>
          <p:cNvPicPr>
            <a:picLocks noChangeAspect="1"/>
          </p:cNvPicPr>
          <p:nvPr/>
        </p:nvPicPr>
        <p:blipFill>
          <a:blip r:embed="rId3"/>
          <a:stretch>
            <a:fillRect/>
          </a:stretch>
        </p:blipFill>
        <p:spPr>
          <a:xfrm>
            <a:off x="5490295" y="704089"/>
            <a:ext cx="6424454" cy="5449821"/>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3AD4E-2C6D-A609-EE4C-E74FE25AF0AA}"/>
              </a:ext>
            </a:extLst>
          </p:cNvPr>
          <p:cNvSpPr>
            <a:spLocks noGrp="1"/>
          </p:cNvSpPr>
          <p:nvPr>
            <p:ph type="title"/>
          </p:nvPr>
        </p:nvSpPr>
        <p:spPr>
          <a:xfrm>
            <a:off x="290288" y="365125"/>
            <a:ext cx="5225142" cy="1325563"/>
          </a:xfrm>
        </p:spPr>
        <p:txBody>
          <a:bodyPr>
            <a:normAutofit/>
          </a:bodyPr>
          <a:lstStyle/>
          <a:p>
            <a:pPr algn="ctr"/>
            <a:r>
              <a:rPr lang="en-US" dirty="0">
                <a:latin typeface="+mj-lt"/>
              </a:rPr>
              <a:t>Is PEPFAR neocolonialist?</a:t>
            </a:r>
          </a:p>
        </p:txBody>
      </p:sp>
      <p:sp>
        <p:nvSpPr>
          <p:cNvPr id="3" name="Text Placeholder 2">
            <a:extLst>
              <a:ext uri="{FF2B5EF4-FFF2-40B4-BE49-F238E27FC236}">
                <a16:creationId xmlns:a16="http://schemas.microsoft.com/office/drawing/2014/main" id="{7DED052F-F3FF-F632-BCBD-2DA9009C814A}"/>
              </a:ext>
            </a:extLst>
          </p:cNvPr>
          <p:cNvSpPr>
            <a:spLocks noGrp="1"/>
          </p:cNvSpPr>
          <p:nvPr>
            <p:ph type="body" idx="1"/>
          </p:nvPr>
        </p:nvSpPr>
        <p:spPr>
          <a:xfrm>
            <a:off x="290287" y="1690687"/>
            <a:ext cx="5529942" cy="4971369"/>
          </a:xfrm>
        </p:spPr>
        <p:txBody>
          <a:bodyPr>
            <a:normAutofit/>
          </a:bodyPr>
          <a:lstStyle/>
          <a:p>
            <a:r>
              <a:rPr lang="en-US" dirty="0">
                <a:latin typeface="+mj-lt"/>
              </a:rPr>
              <a:t>Countries, international organizations and individuals providing financial and material aid for HIV-AID are seen by some as paternalistic and reflective of negative older colonial relationships</a:t>
            </a:r>
          </a:p>
          <a:p>
            <a:r>
              <a:rPr lang="en-US" dirty="0">
                <a:latin typeface="+mj-lt"/>
              </a:rPr>
              <a:t>Criticism raised that not enough emphasis placed on addressing larger economic improvements in addition to providing lifesaving HIV treatments </a:t>
            </a:r>
          </a:p>
          <a:p>
            <a:endParaRPr lang="en-US" dirty="0">
              <a:latin typeface="+mj-lt"/>
            </a:endParaRPr>
          </a:p>
        </p:txBody>
      </p:sp>
      <p:pic>
        <p:nvPicPr>
          <p:cNvPr id="5" name="Picture 4">
            <a:extLst>
              <a:ext uri="{FF2B5EF4-FFF2-40B4-BE49-F238E27FC236}">
                <a16:creationId xmlns:a16="http://schemas.microsoft.com/office/drawing/2014/main" id="{88E59B47-87C5-7103-D500-D00041755B31}"/>
              </a:ext>
            </a:extLst>
          </p:cNvPr>
          <p:cNvPicPr>
            <a:picLocks noChangeAspect="1"/>
          </p:cNvPicPr>
          <p:nvPr/>
        </p:nvPicPr>
        <p:blipFill>
          <a:blip r:embed="rId3"/>
          <a:stretch>
            <a:fillRect/>
          </a:stretch>
        </p:blipFill>
        <p:spPr>
          <a:xfrm>
            <a:off x="5394371" y="548390"/>
            <a:ext cx="6797629" cy="5761219"/>
          </a:xfrm>
          <a:prstGeom prst="rect">
            <a:avLst/>
          </a:prstGeom>
        </p:spPr>
      </p:pic>
    </p:spTree>
    <p:extLst>
      <p:ext uri="{BB962C8B-B14F-4D97-AF65-F5344CB8AC3E}">
        <p14:creationId xmlns:p14="http://schemas.microsoft.com/office/powerpoint/2010/main" val="14059517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8"/>
        <p:cNvGrpSpPr/>
        <p:nvPr/>
      </p:nvGrpSpPr>
      <p:grpSpPr>
        <a:xfrm>
          <a:off x="0" y="0"/>
          <a:ext cx="0" cy="0"/>
          <a:chOff x="0" y="0"/>
          <a:chExt cx="0" cy="0"/>
        </a:xfrm>
      </p:grpSpPr>
      <p:pic>
        <p:nvPicPr>
          <p:cNvPr id="339" name="Google Shape;339;p36"/>
          <p:cNvPicPr preferRelativeResize="0">
            <a:picLocks noGrp="1"/>
          </p:cNvPicPr>
          <p:nvPr>
            <p:ph type="body" idx="1"/>
          </p:nvPr>
        </p:nvPicPr>
        <p:blipFill rotWithShape="1">
          <a:blip r:embed="rId3">
            <a:alphaModFix/>
          </a:blip>
          <a:srcRect/>
          <a:stretch/>
        </p:blipFill>
        <p:spPr>
          <a:xfrm>
            <a:off x="963827" y="-32353"/>
            <a:ext cx="10033686" cy="692270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3778D-E811-492B-82EC-98775FC576F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497C930-55AF-A35B-9341-3E1C28F205BE}"/>
              </a:ext>
            </a:extLst>
          </p:cNvPr>
          <p:cNvPicPr>
            <a:picLocks noChangeAspect="1"/>
          </p:cNvPicPr>
          <p:nvPr/>
        </p:nvPicPr>
        <p:blipFill>
          <a:blip r:embed="rId3"/>
          <a:stretch>
            <a:fillRect/>
          </a:stretch>
        </p:blipFill>
        <p:spPr>
          <a:xfrm>
            <a:off x="5290113" y="1474259"/>
            <a:ext cx="6349558" cy="5057170"/>
          </a:xfrm>
          <a:prstGeom prst="rect">
            <a:avLst/>
          </a:prstGeom>
        </p:spPr>
      </p:pic>
      <p:sp>
        <p:nvSpPr>
          <p:cNvPr id="9" name="Google Shape;332;p35">
            <a:extLst>
              <a:ext uri="{FF2B5EF4-FFF2-40B4-BE49-F238E27FC236}">
                <a16:creationId xmlns:a16="http://schemas.microsoft.com/office/drawing/2014/main" id="{D164FFB1-0654-B213-0CC3-652EC7AD2D85}"/>
              </a:ext>
            </a:extLst>
          </p:cNvPr>
          <p:cNvSpPr txBox="1">
            <a:spLocks noGrp="1"/>
          </p:cNvSpPr>
          <p:nvPr>
            <p:ph type="title"/>
          </p:nvPr>
        </p:nvSpPr>
        <p:spPr>
          <a:xfrm>
            <a:off x="90237" y="148696"/>
            <a:ext cx="12011525"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dirty="0">
                <a:latin typeface="Calibri Light" panose="020F0302020204030204" pitchFamily="34" charset="0"/>
                <a:cs typeface="Calibri Light" panose="020F0302020204030204" pitchFamily="34" charset="0"/>
              </a:rPr>
              <a:t>Cipla</a:t>
            </a:r>
            <a:endParaRPr dirty="0">
              <a:latin typeface="Calibri Light" panose="020F0302020204030204" pitchFamily="34" charset="0"/>
              <a:cs typeface="Calibri Light" panose="020F0302020204030204" pitchFamily="34" charset="0"/>
            </a:endParaRPr>
          </a:p>
        </p:txBody>
      </p:sp>
      <p:sp>
        <p:nvSpPr>
          <p:cNvPr id="3" name="TextBox 2">
            <a:extLst>
              <a:ext uri="{FF2B5EF4-FFF2-40B4-BE49-F238E27FC236}">
                <a16:creationId xmlns:a16="http://schemas.microsoft.com/office/drawing/2014/main" id="{98650C10-F430-AEA9-F290-D0562A35CCF0}"/>
              </a:ext>
            </a:extLst>
          </p:cNvPr>
          <p:cNvSpPr txBox="1"/>
          <p:nvPr/>
        </p:nvSpPr>
        <p:spPr>
          <a:xfrm>
            <a:off x="552329" y="1474259"/>
            <a:ext cx="4430488" cy="3108543"/>
          </a:xfrm>
          <a:prstGeom prst="rect">
            <a:avLst/>
          </a:prstGeom>
          <a:noFill/>
        </p:spPr>
        <p:txBody>
          <a:bodyPr wrap="square">
            <a:spAutoFit/>
          </a:bodyPr>
          <a:lstStyle/>
          <a:p>
            <a:pPr marL="228600" lvl="0" indent="-228600" algn="l" rtl="0">
              <a:lnSpc>
                <a:spcPct val="100000"/>
              </a:lnSpc>
              <a:spcBef>
                <a:spcPts val="1000"/>
              </a:spcBef>
              <a:spcAft>
                <a:spcPts val="0"/>
              </a:spcAft>
              <a:buClr>
                <a:schemeClr val="dk1"/>
              </a:buClr>
              <a:buSzPts val="2590"/>
              <a:buChar char="•"/>
            </a:pPr>
            <a:r>
              <a:rPr lang="en-US" sz="2800" dirty="0">
                <a:latin typeface="Calibri Light" panose="020F0302020204030204" pitchFamily="34" charset="0"/>
                <a:cs typeface="Calibri Light" panose="020F0302020204030204" pitchFamily="34" charset="0"/>
              </a:rPr>
              <a:t>ART was expensive and unavailable in low and middle income countries until the Indian drug company Cipla made inexpensive versions available in 2001</a:t>
            </a:r>
          </a:p>
        </p:txBody>
      </p:sp>
    </p:spTree>
    <p:extLst>
      <p:ext uri="{BB962C8B-B14F-4D97-AF65-F5344CB8AC3E}">
        <p14:creationId xmlns:p14="http://schemas.microsoft.com/office/powerpoint/2010/main" val="7519461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3"/>
            <a:extLst>
              <a:ext uri="{FF2B5EF4-FFF2-40B4-BE49-F238E27FC236}">
                <a16:creationId xmlns:a16="http://schemas.microsoft.com/office/drawing/2014/main" id="{6CFE9DB0-1727-4546-E91D-D654B04AD3C8}"/>
              </a:ext>
            </a:extLst>
          </p:cNvPr>
          <p:cNvPicPr>
            <a:picLocks noChangeAspect="1"/>
          </p:cNvPicPr>
          <p:nvPr/>
        </p:nvPicPr>
        <p:blipFill rotWithShape="1">
          <a:blip r:embed="rId4"/>
          <a:srcRect r="35353"/>
          <a:stretch/>
        </p:blipFill>
        <p:spPr>
          <a:xfrm>
            <a:off x="3834656" y="1228397"/>
            <a:ext cx="8129319" cy="4401205"/>
          </a:xfrm>
          <a:prstGeom prst="rect">
            <a:avLst/>
          </a:prstGeom>
          <a:ln w="34925">
            <a:solidFill>
              <a:schemeClr val="accent1"/>
            </a:solidFill>
          </a:ln>
        </p:spPr>
      </p:pic>
      <p:sp>
        <p:nvSpPr>
          <p:cNvPr id="3" name="TextBox 2">
            <a:extLst>
              <a:ext uri="{FF2B5EF4-FFF2-40B4-BE49-F238E27FC236}">
                <a16:creationId xmlns:a16="http://schemas.microsoft.com/office/drawing/2014/main" id="{7D715439-AD07-DBC3-AB94-D406C8463313}"/>
              </a:ext>
            </a:extLst>
          </p:cNvPr>
          <p:cNvSpPr txBox="1"/>
          <p:nvPr/>
        </p:nvSpPr>
        <p:spPr>
          <a:xfrm>
            <a:off x="261775" y="1228397"/>
            <a:ext cx="3173758" cy="4401205"/>
          </a:xfrm>
          <a:prstGeom prst="rect">
            <a:avLst/>
          </a:prstGeom>
          <a:noFill/>
        </p:spPr>
        <p:txBody>
          <a:bodyPr wrap="square">
            <a:spAutoFit/>
          </a:bodyPr>
          <a:lstStyle/>
          <a:p>
            <a:pPr marL="228600" lvl="0" indent="-228600" algn="l" rtl="0">
              <a:lnSpc>
                <a:spcPct val="100000"/>
              </a:lnSpc>
              <a:spcBef>
                <a:spcPts val="1000"/>
              </a:spcBef>
              <a:spcAft>
                <a:spcPts val="0"/>
              </a:spcAft>
              <a:buClr>
                <a:schemeClr val="dk1"/>
              </a:buClr>
              <a:buSzPts val="2590"/>
              <a:buChar char="•"/>
            </a:pPr>
            <a:r>
              <a:rPr lang="en-US" sz="2800" dirty="0">
                <a:latin typeface="Calibri Light" panose="020F0302020204030204" pitchFamily="34" charset="0"/>
                <a:cs typeface="Calibri Light" panose="020F0302020204030204" pitchFamily="34" charset="0"/>
              </a:rPr>
              <a:t>Since 1972, India views patents as only applying to a product not the process. By making the same drug through a different process, they make drugs available at a lower price</a:t>
            </a:r>
          </a:p>
        </p:txBody>
      </p:sp>
    </p:spTree>
    <p:extLst>
      <p:ext uri="{BB962C8B-B14F-4D97-AF65-F5344CB8AC3E}">
        <p14:creationId xmlns:p14="http://schemas.microsoft.com/office/powerpoint/2010/main" val="18235153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34406-CDFA-478E-C5E5-115DA7EAF7B9}"/>
              </a:ext>
            </a:extLst>
          </p:cNvPr>
          <p:cNvSpPr>
            <a:spLocks noGrp="1"/>
          </p:cNvSpPr>
          <p:nvPr>
            <p:ph type="title"/>
          </p:nvPr>
        </p:nvSpPr>
        <p:spPr>
          <a:xfrm>
            <a:off x="5923546" y="365125"/>
            <a:ext cx="6000749" cy="1325563"/>
          </a:xfrm>
        </p:spPr>
        <p:txBody>
          <a:bodyPr>
            <a:normAutofit/>
          </a:bodyPr>
          <a:lstStyle/>
          <a:p>
            <a:pPr algn="ctr"/>
            <a:r>
              <a:rPr lang="en-US" dirty="0">
                <a:latin typeface="+mj-lt"/>
              </a:rPr>
              <a:t>Global HIV-AIDS initiatives after Cipla</a:t>
            </a:r>
          </a:p>
        </p:txBody>
      </p:sp>
      <p:sp>
        <p:nvSpPr>
          <p:cNvPr id="3" name="Text Placeholder 2">
            <a:extLst>
              <a:ext uri="{FF2B5EF4-FFF2-40B4-BE49-F238E27FC236}">
                <a16:creationId xmlns:a16="http://schemas.microsoft.com/office/drawing/2014/main" id="{30EC73FC-4D6B-1EB7-783F-F6B91696733D}"/>
              </a:ext>
            </a:extLst>
          </p:cNvPr>
          <p:cNvSpPr>
            <a:spLocks noGrp="1"/>
          </p:cNvSpPr>
          <p:nvPr>
            <p:ph type="body" idx="1"/>
          </p:nvPr>
        </p:nvSpPr>
        <p:spPr>
          <a:xfrm>
            <a:off x="267703" y="373981"/>
            <a:ext cx="5479954" cy="6118893"/>
          </a:xfrm>
        </p:spPr>
        <p:txBody>
          <a:bodyPr>
            <a:normAutofit lnSpcReduction="10000"/>
          </a:bodyPr>
          <a:lstStyle/>
          <a:p>
            <a:r>
              <a:rPr lang="en-US" dirty="0">
                <a:latin typeface="+mn-lt"/>
              </a:rPr>
              <a:t>In 2002, the Global Fund to Fight AIDS, Tuberculosis and Malaria was established with $1.9 billion in pledges from the G8 nations, and charitable non-profit organizations</a:t>
            </a:r>
          </a:p>
          <a:p>
            <a:r>
              <a:rPr lang="en-US" dirty="0">
                <a:latin typeface="+mn-lt"/>
              </a:rPr>
              <a:t>The G8, or the Group of 8 is made up of Canada, France, Germany, Italy, Japan, Russia, the USA and the UK. </a:t>
            </a:r>
          </a:p>
          <a:p>
            <a:r>
              <a:rPr lang="en-US" dirty="0">
                <a:latin typeface="+mn-lt"/>
              </a:rPr>
              <a:t>Bill and Melinda Gates Foundation is a major supporter. Bill Gates was the inventor of Microsoft and the Windows operating system</a:t>
            </a:r>
          </a:p>
        </p:txBody>
      </p:sp>
      <p:sp>
        <p:nvSpPr>
          <p:cNvPr id="4" name="Text Placeholder 3">
            <a:extLst>
              <a:ext uri="{FF2B5EF4-FFF2-40B4-BE49-F238E27FC236}">
                <a16:creationId xmlns:a16="http://schemas.microsoft.com/office/drawing/2014/main" id="{F68B2B84-3EDB-7F72-BEC5-52CD753B805B}"/>
              </a:ext>
            </a:extLst>
          </p:cNvPr>
          <p:cNvSpPr>
            <a:spLocks noGrp="1"/>
          </p:cNvSpPr>
          <p:nvPr>
            <p:ph type="body" idx="2"/>
          </p:nvPr>
        </p:nvSpPr>
        <p:spPr/>
        <p:txBody>
          <a:bodyPr>
            <a:normAutofit/>
          </a:bodyPr>
          <a:lstStyle/>
          <a:p>
            <a:pPr marL="114300" indent="0">
              <a:buNone/>
            </a:pPr>
            <a:endParaRPr lang="en-US" dirty="0"/>
          </a:p>
        </p:txBody>
      </p:sp>
      <p:pic>
        <p:nvPicPr>
          <p:cNvPr id="6" name="Picture 5" descr="A person leaning on a computer monitor&#10;&#10;Description automatically generated">
            <a:extLst>
              <a:ext uri="{FF2B5EF4-FFF2-40B4-BE49-F238E27FC236}">
                <a16:creationId xmlns:a16="http://schemas.microsoft.com/office/drawing/2014/main" id="{CCAA5E09-4FE6-10FD-6DEC-FE34B3802172}"/>
              </a:ext>
            </a:extLst>
          </p:cNvPr>
          <p:cNvPicPr>
            <a:picLocks noChangeAspect="1"/>
          </p:cNvPicPr>
          <p:nvPr/>
        </p:nvPicPr>
        <p:blipFill>
          <a:blip r:embed="rId2"/>
          <a:stretch>
            <a:fillRect/>
          </a:stretch>
        </p:blipFill>
        <p:spPr>
          <a:xfrm>
            <a:off x="6019801" y="1949449"/>
            <a:ext cx="6000750" cy="4543425"/>
          </a:xfrm>
          <a:prstGeom prst="rect">
            <a:avLst/>
          </a:prstGeom>
        </p:spPr>
      </p:pic>
    </p:spTree>
    <p:extLst>
      <p:ext uri="{BB962C8B-B14F-4D97-AF65-F5344CB8AC3E}">
        <p14:creationId xmlns:p14="http://schemas.microsoft.com/office/powerpoint/2010/main" val="42794188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C60E5-11A8-0F98-ABCD-1EB3E6CAFCCD}"/>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5FD04548-E361-D6CB-8C04-8971E420D1AA}"/>
              </a:ext>
            </a:extLst>
          </p:cNvPr>
          <p:cNvSpPr>
            <a:spLocks noGrp="1"/>
          </p:cNvSpPr>
          <p:nvPr>
            <p:ph type="body" idx="2"/>
          </p:nvPr>
        </p:nvSpPr>
        <p:spPr>
          <a:xfrm>
            <a:off x="232230" y="421105"/>
            <a:ext cx="5863770" cy="6172200"/>
          </a:xfrm>
        </p:spPr>
        <p:txBody>
          <a:bodyPr>
            <a:normAutofit/>
          </a:bodyPr>
          <a:lstStyle/>
          <a:p>
            <a:r>
              <a:rPr lang="en-US" sz="3200" dirty="0">
                <a:latin typeface="+mn-lt"/>
              </a:rPr>
              <a:t>In 2003, President George W. Bush announced creation of the President’s Emergency Plan for AIDS Relief (PEPFAR)</a:t>
            </a:r>
          </a:p>
          <a:p>
            <a:r>
              <a:rPr lang="en-US" sz="3200" dirty="0">
                <a:latin typeface="+mn-lt"/>
              </a:rPr>
              <a:t>Began with a budget of $15 billion for 5 years and was intended to bolster treatment and prevention in the hardest-hit countries, particularly in sub-Saharan Africa</a:t>
            </a:r>
          </a:p>
          <a:p>
            <a:r>
              <a:rPr lang="en-US" sz="3200" dirty="0">
                <a:latin typeface="+mj-lt"/>
              </a:rPr>
              <a:t>Pays for ART and efforts to prevent the spread of the virus</a:t>
            </a:r>
            <a:endParaRPr lang="en-US" sz="3200" dirty="0">
              <a:latin typeface="+mn-lt"/>
            </a:endParaRPr>
          </a:p>
          <a:p>
            <a:endParaRPr lang="en-US" dirty="0"/>
          </a:p>
        </p:txBody>
      </p:sp>
      <p:pic>
        <p:nvPicPr>
          <p:cNvPr id="3" name="Picture 2" descr="A person standing in front of a microphone&#10;&#10;Description automatically generated">
            <a:extLst>
              <a:ext uri="{FF2B5EF4-FFF2-40B4-BE49-F238E27FC236}">
                <a16:creationId xmlns:a16="http://schemas.microsoft.com/office/drawing/2014/main" id="{7709AB39-8B99-675C-A0CB-47CAFBFB97A1}"/>
              </a:ext>
            </a:extLst>
          </p:cNvPr>
          <p:cNvPicPr>
            <a:picLocks noChangeAspect="1"/>
          </p:cNvPicPr>
          <p:nvPr/>
        </p:nvPicPr>
        <p:blipFill>
          <a:blip r:embed="rId2"/>
          <a:stretch>
            <a:fillRect/>
          </a:stretch>
        </p:blipFill>
        <p:spPr>
          <a:xfrm>
            <a:off x="6501064" y="0"/>
            <a:ext cx="4980670" cy="6858000"/>
          </a:xfrm>
          <a:prstGeom prst="rect">
            <a:avLst/>
          </a:prstGeom>
        </p:spPr>
      </p:pic>
    </p:spTree>
    <p:extLst>
      <p:ext uri="{BB962C8B-B14F-4D97-AF65-F5344CB8AC3E}">
        <p14:creationId xmlns:p14="http://schemas.microsoft.com/office/powerpoint/2010/main" val="42120037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3F527E-A0CB-0C29-A1D3-E8CB195F4389}"/>
              </a:ext>
            </a:extLst>
          </p:cNvPr>
          <p:cNvPicPr>
            <a:picLocks noChangeAspect="1"/>
          </p:cNvPicPr>
          <p:nvPr/>
        </p:nvPicPr>
        <p:blipFill>
          <a:blip r:embed="rId3"/>
          <a:stretch>
            <a:fillRect/>
          </a:stretch>
        </p:blipFill>
        <p:spPr>
          <a:xfrm>
            <a:off x="2364105" y="0"/>
            <a:ext cx="6515735" cy="2620654"/>
          </a:xfrm>
          <a:prstGeom prst="rect">
            <a:avLst/>
          </a:prstGeom>
        </p:spPr>
      </p:pic>
      <p:pic>
        <p:nvPicPr>
          <p:cNvPr id="8" name="Picture 7">
            <a:extLst>
              <a:ext uri="{FF2B5EF4-FFF2-40B4-BE49-F238E27FC236}">
                <a16:creationId xmlns:a16="http://schemas.microsoft.com/office/drawing/2014/main" id="{0DFE522F-084E-3E2E-8144-96F503905535}"/>
              </a:ext>
            </a:extLst>
          </p:cNvPr>
          <p:cNvPicPr>
            <a:picLocks noChangeAspect="1"/>
          </p:cNvPicPr>
          <p:nvPr/>
        </p:nvPicPr>
        <p:blipFill>
          <a:blip r:embed="rId4"/>
          <a:srcRect t="6456" b="10142"/>
          <a:stretch/>
        </p:blipFill>
        <p:spPr>
          <a:xfrm>
            <a:off x="452012" y="2316480"/>
            <a:ext cx="11422743" cy="4541520"/>
          </a:xfrm>
          <a:prstGeom prst="rect">
            <a:avLst/>
          </a:prstGeom>
        </p:spPr>
      </p:pic>
      <p:sp>
        <p:nvSpPr>
          <p:cNvPr id="10" name="TextBox 9">
            <a:extLst>
              <a:ext uri="{FF2B5EF4-FFF2-40B4-BE49-F238E27FC236}">
                <a16:creationId xmlns:a16="http://schemas.microsoft.com/office/drawing/2014/main" id="{0EE2D699-D2E3-25B3-06F9-ED48DD36D413}"/>
              </a:ext>
            </a:extLst>
          </p:cNvPr>
          <p:cNvSpPr txBox="1"/>
          <p:nvPr/>
        </p:nvSpPr>
        <p:spPr>
          <a:xfrm>
            <a:off x="7970520" y="7349602"/>
            <a:ext cx="3904235" cy="534384"/>
          </a:xfrm>
          <a:prstGeom prst="rect">
            <a:avLst/>
          </a:prstGeom>
          <a:solidFill>
            <a:srgbClr val="00B050"/>
          </a:solidFill>
          <a:ln>
            <a:solidFill>
              <a:schemeClr val="tx1"/>
            </a:solidFill>
          </a:ln>
        </p:spPr>
        <p:txBody>
          <a:bodyPr wrap="square" rtlCol="0">
            <a:spAutoFit/>
          </a:bodyPr>
          <a:lstStyle/>
          <a:p>
            <a:r>
              <a:rPr lang="en-US" sz="2800" dirty="0"/>
              <a:t>Reading/Questions 12</a:t>
            </a:r>
          </a:p>
        </p:txBody>
      </p:sp>
    </p:spTree>
    <p:extLst>
      <p:ext uri="{BB962C8B-B14F-4D97-AF65-F5344CB8AC3E}">
        <p14:creationId xmlns:p14="http://schemas.microsoft.com/office/powerpoint/2010/main" val="29416386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ED406-D1ED-50CF-3C2B-8FC88811952E}"/>
              </a:ext>
            </a:extLst>
          </p:cNvPr>
          <p:cNvSpPr>
            <a:spLocks noGrp="1"/>
          </p:cNvSpPr>
          <p:nvPr>
            <p:ph type="title"/>
          </p:nvPr>
        </p:nvSpPr>
        <p:spPr>
          <a:xfrm>
            <a:off x="0" y="365125"/>
            <a:ext cx="12075886" cy="1325563"/>
          </a:xfrm>
        </p:spPr>
        <p:txBody>
          <a:bodyPr>
            <a:normAutofit/>
          </a:bodyPr>
          <a:lstStyle/>
          <a:p>
            <a:pPr algn="ctr"/>
            <a:r>
              <a:rPr lang="en-US" dirty="0">
                <a:latin typeface="+mj-lt"/>
              </a:rPr>
              <a:t>PEPFAR has saved </a:t>
            </a:r>
            <a:r>
              <a:rPr lang="en-US" dirty="0">
                <a:latin typeface="+mj-lt"/>
                <a:hlinkClick r:id="rId3"/>
              </a:rPr>
              <a:t>20 million lives</a:t>
            </a:r>
            <a:endParaRPr lang="en-US" dirty="0"/>
          </a:p>
        </p:txBody>
      </p:sp>
      <p:sp>
        <p:nvSpPr>
          <p:cNvPr id="3" name="Text Placeholder 2">
            <a:extLst>
              <a:ext uri="{FF2B5EF4-FFF2-40B4-BE49-F238E27FC236}">
                <a16:creationId xmlns:a16="http://schemas.microsoft.com/office/drawing/2014/main" id="{56A1BB82-A6F6-D0C4-6DE1-0C1B7FF382C0}"/>
              </a:ext>
            </a:extLst>
          </p:cNvPr>
          <p:cNvSpPr>
            <a:spLocks noGrp="1"/>
          </p:cNvSpPr>
          <p:nvPr>
            <p:ph type="body" idx="1"/>
          </p:nvPr>
        </p:nvSpPr>
        <p:spPr>
          <a:xfrm>
            <a:off x="838200" y="1825625"/>
            <a:ext cx="10302240" cy="4351338"/>
          </a:xfrm>
        </p:spPr>
        <p:txBody>
          <a:bodyPr>
            <a:normAutofit/>
          </a:bodyPr>
          <a:lstStyle/>
          <a:p>
            <a:r>
              <a:rPr lang="en-US" sz="3200" dirty="0">
                <a:latin typeface="+mj-lt"/>
              </a:rPr>
              <a:t>“That’s more than all the Jews killed in the Holocaust and all the people killed in the genocides of Armenians, Cambodians, Rwandans, Bosnians, Darfuris and Rohingya; all the confirmed  deaths from Covid worldwide; all the deaths of American troops in all wars in the country’s history back to 1776; all the gun deaths in the United States in the last half-century; and all the auto deaths in the United States in the last half-century — combined”</a:t>
            </a:r>
          </a:p>
        </p:txBody>
      </p:sp>
    </p:spTree>
    <p:extLst>
      <p:ext uri="{BB962C8B-B14F-4D97-AF65-F5344CB8AC3E}">
        <p14:creationId xmlns:p14="http://schemas.microsoft.com/office/powerpoint/2010/main" val="26155310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6E1A42-C853-1E49-9811-AFECD70D2DAF}"/>
              </a:ext>
            </a:extLst>
          </p:cNvPr>
          <p:cNvSpPr>
            <a:spLocks noGrp="1"/>
          </p:cNvSpPr>
          <p:nvPr>
            <p:ph idx="1"/>
          </p:nvPr>
        </p:nvSpPr>
        <p:spPr>
          <a:xfrm>
            <a:off x="621633" y="336884"/>
            <a:ext cx="6525126" cy="6184232"/>
          </a:xfrm>
        </p:spPr>
        <p:txBody>
          <a:bodyPr>
            <a:normAutofit/>
          </a:bodyPr>
          <a:lstStyle/>
          <a:p>
            <a:r>
              <a:rPr lang="en-US" dirty="0">
                <a:latin typeface="+mj-lt"/>
              </a:rPr>
              <a:t>PEPFAR received short-term reauthorization from Congress in March 2024. </a:t>
            </a:r>
          </a:p>
          <a:p>
            <a:r>
              <a:rPr lang="en-US" dirty="0">
                <a:latin typeface="+mj-lt"/>
              </a:rPr>
              <a:t>Extends the program until March 2025, but it does not include the typical five-year renewal granted in previous cycles​ </a:t>
            </a:r>
          </a:p>
          <a:p>
            <a:r>
              <a:rPr lang="en-US" dirty="0">
                <a:latin typeface="+mj-lt"/>
              </a:rPr>
              <a:t>Negotiations for a longer-term reauthorization have been stalled due to disagreements in Congress revolving around party politics</a:t>
            </a:r>
          </a:p>
          <a:p>
            <a:r>
              <a:rPr lang="en-US" dirty="0">
                <a:latin typeface="+mj-lt"/>
              </a:rPr>
              <a:t>PEPFAR continues to operate under the current funding, but its long-term future remains uncertain without a more stable reauthorization​</a:t>
            </a:r>
          </a:p>
        </p:txBody>
      </p:sp>
      <p:pic>
        <p:nvPicPr>
          <p:cNvPr id="5" name="Picture 4">
            <a:extLst>
              <a:ext uri="{FF2B5EF4-FFF2-40B4-BE49-F238E27FC236}">
                <a16:creationId xmlns:a16="http://schemas.microsoft.com/office/drawing/2014/main" id="{F0BDFE94-D9B5-467D-E808-4730D1B14D8B}"/>
              </a:ext>
            </a:extLst>
          </p:cNvPr>
          <p:cNvPicPr>
            <a:picLocks noChangeAspect="1"/>
          </p:cNvPicPr>
          <p:nvPr/>
        </p:nvPicPr>
        <p:blipFill>
          <a:blip r:embed="rId2"/>
          <a:stretch>
            <a:fillRect/>
          </a:stretch>
        </p:blipFill>
        <p:spPr>
          <a:xfrm>
            <a:off x="7262190" y="507526"/>
            <a:ext cx="4533463" cy="5842947"/>
          </a:xfrm>
          <a:prstGeom prst="rect">
            <a:avLst/>
          </a:prstGeom>
        </p:spPr>
      </p:pic>
    </p:spTree>
    <p:extLst>
      <p:ext uri="{BB962C8B-B14F-4D97-AF65-F5344CB8AC3E}">
        <p14:creationId xmlns:p14="http://schemas.microsoft.com/office/powerpoint/2010/main" val="16978329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26130-612B-01A1-5D93-36957E980B5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88030F04-9416-072F-0F3E-6E39FE269ED8}"/>
              </a:ext>
            </a:extLst>
          </p:cNvPr>
          <p:cNvPicPr>
            <a:picLocks noChangeAspect="1"/>
          </p:cNvPicPr>
          <p:nvPr/>
        </p:nvPicPr>
        <p:blipFill>
          <a:blip r:embed="rId2"/>
          <a:stretch>
            <a:fillRect/>
          </a:stretch>
        </p:blipFill>
        <p:spPr>
          <a:xfrm>
            <a:off x="1788603" y="104649"/>
            <a:ext cx="8233702" cy="6420605"/>
          </a:xfrm>
          <a:prstGeom prst="rect">
            <a:avLst/>
          </a:prstGeom>
        </p:spPr>
      </p:pic>
    </p:spTree>
    <p:extLst>
      <p:ext uri="{BB962C8B-B14F-4D97-AF65-F5344CB8AC3E}">
        <p14:creationId xmlns:p14="http://schemas.microsoft.com/office/powerpoint/2010/main" val="4100141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6"/>
          <p:cNvSpPr txBox="1">
            <a:spLocks noGrp="1"/>
          </p:cNvSpPr>
          <p:nvPr>
            <p:ph type="title"/>
          </p:nvPr>
        </p:nvSpPr>
        <p:spPr>
          <a:xfrm>
            <a:off x="838200" y="30496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4400"/>
              <a:buFont typeface="Calibri"/>
              <a:buNone/>
            </a:pPr>
            <a:r>
              <a:rPr lang="en-US" dirty="0">
                <a:latin typeface="Calibri Light" panose="020F0302020204030204" pitchFamily="34" charset="0"/>
                <a:cs typeface="Calibri Light" panose="020F0302020204030204" pitchFamily="34" charset="0"/>
              </a:rPr>
              <a:t>Retroviruses evolve rapidly</a:t>
            </a:r>
            <a:endParaRPr dirty="0">
              <a:latin typeface="Calibri Light" panose="020F0302020204030204" pitchFamily="34" charset="0"/>
              <a:cs typeface="Calibri Light" panose="020F0302020204030204" pitchFamily="34" charset="0"/>
            </a:endParaRPr>
          </a:p>
        </p:txBody>
      </p:sp>
      <p:sp>
        <p:nvSpPr>
          <p:cNvPr id="126" name="Google Shape;126;p6"/>
          <p:cNvSpPr txBox="1">
            <a:spLocks noGrp="1"/>
          </p:cNvSpPr>
          <p:nvPr>
            <p:ph type="body" idx="1"/>
          </p:nvPr>
        </p:nvSpPr>
        <p:spPr>
          <a:xfrm>
            <a:off x="838200" y="1630530"/>
            <a:ext cx="5772462" cy="5044711"/>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l" rtl="0">
              <a:lnSpc>
                <a:spcPct val="110000"/>
              </a:lnSpc>
              <a:spcBef>
                <a:spcPts val="0"/>
              </a:spcBef>
              <a:spcAft>
                <a:spcPts val="0"/>
              </a:spcAft>
              <a:buClr>
                <a:schemeClr val="dk1"/>
              </a:buClr>
              <a:buSzPts val="2800"/>
              <a:buChar char="•"/>
            </a:pPr>
            <a:r>
              <a:rPr lang="en-US" dirty="0">
                <a:latin typeface="Calibri Light" panose="020F0302020204030204" pitchFamily="34" charset="0"/>
                <a:cs typeface="Calibri Light" panose="020F0302020204030204" pitchFamily="34" charset="0"/>
              </a:rPr>
              <a:t>Reverse transcriptase enzyme makes around 10,000 times more errors than human polymerases, the chemicals that copy the human genome sequence when our cells divide</a:t>
            </a:r>
            <a:endParaRPr dirty="0">
              <a:latin typeface="Calibri Light" panose="020F0302020204030204" pitchFamily="34" charset="0"/>
              <a:cs typeface="Calibri Light" panose="020F0302020204030204" pitchFamily="34" charset="0"/>
            </a:endParaRPr>
          </a:p>
          <a:p>
            <a:pPr marL="228600" lvl="0" indent="-228600" algn="l" rtl="0">
              <a:lnSpc>
                <a:spcPct val="110000"/>
              </a:lnSpc>
              <a:spcBef>
                <a:spcPts val="1000"/>
              </a:spcBef>
              <a:spcAft>
                <a:spcPts val="0"/>
              </a:spcAft>
              <a:buClr>
                <a:schemeClr val="dk1"/>
              </a:buClr>
              <a:buSzPts val="2800"/>
              <a:buChar char="•"/>
            </a:pPr>
            <a:r>
              <a:rPr lang="en-US" dirty="0">
                <a:latin typeface="Calibri Light" panose="020F0302020204030204" pitchFamily="34" charset="0"/>
                <a:cs typeface="Calibri Light" panose="020F0302020204030204" pitchFamily="34" charset="0"/>
              </a:rPr>
              <a:t>Every retrovirus that is produced has on average one modification more than the retrovirus from which it originates.</a:t>
            </a:r>
            <a:endParaRPr dirty="0">
              <a:latin typeface="Calibri Light" panose="020F0302020204030204" pitchFamily="34" charset="0"/>
              <a:cs typeface="Calibri Light" panose="020F0302020204030204" pitchFamily="34" charset="0"/>
            </a:endParaRPr>
          </a:p>
          <a:p>
            <a:pPr marL="228600" lvl="0" indent="-228600" algn="l" rtl="0">
              <a:lnSpc>
                <a:spcPct val="110000"/>
              </a:lnSpc>
              <a:spcBef>
                <a:spcPts val="1000"/>
              </a:spcBef>
              <a:spcAft>
                <a:spcPts val="0"/>
              </a:spcAft>
              <a:buClr>
                <a:schemeClr val="dk1"/>
              </a:buClr>
              <a:buSzPts val="2800"/>
              <a:buChar char="•"/>
            </a:pPr>
            <a:r>
              <a:rPr lang="en-US" dirty="0">
                <a:latin typeface="Calibri Light" panose="020F0302020204030204" pitchFamily="34" charset="0"/>
                <a:cs typeface="Calibri Light" panose="020F0302020204030204" pitchFamily="34" charset="0"/>
              </a:rPr>
              <a:t>In a typical untreated HIV-1 patient with a virus load of billions of virus particles and a viral generation time of one to two days, evolution happens rapidly</a:t>
            </a:r>
          </a:p>
        </p:txBody>
      </p:sp>
      <p:pic>
        <p:nvPicPr>
          <p:cNvPr id="127" name="Google Shape;127;p6" descr="A screenshot of a cell phone&#10;&#10;Description automatically generated"/>
          <p:cNvPicPr preferRelativeResize="0"/>
          <p:nvPr/>
        </p:nvPicPr>
        <p:blipFill rotWithShape="1">
          <a:blip r:embed="rId3">
            <a:alphaModFix/>
          </a:blip>
          <a:srcRect/>
          <a:stretch/>
        </p:blipFill>
        <p:spPr>
          <a:xfrm rot="5400000">
            <a:off x="5662674" y="1866900"/>
            <a:ext cx="6492480" cy="3124201"/>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E9EDF-72AE-D8AB-D61B-8CB1155FDD3C}"/>
              </a:ext>
            </a:extLst>
          </p:cNvPr>
          <p:cNvSpPr>
            <a:spLocks noGrp="1"/>
          </p:cNvSpPr>
          <p:nvPr>
            <p:ph type="title"/>
          </p:nvPr>
        </p:nvSpPr>
        <p:spPr>
          <a:xfrm>
            <a:off x="1" y="0"/>
            <a:ext cx="12191999" cy="1325563"/>
          </a:xfrm>
        </p:spPr>
        <p:txBody>
          <a:bodyPr>
            <a:normAutofit/>
          </a:bodyPr>
          <a:lstStyle/>
          <a:p>
            <a:pPr algn="ctr"/>
            <a:r>
              <a:rPr lang="en-US" sz="4000" dirty="0">
                <a:latin typeface="+mj-lt"/>
              </a:rPr>
              <a:t>UNAIDS (1996), Global Fund (2022) and PEPFAR (2003)</a:t>
            </a:r>
          </a:p>
        </p:txBody>
      </p:sp>
      <p:sp>
        <p:nvSpPr>
          <p:cNvPr id="3" name="Text Placeholder 2">
            <a:extLst>
              <a:ext uri="{FF2B5EF4-FFF2-40B4-BE49-F238E27FC236}">
                <a16:creationId xmlns:a16="http://schemas.microsoft.com/office/drawing/2014/main" id="{CEED7E3A-5423-ACA4-FD74-C50232EA78C2}"/>
              </a:ext>
            </a:extLst>
          </p:cNvPr>
          <p:cNvSpPr>
            <a:spLocks noGrp="1"/>
          </p:cNvSpPr>
          <p:nvPr>
            <p:ph type="body" idx="1"/>
          </p:nvPr>
        </p:nvSpPr>
        <p:spPr>
          <a:xfrm>
            <a:off x="139506" y="1318935"/>
            <a:ext cx="4247321" cy="4585253"/>
          </a:xfrm>
        </p:spPr>
        <p:txBody>
          <a:bodyPr>
            <a:normAutofit fontScale="92500"/>
          </a:bodyPr>
          <a:lstStyle/>
          <a:p>
            <a:r>
              <a:rPr lang="en-US" sz="3200" dirty="0">
                <a:latin typeface="+mj-lt"/>
              </a:rPr>
              <a:t>Helped fund, advise, distribute, and monitor</a:t>
            </a:r>
          </a:p>
          <a:p>
            <a:pPr lvl="1"/>
            <a:r>
              <a:rPr lang="en-US" sz="2800" dirty="0">
                <a:latin typeface="+mj-lt"/>
              </a:rPr>
              <a:t>HIV testing</a:t>
            </a:r>
          </a:p>
          <a:p>
            <a:pPr lvl="1"/>
            <a:r>
              <a:rPr lang="en-US" sz="2800" dirty="0">
                <a:latin typeface="+mj-lt"/>
              </a:rPr>
              <a:t>ART</a:t>
            </a:r>
          </a:p>
          <a:p>
            <a:pPr lvl="1"/>
            <a:r>
              <a:rPr lang="en-US" sz="2800" dirty="0">
                <a:latin typeface="+mj-lt"/>
                <a:cs typeface="Calibri Light" panose="020F0302020204030204" pitchFamily="34" charset="0"/>
              </a:rPr>
              <a:t>Pre-exposure prophylaxis (PrEP)</a:t>
            </a:r>
          </a:p>
          <a:p>
            <a:pPr lvl="1"/>
            <a:r>
              <a:rPr lang="en-US" sz="2800" dirty="0">
                <a:latin typeface="+mj-lt"/>
                <a:cs typeface="Calibri Light" panose="020F0302020204030204" pitchFamily="34" charset="0"/>
              </a:rPr>
              <a:t>Treatments for opportunistic infections</a:t>
            </a:r>
          </a:p>
          <a:p>
            <a:pPr lvl="1"/>
            <a:r>
              <a:rPr lang="en-US" sz="2800" dirty="0">
                <a:latin typeface="+mj-lt"/>
                <a:cs typeface="Calibri Light" panose="020F0302020204030204" pitchFamily="34" charset="0"/>
              </a:rPr>
              <a:t>Education and outreach</a:t>
            </a:r>
          </a:p>
          <a:p>
            <a:pPr marL="114300" indent="0">
              <a:buNone/>
            </a:pPr>
            <a:endParaRPr lang="en-US" dirty="0"/>
          </a:p>
        </p:txBody>
      </p:sp>
      <p:pic>
        <p:nvPicPr>
          <p:cNvPr id="7" name="Picture 6" descr="A graph of a disease&#10;&#10;Description automatically generated with medium confidence">
            <a:extLst>
              <a:ext uri="{FF2B5EF4-FFF2-40B4-BE49-F238E27FC236}">
                <a16:creationId xmlns:a16="http://schemas.microsoft.com/office/drawing/2014/main" id="{A14FD2E9-DE6E-9810-1C31-31279135A46E}"/>
              </a:ext>
            </a:extLst>
          </p:cNvPr>
          <p:cNvPicPr>
            <a:picLocks noChangeAspect="1"/>
          </p:cNvPicPr>
          <p:nvPr/>
        </p:nvPicPr>
        <p:blipFill>
          <a:blip r:embed="rId3"/>
          <a:stretch>
            <a:fillRect/>
          </a:stretch>
        </p:blipFill>
        <p:spPr>
          <a:xfrm>
            <a:off x="4733922" y="1325563"/>
            <a:ext cx="7318572" cy="5167312"/>
          </a:xfrm>
          <a:prstGeom prst="rect">
            <a:avLst/>
          </a:prstGeom>
        </p:spPr>
      </p:pic>
    </p:spTree>
    <p:extLst>
      <p:ext uri="{BB962C8B-B14F-4D97-AF65-F5344CB8AC3E}">
        <p14:creationId xmlns:p14="http://schemas.microsoft.com/office/powerpoint/2010/main" val="3785104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37"/>
          <p:cNvSpPr txBox="1">
            <a:spLocks noGrp="1"/>
          </p:cNvSpPr>
          <p:nvPr>
            <p:ph type="title"/>
          </p:nvPr>
        </p:nvSpPr>
        <p:spPr>
          <a:xfrm>
            <a:off x="6468982" y="365125"/>
            <a:ext cx="4884817"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dirty="0">
                <a:latin typeface="Calibri Light" panose="020F0302020204030204" pitchFamily="34" charset="0"/>
                <a:cs typeface="Calibri Light" panose="020F0302020204030204" pitchFamily="34" charset="0"/>
              </a:rPr>
              <a:t>Pre-exposure prophylaxis </a:t>
            </a:r>
            <a:r>
              <a:rPr lang="en-US" b="1" dirty="0">
                <a:latin typeface="Calibri Light" panose="020F0302020204030204" pitchFamily="34" charset="0"/>
                <a:cs typeface="Calibri Light" panose="020F0302020204030204" pitchFamily="34" charset="0"/>
              </a:rPr>
              <a:t>(PrEP) </a:t>
            </a:r>
            <a:endParaRPr dirty="0">
              <a:latin typeface="Calibri Light" panose="020F0302020204030204" pitchFamily="34" charset="0"/>
              <a:cs typeface="Calibri Light" panose="020F0302020204030204" pitchFamily="34" charset="0"/>
            </a:endParaRPr>
          </a:p>
        </p:txBody>
      </p:sp>
      <p:sp>
        <p:nvSpPr>
          <p:cNvPr id="345" name="Google Shape;345;p37"/>
          <p:cNvSpPr txBox="1">
            <a:spLocks noGrp="1"/>
          </p:cNvSpPr>
          <p:nvPr>
            <p:ph type="body" idx="1"/>
          </p:nvPr>
        </p:nvSpPr>
        <p:spPr>
          <a:xfrm>
            <a:off x="134607" y="365126"/>
            <a:ext cx="5588412" cy="6316354"/>
          </a:xfrm>
          <a:prstGeom prst="rect">
            <a:avLst/>
          </a:prstGeom>
          <a:noFill/>
          <a:ln>
            <a:noFill/>
          </a:ln>
        </p:spPr>
        <p:txBody>
          <a:bodyPr spcFirstLastPara="1" wrap="square" lIns="91425" tIns="45700" rIns="91425" bIns="45700" anchor="t" anchorCtr="0">
            <a:normAutofit fontScale="92500"/>
          </a:bodyPr>
          <a:lstStyle/>
          <a:p>
            <a:pPr marL="228600" lvl="0" indent="-228600" algn="l" rtl="0">
              <a:lnSpc>
                <a:spcPct val="100000"/>
              </a:lnSpc>
              <a:spcBef>
                <a:spcPts val="0"/>
              </a:spcBef>
              <a:spcAft>
                <a:spcPts val="0"/>
              </a:spcAft>
              <a:buClr>
                <a:schemeClr val="dk1"/>
              </a:buClr>
              <a:buSzPts val="2590"/>
              <a:buChar char="•"/>
            </a:pPr>
            <a:r>
              <a:rPr lang="en-US" dirty="0">
                <a:latin typeface="Calibri Light" panose="020F0302020204030204" pitchFamily="34" charset="0"/>
                <a:cs typeface="Calibri Light" panose="020F0302020204030204" pitchFamily="34" charset="0"/>
              </a:rPr>
              <a:t>In 2012, FDA approved Truvada for HIV-negative people to prevent sexual transmission of HIV. Patent owned by the drug company Gilead Sciences. </a:t>
            </a:r>
            <a:endParaRPr dirty="0">
              <a:latin typeface="Calibri Light" panose="020F0302020204030204" pitchFamily="34" charset="0"/>
              <a:cs typeface="Calibri Light" panose="020F0302020204030204" pitchFamily="34" charset="0"/>
            </a:endParaRPr>
          </a:p>
          <a:p>
            <a:pPr marL="228600" lvl="0" indent="-228600" algn="l" rtl="0">
              <a:lnSpc>
                <a:spcPct val="100000"/>
              </a:lnSpc>
              <a:spcBef>
                <a:spcPts val="1000"/>
              </a:spcBef>
              <a:spcAft>
                <a:spcPts val="0"/>
              </a:spcAft>
              <a:buClr>
                <a:schemeClr val="dk1"/>
              </a:buClr>
              <a:buSzPts val="2590"/>
              <a:buChar char="•"/>
            </a:pPr>
            <a:r>
              <a:rPr lang="en-US" dirty="0">
                <a:latin typeface="Calibri Light" panose="020F0302020204030204" pitchFamily="34" charset="0"/>
                <a:cs typeface="Calibri Light" panose="020F0302020204030204" pitchFamily="34" charset="0"/>
              </a:rPr>
              <a:t>Recommended for people at high risk of HIV infection. </a:t>
            </a:r>
            <a:endParaRPr dirty="0">
              <a:latin typeface="Calibri Light" panose="020F0302020204030204" pitchFamily="34" charset="0"/>
              <a:cs typeface="Calibri Light" panose="020F0302020204030204" pitchFamily="34" charset="0"/>
            </a:endParaRPr>
          </a:p>
          <a:p>
            <a:pPr marL="228600" lvl="0" indent="-228600" algn="l" rtl="0">
              <a:lnSpc>
                <a:spcPct val="100000"/>
              </a:lnSpc>
              <a:spcBef>
                <a:spcPts val="1000"/>
              </a:spcBef>
              <a:spcAft>
                <a:spcPts val="0"/>
              </a:spcAft>
              <a:buClr>
                <a:schemeClr val="dk1"/>
              </a:buClr>
              <a:buSzPts val="2590"/>
              <a:buChar char="•"/>
            </a:pPr>
            <a:r>
              <a:rPr lang="en-US" dirty="0">
                <a:latin typeface="Calibri Light" panose="020F0302020204030204" pitchFamily="34" charset="0"/>
                <a:cs typeface="Calibri Light" panose="020F0302020204030204" pitchFamily="34" charset="0"/>
              </a:rPr>
              <a:t>The drugs in Truvada had been used to treat HIV infections.</a:t>
            </a:r>
            <a:endParaRPr dirty="0">
              <a:latin typeface="Calibri Light" panose="020F0302020204030204" pitchFamily="34" charset="0"/>
              <a:cs typeface="Calibri Light" panose="020F0302020204030204" pitchFamily="34" charset="0"/>
            </a:endParaRPr>
          </a:p>
          <a:p>
            <a:pPr marL="228600" lvl="0" indent="-228600" algn="l" rtl="0">
              <a:lnSpc>
                <a:spcPct val="100000"/>
              </a:lnSpc>
              <a:spcBef>
                <a:spcPts val="1000"/>
              </a:spcBef>
              <a:spcAft>
                <a:spcPts val="0"/>
              </a:spcAft>
              <a:buClr>
                <a:schemeClr val="dk1"/>
              </a:buClr>
              <a:buSzPts val="2590"/>
              <a:buChar char="•"/>
            </a:pPr>
            <a:r>
              <a:rPr lang="en-US" dirty="0">
                <a:latin typeface="Calibri Light" panose="020F0302020204030204" pitchFamily="34" charset="0"/>
                <a:cs typeface="Calibri Light" panose="020F0302020204030204" pitchFamily="34" charset="0"/>
              </a:rPr>
              <a:t>PrEP can reduce risk of HIV infection 90% if used properly, but is far less effective if not taken as recommended</a:t>
            </a:r>
          </a:p>
          <a:p>
            <a:pPr marL="228600" lvl="0" indent="-228600" algn="l" rtl="0">
              <a:lnSpc>
                <a:spcPct val="100000"/>
              </a:lnSpc>
              <a:spcBef>
                <a:spcPts val="1000"/>
              </a:spcBef>
              <a:spcAft>
                <a:spcPts val="0"/>
              </a:spcAft>
              <a:buClr>
                <a:schemeClr val="dk1"/>
              </a:buClr>
              <a:buSzPts val="2590"/>
              <a:buChar char="•"/>
            </a:pPr>
            <a:r>
              <a:rPr lang="en-US" dirty="0">
                <a:latin typeface="Calibri Light" panose="020F0302020204030204" pitchFamily="34" charset="0"/>
                <a:cs typeface="Calibri Light" panose="020F0302020204030204" pitchFamily="34" charset="0"/>
              </a:rPr>
              <a:t>Can even be used for post-exposure if started within 72 hours </a:t>
            </a:r>
            <a:endParaRPr dirty="0">
              <a:latin typeface="Calibri Light" panose="020F0302020204030204" pitchFamily="34" charset="0"/>
              <a:cs typeface="Calibri Light" panose="020F0302020204030204" pitchFamily="34" charset="0"/>
            </a:endParaRPr>
          </a:p>
          <a:p>
            <a:pPr marL="228600" lvl="0" indent="-64135" algn="l" rtl="0">
              <a:lnSpc>
                <a:spcPct val="70000"/>
              </a:lnSpc>
              <a:spcBef>
                <a:spcPts val="1000"/>
              </a:spcBef>
              <a:spcAft>
                <a:spcPts val="0"/>
              </a:spcAft>
              <a:buClr>
                <a:schemeClr val="dk1"/>
              </a:buClr>
              <a:buSzPts val="2590"/>
              <a:buNone/>
            </a:pPr>
            <a:endParaRPr sz="2590" dirty="0"/>
          </a:p>
          <a:p>
            <a:pPr marL="228600" lvl="0" indent="-64135" algn="l" rtl="0">
              <a:lnSpc>
                <a:spcPct val="70000"/>
              </a:lnSpc>
              <a:spcBef>
                <a:spcPts val="1000"/>
              </a:spcBef>
              <a:spcAft>
                <a:spcPts val="0"/>
              </a:spcAft>
              <a:buClr>
                <a:schemeClr val="dk1"/>
              </a:buClr>
              <a:buSzPts val="2590"/>
              <a:buNone/>
            </a:pPr>
            <a:endParaRPr sz="2590" dirty="0"/>
          </a:p>
        </p:txBody>
      </p:sp>
      <p:pic>
        <p:nvPicPr>
          <p:cNvPr id="346" name="Google Shape;346;p37"/>
          <p:cNvPicPr preferRelativeResize="0"/>
          <p:nvPr/>
        </p:nvPicPr>
        <p:blipFill rotWithShape="1">
          <a:blip r:embed="rId3">
            <a:alphaModFix/>
          </a:blip>
          <a:srcRect/>
          <a:stretch/>
        </p:blipFill>
        <p:spPr>
          <a:xfrm>
            <a:off x="5744202" y="2067516"/>
            <a:ext cx="6334375" cy="4558784"/>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18F4115A-DE5A-4D13-AA4C-FB130CED3B48}"/>
              </a:ext>
            </a:extLst>
          </p:cNvPr>
          <p:cNvPicPr>
            <a:picLocks noChangeAspect="1"/>
          </p:cNvPicPr>
          <p:nvPr/>
        </p:nvPicPr>
        <p:blipFill>
          <a:blip r:embed="rId3"/>
          <a:srcRect r="7438"/>
          <a:stretch/>
        </p:blipFill>
        <p:spPr>
          <a:xfrm>
            <a:off x="5660398" y="2068770"/>
            <a:ext cx="6637920" cy="4840641"/>
          </a:xfrm>
          <a:prstGeom prst="rect">
            <a:avLst/>
          </a:prstGeom>
        </p:spPr>
      </p:pic>
      <p:pic>
        <p:nvPicPr>
          <p:cNvPr id="7" name="Picture 6" descr="Graphical user interface, text, email&#10;&#10;Description automatically generated">
            <a:extLst>
              <a:ext uri="{FF2B5EF4-FFF2-40B4-BE49-F238E27FC236}">
                <a16:creationId xmlns:a16="http://schemas.microsoft.com/office/drawing/2014/main" id="{25F5134A-239D-4723-BB5E-19765C6BDF99}"/>
              </a:ext>
            </a:extLst>
          </p:cNvPr>
          <p:cNvPicPr>
            <a:picLocks noChangeAspect="1"/>
          </p:cNvPicPr>
          <p:nvPr/>
        </p:nvPicPr>
        <p:blipFill rotWithShape="1">
          <a:blip r:embed="rId4"/>
          <a:srcRect t="10862" r="6073" b="39029"/>
          <a:stretch/>
        </p:blipFill>
        <p:spPr>
          <a:xfrm>
            <a:off x="5482140" y="0"/>
            <a:ext cx="6709860" cy="2481888"/>
          </a:xfrm>
          <a:prstGeom prst="rect">
            <a:avLst/>
          </a:prstGeom>
        </p:spPr>
      </p:pic>
      <p:sp>
        <p:nvSpPr>
          <p:cNvPr id="2" name="Text Placeholder 2">
            <a:extLst>
              <a:ext uri="{FF2B5EF4-FFF2-40B4-BE49-F238E27FC236}">
                <a16:creationId xmlns:a16="http://schemas.microsoft.com/office/drawing/2014/main" id="{4A6DC6C3-E4B9-AF9A-9692-C213112ADD5A}"/>
              </a:ext>
            </a:extLst>
          </p:cNvPr>
          <p:cNvSpPr>
            <a:spLocks noGrp="1"/>
          </p:cNvSpPr>
          <p:nvPr>
            <p:ph type="body" idx="1"/>
          </p:nvPr>
        </p:nvSpPr>
        <p:spPr>
          <a:xfrm>
            <a:off x="224340" y="106680"/>
            <a:ext cx="5627820" cy="6751320"/>
          </a:xfrm>
        </p:spPr>
        <p:txBody>
          <a:bodyPr>
            <a:normAutofit fontScale="92500"/>
          </a:bodyPr>
          <a:lstStyle/>
          <a:p>
            <a:r>
              <a:rPr lang="en-US" dirty="0">
                <a:latin typeface="+mj-lt"/>
              </a:rPr>
              <a:t>In 2018, less than 10% of the 1.2 million Americans who might benefit from PrEP could not afford it</a:t>
            </a:r>
          </a:p>
          <a:p>
            <a:r>
              <a:rPr lang="en-US" dirty="0">
                <a:latin typeface="+mj-lt"/>
              </a:rPr>
              <a:t>US company Gilead Sciences maintained a monopoly on the drug </a:t>
            </a:r>
          </a:p>
          <a:p>
            <a:r>
              <a:rPr lang="en-US" b="1" dirty="0">
                <a:latin typeface="+mj-lt"/>
              </a:rPr>
              <a:t>In other countries</a:t>
            </a:r>
            <a:r>
              <a:rPr lang="en-US" dirty="0">
                <a:latin typeface="+mj-lt"/>
              </a:rPr>
              <a:t>, a one-month supply of generic Truvada cost less than $6, but Gilead was charging  Americans, on average, more than $1,600</a:t>
            </a:r>
          </a:p>
          <a:p>
            <a:r>
              <a:rPr lang="en-US" dirty="0">
                <a:latin typeface="+mj-lt"/>
              </a:rPr>
              <a:t>PrEP use in US black and Hispanic populations was small fraction of that among whites </a:t>
            </a:r>
          </a:p>
          <a:p>
            <a:r>
              <a:rPr lang="en-US" dirty="0">
                <a:latin typeface="+mj-lt"/>
              </a:rPr>
              <a:t>In US South, where a majority of HIV infections occur, use was half what it is in the Northeast. </a:t>
            </a:r>
          </a:p>
        </p:txBody>
      </p:sp>
    </p:spTree>
    <p:extLst>
      <p:ext uri="{BB962C8B-B14F-4D97-AF65-F5344CB8AC3E}">
        <p14:creationId xmlns:p14="http://schemas.microsoft.com/office/powerpoint/2010/main" val="32522683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ACE033-E48D-43A7-B016-E094D34D60C6}"/>
              </a:ext>
            </a:extLst>
          </p:cNvPr>
          <p:cNvPicPr>
            <a:picLocks noChangeAspect="1"/>
          </p:cNvPicPr>
          <p:nvPr/>
        </p:nvPicPr>
        <p:blipFill>
          <a:blip r:embed="rId3"/>
          <a:stretch>
            <a:fillRect/>
          </a:stretch>
        </p:blipFill>
        <p:spPr>
          <a:xfrm>
            <a:off x="4605096" y="1570846"/>
            <a:ext cx="7000356" cy="5287154"/>
          </a:xfrm>
          <a:prstGeom prst="rect">
            <a:avLst/>
          </a:prstGeom>
        </p:spPr>
      </p:pic>
      <p:pic>
        <p:nvPicPr>
          <p:cNvPr id="9" name="Picture 8">
            <a:extLst>
              <a:ext uri="{FF2B5EF4-FFF2-40B4-BE49-F238E27FC236}">
                <a16:creationId xmlns:a16="http://schemas.microsoft.com/office/drawing/2014/main" id="{4701A293-0F20-483F-870B-F998C158F908}"/>
              </a:ext>
            </a:extLst>
          </p:cNvPr>
          <p:cNvPicPr>
            <a:picLocks noChangeAspect="1"/>
          </p:cNvPicPr>
          <p:nvPr/>
        </p:nvPicPr>
        <p:blipFill>
          <a:blip r:embed="rId4"/>
          <a:stretch>
            <a:fillRect/>
          </a:stretch>
        </p:blipFill>
        <p:spPr>
          <a:xfrm>
            <a:off x="4813434" y="0"/>
            <a:ext cx="6583680" cy="2530436"/>
          </a:xfrm>
          <a:prstGeom prst="rect">
            <a:avLst/>
          </a:prstGeom>
        </p:spPr>
      </p:pic>
      <p:sp>
        <p:nvSpPr>
          <p:cNvPr id="10" name="Rectangle 9">
            <a:hlinkClick r:id="rId5"/>
            <a:extLst>
              <a:ext uri="{FF2B5EF4-FFF2-40B4-BE49-F238E27FC236}">
                <a16:creationId xmlns:a16="http://schemas.microsoft.com/office/drawing/2014/main" id="{B41E3905-9B21-4352-A400-0F38CE06343A}"/>
              </a:ext>
            </a:extLst>
          </p:cNvPr>
          <p:cNvSpPr/>
          <p:nvPr/>
        </p:nvSpPr>
        <p:spPr>
          <a:xfrm>
            <a:off x="4813434" y="187036"/>
            <a:ext cx="6406342" cy="64839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2">
            <a:extLst>
              <a:ext uri="{FF2B5EF4-FFF2-40B4-BE49-F238E27FC236}">
                <a16:creationId xmlns:a16="http://schemas.microsoft.com/office/drawing/2014/main" id="{12DE66D8-219E-6C45-1DCE-AD5053289B01}"/>
              </a:ext>
            </a:extLst>
          </p:cNvPr>
          <p:cNvSpPr>
            <a:spLocks noGrp="1"/>
          </p:cNvSpPr>
          <p:nvPr>
            <p:ph type="body" idx="1"/>
          </p:nvPr>
        </p:nvSpPr>
        <p:spPr>
          <a:xfrm>
            <a:off x="208345" y="313532"/>
            <a:ext cx="4427752" cy="6156715"/>
          </a:xfrm>
        </p:spPr>
        <p:txBody>
          <a:bodyPr>
            <a:normAutofit/>
          </a:bodyPr>
          <a:lstStyle/>
          <a:p>
            <a:r>
              <a:rPr lang="en-US" dirty="0">
                <a:latin typeface="+mj-lt"/>
              </a:rPr>
              <a:t>Women were using PrEP at drastically lower rates than men </a:t>
            </a:r>
          </a:p>
          <a:p>
            <a:r>
              <a:rPr lang="en-US" dirty="0">
                <a:latin typeface="+mj-lt"/>
              </a:rPr>
              <a:t>One million Americans were at risk for HIV infection should be taking the pills, but only about 270,000 are doing so.</a:t>
            </a:r>
          </a:p>
          <a:p>
            <a:pPr marL="114300" indent="0">
              <a:buNone/>
            </a:pPr>
            <a:endParaRPr lang="en-US" dirty="0">
              <a:latin typeface="+mj-lt"/>
            </a:endParaRPr>
          </a:p>
        </p:txBody>
      </p:sp>
    </p:spTree>
    <p:extLst>
      <p:ext uri="{BB962C8B-B14F-4D97-AF65-F5344CB8AC3E}">
        <p14:creationId xmlns:p14="http://schemas.microsoft.com/office/powerpoint/2010/main" val="21131597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8B050-B657-BAEF-9295-DFD7062C5D02}"/>
              </a:ext>
            </a:extLst>
          </p:cNvPr>
          <p:cNvSpPr>
            <a:spLocks noGrp="1"/>
          </p:cNvSpPr>
          <p:nvPr>
            <p:ph type="title"/>
          </p:nvPr>
        </p:nvSpPr>
        <p:spPr/>
        <p:txBody>
          <a:bodyPr/>
          <a:lstStyle/>
          <a:p>
            <a:pPr algn="ctr"/>
            <a:r>
              <a:rPr lang="en-US" dirty="0">
                <a:latin typeface="+mj-lt"/>
              </a:rPr>
              <a:t>Slow walking the next PrEP drug</a:t>
            </a:r>
          </a:p>
        </p:txBody>
      </p:sp>
      <p:sp>
        <p:nvSpPr>
          <p:cNvPr id="3" name="Text Placeholder 2">
            <a:extLst>
              <a:ext uri="{FF2B5EF4-FFF2-40B4-BE49-F238E27FC236}">
                <a16:creationId xmlns:a16="http://schemas.microsoft.com/office/drawing/2014/main" id="{D66C8B4D-4287-AF11-1061-FD8CCEF20619}"/>
              </a:ext>
            </a:extLst>
          </p:cNvPr>
          <p:cNvSpPr>
            <a:spLocks noGrp="1"/>
          </p:cNvSpPr>
          <p:nvPr>
            <p:ph type="body" idx="1"/>
          </p:nvPr>
        </p:nvSpPr>
        <p:spPr>
          <a:xfrm>
            <a:off x="838199" y="1825625"/>
            <a:ext cx="10515599" cy="4351338"/>
          </a:xfrm>
        </p:spPr>
        <p:txBody>
          <a:bodyPr>
            <a:normAutofit fontScale="92500"/>
          </a:bodyPr>
          <a:lstStyle/>
          <a:p>
            <a:r>
              <a:rPr lang="en-US" dirty="0">
                <a:latin typeface="+mj-lt"/>
              </a:rPr>
              <a:t>Truvada’s patent expired in 2020. It is now a generic drug that costs less than $400 year</a:t>
            </a:r>
          </a:p>
          <a:p>
            <a:r>
              <a:rPr lang="en-US" dirty="0">
                <a:latin typeface="+mj-lt"/>
              </a:rPr>
              <a:t>A newly patented and improved PrEP drug from Gilead, Descovy, went on the market in 2016. It initially had a price of $26,000 annually. </a:t>
            </a:r>
          </a:p>
          <a:p>
            <a:r>
              <a:rPr lang="en-US" dirty="0">
                <a:latin typeface="+mj-lt"/>
              </a:rPr>
              <a:t>Truvada had harmful side effects from one of the two drugs in it, tenofovir</a:t>
            </a:r>
          </a:p>
          <a:p>
            <a:r>
              <a:rPr lang="en-US" dirty="0">
                <a:latin typeface="+mj-lt"/>
              </a:rPr>
              <a:t>Gilead invented a version of tenofovir in 2014 that was less toxic, but did not put it into Truvada because it had several more years of patent protection and high profits</a:t>
            </a:r>
          </a:p>
          <a:p>
            <a:r>
              <a:rPr lang="en-US" dirty="0">
                <a:latin typeface="+mj-lt"/>
              </a:rPr>
              <a:t>Gilead incorporated the improved tenofovir into the new patented  and pricey version of PrEP, Descovy. </a:t>
            </a:r>
          </a:p>
        </p:txBody>
      </p:sp>
    </p:spTree>
    <p:extLst>
      <p:ext uri="{BB962C8B-B14F-4D97-AF65-F5344CB8AC3E}">
        <p14:creationId xmlns:p14="http://schemas.microsoft.com/office/powerpoint/2010/main" val="40387336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6844C82-FEF0-5946-DEF6-A5C607E6CA89}"/>
              </a:ext>
            </a:extLst>
          </p:cNvPr>
          <p:cNvPicPr>
            <a:picLocks noChangeAspect="1"/>
          </p:cNvPicPr>
          <p:nvPr/>
        </p:nvPicPr>
        <p:blipFill rotWithShape="1">
          <a:blip r:embed="rId3"/>
          <a:srcRect t="29859"/>
          <a:stretch/>
        </p:blipFill>
        <p:spPr>
          <a:xfrm>
            <a:off x="1971675" y="250825"/>
            <a:ext cx="7639050" cy="2371723"/>
          </a:xfrm>
          <a:prstGeom prst="rect">
            <a:avLst/>
          </a:prstGeom>
        </p:spPr>
      </p:pic>
      <p:pic>
        <p:nvPicPr>
          <p:cNvPr id="8" name="Picture 7">
            <a:extLst>
              <a:ext uri="{FF2B5EF4-FFF2-40B4-BE49-F238E27FC236}">
                <a16:creationId xmlns:a16="http://schemas.microsoft.com/office/drawing/2014/main" id="{570A74A4-2053-C974-F8B1-43A3120BE8AB}"/>
              </a:ext>
            </a:extLst>
          </p:cNvPr>
          <p:cNvPicPr>
            <a:picLocks noChangeAspect="1"/>
          </p:cNvPicPr>
          <p:nvPr/>
        </p:nvPicPr>
        <p:blipFill rotWithShape="1">
          <a:blip r:embed="rId4"/>
          <a:srcRect t="26882" b="-1"/>
          <a:stretch/>
        </p:blipFill>
        <p:spPr>
          <a:xfrm>
            <a:off x="2374900" y="2622548"/>
            <a:ext cx="8772680" cy="3911600"/>
          </a:xfrm>
          <a:prstGeom prst="rect">
            <a:avLst/>
          </a:prstGeom>
        </p:spPr>
      </p:pic>
      <p:sp>
        <p:nvSpPr>
          <p:cNvPr id="9" name="TextBox 8">
            <a:extLst>
              <a:ext uri="{FF2B5EF4-FFF2-40B4-BE49-F238E27FC236}">
                <a16:creationId xmlns:a16="http://schemas.microsoft.com/office/drawing/2014/main" id="{52383AFF-1F78-3D80-846D-2C483AEB0DE4}"/>
              </a:ext>
            </a:extLst>
          </p:cNvPr>
          <p:cNvSpPr txBox="1"/>
          <p:nvPr/>
        </p:nvSpPr>
        <p:spPr>
          <a:xfrm>
            <a:off x="7756980" y="5511308"/>
            <a:ext cx="3904235" cy="534384"/>
          </a:xfrm>
          <a:prstGeom prst="rect">
            <a:avLst/>
          </a:prstGeom>
          <a:solidFill>
            <a:srgbClr val="00B050"/>
          </a:solidFill>
          <a:ln>
            <a:solidFill>
              <a:schemeClr val="tx1"/>
            </a:solidFill>
          </a:ln>
        </p:spPr>
        <p:txBody>
          <a:bodyPr wrap="square" rtlCol="0">
            <a:spAutoFit/>
          </a:bodyPr>
          <a:lstStyle/>
          <a:p>
            <a:r>
              <a:rPr lang="en-US" sz="2800" dirty="0"/>
              <a:t>Reading/Questions 12</a:t>
            </a:r>
          </a:p>
        </p:txBody>
      </p:sp>
    </p:spTree>
    <p:extLst>
      <p:ext uri="{BB962C8B-B14F-4D97-AF65-F5344CB8AC3E}">
        <p14:creationId xmlns:p14="http://schemas.microsoft.com/office/powerpoint/2010/main" val="18025314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EDC16-A879-9AB4-81BE-94EF39072EE2}"/>
              </a:ext>
            </a:extLst>
          </p:cNvPr>
          <p:cNvSpPr>
            <a:spLocks noGrp="1"/>
          </p:cNvSpPr>
          <p:nvPr>
            <p:ph type="title"/>
          </p:nvPr>
        </p:nvSpPr>
        <p:spPr>
          <a:xfrm>
            <a:off x="481263" y="365125"/>
            <a:ext cx="11189369" cy="1325563"/>
          </a:xfrm>
        </p:spPr>
        <p:txBody>
          <a:bodyPr>
            <a:normAutofit fontScale="90000"/>
          </a:bodyPr>
          <a:lstStyle/>
          <a:p>
            <a:pPr algn="ctr"/>
            <a:r>
              <a:rPr lang="en-US" dirty="0">
                <a:latin typeface="+mj-lt"/>
              </a:rPr>
              <a:t>In 2023, US federal panel endorsed expanded coverage of HIV prevention strategies for Americans</a:t>
            </a:r>
          </a:p>
        </p:txBody>
      </p:sp>
      <p:sp>
        <p:nvSpPr>
          <p:cNvPr id="3" name="Text Placeholder 2">
            <a:extLst>
              <a:ext uri="{FF2B5EF4-FFF2-40B4-BE49-F238E27FC236}">
                <a16:creationId xmlns:a16="http://schemas.microsoft.com/office/drawing/2014/main" id="{D338DA72-C42A-4A56-45A4-6BE2877204DD}"/>
              </a:ext>
            </a:extLst>
          </p:cNvPr>
          <p:cNvSpPr>
            <a:spLocks noGrp="1"/>
          </p:cNvSpPr>
          <p:nvPr>
            <p:ph type="body" idx="1"/>
          </p:nvPr>
        </p:nvSpPr>
        <p:spPr>
          <a:xfrm>
            <a:off x="838200" y="1825625"/>
            <a:ext cx="10515600" cy="4351338"/>
          </a:xfrm>
        </p:spPr>
        <p:txBody>
          <a:bodyPr>
            <a:normAutofit/>
          </a:bodyPr>
          <a:lstStyle/>
          <a:p>
            <a:r>
              <a:rPr lang="en-US" dirty="0">
                <a:latin typeface="+mj-lt"/>
              </a:rPr>
              <a:t>This means that prescription to Truvada or Descovy, the two approved forms of PrEP, should now be totally free for almost all insured individuals. </a:t>
            </a:r>
          </a:p>
          <a:p>
            <a:r>
              <a:rPr lang="en-US" dirty="0">
                <a:latin typeface="+mj-lt"/>
              </a:rPr>
              <a:t>A prescribing physician, however, must persuade an insurer that Descovy in particular is medically necessary for any specific patient to qualify for zero cost sharing for that drug’s use as HIV prevention.</a:t>
            </a:r>
          </a:p>
          <a:p>
            <a:r>
              <a:rPr lang="en-US" dirty="0">
                <a:latin typeface="+mj-lt"/>
              </a:rPr>
              <a:t>This federal requirement is being challenged in some states and it is likely that PrEP availability will become a patchwork of coverage nationally </a:t>
            </a:r>
          </a:p>
          <a:p>
            <a:endParaRPr lang="en-US" dirty="0"/>
          </a:p>
        </p:txBody>
      </p:sp>
    </p:spTree>
    <p:extLst>
      <p:ext uri="{BB962C8B-B14F-4D97-AF65-F5344CB8AC3E}">
        <p14:creationId xmlns:p14="http://schemas.microsoft.com/office/powerpoint/2010/main" val="34211491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1"/>
        <p:cNvGrpSpPr/>
        <p:nvPr/>
      </p:nvGrpSpPr>
      <p:grpSpPr>
        <a:xfrm>
          <a:off x="0" y="0"/>
          <a:ext cx="0" cy="0"/>
          <a:chOff x="0" y="0"/>
          <a:chExt cx="0" cy="0"/>
        </a:xfrm>
      </p:grpSpPr>
      <p:sp>
        <p:nvSpPr>
          <p:cNvPr id="352" name="Google Shape;352;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dirty="0">
                <a:latin typeface="+mj-lt"/>
              </a:rPr>
              <a:t>Missing the target: The 1996 United Nations Program on AIDS: 90-90-90 by 2020</a:t>
            </a:r>
            <a:endParaRPr dirty="0">
              <a:latin typeface="+mj-lt"/>
            </a:endParaRPr>
          </a:p>
        </p:txBody>
      </p:sp>
      <p:sp>
        <p:nvSpPr>
          <p:cNvPr id="353" name="Google Shape;353;p38"/>
          <p:cNvSpPr txBox="1">
            <a:spLocks noGrp="1"/>
          </p:cNvSpPr>
          <p:nvPr>
            <p:ph type="body" idx="1"/>
          </p:nvPr>
        </p:nvSpPr>
        <p:spPr>
          <a:xfrm>
            <a:off x="579120" y="1825625"/>
            <a:ext cx="11247120" cy="4667250"/>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dk1"/>
              </a:buClr>
              <a:buSzPts val="2400"/>
              <a:buChar char="•"/>
            </a:pPr>
            <a:r>
              <a:rPr lang="en-US" sz="2400" dirty="0">
                <a:latin typeface="Calibri Light" panose="020F0302020204030204" pitchFamily="34" charset="0"/>
                <a:cs typeface="Calibri Light" panose="020F0302020204030204" pitchFamily="34" charset="0"/>
              </a:rPr>
              <a:t>Optimism about eliminating HIV-AIDS rose in response to the availability of ART</a:t>
            </a:r>
          </a:p>
          <a:p>
            <a:pPr marL="228600" lvl="0" indent="-228600" algn="l" rtl="0">
              <a:lnSpc>
                <a:spcPct val="100000"/>
              </a:lnSpc>
              <a:spcBef>
                <a:spcPts val="0"/>
              </a:spcBef>
              <a:spcAft>
                <a:spcPts val="0"/>
              </a:spcAft>
              <a:buClr>
                <a:schemeClr val="dk1"/>
              </a:buClr>
              <a:buSzPts val="2400"/>
              <a:buChar char="•"/>
            </a:pPr>
            <a:r>
              <a:rPr lang="en-US" sz="2400" dirty="0">
                <a:latin typeface="Calibri Light" panose="020F0302020204030204" pitchFamily="34" charset="0"/>
                <a:cs typeface="Calibri Light" panose="020F0302020204030204" pitchFamily="34" charset="0"/>
              </a:rPr>
              <a:t>Scientists estimated that the  HIV epidemic would peter out if 90% of infected people know their HIV status, 90% of that group receives antiretrovirals, 90% on treatment have undetectable viral levels. </a:t>
            </a:r>
            <a:endParaRPr dirty="0">
              <a:latin typeface="Calibri Light" panose="020F0302020204030204" pitchFamily="34" charset="0"/>
              <a:cs typeface="Calibri Light" panose="020F0302020204030204" pitchFamily="34" charset="0"/>
            </a:endParaRPr>
          </a:p>
          <a:p>
            <a:pPr marL="228600" lvl="0" indent="-228600" algn="l" rtl="0">
              <a:lnSpc>
                <a:spcPct val="100000"/>
              </a:lnSpc>
              <a:spcBef>
                <a:spcPts val="1000"/>
              </a:spcBef>
              <a:spcAft>
                <a:spcPts val="0"/>
              </a:spcAft>
              <a:buClr>
                <a:schemeClr val="dk1"/>
              </a:buClr>
              <a:buSzPts val="2400"/>
              <a:buChar char="•"/>
            </a:pPr>
            <a:r>
              <a:rPr lang="en-US" sz="2400" dirty="0">
                <a:latin typeface="Calibri Light" panose="020F0302020204030204" pitchFamily="34" charset="0"/>
                <a:cs typeface="Calibri Light" panose="020F0302020204030204" pitchFamily="34" charset="0"/>
              </a:rPr>
              <a:t>However, as of 2024, only 19 countries have achieved the 90–90–90 HIV treatment targets. New target is now 95-95-95 in 2025</a:t>
            </a:r>
            <a:endParaRPr dirty="0">
              <a:latin typeface="Calibri Light" panose="020F0302020204030204" pitchFamily="34" charset="0"/>
              <a:cs typeface="Calibri Light" panose="020F0302020204030204" pitchFamily="34" charset="0"/>
            </a:endParaRPr>
          </a:p>
          <a:p>
            <a:pPr marL="0" lvl="0" indent="0" algn="l" rtl="0">
              <a:lnSpc>
                <a:spcPct val="90000"/>
              </a:lnSpc>
              <a:spcBef>
                <a:spcPts val="1000"/>
              </a:spcBef>
              <a:spcAft>
                <a:spcPts val="0"/>
              </a:spcAft>
              <a:buClr>
                <a:schemeClr val="dk1"/>
              </a:buClr>
              <a:buSzPts val="2800"/>
              <a:buNone/>
            </a:pPr>
            <a:endParaRPr dirty="0"/>
          </a:p>
        </p:txBody>
      </p:sp>
      <p:pic>
        <p:nvPicPr>
          <p:cNvPr id="354" name="Google Shape;354;p38">
            <a:hlinkClick r:id="rId3"/>
          </p:cNvPr>
          <p:cNvPicPr preferRelativeResize="0"/>
          <p:nvPr/>
        </p:nvPicPr>
        <p:blipFill rotWithShape="1">
          <a:blip r:embed="rId4">
            <a:alphaModFix/>
          </a:blip>
          <a:srcRect/>
          <a:stretch/>
        </p:blipFill>
        <p:spPr>
          <a:xfrm>
            <a:off x="365760" y="4546784"/>
            <a:ext cx="11203206" cy="1597175"/>
          </a:xfrm>
          <a:prstGeom prst="rect">
            <a:avLst/>
          </a:prstGeom>
          <a:noFill/>
          <a:ln w="28575" cap="flat" cmpd="sng">
            <a:solidFill>
              <a:schemeClr val="accent1"/>
            </a:solidFill>
            <a:prstDash val="solid"/>
            <a:round/>
            <a:headEnd type="none" w="sm" len="sm"/>
            <a:tailEnd type="none" w="sm" len="sm"/>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person&#10;&#10;Description automatically generated">
            <a:hlinkClick r:id="rId3"/>
            <a:extLst>
              <a:ext uri="{FF2B5EF4-FFF2-40B4-BE49-F238E27FC236}">
                <a16:creationId xmlns:a16="http://schemas.microsoft.com/office/drawing/2014/main" id="{55318B3F-3BE8-49B9-A7D4-786BE9B35B8A}"/>
              </a:ext>
            </a:extLst>
          </p:cNvPr>
          <p:cNvPicPr>
            <a:picLocks noChangeAspect="1"/>
          </p:cNvPicPr>
          <p:nvPr/>
        </p:nvPicPr>
        <p:blipFill>
          <a:blip r:embed="rId4"/>
          <a:stretch>
            <a:fillRect/>
          </a:stretch>
        </p:blipFill>
        <p:spPr>
          <a:xfrm>
            <a:off x="165834" y="84220"/>
            <a:ext cx="6686754" cy="6773779"/>
          </a:xfrm>
          <a:prstGeom prst="rect">
            <a:avLst/>
          </a:prstGeom>
          <a:ln w="47625">
            <a:solidFill>
              <a:srgbClr val="0070C0"/>
            </a:solidFill>
          </a:ln>
        </p:spPr>
      </p:pic>
      <p:sp>
        <p:nvSpPr>
          <p:cNvPr id="3" name="TextBox 2">
            <a:extLst>
              <a:ext uri="{FF2B5EF4-FFF2-40B4-BE49-F238E27FC236}">
                <a16:creationId xmlns:a16="http://schemas.microsoft.com/office/drawing/2014/main" id="{7FA6606A-7B8A-4125-9D2B-163A29E5EBB7}"/>
              </a:ext>
            </a:extLst>
          </p:cNvPr>
          <p:cNvSpPr txBox="1"/>
          <p:nvPr/>
        </p:nvSpPr>
        <p:spPr>
          <a:xfrm>
            <a:off x="396839" y="2897701"/>
            <a:ext cx="3781204" cy="523220"/>
          </a:xfrm>
          <a:prstGeom prst="rect">
            <a:avLst/>
          </a:prstGeom>
          <a:solidFill>
            <a:srgbClr val="00B050"/>
          </a:solidFill>
          <a:ln>
            <a:solidFill>
              <a:schemeClr val="tx1"/>
            </a:solidFill>
          </a:ln>
        </p:spPr>
        <p:txBody>
          <a:bodyPr wrap="square" rtlCol="0">
            <a:spAutoFit/>
          </a:bodyPr>
          <a:lstStyle/>
          <a:p>
            <a:r>
              <a:rPr lang="en-US" sz="2800" dirty="0"/>
              <a:t>Reading/Questions 12</a:t>
            </a:r>
          </a:p>
        </p:txBody>
      </p:sp>
      <p:pic>
        <p:nvPicPr>
          <p:cNvPr id="2" name="Picture 1">
            <a:extLst>
              <a:ext uri="{FF2B5EF4-FFF2-40B4-BE49-F238E27FC236}">
                <a16:creationId xmlns:a16="http://schemas.microsoft.com/office/drawing/2014/main" id="{5EEC965D-3366-B101-3F7B-04826EE34E96}"/>
              </a:ext>
            </a:extLst>
          </p:cNvPr>
          <p:cNvPicPr>
            <a:picLocks noChangeAspect="1"/>
          </p:cNvPicPr>
          <p:nvPr/>
        </p:nvPicPr>
        <p:blipFill>
          <a:blip r:embed="rId5"/>
          <a:stretch>
            <a:fillRect/>
          </a:stretch>
        </p:blipFill>
        <p:spPr>
          <a:xfrm>
            <a:off x="7198142" y="190500"/>
            <a:ext cx="4733925" cy="6477000"/>
          </a:xfrm>
          <a:prstGeom prst="rect">
            <a:avLst/>
          </a:prstGeom>
        </p:spPr>
      </p:pic>
    </p:spTree>
    <p:extLst>
      <p:ext uri="{BB962C8B-B14F-4D97-AF65-F5344CB8AC3E}">
        <p14:creationId xmlns:p14="http://schemas.microsoft.com/office/powerpoint/2010/main" val="11102719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3"/>
            <a:extLst>
              <a:ext uri="{FF2B5EF4-FFF2-40B4-BE49-F238E27FC236}">
                <a16:creationId xmlns:a16="http://schemas.microsoft.com/office/drawing/2014/main" id="{8561737B-6865-8EFE-6040-97B8CEECE337}"/>
              </a:ext>
            </a:extLst>
          </p:cNvPr>
          <p:cNvPicPr>
            <a:picLocks noChangeAspect="1"/>
          </p:cNvPicPr>
          <p:nvPr/>
        </p:nvPicPr>
        <p:blipFill>
          <a:blip r:embed="rId4"/>
          <a:stretch>
            <a:fillRect/>
          </a:stretch>
        </p:blipFill>
        <p:spPr>
          <a:xfrm>
            <a:off x="3106824" y="0"/>
            <a:ext cx="5978352" cy="6858000"/>
          </a:xfrm>
          <a:prstGeom prst="rect">
            <a:avLst/>
          </a:prstGeom>
        </p:spPr>
      </p:pic>
      <p:sp>
        <p:nvSpPr>
          <p:cNvPr id="7" name="TextBox 6">
            <a:extLst>
              <a:ext uri="{FF2B5EF4-FFF2-40B4-BE49-F238E27FC236}">
                <a16:creationId xmlns:a16="http://schemas.microsoft.com/office/drawing/2014/main" id="{F5AEB3DC-E0EC-0111-8D87-91F5039B989D}"/>
              </a:ext>
            </a:extLst>
          </p:cNvPr>
          <p:cNvSpPr txBox="1"/>
          <p:nvPr/>
        </p:nvSpPr>
        <p:spPr>
          <a:xfrm>
            <a:off x="8076749" y="1646537"/>
            <a:ext cx="3904235" cy="534384"/>
          </a:xfrm>
          <a:prstGeom prst="rect">
            <a:avLst/>
          </a:prstGeom>
          <a:solidFill>
            <a:srgbClr val="00B050"/>
          </a:solidFill>
          <a:ln>
            <a:solidFill>
              <a:schemeClr val="tx1"/>
            </a:solidFill>
          </a:ln>
        </p:spPr>
        <p:txBody>
          <a:bodyPr wrap="square" rtlCol="0">
            <a:spAutoFit/>
          </a:bodyPr>
          <a:lstStyle/>
          <a:p>
            <a:r>
              <a:rPr lang="en-US" sz="2800" dirty="0"/>
              <a:t>Reading/Questions 12</a:t>
            </a:r>
          </a:p>
        </p:txBody>
      </p:sp>
    </p:spTree>
    <p:extLst>
      <p:ext uri="{BB962C8B-B14F-4D97-AF65-F5344CB8AC3E}">
        <p14:creationId xmlns:p14="http://schemas.microsoft.com/office/powerpoint/2010/main" val="2330070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grpSp>
        <p:nvGrpSpPr>
          <p:cNvPr id="4" name="Group 3">
            <a:extLst>
              <a:ext uri="{FF2B5EF4-FFF2-40B4-BE49-F238E27FC236}">
                <a16:creationId xmlns:a16="http://schemas.microsoft.com/office/drawing/2014/main" id="{36E0162F-27AB-4D53-AC58-661BDCF41FBE}"/>
              </a:ext>
            </a:extLst>
          </p:cNvPr>
          <p:cNvGrpSpPr/>
          <p:nvPr/>
        </p:nvGrpSpPr>
        <p:grpSpPr>
          <a:xfrm>
            <a:off x="4640902" y="208102"/>
            <a:ext cx="6779294" cy="6441796"/>
            <a:chOff x="271211" y="176973"/>
            <a:chExt cx="6779294" cy="6441796"/>
          </a:xfrm>
        </p:grpSpPr>
        <p:pic>
          <p:nvPicPr>
            <p:cNvPr id="140" name="Google Shape;140;p8"/>
            <p:cNvPicPr preferRelativeResize="0"/>
            <p:nvPr/>
          </p:nvPicPr>
          <p:blipFill rotWithShape="1">
            <a:blip r:embed="rId3">
              <a:alphaModFix/>
            </a:blip>
            <a:srcRect/>
            <a:stretch/>
          </p:blipFill>
          <p:spPr>
            <a:xfrm>
              <a:off x="271211" y="176973"/>
              <a:ext cx="6779294" cy="6441796"/>
            </a:xfrm>
            <a:prstGeom prst="rect">
              <a:avLst/>
            </a:prstGeom>
            <a:noFill/>
            <a:ln w="9525" cap="flat" cmpd="sng">
              <a:solidFill>
                <a:schemeClr val="dk1"/>
              </a:solidFill>
              <a:prstDash val="solid"/>
              <a:round/>
              <a:headEnd type="none" w="sm" len="sm"/>
              <a:tailEnd type="none" w="sm" len="sm"/>
            </a:ln>
          </p:spPr>
        </p:pic>
        <p:sp>
          <p:nvSpPr>
            <p:cNvPr id="141" name="Google Shape;141;p8"/>
            <p:cNvSpPr/>
            <p:nvPr/>
          </p:nvSpPr>
          <p:spPr>
            <a:xfrm>
              <a:off x="6701589" y="4703361"/>
              <a:ext cx="348916" cy="170947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sp>
        <p:nvSpPr>
          <p:cNvPr id="2" name="Google Shape;126;p6">
            <a:extLst>
              <a:ext uri="{FF2B5EF4-FFF2-40B4-BE49-F238E27FC236}">
                <a16:creationId xmlns:a16="http://schemas.microsoft.com/office/drawing/2014/main" id="{E472EF65-2EEB-4246-C6BC-B3C64427592E}"/>
              </a:ext>
            </a:extLst>
          </p:cNvPr>
          <p:cNvSpPr txBox="1">
            <a:spLocks noGrp="1"/>
          </p:cNvSpPr>
          <p:nvPr>
            <p:ph type="body" idx="1"/>
          </p:nvPr>
        </p:nvSpPr>
        <p:spPr>
          <a:xfrm>
            <a:off x="533400" y="386292"/>
            <a:ext cx="3649133" cy="4849616"/>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1000"/>
              </a:spcBef>
              <a:spcAft>
                <a:spcPts val="0"/>
              </a:spcAft>
              <a:buClr>
                <a:schemeClr val="dk1"/>
              </a:buClr>
              <a:buSzPts val="2800"/>
              <a:buChar char="•"/>
            </a:pPr>
            <a:r>
              <a:rPr lang="en-US" sz="2400" dirty="0">
                <a:latin typeface="Calibri Light" panose="020F0302020204030204" pitchFamily="34" charset="0"/>
                <a:cs typeface="Calibri Light" panose="020F0302020204030204" pitchFamily="34" charset="0"/>
              </a:rPr>
              <a:t>HIV can also recombine into novel forms</a:t>
            </a:r>
          </a:p>
          <a:p>
            <a:pPr marL="228600" lvl="0" indent="-228600" algn="l" rtl="0">
              <a:lnSpc>
                <a:spcPct val="100000"/>
              </a:lnSpc>
              <a:spcBef>
                <a:spcPts val="1000"/>
              </a:spcBef>
              <a:spcAft>
                <a:spcPts val="0"/>
              </a:spcAft>
              <a:buClr>
                <a:schemeClr val="dk1"/>
              </a:buClr>
              <a:buSzPts val="2800"/>
              <a:buChar char="•"/>
            </a:pPr>
            <a:r>
              <a:rPr lang="en-US" sz="2400" dirty="0">
                <a:latin typeface="Calibri Light" panose="020F0302020204030204" pitchFamily="34" charset="0"/>
                <a:cs typeface="Calibri Light" panose="020F0302020204030204" pitchFamily="34" charset="0"/>
              </a:rPr>
              <a:t>Genetic material can mix and fuse inside the nucleus of the host’s cells</a:t>
            </a:r>
            <a:endParaRPr sz="2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7268403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9"/>
        <p:cNvGrpSpPr/>
        <p:nvPr/>
      </p:nvGrpSpPr>
      <p:grpSpPr>
        <a:xfrm>
          <a:off x="0" y="0"/>
          <a:ext cx="0" cy="0"/>
          <a:chOff x="0" y="0"/>
          <a:chExt cx="0" cy="0"/>
        </a:xfrm>
      </p:grpSpPr>
      <p:pic>
        <p:nvPicPr>
          <p:cNvPr id="361" name="Google Shape;361;p39"/>
          <p:cNvPicPr preferRelativeResize="0"/>
          <p:nvPr/>
        </p:nvPicPr>
        <p:blipFill rotWithShape="1">
          <a:blip r:embed="rId3">
            <a:alphaModFix/>
          </a:blip>
          <a:srcRect/>
          <a:stretch/>
        </p:blipFill>
        <p:spPr>
          <a:xfrm>
            <a:off x="2297311" y="0"/>
            <a:ext cx="6374741" cy="68580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3048A-3B7D-4B5E-8860-260CC67B6DCC}"/>
              </a:ext>
            </a:extLst>
          </p:cNvPr>
          <p:cNvSpPr>
            <a:spLocks noGrp="1"/>
          </p:cNvSpPr>
          <p:nvPr>
            <p:ph type="title"/>
          </p:nvPr>
        </p:nvSpPr>
        <p:spPr>
          <a:xfrm>
            <a:off x="285625" y="399573"/>
            <a:ext cx="11637670" cy="1325563"/>
          </a:xfrm>
        </p:spPr>
        <p:txBody>
          <a:bodyPr>
            <a:normAutofit/>
          </a:bodyPr>
          <a:lstStyle/>
          <a:p>
            <a:pPr algn="ctr"/>
            <a:r>
              <a:rPr lang="en-US" dirty="0">
                <a:latin typeface="Calibri Light" panose="020F0302020204030204" pitchFamily="34" charset="0"/>
                <a:cs typeface="Calibri Light" panose="020F0302020204030204" pitchFamily="34" charset="0"/>
              </a:rPr>
              <a:t>Ongoing global strategies to reduce HIV</a:t>
            </a:r>
          </a:p>
        </p:txBody>
      </p:sp>
      <p:sp>
        <p:nvSpPr>
          <p:cNvPr id="4" name="Content Placeholder 2">
            <a:extLst>
              <a:ext uri="{FF2B5EF4-FFF2-40B4-BE49-F238E27FC236}">
                <a16:creationId xmlns:a16="http://schemas.microsoft.com/office/drawing/2014/main" id="{25A25C5F-819B-45C3-AFD8-3D31670F31F6}"/>
              </a:ext>
            </a:extLst>
          </p:cNvPr>
          <p:cNvSpPr>
            <a:spLocks noGrp="1"/>
          </p:cNvSpPr>
          <p:nvPr>
            <p:ph idx="1"/>
          </p:nvPr>
        </p:nvSpPr>
        <p:spPr>
          <a:xfrm>
            <a:off x="435212" y="1725136"/>
            <a:ext cx="6028550" cy="4799040"/>
          </a:xfrm>
        </p:spPr>
        <p:txBody>
          <a:bodyPr>
            <a:normAutofit fontScale="92500" lnSpcReduction="10000"/>
          </a:bodyPr>
          <a:lstStyle/>
          <a:p>
            <a:pPr>
              <a:lnSpc>
                <a:spcPct val="100000"/>
              </a:lnSpc>
            </a:pPr>
            <a:r>
              <a:rPr lang="en-US" sz="3400" dirty="0">
                <a:latin typeface="Calibri Light" panose="020F0302020204030204" pitchFamily="34" charset="0"/>
                <a:cs typeface="Calibri Light" panose="020F0302020204030204" pitchFamily="34" charset="0"/>
              </a:rPr>
              <a:t>Preventing transmission from mothers</a:t>
            </a:r>
          </a:p>
          <a:p>
            <a:pPr>
              <a:lnSpc>
                <a:spcPct val="100000"/>
              </a:lnSpc>
            </a:pPr>
            <a:r>
              <a:rPr lang="en-US" sz="3400" dirty="0">
                <a:latin typeface="Calibri Light" panose="020F0302020204030204" pitchFamily="34" charset="0"/>
                <a:cs typeface="Calibri Light" panose="020F0302020204030204" pitchFamily="34" charset="0"/>
              </a:rPr>
              <a:t>Addressing stigma</a:t>
            </a:r>
          </a:p>
          <a:p>
            <a:pPr>
              <a:lnSpc>
                <a:spcPct val="100000"/>
              </a:lnSpc>
            </a:pPr>
            <a:r>
              <a:rPr lang="en-US" sz="3400" dirty="0">
                <a:latin typeface="Calibri Light" panose="020F0302020204030204" pitchFamily="34" charset="0"/>
                <a:cs typeface="Calibri Light" panose="020F0302020204030204" pitchFamily="34" charset="0"/>
              </a:rPr>
              <a:t>Closing the treatment and prevention gap</a:t>
            </a:r>
          </a:p>
          <a:p>
            <a:pPr>
              <a:lnSpc>
                <a:spcPct val="100000"/>
              </a:lnSpc>
            </a:pPr>
            <a:r>
              <a:rPr lang="en-US" sz="3400" dirty="0">
                <a:effectLst/>
                <a:latin typeface="Calibri Light" panose="020F0302020204030204" pitchFamily="34" charset="0"/>
                <a:cs typeface="Calibri Light" panose="020F0302020204030204" pitchFamily="34" charset="0"/>
              </a:rPr>
              <a:t>Targeting high-risk populations for HIV</a:t>
            </a:r>
          </a:p>
          <a:p>
            <a:pPr>
              <a:lnSpc>
                <a:spcPct val="100000"/>
              </a:lnSpc>
            </a:pPr>
            <a:r>
              <a:rPr lang="en-US" sz="3400" dirty="0">
                <a:latin typeface="Calibri Light" panose="020F0302020204030204" pitchFamily="34" charset="0"/>
                <a:cs typeface="Calibri Light" panose="020F0302020204030204" pitchFamily="34" charset="0"/>
              </a:rPr>
              <a:t>Resurgence due to familiarity of HIV and availability of ART</a:t>
            </a:r>
            <a:endParaRPr lang="en-US" sz="3400" dirty="0">
              <a:effectLst/>
              <a:latin typeface="Calibri Light" panose="020F0302020204030204" pitchFamily="34" charset="0"/>
              <a:cs typeface="Calibri Light" panose="020F0302020204030204" pitchFamily="34" charset="0"/>
            </a:endParaRPr>
          </a:p>
          <a:p>
            <a:pPr marL="114300" indent="0">
              <a:buNone/>
            </a:pPr>
            <a:endParaRPr lang="en-US" dirty="0"/>
          </a:p>
        </p:txBody>
      </p:sp>
      <p:pic>
        <p:nvPicPr>
          <p:cNvPr id="5" name="Picture 4" descr="A group of people walking&#10;&#10;Description automatically generated">
            <a:extLst>
              <a:ext uri="{FF2B5EF4-FFF2-40B4-BE49-F238E27FC236}">
                <a16:creationId xmlns:a16="http://schemas.microsoft.com/office/drawing/2014/main" id="{27C823F4-CCE1-BFB4-8129-21A8A1302020}"/>
              </a:ext>
            </a:extLst>
          </p:cNvPr>
          <p:cNvPicPr>
            <a:picLocks noChangeAspect="1"/>
          </p:cNvPicPr>
          <p:nvPr/>
        </p:nvPicPr>
        <p:blipFill>
          <a:blip r:embed="rId3"/>
          <a:stretch>
            <a:fillRect/>
          </a:stretch>
        </p:blipFill>
        <p:spPr>
          <a:xfrm>
            <a:off x="6463762" y="1915885"/>
            <a:ext cx="5389639" cy="4042229"/>
          </a:xfrm>
          <a:prstGeom prst="rect">
            <a:avLst/>
          </a:prstGeom>
        </p:spPr>
      </p:pic>
    </p:spTree>
    <p:extLst>
      <p:ext uri="{BB962C8B-B14F-4D97-AF65-F5344CB8AC3E}">
        <p14:creationId xmlns:p14="http://schemas.microsoft.com/office/powerpoint/2010/main" val="7377064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F6DB55-DD6D-4622-EB02-9B7830E35294}"/>
              </a:ext>
            </a:extLst>
          </p:cNvPr>
          <p:cNvSpPr>
            <a:spLocks noGrp="1"/>
          </p:cNvSpPr>
          <p:nvPr>
            <p:ph type="body" idx="1"/>
          </p:nvPr>
        </p:nvSpPr>
        <p:spPr/>
        <p:txBody>
          <a:bodyPr/>
          <a:lstStyle/>
          <a:p>
            <a:endParaRPr lang="en-US" dirty="0"/>
          </a:p>
        </p:txBody>
      </p:sp>
      <p:sp>
        <p:nvSpPr>
          <p:cNvPr id="4" name="Text Placeholder 3">
            <a:extLst>
              <a:ext uri="{FF2B5EF4-FFF2-40B4-BE49-F238E27FC236}">
                <a16:creationId xmlns:a16="http://schemas.microsoft.com/office/drawing/2014/main" id="{C5E32A75-801F-AF42-20DC-5A50D75D081F}"/>
              </a:ext>
            </a:extLst>
          </p:cNvPr>
          <p:cNvSpPr>
            <a:spLocks noGrp="1"/>
          </p:cNvSpPr>
          <p:nvPr>
            <p:ph type="body" idx="2"/>
          </p:nvPr>
        </p:nvSpPr>
        <p:spPr/>
        <p:txBody>
          <a:bodyPr/>
          <a:lstStyle/>
          <a:p>
            <a:endParaRPr lang="en-US" dirty="0"/>
          </a:p>
        </p:txBody>
      </p:sp>
      <p:pic>
        <p:nvPicPr>
          <p:cNvPr id="6" name="Picture 5">
            <a:hlinkClick r:id="rId3"/>
            <a:extLst>
              <a:ext uri="{FF2B5EF4-FFF2-40B4-BE49-F238E27FC236}">
                <a16:creationId xmlns:a16="http://schemas.microsoft.com/office/drawing/2014/main" id="{A761B613-17CA-A401-B454-18223727F104}"/>
              </a:ext>
            </a:extLst>
          </p:cNvPr>
          <p:cNvPicPr>
            <a:picLocks noChangeAspect="1"/>
          </p:cNvPicPr>
          <p:nvPr/>
        </p:nvPicPr>
        <p:blipFill>
          <a:blip r:embed="rId4"/>
          <a:stretch>
            <a:fillRect/>
          </a:stretch>
        </p:blipFill>
        <p:spPr>
          <a:xfrm>
            <a:off x="0" y="602116"/>
            <a:ext cx="12192000" cy="5653768"/>
          </a:xfrm>
          <a:prstGeom prst="rect">
            <a:avLst/>
          </a:prstGeom>
        </p:spPr>
      </p:pic>
      <p:sp>
        <p:nvSpPr>
          <p:cNvPr id="7" name="TextBox 6">
            <a:extLst>
              <a:ext uri="{FF2B5EF4-FFF2-40B4-BE49-F238E27FC236}">
                <a16:creationId xmlns:a16="http://schemas.microsoft.com/office/drawing/2014/main" id="{BEF28530-E982-8AFA-6881-7D140448B48D}"/>
              </a:ext>
            </a:extLst>
          </p:cNvPr>
          <p:cNvSpPr txBox="1"/>
          <p:nvPr/>
        </p:nvSpPr>
        <p:spPr>
          <a:xfrm>
            <a:off x="8076749" y="1646537"/>
            <a:ext cx="3904235" cy="534384"/>
          </a:xfrm>
          <a:prstGeom prst="rect">
            <a:avLst/>
          </a:prstGeom>
          <a:solidFill>
            <a:srgbClr val="00B050"/>
          </a:solidFill>
          <a:ln>
            <a:solidFill>
              <a:schemeClr val="tx1"/>
            </a:solidFill>
          </a:ln>
        </p:spPr>
        <p:txBody>
          <a:bodyPr wrap="square" rtlCol="0">
            <a:spAutoFit/>
          </a:bodyPr>
          <a:lstStyle/>
          <a:p>
            <a:r>
              <a:rPr lang="en-US" sz="2800" dirty="0"/>
              <a:t>Reading/Questions 12</a:t>
            </a:r>
          </a:p>
        </p:txBody>
      </p:sp>
    </p:spTree>
    <p:extLst>
      <p:ext uri="{BB962C8B-B14F-4D97-AF65-F5344CB8AC3E}">
        <p14:creationId xmlns:p14="http://schemas.microsoft.com/office/powerpoint/2010/main" val="18027669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374" name="Google Shape;374;p40"/>
          <p:cNvPicPr preferRelativeResize="0"/>
          <p:nvPr/>
        </p:nvPicPr>
        <p:blipFill rotWithShape="1">
          <a:blip r:embed="rId3">
            <a:alphaModFix/>
          </a:blip>
          <a:srcRect/>
          <a:stretch/>
        </p:blipFill>
        <p:spPr>
          <a:xfrm>
            <a:off x="5402663" y="0"/>
            <a:ext cx="6330462" cy="6858000"/>
          </a:xfrm>
          <a:prstGeom prst="rect">
            <a:avLst/>
          </a:prstGeom>
          <a:noFill/>
          <a:ln>
            <a:noFill/>
          </a:ln>
        </p:spPr>
      </p:pic>
      <p:sp>
        <p:nvSpPr>
          <p:cNvPr id="375" name="Google Shape;375;p40"/>
          <p:cNvSpPr txBox="1">
            <a:spLocks noGrp="1"/>
          </p:cNvSpPr>
          <p:nvPr>
            <p:ph type="body" idx="1"/>
          </p:nvPr>
        </p:nvSpPr>
        <p:spPr>
          <a:xfrm>
            <a:off x="458875" y="1558607"/>
            <a:ext cx="5153648" cy="4669919"/>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1000"/>
              </a:spcBef>
              <a:spcAft>
                <a:spcPts val="0"/>
              </a:spcAft>
              <a:buClr>
                <a:schemeClr val="dk1"/>
              </a:buClr>
              <a:buSzPts val="2000"/>
              <a:buChar char="•"/>
            </a:pPr>
            <a:r>
              <a:rPr lang="en-US" sz="2400" b="0" i="0" u="none" strike="noStrike" dirty="0">
                <a:latin typeface="Calibri Light" panose="020F0302020204030204" pitchFamily="34" charset="0"/>
                <a:ea typeface="Arial"/>
                <a:cs typeface="Calibri Light" panose="020F0302020204030204" pitchFamily="34" charset="0"/>
                <a:sym typeface="Arial"/>
              </a:rPr>
              <a:t>People with HIV who perceived high levels of social stigma were 2.5 times as likely to delay entering care until very ill,</a:t>
            </a:r>
            <a:endParaRPr sz="3200" dirty="0">
              <a:latin typeface="Calibri Light" panose="020F0302020204030204" pitchFamily="34" charset="0"/>
              <a:cs typeface="Calibri Light" panose="020F0302020204030204" pitchFamily="34" charset="0"/>
            </a:endParaRPr>
          </a:p>
          <a:p>
            <a:pPr marL="228600" lvl="0" indent="-228600" algn="l" rtl="0">
              <a:lnSpc>
                <a:spcPct val="100000"/>
              </a:lnSpc>
              <a:spcBef>
                <a:spcPts val="1000"/>
              </a:spcBef>
              <a:spcAft>
                <a:spcPts val="0"/>
              </a:spcAft>
              <a:buClr>
                <a:schemeClr val="dk1"/>
              </a:buClr>
              <a:buSzPts val="2000"/>
              <a:buChar char="•"/>
            </a:pPr>
            <a:r>
              <a:rPr lang="en-US" sz="2400" b="0" i="0" u="none" strike="noStrike" dirty="0">
                <a:latin typeface="Calibri Light" panose="020F0302020204030204" pitchFamily="34" charset="0"/>
                <a:ea typeface="Arial"/>
                <a:cs typeface="Calibri Light" panose="020F0302020204030204" pitchFamily="34" charset="0"/>
                <a:sym typeface="Arial"/>
              </a:rPr>
              <a:t>1 in 5 living with HIV avoided going to medical facilities because they feared discrimination</a:t>
            </a:r>
            <a:endParaRPr sz="3200" dirty="0">
              <a:latin typeface="Calibri Light" panose="020F0302020204030204" pitchFamily="34" charset="0"/>
              <a:cs typeface="Calibri Light" panose="020F0302020204030204" pitchFamily="34" charset="0"/>
            </a:endParaRPr>
          </a:p>
          <a:p>
            <a:pPr marL="228600" lvl="0" indent="-228600" algn="l" rtl="0">
              <a:lnSpc>
                <a:spcPct val="100000"/>
              </a:lnSpc>
              <a:spcBef>
                <a:spcPts val="1000"/>
              </a:spcBef>
              <a:spcAft>
                <a:spcPts val="0"/>
              </a:spcAft>
              <a:buClr>
                <a:schemeClr val="dk1"/>
              </a:buClr>
              <a:buSzPts val="2000"/>
              <a:buChar char="•"/>
            </a:pPr>
            <a:r>
              <a:rPr lang="en-US" sz="2400" dirty="0">
                <a:latin typeface="Calibri Light" panose="020F0302020204030204" pitchFamily="34" charset="0"/>
                <a:ea typeface="Arial"/>
                <a:cs typeface="Calibri Light" panose="020F0302020204030204" pitchFamily="34" charset="0"/>
                <a:sym typeface="Arial"/>
              </a:rPr>
              <a:t>S</a:t>
            </a:r>
            <a:r>
              <a:rPr lang="en-US" sz="2400" b="0" i="0" u="none" strike="noStrike" dirty="0">
                <a:latin typeface="Calibri Light" panose="020F0302020204030204" pitchFamily="34" charset="0"/>
                <a:ea typeface="Arial"/>
                <a:cs typeface="Calibri Light" panose="020F0302020204030204" pitchFamily="34" charset="0"/>
                <a:sym typeface="Arial"/>
              </a:rPr>
              <a:t>tigma responsible for 35-50% of infant infections with HIV because it reduced mothers’ adherence to treatment</a:t>
            </a:r>
            <a:endParaRPr sz="3200" dirty="0">
              <a:latin typeface="Calibri Light" panose="020F0302020204030204" pitchFamily="34" charset="0"/>
              <a:cs typeface="Calibri Light" panose="020F0302020204030204" pitchFamily="34" charset="0"/>
            </a:endParaRPr>
          </a:p>
        </p:txBody>
      </p:sp>
      <p:sp>
        <p:nvSpPr>
          <p:cNvPr id="4" name="Title 1">
            <a:extLst>
              <a:ext uri="{FF2B5EF4-FFF2-40B4-BE49-F238E27FC236}">
                <a16:creationId xmlns:a16="http://schemas.microsoft.com/office/drawing/2014/main" id="{F5FE3E4A-88AC-4118-B50E-FB07A521929E}"/>
              </a:ext>
            </a:extLst>
          </p:cNvPr>
          <p:cNvSpPr>
            <a:spLocks noGrp="1"/>
          </p:cNvSpPr>
          <p:nvPr>
            <p:ph type="title"/>
          </p:nvPr>
        </p:nvSpPr>
        <p:spPr>
          <a:xfrm>
            <a:off x="1217525" y="365124"/>
            <a:ext cx="10515600" cy="1325563"/>
          </a:xfrm>
        </p:spPr>
        <p:txBody>
          <a:bodyPr/>
          <a:lstStyle/>
          <a:p>
            <a:r>
              <a:rPr lang="en-US" dirty="0">
                <a:latin typeface="Calibri Light" panose="020F0302020204030204" pitchFamily="34" charset="0"/>
                <a:cs typeface="Calibri Light" panose="020F0302020204030204" pitchFamily="34" charset="0"/>
              </a:rPr>
              <a:t>Stigmatization</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p30">
            <a:hlinkClick r:id="rId3"/>
          </p:cNvPr>
          <p:cNvPicPr preferRelativeResize="0"/>
          <p:nvPr/>
        </p:nvPicPr>
        <p:blipFill rotWithShape="1">
          <a:blip r:embed="rId4">
            <a:alphaModFix/>
          </a:blip>
          <a:srcRect/>
          <a:stretch/>
        </p:blipFill>
        <p:spPr>
          <a:xfrm>
            <a:off x="0" y="1193739"/>
            <a:ext cx="12225429" cy="4894029"/>
          </a:xfrm>
          <a:prstGeom prst="rect">
            <a:avLst/>
          </a:prstGeom>
          <a:noFill/>
          <a:ln>
            <a:noFill/>
          </a:ln>
        </p:spPr>
      </p:pic>
      <p:sp>
        <p:nvSpPr>
          <p:cNvPr id="295" name="Google Shape;295;p30"/>
          <p:cNvSpPr txBox="1"/>
          <p:nvPr/>
        </p:nvSpPr>
        <p:spPr>
          <a:xfrm>
            <a:off x="10809585" y="1033315"/>
            <a:ext cx="1095172" cy="523220"/>
          </a:xfrm>
          <a:prstGeom prst="rect">
            <a:avLst/>
          </a:prstGeom>
          <a:solidFill>
            <a:srgbClr val="00B050"/>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0" i="0" u="none" strike="noStrike" cap="none" dirty="0">
                <a:solidFill>
                  <a:schemeClr val="dk1"/>
                </a:solidFill>
                <a:latin typeface="Calibri"/>
                <a:ea typeface="Calibri"/>
                <a:cs typeface="Calibri"/>
                <a:sym typeface="Calibri"/>
              </a:rPr>
              <a:t>Video </a:t>
            </a:r>
            <a:endParaRPr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9095E6-453B-A7A8-8C0F-DD5BD8AF88E4}"/>
              </a:ext>
            </a:extLst>
          </p:cNvPr>
          <p:cNvPicPr>
            <a:picLocks noChangeAspect="1"/>
          </p:cNvPicPr>
          <p:nvPr/>
        </p:nvPicPr>
        <p:blipFill>
          <a:blip r:embed="rId3"/>
          <a:stretch>
            <a:fillRect/>
          </a:stretch>
        </p:blipFill>
        <p:spPr>
          <a:xfrm>
            <a:off x="276010" y="858837"/>
            <a:ext cx="11639980" cy="5140325"/>
          </a:xfrm>
          <a:prstGeom prst="rect">
            <a:avLst/>
          </a:prstGeom>
        </p:spPr>
      </p:pic>
    </p:spTree>
    <p:extLst>
      <p:ext uri="{BB962C8B-B14F-4D97-AF65-F5344CB8AC3E}">
        <p14:creationId xmlns:p14="http://schemas.microsoft.com/office/powerpoint/2010/main" val="40748033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B9925-F002-7187-E877-CAFD1FEA6962}"/>
              </a:ext>
            </a:extLst>
          </p:cNvPr>
          <p:cNvSpPr>
            <a:spLocks noGrp="1"/>
          </p:cNvSpPr>
          <p:nvPr>
            <p:ph type="title"/>
          </p:nvPr>
        </p:nvSpPr>
        <p:spPr>
          <a:xfrm>
            <a:off x="1676400" y="135220"/>
            <a:ext cx="10515600" cy="1325563"/>
          </a:xfrm>
        </p:spPr>
        <p:txBody>
          <a:bodyPr/>
          <a:lstStyle/>
          <a:p>
            <a:r>
              <a:rPr lang="en-US" sz="4400" dirty="0">
                <a:effectLst/>
                <a:latin typeface="Calibri Light" panose="020F0302020204030204" pitchFamily="34" charset="0"/>
                <a:cs typeface="Calibri Light" panose="020F0302020204030204" pitchFamily="34" charset="0"/>
              </a:rPr>
              <a:t>Targeting high-risk populations for HIV</a:t>
            </a:r>
            <a:endParaRPr lang="en-US" dirty="0"/>
          </a:p>
        </p:txBody>
      </p:sp>
      <p:sp>
        <p:nvSpPr>
          <p:cNvPr id="3" name="Text Placeholder 2">
            <a:extLst>
              <a:ext uri="{FF2B5EF4-FFF2-40B4-BE49-F238E27FC236}">
                <a16:creationId xmlns:a16="http://schemas.microsoft.com/office/drawing/2014/main" id="{3DA6C2B6-C326-6686-9A4E-729293856341}"/>
              </a:ext>
            </a:extLst>
          </p:cNvPr>
          <p:cNvSpPr>
            <a:spLocks noGrp="1"/>
          </p:cNvSpPr>
          <p:nvPr>
            <p:ph type="body" idx="1"/>
          </p:nvPr>
        </p:nvSpPr>
        <p:spPr/>
        <p:txBody>
          <a:bodyPr/>
          <a:lstStyle/>
          <a:p>
            <a:endParaRPr lang="en-US" dirty="0"/>
          </a:p>
        </p:txBody>
      </p:sp>
      <p:sp>
        <p:nvSpPr>
          <p:cNvPr id="4" name="Text Placeholder 3">
            <a:extLst>
              <a:ext uri="{FF2B5EF4-FFF2-40B4-BE49-F238E27FC236}">
                <a16:creationId xmlns:a16="http://schemas.microsoft.com/office/drawing/2014/main" id="{691617B3-5D62-6EB7-9C82-E263F092A91B}"/>
              </a:ext>
            </a:extLst>
          </p:cNvPr>
          <p:cNvSpPr>
            <a:spLocks noGrp="1"/>
          </p:cNvSpPr>
          <p:nvPr>
            <p:ph type="body" idx="2"/>
          </p:nvPr>
        </p:nvSpPr>
        <p:spPr/>
        <p:txBody>
          <a:bodyPr/>
          <a:lstStyle/>
          <a:p>
            <a:endParaRPr lang="en-US" dirty="0"/>
          </a:p>
        </p:txBody>
      </p:sp>
      <p:pic>
        <p:nvPicPr>
          <p:cNvPr id="6" name="Picture 5">
            <a:extLst>
              <a:ext uri="{FF2B5EF4-FFF2-40B4-BE49-F238E27FC236}">
                <a16:creationId xmlns:a16="http://schemas.microsoft.com/office/drawing/2014/main" id="{54195611-B2CA-2D7A-893A-AABBABD35A34}"/>
              </a:ext>
            </a:extLst>
          </p:cNvPr>
          <p:cNvPicPr>
            <a:picLocks noChangeAspect="1"/>
          </p:cNvPicPr>
          <p:nvPr/>
        </p:nvPicPr>
        <p:blipFill>
          <a:blip r:embed="rId3"/>
          <a:stretch>
            <a:fillRect/>
          </a:stretch>
        </p:blipFill>
        <p:spPr>
          <a:xfrm>
            <a:off x="0" y="1460783"/>
            <a:ext cx="12192000" cy="4802708"/>
          </a:xfrm>
          <a:prstGeom prst="rect">
            <a:avLst/>
          </a:prstGeom>
        </p:spPr>
      </p:pic>
    </p:spTree>
    <p:extLst>
      <p:ext uri="{BB962C8B-B14F-4D97-AF65-F5344CB8AC3E}">
        <p14:creationId xmlns:p14="http://schemas.microsoft.com/office/powerpoint/2010/main" val="14068630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387" name="Google Shape;387;p43">
            <a:hlinkClick r:id="rId3"/>
          </p:cNvPr>
          <p:cNvPicPr preferRelativeResize="0">
            <a:picLocks noGrp="1"/>
          </p:cNvPicPr>
          <p:nvPr>
            <p:ph type="body" idx="1"/>
          </p:nvPr>
        </p:nvPicPr>
        <p:blipFill rotWithShape="1">
          <a:blip r:embed="rId4">
            <a:alphaModFix/>
          </a:blip>
          <a:srcRect/>
          <a:stretch/>
        </p:blipFill>
        <p:spPr>
          <a:xfrm>
            <a:off x="0" y="603354"/>
            <a:ext cx="12168039" cy="5651292"/>
          </a:xfrm>
          <a:prstGeom prst="rect">
            <a:avLst/>
          </a:prstGeom>
          <a:noFill/>
          <a:ln w="44450" cap="flat" cmpd="sng">
            <a:solidFill>
              <a:schemeClr val="accent1"/>
            </a:solidFill>
            <a:prstDash val="solid"/>
            <a:round/>
            <a:headEnd type="none" w="sm" len="sm"/>
            <a:tailEnd type="none" w="sm" len="sm"/>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54"/>
          <p:cNvSpPr txBox="1">
            <a:spLocks noGrp="1"/>
          </p:cNvSpPr>
          <p:nvPr>
            <p:ph type="body" idx="1"/>
          </p:nvPr>
        </p:nvSpPr>
        <p:spPr>
          <a:xfrm>
            <a:off x="401320" y="1727200"/>
            <a:ext cx="11069320" cy="476503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latin typeface="Calibri Light" panose="020F0302020204030204" pitchFamily="34" charset="0"/>
                <a:cs typeface="Calibri Light" panose="020F0302020204030204" pitchFamily="34" charset="0"/>
              </a:rPr>
              <a:t>Large urban areas that have dealt with similar health and substance crises in the past. They have networks of service providers and consumers in place</a:t>
            </a:r>
            <a:endParaRPr dirty="0">
              <a:latin typeface="Calibri Light" panose="020F0302020204030204" pitchFamily="34" charset="0"/>
              <a:cs typeface="Calibri Light" panose="020F0302020204030204" pitchFamily="34" charset="0"/>
            </a:endParaRPr>
          </a:p>
          <a:p>
            <a:pPr marL="228600" lvl="0" indent="-228600" algn="l" rtl="0">
              <a:lnSpc>
                <a:spcPct val="90000"/>
              </a:lnSpc>
              <a:spcBef>
                <a:spcPts val="1000"/>
              </a:spcBef>
              <a:spcAft>
                <a:spcPts val="0"/>
              </a:spcAft>
              <a:buClr>
                <a:schemeClr val="dk1"/>
              </a:buClr>
              <a:buSzPts val="2800"/>
              <a:buChar char="•"/>
            </a:pPr>
            <a:r>
              <a:rPr lang="en-US" dirty="0">
                <a:latin typeface="Calibri Light" panose="020F0302020204030204" pitchFamily="34" charset="0"/>
                <a:cs typeface="Calibri Light" panose="020F0302020204030204" pitchFamily="34" charset="0"/>
              </a:rPr>
              <a:t>Small rural health jurisdictions often lack the infrastructure and have little history of dealing with comparable health issues</a:t>
            </a:r>
            <a:endParaRPr dirty="0">
              <a:latin typeface="Calibri Light" panose="020F0302020204030204" pitchFamily="34" charset="0"/>
              <a:cs typeface="Calibri Light" panose="020F0302020204030204" pitchFamily="34" charset="0"/>
            </a:endParaRPr>
          </a:p>
          <a:p>
            <a:pPr marL="228600" lvl="0" indent="-228600" algn="l" rtl="0">
              <a:lnSpc>
                <a:spcPct val="90000"/>
              </a:lnSpc>
              <a:spcBef>
                <a:spcPts val="1000"/>
              </a:spcBef>
              <a:spcAft>
                <a:spcPts val="0"/>
              </a:spcAft>
              <a:buClr>
                <a:schemeClr val="dk1"/>
              </a:buClr>
              <a:buSzPts val="2800"/>
              <a:buChar char="•"/>
            </a:pPr>
            <a:r>
              <a:rPr lang="en-US" dirty="0">
                <a:latin typeface="Calibri Light" panose="020F0302020204030204" pitchFamily="34" charset="0"/>
                <a:cs typeface="Calibri Light" panose="020F0302020204030204" pitchFamily="34" charset="0"/>
              </a:rPr>
              <a:t>Lack of transportation and stigma are biggest barriers to testing and care in rural communities.</a:t>
            </a:r>
            <a:endParaRPr dirty="0">
              <a:latin typeface="Calibri Light" panose="020F0302020204030204" pitchFamily="34" charset="0"/>
              <a:cs typeface="Calibri Light" panose="020F0302020204030204" pitchFamily="34" charset="0"/>
            </a:endParaRPr>
          </a:p>
          <a:p>
            <a:pPr marL="228600" lvl="0" indent="-228600" algn="l" rtl="0">
              <a:lnSpc>
                <a:spcPct val="90000"/>
              </a:lnSpc>
              <a:spcBef>
                <a:spcPts val="1000"/>
              </a:spcBef>
              <a:spcAft>
                <a:spcPts val="0"/>
              </a:spcAft>
              <a:buClr>
                <a:schemeClr val="dk1"/>
              </a:buClr>
              <a:buSzPts val="2800"/>
              <a:buChar char="•"/>
            </a:pPr>
            <a:r>
              <a:rPr lang="en-US" dirty="0">
                <a:latin typeface="Calibri Light" panose="020F0302020204030204" pitchFamily="34" charset="0"/>
                <a:cs typeface="Calibri Light" panose="020F0302020204030204" pitchFamily="34" charset="0"/>
              </a:rPr>
              <a:t>Those who live in large cities can get tested and treatments while feeling relatively anonymous in a clinic in ways rural dwellers cannot.</a:t>
            </a:r>
            <a:endParaRPr dirty="0">
              <a:latin typeface="Calibri Light" panose="020F0302020204030204" pitchFamily="34" charset="0"/>
              <a:cs typeface="Calibri Light" panose="020F0302020204030204" pitchFamily="34" charset="0"/>
            </a:endParaRPr>
          </a:p>
          <a:p>
            <a:pPr marL="228600" lvl="0" indent="-228600" algn="l" rtl="0">
              <a:lnSpc>
                <a:spcPct val="90000"/>
              </a:lnSpc>
              <a:spcBef>
                <a:spcPts val="1000"/>
              </a:spcBef>
              <a:spcAft>
                <a:spcPts val="0"/>
              </a:spcAft>
              <a:buClr>
                <a:schemeClr val="dk1"/>
              </a:buClr>
              <a:buSzPts val="2800"/>
              <a:buChar char="•"/>
            </a:pPr>
            <a:r>
              <a:rPr lang="en-US" dirty="0">
                <a:latin typeface="Calibri Light" panose="020F0302020204030204" pitchFamily="34" charset="0"/>
                <a:cs typeface="Calibri Light" panose="020F0302020204030204" pitchFamily="34" charset="0"/>
              </a:rPr>
              <a:t>Rural areas are less likely to promote needle-exchange programs</a:t>
            </a:r>
            <a:endParaRPr dirty="0">
              <a:latin typeface="Calibri Light" panose="020F0302020204030204" pitchFamily="34" charset="0"/>
              <a:cs typeface="Calibri Light" panose="020F0302020204030204" pitchFamily="34" charset="0"/>
            </a:endParaRPr>
          </a:p>
        </p:txBody>
      </p:sp>
      <p:sp>
        <p:nvSpPr>
          <p:cNvPr id="464" name="Google Shape;464;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dirty="0">
                <a:latin typeface="Calibri Light" panose="020F0302020204030204" pitchFamily="34" charset="0"/>
                <a:cs typeface="Calibri Light" panose="020F0302020204030204" pitchFamily="34" charset="0"/>
              </a:rPr>
              <a:t>HIV-AIDS in US rural versus urban locations:</a:t>
            </a:r>
            <a:endParaRPr dirty="0">
              <a:latin typeface="Calibri Light" panose="020F0302020204030204" pitchFamily="34" charset="0"/>
              <a:cs typeface="Calibri Light" panose="020F0302020204030204"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pic>
        <p:nvPicPr>
          <p:cNvPr id="470" name="Google Shape;470;p55"/>
          <p:cNvPicPr preferRelativeResize="0">
            <a:picLocks noGrp="1"/>
          </p:cNvPicPr>
          <p:nvPr>
            <p:ph type="body" idx="1"/>
          </p:nvPr>
        </p:nvPicPr>
        <p:blipFill rotWithShape="1">
          <a:blip r:embed="rId3">
            <a:alphaModFix/>
          </a:blip>
          <a:srcRect b="78166"/>
          <a:stretch/>
        </p:blipFill>
        <p:spPr>
          <a:xfrm>
            <a:off x="3743325" y="180290"/>
            <a:ext cx="7995416" cy="1526590"/>
          </a:xfrm>
          <a:prstGeom prst="rect">
            <a:avLst/>
          </a:prstGeom>
          <a:noFill/>
          <a:ln>
            <a:noFill/>
          </a:ln>
        </p:spPr>
      </p:pic>
      <p:pic>
        <p:nvPicPr>
          <p:cNvPr id="471" name="Google Shape;471;p55"/>
          <p:cNvPicPr preferRelativeResize="0"/>
          <p:nvPr/>
        </p:nvPicPr>
        <p:blipFill rotWithShape="1">
          <a:blip r:embed="rId4">
            <a:alphaModFix/>
          </a:blip>
          <a:srcRect/>
          <a:stretch/>
        </p:blipFill>
        <p:spPr>
          <a:xfrm>
            <a:off x="3743325" y="1600200"/>
            <a:ext cx="8448675" cy="5257800"/>
          </a:xfrm>
          <a:prstGeom prst="rect">
            <a:avLst/>
          </a:prstGeom>
          <a:noFill/>
          <a:ln>
            <a:noFill/>
          </a:ln>
        </p:spPr>
      </p:pic>
      <p:sp>
        <p:nvSpPr>
          <p:cNvPr id="472" name="Google Shape;472;p55"/>
          <p:cNvSpPr txBox="1"/>
          <p:nvPr/>
        </p:nvSpPr>
        <p:spPr>
          <a:xfrm>
            <a:off x="354874" y="300790"/>
            <a:ext cx="3579452" cy="6376920"/>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80000"/>
              </a:lnSpc>
              <a:spcBef>
                <a:spcPts val="0"/>
              </a:spcBef>
              <a:spcAft>
                <a:spcPts val="0"/>
              </a:spcAft>
              <a:buClr>
                <a:schemeClr val="dk1"/>
              </a:buClr>
              <a:buSzPts val="2800"/>
              <a:buFont typeface="Arial"/>
              <a:buChar char="•"/>
            </a:pPr>
            <a:r>
              <a:rPr lang="en-US" sz="2800" b="0" i="0" u="none" strike="noStrike" cap="none" dirty="0">
                <a:solidFill>
                  <a:schemeClr val="dk1"/>
                </a:solidFill>
                <a:latin typeface="Calibri Light" panose="020F0302020204030204" pitchFamily="34" charset="0"/>
                <a:ea typeface="Calibri"/>
                <a:cs typeface="Calibri Light" panose="020F0302020204030204" pitchFamily="34" charset="0"/>
                <a:sym typeface="Calibri"/>
              </a:rPr>
              <a:t>Austin, Indiana is a small city of about 4,000 people 80 miles south of Indianapolis.</a:t>
            </a:r>
            <a:endParaRPr dirty="0">
              <a:latin typeface="Calibri Light" panose="020F0302020204030204" pitchFamily="34" charset="0"/>
              <a:cs typeface="Calibri Light" panose="020F0302020204030204" pitchFamily="34" charset="0"/>
            </a:endParaRPr>
          </a:p>
          <a:p>
            <a:pPr marL="228600" marR="0" lvl="0" indent="-228600" algn="l" rtl="0">
              <a:lnSpc>
                <a:spcPct val="80000"/>
              </a:lnSpc>
              <a:spcBef>
                <a:spcPts val="1000"/>
              </a:spcBef>
              <a:spcAft>
                <a:spcPts val="0"/>
              </a:spcAft>
              <a:buClr>
                <a:schemeClr val="dk1"/>
              </a:buClr>
              <a:buSzPts val="2800"/>
              <a:buFont typeface="Arial"/>
              <a:buChar char="•"/>
            </a:pPr>
            <a:r>
              <a:rPr lang="en-US" sz="2800" b="0" i="0" u="none" strike="noStrike" cap="none" dirty="0">
                <a:solidFill>
                  <a:schemeClr val="dk1"/>
                </a:solidFill>
                <a:latin typeface="Calibri Light" panose="020F0302020204030204" pitchFamily="34" charset="0"/>
                <a:ea typeface="Calibri"/>
                <a:cs typeface="Calibri Light" panose="020F0302020204030204" pitchFamily="34" charset="0"/>
                <a:sym typeface="Calibri"/>
              </a:rPr>
              <a:t>In February 2015, the first 30 cases of HIV were reported. A year later there were 190 cases.</a:t>
            </a:r>
            <a:endParaRPr dirty="0">
              <a:latin typeface="Calibri Light" panose="020F0302020204030204" pitchFamily="34" charset="0"/>
              <a:cs typeface="Calibri Light" panose="020F0302020204030204" pitchFamily="34" charset="0"/>
            </a:endParaRPr>
          </a:p>
          <a:p>
            <a:pPr marL="228600" marR="0" lvl="0" indent="-228600" algn="l" rtl="0">
              <a:lnSpc>
                <a:spcPct val="80000"/>
              </a:lnSpc>
              <a:spcBef>
                <a:spcPts val="1000"/>
              </a:spcBef>
              <a:spcAft>
                <a:spcPts val="0"/>
              </a:spcAft>
              <a:buClr>
                <a:schemeClr val="dk1"/>
              </a:buClr>
              <a:buSzPts val="2800"/>
              <a:buFont typeface="Arial"/>
              <a:buChar char="•"/>
            </a:pPr>
            <a:r>
              <a:rPr lang="en-US" sz="2800" b="0" i="0" u="none" strike="noStrike" cap="none" dirty="0">
                <a:solidFill>
                  <a:schemeClr val="dk1"/>
                </a:solidFill>
                <a:latin typeface="Calibri Light" panose="020F0302020204030204" pitchFamily="34" charset="0"/>
                <a:ea typeface="Calibri"/>
                <a:cs typeface="Calibri Light" panose="020F0302020204030204" pitchFamily="34" charset="0"/>
                <a:sym typeface="Calibri"/>
              </a:rPr>
              <a:t>All were linked to opioid injections. </a:t>
            </a:r>
            <a:endParaRPr dirty="0">
              <a:latin typeface="Calibri Light" panose="020F0302020204030204" pitchFamily="34" charset="0"/>
              <a:cs typeface="Calibri Light" panose="020F0302020204030204" pitchFamily="34" charset="0"/>
            </a:endParaRPr>
          </a:p>
          <a:p>
            <a:pPr marL="228600" marR="0" lvl="0" indent="-50800" algn="l" rtl="0">
              <a:lnSpc>
                <a:spcPct val="80000"/>
              </a:lnSpc>
              <a:spcBef>
                <a:spcPts val="1000"/>
              </a:spcBef>
              <a:spcAft>
                <a:spcPts val="0"/>
              </a:spcAft>
              <a:buClr>
                <a:schemeClr val="dk1"/>
              </a:buClr>
              <a:buSzPts val="2800"/>
              <a:buFont typeface="Arial"/>
              <a:buNone/>
            </a:pPr>
            <a:endParaRPr sz="2800" b="0" i="0" u="none" strike="noStrike" cap="none" dirty="0">
              <a:solidFill>
                <a:schemeClr val="dk1"/>
              </a:solidFill>
              <a:latin typeface="Calibri Light" panose="020F0302020204030204" pitchFamily="34" charset="0"/>
              <a:ea typeface="Calibri"/>
              <a:cs typeface="Calibri Light" panose="020F0302020204030204" pitchFamily="34" charset="0"/>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mammal, primate, grass&#10;&#10;Description automatically generated">
            <a:hlinkClick r:id="rId2"/>
            <a:extLst>
              <a:ext uri="{FF2B5EF4-FFF2-40B4-BE49-F238E27FC236}">
                <a16:creationId xmlns:a16="http://schemas.microsoft.com/office/drawing/2014/main" id="{445C29B4-5C75-4CBD-84B7-4A2046DC5345}"/>
              </a:ext>
            </a:extLst>
          </p:cNvPr>
          <p:cNvPicPr>
            <a:picLocks noChangeAspect="1"/>
          </p:cNvPicPr>
          <p:nvPr/>
        </p:nvPicPr>
        <p:blipFill>
          <a:blip r:embed="rId3"/>
          <a:stretch>
            <a:fillRect/>
          </a:stretch>
        </p:blipFill>
        <p:spPr>
          <a:xfrm>
            <a:off x="2602382" y="229545"/>
            <a:ext cx="6631755" cy="6398910"/>
          </a:xfrm>
          <a:prstGeom prst="rect">
            <a:avLst/>
          </a:prstGeom>
          <a:ln w="47625">
            <a:solidFill>
              <a:schemeClr val="accent1"/>
            </a:solidFill>
          </a:ln>
        </p:spPr>
      </p:pic>
      <p:sp>
        <p:nvSpPr>
          <p:cNvPr id="3" name="TextBox 2">
            <a:extLst>
              <a:ext uri="{FF2B5EF4-FFF2-40B4-BE49-F238E27FC236}">
                <a16:creationId xmlns:a16="http://schemas.microsoft.com/office/drawing/2014/main" id="{2D7A7215-B6D7-4292-9ECC-B200011E11C5}"/>
              </a:ext>
            </a:extLst>
          </p:cNvPr>
          <p:cNvSpPr txBox="1"/>
          <p:nvPr/>
        </p:nvSpPr>
        <p:spPr>
          <a:xfrm>
            <a:off x="7771949" y="2161924"/>
            <a:ext cx="3904235" cy="534384"/>
          </a:xfrm>
          <a:prstGeom prst="rect">
            <a:avLst/>
          </a:prstGeom>
          <a:solidFill>
            <a:srgbClr val="00B050"/>
          </a:solidFill>
          <a:ln>
            <a:solidFill>
              <a:schemeClr val="tx1"/>
            </a:solidFill>
          </a:ln>
        </p:spPr>
        <p:txBody>
          <a:bodyPr wrap="square" rtlCol="0">
            <a:spAutoFit/>
          </a:bodyPr>
          <a:lstStyle/>
          <a:p>
            <a:r>
              <a:rPr lang="en-US" sz="2800" dirty="0"/>
              <a:t>Reading/Questions 12</a:t>
            </a:r>
          </a:p>
        </p:txBody>
      </p:sp>
    </p:spTree>
    <p:extLst>
      <p:ext uri="{BB962C8B-B14F-4D97-AF65-F5344CB8AC3E}">
        <p14:creationId xmlns:p14="http://schemas.microsoft.com/office/powerpoint/2010/main" val="34869388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D23F0B6-C89C-C8DF-5C25-0C99B535DE31}"/>
              </a:ext>
            </a:extLst>
          </p:cNvPr>
          <p:cNvPicPr>
            <a:picLocks noGrp="1" noChangeAspect="1"/>
          </p:cNvPicPr>
          <p:nvPr>
            <p:ph idx="1"/>
          </p:nvPr>
        </p:nvPicPr>
        <p:blipFill>
          <a:blip r:embed="rId3"/>
          <a:stretch>
            <a:fillRect/>
          </a:stretch>
        </p:blipFill>
        <p:spPr>
          <a:xfrm>
            <a:off x="1416914" y="0"/>
            <a:ext cx="9358171" cy="3856054"/>
          </a:xfrm>
        </p:spPr>
      </p:pic>
      <p:pic>
        <p:nvPicPr>
          <p:cNvPr id="7" name="Picture 6">
            <a:extLst>
              <a:ext uri="{FF2B5EF4-FFF2-40B4-BE49-F238E27FC236}">
                <a16:creationId xmlns:a16="http://schemas.microsoft.com/office/drawing/2014/main" id="{73853C89-0213-1C49-F7DB-23DBA67913BA}"/>
              </a:ext>
            </a:extLst>
          </p:cNvPr>
          <p:cNvPicPr>
            <a:picLocks noChangeAspect="1"/>
          </p:cNvPicPr>
          <p:nvPr/>
        </p:nvPicPr>
        <p:blipFill rotWithShape="1">
          <a:blip r:embed="rId4"/>
          <a:srcRect l="32747"/>
          <a:stretch/>
        </p:blipFill>
        <p:spPr>
          <a:xfrm>
            <a:off x="3935763" y="2854389"/>
            <a:ext cx="4320472" cy="3924640"/>
          </a:xfrm>
          <a:prstGeom prst="rect">
            <a:avLst/>
          </a:prstGeom>
        </p:spPr>
      </p:pic>
    </p:spTree>
    <p:extLst>
      <p:ext uri="{BB962C8B-B14F-4D97-AF65-F5344CB8AC3E}">
        <p14:creationId xmlns:p14="http://schemas.microsoft.com/office/powerpoint/2010/main" val="402365393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aph showing the number of infection&#10;&#10;Description automatically generated">
            <a:extLst>
              <a:ext uri="{FF2B5EF4-FFF2-40B4-BE49-F238E27FC236}">
                <a16:creationId xmlns:a16="http://schemas.microsoft.com/office/drawing/2014/main" id="{EEC6EF41-9222-2B98-C768-A0608BE60F13}"/>
              </a:ext>
            </a:extLst>
          </p:cNvPr>
          <p:cNvPicPr>
            <a:picLocks noChangeAspect="1"/>
          </p:cNvPicPr>
          <p:nvPr/>
        </p:nvPicPr>
        <p:blipFill>
          <a:blip r:embed="rId3"/>
          <a:stretch>
            <a:fillRect/>
          </a:stretch>
        </p:blipFill>
        <p:spPr>
          <a:xfrm>
            <a:off x="611285" y="0"/>
            <a:ext cx="10969430" cy="6858000"/>
          </a:xfrm>
          <a:prstGeom prst="rect">
            <a:avLst/>
          </a:prstGeom>
        </p:spPr>
      </p:pic>
    </p:spTree>
    <p:extLst>
      <p:ext uri="{BB962C8B-B14F-4D97-AF65-F5344CB8AC3E}">
        <p14:creationId xmlns:p14="http://schemas.microsoft.com/office/powerpoint/2010/main" val="17441116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6"/>
        <p:cNvGrpSpPr/>
        <p:nvPr/>
      </p:nvGrpSpPr>
      <p:grpSpPr>
        <a:xfrm>
          <a:off x="0" y="0"/>
          <a:ext cx="0" cy="0"/>
          <a:chOff x="0" y="0"/>
          <a:chExt cx="0" cy="0"/>
        </a:xfrm>
      </p:grpSpPr>
      <p:pic>
        <p:nvPicPr>
          <p:cNvPr id="427" name="Google Shape;427;p49"/>
          <p:cNvPicPr preferRelativeResize="0">
            <a:picLocks noGrp="1"/>
          </p:cNvPicPr>
          <p:nvPr>
            <p:ph type="body" idx="1"/>
          </p:nvPr>
        </p:nvPicPr>
        <p:blipFill rotWithShape="1">
          <a:blip r:embed="rId3">
            <a:alphaModFix/>
          </a:blip>
          <a:srcRect/>
          <a:stretch/>
        </p:blipFill>
        <p:spPr>
          <a:xfrm>
            <a:off x="5700889" y="208108"/>
            <a:ext cx="6202949" cy="6432964"/>
          </a:xfrm>
          <a:prstGeom prst="rect">
            <a:avLst/>
          </a:prstGeom>
          <a:noFill/>
          <a:ln>
            <a:noFill/>
          </a:ln>
        </p:spPr>
      </p:pic>
      <p:sp>
        <p:nvSpPr>
          <p:cNvPr id="428" name="Google Shape;428;p49"/>
          <p:cNvSpPr txBox="1"/>
          <p:nvPr/>
        </p:nvSpPr>
        <p:spPr>
          <a:xfrm>
            <a:off x="491377" y="1527824"/>
            <a:ext cx="5508590" cy="5113248"/>
          </a:xfrm>
          <a:prstGeom prst="rect">
            <a:avLst/>
          </a:prstGeom>
          <a:noFill/>
          <a:ln>
            <a:noFill/>
          </a:ln>
        </p:spPr>
        <p:txBody>
          <a:bodyPr spcFirstLastPara="1" wrap="square" lIns="91425" tIns="45700" rIns="91425" bIns="45700" anchor="t" anchorCtr="0">
            <a:normAutofit fontScale="92500"/>
          </a:bodyPr>
          <a:lstStyle/>
          <a:p>
            <a:pPr marL="228600" marR="0" lvl="0" indent="-228600" algn="l" rtl="0">
              <a:spcBef>
                <a:spcPts val="1000"/>
              </a:spcBef>
              <a:spcAft>
                <a:spcPts val="0"/>
              </a:spcAft>
              <a:buClr>
                <a:schemeClr val="dk1"/>
              </a:buClr>
              <a:buSzPts val="2590"/>
              <a:buFont typeface="Arial"/>
              <a:buChar char="•"/>
            </a:pPr>
            <a:r>
              <a:rPr lang="en-US" sz="3100" b="0" i="0" u="none" strike="noStrike" cap="none" dirty="0">
                <a:solidFill>
                  <a:schemeClr val="dk1"/>
                </a:solidFill>
                <a:latin typeface="Calibri Light" panose="020F0302020204030204" pitchFamily="34" charset="0"/>
                <a:ea typeface="Calibri"/>
                <a:cs typeface="Calibri Light" panose="020F0302020204030204" pitchFamily="34" charset="0"/>
                <a:sym typeface="Calibri"/>
              </a:rPr>
              <a:t>HIV spread mainly by intravenous drug use and heterosexual sex</a:t>
            </a:r>
            <a:endParaRPr sz="3100" dirty="0">
              <a:latin typeface="Calibri Light" panose="020F0302020204030204" pitchFamily="34" charset="0"/>
              <a:cs typeface="Calibri Light" panose="020F0302020204030204" pitchFamily="34" charset="0"/>
            </a:endParaRPr>
          </a:p>
          <a:p>
            <a:pPr marL="228600" marR="0" lvl="0" indent="-228600" algn="l" rtl="0">
              <a:spcBef>
                <a:spcPts val="1000"/>
              </a:spcBef>
              <a:spcAft>
                <a:spcPts val="0"/>
              </a:spcAft>
              <a:buClr>
                <a:schemeClr val="dk1"/>
              </a:buClr>
              <a:buSzPts val="2590"/>
              <a:buFont typeface="Arial"/>
              <a:buChar char="•"/>
            </a:pPr>
            <a:r>
              <a:rPr lang="en-US" sz="3100" b="0" i="0" u="none" strike="noStrike" cap="none" dirty="0">
                <a:solidFill>
                  <a:schemeClr val="dk1"/>
                </a:solidFill>
                <a:latin typeface="Calibri Light" panose="020F0302020204030204" pitchFamily="34" charset="0"/>
                <a:ea typeface="Calibri"/>
                <a:cs typeface="Calibri Light" panose="020F0302020204030204" pitchFamily="34" charset="0"/>
                <a:sym typeface="Calibri"/>
              </a:rPr>
              <a:t>80-100 new cases of HIV infections among women a day, mostly 25-35 years age</a:t>
            </a:r>
          </a:p>
          <a:p>
            <a:pPr marL="228600" indent="-228600">
              <a:spcBef>
                <a:spcPts val="1000"/>
              </a:spcBef>
              <a:buClr>
                <a:schemeClr val="dk1"/>
              </a:buClr>
              <a:buSzPts val="2590"/>
              <a:buFont typeface="Arial"/>
              <a:buChar char="•"/>
            </a:pPr>
            <a:r>
              <a:rPr lang="en-US" sz="3100" dirty="0">
                <a:latin typeface="+mj-lt"/>
                <a:cs typeface="Calibri Light" panose="020F0302020204030204" pitchFamily="34" charset="0"/>
              </a:rPr>
              <a:t>Cold war politics and a conservative, nationalistic Russian culture contributed to slow, ineffective initial response to HIV. </a:t>
            </a:r>
            <a:endParaRPr sz="2590" b="0" i="0" u="none" strike="noStrike" cap="none" dirty="0">
              <a:solidFill>
                <a:schemeClr val="dk1"/>
              </a:solidFill>
              <a:latin typeface="Calibri"/>
              <a:ea typeface="Calibri"/>
              <a:cs typeface="Calibri"/>
              <a:sym typeface="Calibri"/>
            </a:endParaRPr>
          </a:p>
        </p:txBody>
      </p:sp>
      <p:sp>
        <p:nvSpPr>
          <p:cNvPr id="429" name="Google Shape;429;p49"/>
          <p:cNvSpPr txBox="1">
            <a:spLocks noGrp="1"/>
          </p:cNvSpPr>
          <p:nvPr>
            <p:ph type="title"/>
          </p:nvPr>
        </p:nvSpPr>
        <p:spPr>
          <a:xfrm>
            <a:off x="491377" y="208108"/>
            <a:ext cx="5006298"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dirty="0">
                <a:latin typeface="Calibri Light" panose="020F0302020204030204" pitchFamily="34" charset="0"/>
                <a:cs typeface="Calibri Light" panose="020F0302020204030204" pitchFamily="34" charset="0"/>
              </a:rPr>
              <a:t>Former USSR</a:t>
            </a:r>
            <a:endParaRPr dirty="0">
              <a:latin typeface="Calibri Light" panose="020F0302020204030204" pitchFamily="34" charset="0"/>
              <a:cs typeface="Calibri Light" panose="020F0302020204030204" pitchFamily="34"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4"/>
        <p:cNvGrpSpPr/>
        <p:nvPr/>
      </p:nvGrpSpPr>
      <p:grpSpPr>
        <a:xfrm>
          <a:off x="0" y="0"/>
          <a:ext cx="0" cy="0"/>
          <a:chOff x="0" y="0"/>
          <a:chExt cx="0" cy="0"/>
        </a:xfrm>
      </p:grpSpPr>
      <p:sp>
        <p:nvSpPr>
          <p:cNvPr id="435" name="Google Shape;435;p50"/>
          <p:cNvSpPr txBox="1">
            <a:spLocks noGrp="1"/>
          </p:cNvSpPr>
          <p:nvPr>
            <p:ph type="body" idx="1"/>
          </p:nvPr>
        </p:nvSpPr>
        <p:spPr>
          <a:xfrm>
            <a:off x="194909" y="265386"/>
            <a:ext cx="5872552" cy="6592614"/>
          </a:xfrm>
          <a:prstGeom prst="rect">
            <a:avLst/>
          </a:prstGeom>
          <a:noFill/>
          <a:ln>
            <a:noFill/>
          </a:ln>
        </p:spPr>
        <p:txBody>
          <a:bodyPr spcFirstLastPara="1" wrap="square" lIns="91425" tIns="45700" rIns="91425" bIns="45700" anchor="t" anchorCtr="0">
            <a:normAutofit/>
          </a:bodyPr>
          <a:lstStyle/>
          <a:p>
            <a:pPr marL="228600" indent="-228600">
              <a:lnSpc>
                <a:spcPct val="100000"/>
              </a:lnSpc>
              <a:buSzPts val="2800"/>
            </a:pPr>
            <a:r>
              <a:rPr lang="en-US" sz="2700" dirty="0">
                <a:latin typeface="+mj-lt"/>
                <a:cs typeface="Calibri Light" panose="020F0302020204030204" pitchFamily="34" charset="0"/>
              </a:rPr>
              <a:t>Drug users, gay men, and HIV positive people stigmatized</a:t>
            </a:r>
          </a:p>
          <a:p>
            <a:pPr marL="228600" lvl="0" indent="-228600" algn="l" rtl="0">
              <a:lnSpc>
                <a:spcPct val="100000"/>
              </a:lnSpc>
              <a:spcBef>
                <a:spcPts val="1000"/>
              </a:spcBef>
              <a:spcAft>
                <a:spcPts val="0"/>
              </a:spcAft>
              <a:buClr>
                <a:schemeClr val="dk1"/>
              </a:buClr>
              <a:buSzPts val="2800"/>
              <a:buChar char="•"/>
            </a:pPr>
            <a:r>
              <a:rPr lang="en-US" sz="2700" dirty="0">
                <a:latin typeface="+mj-lt"/>
                <a:cs typeface="Calibri Light" panose="020F0302020204030204" pitchFamily="34" charset="0"/>
              </a:rPr>
              <a:t>Drug treatment programs and needle exchange program seen as ‘weak’ Western responses and are not common in Russia</a:t>
            </a:r>
            <a:endParaRPr sz="2700" dirty="0">
              <a:latin typeface="+mj-lt"/>
              <a:cs typeface="Calibri Light" panose="020F0302020204030204" pitchFamily="34" charset="0"/>
            </a:endParaRPr>
          </a:p>
          <a:p>
            <a:pPr marL="228600" lvl="0" indent="-228600" algn="l" rtl="0">
              <a:lnSpc>
                <a:spcPct val="100000"/>
              </a:lnSpc>
              <a:spcBef>
                <a:spcPts val="1000"/>
              </a:spcBef>
              <a:spcAft>
                <a:spcPts val="0"/>
              </a:spcAft>
              <a:buClr>
                <a:schemeClr val="dk1"/>
              </a:buClr>
              <a:buSzPts val="2800"/>
              <a:buChar char="•"/>
            </a:pPr>
            <a:r>
              <a:rPr lang="en-US" sz="2700" dirty="0">
                <a:latin typeface="+mj-lt"/>
                <a:cs typeface="Calibri Light" panose="020F0302020204030204" pitchFamily="34" charset="0"/>
              </a:rPr>
              <a:t>Many high-risk populations rely on international NGOs (non-governmental organizations) and volunteer groups for HIV services</a:t>
            </a:r>
          </a:p>
          <a:p>
            <a:pPr marL="228600" indent="-228600">
              <a:lnSpc>
                <a:spcPct val="100000"/>
              </a:lnSpc>
              <a:buSzPts val="2800"/>
            </a:pPr>
            <a:r>
              <a:rPr lang="en-US" sz="2700" dirty="0">
                <a:latin typeface="+mj-lt"/>
                <a:cs typeface="Calibri Light" panose="020F0302020204030204" pitchFamily="34" charset="0"/>
              </a:rPr>
              <a:t>NGOs left country after President Putin in 2013 enacted law that forced many of them to register as “foreign agents.”</a:t>
            </a:r>
          </a:p>
          <a:p>
            <a:pPr marL="228600" lvl="0" indent="-228600" algn="l" rtl="0">
              <a:lnSpc>
                <a:spcPct val="100000"/>
              </a:lnSpc>
              <a:spcBef>
                <a:spcPts val="1000"/>
              </a:spcBef>
              <a:spcAft>
                <a:spcPts val="0"/>
              </a:spcAft>
              <a:buClr>
                <a:schemeClr val="dk1"/>
              </a:buClr>
              <a:buSzPts val="2800"/>
              <a:buChar char="•"/>
            </a:pPr>
            <a:endParaRPr dirty="0"/>
          </a:p>
        </p:txBody>
      </p:sp>
      <p:pic>
        <p:nvPicPr>
          <p:cNvPr id="6" name="Picture 5" descr="A map of the world with different colored countries/regions&#10;&#10;Description automatically generated">
            <a:extLst>
              <a:ext uri="{FF2B5EF4-FFF2-40B4-BE49-F238E27FC236}">
                <a16:creationId xmlns:a16="http://schemas.microsoft.com/office/drawing/2014/main" id="{ABC9B50E-3499-04BE-363E-64B46F013281}"/>
              </a:ext>
            </a:extLst>
          </p:cNvPr>
          <p:cNvPicPr>
            <a:picLocks noChangeAspect="1"/>
          </p:cNvPicPr>
          <p:nvPr/>
        </p:nvPicPr>
        <p:blipFill>
          <a:blip r:embed="rId3"/>
          <a:stretch>
            <a:fillRect/>
          </a:stretch>
        </p:blipFill>
        <p:spPr>
          <a:xfrm>
            <a:off x="6067461" y="952500"/>
            <a:ext cx="5929630" cy="4235450"/>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B70574-C355-CB9B-0921-5DE0858B54E5}"/>
              </a:ext>
            </a:extLst>
          </p:cNvPr>
          <p:cNvPicPr>
            <a:picLocks noChangeAspect="1"/>
          </p:cNvPicPr>
          <p:nvPr/>
        </p:nvPicPr>
        <p:blipFill>
          <a:blip r:embed="rId3"/>
          <a:stretch>
            <a:fillRect/>
          </a:stretch>
        </p:blipFill>
        <p:spPr>
          <a:xfrm>
            <a:off x="0" y="0"/>
            <a:ext cx="7108505" cy="3186944"/>
          </a:xfrm>
          <a:prstGeom prst="rect">
            <a:avLst/>
          </a:prstGeom>
        </p:spPr>
      </p:pic>
      <p:pic>
        <p:nvPicPr>
          <p:cNvPr id="8" name="Picture 7" descr="A person in military uniform holding a person in his hand on stairs&#10;&#10;Description automatically generated">
            <a:extLst>
              <a:ext uri="{FF2B5EF4-FFF2-40B4-BE49-F238E27FC236}">
                <a16:creationId xmlns:a16="http://schemas.microsoft.com/office/drawing/2014/main" id="{AB6A599A-0950-5C38-2111-1904C7C9F0BA}"/>
              </a:ext>
            </a:extLst>
          </p:cNvPr>
          <p:cNvPicPr>
            <a:picLocks noChangeAspect="1"/>
          </p:cNvPicPr>
          <p:nvPr/>
        </p:nvPicPr>
        <p:blipFill>
          <a:blip r:embed="rId4"/>
          <a:srcRect l="25032" t="3530" r="26090" b="-3530"/>
          <a:stretch/>
        </p:blipFill>
        <p:spPr>
          <a:xfrm>
            <a:off x="7108505" y="0"/>
            <a:ext cx="5029200" cy="6858000"/>
          </a:xfrm>
          <a:prstGeom prst="rect">
            <a:avLst/>
          </a:prstGeom>
        </p:spPr>
      </p:pic>
      <p:pic>
        <p:nvPicPr>
          <p:cNvPr id="10" name="Picture 9">
            <a:extLst>
              <a:ext uri="{FF2B5EF4-FFF2-40B4-BE49-F238E27FC236}">
                <a16:creationId xmlns:a16="http://schemas.microsoft.com/office/drawing/2014/main" id="{11B2F4E7-26B4-6DA9-4E8A-816C39E3A595}"/>
              </a:ext>
            </a:extLst>
          </p:cNvPr>
          <p:cNvPicPr>
            <a:picLocks noChangeAspect="1"/>
          </p:cNvPicPr>
          <p:nvPr/>
        </p:nvPicPr>
        <p:blipFill>
          <a:blip r:embed="rId5"/>
          <a:stretch>
            <a:fillRect/>
          </a:stretch>
        </p:blipFill>
        <p:spPr>
          <a:xfrm>
            <a:off x="833759" y="5416063"/>
            <a:ext cx="6005660" cy="982128"/>
          </a:xfrm>
          <a:prstGeom prst="rect">
            <a:avLst/>
          </a:prstGeom>
        </p:spPr>
      </p:pic>
    </p:spTree>
    <p:extLst>
      <p:ext uri="{BB962C8B-B14F-4D97-AF65-F5344CB8AC3E}">
        <p14:creationId xmlns:p14="http://schemas.microsoft.com/office/powerpoint/2010/main" val="16561819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7"/>
        <p:cNvGrpSpPr/>
        <p:nvPr/>
      </p:nvGrpSpPr>
      <p:grpSpPr>
        <a:xfrm>
          <a:off x="0" y="0"/>
          <a:ext cx="0" cy="0"/>
          <a:chOff x="0" y="0"/>
          <a:chExt cx="0" cy="0"/>
        </a:xfrm>
      </p:grpSpPr>
      <p:pic>
        <p:nvPicPr>
          <p:cNvPr id="448" name="Google Shape;448;p52"/>
          <p:cNvPicPr preferRelativeResize="0">
            <a:picLocks noGrp="1"/>
          </p:cNvPicPr>
          <p:nvPr>
            <p:ph type="body" idx="1"/>
          </p:nvPr>
        </p:nvPicPr>
        <p:blipFill rotWithShape="1">
          <a:blip r:embed="rId3">
            <a:alphaModFix/>
          </a:blip>
          <a:srcRect/>
          <a:stretch/>
        </p:blipFill>
        <p:spPr>
          <a:xfrm>
            <a:off x="5989051" y="212518"/>
            <a:ext cx="6202949" cy="6432964"/>
          </a:xfrm>
          <a:prstGeom prst="rect">
            <a:avLst/>
          </a:prstGeom>
          <a:noFill/>
          <a:ln>
            <a:noFill/>
          </a:ln>
        </p:spPr>
      </p:pic>
      <p:sp>
        <p:nvSpPr>
          <p:cNvPr id="449" name="Google Shape;449;p52"/>
          <p:cNvSpPr txBox="1"/>
          <p:nvPr/>
        </p:nvSpPr>
        <p:spPr>
          <a:xfrm>
            <a:off x="554636" y="1581784"/>
            <a:ext cx="5434415" cy="4819857"/>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2590"/>
              <a:buFont typeface="Arial"/>
              <a:buChar char="•"/>
            </a:pPr>
            <a:r>
              <a:rPr lang="en-US" sz="2590" b="0" i="0" u="none" strike="noStrike" cap="none" dirty="0">
                <a:solidFill>
                  <a:schemeClr val="dk1"/>
                </a:solidFill>
                <a:latin typeface="Calibri Light" panose="020F0302020204030204" pitchFamily="34" charset="0"/>
                <a:ea typeface="Calibri"/>
                <a:cs typeface="Calibri Light" panose="020F0302020204030204" pitchFamily="34" charset="0"/>
                <a:sym typeface="Calibri"/>
              </a:rPr>
              <a:t>One of the world’s most populated countries</a:t>
            </a:r>
            <a:endParaRPr dirty="0">
              <a:latin typeface="Calibri Light" panose="020F0302020204030204" pitchFamily="34" charset="0"/>
              <a:cs typeface="Calibri Light" panose="020F0302020204030204" pitchFamily="34" charset="0"/>
            </a:endParaRPr>
          </a:p>
          <a:p>
            <a:pPr marL="228600" marR="0" lvl="0" indent="-228600" algn="l" rtl="0">
              <a:lnSpc>
                <a:spcPct val="90000"/>
              </a:lnSpc>
              <a:spcBef>
                <a:spcPts val="1000"/>
              </a:spcBef>
              <a:spcAft>
                <a:spcPts val="0"/>
              </a:spcAft>
              <a:buClr>
                <a:schemeClr val="dk1"/>
              </a:buClr>
              <a:buSzPts val="2590"/>
              <a:buFont typeface="Arial"/>
              <a:buChar char="•"/>
            </a:pPr>
            <a:r>
              <a:rPr lang="en-US" sz="2590" b="0" i="0" u="none" strike="noStrike" cap="none" dirty="0">
                <a:solidFill>
                  <a:schemeClr val="dk1"/>
                </a:solidFill>
                <a:latin typeface="Calibri Light" panose="020F0302020204030204" pitchFamily="34" charset="0"/>
                <a:ea typeface="Calibri"/>
                <a:cs typeface="Calibri Light" panose="020F0302020204030204" pitchFamily="34" charset="0"/>
                <a:sym typeface="Calibri"/>
              </a:rPr>
              <a:t>Nigeria has more HIV-infected babies than anywhere in the world.</a:t>
            </a:r>
            <a:endParaRPr dirty="0">
              <a:latin typeface="Calibri Light" panose="020F0302020204030204" pitchFamily="34" charset="0"/>
              <a:cs typeface="Calibri Light" panose="020F0302020204030204" pitchFamily="34" charset="0"/>
            </a:endParaRPr>
          </a:p>
          <a:p>
            <a:pPr marL="228600" marR="0" lvl="0" indent="-228600" algn="l" rtl="0">
              <a:lnSpc>
                <a:spcPct val="90000"/>
              </a:lnSpc>
              <a:spcBef>
                <a:spcPts val="1000"/>
              </a:spcBef>
              <a:spcAft>
                <a:spcPts val="0"/>
              </a:spcAft>
              <a:buClr>
                <a:schemeClr val="dk1"/>
              </a:buClr>
              <a:buSzPts val="2590"/>
              <a:buFont typeface="Arial"/>
              <a:buChar char="•"/>
            </a:pPr>
            <a:r>
              <a:rPr lang="en-US" sz="2590" b="0" i="0" u="none" strike="noStrike" cap="none" dirty="0">
                <a:solidFill>
                  <a:schemeClr val="dk1"/>
                </a:solidFill>
                <a:latin typeface="Calibri Light" panose="020F0302020204030204" pitchFamily="34" charset="0"/>
                <a:ea typeface="Calibri"/>
                <a:cs typeface="Calibri Light" panose="020F0302020204030204" pitchFamily="34" charset="0"/>
                <a:sym typeface="Calibri"/>
              </a:rPr>
              <a:t>Culture and stigma plays a large role, as having HIV implies a moral failure</a:t>
            </a:r>
            <a:endParaRPr dirty="0">
              <a:latin typeface="Calibri Light" panose="020F0302020204030204" pitchFamily="34" charset="0"/>
              <a:cs typeface="Calibri Light" panose="020F0302020204030204" pitchFamily="34" charset="0"/>
            </a:endParaRPr>
          </a:p>
          <a:p>
            <a:pPr marL="228600" marR="0" lvl="0" indent="-228600" algn="l" rtl="0">
              <a:lnSpc>
                <a:spcPct val="90000"/>
              </a:lnSpc>
              <a:spcBef>
                <a:spcPts val="1000"/>
              </a:spcBef>
              <a:spcAft>
                <a:spcPts val="0"/>
              </a:spcAft>
              <a:buClr>
                <a:schemeClr val="dk1"/>
              </a:buClr>
              <a:buSzPts val="2590"/>
              <a:buFont typeface="Arial"/>
              <a:buChar char="•"/>
            </a:pPr>
            <a:r>
              <a:rPr lang="en-US" sz="2590" b="0" i="0" u="none" strike="noStrike" cap="none" dirty="0">
                <a:solidFill>
                  <a:schemeClr val="dk1"/>
                </a:solidFill>
                <a:latin typeface="Calibri Light" panose="020F0302020204030204" pitchFamily="34" charset="0"/>
                <a:ea typeface="Calibri"/>
                <a:cs typeface="Calibri Light" panose="020F0302020204030204" pitchFamily="34" charset="0"/>
                <a:sym typeface="Calibri"/>
              </a:rPr>
              <a:t>Access to ART can also be difficult in some regions, as is making sure that they are continually taken</a:t>
            </a:r>
            <a:endParaRPr dirty="0">
              <a:latin typeface="Calibri Light" panose="020F0302020204030204" pitchFamily="34" charset="0"/>
              <a:cs typeface="Calibri Light" panose="020F0302020204030204" pitchFamily="34" charset="0"/>
            </a:endParaRPr>
          </a:p>
          <a:p>
            <a:pPr marL="228600" marR="0" lvl="0" indent="-228600" algn="l" rtl="0">
              <a:lnSpc>
                <a:spcPct val="90000"/>
              </a:lnSpc>
              <a:spcBef>
                <a:spcPts val="1000"/>
              </a:spcBef>
              <a:spcAft>
                <a:spcPts val="0"/>
              </a:spcAft>
              <a:buClr>
                <a:schemeClr val="dk1"/>
              </a:buClr>
              <a:buSzPts val="2590"/>
              <a:buFont typeface="Arial"/>
              <a:buChar char="•"/>
            </a:pPr>
            <a:r>
              <a:rPr lang="en-US" sz="2590" b="0" i="0" u="none" strike="noStrike" cap="none" dirty="0">
                <a:solidFill>
                  <a:schemeClr val="dk1"/>
                </a:solidFill>
                <a:latin typeface="Calibri Light" panose="020F0302020204030204" pitchFamily="34" charset="0"/>
                <a:ea typeface="Calibri"/>
                <a:cs typeface="Calibri Light" panose="020F0302020204030204" pitchFamily="34" charset="0"/>
                <a:sym typeface="Calibri"/>
              </a:rPr>
              <a:t>Making progress through programs like the Baby Shower program </a:t>
            </a:r>
            <a:endParaRPr dirty="0">
              <a:latin typeface="Calibri Light" panose="020F0302020204030204" pitchFamily="34" charset="0"/>
              <a:cs typeface="Calibri Light" panose="020F0302020204030204" pitchFamily="34" charset="0"/>
            </a:endParaRPr>
          </a:p>
          <a:p>
            <a:pPr marL="228600" marR="0" lvl="0" indent="-64135" algn="l" rtl="0">
              <a:lnSpc>
                <a:spcPct val="90000"/>
              </a:lnSpc>
              <a:spcBef>
                <a:spcPts val="1000"/>
              </a:spcBef>
              <a:spcAft>
                <a:spcPts val="0"/>
              </a:spcAft>
              <a:buClr>
                <a:schemeClr val="dk1"/>
              </a:buClr>
              <a:buSzPts val="2590"/>
              <a:buFont typeface="Arial"/>
              <a:buNone/>
            </a:pPr>
            <a:endParaRPr sz="2590" b="0" i="0" u="none" strike="noStrike" cap="none" dirty="0">
              <a:solidFill>
                <a:schemeClr val="dk1"/>
              </a:solidFill>
              <a:latin typeface="Calibri"/>
              <a:ea typeface="Calibri"/>
              <a:cs typeface="Calibri"/>
              <a:sym typeface="Calibri"/>
            </a:endParaRPr>
          </a:p>
        </p:txBody>
      </p:sp>
      <p:sp>
        <p:nvSpPr>
          <p:cNvPr id="450" name="Google Shape;450;p52"/>
          <p:cNvSpPr txBox="1">
            <a:spLocks noGrp="1"/>
          </p:cNvSpPr>
          <p:nvPr>
            <p:ph type="title"/>
          </p:nvPr>
        </p:nvSpPr>
        <p:spPr>
          <a:xfrm>
            <a:off x="838200" y="25622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latin typeface="Calibri Light" panose="020F0302020204030204" pitchFamily="34" charset="0"/>
                <a:cs typeface="Calibri Light" panose="020F0302020204030204" pitchFamily="34" charset="0"/>
              </a:rPr>
              <a:t>Nigeria</a:t>
            </a:r>
            <a:endParaRPr dirty="0">
              <a:latin typeface="Calibri Light" panose="020F0302020204030204" pitchFamily="34" charset="0"/>
              <a:cs typeface="Calibri Light" panose="020F0302020204030204" pitchFamily="34"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0"/>
        <p:cNvGrpSpPr/>
        <p:nvPr/>
      </p:nvGrpSpPr>
      <p:grpSpPr>
        <a:xfrm>
          <a:off x="0" y="0"/>
          <a:ext cx="0" cy="0"/>
          <a:chOff x="0" y="0"/>
          <a:chExt cx="0" cy="0"/>
        </a:xfrm>
      </p:grpSpPr>
      <p:pic>
        <p:nvPicPr>
          <p:cNvPr id="441" name="Google Shape;441;p51">
            <a:hlinkClick r:id="rId3"/>
          </p:cNvPr>
          <p:cNvPicPr preferRelativeResize="0">
            <a:picLocks noGrp="1"/>
          </p:cNvPicPr>
          <p:nvPr>
            <p:ph type="body" idx="1"/>
          </p:nvPr>
        </p:nvPicPr>
        <p:blipFill rotWithShape="1">
          <a:blip r:embed="rId4">
            <a:alphaModFix/>
          </a:blip>
          <a:srcRect/>
          <a:stretch/>
        </p:blipFill>
        <p:spPr>
          <a:xfrm>
            <a:off x="374754" y="133817"/>
            <a:ext cx="11167672" cy="6590365"/>
          </a:xfrm>
          <a:prstGeom prst="rect">
            <a:avLst/>
          </a:prstGeom>
          <a:noFill/>
          <a:ln w="63500" cap="flat" cmpd="sng">
            <a:noFill/>
            <a:prstDash val="solid"/>
            <a:round/>
            <a:headEnd type="none" w="sm" len="sm"/>
            <a:tailEnd type="none" w="sm" len="sm"/>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9"/>
        <p:cNvGrpSpPr/>
        <p:nvPr/>
      </p:nvGrpSpPr>
      <p:grpSpPr>
        <a:xfrm>
          <a:off x="0" y="0"/>
          <a:ext cx="0" cy="0"/>
          <a:chOff x="0" y="0"/>
          <a:chExt cx="0" cy="0"/>
        </a:xfrm>
      </p:grpSpPr>
      <p:sp>
        <p:nvSpPr>
          <p:cNvPr id="400" name="Google Shape;400;p45"/>
          <p:cNvSpPr txBox="1">
            <a:spLocks noGrp="1"/>
          </p:cNvSpPr>
          <p:nvPr>
            <p:ph type="title"/>
          </p:nvPr>
        </p:nvSpPr>
        <p:spPr>
          <a:xfrm>
            <a:off x="723900" y="183357"/>
            <a:ext cx="3673839"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latin typeface="Calibri Light" panose="020F0302020204030204" pitchFamily="34" charset="0"/>
                <a:cs typeface="Calibri Light" panose="020F0302020204030204" pitchFamily="34" charset="0"/>
              </a:rPr>
              <a:t>Florida</a:t>
            </a:r>
            <a:endParaRPr dirty="0">
              <a:latin typeface="Calibri Light" panose="020F0302020204030204" pitchFamily="34" charset="0"/>
              <a:cs typeface="Calibri Light" panose="020F0302020204030204" pitchFamily="34" charset="0"/>
            </a:endParaRPr>
          </a:p>
        </p:txBody>
      </p:sp>
      <p:pic>
        <p:nvPicPr>
          <p:cNvPr id="401" name="Google Shape;401;p45"/>
          <p:cNvPicPr preferRelativeResize="0">
            <a:picLocks noGrp="1"/>
          </p:cNvPicPr>
          <p:nvPr>
            <p:ph type="body" idx="1"/>
          </p:nvPr>
        </p:nvPicPr>
        <p:blipFill rotWithShape="1">
          <a:blip r:embed="rId3">
            <a:alphaModFix/>
          </a:blip>
          <a:srcRect/>
          <a:stretch/>
        </p:blipFill>
        <p:spPr>
          <a:xfrm>
            <a:off x="5503576" y="224778"/>
            <a:ext cx="6452998" cy="6408444"/>
          </a:xfrm>
          <a:prstGeom prst="rect">
            <a:avLst/>
          </a:prstGeom>
          <a:noFill/>
          <a:ln>
            <a:noFill/>
          </a:ln>
        </p:spPr>
      </p:pic>
      <p:sp>
        <p:nvSpPr>
          <p:cNvPr id="402" name="Google Shape;402;p45"/>
          <p:cNvSpPr txBox="1"/>
          <p:nvPr/>
        </p:nvSpPr>
        <p:spPr>
          <a:xfrm>
            <a:off x="477454" y="1467498"/>
            <a:ext cx="5026122" cy="5167312"/>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2800"/>
              <a:buFont typeface="Arial"/>
              <a:buChar char="•"/>
            </a:pPr>
            <a:r>
              <a:rPr lang="en-US" sz="2400" dirty="0">
                <a:solidFill>
                  <a:schemeClr val="dk1"/>
                </a:solidFill>
                <a:latin typeface="+mj-lt"/>
                <a:ea typeface="Calibri"/>
                <a:cs typeface="Calibri Light" panose="020F0302020204030204" pitchFamily="34" charset="0"/>
                <a:sym typeface="Calibri"/>
              </a:rPr>
              <a:t>As of 2022, more infections than any other state, including California and New York</a:t>
            </a:r>
          </a:p>
          <a:p>
            <a:pPr marL="228600" lvl="0" indent="-228600" algn="l" rtl="0">
              <a:lnSpc>
                <a:spcPct val="90000"/>
              </a:lnSpc>
              <a:spcBef>
                <a:spcPts val="0"/>
              </a:spcBef>
              <a:spcAft>
                <a:spcPts val="0"/>
              </a:spcAft>
              <a:buClr>
                <a:schemeClr val="dk1"/>
              </a:buClr>
              <a:buSzPts val="2800"/>
              <a:buChar char="•"/>
            </a:pPr>
            <a:r>
              <a:rPr lang="en-US" sz="2400" dirty="0">
                <a:latin typeface="+mj-lt"/>
                <a:cs typeface="Calibri Light" panose="020F0302020204030204" pitchFamily="34" charset="0"/>
              </a:rPr>
              <a:t>State’s population has doubled to nearly 22 million people: many are immigrants from Latin America or the Caribbean. </a:t>
            </a:r>
          </a:p>
          <a:p>
            <a:pPr marL="685800" lvl="1" indent="-228600" algn="l" rtl="0">
              <a:lnSpc>
                <a:spcPct val="90000"/>
              </a:lnSpc>
              <a:spcBef>
                <a:spcPts val="500"/>
              </a:spcBef>
              <a:spcAft>
                <a:spcPts val="0"/>
              </a:spcAft>
              <a:buClr>
                <a:schemeClr val="dk1"/>
              </a:buClr>
              <a:buSzPts val="2400"/>
              <a:buChar char="•"/>
            </a:pPr>
            <a:r>
              <a:rPr lang="en-US" sz="2400" dirty="0">
                <a:latin typeface="+mj-lt"/>
                <a:cs typeface="Calibri Light" panose="020F0302020204030204" pitchFamily="34" charset="0"/>
              </a:rPr>
              <a:t>HIV is more prevalent in several Caribbean islands than in the US</a:t>
            </a:r>
          </a:p>
          <a:p>
            <a:pPr marL="685800" lvl="1" indent="-228600" algn="l" rtl="0">
              <a:lnSpc>
                <a:spcPct val="90000"/>
              </a:lnSpc>
              <a:spcBef>
                <a:spcPts val="500"/>
              </a:spcBef>
              <a:spcAft>
                <a:spcPts val="0"/>
              </a:spcAft>
              <a:buClr>
                <a:schemeClr val="dk1"/>
              </a:buClr>
              <a:buSzPts val="2400"/>
              <a:buChar char="•"/>
            </a:pPr>
            <a:r>
              <a:rPr lang="en-US" sz="2400" dirty="0">
                <a:latin typeface="+mj-lt"/>
                <a:cs typeface="Calibri Light" panose="020F0302020204030204" pitchFamily="34" charset="0"/>
              </a:rPr>
              <a:t>Florida has a large black and Latino population: surge in HIV infections among men of these groups</a:t>
            </a:r>
          </a:p>
          <a:p>
            <a:pPr marL="228600" marR="0" lvl="0" indent="-228600" algn="l" rtl="0">
              <a:lnSpc>
                <a:spcPct val="90000"/>
              </a:lnSpc>
              <a:spcBef>
                <a:spcPts val="0"/>
              </a:spcBef>
              <a:spcAft>
                <a:spcPts val="0"/>
              </a:spcAft>
              <a:buClr>
                <a:schemeClr val="dk1"/>
              </a:buClr>
              <a:buSzPts val="2800"/>
              <a:buFont typeface="Arial"/>
              <a:buChar char="•"/>
            </a:pPr>
            <a:endParaRPr dirty="0">
              <a:latin typeface="Calibri Light" panose="020F0302020204030204" pitchFamily="34" charset="0"/>
              <a:cs typeface="Calibri Light" panose="020F0302020204030204" pitchFamily="34" charset="0"/>
            </a:endParaRPr>
          </a:p>
          <a:p>
            <a:pPr marL="0" marR="0" lvl="0" indent="0" algn="l" rtl="0">
              <a:lnSpc>
                <a:spcPct val="90000"/>
              </a:lnSpc>
              <a:spcBef>
                <a:spcPts val="1000"/>
              </a:spcBef>
              <a:spcAft>
                <a:spcPts val="0"/>
              </a:spcAft>
              <a:buClr>
                <a:schemeClr val="dk1"/>
              </a:buClr>
              <a:buSzPts val="2800"/>
              <a:buFont typeface="Arial"/>
              <a:buNone/>
            </a:pPr>
            <a:endParaRPr sz="2800" b="0" i="0" u="none" strike="noStrike" cap="none" dirty="0">
              <a:solidFill>
                <a:schemeClr val="dk1"/>
              </a:solidFill>
              <a:latin typeface="Calibri Light" panose="020F0302020204030204" pitchFamily="34" charset="0"/>
              <a:ea typeface="Calibri"/>
              <a:cs typeface="Calibri Light" panose="020F0302020204030204" pitchFamily="34" charset="0"/>
              <a:sym typeface="Calibri"/>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7"/>
        <p:cNvGrpSpPr/>
        <p:nvPr/>
      </p:nvGrpSpPr>
      <p:grpSpPr>
        <a:xfrm>
          <a:off x="0" y="0"/>
          <a:ext cx="0" cy="0"/>
          <a:chOff x="0" y="0"/>
          <a:chExt cx="0" cy="0"/>
        </a:xfrm>
      </p:grpSpPr>
      <p:sp>
        <p:nvSpPr>
          <p:cNvPr id="408" name="Google Shape;408;p47"/>
          <p:cNvSpPr txBox="1">
            <a:spLocks noGrp="1"/>
          </p:cNvSpPr>
          <p:nvPr>
            <p:ph type="body" idx="1"/>
          </p:nvPr>
        </p:nvSpPr>
        <p:spPr>
          <a:xfrm>
            <a:off x="334955" y="385057"/>
            <a:ext cx="5566563" cy="6087886"/>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1000"/>
              </a:spcBef>
              <a:spcAft>
                <a:spcPts val="0"/>
              </a:spcAft>
              <a:buClr>
                <a:schemeClr val="dk1"/>
              </a:buClr>
              <a:buSzPts val="2800"/>
              <a:buChar char="•"/>
            </a:pPr>
            <a:r>
              <a:rPr lang="en-US" sz="2700" dirty="0">
                <a:latin typeface="Calibri Light" panose="020F0302020204030204" pitchFamily="34" charset="0"/>
                <a:cs typeface="Calibri Light" panose="020F0302020204030204" pitchFamily="34" charset="0"/>
              </a:rPr>
              <a:t>15% of HIV infected Floridians did not know their HIV status</a:t>
            </a:r>
            <a:endParaRPr sz="2700" dirty="0">
              <a:latin typeface="Calibri Light" panose="020F0302020204030204" pitchFamily="34" charset="0"/>
              <a:cs typeface="Calibri Light" panose="020F0302020204030204" pitchFamily="34" charset="0"/>
            </a:endParaRPr>
          </a:p>
          <a:p>
            <a:pPr marL="228600" lvl="0" indent="-228600" algn="l" rtl="0">
              <a:lnSpc>
                <a:spcPct val="90000"/>
              </a:lnSpc>
              <a:spcBef>
                <a:spcPts val="1000"/>
              </a:spcBef>
              <a:spcAft>
                <a:spcPts val="0"/>
              </a:spcAft>
              <a:buClr>
                <a:schemeClr val="dk1"/>
              </a:buClr>
              <a:buSzPts val="2800"/>
              <a:buChar char="•"/>
            </a:pPr>
            <a:r>
              <a:rPr lang="en-US" sz="2700" dirty="0">
                <a:latin typeface="Calibri Light" panose="020F0302020204030204" pitchFamily="34" charset="0"/>
                <a:cs typeface="Calibri Light" panose="020F0302020204030204" pitchFamily="34" charset="0"/>
              </a:rPr>
              <a:t>HIV infections progresses to AIDS here more than any other state largely because many infected people who start ART don’t continue. </a:t>
            </a:r>
            <a:endParaRPr sz="2700" dirty="0">
              <a:latin typeface="Calibri Light" panose="020F0302020204030204" pitchFamily="34" charset="0"/>
              <a:cs typeface="Calibri Light" panose="020F0302020204030204" pitchFamily="34" charset="0"/>
            </a:endParaRPr>
          </a:p>
          <a:p>
            <a:pPr marL="228600" lvl="0" indent="-228600" algn="l" rtl="0">
              <a:lnSpc>
                <a:spcPct val="90000"/>
              </a:lnSpc>
              <a:spcBef>
                <a:spcPts val="1000"/>
              </a:spcBef>
              <a:spcAft>
                <a:spcPts val="0"/>
              </a:spcAft>
              <a:buClr>
                <a:schemeClr val="dk1"/>
              </a:buClr>
              <a:buSzPts val="2800"/>
              <a:buChar char="•"/>
            </a:pPr>
            <a:r>
              <a:rPr lang="en-US" sz="2700" dirty="0">
                <a:latin typeface="Calibri Light" panose="020F0302020204030204" pitchFamily="34" charset="0"/>
                <a:cs typeface="Calibri Light" panose="020F0302020204030204" pitchFamily="34" charset="0"/>
              </a:rPr>
              <a:t>Nearly 33% are, ‘lost to follow up’ for reasons such as transportation difficulties, stigma concerns, relocation, homelessness, lack of social support, substance abuse, and poverty.  </a:t>
            </a:r>
          </a:p>
          <a:p>
            <a:pPr marL="228600" lvl="0" indent="-228600" algn="l" rtl="0">
              <a:lnSpc>
                <a:spcPct val="90000"/>
              </a:lnSpc>
              <a:spcBef>
                <a:spcPts val="1000"/>
              </a:spcBef>
              <a:spcAft>
                <a:spcPts val="0"/>
              </a:spcAft>
              <a:buClr>
                <a:schemeClr val="dk1"/>
              </a:buClr>
              <a:buSzPts val="2800"/>
              <a:buChar char="•"/>
            </a:pPr>
            <a:r>
              <a:rPr lang="en-US" sz="2700" dirty="0">
                <a:latin typeface="Calibri Light" panose="020F0302020204030204" pitchFamily="34" charset="0"/>
                <a:cs typeface="Calibri Light" panose="020F0302020204030204" pitchFamily="34" charset="0"/>
              </a:rPr>
              <a:t>In New York City, by contrast, 88% were retained in care. </a:t>
            </a:r>
            <a:endParaRPr sz="2700" dirty="0">
              <a:latin typeface="Calibri Light" panose="020F0302020204030204" pitchFamily="34" charset="0"/>
              <a:cs typeface="Calibri Light" panose="020F0302020204030204" pitchFamily="34" charset="0"/>
            </a:endParaRPr>
          </a:p>
          <a:p>
            <a:pPr marL="228600" lvl="0" indent="-50800" algn="l" rtl="0">
              <a:lnSpc>
                <a:spcPct val="90000"/>
              </a:lnSpc>
              <a:spcBef>
                <a:spcPts val="1000"/>
              </a:spcBef>
              <a:spcAft>
                <a:spcPts val="0"/>
              </a:spcAft>
              <a:buClr>
                <a:schemeClr val="dk1"/>
              </a:buClr>
              <a:buSzPts val="2800"/>
              <a:buNone/>
            </a:pPr>
            <a:endParaRPr dirty="0">
              <a:latin typeface="Calibri Light" panose="020F0302020204030204" pitchFamily="34" charset="0"/>
              <a:cs typeface="Calibri Light" panose="020F0302020204030204" pitchFamily="34" charset="0"/>
            </a:endParaRPr>
          </a:p>
          <a:p>
            <a:pPr marL="228600" lvl="0" indent="-50800" algn="l" rtl="0">
              <a:lnSpc>
                <a:spcPct val="90000"/>
              </a:lnSpc>
              <a:spcBef>
                <a:spcPts val="1000"/>
              </a:spcBef>
              <a:spcAft>
                <a:spcPts val="0"/>
              </a:spcAft>
              <a:buClr>
                <a:schemeClr val="dk1"/>
              </a:buClr>
              <a:buSzPts val="2800"/>
              <a:buNone/>
            </a:pPr>
            <a:endParaRPr dirty="0">
              <a:latin typeface="Calibri Light" panose="020F0302020204030204" pitchFamily="34" charset="0"/>
              <a:cs typeface="Calibri Light" panose="020F0302020204030204" pitchFamily="34" charset="0"/>
            </a:endParaRPr>
          </a:p>
        </p:txBody>
      </p:sp>
      <p:pic>
        <p:nvPicPr>
          <p:cNvPr id="3" name="Picture 2">
            <a:extLst>
              <a:ext uri="{FF2B5EF4-FFF2-40B4-BE49-F238E27FC236}">
                <a16:creationId xmlns:a16="http://schemas.microsoft.com/office/drawing/2014/main" id="{9039C586-816C-7B21-D112-72DEACDA70EF}"/>
              </a:ext>
            </a:extLst>
          </p:cNvPr>
          <p:cNvPicPr>
            <a:picLocks noChangeAspect="1"/>
          </p:cNvPicPr>
          <p:nvPr/>
        </p:nvPicPr>
        <p:blipFill>
          <a:blip r:embed="rId3"/>
          <a:srcRect r="19267"/>
          <a:stretch/>
        </p:blipFill>
        <p:spPr>
          <a:xfrm>
            <a:off x="5901519" y="578522"/>
            <a:ext cx="5955525" cy="5410669"/>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3"/>
        <p:cNvGrpSpPr/>
        <p:nvPr/>
      </p:nvGrpSpPr>
      <p:grpSpPr>
        <a:xfrm>
          <a:off x="0" y="0"/>
          <a:ext cx="0" cy="0"/>
          <a:chOff x="0" y="0"/>
          <a:chExt cx="0" cy="0"/>
        </a:xfrm>
      </p:grpSpPr>
      <p:sp>
        <p:nvSpPr>
          <p:cNvPr id="414" name="Google Shape;414;p48"/>
          <p:cNvSpPr txBox="1">
            <a:spLocks noGrp="1"/>
          </p:cNvSpPr>
          <p:nvPr>
            <p:ph type="body" idx="1"/>
          </p:nvPr>
        </p:nvSpPr>
        <p:spPr>
          <a:xfrm>
            <a:off x="335666" y="446530"/>
            <a:ext cx="5164382" cy="6197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latin typeface="Calibri Light" panose="020F0302020204030204" pitchFamily="34" charset="0"/>
                <a:cs typeface="Calibri Light" panose="020F0302020204030204" pitchFamily="34" charset="0"/>
              </a:rPr>
              <a:t>Florida is also socially and politically diverse –like different countries when you compare, for example, rural Panhandle to neighborhoods of Miami</a:t>
            </a:r>
            <a:endParaRPr dirty="0">
              <a:latin typeface="Calibri Light" panose="020F0302020204030204" pitchFamily="34" charset="0"/>
              <a:cs typeface="Calibri Light" panose="020F0302020204030204" pitchFamily="34" charset="0"/>
            </a:endParaRPr>
          </a:p>
          <a:p>
            <a:pPr marL="228600" indent="-228600">
              <a:spcBef>
                <a:spcPts val="500"/>
              </a:spcBef>
              <a:buSzPts val="2400"/>
            </a:pPr>
            <a:r>
              <a:rPr lang="en-US" dirty="0">
                <a:latin typeface="Calibri Light" panose="020F0302020204030204" pitchFamily="34" charset="0"/>
                <a:cs typeface="Calibri Light" panose="020F0302020204030204" pitchFamily="34" charset="0"/>
              </a:rPr>
              <a:t>Any campaign to prompt testing and treatment in at-risk populations must be customized to appeal to different cultural backgrounds and levels of disenfranchisement</a:t>
            </a:r>
            <a:endParaRPr dirty="0">
              <a:latin typeface="Calibri Light" panose="020F0302020204030204" pitchFamily="34" charset="0"/>
              <a:cs typeface="Calibri Light" panose="020F0302020204030204" pitchFamily="34" charset="0"/>
            </a:endParaRPr>
          </a:p>
          <a:p>
            <a:pPr marL="228600" lvl="0" indent="-228600" algn="l" rtl="0">
              <a:lnSpc>
                <a:spcPct val="90000"/>
              </a:lnSpc>
              <a:spcBef>
                <a:spcPts val="1000"/>
              </a:spcBef>
              <a:spcAft>
                <a:spcPts val="0"/>
              </a:spcAft>
              <a:buClr>
                <a:schemeClr val="dk1"/>
              </a:buClr>
              <a:buSzPts val="2800"/>
              <a:buChar char="•"/>
            </a:pPr>
            <a:r>
              <a:rPr lang="en-US" dirty="0">
                <a:latin typeface="Calibri Light" panose="020F0302020204030204" pitchFamily="34" charset="0"/>
                <a:cs typeface="Calibri Light" panose="020F0302020204030204" pitchFamily="34" charset="0"/>
              </a:rPr>
              <a:t>State lawmakers have turned away federal funding for HIV prevention and care, and limited sex education</a:t>
            </a:r>
            <a:endParaRPr dirty="0">
              <a:latin typeface="Calibri Light" panose="020F0302020204030204" pitchFamily="34" charset="0"/>
              <a:cs typeface="Calibri Light" panose="020F0302020204030204" pitchFamily="34" charset="0"/>
            </a:endParaRPr>
          </a:p>
          <a:p>
            <a:pPr marL="228600" lvl="0" indent="-50800" algn="l" rtl="0">
              <a:lnSpc>
                <a:spcPct val="90000"/>
              </a:lnSpc>
              <a:spcBef>
                <a:spcPts val="1000"/>
              </a:spcBef>
              <a:spcAft>
                <a:spcPts val="0"/>
              </a:spcAft>
              <a:buClr>
                <a:schemeClr val="dk1"/>
              </a:buClr>
              <a:buSzPts val="2800"/>
              <a:buNone/>
            </a:pPr>
            <a:endParaRPr dirty="0">
              <a:latin typeface="Calibri Light" panose="020F0302020204030204" pitchFamily="34" charset="0"/>
              <a:cs typeface="Calibri Light" panose="020F0302020204030204" pitchFamily="34" charset="0"/>
            </a:endParaRPr>
          </a:p>
          <a:p>
            <a:pPr marL="685800" lvl="1" indent="-76200" algn="l" rtl="0">
              <a:lnSpc>
                <a:spcPct val="90000"/>
              </a:lnSpc>
              <a:spcBef>
                <a:spcPts val="500"/>
              </a:spcBef>
              <a:spcAft>
                <a:spcPts val="0"/>
              </a:spcAft>
              <a:buClr>
                <a:schemeClr val="dk1"/>
              </a:buClr>
              <a:buSzPts val="2400"/>
              <a:buNone/>
            </a:pPr>
            <a:endParaRPr dirty="0">
              <a:latin typeface="Calibri Light" panose="020F0302020204030204" pitchFamily="34" charset="0"/>
              <a:cs typeface="Calibri Light" panose="020F0302020204030204" pitchFamily="34" charset="0"/>
            </a:endParaRPr>
          </a:p>
        </p:txBody>
      </p:sp>
      <p:pic>
        <p:nvPicPr>
          <p:cNvPr id="3" name="Picture 2" descr="A map of the state of florida&#10;&#10;Description automatically generated">
            <a:extLst>
              <a:ext uri="{FF2B5EF4-FFF2-40B4-BE49-F238E27FC236}">
                <a16:creationId xmlns:a16="http://schemas.microsoft.com/office/drawing/2014/main" id="{C825C24F-0341-8C52-AF45-987B541CE809}"/>
              </a:ext>
            </a:extLst>
          </p:cNvPr>
          <p:cNvPicPr>
            <a:picLocks noChangeAspect="1"/>
          </p:cNvPicPr>
          <p:nvPr/>
        </p:nvPicPr>
        <p:blipFill>
          <a:blip r:embed="rId3"/>
          <a:srcRect l="7547" r="7488"/>
          <a:stretch/>
        </p:blipFill>
        <p:spPr>
          <a:xfrm>
            <a:off x="5732060" y="569253"/>
            <a:ext cx="5936776" cy="586152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7" descr="A picture containing clock, meter&#10;&#10;Description automatically generated"/>
          <p:cNvPicPr preferRelativeResize="0"/>
          <p:nvPr/>
        </p:nvPicPr>
        <p:blipFill rotWithShape="1">
          <a:blip r:embed="rId3">
            <a:alphaModFix/>
          </a:blip>
          <a:srcRect/>
          <a:stretch/>
        </p:blipFill>
        <p:spPr>
          <a:xfrm>
            <a:off x="1192627" y="369086"/>
            <a:ext cx="9214223" cy="592343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9"/>
        <p:cNvGrpSpPr/>
        <p:nvPr/>
      </p:nvGrpSpPr>
      <p:grpSpPr>
        <a:xfrm>
          <a:off x="0" y="0"/>
          <a:ext cx="0" cy="0"/>
          <a:chOff x="0" y="0"/>
          <a:chExt cx="0" cy="0"/>
        </a:xfrm>
      </p:grpSpPr>
      <p:pic>
        <p:nvPicPr>
          <p:cNvPr id="420" name="Google Shape;420;p46">
            <a:hlinkClick r:id="rId3"/>
          </p:cNvPr>
          <p:cNvPicPr preferRelativeResize="0">
            <a:picLocks noGrp="1"/>
          </p:cNvPicPr>
          <p:nvPr>
            <p:ph type="body" idx="1"/>
          </p:nvPr>
        </p:nvPicPr>
        <p:blipFill rotWithShape="1">
          <a:blip r:embed="rId4">
            <a:alphaModFix/>
          </a:blip>
          <a:srcRect/>
          <a:stretch/>
        </p:blipFill>
        <p:spPr>
          <a:xfrm>
            <a:off x="1035062" y="208992"/>
            <a:ext cx="9877778" cy="6440015"/>
          </a:xfrm>
          <a:prstGeom prst="rect">
            <a:avLst/>
          </a:prstGeom>
          <a:noFill/>
          <a:ln w="73025" cap="flat" cmpd="sng">
            <a:noFill/>
            <a:prstDash val="solid"/>
            <a:round/>
            <a:headEnd type="none" w="sm" len="sm"/>
            <a:tailEnd type="none" w="sm" len="sm"/>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dirty="0">
                <a:latin typeface="Calibri Light" panose="020F0302020204030204" pitchFamily="34" charset="0"/>
                <a:cs typeface="Calibri Light" panose="020F0302020204030204" pitchFamily="34" charset="0"/>
              </a:rPr>
              <a:t>Why pursue a cure for HIV infections?</a:t>
            </a:r>
            <a:endParaRPr dirty="0">
              <a:latin typeface="Calibri Light" panose="020F0302020204030204" pitchFamily="34" charset="0"/>
              <a:cs typeface="Calibri Light" panose="020F0302020204030204" pitchFamily="34" charset="0"/>
            </a:endParaRPr>
          </a:p>
        </p:txBody>
      </p:sp>
      <p:sp>
        <p:nvSpPr>
          <p:cNvPr id="485" name="Google Shape;485;p57"/>
          <p:cNvSpPr txBox="1">
            <a:spLocks noGrp="1"/>
          </p:cNvSpPr>
          <p:nvPr>
            <p:ph type="body" idx="1"/>
          </p:nvPr>
        </p:nvSpPr>
        <p:spPr>
          <a:xfrm>
            <a:off x="838200" y="1825625"/>
            <a:ext cx="10515600" cy="4667250"/>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dk1"/>
              </a:buClr>
              <a:buSzPts val="2800"/>
              <a:buChar char="•"/>
            </a:pPr>
            <a:r>
              <a:rPr lang="en-US" sz="3200" dirty="0">
                <a:latin typeface="Calibri Light" panose="020F0302020204030204" pitchFamily="34" charset="0"/>
                <a:cs typeface="Calibri Light" panose="020F0302020204030204" pitchFamily="34" charset="0"/>
              </a:rPr>
              <a:t>ART has to be taken for the rest of a HIV positive person’s life</a:t>
            </a:r>
          </a:p>
          <a:p>
            <a:pPr marL="228600" lvl="0" indent="-228600" algn="l" rtl="0">
              <a:lnSpc>
                <a:spcPct val="100000"/>
              </a:lnSpc>
              <a:spcBef>
                <a:spcPts val="0"/>
              </a:spcBef>
              <a:spcAft>
                <a:spcPts val="0"/>
              </a:spcAft>
              <a:buClr>
                <a:schemeClr val="dk1"/>
              </a:buClr>
              <a:buSzPts val="2800"/>
              <a:buChar char="•"/>
            </a:pPr>
            <a:r>
              <a:rPr lang="en-US" sz="3200" dirty="0">
                <a:latin typeface="Calibri Light" panose="020F0302020204030204" pitchFamily="34" charset="0"/>
                <a:cs typeface="Calibri Light" panose="020F0302020204030204" pitchFamily="34" charset="0"/>
              </a:rPr>
              <a:t>Side effects develop with long-term use of antiviral drugs</a:t>
            </a:r>
          </a:p>
          <a:p>
            <a:pPr marL="228600" lvl="0" indent="-228600" algn="l" rtl="0">
              <a:lnSpc>
                <a:spcPct val="100000"/>
              </a:lnSpc>
              <a:spcBef>
                <a:spcPts val="0"/>
              </a:spcBef>
              <a:spcAft>
                <a:spcPts val="0"/>
              </a:spcAft>
              <a:buClr>
                <a:schemeClr val="dk1"/>
              </a:buClr>
              <a:buSzPts val="2800"/>
              <a:buChar char="•"/>
            </a:pPr>
            <a:r>
              <a:rPr lang="en-US" sz="3200" dirty="0">
                <a:latin typeface="Calibri Light" panose="020F0302020204030204" pitchFamily="34" charset="0"/>
                <a:cs typeface="Calibri Light" panose="020F0302020204030204" pitchFamily="34" charset="0"/>
              </a:rPr>
              <a:t>Potential for resistance to develop</a:t>
            </a:r>
          </a:p>
          <a:p>
            <a:pPr marL="228600" lvl="0" indent="-228600" algn="l" rtl="0">
              <a:lnSpc>
                <a:spcPct val="100000"/>
              </a:lnSpc>
              <a:spcBef>
                <a:spcPts val="0"/>
              </a:spcBef>
              <a:spcAft>
                <a:spcPts val="0"/>
              </a:spcAft>
              <a:buClr>
                <a:schemeClr val="dk1"/>
              </a:buClr>
              <a:buSzPts val="2800"/>
              <a:buChar char="•"/>
            </a:pPr>
            <a:r>
              <a:rPr lang="en-US" sz="3200" dirty="0">
                <a:latin typeface="Calibri Light" panose="020F0302020204030204" pitchFamily="34" charset="0"/>
                <a:cs typeface="Calibri Light" panose="020F0302020204030204" pitchFamily="34" charset="0"/>
              </a:rPr>
              <a:t>ART programs in many countries heavily reliant on international donor partners</a:t>
            </a:r>
          </a:p>
          <a:p>
            <a:pPr marL="228600" lvl="0" indent="-228600" algn="l" rtl="0">
              <a:lnSpc>
                <a:spcPct val="100000"/>
              </a:lnSpc>
              <a:spcBef>
                <a:spcPts val="0"/>
              </a:spcBef>
              <a:spcAft>
                <a:spcPts val="0"/>
              </a:spcAft>
              <a:buClr>
                <a:schemeClr val="dk1"/>
              </a:buClr>
              <a:buSzPts val="2800"/>
              <a:buChar char="•"/>
            </a:pPr>
            <a:r>
              <a:rPr lang="en-US" sz="3200" dirty="0">
                <a:latin typeface="Calibri Light" panose="020F0302020204030204" pitchFamily="34" charset="0"/>
                <a:cs typeface="Calibri Light" panose="020F0302020204030204" pitchFamily="34" charset="0"/>
              </a:rPr>
              <a:t>Not all HIV positive people receive ART. </a:t>
            </a:r>
          </a:p>
          <a:p>
            <a:pPr marL="228600" lvl="0" indent="-228600" algn="l" rtl="0">
              <a:lnSpc>
                <a:spcPct val="100000"/>
              </a:lnSpc>
              <a:spcBef>
                <a:spcPts val="0"/>
              </a:spcBef>
              <a:spcAft>
                <a:spcPts val="0"/>
              </a:spcAft>
              <a:buClr>
                <a:schemeClr val="dk1"/>
              </a:buClr>
              <a:buSzPts val="2800"/>
              <a:buChar char="•"/>
            </a:pPr>
            <a:r>
              <a:rPr lang="en-US" sz="3200" dirty="0">
                <a:latin typeface="Calibri Light" panose="020F0302020204030204" pitchFamily="34" charset="0"/>
                <a:cs typeface="Calibri Light" panose="020F0302020204030204" pitchFamily="34" charset="0"/>
              </a:rPr>
              <a:t>Effective cure might boost HIV control by encouraging disenfranchised individuals with HIV to proactively seek testing and treatment</a:t>
            </a:r>
            <a:endParaRPr sz="3200" dirty="0">
              <a:latin typeface="Calibri Light" panose="020F0302020204030204" pitchFamily="34" charset="0"/>
              <a:cs typeface="Calibri Light" panose="020F0302020204030204" pitchFamily="34" charset="0"/>
            </a:endParaRPr>
          </a:p>
          <a:p>
            <a:pPr marL="228600" lvl="0" indent="-50800" algn="l" rtl="0">
              <a:lnSpc>
                <a:spcPct val="80000"/>
              </a:lnSpc>
              <a:spcBef>
                <a:spcPts val="1000"/>
              </a:spcBef>
              <a:spcAft>
                <a:spcPts val="0"/>
              </a:spcAft>
              <a:buClr>
                <a:schemeClr val="dk1"/>
              </a:buClr>
              <a:buSzPts val="2800"/>
              <a:buNone/>
            </a:pPr>
            <a:endParaRPr dirty="0">
              <a:latin typeface="Calibri Light" panose="020F0302020204030204" pitchFamily="34" charset="0"/>
              <a:cs typeface="Calibri Light" panose="020F0302020204030204" pitchFamily="34"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70A721C-A294-F773-C339-067830B97330}"/>
              </a:ext>
            </a:extLst>
          </p:cNvPr>
          <p:cNvPicPr>
            <a:picLocks noChangeAspect="1"/>
          </p:cNvPicPr>
          <p:nvPr/>
        </p:nvPicPr>
        <p:blipFill>
          <a:blip r:embed="rId3"/>
          <a:stretch>
            <a:fillRect/>
          </a:stretch>
        </p:blipFill>
        <p:spPr>
          <a:xfrm>
            <a:off x="5963213" y="338665"/>
            <a:ext cx="6110254" cy="6180667"/>
          </a:xfrm>
          <a:prstGeom prst="rect">
            <a:avLst/>
          </a:prstGeom>
        </p:spPr>
      </p:pic>
      <p:pic>
        <p:nvPicPr>
          <p:cNvPr id="6" name="Picture 5">
            <a:extLst>
              <a:ext uri="{FF2B5EF4-FFF2-40B4-BE49-F238E27FC236}">
                <a16:creationId xmlns:a16="http://schemas.microsoft.com/office/drawing/2014/main" id="{DCF1BFB0-842C-CD8B-4156-34E6854043B8}"/>
              </a:ext>
            </a:extLst>
          </p:cNvPr>
          <p:cNvPicPr>
            <a:picLocks noChangeAspect="1"/>
          </p:cNvPicPr>
          <p:nvPr/>
        </p:nvPicPr>
        <p:blipFill>
          <a:blip r:embed="rId4"/>
          <a:stretch>
            <a:fillRect/>
          </a:stretch>
        </p:blipFill>
        <p:spPr>
          <a:xfrm>
            <a:off x="240370" y="338666"/>
            <a:ext cx="6482164" cy="6180667"/>
          </a:xfrm>
          <a:prstGeom prst="rect">
            <a:avLst/>
          </a:prstGeom>
        </p:spPr>
      </p:pic>
    </p:spTree>
    <p:extLst>
      <p:ext uri="{BB962C8B-B14F-4D97-AF65-F5344CB8AC3E}">
        <p14:creationId xmlns:p14="http://schemas.microsoft.com/office/powerpoint/2010/main" val="393078250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8A049-0AB2-495B-B1F5-AF23E1E1F88F}"/>
              </a:ext>
            </a:extLst>
          </p:cNvPr>
          <p:cNvSpPr>
            <a:spLocks noGrp="1"/>
          </p:cNvSpPr>
          <p:nvPr>
            <p:ph type="title"/>
          </p:nvPr>
        </p:nvSpPr>
        <p:spPr>
          <a:xfrm>
            <a:off x="168442" y="365125"/>
            <a:ext cx="6947975" cy="1325563"/>
          </a:xfrm>
        </p:spPr>
        <p:txBody>
          <a:bodyPr/>
          <a:lstStyle/>
          <a:p>
            <a:pPr algn="ctr"/>
            <a:r>
              <a:rPr lang="en-US" dirty="0">
                <a:latin typeface="+mj-lt"/>
              </a:rPr>
              <a:t>Twice yearly injection instead of daily oral ART</a:t>
            </a:r>
          </a:p>
        </p:txBody>
      </p:sp>
      <p:sp>
        <p:nvSpPr>
          <p:cNvPr id="3" name="Text Placeholder 2">
            <a:extLst>
              <a:ext uri="{FF2B5EF4-FFF2-40B4-BE49-F238E27FC236}">
                <a16:creationId xmlns:a16="http://schemas.microsoft.com/office/drawing/2014/main" id="{1B7D7ED7-09BB-C9CF-08F1-40450731EBEB}"/>
              </a:ext>
            </a:extLst>
          </p:cNvPr>
          <p:cNvSpPr>
            <a:spLocks noGrp="1"/>
          </p:cNvSpPr>
          <p:nvPr>
            <p:ph type="body" idx="1"/>
          </p:nvPr>
        </p:nvSpPr>
        <p:spPr>
          <a:xfrm>
            <a:off x="168442" y="1798973"/>
            <a:ext cx="7086601" cy="4938711"/>
          </a:xfrm>
        </p:spPr>
        <p:txBody>
          <a:bodyPr>
            <a:normAutofit/>
          </a:bodyPr>
          <a:lstStyle/>
          <a:p>
            <a:r>
              <a:rPr lang="en-US" sz="2600" dirty="0">
                <a:latin typeface="+mj-lt"/>
              </a:rPr>
              <a:t>Gilead has developed long-acting injectable targeting </a:t>
            </a:r>
            <a:r>
              <a:rPr lang="en-US" sz="2600" b="1" dirty="0">
                <a:latin typeface="+mj-lt"/>
              </a:rPr>
              <a:t>treatment </a:t>
            </a:r>
            <a:r>
              <a:rPr lang="en-US" sz="2600" dirty="0">
                <a:latin typeface="+mj-lt"/>
              </a:rPr>
              <a:t>and </a:t>
            </a:r>
            <a:r>
              <a:rPr lang="en-US" sz="2600" b="1" dirty="0">
                <a:latin typeface="+mj-lt"/>
              </a:rPr>
              <a:t>prevention </a:t>
            </a:r>
            <a:r>
              <a:rPr lang="en-US" sz="2600" dirty="0">
                <a:latin typeface="+mj-lt"/>
              </a:rPr>
              <a:t>of HIV. </a:t>
            </a:r>
          </a:p>
          <a:p>
            <a:r>
              <a:rPr lang="en-US" sz="2600" dirty="0">
                <a:latin typeface="+mj-lt"/>
              </a:rPr>
              <a:t>Administered biannually, lenacapavir (Sunlenca) is alternative to daily oral regimen, aiming to improve adherence and reduce new HIV infections.</a:t>
            </a:r>
          </a:p>
          <a:p>
            <a:r>
              <a:rPr lang="en-US" sz="2600" dirty="0">
                <a:latin typeface="+mj-lt"/>
              </a:rPr>
              <a:t>In 2022, FDA approved </a:t>
            </a:r>
            <a:r>
              <a:rPr lang="en-US" sz="2600" dirty="0" err="1">
                <a:latin typeface="+mj-lt"/>
              </a:rPr>
              <a:t>Sunlencafor</a:t>
            </a:r>
            <a:r>
              <a:rPr lang="en-US" sz="2600" dirty="0">
                <a:latin typeface="+mj-lt"/>
              </a:rPr>
              <a:t> </a:t>
            </a:r>
            <a:r>
              <a:rPr lang="en-US" sz="2600" b="1" dirty="0">
                <a:latin typeface="+mj-lt"/>
              </a:rPr>
              <a:t>treatment</a:t>
            </a:r>
            <a:r>
              <a:rPr lang="en-US" sz="2600" dirty="0">
                <a:latin typeface="+mj-lt"/>
              </a:rPr>
              <a:t>, of  adults with multi-drug resistant HIV-1 infection. </a:t>
            </a:r>
          </a:p>
          <a:p>
            <a:r>
              <a:rPr lang="en-US" sz="2600" dirty="0">
                <a:latin typeface="+mj-lt"/>
              </a:rPr>
              <a:t>100% efficacy in recent a clinical trial for </a:t>
            </a:r>
            <a:r>
              <a:rPr lang="en-US" sz="2600" b="1" dirty="0">
                <a:latin typeface="+mj-lt"/>
              </a:rPr>
              <a:t>prevention</a:t>
            </a:r>
            <a:endParaRPr lang="en-US" sz="2400" dirty="0"/>
          </a:p>
        </p:txBody>
      </p:sp>
      <p:pic>
        <p:nvPicPr>
          <p:cNvPr id="4" name="Picture 3">
            <a:extLst>
              <a:ext uri="{FF2B5EF4-FFF2-40B4-BE49-F238E27FC236}">
                <a16:creationId xmlns:a16="http://schemas.microsoft.com/office/drawing/2014/main" id="{315A2142-0245-D80F-610A-6098ED647D8B}"/>
              </a:ext>
            </a:extLst>
          </p:cNvPr>
          <p:cNvPicPr>
            <a:picLocks noChangeAspect="1"/>
          </p:cNvPicPr>
          <p:nvPr/>
        </p:nvPicPr>
        <p:blipFill>
          <a:blip r:embed="rId3"/>
          <a:stretch>
            <a:fillRect/>
          </a:stretch>
        </p:blipFill>
        <p:spPr>
          <a:xfrm>
            <a:off x="7443579" y="529154"/>
            <a:ext cx="4579979" cy="5799692"/>
          </a:xfrm>
          <a:prstGeom prst="rect">
            <a:avLst/>
          </a:prstGeom>
        </p:spPr>
      </p:pic>
    </p:spTree>
    <p:extLst>
      <p:ext uri="{BB962C8B-B14F-4D97-AF65-F5344CB8AC3E}">
        <p14:creationId xmlns:p14="http://schemas.microsoft.com/office/powerpoint/2010/main" val="17274995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59"/>
          <p:cNvSpPr txBox="1">
            <a:spLocks noGrp="1"/>
          </p:cNvSpPr>
          <p:nvPr>
            <p:ph type="title"/>
          </p:nvPr>
        </p:nvSpPr>
        <p:spPr>
          <a:xfrm>
            <a:off x="5961306" y="480872"/>
            <a:ext cx="5446294"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dirty="0">
                <a:latin typeface="Calibri Light" panose="020F0302020204030204" pitchFamily="34" charset="0"/>
                <a:cs typeface="Calibri Light" panose="020F0302020204030204" pitchFamily="34" charset="0"/>
              </a:rPr>
              <a:t>There is no vaccine for HIV, yet. </a:t>
            </a:r>
            <a:endParaRPr dirty="0">
              <a:latin typeface="Calibri Light" panose="020F0302020204030204" pitchFamily="34" charset="0"/>
              <a:cs typeface="Calibri Light" panose="020F0302020204030204" pitchFamily="34" charset="0"/>
            </a:endParaRPr>
          </a:p>
        </p:txBody>
      </p:sp>
      <p:sp>
        <p:nvSpPr>
          <p:cNvPr id="502" name="Google Shape;502;p59"/>
          <p:cNvSpPr txBox="1">
            <a:spLocks noGrp="1"/>
          </p:cNvSpPr>
          <p:nvPr>
            <p:ph type="body" idx="1"/>
          </p:nvPr>
        </p:nvSpPr>
        <p:spPr>
          <a:xfrm>
            <a:off x="450575" y="787077"/>
            <a:ext cx="5143234" cy="583900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sz="3200" dirty="0">
                <a:latin typeface="Calibri Light" panose="020F0302020204030204" pitchFamily="34" charset="0"/>
                <a:cs typeface="Calibri Light" panose="020F0302020204030204" pitchFamily="34" charset="0"/>
              </a:rPr>
              <a:t>Challenges to develop a vaccine</a:t>
            </a:r>
            <a:endParaRPr sz="3200" dirty="0">
              <a:latin typeface="Calibri Light" panose="020F0302020204030204" pitchFamily="34" charset="0"/>
              <a:cs typeface="Calibri Light" panose="020F0302020204030204" pitchFamily="34" charset="0"/>
            </a:endParaRPr>
          </a:p>
          <a:p>
            <a:pPr marL="685800" lvl="1" indent="-228600">
              <a:buSzPts val="2400"/>
            </a:pPr>
            <a:r>
              <a:rPr lang="en-US" sz="2800" dirty="0">
                <a:latin typeface="+mj-lt"/>
              </a:rPr>
              <a:t>HIV is a retrovirus and integrates into human DNA shortly after infection, making it difficult for the immune system to detect and eliminate the virus</a:t>
            </a:r>
            <a:endParaRPr lang="en-US" sz="2800" dirty="0">
              <a:latin typeface="+mj-lt"/>
              <a:cs typeface="Calibri Light" panose="020F0302020204030204" pitchFamily="34" charset="0"/>
            </a:endParaRPr>
          </a:p>
          <a:p>
            <a:pPr marL="685800" lvl="1" indent="-228600" algn="l" rtl="0">
              <a:lnSpc>
                <a:spcPct val="90000"/>
              </a:lnSpc>
              <a:spcBef>
                <a:spcPts val="500"/>
              </a:spcBef>
              <a:spcAft>
                <a:spcPts val="0"/>
              </a:spcAft>
              <a:buClr>
                <a:schemeClr val="dk1"/>
              </a:buClr>
              <a:buSzPts val="2400"/>
              <a:buChar char="•"/>
            </a:pPr>
            <a:r>
              <a:rPr lang="en-US" sz="2800" dirty="0">
                <a:latin typeface="+mj-lt"/>
                <a:cs typeface="Calibri Light" panose="020F0302020204030204" pitchFamily="34" charset="0"/>
              </a:rPr>
              <a:t>Incredible diversity of HIV strains circulating in the world.</a:t>
            </a:r>
            <a:endParaRPr sz="2800" dirty="0">
              <a:latin typeface="+mj-lt"/>
              <a:cs typeface="Calibri Light" panose="020F0302020204030204" pitchFamily="34" charset="0"/>
            </a:endParaRPr>
          </a:p>
          <a:p>
            <a:pPr marL="685800" lvl="1" indent="-228600" algn="l" rtl="0">
              <a:lnSpc>
                <a:spcPct val="90000"/>
              </a:lnSpc>
              <a:spcBef>
                <a:spcPts val="500"/>
              </a:spcBef>
              <a:spcAft>
                <a:spcPts val="0"/>
              </a:spcAft>
              <a:buClr>
                <a:schemeClr val="dk1"/>
              </a:buClr>
              <a:buSzPts val="2400"/>
              <a:buChar char="•"/>
            </a:pPr>
            <a:r>
              <a:rPr lang="en-US" sz="2800" dirty="0">
                <a:latin typeface="+mj-lt"/>
                <a:cs typeface="Calibri Light" panose="020F0302020204030204" pitchFamily="34" charset="0"/>
              </a:rPr>
              <a:t>HIV viruses can mutate rapidly</a:t>
            </a:r>
          </a:p>
        </p:txBody>
      </p:sp>
      <p:pic>
        <p:nvPicPr>
          <p:cNvPr id="5" name="Picture 4">
            <a:extLst>
              <a:ext uri="{FF2B5EF4-FFF2-40B4-BE49-F238E27FC236}">
                <a16:creationId xmlns:a16="http://schemas.microsoft.com/office/drawing/2014/main" id="{20C893ED-3FB7-4B38-34F4-D3B63505FB2F}"/>
              </a:ext>
            </a:extLst>
          </p:cNvPr>
          <p:cNvPicPr>
            <a:picLocks noChangeAspect="1"/>
          </p:cNvPicPr>
          <p:nvPr/>
        </p:nvPicPr>
        <p:blipFill>
          <a:blip r:embed="rId3"/>
          <a:stretch>
            <a:fillRect/>
          </a:stretch>
        </p:blipFill>
        <p:spPr>
          <a:xfrm>
            <a:off x="6096000" y="2186792"/>
            <a:ext cx="5311600" cy="3398815"/>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ign with black text&#10;&#10;Description automatically generated">
            <a:extLst>
              <a:ext uri="{FF2B5EF4-FFF2-40B4-BE49-F238E27FC236}">
                <a16:creationId xmlns:a16="http://schemas.microsoft.com/office/drawing/2014/main" id="{8E6708A2-1E84-D6A1-AA35-6963B635E420}"/>
              </a:ext>
            </a:extLst>
          </p:cNvPr>
          <p:cNvPicPr>
            <a:picLocks noChangeAspect="1"/>
          </p:cNvPicPr>
          <p:nvPr/>
        </p:nvPicPr>
        <p:blipFill>
          <a:blip r:embed="rId3"/>
          <a:stretch>
            <a:fillRect/>
          </a:stretch>
        </p:blipFill>
        <p:spPr>
          <a:xfrm>
            <a:off x="5994400" y="18554"/>
            <a:ext cx="4637784" cy="6858000"/>
          </a:xfrm>
          <a:prstGeom prst="rect">
            <a:avLst/>
          </a:prstGeom>
        </p:spPr>
      </p:pic>
      <p:pic>
        <p:nvPicPr>
          <p:cNvPr id="8" name="Picture 7" descr="A book cover with a person holding a dna chain&#10;&#10;Description automatically generated">
            <a:extLst>
              <a:ext uri="{FF2B5EF4-FFF2-40B4-BE49-F238E27FC236}">
                <a16:creationId xmlns:a16="http://schemas.microsoft.com/office/drawing/2014/main" id="{5E3B4623-567B-C9D4-A8AD-43C2EA99CBF0}"/>
              </a:ext>
            </a:extLst>
          </p:cNvPr>
          <p:cNvPicPr>
            <a:picLocks noChangeAspect="1"/>
          </p:cNvPicPr>
          <p:nvPr/>
        </p:nvPicPr>
        <p:blipFill>
          <a:blip r:embed="rId4"/>
          <a:stretch>
            <a:fillRect/>
          </a:stretch>
        </p:blipFill>
        <p:spPr>
          <a:xfrm>
            <a:off x="1453008" y="18554"/>
            <a:ext cx="4541392" cy="6839446"/>
          </a:xfrm>
          <a:prstGeom prst="rect">
            <a:avLst/>
          </a:prstGeom>
        </p:spPr>
      </p:pic>
    </p:spTree>
    <p:extLst>
      <p:ext uri="{BB962C8B-B14F-4D97-AF65-F5344CB8AC3E}">
        <p14:creationId xmlns:p14="http://schemas.microsoft.com/office/powerpoint/2010/main" val="336097978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34"/>
          <p:cNvSpPr txBox="1">
            <a:spLocks noGrp="1"/>
          </p:cNvSpPr>
          <p:nvPr>
            <p:ph type="title"/>
          </p:nvPr>
        </p:nvSpPr>
        <p:spPr>
          <a:xfrm>
            <a:off x="414321" y="280212"/>
            <a:ext cx="6299988"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dirty="0">
                <a:latin typeface="Calibri Light" panose="020F0302020204030204" pitchFamily="34" charset="0"/>
                <a:cs typeface="Calibri Light" panose="020F0302020204030204" pitchFamily="34" charset="0"/>
              </a:rPr>
              <a:t>HIV-AIDS conspiracy theories</a:t>
            </a:r>
            <a:endParaRPr dirty="0">
              <a:latin typeface="Calibri Light" panose="020F0302020204030204" pitchFamily="34" charset="0"/>
              <a:cs typeface="Calibri Light" panose="020F0302020204030204" pitchFamily="34" charset="0"/>
            </a:endParaRPr>
          </a:p>
        </p:txBody>
      </p:sp>
      <p:sp>
        <p:nvSpPr>
          <p:cNvPr id="323" name="Google Shape;323;p34"/>
          <p:cNvSpPr txBox="1">
            <a:spLocks noGrp="1"/>
          </p:cNvSpPr>
          <p:nvPr>
            <p:ph type="body" idx="1"/>
          </p:nvPr>
        </p:nvSpPr>
        <p:spPr>
          <a:xfrm>
            <a:off x="414321" y="1605775"/>
            <a:ext cx="6299988" cy="4755836"/>
          </a:xfrm>
          <a:prstGeom prst="rect">
            <a:avLst/>
          </a:prstGeom>
          <a:noFill/>
          <a:ln>
            <a:noFill/>
          </a:ln>
        </p:spPr>
        <p:txBody>
          <a:bodyPr spcFirstLastPara="1" wrap="square" lIns="91425" tIns="45700" rIns="91425" bIns="45700" anchor="t" anchorCtr="0">
            <a:normAutofit/>
          </a:bodyPr>
          <a:lstStyle/>
          <a:p>
            <a:pPr marL="228600" indent="-228600">
              <a:spcBef>
                <a:spcPts val="500"/>
              </a:spcBef>
              <a:buSzPts val="2400"/>
            </a:pPr>
            <a:r>
              <a:rPr lang="en-US" dirty="0">
                <a:latin typeface="Calibri Light" panose="020F0302020204030204" pitchFamily="34" charset="0"/>
                <a:cs typeface="Calibri Light" panose="020F0302020204030204" pitchFamily="34" charset="0"/>
              </a:rPr>
              <a:t>As early as 1990 a New York Times⁄CBS poll found that 10% of black New Yorkers believed HIV was ‘deliberately created in a laboratory in order to infect black people’</a:t>
            </a:r>
          </a:p>
          <a:p>
            <a:pPr marL="228600" indent="-228600">
              <a:spcBef>
                <a:spcPts val="500"/>
              </a:spcBef>
              <a:buSzPts val="2400"/>
            </a:pPr>
            <a:r>
              <a:rPr lang="en-US" dirty="0">
                <a:latin typeface="Calibri Light" panose="020F0302020204030204" pitchFamily="34" charset="0"/>
                <a:cs typeface="Calibri Light" panose="020F0302020204030204" pitchFamily="34" charset="0"/>
              </a:rPr>
              <a:t>2009 survey of young adults in Cape Town South Africa found that 16% of black respondents agreed that ‘AIDS was invented to kill black people’ and that ‘AIDS was created by scientists in America’.</a:t>
            </a:r>
          </a:p>
          <a:p>
            <a:pPr marL="0" indent="0">
              <a:spcBef>
                <a:spcPts val="500"/>
              </a:spcBef>
              <a:buSzPts val="2400"/>
              <a:buNone/>
            </a:pPr>
            <a:endParaRPr lang="en-US" sz="2400" dirty="0">
              <a:latin typeface="Calibri Light" panose="020F0302020204030204" pitchFamily="34" charset="0"/>
              <a:cs typeface="Calibri Light" panose="020F0302020204030204" pitchFamily="34" charset="0"/>
            </a:endParaRPr>
          </a:p>
        </p:txBody>
      </p:sp>
      <p:pic>
        <p:nvPicPr>
          <p:cNvPr id="2" name="Picture 1" descr="A newspaper with text&#10;&#10;Description automatically generated with low confidence">
            <a:extLst>
              <a:ext uri="{FF2B5EF4-FFF2-40B4-BE49-F238E27FC236}">
                <a16:creationId xmlns:a16="http://schemas.microsoft.com/office/drawing/2014/main" id="{84C76A9F-088D-51DA-1E01-2045810CF0CD}"/>
              </a:ext>
            </a:extLst>
          </p:cNvPr>
          <p:cNvPicPr>
            <a:picLocks noChangeAspect="1"/>
          </p:cNvPicPr>
          <p:nvPr/>
        </p:nvPicPr>
        <p:blipFill>
          <a:blip r:embed="rId3"/>
          <a:stretch>
            <a:fillRect/>
          </a:stretch>
        </p:blipFill>
        <p:spPr>
          <a:xfrm>
            <a:off x="6940068" y="122664"/>
            <a:ext cx="5130673" cy="6858000"/>
          </a:xfrm>
          <a:prstGeom prst="rect">
            <a:avLst/>
          </a:prstGeom>
        </p:spPr>
      </p:pic>
    </p:spTree>
    <p:extLst>
      <p:ext uri="{BB962C8B-B14F-4D97-AF65-F5344CB8AC3E}">
        <p14:creationId xmlns:p14="http://schemas.microsoft.com/office/powerpoint/2010/main" val="222507150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3DBC7-CA85-AEBB-15E9-7A30809A0E0A}"/>
              </a:ext>
            </a:extLst>
          </p:cNvPr>
          <p:cNvSpPr>
            <a:spLocks noGrp="1"/>
          </p:cNvSpPr>
          <p:nvPr>
            <p:ph type="title"/>
          </p:nvPr>
        </p:nvSpPr>
        <p:spPr>
          <a:xfrm>
            <a:off x="668184" y="365125"/>
            <a:ext cx="6555178" cy="1325563"/>
          </a:xfrm>
        </p:spPr>
        <p:txBody>
          <a:bodyPr>
            <a:normAutofit/>
          </a:bodyPr>
          <a:lstStyle/>
          <a:p>
            <a:r>
              <a:rPr lang="en-US" sz="4400" b="0" i="0" u="none" strike="noStrike" baseline="0" dirty="0">
                <a:latin typeface="+mj-lt"/>
              </a:rPr>
              <a:t>The ‘HIV as US bioweapon’ conspiracy theory</a:t>
            </a:r>
            <a:endParaRPr lang="en-US" dirty="0">
              <a:latin typeface="+mj-lt"/>
            </a:endParaRPr>
          </a:p>
        </p:txBody>
      </p:sp>
      <p:sp>
        <p:nvSpPr>
          <p:cNvPr id="3" name="Text Placeholder 2">
            <a:extLst>
              <a:ext uri="{FF2B5EF4-FFF2-40B4-BE49-F238E27FC236}">
                <a16:creationId xmlns:a16="http://schemas.microsoft.com/office/drawing/2014/main" id="{BF49DC39-E134-5E98-C540-AC40A60632CC}"/>
              </a:ext>
            </a:extLst>
          </p:cNvPr>
          <p:cNvSpPr>
            <a:spLocks noGrp="1"/>
          </p:cNvSpPr>
          <p:nvPr>
            <p:ph type="body" idx="1"/>
          </p:nvPr>
        </p:nvSpPr>
        <p:spPr>
          <a:xfrm>
            <a:off x="668184" y="1825625"/>
            <a:ext cx="6555178" cy="4774678"/>
          </a:xfrm>
        </p:spPr>
        <p:txBody>
          <a:bodyPr>
            <a:normAutofit lnSpcReduction="10000"/>
          </a:bodyPr>
          <a:lstStyle/>
          <a:p>
            <a:r>
              <a:rPr lang="en-US" b="0" i="0" u="none" strike="noStrike" baseline="0" dirty="0">
                <a:latin typeface="+mj-lt"/>
              </a:rPr>
              <a:t>Began in 1983 when </a:t>
            </a:r>
            <a:r>
              <a:rPr lang="en-US" dirty="0">
                <a:latin typeface="+mj-lt"/>
              </a:rPr>
              <a:t>the Soviet Union planted fake news articles in Indian newspapers as part of Operation Infektion</a:t>
            </a:r>
          </a:p>
          <a:p>
            <a:r>
              <a:rPr lang="en-US" dirty="0">
                <a:latin typeface="+mj-lt"/>
              </a:rPr>
              <a:t>The articles stated</a:t>
            </a:r>
            <a:r>
              <a:rPr lang="en-US" b="0" i="0" u="none" strike="noStrike" baseline="0" dirty="0">
                <a:latin typeface="+mj-lt"/>
              </a:rPr>
              <a:t> that the US Army had manufactured the AIDS viru</a:t>
            </a:r>
            <a:r>
              <a:rPr lang="en-US" dirty="0">
                <a:latin typeface="+mj-lt"/>
              </a:rPr>
              <a:t>s. </a:t>
            </a:r>
          </a:p>
          <a:p>
            <a:r>
              <a:rPr lang="en-US" b="0" i="0" u="none" strike="noStrike" baseline="0" dirty="0">
                <a:latin typeface="+mj-lt"/>
              </a:rPr>
              <a:t>Content was republished in newspapers in Zimbabwe, Kenya and Senegal. </a:t>
            </a:r>
            <a:endParaRPr lang="en-US" dirty="0">
              <a:latin typeface="+mj-lt"/>
            </a:endParaRPr>
          </a:p>
          <a:p>
            <a:pPr algn="l"/>
            <a:r>
              <a:rPr lang="en-US" b="0" i="0" u="none" strike="noStrike" baseline="0" dirty="0">
                <a:latin typeface="+mj-lt"/>
              </a:rPr>
              <a:t>In 1987 the </a:t>
            </a:r>
            <a:r>
              <a:rPr lang="en-US" dirty="0">
                <a:latin typeface="+mj-lt"/>
              </a:rPr>
              <a:t>theory </a:t>
            </a:r>
            <a:r>
              <a:rPr lang="en-US" b="0" i="0" u="none" strike="noStrike" baseline="0" dirty="0">
                <a:latin typeface="+mj-lt"/>
              </a:rPr>
              <a:t>was broadcast on the CBS evening news and disseminated throughout the world </a:t>
            </a:r>
          </a:p>
        </p:txBody>
      </p:sp>
      <p:pic>
        <p:nvPicPr>
          <p:cNvPr id="6" name="Picture 5">
            <a:extLst>
              <a:ext uri="{FF2B5EF4-FFF2-40B4-BE49-F238E27FC236}">
                <a16:creationId xmlns:a16="http://schemas.microsoft.com/office/drawing/2014/main" id="{862F6526-8563-09F9-EA2F-96722DDF7A27}"/>
              </a:ext>
            </a:extLst>
          </p:cNvPr>
          <p:cNvPicPr>
            <a:picLocks noChangeAspect="1"/>
          </p:cNvPicPr>
          <p:nvPr/>
        </p:nvPicPr>
        <p:blipFill>
          <a:blip r:embed="rId3"/>
          <a:stretch>
            <a:fillRect/>
          </a:stretch>
        </p:blipFill>
        <p:spPr>
          <a:xfrm>
            <a:off x="7223362" y="472553"/>
            <a:ext cx="4587638" cy="6020322"/>
          </a:xfrm>
          <a:prstGeom prst="rect">
            <a:avLst/>
          </a:prstGeom>
        </p:spPr>
      </p:pic>
    </p:spTree>
    <p:extLst>
      <p:ext uri="{BB962C8B-B14F-4D97-AF65-F5344CB8AC3E}">
        <p14:creationId xmlns:p14="http://schemas.microsoft.com/office/powerpoint/2010/main" val="160590191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C1D274-2545-4FC3-2AE1-8D334170A356}"/>
              </a:ext>
            </a:extLst>
          </p:cNvPr>
          <p:cNvSpPr>
            <a:spLocks noGrp="1"/>
          </p:cNvSpPr>
          <p:nvPr>
            <p:ph type="body" idx="1"/>
          </p:nvPr>
        </p:nvSpPr>
        <p:spPr>
          <a:xfrm>
            <a:off x="150036" y="448128"/>
            <a:ext cx="7058949" cy="6258490"/>
          </a:xfrm>
        </p:spPr>
        <p:txBody>
          <a:bodyPr>
            <a:normAutofit/>
          </a:bodyPr>
          <a:lstStyle/>
          <a:p>
            <a:r>
              <a:rPr lang="en-US" dirty="0">
                <a:latin typeface="+mj-lt"/>
              </a:rPr>
              <a:t>The KGB wrote: ”We are conducting a series of [active] measures in connection with the appearance in recent years in the USA of a new and dangerous disease, “Acquired Immune Deficiency Syndrome – AIDS”…, and its subsequent, large-scale spread to other countries, including those in Western Europe. The goal of these measures is to create a favorable opinion for us abroad that this disease is the result of secret experiments with a new type of biological weapon by the secret services of the USA and the Pentagon that spun out of control.”</a:t>
            </a:r>
          </a:p>
          <a:p>
            <a:endParaRPr lang="en-US" dirty="0"/>
          </a:p>
        </p:txBody>
      </p:sp>
      <p:pic>
        <p:nvPicPr>
          <p:cNvPr id="6" name="Picture 5" descr="A document with a signature&#10;&#10;Description automatically generated">
            <a:extLst>
              <a:ext uri="{FF2B5EF4-FFF2-40B4-BE49-F238E27FC236}">
                <a16:creationId xmlns:a16="http://schemas.microsoft.com/office/drawing/2014/main" id="{991B2409-CAA4-FAE5-9A2D-5EC826B2D09A}"/>
              </a:ext>
            </a:extLst>
          </p:cNvPr>
          <p:cNvPicPr>
            <a:picLocks noChangeAspect="1"/>
          </p:cNvPicPr>
          <p:nvPr/>
        </p:nvPicPr>
        <p:blipFill>
          <a:blip r:embed="rId3"/>
          <a:stretch>
            <a:fillRect/>
          </a:stretch>
        </p:blipFill>
        <p:spPr>
          <a:xfrm>
            <a:off x="7338348" y="101600"/>
            <a:ext cx="4703616" cy="6474390"/>
          </a:xfrm>
          <a:prstGeom prst="rect">
            <a:avLst/>
          </a:prstGeom>
        </p:spPr>
      </p:pic>
    </p:spTree>
    <p:extLst>
      <p:ext uri="{BB962C8B-B14F-4D97-AF65-F5344CB8AC3E}">
        <p14:creationId xmlns:p14="http://schemas.microsoft.com/office/powerpoint/2010/main" val="303412316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54C7B1-5530-3FC8-86D7-B65101288DDF}"/>
              </a:ext>
            </a:extLst>
          </p:cNvPr>
          <p:cNvPicPr>
            <a:picLocks noChangeAspect="1"/>
          </p:cNvPicPr>
          <p:nvPr/>
        </p:nvPicPr>
        <p:blipFill>
          <a:blip r:embed="rId3"/>
          <a:stretch>
            <a:fillRect/>
          </a:stretch>
        </p:blipFill>
        <p:spPr>
          <a:xfrm>
            <a:off x="3357283" y="207302"/>
            <a:ext cx="8608294" cy="6443396"/>
          </a:xfrm>
          <a:prstGeom prst="rect">
            <a:avLst/>
          </a:prstGeom>
        </p:spPr>
      </p:pic>
      <p:sp>
        <p:nvSpPr>
          <p:cNvPr id="2" name="Text Placeholder 2">
            <a:extLst>
              <a:ext uri="{FF2B5EF4-FFF2-40B4-BE49-F238E27FC236}">
                <a16:creationId xmlns:a16="http://schemas.microsoft.com/office/drawing/2014/main" id="{E82C3CE9-1484-94F5-C54C-E3D576B0FBB8}"/>
              </a:ext>
            </a:extLst>
          </p:cNvPr>
          <p:cNvSpPr>
            <a:spLocks noGrp="1"/>
          </p:cNvSpPr>
          <p:nvPr>
            <p:ph type="body" idx="1"/>
          </p:nvPr>
        </p:nvSpPr>
        <p:spPr>
          <a:xfrm>
            <a:off x="1" y="357430"/>
            <a:ext cx="3657600" cy="5761447"/>
          </a:xfrm>
        </p:spPr>
        <p:txBody>
          <a:bodyPr>
            <a:normAutofit/>
          </a:bodyPr>
          <a:lstStyle/>
          <a:p>
            <a:pPr algn="l"/>
            <a:r>
              <a:rPr lang="en-US" dirty="0">
                <a:latin typeface="+mj-lt"/>
              </a:rPr>
              <a:t>The ‘HIV as bioweapon’ conspiracy theory resonated with African-Americans and Africans</a:t>
            </a:r>
            <a:endParaRPr lang="en-US" b="0" i="0" u="none" strike="noStrike" baseline="0" dirty="0">
              <a:latin typeface="+mj-lt"/>
            </a:endParaRPr>
          </a:p>
        </p:txBody>
      </p:sp>
    </p:spTree>
    <p:extLst>
      <p:ext uri="{BB962C8B-B14F-4D97-AF65-F5344CB8AC3E}">
        <p14:creationId xmlns:p14="http://schemas.microsoft.com/office/powerpoint/2010/main" val="3096136731"/>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3684</TotalTime>
  <Words>9776</Words>
  <Application>Microsoft Office PowerPoint</Application>
  <PresentationFormat>Widescreen</PresentationFormat>
  <Paragraphs>528</Paragraphs>
  <Slides>102</Slides>
  <Notes>93</Notes>
  <HiddenSlides>0</HiddenSlides>
  <MMClips>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102</vt:i4>
      </vt:variant>
    </vt:vector>
  </HeadingPairs>
  <TitlesOfParts>
    <vt:vector size="106" baseType="lpstr">
      <vt:lpstr>Arial</vt:lpstr>
      <vt:lpstr>Calibri</vt:lpstr>
      <vt:lpstr>Calibri Light</vt:lpstr>
      <vt:lpstr>Office Theme</vt:lpstr>
      <vt:lpstr>PowerPoint Presentation</vt:lpstr>
      <vt:lpstr>PowerPoint Presentation</vt:lpstr>
      <vt:lpstr>Human Immunodeficiency Virus and Acquired Immune Deficiency Syndrome (HIV-AIDS)</vt:lpstr>
      <vt:lpstr>Virus replication</vt:lpstr>
      <vt:lpstr>HIV is a retrovirus</vt:lpstr>
      <vt:lpstr>Retroviruses evolve rapidly</vt:lpstr>
      <vt:lpstr>PowerPoint Presentation</vt:lpstr>
      <vt:lpstr>PowerPoint Presentation</vt:lpstr>
      <vt:lpstr>PowerPoint Presentation</vt:lpstr>
      <vt:lpstr>HIV-1 Group M subtype distribution</vt:lpstr>
      <vt:lpstr>PowerPoint Presentation</vt:lpstr>
      <vt:lpstr>The spillover of HIV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HIV-AIDS arrival and spread in China</vt:lpstr>
      <vt:lpstr>PowerPoint Presentation</vt:lpstr>
      <vt:lpstr>PowerPoint Presentation</vt:lpstr>
      <vt:lpstr>HIV-AIDS arrival and spread in India</vt:lpstr>
      <vt:lpstr>Hysteria and discrimination at the start of the pandemic</vt:lpstr>
      <vt:lpstr>PowerPoint Presentation</vt:lpstr>
      <vt:lpstr>PowerPoint Presentation</vt:lpstr>
      <vt:lpstr>PowerPoint Presentation</vt:lpstr>
      <vt:lpstr>PowerPoint Presentation</vt:lpstr>
      <vt:lpstr>PowerPoint Presentation</vt:lpstr>
      <vt:lpstr>Timeline of HIV-AIDS</vt:lpstr>
      <vt:lpstr>Why wasn’t AIDS detected earlier in central Africa?</vt:lpstr>
      <vt:lpstr>PowerPoint Presentation</vt:lpstr>
      <vt:lpstr>PowerPoint Presentation</vt:lpstr>
      <vt:lpstr>Factors shaping initial spread of HIV in Africa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did HIV-AIDS become a controllable disease?</vt:lpstr>
      <vt:lpstr>ART and PrEP</vt:lpstr>
      <vt:lpstr>ACT UP (AIDS Coalition to Unleash Power) and TAG (Treatment Action Group)</vt:lpstr>
      <vt:lpstr>Civil society organizations</vt:lpstr>
      <vt:lpstr>PowerPoint Presentation</vt:lpstr>
      <vt:lpstr>The three largest organizations implementing the global reduction in HIV</vt:lpstr>
      <vt:lpstr>PowerPoint Presentation</vt:lpstr>
      <vt:lpstr>Is PEPFAR neocolonialist?</vt:lpstr>
      <vt:lpstr>PowerPoint Presentation</vt:lpstr>
      <vt:lpstr>Cipla</vt:lpstr>
      <vt:lpstr>PowerPoint Presentation</vt:lpstr>
      <vt:lpstr>Global HIV-AIDS initiatives after Cipla</vt:lpstr>
      <vt:lpstr>PowerPoint Presentation</vt:lpstr>
      <vt:lpstr>PowerPoint Presentation</vt:lpstr>
      <vt:lpstr>PEPFAR has saved 20 million lives</vt:lpstr>
      <vt:lpstr>PowerPoint Presentation</vt:lpstr>
      <vt:lpstr>PowerPoint Presentation</vt:lpstr>
      <vt:lpstr>UNAIDS (1996), Global Fund (2022) and PEPFAR (2003)</vt:lpstr>
      <vt:lpstr>Pre-exposure prophylaxis (PrEP) </vt:lpstr>
      <vt:lpstr>PowerPoint Presentation</vt:lpstr>
      <vt:lpstr>PowerPoint Presentation</vt:lpstr>
      <vt:lpstr>Slow walking the next PrEP drug</vt:lpstr>
      <vt:lpstr>PowerPoint Presentation</vt:lpstr>
      <vt:lpstr>In 2023, US federal panel endorsed expanded coverage of HIV prevention strategies for Americans</vt:lpstr>
      <vt:lpstr>Missing the target: The 1996 United Nations Program on AIDS: 90-90-90 by 2020</vt:lpstr>
      <vt:lpstr>PowerPoint Presentation</vt:lpstr>
      <vt:lpstr>PowerPoint Presentation</vt:lpstr>
      <vt:lpstr>PowerPoint Presentation</vt:lpstr>
      <vt:lpstr>Ongoing global strategies to reduce HIV</vt:lpstr>
      <vt:lpstr>PowerPoint Presentation</vt:lpstr>
      <vt:lpstr>Stigmatization</vt:lpstr>
      <vt:lpstr>PowerPoint Presentation</vt:lpstr>
      <vt:lpstr>PowerPoint Presentation</vt:lpstr>
      <vt:lpstr>Targeting high-risk populations for HIV</vt:lpstr>
      <vt:lpstr>PowerPoint Presentation</vt:lpstr>
      <vt:lpstr>HIV-AIDS in US rural versus urban locations:</vt:lpstr>
      <vt:lpstr>PowerPoint Presentation</vt:lpstr>
      <vt:lpstr>PowerPoint Presentation</vt:lpstr>
      <vt:lpstr>PowerPoint Presentation</vt:lpstr>
      <vt:lpstr>Former USSR</vt:lpstr>
      <vt:lpstr>PowerPoint Presentation</vt:lpstr>
      <vt:lpstr>PowerPoint Presentation</vt:lpstr>
      <vt:lpstr>Nigeria</vt:lpstr>
      <vt:lpstr>PowerPoint Presentation</vt:lpstr>
      <vt:lpstr>Florida</vt:lpstr>
      <vt:lpstr>PowerPoint Presentation</vt:lpstr>
      <vt:lpstr>PowerPoint Presentation</vt:lpstr>
      <vt:lpstr>PowerPoint Presentation</vt:lpstr>
      <vt:lpstr>Why pursue a cure for HIV infections?</vt:lpstr>
      <vt:lpstr>PowerPoint Presentation</vt:lpstr>
      <vt:lpstr>Twice yearly injection instead of daily oral ART</vt:lpstr>
      <vt:lpstr>There is no vaccine for HIV, yet. </vt:lpstr>
      <vt:lpstr>PowerPoint Presentation</vt:lpstr>
      <vt:lpstr>HIV-AIDS conspiracy theories</vt:lpstr>
      <vt:lpstr>The ‘HIV as US bioweapon’ conspiracy theory</vt:lpstr>
      <vt:lpstr>PowerPoint Presentation</vt:lpstr>
      <vt:lpstr>PowerPoint Presentation</vt:lpstr>
      <vt:lpstr>PowerPoint Presentation</vt:lpstr>
      <vt:lpstr>PowerPoint Presentation</vt:lpstr>
      <vt:lpstr>HIV policies in South Africa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 Stallins</dc:creator>
  <cp:lastModifiedBy>Stallins, Jon A.</cp:lastModifiedBy>
  <cp:revision>114</cp:revision>
  <dcterms:created xsi:type="dcterms:W3CDTF">2016-11-15T18:46:24Z</dcterms:created>
  <dcterms:modified xsi:type="dcterms:W3CDTF">2024-11-20T18:09:49Z</dcterms:modified>
</cp:coreProperties>
</file>